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4"/>
    <p:sldMasterId id="2147483772" r:id="rId15"/>
  </p:sldMasterIdLst>
  <p:notesMasterIdLst>
    <p:notesMasterId r:id="rId29"/>
  </p:notesMasterIdLst>
  <p:sldIdLst>
    <p:sldId id="282" r:id="rId16"/>
    <p:sldId id="284" r:id="rId17"/>
    <p:sldId id="297" r:id="rId18"/>
    <p:sldId id="286" r:id="rId19"/>
    <p:sldId id="305" r:id="rId20"/>
    <p:sldId id="304" r:id="rId21"/>
    <p:sldId id="303" r:id="rId22"/>
    <p:sldId id="260" r:id="rId23"/>
    <p:sldId id="261" r:id="rId24"/>
    <p:sldId id="270" r:id="rId25"/>
    <p:sldId id="263" r:id="rId26"/>
    <p:sldId id="264" r:id="rId27"/>
    <p:sldId id="265" r:id="rId28"/>
  </p:sldIdLst>
  <p:sldSz cx="12192000" cy="6858000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AA2402-D55B-A99E-D92D-722D575B05E3}" name="GOUWS, Eleanor" initials="" userId="S::gouwse@unaids.org::51f7c000-203b-4c11-95d5-906abe6eb644" providerId="AD"/>
  <p188:author id="{7F8ED046-3824-2236-DBBE-78BCFC16FF8B}" name="MAHY, Mary" initials="MM" userId="S::mahym@unaids.org::0afd4db8-d624-4195-ad74-d950010a3c7a" providerId="AD"/>
  <p188:author id="{D51DD35E-4E9B-6FB6-9D05-419E93709FBA}" name="DELUCA, Sophia" initials="DS" userId="S::DelucaS@unaids.org::a67e716f-1f2e-42e5-95c6-3523c3792809" providerId="AD"/>
  <p188:author id="{46C78AAC-65B7-0A9F-A6BE-00D12FC4BAE4}" name="WANYEKI, Ian" initials="IW" userId="S::WanyekiI@unaids.org::de6f23d4-e1b7-41d4-acd6-7c622088cf12" providerId="AD"/>
  <p188:author id="{898A88F9-D00E-6246-8CD0-1C850C934513}" name="Liana Moro" initials="LM" userId="Liana Moro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E1"/>
    <a:srgbClr val="1CB2BB"/>
    <a:srgbClr val="00A99A"/>
    <a:srgbClr val="B9B9B9"/>
    <a:srgbClr val="E3F1F1"/>
    <a:srgbClr val="FF0000"/>
    <a:srgbClr val="DC313A"/>
    <a:srgbClr val="009FE2"/>
    <a:srgbClr val="E5F4FD"/>
    <a:srgbClr val="C2E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41953-5961-9671-D697-124782084185}" v="54" dt="2025-09-25T17:31:18.403"/>
    <p1510:client id="{4C37B6DB-441F-A124-B383-8D391A6C49DC}" v="6" dt="2025-09-25T16:43:27.034"/>
    <p1510:client id="{6DE6035A-1C58-497F-AB0C-910277D20A32}" v="6" dt="2025-09-25T16:35:42.678"/>
    <p1510:client id="{7DD37B16-54E3-3FCC-BF1C-F98F1B21D1AB}" v="10" dt="2025-09-25T16:47:17.967"/>
    <p1510:client id="{83820113-AE21-9B7E-97A1-A83525F6BD31}" v="37" dt="2025-09-25T17:21:16.126"/>
    <p1510:client id="{AC460236-E9B2-F365-6479-D7DEE2F36A62}" v="4" dt="2025-09-25T17:01:29.218"/>
    <p1510:client id="{C9654FC9-C788-48E2-B2DE-92950DAB21D3}" v="18" dt="2025-09-25T17:22:56.349"/>
    <p1510:client id="{D698FAE4-D49D-2D41-7B51-9D3C457C5E8F}" v="2" dt="2025-09-25T15:56:12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microsoft.com/office/2015/10/relationships/revisionInfo" Target="revisionInfo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9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2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customXml" Target="../customXml/item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C142D-4652-4010-A738-31F642784F9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05FE2-EDE9-49F5-A20A-547CEF403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05FE2-EDE9-49F5-A20A-547CEF4030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99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B6D6F-324E-34A0-A624-354684FB7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C90F3C-6E88-0819-6E62-B9CD61B9CA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BBE663-2A8E-0936-2DD8-59932271F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EC83F-0595-D480-5501-0097C73CC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1072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615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51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05FE2-EDE9-49F5-A20A-547CEF40302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2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541873" indent="0" algn="ctr">
              <a:buNone/>
              <a:defRPr/>
            </a:lvl2pPr>
            <a:lvl3pPr marL="1083747" indent="0" algn="ctr">
              <a:buNone/>
              <a:defRPr/>
            </a:lvl3pPr>
            <a:lvl4pPr marL="1625620" indent="0" algn="ctr">
              <a:buNone/>
              <a:defRPr/>
            </a:lvl4pPr>
            <a:lvl5pPr marL="2167494" indent="0" algn="ctr">
              <a:buNone/>
              <a:defRPr/>
            </a:lvl5pPr>
            <a:lvl6pPr marL="2709367" indent="0" algn="ctr">
              <a:buNone/>
              <a:defRPr/>
            </a:lvl6pPr>
            <a:lvl7pPr marL="3251241" indent="0" algn="ctr">
              <a:buNone/>
              <a:defRPr/>
            </a:lvl7pPr>
            <a:lvl8pPr marL="3793114" indent="0" algn="ctr">
              <a:buNone/>
              <a:defRPr/>
            </a:lvl8pPr>
            <a:lvl9pPr marL="433498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541873" indent="0" algn="ctr">
              <a:buNone/>
              <a:defRPr/>
            </a:lvl2pPr>
            <a:lvl3pPr marL="1083747" indent="0" algn="ctr">
              <a:buNone/>
              <a:defRPr/>
            </a:lvl3pPr>
            <a:lvl4pPr marL="1625620" indent="0" algn="ctr">
              <a:buNone/>
              <a:defRPr/>
            </a:lvl4pPr>
            <a:lvl5pPr marL="2167494" indent="0" algn="ctr">
              <a:buNone/>
              <a:defRPr/>
            </a:lvl5pPr>
            <a:lvl6pPr marL="2709367" indent="0" algn="ctr">
              <a:buNone/>
              <a:defRPr/>
            </a:lvl6pPr>
            <a:lvl7pPr marL="3251241" indent="0" algn="ctr">
              <a:buNone/>
              <a:defRPr/>
            </a:lvl7pPr>
            <a:lvl8pPr marL="3793114" indent="0" algn="ctr">
              <a:buNone/>
              <a:defRPr/>
            </a:lvl8pPr>
            <a:lvl9pPr marL="433498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083747">
              <a:defRPr/>
            </a:pPr>
            <a:endParaRPr lang="en-US" sz="2133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083747">
              <a:defRPr/>
            </a:pPr>
            <a:endParaRPr lang="en-US" sz="21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89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083747">
              <a:defRPr/>
            </a:pPr>
            <a:endParaRPr lang="en-US" sz="2133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defTabSz="1083747">
              <a:defRPr/>
            </a:pPr>
            <a:endParaRPr lang="en-US" sz="21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2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4">
            <a:extLst>
              <a:ext uri="{FF2B5EF4-FFF2-40B4-BE49-F238E27FC236}">
                <a16:creationId xmlns:a16="http://schemas.microsoft.com/office/drawing/2014/main" id="{5E842C59-4AD7-4D58-9923-AF86475358F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465" y="6263640"/>
            <a:ext cx="1467104" cy="232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541873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6pPr>
      <a:lvl7pPr marL="1083747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7pPr>
      <a:lvl8pPr marL="1625620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8pPr>
      <a:lvl9pPr marL="2167494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9pPr>
    </p:titleStyle>
    <p:bodyStyle>
      <a:lvl1pPr marL="406405" indent="-406405" algn="l" rtl="0" eaLnBrk="0" fontAlgn="base" hangingPunct="0">
        <a:spcBef>
          <a:spcPct val="20000"/>
        </a:spcBef>
        <a:spcAft>
          <a:spcPct val="0"/>
        </a:spcAft>
        <a:buChar char="•"/>
        <a:defRPr sz="3793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880544" indent="-338671" algn="l" rtl="0" eaLnBrk="0" fontAlgn="base" hangingPunct="0">
        <a:spcBef>
          <a:spcPct val="20000"/>
        </a:spcBef>
        <a:spcAft>
          <a:spcPct val="0"/>
        </a:spcAft>
        <a:buChar char="–"/>
        <a:defRPr sz="3319">
          <a:solidFill>
            <a:schemeClr val="tx1"/>
          </a:solidFill>
          <a:latin typeface="+mn-lt"/>
          <a:ea typeface="ＭＳ Ｐゴシック" pitchFamily="4" charset="-128"/>
        </a:defRPr>
      </a:lvl2pPr>
      <a:lvl3pPr marL="1354684" indent="-270937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ＭＳ Ｐゴシック" pitchFamily="4" charset="-128"/>
        </a:defRPr>
      </a:lvl3pPr>
      <a:lvl4pPr marL="1896557" indent="-270937" algn="l" rtl="0" eaLnBrk="0" fontAlgn="base" hangingPunct="0">
        <a:spcBef>
          <a:spcPct val="20000"/>
        </a:spcBef>
        <a:spcAft>
          <a:spcPct val="0"/>
        </a:spcAft>
        <a:buChar char="–"/>
        <a:defRPr sz="2370">
          <a:solidFill>
            <a:schemeClr val="tx1"/>
          </a:solidFill>
          <a:latin typeface="+mn-lt"/>
          <a:ea typeface="ＭＳ Ｐゴシック" pitchFamily="4" charset="-128"/>
        </a:defRPr>
      </a:lvl4pPr>
      <a:lvl5pPr marL="2438430" indent="-270937" algn="l" rtl="0" eaLnBrk="0" fontAlgn="base" hangingPunct="0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  <a:ea typeface="ＭＳ Ｐゴシック" pitchFamily="4" charset="-128"/>
        </a:defRPr>
      </a:lvl5pPr>
      <a:lvl6pPr marL="2980304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6pPr>
      <a:lvl7pPr marL="3522177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7pPr>
      <a:lvl8pPr marL="4064051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8pPr>
      <a:lvl9pPr marL="4605924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1873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3747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25620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67494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09367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51241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793114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34988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4">
            <a:extLst>
              <a:ext uri="{FF2B5EF4-FFF2-40B4-BE49-F238E27FC236}">
                <a16:creationId xmlns:a16="http://schemas.microsoft.com/office/drawing/2014/main" id="{5E842C59-4AD7-4D58-9923-AF86475358F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465" y="6263640"/>
            <a:ext cx="1467104" cy="232100"/>
          </a:xfrm>
          <a:prstGeom prst="rect">
            <a:avLst/>
          </a:prstGeom>
        </p:spPr>
      </p:pic>
      <p:pic>
        <p:nvPicPr>
          <p:cNvPr id="4" name="Picture 3" descr="A drawing of a person&#10;&#10;Description automatically generated">
            <a:extLst>
              <a:ext uri="{FF2B5EF4-FFF2-40B4-BE49-F238E27FC236}">
                <a16:creationId xmlns:a16="http://schemas.microsoft.com/office/drawing/2014/main" id="{CE74BF52-AFDA-4F9E-8B8A-625565EFB97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6263640"/>
            <a:ext cx="1826091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48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541873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6pPr>
      <a:lvl7pPr marL="1083747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7pPr>
      <a:lvl8pPr marL="1625620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8pPr>
      <a:lvl9pPr marL="2167494" algn="ctr" rtl="0" fontAlgn="base">
        <a:spcBef>
          <a:spcPct val="0"/>
        </a:spcBef>
        <a:spcAft>
          <a:spcPct val="0"/>
        </a:spcAft>
        <a:defRPr sz="5215">
          <a:solidFill>
            <a:schemeClr val="tx2"/>
          </a:solidFill>
          <a:latin typeface="Arial" charset="0"/>
        </a:defRPr>
      </a:lvl9pPr>
    </p:titleStyle>
    <p:bodyStyle>
      <a:lvl1pPr marL="406405" indent="-406405" algn="l" rtl="0" eaLnBrk="0" fontAlgn="base" hangingPunct="0">
        <a:spcBef>
          <a:spcPct val="20000"/>
        </a:spcBef>
        <a:spcAft>
          <a:spcPct val="0"/>
        </a:spcAft>
        <a:buChar char="•"/>
        <a:defRPr sz="3793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880544" indent="-338671" algn="l" rtl="0" eaLnBrk="0" fontAlgn="base" hangingPunct="0">
        <a:spcBef>
          <a:spcPct val="20000"/>
        </a:spcBef>
        <a:spcAft>
          <a:spcPct val="0"/>
        </a:spcAft>
        <a:buChar char="–"/>
        <a:defRPr sz="3319">
          <a:solidFill>
            <a:schemeClr val="tx1"/>
          </a:solidFill>
          <a:latin typeface="+mn-lt"/>
          <a:ea typeface="ＭＳ Ｐゴシック" pitchFamily="4" charset="-128"/>
        </a:defRPr>
      </a:lvl2pPr>
      <a:lvl3pPr marL="1354684" indent="-270937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ＭＳ Ｐゴシック" pitchFamily="4" charset="-128"/>
        </a:defRPr>
      </a:lvl3pPr>
      <a:lvl4pPr marL="1896557" indent="-270937" algn="l" rtl="0" eaLnBrk="0" fontAlgn="base" hangingPunct="0">
        <a:spcBef>
          <a:spcPct val="20000"/>
        </a:spcBef>
        <a:spcAft>
          <a:spcPct val="0"/>
        </a:spcAft>
        <a:buChar char="–"/>
        <a:defRPr sz="2370">
          <a:solidFill>
            <a:schemeClr val="tx1"/>
          </a:solidFill>
          <a:latin typeface="+mn-lt"/>
          <a:ea typeface="ＭＳ Ｐゴシック" pitchFamily="4" charset="-128"/>
        </a:defRPr>
      </a:lvl4pPr>
      <a:lvl5pPr marL="2438430" indent="-270937" algn="l" rtl="0" eaLnBrk="0" fontAlgn="base" hangingPunct="0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  <a:ea typeface="ＭＳ Ｐゴシック" pitchFamily="4" charset="-128"/>
        </a:defRPr>
      </a:lvl5pPr>
      <a:lvl6pPr marL="2980304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6pPr>
      <a:lvl7pPr marL="3522177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7pPr>
      <a:lvl8pPr marL="4064051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8pPr>
      <a:lvl9pPr marL="4605924" indent="-270937" algn="l" rtl="0" fontAlgn="base">
        <a:spcBef>
          <a:spcPct val="20000"/>
        </a:spcBef>
        <a:spcAft>
          <a:spcPct val="0"/>
        </a:spcAft>
        <a:buChar char="»"/>
        <a:defRPr sz="237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1873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3747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25620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67494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09367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51241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793114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34988" algn="l" defTabSz="1083747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naids.sharepoint.com/sites/FSDFI/PROSIE/DFI-Publications/2025%20Global%20Report/4.%20Figures%20&amp;%20data/0.%20Figures%20for%20copyediting_to%20Colette/Files%20edited%20by%20Colette/Sent%20to%20clearance%20&amp;%20design%20by%20Desire/NI%20&amp;%20AD,%20total%20population,%20global,%201990-2024,%202025%20and%202030%20targets_EDITED_CH_24June2025.xlsx?web=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B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615010" y="178153"/>
            <a:ext cx="5376597" cy="1149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1083747" eaLnBrk="1" hangingPunct="1">
              <a:spcAft>
                <a:spcPts val="2133"/>
              </a:spcAft>
              <a:defRPr/>
            </a:pPr>
            <a:r>
              <a:rPr lang="en-GB" altLang="en-US" dirty="0">
                <a:solidFill>
                  <a:schemeClr val="bg1"/>
                </a:solidFill>
                <a:cs typeface="Arial" charset="0"/>
              </a:rPr>
              <a:t>July 2025</a:t>
            </a:r>
          </a:p>
          <a:p>
            <a:pPr defTabSz="1083747" eaLnBrk="1" hangingPunct="1">
              <a:defRPr/>
            </a:pPr>
            <a:r>
              <a:rPr lang="en-GB" altLang="en-US" sz="3319" b="1" dirty="0">
                <a:solidFill>
                  <a:schemeClr val="bg1"/>
                </a:solidFill>
                <a:cs typeface="Arial" charset="0"/>
              </a:rPr>
              <a:t>Core epidemiology slides</a:t>
            </a:r>
            <a:endParaRPr lang="en-US" altLang="en-US" sz="3319" b="1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B3D4F6B-C5DC-489D-A44F-41BC210D7994}"/>
              </a:ext>
            </a:extLst>
          </p:cNvPr>
          <p:cNvGrpSpPr/>
          <p:nvPr/>
        </p:nvGrpSpPr>
        <p:grpSpPr>
          <a:xfrm>
            <a:off x="718727" y="230481"/>
            <a:ext cx="11360385" cy="6088172"/>
            <a:chOff x="606425" y="730250"/>
            <a:chExt cx="9585325" cy="5136895"/>
          </a:xfrm>
        </p:grpSpPr>
        <p:sp>
          <p:nvSpPr>
            <p:cNvPr id="1229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6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489" b="1">
                  <a:latin typeface="Arial Bold" panose="020B0704020202020204" pitchFamily="34" charset="0"/>
                  <a:cs typeface="Arial Bold" panose="020B0704020202020204" pitchFamily="34" charset="0"/>
                </a:rPr>
                <a:t>Estimated adult and child deaths from AIDS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en-US" altLang="en-US" sz="2489" b="1">
                  <a:latin typeface="Arial Bold" panose="020B0704020202020204" pitchFamily="34" charset="0"/>
                  <a:cs typeface="Arial Bold" panose="020B0704020202020204" pitchFamily="34" charset="0"/>
                </a:rPr>
                <a:t> 2024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5D7F0D4-050B-4FBC-BAA5-E9C1A55B48D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7145"/>
              <a:chOff x="1246894" y="1504950"/>
              <a:chExt cx="8029861" cy="4427145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2291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2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1625" tIns="55813" rIns="111625" bIns="55813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2370" b="1">
                    <a:latin typeface="Arial Bold" panose="020B0704020202020204" pitchFamily="34" charset="0"/>
                    <a:cs typeface="Arial Bold" panose="020B0704020202020204" pitchFamily="34" charset="0"/>
                  </a:rPr>
                  <a:t>Total: 630 000 </a:t>
                </a:r>
                <a:r>
                  <a:rPr lang="en-US" altLang="en-US">
                    <a:solidFill>
                      <a:srgbClr val="4D4D4D"/>
                    </a:solidFill>
                  </a:rPr>
                  <a:t>[490 000–820 000]</a:t>
                </a:r>
              </a:p>
            </p:txBody>
          </p:sp>
          <p:sp>
            <p:nvSpPr>
              <p:cNvPr id="12292" name="Rectangle 27"/>
              <p:cNvSpPr>
                <a:spLocks noChangeArrowheads="1"/>
              </p:cNvSpPr>
              <p:nvPr/>
            </p:nvSpPr>
            <p:spPr bwMode="auto">
              <a:xfrm>
                <a:off x="4251325" y="3084521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7000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[4700–11 000]</a:t>
                </a:r>
              </a:p>
            </p:txBody>
          </p:sp>
          <p:sp>
            <p:nvSpPr>
              <p:cNvPr id="12293" name="Rectangle 28"/>
              <p:cNvSpPr>
                <a:spLocks noChangeArrowheads="1"/>
              </p:cNvSpPr>
              <p:nvPr/>
            </p:nvSpPr>
            <p:spPr bwMode="auto">
              <a:xfrm>
                <a:off x="3828088" y="3586168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120 000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[93 000–170 000]</a:t>
                </a:r>
              </a:p>
            </p:txBody>
          </p:sp>
          <p:sp>
            <p:nvSpPr>
              <p:cNvPr id="12294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86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Europe </a:t>
                </a:r>
                <a:br>
                  <a:rPr lang="en-US" altLang="en-US" sz="1422" b="1"/>
                </a:br>
                <a:r>
                  <a:rPr lang="en-US" altLang="en-US" sz="1422" b="1"/>
                  <a:t>and central Asia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48 000 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[38 000–57 000]</a:t>
                </a:r>
              </a:p>
            </p:txBody>
          </p:sp>
          <p:sp>
            <p:nvSpPr>
              <p:cNvPr id="12295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150 000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[110 000–200 000]</a:t>
                </a:r>
              </a:p>
            </p:txBody>
          </p:sp>
          <p:sp>
            <p:nvSpPr>
              <p:cNvPr id="12296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9 000 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[6 800–11 000]</a:t>
                </a:r>
              </a:p>
            </p:txBody>
          </p:sp>
          <p:sp>
            <p:nvSpPr>
              <p:cNvPr id="12298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260 000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[210 000–330 000]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27 000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[19 000–38 000]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4 800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[3 300–6 900]</a:t>
                </a: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C8E6ED4-12E0-8581-3A4B-27D50C85A36C}"/>
              </a:ext>
            </a:extLst>
          </p:cNvPr>
          <p:cNvSpPr txBox="1"/>
          <p:nvPr/>
        </p:nvSpPr>
        <p:spPr>
          <a:xfrm>
            <a:off x="21833" y="6471931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FA0D42A-6C45-4C22-8A9D-3D3C117EBD56}"/>
              </a:ext>
            </a:extLst>
          </p:cNvPr>
          <p:cNvGrpSpPr/>
          <p:nvPr/>
        </p:nvGrpSpPr>
        <p:grpSpPr>
          <a:xfrm>
            <a:off x="718727" y="230481"/>
            <a:ext cx="11360385" cy="6088172"/>
            <a:chOff x="606425" y="730250"/>
            <a:chExt cx="9585325" cy="5136895"/>
          </a:xfrm>
        </p:grpSpPr>
        <p:sp>
          <p:nvSpPr>
            <p:cNvPr id="13315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6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489" b="1">
                  <a:latin typeface="Arial Bold" panose="020B0704020202020204" pitchFamily="34" charset="0"/>
                  <a:cs typeface="Arial Bold" panose="020B0704020202020204" pitchFamily="34" charset="0"/>
                </a:rPr>
                <a:t>Children (&lt;15 years) estimated to be living with HIV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en-US" altLang="en-US" sz="2489" b="1">
                  <a:latin typeface="Arial Bold" panose="020B0704020202020204" pitchFamily="34" charset="0"/>
                  <a:cs typeface="Arial Bold" panose="020B0704020202020204" pitchFamily="34" charset="0"/>
                </a:rPr>
                <a:t> </a:t>
              </a:r>
              <a:r>
                <a:rPr lang="en-US" altLang="en-US" sz="2370">
                  <a:solidFill>
                    <a:prstClr val="black"/>
                  </a:solidFill>
                  <a:latin typeface="Arial Bold" charset="0"/>
                </a:rPr>
                <a:t>2024</a:t>
              </a:r>
              <a:endParaRPr lang="en-US" altLang="en-US" sz="2489" b="1">
                <a:latin typeface="Arial Bold" panose="020B0704020202020204" pitchFamily="34" charset="0"/>
                <a:cs typeface="Arial Bold" panose="020B0704020202020204" pitchFamily="34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7EA502A-E94C-45DC-B39C-781EE1A89FB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7145"/>
              <a:chOff x="1246894" y="1504950"/>
              <a:chExt cx="8029861" cy="4427145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3316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2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1625" tIns="55813" rIns="111625" bIns="55813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2370" b="1">
                    <a:latin typeface="Arial Bold" panose="020B0704020202020204" pitchFamily="34" charset="0"/>
                    <a:cs typeface="Arial Bold" panose="020B0704020202020204" pitchFamily="34" charset="0"/>
                  </a:rPr>
                  <a:t>Total: 1.4 million </a:t>
                </a:r>
                <a:r>
                  <a:rPr lang="en-US" altLang="en-US">
                    <a:solidFill>
                      <a:srgbClr val="4D4D4D"/>
                    </a:solidFill>
                  </a:rPr>
                  <a:t>[1.1 million–1.8 million]</a:t>
                </a:r>
              </a:p>
            </p:txBody>
          </p:sp>
          <p:sp>
            <p:nvSpPr>
              <p:cNvPr id="13317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9 800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[7 800–13 000]</a:t>
                </a:r>
              </a:p>
            </p:txBody>
          </p:sp>
          <p:sp>
            <p:nvSpPr>
              <p:cNvPr id="13318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370 000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[290 000–470 000]</a:t>
                </a:r>
              </a:p>
            </p:txBody>
          </p:sp>
          <p:sp>
            <p:nvSpPr>
              <p:cNvPr id="13319" name="Rectangle 29"/>
              <p:cNvSpPr>
                <a:spLocks noChangeArrowheads="1"/>
              </p:cNvSpPr>
              <p:nvPr/>
            </p:nvSpPr>
            <p:spPr bwMode="auto">
              <a:xfrm>
                <a:off x="5800346" y="1995017"/>
                <a:ext cx="1739900" cy="6080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Europe </a:t>
                </a:r>
                <a:br>
                  <a:rPr lang="en-US" altLang="en-US" sz="1422" b="1"/>
                </a:br>
                <a:r>
                  <a:rPr lang="en-US" altLang="en-US" sz="1422" b="1"/>
                  <a:t>and central Asia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18 000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[16 000–21 000]</a:t>
                </a:r>
              </a:p>
            </p:txBody>
          </p:sp>
          <p:sp>
            <p:nvSpPr>
              <p:cNvPr id="13320" name="Rectangle 30"/>
              <p:cNvSpPr>
                <a:spLocks noChangeArrowheads="1"/>
              </p:cNvSpPr>
              <p:nvPr/>
            </p:nvSpPr>
            <p:spPr bwMode="auto">
              <a:xfrm>
                <a:off x="6765546" y="3847630"/>
                <a:ext cx="2197100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130 000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[110 000–150 000]</a:t>
                </a:r>
              </a:p>
            </p:txBody>
          </p:sp>
          <p:sp>
            <p:nvSpPr>
              <p:cNvPr id="13321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2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…*</a:t>
                </a:r>
              </a:p>
            </p:txBody>
          </p:sp>
          <p:sp>
            <p:nvSpPr>
              <p:cNvPr id="13323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 </a:t>
                </a:r>
                <a:r>
                  <a:rPr lang="es-MX" altLang="en-US" sz="1659" b="1"/>
                  <a:t>810 000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[680 000–1.1 million]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100" dir="2700000" algn="tl" rotWithShape="0">
                  <a:srgbClr val="000000">
                    <a:alpha val="4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25 000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[22 000–29 000]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11 000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[8 600–14 000]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90B2391-C932-41BF-8268-64E3E6CEC1E0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499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304"/>
                </a:lnSpc>
              </a:pPr>
              <a:r>
                <a:rPr lang="en-GB" sz="1185">
                  <a:latin typeface="+mn-lt"/>
                </a:rPr>
                <a:t>*Estimates for children are not published because of small numbers.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33C2D83-1A57-F0E4-E4AF-9FF0ABD008ED}"/>
              </a:ext>
            </a:extLst>
          </p:cNvPr>
          <p:cNvSpPr txBox="1"/>
          <p:nvPr/>
        </p:nvSpPr>
        <p:spPr>
          <a:xfrm>
            <a:off x="21833" y="6426862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1A7D852-8260-4C89-A838-29140D6800D8}"/>
              </a:ext>
            </a:extLst>
          </p:cNvPr>
          <p:cNvGrpSpPr/>
          <p:nvPr/>
        </p:nvGrpSpPr>
        <p:grpSpPr>
          <a:xfrm>
            <a:off x="718727" y="230481"/>
            <a:ext cx="11360385" cy="6088172"/>
            <a:chOff x="606425" y="730250"/>
            <a:chExt cx="9585325" cy="5136895"/>
          </a:xfrm>
        </p:grpSpPr>
        <p:sp>
          <p:nvSpPr>
            <p:cNvPr id="1433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489" b="1" spc="-36">
                  <a:latin typeface="Arial Bold"/>
                  <a:ea typeface="ＭＳ Ｐゴシック"/>
                  <a:cs typeface="Arial Bold"/>
                </a:rPr>
                <a:t>Estimated number of children (&lt;15 years) newly infected with HIV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en-US" altLang="en-US" sz="2489" b="1" spc="-36">
                  <a:latin typeface="Arial Bold"/>
                  <a:ea typeface="ＭＳ Ｐゴシック"/>
                  <a:cs typeface="Arial Bold"/>
                </a:rPr>
                <a:t> 2024 </a:t>
              </a:r>
              <a:endParaRPr lang="en-US" altLang="en-US" sz="2489" b="1" spc="-36">
                <a:latin typeface="Arial Bold" charset="0"/>
                <a:cs typeface="Arial Bold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A6EF85E-4FEA-4E02-B2E5-9C1CED633E99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7145"/>
              <a:chOff x="1246894" y="1504950"/>
              <a:chExt cx="8029861" cy="4427145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4340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2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1625" tIns="55813" rIns="111625" bIns="55813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2370" b="1"/>
                  <a:t>Total: 120 000 </a:t>
                </a:r>
                <a:r>
                  <a:rPr lang="en-US" altLang="en-US">
                    <a:solidFill>
                      <a:srgbClr val="4D4D4D"/>
                    </a:solidFill>
                  </a:rPr>
                  <a:t>[82 000–170 000]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1 600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[1 100–2 400]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43 000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[28 000–61 000]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38" y="1995017"/>
                <a:ext cx="1739900" cy="569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Europe </a:t>
                </a:r>
                <a:br>
                  <a:rPr lang="en-US" altLang="en-US" sz="1422" b="1"/>
                </a:br>
                <a:r>
                  <a:rPr lang="en-US" altLang="en-US" sz="1422" b="1"/>
                  <a:t>and central Asia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1 200</a:t>
                </a:r>
                <a:endParaRPr lang="en-US" altLang="en-US" sz="2844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[1 000–1 400]</a:t>
                </a:r>
                <a:endParaRPr lang="en-US" altLang="en-US" sz="1185" b="1"/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38" y="3847630"/>
                <a:ext cx="2197100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11 000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[8 700–16 000]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222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100" dir="2700000" algn="tl" rotWithShape="0">
                  <a:srgbClr val="000000">
                    <a:alpha val="4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…*</a:t>
                </a:r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55 000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[38 000–82 000]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4 000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[3 300–4 800]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50395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1 500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[990 – 2 000]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7321E15-B3CC-4D41-AB53-0A34BA3F4691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499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304"/>
                </a:lnSpc>
              </a:pPr>
              <a:r>
                <a:rPr lang="en-GB" sz="1185">
                  <a:latin typeface="+mn-lt"/>
                </a:rPr>
                <a:t>*Estimates for children are not published because of small numbers.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FF029E7-D233-CC53-496B-FA401ADA10E0}"/>
              </a:ext>
            </a:extLst>
          </p:cNvPr>
          <p:cNvSpPr txBox="1"/>
          <p:nvPr/>
        </p:nvSpPr>
        <p:spPr>
          <a:xfrm>
            <a:off x="43628" y="6490418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2A21BE2-4FA8-4681-B7AB-1C95A8B23B33}"/>
              </a:ext>
            </a:extLst>
          </p:cNvPr>
          <p:cNvGrpSpPr/>
          <p:nvPr/>
        </p:nvGrpSpPr>
        <p:grpSpPr>
          <a:xfrm>
            <a:off x="718727" y="230481"/>
            <a:ext cx="11360385" cy="6088172"/>
            <a:chOff x="606425" y="730250"/>
            <a:chExt cx="9585325" cy="5136895"/>
          </a:xfrm>
        </p:grpSpPr>
        <p:sp>
          <p:nvSpPr>
            <p:cNvPr id="153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489" b="1">
                  <a:latin typeface="Arial Bold"/>
                  <a:ea typeface="ＭＳ Ｐゴシック"/>
                  <a:cs typeface="Arial Bold"/>
                </a:rPr>
                <a:t>Estimated deaths in children (&lt;15 years) from AIDS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en-US" altLang="en-US" sz="2489" b="1">
                  <a:latin typeface="Arial Bold"/>
                  <a:ea typeface="ＭＳ Ｐゴシック"/>
                  <a:cs typeface="Arial Bold"/>
                </a:rPr>
                <a:t> 2024 </a:t>
              </a:r>
              <a:endParaRPr lang="en-US" altLang="en-US" sz="2489" b="1">
                <a:latin typeface="Arial Bold" charset="0"/>
                <a:cs typeface="Arial Bold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C4D03D2-15DB-40AB-8DC1-FCC68997BDBF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7145"/>
              <a:chOff x="1246894" y="1504950"/>
              <a:chExt cx="8029861" cy="4427145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5363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2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1625" tIns="55813" rIns="111625" bIns="55813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2370" b="1"/>
                  <a:t>Total: 75 000 </a:t>
                </a:r>
                <a:r>
                  <a:rPr lang="en-US" altLang="en-US">
                    <a:solidFill>
                      <a:srgbClr val="4D4D4D"/>
                    </a:solidFill>
                  </a:rPr>
                  <a:t>[50 000–110 000]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960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[690–1 400]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29 000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[19 000–41 000]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54" y="1996040"/>
                <a:ext cx="1739900" cy="6080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Europe </a:t>
                </a:r>
                <a:br>
                  <a:rPr lang="en-US" altLang="en-US" sz="1422" b="1"/>
                </a:br>
                <a:r>
                  <a:rPr lang="en-US" altLang="en-US" sz="1422" b="1"/>
                  <a:t>and central Asia</a:t>
                </a:r>
              </a:p>
              <a:p>
                <a:pPr algn="ctr" defTabSz="1083747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  <a:defRPr/>
                </a:pPr>
                <a:r>
                  <a:rPr lang="en-US" altLang="en-US" sz="1659" b="1">
                    <a:solidFill>
                      <a:prstClr val="black"/>
                    </a:solidFill>
                  </a:rPr>
                  <a:t>680</a:t>
                </a:r>
              </a:p>
              <a:p>
                <a:pPr algn="ctr" defTabSz="1083747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  <a:defRPr/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[520 – 870]</a:t>
                </a:r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54" y="3841453"/>
                <a:ext cx="2197100" cy="43016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100" dir="2700000" algn="tl" rotWithShape="0">
                  <a:srgbClr val="000000">
                    <a:alpha val="4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7000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[5 500–10 000]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5162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 dirty="0"/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 dirty="0"/>
                  <a:t>…*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endParaRPr lang="en-US" altLang="en-US" sz="1659" b="1" dirty="0"/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 dirty="0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 dirty="0"/>
                  <a:t>34 000</a:t>
                </a:r>
                <a:endParaRPr lang="en-US" altLang="en-US" sz="1659" b="1" dirty="0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 dirty="0">
                    <a:solidFill>
                      <a:srgbClr val="5F5F5F"/>
                    </a:solidFill>
                    <a:latin typeface="Arial Narrow" pitchFamily="34" charset="0"/>
                  </a:rPr>
                  <a:t>[22 000–48 000]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 dirty="0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 dirty="0"/>
                  <a:t>2 300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 dirty="0">
                    <a:solidFill>
                      <a:srgbClr val="5F5F5F"/>
                    </a:solidFill>
                    <a:latin typeface="Arial Narrow" pitchFamily="34" charset="0"/>
                  </a:rPr>
                  <a:t>[1 800–2 800]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870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[540 – 1 200]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89521B1-535F-4731-9EA5-5C066B4086FF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499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304"/>
                </a:lnSpc>
              </a:pPr>
              <a:r>
                <a:rPr lang="en-GB" sz="1185">
                  <a:latin typeface="+mn-lt"/>
                </a:rPr>
                <a:t>*Estimates for children are not published because of small numbers.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F0A04E92-EFE3-FBC6-058C-27D7E90A6C9C}"/>
              </a:ext>
            </a:extLst>
          </p:cNvPr>
          <p:cNvSpPr txBox="1"/>
          <p:nvPr/>
        </p:nvSpPr>
        <p:spPr>
          <a:xfrm>
            <a:off x="21833" y="6491903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2C29E1F-EF08-4496-9256-BADFBB45BB5F}"/>
              </a:ext>
            </a:extLst>
          </p:cNvPr>
          <p:cNvGrpSpPr/>
          <p:nvPr/>
        </p:nvGrpSpPr>
        <p:grpSpPr>
          <a:xfrm>
            <a:off x="718727" y="230482"/>
            <a:ext cx="11360385" cy="3432394"/>
            <a:chOff x="606425" y="730250"/>
            <a:chExt cx="9585325" cy="2896083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09281"/>
              <a:ext cx="8999538" cy="1717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ctr"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274320" indent="-274320" defTabSz="1083747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GB" altLang="en-US" sz="2100" b="1" dirty="0">
                  <a:latin typeface="Arial Bold"/>
                  <a:ea typeface="ＭＳ Ｐゴシック"/>
                  <a:cs typeface="Arial Bold"/>
                </a:rPr>
                <a:t>People living with HIV</a:t>
              </a:r>
              <a:r>
                <a:rPr lang="en-GB" altLang="en-US" sz="1850" b="1" dirty="0">
                  <a:latin typeface="Arial Bold"/>
                  <a:ea typeface="ＭＳ Ｐゴシック"/>
                  <a:cs typeface="Arial Bold"/>
                </a:rPr>
                <a:t>	    </a:t>
              </a:r>
              <a:r>
                <a:rPr lang="en-GB" altLang="en-US" sz="2100" b="1" dirty="0">
                  <a:latin typeface="Arial"/>
                  <a:ea typeface="ＭＳ Ｐゴシック"/>
                  <a:cs typeface="Arial"/>
                </a:rPr>
                <a:t>40.8 million </a:t>
              </a:r>
              <a:r>
                <a:rPr lang="en-GB" altLang="en-US" sz="1500" dirty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[37.0 million–45.6 million]</a:t>
              </a:r>
              <a:endParaRPr lang="en-US" sz="1500" dirty="0"/>
            </a:p>
            <a:p>
              <a:pPr marL="274320" indent="-274320" defTabSz="1083747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US" altLang="en-US" sz="2100" b="1" dirty="0">
                  <a:latin typeface="Arial Bold"/>
                  <a:ea typeface="ＭＳ Ｐゴシック"/>
                  <a:cs typeface="Arial Bold"/>
                </a:rPr>
                <a:t>New HIV infections </a:t>
              </a:r>
              <a:r>
                <a:rPr lang="en-US" altLang="en-US" sz="1850" b="1" dirty="0">
                  <a:latin typeface="Arial Bold"/>
                  <a:ea typeface="ＭＳ Ｐゴシック"/>
                  <a:cs typeface="Arial Bold"/>
                </a:rPr>
                <a:t>	        </a:t>
              </a:r>
              <a:r>
                <a:rPr lang="en-US" altLang="en-US" sz="2100" b="1" dirty="0">
                  <a:latin typeface="Arial"/>
                  <a:ea typeface="ＭＳ Ｐゴシック"/>
                  <a:cs typeface="Arial"/>
                </a:rPr>
                <a:t>1.3 million</a:t>
              </a:r>
              <a:r>
                <a:rPr lang="en-US" altLang="en-US" sz="2100" dirty="0">
                  <a:latin typeface="Arial"/>
                  <a:ea typeface="ＭＳ Ｐゴシック"/>
                  <a:cs typeface="Arial"/>
                </a:rPr>
                <a:t> </a:t>
              </a:r>
              <a:r>
                <a:rPr lang="en-US" altLang="en-US" dirty="0">
                  <a:latin typeface="Arial"/>
                  <a:ea typeface="ＭＳ Ｐゴシック"/>
                  <a:cs typeface="Arial"/>
                </a:rPr>
                <a:t>	</a:t>
              </a:r>
              <a:r>
                <a:rPr lang="en-US" altLang="en-US" sz="1500" dirty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[1.0 million–1.7 million]</a:t>
              </a:r>
            </a:p>
            <a:p>
              <a:pPr marL="274320" indent="-274320" defTabSz="1083747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GB" altLang="en-US" sz="2100" b="1" dirty="0">
                  <a:latin typeface="Arial Bold"/>
                  <a:ea typeface="ＭＳ Ｐゴシック"/>
                  <a:cs typeface="Arial Bold"/>
                </a:rPr>
                <a:t>Deaths due to AIDS </a:t>
              </a:r>
              <a:r>
                <a:rPr lang="en-US" altLang="en-US" sz="1850" b="1" dirty="0">
                  <a:latin typeface="Arial Bold"/>
                  <a:ea typeface="ＭＳ Ｐゴシック"/>
                  <a:cs typeface="Arial Bold"/>
                </a:rPr>
                <a:t>	        </a:t>
              </a:r>
              <a:r>
                <a:rPr lang="en-US" altLang="en-US" b="1" dirty="0">
                  <a:latin typeface="Arial Bold"/>
                  <a:ea typeface="ＭＳ Ｐゴシック"/>
                  <a:cs typeface="Arial Bold"/>
                </a:rPr>
                <a:t>63</a:t>
              </a:r>
              <a:r>
                <a:rPr lang="en-US" altLang="en-US" sz="2100" b="1" dirty="0">
                  <a:latin typeface="Arial"/>
                  <a:ea typeface="ＭＳ Ｐゴシック"/>
                  <a:cs typeface="Arial"/>
                </a:rPr>
                <a:t>0 000</a:t>
              </a:r>
              <a:r>
                <a:rPr lang="en-US" altLang="en-US" sz="2100" dirty="0">
                  <a:latin typeface="Arial"/>
                  <a:ea typeface="ＭＳ Ｐゴシック"/>
                  <a:cs typeface="Arial"/>
                </a:rPr>
                <a:t> 	</a:t>
              </a:r>
              <a:r>
                <a:rPr lang="en-US" altLang="en-US" sz="1500" dirty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[490 000–820 000]</a:t>
              </a: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defTabSz="541873" eaLnBrk="1" hangingPunct="1">
                <a:defRPr/>
              </a:pPr>
              <a:r>
                <a:rPr lang="en-US" altLang="en-US" sz="2607">
                  <a:latin typeface="Arial Bold"/>
                  <a:ea typeface="ＭＳ Ｐゴシック"/>
                  <a:cs typeface="Arial Bold"/>
                </a:rPr>
                <a:t>Global estimates for adults and children </a:t>
              </a:r>
              <a:r>
                <a:rPr lang="en-US" altLang="en-US" sz="2607" b="1">
                  <a:solidFill>
                    <a:srgbClr val="1CB2BB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en-US" altLang="en-US" sz="2607" b="1">
                  <a:solidFill>
                    <a:srgbClr val="E31837"/>
                  </a:solidFill>
                  <a:latin typeface="Arial Bold"/>
                  <a:ea typeface="ＭＳ Ｐゴシック"/>
                  <a:cs typeface="Arial Bold"/>
                  <a:sym typeface="Webdings" pitchFamily="18" charset="2"/>
                </a:rPr>
                <a:t> </a:t>
              </a:r>
              <a:r>
                <a:rPr lang="en-US" altLang="en-US" sz="2607">
                  <a:latin typeface="Arial Bold"/>
                  <a:ea typeface="ＭＳ Ｐゴシック"/>
                  <a:cs typeface="Arial Bold"/>
                </a:rPr>
                <a:t>2024</a:t>
              </a:r>
              <a:endParaRPr lang="en-US" altLang="en-US" sz="2607">
                <a:solidFill>
                  <a:prstClr val="black"/>
                </a:solidFill>
                <a:latin typeface="Arial Bold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80B6BDD-2690-4EDA-A9A4-1C24B1E585F9}"/>
              </a:ext>
            </a:extLst>
          </p:cNvPr>
          <p:cNvGrpSpPr/>
          <p:nvPr/>
        </p:nvGrpSpPr>
        <p:grpSpPr>
          <a:xfrm>
            <a:off x="718727" y="230482"/>
            <a:ext cx="11360385" cy="4575014"/>
            <a:chOff x="606425" y="730250"/>
            <a:chExt cx="9585325" cy="3860168"/>
          </a:xfrm>
        </p:grpSpPr>
        <p:sp>
          <p:nvSpPr>
            <p:cNvPr id="7170" name="Text Box 5"/>
            <p:cNvSpPr txBox="1">
              <a:spLocks noChangeArrowheads="1"/>
            </p:cNvSpPr>
            <p:nvPr/>
          </p:nvSpPr>
          <p:spPr bwMode="auto">
            <a:xfrm>
              <a:off x="876300" y="1600200"/>
              <a:ext cx="7924800" cy="2990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marL="282575" indent="-28257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45402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338671" indent="-338671" defTabSz="1083747" eaLnBrk="1" hangingPunct="1">
                <a:spcAft>
                  <a:spcPct val="100000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334908" algn="l"/>
                </a:tabLst>
                <a:defRPr/>
              </a:pPr>
              <a:r>
                <a:rPr lang="en-GB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About </a:t>
              </a:r>
              <a:r>
                <a:rPr lang="en-GB" altLang="en-US" b="1" strike="noStrike" baseline="0">
                  <a:latin typeface="Arial"/>
                  <a:ea typeface="ＭＳ Ｐゴシック"/>
                  <a:cs typeface="Arial"/>
                </a:rPr>
                <a:t>50</a:t>
              </a:r>
              <a:r>
                <a:rPr lang="en-GB" altLang="en-US" sz="2133" b="1">
                  <a:latin typeface="Arial"/>
                  <a:ea typeface="ＭＳ Ｐゴシック"/>
                  <a:cs typeface="Arial"/>
                </a:rPr>
                <a:t>%</a:t>
              </a:r>
              <a:r>
                <a:rPr lang="en-GB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 are in sub-Saharan Africa</a:t>
              </a:r>
            </a:p>
            <a:p>
              <a:pPr marL="338671" indent="-338671" defTabSz="1083747" eaLnBrk="1" hangingPunct="1">
                <a:spcAft>
                  <a:spcPct val="100000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334908" algn="l"/>
                </a:tabLst>
                <a:defRPr/>
              </a:pPr>
              <a:r>
                <a:rPr lang="en-US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About </a:t>
              </a:r>
              <a:r>
                <a:rPr lang="en-US" altLang="en-US" b="1" strike="noStrike" baseline="0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30</a:t>
              </a:r>
              <a:r>
                <a:rPr lang="en-US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0</a:t>
              </a:r>
              <a:r>
                <a:rPr lang="en-US" altLang="en-US" sz="2133" b="1">
                  <a:latin typeface="Arial"/>
                  <a:ea typeface="ＭＳ Ｐゴシック"/>
                  <a:cs typeface="Arial"/>
                </a:rPr>
                <a:t> </a:t>
              </a:r>
              <a:r>
                <a:rPr lang="en-US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are among children under 15 years of age</a:t>
              </a:r>
            </a:p>
            <a:p>
              <a:pPr marL="338671" indent="-338671" defTabSz="1083747" eaLnBrk="1" hangingPunct="1">
                <a:spcAft>
                  <a:spcPts val="1067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334908" algn="l"/>
                </a:tabLst>
                <a:defRPr/>
              </a:pPr>
              <a:r>
                <a:rPr lang="en-US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About </a:t>
              </a:r>
              <a:r>
                <a:rPr lang="en-US" altLang="en-US" b="1">
                  <a:latin typeface="Arial"/>
                  <a:ea typeface="ＭＳ Ｐゴシック"/>
                  <a:cs typeface="Arial"/>
                </a:rPr>
                <a:t>3300</a:t>
              </a:r>
              <a:r>
                <a:rPr lang="en-US" altLang="en-US" sz="2133" b="1">
                  <a:latin typeface="Arial"/>
                  <a:ea typeface="ＭＳ Ｐゴシック"/>
                  <a:cs typeface="Arial"/>
                </a:rPr>
                <a:t> </a:t>
              </a:r>
              <a:r>
                <a:rPr lang="en-US" altLang="en-US" sz="2133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are among adults aged 15 years and older, of whom:</a:t>
              </a:r>
            </a:p>
            <a:p>
              <a:pPr lvl="1">
                <a:lnSpc>
                  <a:spcPct val="150000"/>
                </a:lnSpc>
                <a:spcBef>
                  <a:spcPts val="356"/>
                </a:spcBef>
                <a:spcAft>
                  <a:spcPts val="356"/>
                </a:spcAft>
                <a:buClr>
                  <a:srgbClr val="1CB2BB"/>
                </a:buClr>
                <a:defRPr/>
              </a:pPr>
              <a:r>
                <a:rPr lang="en-US" altLang="en-US" sz="1659" b="1">
                  <a:solidFill>
                    <a:srgbClr val="00A99A"/>
                  </a:solidFill>
                  <a:latin typeface="Arial"/>
                  <a:ea typeface="ＭＳ Ｐゴシック"/>
                  <a:cs typeface="Arial"/>
                </a:rPr>
                <a:t>─</a:t>
              </a:r>
              <a:r>
                <a:rPr lang="en-US" altLang="en-US" sz="1659" b="1">
                  <a:latin typeface="Arial"/>
                  <a:ea typeface="ＭＳ Ｐゴシック"/>
                  <a:cs typeface="Arial"/>
                </a:rPr>
                <a:t> 1600 are among women</a:t>
              </a:r>
            </a:p>
            <a:p>
              <a:pPr lvl="1">
                <a:lnSpc>
                  <a:spcPct val="150000"/>
                </a:lnSpc>
                <a:spcAft>
                  <a:spcPts val="356"/>
                </a:spcAft>
                <a:buClr>
                  <a:srgbClr val="1CB2BB"/>
                </a:buClr>
                <a:defRPr/>
              </a:pPr>
              <a:r>
                <a:rPr lang="en-US" altLang="en-US" sz="1659" b="1">
                  <a:solidFill>
                    <a:srgbClr val="00A99A"/>
                  </a:solidFill>
                  <a:latin typeface="Arial"/>
                  <a:ea typeface="ＭＳ Ｐゴシック"/>
                  <a:cs typeface="Arial"/>
                </a:rPr>
                <a:t>─</a:t>
              </a:r>
              <a:r>
                <a:rPr lang="en-US" altLang="en-US" sz="1659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 1000 are among young people (15–24)</a:t>
              </a:r>
            </a:p>
            <a:p>
              <a:pPr lvl="1">
                <a:lnSpc>
                  <a:spcPct val="150000"/>
                </a:lnSpc>
                <a:spcAft>
                  <a:spcPts val="356"/>
                </a:spcAft>
                <a:buClr>
                  <a:srgbClr val="1CB2BB"/>
                </a:buClr>
                <a:defRPr/>
              </a:pPr>
              <a:r>
                <a:rPr lang="en-US" altLang="en-US" sz="1659" b="1">
                  <a:solidFill>
                    <a:srgbClr val="00A99A"/>
                  </a:solidFill>
                  <a:latin typeface="Arial"/>
                  <a:ea typeface="ＭＳ Ｐゴシック"/>
                  <a:cs typeface="Arial"/>
                </a:rPr>
                <a:t>─</a:t>
              </a:r>
              <a:r>
                <a:rPr lang="en-US" altLang="en-US" sz="1659" b="1">
                  <a:solidFill>
                    <a:prstClr val="black"/>
                  </a:solidFill>
                  <a:latin typeface="Arial"/>
                  <a:ea typeface="ＭＳ Ｐゴシック"/>
                  <a:cs typeface="Arial"/>
                </a:rPr>
                <a:t> 570 are among young women (15–24)</a:t>
              </a:r>
            </a:p>
            <a:p>
              <a:pPr marL="538110" lvl="1" defTabSz="1083747">
                <a:lnSpc>
                  <a:spcPct val="120000"/>
                </a:lnSpc>
                <a:tabLst>
                  <a:tab pos="334908" algn="l"/>
                </a:tabLst>
                <a:defRPr/>
              </a:pPr>
              <a:endParaRPr lang="en-US" altLang="en-US" sz="1778" b="1">
                <a:solidFill>
                  <a:prstClr val="black"/>
                </a:solidFill>
              </a:endParaRPr>
            </a:p>
          </p:txBody>
        </p:sp>
        <p:sp>
          <p:nvSpPr>
            <p:cNvPr id="71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6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defTabSz="541873" eaLnBrk="1" hangingPunct="1">
                <a:defRPr/>
              </a:pPr>
              <a:r>
                <a:rPr lang="en-US" altLang="en-US" sz="2607">
                  <a:solidFill>
                    <a:prstClr val="black"/>
                  </a:solidFill>
                  <a:latin typeface="Arial Bold" charset="0"/>
                </a:rPr>
                <a:t>About 3600 new HIV infections (adults and children) a day </a:t>
              </a:r>
              <a:r>
                <a:rPr lang="en-US" altLang="en-US" sz="2607" b="1">
                  <a:solidFill>
                    <a:srgbClr val="1CB2BB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en-US" altLang="en-US" sz="2607">
                  <a:solidFill>
                    <a:prstClr val="black"/>
                  </a:solidFill>
                  <a:latin typeface="Arial Bold" charset="0"/>
                </a:rPr>
                <a:t> </a:t>
              </a:r>
              <a:r>
                <a:rPr lang="en-US" altLang="en-US" sz="2607" b="1">
                  <a:solidFill>
                    <a:prstClr val="black"/>
                  </a:solidFill>
                  <a:latin typeface="Arial Bold" charset="0"/>
                </a:rPr>
                <a:t>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2006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F274D09-9DA8-4F29-9BE3-A14D509A9692}"/>
              </a:ext>
            </a:extLst>
          </p:cNvPr>
          <p:cNvGrpSpPr/>
          <p:nvPr/>
        </p:nvGrpSpPr>
        <p:grpSpPr>
          <a:xfrm>
            <a:off x="718727" y="306681"/>
            <a:ext cx="11360385" cy="3312464"/>
            <a:chOff x="606425" y="794546"/>
            <a:chExt cx="9585325" cy="2794889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46178"/>
              <a:ext cx="8999538" cy="1643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ctr"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274700" indent="-274700" defTabSz="1083747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GB" altLang="en-US" sz="2133" b="1">
                  <a:solidFill>
                    <a:prstClr val="black"/>
                  </a:solidFill>
                  <a:latin typeface="Arial Bold" charset="0"/>
                </a:rPr>
                <a:t>Children living with HIV</a:t>
              </a:r>
              <a:r>
                <a:rPr lang="en-GB" altLang="en-US" sz="1896" b="1">
                  <a:solidFill>
                    <a:prstClr val="black"/>
                  </a:solidFill>
                  <a:latin typeface="Arial Bold" charset="0"/>
                </a:rPr>
                <a:t>	</a:t>
              </a:r>
              <a:r>
                <a:rPr lang="en-GB" altLang="en-US" sz="2133" b="1">
                  <a:solidFill>
                    <a:prstClr val="black"/>
                  </a:solidFill>
                </a:rPr>
                <a:t>1.4 million</a:t>
              </a:r>
              <a:r>
                <a:rPr lang="en-GB" altLang="en-US" sz="2133">
                  <a:solidFill>
                    <a:prstClr val="black"/>
                  </a:solidFill>
                </a:rPr>
                <a:t> 	</a:t>
              </a:r>
              <a:r>
                <a:rPr lang="en-GB" altLang="en-US" sz="1541">
                  <a:solidFill>
                    <a:prstClr val="white">
                      <a:lumMod val="50000"/>
                    </a:prstClr>
                  </a:solidFill>
                </a:rPr>
                <a:t>[1.1 million–1.8 million]</a:t>
              </a:r>
            </a:p>
            <a:p>
              <a:pPr marL="274700" indent="-274700" defTabSz="1083747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US" altLang="en-US" sz="2133" b="1">
                  <a:latin typeface="Arial Bold"/>
                  <a:ea typeface="ＭＳ Ｐゴシック"/>
                  <a:cs typeface="Arial Bold"/>
                </a:rPr>
                <a:t>New HIV infections </a:t>
              </a:r>
              <a:r>
                <a:rPr lang="en-US" altLang="en-US" sz="1896" b="1">
                  <a:latin typeface="Arial Bold"/>
                  <a:ea typeface="ＭＳ Ｐゴシック"/>
                  <a:cs typeface="Arial Bold"/>
                </a:rPr>
                <a:t>	</a:t>
              </a:r>
              <a:r>
                <a:rPr lang="en-US" altLang="en-US" sz="2133" b="1">
                  <a:latin typeface="Arial"/>
                  <a:ea typeface="ＭＳ Ｐゴシック"/>
                  <a:cs typeface="Arial"/>
                </a:rPr>
                <a:t>120 000</a:t>
              </a:r>
              <a:r>
                <a:rPr lang="en-US" altLang="en-US" sz="2133">
                  <a:latin typeface="Arial"/>
                  <a:ea typeface="ＭＳ Ｐゴシック"/>
                  <a:cs typeface="Arial"/>
                </a:rPr>
                <a:t> 	</a:t>
              </a:r>
              <a:r>
                <a:rPr lang="en-US" altLang="en-US" sz="1541">
                  <a:solidFill>
                    <a:prstClr val="white">
                      <a:lumMod val="50000"/>
                    </a:prstClr>
                  </a:solidFill>
                </a:rPr>
                <a:t>[82 000–170 000]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74700" algn="l"/>
                  <a:tab pos="5695316" algn="l"/>
                  <a:tab pos="7224979" algn="l"/>
                </a:tabLst>
                <a:defRPr/>
              </a:pPr>
              <a:r>
                <a:rPr lang="en-GB" altLang="en-US" sz="2133" b="1">
                  <a:latin typeface="Arial Bold"/>
                  <a:ea typeface="ＭＳ Ｐゴシック"/>
                  <a:cs typeface="Arial Bold"/>
                </a:rPr>
                <a:t>Deaths due to AIDS</a:t>
              </a:r>
              <a:r>
                <a:rPr lang="en-US" altLang="en-US" sz="1896" b="1">
                  <a:latin typeface="Arial Bold"/>
                  <a:ea typeface="ＭＳ Ｐゴシック"/>
                  <a:cs typeface="Arial Bold"/>
                </a:rPr>
                <a:t>	  </a:t>
              </a:r>
              <a:r>
                <a:rPr lang="en-US" altLang="en-US" sz="2133" b="1">
                  <a:latin typeface="Arial"/>
                  <a:ea typeface="ＭＳ Ｐゴシック"/>
                  <a:cs typeface="Arial"/>
                </a:rPr>
                <a:t>75 000</a:t>
              </a:r>
              <a:r>
                <a:rPr lang="en-US" altLang="en-US" sz="2133">
                  <a:latin typeface="Arial"/>
                  <a:ea typeface="ＭＳ Ｐゴシック"/>
                  <a:cs typeface="Arial"/>
                </a:rPr>
                <a:t> 	</a:t>
              </a:r>
              <a:r>
                <a:rPr lang="en-US" altLang="en-US" sz="1541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[50 000–110 000]</a:t>
              </a: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defTabSz="1083747">
                <a:defRPr/>
              </a:pPr>
              <a:endParaRPr lang="en-US" sz="2133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defTabSz="1083747">
                <a:defRPr/>
              </a:pPr>
              <a:endParaRPr lang="en-US" sz="2133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94546"/>
              <a:ext cx="9585325" cy="416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defTabSz="541873" eaLnBrk="1" hangingPunct="1">
                <a:defRPr/>
              </a:pPr>
              <a:r>
                <a:rPr lang="en-US" altLang="en-US" sz="2607" dirty="0">
                  <a:solidFill>
                    <a:prstClr val="black"/>
                  </a:solidFill>
                  <a:latin typeface="Arial Bold" charset="0"/>
                </a:rPr>
                <a:t>Global estimates for children (&lt;15 years) </a:t>
              </a:r>
              <a:r>
                <a:rPr lang="en-US" altLang="en-US" sz="2607" b="1" dirty="0">
                  <a:solidFill>
                    <a:srgbClr val="1CB2BB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en-US" altLang="en-US" sz="2607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 </a:t>
              </a:r>
              <a:r>
                <a:rPr lang="en-US" altLang="en-US" sz="2607" dirty="0">
                  <a:solidFill>
                    <a:prstClr val="black"/>
                  </a:solidFill>
                  <a:latin typeface="Arial Bold" charset="0"/>
                </a:rPr>
                <a:t>2024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7625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494D7-AACD-EDC6-6EB9-087B6EDFF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6FBBAD5-3AF1-D226-6447-3D7E17897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183638"/>
              </p:ext>
            </p:extLst>
          </p:nvPr>
        </p:nvGraphicFramePr>
        <p:xfrm>
          <a:off x="1030191" y="411531"/>
          <a:ext cx="10501377" cy="5814041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807499">
                  <a:extLst>
                    <a:ext uri="{9D8B030D-6E8A-4147-A177-3AD203B41FA5}">
                      <a16:colId xmlns:a16="http://schemas.microsoft.com/office/drawing/2014/main" val="1896688535"/>
                    </a:ext>
                  </a:extLst>
                </a:gridCol>
                <a:gridCol w="2564626">
                  <a:extLst>
                    <a:ext uri="{9D8B030D-6E8A-4147-A177-3AD203B41FA5}">
                      <a16:colId xmlns:a16="http://schemas.microsoft.com/office/drawing/2014/main" val="2679909460"/>
                    </a:ext>
                  </a:extLst>
                </a:gridCol>
                <a:gridCol w="2564626">
                  <a:extLst>
                    <a:ext uri="{9D8B030D-6E8A-4147-A177-3AD203B41FA5}">
                      <a16:colId xmlns:a16="http://schemas.microsoft.com/office/drawing/2014/main" val="3781119792"/>
                    </a:ext>
                  </a:extLst>
                </a:gridCol>
                <a:gridCol w="2564626">
                  <a:extLst>
                    <a:ext uri="{9D8B030D-6E8A-4147-A177-3AD203B41FA5}">
                      <a16:colId xmlns:a16="http://schemas.microsoft.com/office/drawing/2014/main" val="223153951"/>
                    </a:ext>
                  </a:extLst>
                </a:gridCol>
              </a:tblGrid>
              <a:tr h="5695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CH" sz="1500" kern="100">
                        <a:effectLst/>
                        <a:latin typeface="+mj-lt"/>
                      </a:endParaRPr>
                    </a:p>
                  </a:txBody>
                  <a:tcPr marL="28539" marR="28539" marT="28539" marB="2853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pitchFamily="34" charset="-128"/>
                          <a:cs typeface="+mn-cs"/>
                        </a:rPr>
                        <a:t>Adults and children living with HIV</a:t>
                      </a:r>
                    </a:p>
                  </a:txBody>
                  <a:tcPr marL="28539" marR="28539" marT="28539" marB="28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pitchFamily="34" charset="-128"/>
                          <a:cs typeface="+mn-cs"/>
                        </a:rPr>
                        <a:t>Adults and children newly infected with HIV</a:t>
                      </a:r>
                    </a:p>
                  </a:txBody>
                  <a:tcPr marL="28539" marR="28539" marT="28539" marB="28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pitchFamily="34" charset="-128"/>
                          <a:cs typeface="+mn-cs"/>
                        </a:rPr>
                        <a:t>Adult and child 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pitchFamily="34" charset="-128"/>
                          <a:cs typeface="+mn-cs"/>
                        </a:rPr>
                        <a:t>deaths due to AIDS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870197"/>
                  </a:ext>
                </a:extLst>
              </a:tr>
              <a:tr h="350613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>
                          <a:effectLst/>
                        </a:rPr>
                        <a:t>Eastern and southern Africa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21.1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[19.5 million - 23.4 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490 000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[390 000 - 620 000]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260 000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[210 000 - 330 000]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4026856107"/>
                  </a:ext>
                </a:extLst>
              </a:tr>
              <a:tr h="423148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>
                          <a:effectLst/>
                        </a:rPr>
                        <a:t>Western and central Africa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5.2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[4.5 million - 6.0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160 000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[110 000 - 250 000]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120 000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[93 000 - 170 000]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3344149842"/>
                  </a:ext>
                </a:extLst>
              </a:tr>
              <a:tr h="503660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>
                          <a:effectLst/>
                        </a:rPr>
                        <a:t>Middle East and North Africa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240 000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[190 000 - 310 000]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23 000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[16 000 - 37 000]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7000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[4700 - 11 000]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1198228043"/>
                  </a:ext>
                </a:extLst>
              </a:tr>
              <a:tr h="458748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 dirty="0">
                          <a:effectLst/>
                        </a:rPr>
                        <a:t>Asia and the Pacific</a:t>
                      </a:r>
                      <a:endParaRPr lang="en-US" sz="15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6.9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[6.2 million - 7.8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300 000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[260 000 - 370 000]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150 000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[110 000 - 200 000]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3106142179"/>
                  </a:ext>
                </a:extLst>
              </a:tr>
              <a:tr h="340781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 dirty="0">
                          <a:effectLst/>
                        </a:rPr>
                        <a:t>Latin America</a:t>
                      </a:r>
                      <a:endParaRPr lang="en-US" sz="15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2.5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[2.2 million - 2.8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120 000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[94 000 - 160 000]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27 000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[19 000 - 38 000]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1300466269"/>
                  </a:ext>
                </a:extLst>
              </a:tr>
              <a:tr h="346641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 dirty="0">
                          <a:effectLst/>
                        </a:rPr>
                        <a:t>Caribbean</a:t>
                      </a:r>
                      <a:endParaRPr lang="en-US" sz="15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340 000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[290 000 - 400 000]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15 000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[9900 - 21 000]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4800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[3300 - 6900]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892673133"/>
                  </a:ext>
                </a:extLst>
              </a:tr>
              <a:tr h="436549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 dirty="0">
                          <a:effectLst/>
                        </a:rPr>
                        <a:t>Eastern Europe and central Asia</a:t>
                      </a:r>
                      <a:endParaRPr lang="en-US" sz="15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2.1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[2.0 million - 2.3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130 000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[110 000 - 140 000]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48 000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[38 000 - 57 000]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1648986099"/>
                  </a:ext>
                </a:extLst>
              </a:tr>
              <a:tr h="527618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>
                          <a:effectLst/>
                        </a:rPr>
                        <a:t>Western and central Europe and North America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2.4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[2.1 million - 2.6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62 000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[51 000 - 72 000]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9000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[6800 - 11 000]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2393344424"/>
                  </a:ext>
                </a:extLst>
              </a:tr>
              <a:tr h="594731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0">
                          <a:effectLst/>
                        </a:rPr>
                        <a:t>Global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40.8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[37.0 million - 45.6 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>
                          <a:effectLst/>
                        </a:rPr>
                        <a:t>1.3 million </a:t>
                      </a:r>
                      <a:br>
                        <a:rPr lang="en-US" sz="1500" kern="100">
                          <a:effectLst/>
                        </a:rPr>
                      </a:br>
                      <a:r>
                        <a:rPr lang="en-US" sz="1500" kern="100">
                          <a:effectLst/>
                        </a:rPr>
                        <a:t>[1.0 million - 1.7 million]</a:t>
                      </a:r>
                      <a:endParaRPr lang="en-US" sz="1500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500" kern="100" dirty="0">
                          <a:effectLst/>
                        </a:rPr>
                        <a:t>630 000 </a:t>
                      </a:r>
                      <a:br>
                        <a:rPr lang="en-US" sz="1500" kern="100" dirty="0">
                          <a:effectLst/>
                        </a:rPr>
                      </a:br>
                      <a:r>
                        <a:rPr lang="en-US" sz="1500" kern="100" dirty="0">
                          <a:effectLst/>
                        </a:rPr>
                        <a:t>[490 000 - 820 000]</a:t>
                      </a:r>
                      <a:endParaRPr lang="en-US" sz="1500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39" marR="28539" marT="28539" marB="28539"/>
                </a:tc>
                <a:extLst>
                  <a:ext uri="{0D108BD9-81ED-4DB2-BD59-A6C34878D82A}">
                    <a16:rowId xmlns:a16="http://schemas.microsoft.com/office/drawing/2014/main" val="3840774522"/>
                  </a:ext>
                </a:extLst>
              </a:tr>
            </a:tbl>
          </a:graphicData>
        </a:graphic>
      </p:graphicFrame>
      <p:sp>
        <p:nvSpPr>
          <p:cNvPr id="4" name="Rectangle 62">
            <a:extLst>
              <a:ext uri="{FF2B5EF4-FFF2-40B4-BE49-F238E27FC236}">
                <a16:creationId xmlns:a16="http://schemas.microsoft.com/office/drawing/2014/main" id="{3185C435-1C67-2EC3-937A-20293ACFF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66" y="-44872"/>
            <a:ext cx="11646370" cy="49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541873" eaLnBrk="1" hangingPunct="1">
              <a:defRPr/>
            </a:pPr>
            <a:r>
              <a:rPr lang="en-US" altLang="en-US" sz="2607" dirty="0">
                <a:solidFill>
                  <a:prstClr val="black"/>
                </a:solidFill>
                <a:latin typeface="Arial Bold" charset="0"/>
              </a:rPr>
              <a:t>Regional HIV and AIDS statistics and features </a:t>
            </a:r>
            <a:r>
              <a:rPr lang="en-US" altLang="en-US" sz="2607" b="1" dirty="0">
                <a:solidFill>
                  <a:srgbClr val="00A99A"/>
                </a:solidFill>
                <a:latin typeface="Arial"/>
                <a:sym typeface="Webdings" pitchFamily="18" charset="2"/>
              </a:rPr>
              <a:t></a:t>
            </a:r>
            <a:r>
              <a:rPr lang="en-US" altLang="en-US" sz="2607" dirty="0">
                <a:solidFill>
                  <a:prstClr val="black"/>
                </a:solidFill>
                <a:latin typeface="Arial Bold" charset="0"/>
              </a:rPr>
              <a:t> 2024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354F065-2BB7-3237-32CC-4F7246646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331" y="6589522"/>
            <a:ext cx="8383881" cy="164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14300" eaLnBrk="0" hangingPunct="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indent="135468" defTabSz="1083747">
              <a:lnSpc>
                <a:spcPct val="125000"/>
              </a:lnSpc>
              <a:tabLst>
                <a:tab pos="135468" algn="l"/>
              </a:tabLst>
              <a:defRPr/>
            </a:pPr>
            <a:r>
              <a:rPr lang="en-US" altLang="en-US" sz="948" dirty="0">
                <a:solidFill>
                  <a:prstClr val="black"/>
                </a:solidFill>
              </a:rPr>
              <a:t>The ranges around the estimates in this table define the boundaries within which the actual numbers lie, based on the best available information. </a:t>
            </a:r>
          </a:p>
        </p:txBody>
      </p:sp>
    </p:spTree>
    <p:extLst>
      <p:ext uri="{BB962C8B-B14F-4D97-AF65-F5344CB8AC3E}">
        <p14:creationId xmlns:p14="http://schemas.microsoft.com/office/powerpoint/2010/main" val="126147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6ABAC21-ABE5-91E5-F5CA-7ED2A489F89C}"/>
              </a:ext>
            </a:extLst>
          </p:cNvPr>
          <p:cNvSpPr txBox="1"/>
          <p:nvPr/>
        </p:nvSpPr>
        <p:spPr>
          <a:xfrm>
            <a:off x="55863" y="7055274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D5CA06-716C-2139-3C1E-8045DDC90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14368"/>
              </p:ext>
            </p:extLst>
          </p:nvPr>
        </p:nvGraphicFramePr>
        <p:xfrm>
          <a:off x="2344612" y="642076"/>
          <a:ext cx="7861247" cy="320793"/>
        </p:xfrm>
        <a:graphic>
          <a:graphicData uri="http://schemas.openxmlformats.org/drawingml/2006/table">
            <a:tbl>
              <a:tblPr/>
              <a:tblGrid>
                <a:gridCol w="7861247">
                  <a:extLst>
                    <a:ext uri="{9D8B030D-6E8A-4147-A177-3AD203B41FA5}">
                      <a16:colId xmlns:a16="http://schemas.microsoft.com/office/drawing/2014/main" val="3353023922"/>
                    </a:ext>
                  </a:extLst>
                </a:gridCol>
              </a:tblGrid>
              <a:tr h="314584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new HIV infections, global, 1990–2024, 2025 and 2030 targets</a:t>
                      </a:r>
                    </a:p>
                  </a:txBody>
                  <a:tcPr marL="7526" marR="7526" marT="7526" marB="5418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036617"/>
                  </a:ext>
                </a:extLst>
              </a:tr>
            </a:tbl>
          </a:graphicData>
        </a:graphic>
      </p:graphicFrame>
      <p:pic>
        <p:nvPicPr>
          <p:cNvPr id="1027" name="Picture 3">
            <a:extLst>
              <a:ext uri="{FF2B5EF4-FFF2-40B4-BE49-F238E27FC236}">
                <a16:creationId xmlns:a16="http://schemas.microsoft.com/office/drawing/2014/main" id="{7E3EE4A5-A914-198F-2A64-4FCDAA343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12" y="1163997"/>
            <a:ext cx="7861247" cy="545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461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51D628E-F061-0FE9-E2F2-3A55120A432A}"/>
              </a:ext>
            </a:extLst>
          </p:cNvPr>
          <p:cNvSpPr txBox="1"/>
          <p:nvPr/>
        </p:nvSpPr>
        <p:spPr>
          <a:xfrm>
            <a:off x="55863" y="7055274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8564D8-28DF-91A2-A786-09251391EB34}"/>
              </a:ext>
            </a:extLst>
          </p:cNvPr>
          <p:cNvSpPr txBox="1"/>
          <p:nvPr/>
        </p:nvSpPr>
        <p:spPr>
          <a:xfrm>
            <a:off x="2086467" y="577068"/>
            <a:ext cx="8019067" cy="347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59" b="1">
                <a:latin typeface="Calibri" panose="020F0502020204030204" pitchFamily="34" charset="0"/>
                <a:cs typeface="Calibri" panose="020F0502020204030204" pitchFamily="34" charset="0"/>
              </a:rPr>
              <a:t>Number of AIDS-related deaths, global, 1990–2024,  2025 and 2030 targets</a:t>
            </a:r>
          </a:p>
        </p:txBody>
      </p:sp>
      <p:pic>
        <p:nvPicPr>
          <p:cNvPr id="2049" name="Picture 1">
            <a:hlinkClick r:id="rId3"/>
            <a:extLst>
              <a:ext uri="{FF2B5EF4-FFF2-40B4-BE49-F238E27FC236}">
                <a16:creationId xmlns:a16="http://schemas.microsoft.com/office/drawing/2014/main" id="{CF4AF494-6C19-FDFE-A50E-ACDECCCBF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467" y="1130038"/>
            <a:ext cx="8019067" cy="539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43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D10DF8E-0E87-470B-94D8-36472727B397}"/>
              </a:ext>
            </a:extLst>
          </p:cNvPr>
          <p:cNvGrpSpPr/>
          <p:nvPr/>
        </p:nvGrpSpPr>
        <p:grpSpPr>
          <a:xfrm>
            <a:off x="718727" y="230482"/>
            <a:ext cx="11360385" cy="6052734"/>
            <a:chOff x="606425" y="730250"/>
            <a:chExt cx="9585325" cy="5106997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489" b="1">
                  <a:latin typeface="Arial Bold"/>
                  <a:ea typeface="ＭＳ Ｐゴシック"/>
                  <a:cs typeface="Arial Bold"/>
                </a:rPr>
                <a:t>Adults and children estimated to be living with HIV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en-US" altLang="en-US" sz="2489" b="1">
                  <a:latin typeface="Arial Bold"/>
                  <a:ea typeface="ＭＳ Ｐゴシック"/>
                  <a:cs typeface="Arial Bold"/>
                </a:rPr>
                <a:t> </a:t>
              </a:r>
              <a:r>
                <a:rPr lang="en-US" altLang="en-US" sz="2370" b="1">
                  <a:latin typeface="Arial Bold"/>
                  <a:ea typeface="ＭＳ Ｐゴシック"/>
                  <a:cs typeface="Arial Bold"/>
                </a:rPr>
                <a:t>2024</a:t>
              </a:r>
              <a:r>
                <a:rPr lang="en-US" altLang="en-US" sz="2489" b="1">
                  <a:latin typeface="Arial Bold"/>
                  <a:ea typeface="ＭＳ Ｐゴシック"/>
                  <a:cs typeface="Arial Bold"/>
                </a:rPr>
                <a:t> </a:t>
              </a:r>
              <a:endParaRPr lang="en-US" altLang="en-US" sz="2489" b="1">
                <a:latin typeface="Arial Bold" charset="0"/>
                <a:cs typeface="Arial Bold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5FB83C7-44FF-41C1-A9F4-B57F0CB3C7FE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397247"/>
              <a:chOff x="1246894" y="1504950"/>
              <a:chExt cx="8029861" cy="4397247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0243" name="Rectangle 2"/>
              <p:cNvSpPr>
                <a:spLocks noChangeArrowheads="1"/>
              </p:cNvSpPr>
              <p:nvPr/>
            </p:nvSpPr>
            <p:spPr bwMode="auto">
              <a:xfrm>
                <a:off x="1555750" y="5516563"/>
                <a:ext cx="7418388" cy="3856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n-US" altLang="en-US" sz="2370" b="1"/>
                  <a:t>Total: 40.8 million</a:t>
                </a:r>
                <a:r>
                  <a:rPr lang="en-US" altLang="en-US" sz="2370"/>
                  <a:t> </a:t>
                </a:r>
                <a:r>
                  <a:rPr lang="en-US" altLang="en-US">
                    <a:solidFill>
                      <a:srgbClr val="4D4D4D"/>
                    </a:solidFill>
                  </a:rPr>
                  <a:t>[37.0 million–45.6 million]</a:t>
                </a:r>
                <a:endParaRPr lang="en-US" altLang="en-US" sz="2370">
                  <a:solidFill>
                    <a:srgbClr val="7F7F7F"/>
                  </a:solidFill>
                </a:endParaRPr>
              </a:p>
            </p:txBody>
          </p:sp>
          <p:sp>
            <p:nvSpPr>
              <p:cNvPr id="10244" name="Rectangle 27"/>
              <p:cNvSpPr>
                <a:spLocks noChangeArrowheads="1"/>
              </p:cNvSpPr>
              <p:nvPr/>
            </p:nvSpPr>
            <p:spPr bwMode="auto">
              <a:xfrm>
                <a:off x="4251325" y="3082945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240 000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[190 000–310 000]</a:t>
                </a:r>
              </a:p>
            </p:txBody>
          </p:sp>
          <p:sp>
            <p:nvSpPr>
              <p:cNvPr id="10245" name="Rectangle 28"/>
              <p:cNvSpPr>
                <a:spLocks noChangeArrowheads="1"/>
              </p:cNvSpPr>
              <p:nvPr/>
            </p:nvSpPr>
            <p:spPr bwMode="auto">
              <a:xfrm>
                <a:off x="3831730" y="3587001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5.2 million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[4.5 million–6.0 million]</a:t>
                </a:r>
              </a:p>
            </p:txBody>
          </p:sp>
          <p:sp>
            <p:nvSpPr>
              <p:cNvPr id="10246" name="Rectangle 29"/>
              <p:cNvSpPr>
                <a:spLocks noChangeArrowheads="1"/>
              </p:cNvSpPr>
              <p:nvPr/>
            </p:nvSpPr>
            <p:spPr bwMode="auto">
              <a:xfrm>
                <a:off x="5800346" y="1991781"/>
                <a:ext cx="1739900" cy="5686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t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 dirty="0">
                    <a:latin typeface="Arial"/>
                    <a:ea typeface="ＭＳ Ｐゴシック"/>
                    <a:cs typeface="Arial"/>
                  </a:rPr>
                  <a:t>E</a:t>
                </a:r>
                <a:r>
                  <a:rPr lang="en-US" altLang="en-US" sz="1422" b="1" dirty="0">
                    <a:latin typeface="Arial Bold"/>
                    <a:ea typeface="ＭＳ Ｐゴシック"/>
                    <a:cs typeface="Arial Bold"/>
                  </a:rPr>
                  <a:t>astern Europe </a:t>
                </a:r>
                <a:br>
                  <a:rPr lang="en-US" altLang="en-US" sz="1422" b="1" dirty="0">
                    <a:latin typeface="Arial Bold"/>
                  </a:rPr>
                </a:br>
                <a:r>
                  <a:rPr lang="en-US" altLang="en-US" sz="1422" b="1" dirty="0">
                    <a:latin typeface="Arial Bold"/>
                    <a:ea typeface="ＭＳ Ｐゴシック"/>
                    <a:cs typeface="Arial Bold"/>
                  </a:rPr>
                  <a:t>and central Asia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 dirty="0">
                    <a:latin typeface="Arial Bold"/>
                    <a:ea typeface="ＭＳ Ｐゴシック"/>
                    <a:cs typeface="Arial Bold"/>
                  </a:rPr>
                  <a:t>2.1 million 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 dirty="0">
                    <a:solidFill>
                      <a:srgbClr val="5F5F5F"/>
                    </a:solidFill>
                    <a:latin typeface="Arial Narrow"/>
                    <a:ea typeface="ＭＳ Ｐゴシック"/>
                  </a:rPr>
                  <a:t>[2.0 million–2.3 million]</a:t>
                </a:r>
              </a:p>
            </p:txBody>
          </p:sp>
          <p:sp>
            <p:nvSpPr>
              <p:cNvPr id="10247" name="Rectangle 30"/>
              <p:cNvSpPr>
                <a:spLocks noChangeArrowheads="1"/>
              </p:cNvSpPr>
              <p:nvPr/>
            </p:nvSpPr>
            <p:spPr bwMode="auto">
              <a:xfrm>
                <a:off x="6765546" y="3844394"/>
                <a:ext cx="2197100" cy="4309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t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 dirty="0">
                    <a:latin typeface="Arial"/>
                    <a:ea typeface="ＭＳ Ｐゴシック"/>
                    <a:cs typeface="Arial"/>
                  </a:rPr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 dirty="0">
                    <a:latin typeface="Arial"/>
                    <a:ea typeface="ＭＳ Ｐゴシック"/>
                    <a:cs typeface="Arial"/>
                  </a:rPr>
                  <a:t>6.9 million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 dirty="0">
                    <a:solidFill>
                      <a:srgbClr val="5F5F5F"/>
                    </a:solidFill>
                    <a:latin typeface="Arial"/>
                    <a:ea typeface="ＭＳ Ｐゴシック"/>
                    <a:cs typeface="Arial"/>
                  </a:rPr>
                  <a:t>[6.2 million–7.8 million]</a:t>
                </a:r>
              </a:p>
            </p:txBody>
          </p:sp>
          <p:sp>
            <p:nvSpPr>
              <p:cNvPr id="10248" name="Rectangle 32"/>
              <p:cNvSpPr>
                <a:spLocks noChangeArrowheads="1"/>
              </p:cNvSpPr>
              <p:nvPr/>
            </p:nvSpPr>
            <p:spPr bwMode="auto">
              <a:xfrm>
                <a:off x="1647927" y="2309659"/>
                <a:ext cx="369887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 dirty="0">
                    <a:latin typeface="+mn-lt"/>
                  </a:rPr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 dirty="0">
                    <a:latin typeface="+mn-lt"/>
                  </a:rPr>
                  <a:t>2.4 million 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n-US" altLang="en-US" sz="1185" b="1" dirty="0">
                    <a:solidFill>
                      <a:srgbClr val="5F5F5F"/>
                    </a:solidFill>
                    <a:latin typeface="Arial Narrow" pitchFamily="34" charset="0"/>
                  </a:rPr>
                  <a:t>[2.1 million–2.6 million]</a:t>
                </a:r>
              </a:p>
            </p:txBody>
          </p:sp>
          <p:sp>
            <p:nvSpPr>
              <p:cNvPr id="10249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2.5 million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[2.2 million–2.8 million]</a:t>
                </a:r>
              </a:p>
            </p:txBody>
          </p:sp>
          <p:sp>
            <p:nvSpPr>
              <p:cNvPr id="10250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n-US" altLang="en-US" sz="1422" b="1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21.1 million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[19.5 million–23.4 million]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dist="38100" dir="2700000" algn="tl" rotWithShape="0">
                  <a:srgbClr val="000000">
                    <a:alpha val="4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340 000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[290 000–400 000]</a:t>
                </a: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F651B83-6B9C-74C0-8C4F-B21C25D3FDA6}"/>
              </a:ext>
            </a:extLst>
          </p:cNvPr>
          <p:cNvSpPr txBox="1"/>
          <p:nvPr/>
        </p:nvSpPr>
        <p:spPr>
          <a:xfrm>
            <a:off x="0" y="6466192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8B98607-0A29-4BF6-994C-E7C7A43B7331}"/>
              </a:ext>
            </a:extLst>
          </p:cNvPr>
          <p:cNvGrpSpPr/>
          <p:nvPr/>
        </p:nvGrpSpPr>
        <p:grpSpPr>
          <a:xfrm>
            <a:off x="718727" y="230480"/>
            <a:ext cx="11360385" cy="6088168"/>
            <a:chOff x="606425" y="730250"/>
            <a:chExt cx="9585325" cy="5136895"/>
          </a:xfrm>
        </p:grpSpPr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373" tIns="54187" rIns="108373" bIns="54187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489" b="1" spc="-36">
                  <a:latin typeface="Arial Bold"/>
                  <a:ea typeface="ＭＳ Ｐゴシック"/>
                  <a:cs typeface="Arial Bold"/>
                </a:rPr>
                <a:t>Estimated number of adults and children newly infected with HIV </a:t>
              </a:r>
              <a:r>
                <a:rPr lang="en-US" altLang="en-US" sz="2607" b="1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en-US" altLang="en-US" sz="2489" b="1" spc="-36">
                  <a:latin typeface="Arial Bold"/>
                  <a:ea typeface="ＭＳ Ｐゴシック"/>
                  <a:cs typeface="Arial Bold"/>
                </a:rPr>
                <a:t> 2024 </a:t>
              </a:r>
              <a:endParaRPr lang="en-US" altLang="en-US" sz="2489" b="1" spc="-36">
                <a:latin typeface="Arial Bold" charset="0"/>
                <a:cs typeface="Arial Bold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0670FBB-07B0-45B1-9501-79D4E93D40D2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7145"/>
              <a:chOff x="1246894" y="1504950"/>
              <a:chExt cx="8029861" cy="4427145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1267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2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1625" tIns="55813" rIns="111625" bIns="55813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n-US" altLang="en-US" sz="2370" b="1"/>
                  <a:t>Total: 1.3 million </a:t>
                </a:r>
                <a:r>
                  <a:rPr lang="en-US" altLang="en-US">
                    <a:solidFill>
                      <a:srgbClr val="4D4D4D"/>
                    </a:solidFill>
                  </a:rPr>
                  <a:t>[1.0 million–1.7 million]</a:t>
                </a:r>
              </a:p>
            </p:txBody>
          </p:sp>
          <p:sp>
            <p:nvSpPr>
              <p:cNvPr id="11268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Middle East and North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23 000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[16 000–37 000]</a:t>
                </a:r>
              </a:p>
            </p:txBody>
          </p:sp>
          <p:sp>
            <p:nvSpPr>
              <p:cNvPr id="11269" name="Rectangle 28"/>
              <p:cNvSpPr>
                <a:spLocks noChangeArrowheads="1"/>
              </p:cNvSpPr>
              <p:nvPr/>
            </p:nvSpPr>
            <p:spPr bwMode="auto">
              <a:xfrm>
                <a:off x="3828088" y="3587416"/>
                <a:ext cx="194786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160 000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[110 000–250 000]</a:t>
                </a:r>
              </a:p>
            </p:txBody>
          </p:sp>
          <p:sp>
            <p:nvSpPr>
              <p:cNvPr id="11270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86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Europe </a:t>
                </a:r>
                <a:br>
                  <a:rPr lang="en-US" altLang="en-US" sz="1422" b="1"/>
                </a:br>
                <a:r>
                  <a:rPr lang="en-US" altLang="en-US" sz="1422" b="1"/>
                  <a:t>and central Asia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130 000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[110 000–140 000]</a:t>
                </a:r>
              </a:p>
            </p:txBody>
          </p:sp>
          <p:sp>
            <p:nvSpPr>
              <p:cNvPr id="11271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Asia and the Pacific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300 000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[260 000–370 000]</a:t>
                </a:r>
              </a:p>
            </p:txBody>
          </p:sp>
          <p:sp>
            <p:nvSpPr>
              <p:cNvPr id="11272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438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t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Western and central Europe and North America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dirty="0"/>
                  <a:t>62 000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n-US" sz="1185" b="1" dirty="0">
                    <a:solidFill>
                      <a:srgbClr val="5F5F5F"/>
                    </a:solidFill>
                    <a:latin typeface="Arial Narrow" pitchFamily="34" charset="0"/>
                  </a:rPr>
                  <a:t>[51 000–72 000]</a:t>
                </a:r>
              </a:p>
            </p:txBody>
          </p:sp>
          <p:sp>
            <p:nvSpPr>
              <p:cNvPr id="11274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Eastern and southern Africa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490 000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[390 000–620 000]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Latin America 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US" altLang="en-US" sz="1659" b="1"/>
                  <a:t>120 000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[94 000–160 000]</a:t>
                </a:r>
              </a:p>
            </p:txBody>
          </p:sp>
          <p:sp>
            <p:nvSpPr>
              <p:cNvPr id="14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01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n-US" altLang="en-US" sz="1422" b="1"/>
                  <a:t>Caribbean</a:t>
                </a:r>
              </a:p>
              <a:p>
                <a:pPr algn="ctr">
                  <a:lnSpc>
                    <a:spcPct val="75000"/>
                  </a:lnSpc>
                  <a:spcBef>
                    <a:spcPts val="237"/>
                  </a:spcBef>
                  <a:spcAft>
                    <a:spcPts val="119"/>
                  </a:spcAft>
                </a:pPr>
                <a:r>
                  <a:rPr lang="en-GB" altLang="en-US" sz="1659" b="1"/>
                  <a:t>15 000</a:t>
                </a:r>
                <a:endParaRPr lang="en-US" altLang="en-US" sz="1659" b="1"/>
              </a:p>
              <a:p>
                <a:pPr algn="ctr">
                  <a:lnSpc>
                    <a:spcPct val="60000"/>
                  </a:lnSpc>
                </a:pPr>
                <a:r>
                  <a:rPr lang="en-US" altLang="en-US" sz="1185" b="1">
                    <a:solidFill>
                      <a:srgbClr val="5F5F5F"/>
                    </a:solidFill>
                    <a:latin typeface="Arial Narrow" pitchFamily="34" charset="0"/>
                  </a:rPr>
                  <a:t>[9 900–21 000]</a:t>
                </a: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9FD4E2D-A41E-D53D-A666-D7D95B8EADB6}"/>
              </a:ext>
            </a:extLst>
          </p:cNvPr>
          <p:cNvSpPr txBox="1"/>
          <p:nvPr/>
        </p:nvSpPr>
        <p:spPr>
          <a:xfrm>
            <a:off x="21833" y="6491825"/>
            <a:ext cx="3743012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UNAIDS 2025 epidemiological estimates</a:t>
            </a:r>
            <a:endParaRPr lang="en-CH" sz="14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EE13CC5E778A49AC92FD5E9EA9DE44" ma:contentTypeVersion="18" ma:contentTypeDescription="Create a new document." ma:contentTypeScope="" ma:versionID="29ce5b17fe14c9db4c7ec02b82f7297c">
  <xsd:schema xmlns:xsd="http://www.w3.org/2001/XMLSchema" xmlns:xs="http://www.w3.org/2001/XMLSchema" xmlns:p="http://schemas.microsoft.com/office/2006/metadata/properties" xmlns:ns2="a7197181-efc1-42f5-b058-02cc8b9e7a28" xmlns:ns3="6034ea42-cc56-4b5c-b72b-8ca3661c6ee8" targetNamespace="http://schemas.microsoft.com/office/2006/metadata/properties" ma:root="true" ma:fieldsID="02be0516652c0c396978feaab9d24958" ns2:_="" ns3:_="">
    <xsd:import namespace="a7197181-efc1-42f5-b058-02cc8b9e7a28"/>
    <xsd:import namespace="6034ea42-cc56-4b5c-b72b-8ca3661c6e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97181-efc1-42f5-b058-02cc8b9e7a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34ea42-cc56-4b5c-b72b-8ca3661c6e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3519132-67b7-4f9c-9ca9-5104ae27bcb0}" ma:internalName="TaxCatchAll" ma:showField="CatchAllData" ma:web="6034ea42-cc56-4b5c-b72b-8ca3661c6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34ea42-cc56-4b5c-b72b-8ca3661c6ee8" xsi:nil="true"/>
    <lcf76f155ced4ddcb4097134ff3c332f xmlns="a7197181-efc1-42f5-b058-02cc8b9e7a28">
      <Terms xmlns="http://schemas.microsoft.com/office/infopath/2007/PartnerControls"/>
    </lcf76f155ced4ddcb4097134ff3c332f>
    <SharedWithUsers xmlns="6034ea42-cc56-4b5c-b72b-8ca3661c6ee8">
      <UserInfo>
        <DisplayName>MAHY, Mary</DisplayName>
        <AccountId>20</AccountId>
        <AccountType/>
      </UserInfo>
      <UserInfo>
        <DisplayName>DAHER, Juliana</DisplayName>
        <AccountId>63</AccountId>
        <AccountType/>
      </UserInfo>
      <UserInfo>
        <DisplayName>LEVCHENKO, Roman</DisplayName>
        <AccountId>1536</AccountId>
        <AccountType/>
      </UserInfo>
      <UserInfo>
        <DisplayName>BARTON-KNOTT, Sophie</DisplayName>
        <AccountId>1929</AccountId>
        <AccountType/>
      </UserInfo>
      <UserInfo>
        <DisplayName>KORENROMP, Eline Louise</DisplayName>
        <AccountId>7579</AccountId>
        <AccountType/>
      </UserInfo>
      <UserInfo>
        <DisplayName>DELUCA, Sophia</DisplayName>
        <AccountId>9286</AccountId>
        <AccountType/>
      </UserInfo>
    </SharedWithUsers>
  </documentManagement>
</p:properties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E1AAE0A-8786-4129-8F63-6364D84FA54E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1D090D37-7665-4BEC-9FD2-19990F45C63B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4672B0B-60DC-467C-91F0-BBC4CE3C9372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7BDF9F09-1C67-411C-8390-69F45FDE68EC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ED937FCB-EBD4-4FB3-8E55-F6520624F9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E74733-972D-4CD3-8F5C-248DF96D864F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6A796567-3D7E-4144-BCE2-D36437566A8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FC4A9A7-912D-412D-BC74-E002E546BC6E}"/>
</file>

<file path=customXml/itemProps5.xml><?xml version="1.0" encoding="utf-8"?>
<ds:datastoreItem xmlns:ds="http://schemas.openxmlformats.org/officeDocument/2006/customXml" ds:itemID="{27D04CAE-4E38-48CA-BC1E-C431E2367D1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4CEE770C-6D29-4D6B-BA98-18455F742BA5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A1F6696-EC23-49D6-8E8F-CDC09AE4631F}">
  <ds:schemaRefs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sharepoint/v3"/>
    <ds:schemaRef ds:uri="http://schemas.microsoft.com/office/2006/documentManagement/types"/>
    <ds:schemaRef ds:uri="288ef829-98c5-46d1-83dc-c2ef7c814da2"/>
    <ds:schemaRef ds:uri="2ddeef39-65d3-4660-94f2-f063f949c57e"/>
    <ds:schemaRef ds:uri="http://schemas.microsoft.com/office/infopath/2007/PartnerControls"/>
    <ds:schemaRef ds:uri="http://schemas.microsoft.com/office/2006/metadata/properties"/>
  </ds:schemaRefs>
</ds:datastoreItem>
</file>

<file path=customXml/itemProps8.xml><?xml version="1.0" encoding="utf-8"?>
<ds:datastoreItem xmlns:ds="http://schemas.openxmlformats.org/officeDocument/2006/customXml" ds:itemID="{56C3AE64-3A65-496C-9A01-CDCAEF02489E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01008649-C3F8-48E6-BE84-4178C35C743D}">
  <ds:schemaRefs>
    <ds:schemaRef ds:uri="ESRI.ArcGIS.Mapping.OfficeIntegration.PowerPointInfo"/>
  </ds:schemaRefs>
</ds:datastoreItem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1296</Words>
  <Application>Microsoft Office PowerPoint</Application>
  <PresentationFormat>Widescreen</PresentationFormat>
  <Paragraphs>230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Bold</vt:lpstr>
      <vt:lpstr>Arial Narrow</vt:lpstr>
      <vt:lpstr>Calibri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UNAIDS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Fadriquela, Efren</dc:creator>
  <cp:lastModifiedBy>IMBERS, Santiago</cp:lastModifiedBy>
  <cp:revision>54</cp:revision>
  <cp:lastPrinted>2019-07-11T08:57:54Z</cp:lastPrinted>
  <dcterms:created xsi:type="dcterms:W3CDTF">2011-11-02T09:59:30Z</dcterms:created>
  <dcterms:modified xsi:type="dcterms:W3CDTF">2025-09-26T12:42:17Z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0x01010082EE13CC5E778A49AC92FD5E9EA9DE44</vt:lpwstr>
  </property>
  <property fmtid="{D5CDD505-2E9C-101B-9397-08002B2CF9AE}" pid="3" name="MediaServiceImageTags">
    <vt:lpwstr/>
  </property>
</Properties>
</file>