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147482586" r:id="rId5"/>
    <p:sldId id="2147482482" r:id="rId6"/>
    <p:sldId id="2147482583" r:id="rId7"/>
    <p:sldId id="2147482584" r:id="rId8"/>
    <p:sldId id="2147482585" r:id="rId9"/>
    <p:sldId id="2147482587" r:id="rId10"/>
    <p:sldId id="2147482588" r:id="rId11"/>
    <p:sldId id="2147482589" r:id="rId12"/>
    <p:sldId id="2147482590" r:id="rId13"/>
    <p:sldId id="2147482591" r:id="rId14"/>
    <p:sldId id="2147482592" r:id="rId15"/>
    <p:sldId id="2147482593" r:id="rId16"/>
    <p:sldId id="2147482594" r:id="rId17"/>
    <p:sldId id="2147482595" r:id="rId18"/>
    <p:sldId id="2147482596" r:id="rId19"/>
    <p:sldId id="2147482597" r:id="rId20"/>
    <p:sldId id="2147482598" r:id="rId21"/>
    <p:sldId id="2147482599" r:id="rId22"/>
    <p:sldId id="2147482600" r:id="rId23"/>
    <p:sldId id="2147482601" r:id="rId24"/>
    <p:sldId id="2147482602" r:id="rId25"/>
    <p:sldId id="2147482603" r:id="rId26"/>
  </p:sldIdLst>
  <p:sldSz cx="12192000" cy="6858000"/>
  <p:notesSz cx="6810375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94BB6A-4833-451F-BB6F-0DDD92F8C718}">
          <p14:sldIdLst>
            <p14:sldId id="2147482586"/>
            <p14:sldId id="2147482482"/>
            <p14:sldId id="2147482583"/>
            <p14:sldId id="2147482584"/>
            <p14:sldId id="2147482585"/>
            <p14:sldId id="2147482587"/>
            <p14:sldId id="2147482588"/>
            <p14:sldId id="2147482589"/>
            <p14:sldId id="2147482590"/>
            <p14:sldId id="2147482591"/>
            <p14:sldId id="2147482592"/>
            <p14:sldId id="2147482593"/>
            <p14:sldId id="2147482594"/>
            <p14:sldId id="2147482595"/>
            <p14:sldId id="2147482596"/>
            <p14:sldId id="2147482597"/>
            <p14:sldId id="2147482598"/>
            <p14:sldId id="2147482599"/>
            <p14:sldId id="2147482600"/>
            <p14:sldId id="2147482601"/>
            <p14:sldId id="2147482602"/>
            <p14:sldId id="21474826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DCA30C-4D28-09C7-7F12-08C285B327C6}" name="RWODZI, Desire Tarwireyi" initials="RD" userId="S::rwodzid@unaids.org::f2e414da-657a-4eae-9cb2-9d4947cf517c" providerId="AD"/>
  <p188:author id="{3569711E-3716-C36C-9CD8-15AD032D8735}" name="ACHREKAR, Angeli" initials="AA" userId="S::achrekara@unaids.org::4b1754fb-64f5-41a6-8d8d-4bc30bd18488" providerId="AD"/>
  <p188:author id="{9755BD30-721F-AC39-FE86-1D58CFECFC6B}" name="ARIAS GARCIA, Sonia" initials="SA" userId="S::ariasgarcias@unaids.org::ce580737-332e-4021-ad6d-036fe5643c41" providerId="AD"/>
  <p188:author id="{7F8ED046-3824-2236-DBBE-78BCFC16FF8B}" name="MAHY, Mary" initials="MM" userId="S::mahym@unaids.org::0afd4db8-d624-4195-ad74-d950010a3c7a" providerId="AD"/>
  <p188:author id="{FB2DF955-31C9-9B7B-3DBA-51F114EEE9FF}" name="RWODZI, Desire Tarwireyi" initials="DR" userId="S::RwodziD@unaids.org::f2e414da-657a-4eae-9cb2-9d4947cf517c" providerId="AD"/>
  <p188:author id="{533D5B5E-1278-6B2C-13BA-851F61012729}" name="MATTUR, Deepak" initials="MD" userId="S::matturd@unaids.org::3f1dba35-eaff-4230-bc91-4bcc08e19e69" providerId="AD"/>
  <p188:author id="{C2C4626D-7D6E-E0FC-057A-68D5396DE56D}" name="GUICHARD, Anne-Claire" initials="AG" userId="S::guicharda@unaids.org::6a67ce40-d804-4301-812d-1993e1a653c8" providerId="AD"/>
  <p188:author id="{80DE6DC8-E421-8D66-8558-D6B623B04F00}" name="HOFMANN, Regan" initials="HR" userId="S::hofmannr@unaids.org::fd676e4d-15a4-4cc4-8365-6b99404a707f" providerId="AD"/>
  <p188:author id="{BAE79FFB-33D5-6289-3ECD-32DAB0A0F1BD}" name="SHARMA, Ankita" initials="SA" userId="S::sharmaa@unaids.org::54a0ee82-64aa-439f-aed1-5ef19b34bf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1E4"/>
    <a:srgbClr val="E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1BBE7-3B7A-4687-855E-C623AAD1CF1F}" v="3" dt="2026-06-11T16:46:18.447"/>
    <p1510:client id="{2D2E32CD-818F-3096-7A79-26C347C3F08E}" v="13" dt="2026-06-11T17:34:39.529"/>
    <p1510:client id="{F88D7B0B-1B70-6CF4-3521-8EC266AD2766}" v="1" dt="2026-06-12T08:19:36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3" autoAdjust="0"/>
    <p:restoredTop sz="85230" autoAdjust="0"/>
  </p:normalViewPr>
  <p:slideViewPr>
    <p:cSldViewPr snapToGrid="0">
      <p:cViewPr varScale="1">
        <p:scale>
          <a:sx n="60" d="100"/>
          <a:sy n="60" d="100"/>
        </p:scale>
        <p:origin x="628" y="44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4AEC6A-B949-01A4-AF2F-0483BA8892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9B92-3129-ACBC-D032-834BA700C6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F1666-9A6C-4CD1-BA80-CB988D174BDA}" type="datetimeFigureOut">
              <a:rPr lang="en-KE" smtClean="0"/>
              <a:t>06/12/2026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53682-5129-D5F3-3B79-13F4C5DAB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AEC99-98A7-1199-76CF-52F7CBBC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C58B-8EB2-4644-A4E4-D7E632F4519E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3304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F70B-33EC-BC49-833E-FCF6C50894EA}" type="datetimeFigureOut">
              <a:rPr lang="en-GB" smtClean="0"/>
              <a:t>12/06/2026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9C66B-9B29-5D4B-AFFF-BA48895B8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95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arte, Elementi grafici, Arte frattale, cartone animato&#10;&#10;Descrizione generata automaticamente">
            <a:extLst>
              <a:ext uri="{FF2B5EF4-FFF2-40B4-BE49-F238E27FC236}">
                <a16:creationId xmlns:a16="http://schemas.microsoft.com/office/drawing/2014/main" id="{D77C83B7-4E60-6B50-4E01-61BA2F2468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43"/>
          <a:stretch/>
        </p:blipFill>
        <p:spPr>
          <a:xfrm>
            <a:off x="294028" y="0"/>
            <a:ext cx="11943692" cy="685758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2E8B42DD-DC21-8A8D-1367-DC832FD53917}"/>
              </a:ext>
            </a:extLst>
          </p:cNvPr>
          <p:cNvSpPr/>
          <p:nvPr userDrawn="1"/>
        </p:nvSpPr>
        <p:spPr>
          <a:xfrm rot="277594">
            <a:off x="4770634" y="2848060"/>
            <a:ext cx="410966" cy="56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FDE135-5D85-D4DB-4628-3CB94B7BD523}"/>
              </a:ext>
            </a:extLst>
          </p:cNvPr>
          <p:cNvSpPr txBox="1"/>
          <p:nvPr userDrawn="1"/>
        </p:nvSpPr>
        <p:spPr>
          <a:xfrm>
            <a:off x="401444" y="434898"/>
            <a:ext cx="5151863" cy="311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800"/>
              </a:lnSpc>
            </a:pPr>
            <a:r>
              <a:rPr lang="en-GB" sz="6000">
                <a:solidFill>
                  <a:schemeClr val="accent1"/>
                </a:solidFill>
                <a:latin typeface="+mj-lt"/>
              </a:rPr>
              <a:t>AIDS, CRISIS AND THE POWER TO TRANSFORM</a:t>
            </a:r>
          </a:p>
        </p:txBody>
      </p:sp>
      <p:pic>
        <p:nvPicPr>
          <p:cNvPr id="15" name="Immagine 14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C5A64158-9124-BD30-9960-1C15B31AD8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220" y="6171264"/>
            <a:ext cx="1345579" cy="251838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738ED67-B820-015B-040F-8266780F5DBA}"/>
              </a:ext>
            </a:extLst>
          </p:cNvPr>
          <p:cNvSpPr/>
          <p:nvPr userDrawn="1"/>
        </p:nvSpPr>
        <p:spPr>
          <a:xfrm>
            <a:off x="2691323" y="6341165"/>
            <a:ext cx="1151807" cy="51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CCA425-B16C-EF7C-E414-2EFC74F65D1B}"/>
              </a:ext>
            </a:extLst>
          </p:cNvPr>
          <p:cNvSpPr txBox="1"/>
          <p:nvPr userDrawn="1"/>
        </p:nvSpPr>
        <p:spPr>
          <a:xfrm>
            <a:off x="401444" y="4599547"/>
            <a:ext cx="1671196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GB" sz="2600" i="1"/>
              <a:t>2025</a:t>
            </a:r>
          </a:p>
          <a:p>
            <a:pPr>
              <a:lnSpc>
                <a:spcPts val="2600"/>
              </a:lnSpc>
            </a:pPr>
            <a:r>
              <a:rPr lang="en-GB" sz="2600">
                <a:latin typeface="+mj-lt"/>
              </a:rPr>
              <a:t>GLOBAL</a:t>
            </a:r>
          </a:p>
          <a:p>
            <a:pPr>
              <a:lnSpc>
                <a:spcPts val="2600"/>
              </a:lnSpc>
            </a:pPr>
            <a:r>
              <a:rPr lang="en-GB" sz="2600">
                <a:latin typeface="+mj-lt"/>
              </a:rPr>
              <a:t>AIDS</a:t>
            </a:r>
          </a:p>
          <a:p>
            <a:pPr>
              <a:lnSpc>
                <a:spcPts val="2600"/>
              </a:lnSpc>
            </a:pPr>
            <a:r>
              <a:rPr lang="en-GB" sz="2600">
                <a:latin typeface="+mj-lt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194615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bg>
      <p:bgPr>
        <a:solidFill>
          <a:srgbClr val="E1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893121"/>
            <a:ext cx="10336093" cy="1131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story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143" y="2333853"/>
            <a:ext cx="7654721" cy="3436729"/>
          </a:xfrm>
          <a:prstGeom prst="rect">
            <a:avLst/>
          </a:prstGeom>
        </p:spPr>
        <p:txBody>
          <a:bodyPr numCol="2" spcCol="216000"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 </a:t>
            </a:r>
            <a:r>
              <a:rPr lang="it-IT" err="1"/>
              <a:t>inceptos</a:t>
            </a:r>
            <a:r>
              <a:rPr lang="it-IT"/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93A82C-6618-0ED1-AC53-E74AD63EB933}"/>
              </a:ext>
            </a:extLst>
          </p:cNvPr>
          <p:cNvSpPr txBox="1"/>
          <p:nvPr userDrawn="1"/>
        </p:nvSpPr>
        <p:spPr>
          <a:xfrm>
            <a:off x="492328" y="372549"/>
            <a:ext cx="1479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>
                <a:latin typeface="+mj-lt"/>
              </a:rPr>
              <a:t>STORY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CFAB2D3F-47DC-55AD-BE93-FD8B42476BB6}"/>
              </a:ext>
            </a:extLst>
          </p:cNvPr>
          <p:cNvCxnSpPr>
            <a:cxnSpLocks/>
          </p:cNvCxnSpPr>
          <p:nvPr userDrawn="1"/>
        </p:nvCxnSpPr>
        <p:spPr>
          <a:xfrm>
            <a:off x="592667" y="680326"/>
            <a:ext cx="11160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immagine 10">
            <a:extLst>
              <a:ext uri="{FF2B5EF4-FFF2-40B4-BE49-F238E27FC236}">
                <a16:creationId xmlns:a16="http://schemas.microsoft.com/office/drawing/2014/main" id="{FB19890F-F068-77A2-2D14-541F6EB79E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328" y="2350182"/>
            <a:ext cx="3263243" cy="415995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2" name="Immagine 1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AB988C9C-7718-F128-4B0E-5D2D6D43A9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92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bg>
      <p:bgPr>
        <a:solidFill>
          <a:srgbClr val="E1F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893121"/>
            <a:ext cx="10336093" cy="11316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story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9" y="2333853"/>
            <a:ext cx="5810500" cy="3843821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93A82C-6618-0ED1-AC53-E74AD63EB933}"/>
              </a:ext>
            </a:extLst>
          </p:cNvPr>
          <p:cNvSpPr txBox="1"/>
          <p:nvPr userDrawn="1"/>
        </p:nvSpPr>
        <p:spPr>
          <a:xfrm>
            <a:off x="492328" y="372549"/>
            <a:ext cx="1479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sz="1600">
                <a:latin typeface="+mj-lt"/>
              </a:rPr>
              <a:t>STORY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CFAB2D3F-47DC-55AD-BE93-FD8B42476BB6}"/>
              </a:ext>
            </a:extLst>
          </p:cNvPr>
          <p:cNvCxnSpPr>
            <a:cxnSpLocks/>
          </p:cNvCxnSpPr>
          <p:nvPr userDrawn="1"/>
        </p:nvCxnSpPr>
        <p:spPr>
          <a:xfrm>
            <a:off x="592667" y="680326"/>
            <a:ext cx="11160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DED8A588-9C22-E912-4DB5-3234D1FD54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5543" y="2333853"/>
            <a:ext cx="5137650" cy="1894115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ct val="120000"/>
              </a:lnSpc>
              <a:buNone/>
              <a:defRPr sz="2100">
                <a:highlight>
                  <a:srgbClr val="C0E1E4"/>
                </a:highlight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</a:t>
            </a:r>
          </a:p>
        </p:txBody>
      </p:sp>
      <p:pic>
        <p:nvPicPr>
          <p:cNvPr id="20" name="Immagine 19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AA1F7F0C-CE3C-0544-A9F9-3435AA049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2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2E8B42DD-DC21-8A8D-1367-DC832FD53917}"/>
              </a:ext>
            </a:extLst>
          </p:cNvPr>
          <p:cNvSpPr/>
          <p:nvPr userDrawn="1"/>
        </p:nvSpPr>
        <p:spPr>
          <a:xfrm rot="277594">
            <a:off x="4770634" y="2848060"/>
            <a:ext cx="410966" cy="56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Immagine 14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C5A64158-9124-BD30-9960-1C15B31AD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4554" y="2981418"/>
            <a:ext cx="4782892" cy="89516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D738ED67-B820-015B-040F-8266780F5DBA}"/>
              </a:ext>
            </a:extLst>
          </p:cNvPr>
          <p:cNvSpPr/>
          <p:nvPr userDrawn="1"/>
        </p:nvSpPr>
        <p:spPr>
          <a:xfrm>
            <a:off x="2691323" y="6341165"/>
            <a:ext cx="1151807" cy="516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v</a:t>
            </a:r>
          </a:p>
        </p:txBody>
      </p:sp>
      <p:pic>
        <p:nvPicPr>
          <p:cNvPr id="3" name="Immagine 2" descr="Immagine che contiene arte, Elementi grafici, stella&#10;&#10;Descrizione generata automaticamente">
            <a:extLst>
              <a:ext uri="{FF2B5EF4-FFF2-40B4-BE49-F238E27FC236}">
                <a16:creationId xmlns:a16="http://schemas.microsoft.com/office/drawing/2014/main" id="{849AF4E9-05DF-8EED-7953-A9C7AE8CB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888" b="1882"/>
          <a:stretch/>
        </p:blipFill>
        <p:spPr>
          <a:xfrm>
            <a:off x="-1" y="415"/>
            <a:ext cx="12192001" cy="68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98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25" y="309891"/>
            <a:ext cx="3081528" cy="4572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55A4E7-AEB4-028B-E294-E7D2A704012B}"/>
              </a:ext>
            </a:extLst>
          </p:cNvPr>
          <p:cNvCxnSpPr/>
          <p:nvPr userDrawn="1"/>
        </p:nvCxnSpPr>
        <p:spPr>
          <a:xfrm>
            <a:off x="310243" y="1012024"/>
            <a:ext cx="11534210" cy="0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BB5828A-ADC4-C612-6AA9-C60FF1F5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0"/>
            <a:ext cx="10515600" cy="1325563"/>
          </a:xfrm>
        </p:spPr>
        <p:txBody>
          <a:bodyPr>
            <a:normAutofit/>
          </a:bodyPr>
          <a:lstStyle>
            <a:lvl1pPr>
              <a:defRPr sz="3200" b="0" i="0">
                <a:solidFill>
                  <a:srgbClr val="90183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2D4343-29FB-215F-4B74-266C9E9B3F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0" indent="0">
              <a:buNone/>
              <a:defRPr b="0" i="0">
                <a:solidFill>
                  <a:srgbClr val="E1198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  <a:p>
            <a:pPr lvl="0"/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93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6CB8C-2862-8C06-EC11-4851CEDB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1E118-FB89-0DD3-A7D1-3902C087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319C0-3918-0841-8152-5561E139232D}" type="datetime1">
              <a:rPr lang="it-IT" smtClean="0"/>
              <a:t>12/06/2026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726B1F-DBB0-AF8B-B9E9-4CB8E7ED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FD1F6-B827-A5DC-539F-CAD7DFA6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E6170B-37FD-BA9A-D3DE-B1A8A66C6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066925"/>
            <a:ext cx="10515600" cy="3848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4A351-2EFC-4D6E-B34F-13BE99267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02" y="7937"/>
            <a:ext cx="3181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2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immagine 10">
            <a:extLst>
              <a:ext uri="{FF2B5EF4-FFF2-40B4-BE49-F238E27FC236}">
                <a16:creationId xmlns:a16="http://schemas.microsoft.com/office/drawing/2014/main" id="{49261DDF-1F27-F095-7E7D-A3CC9725227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48325" y="0"/>
            <a:ext cx="654367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Insert image here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782E2FD-E730-AAFA-32C6-5B4987A2E9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87" y="461260"/>
            <a:ext cx="4692446" cy="403527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r>
              <a:rPr lang="it-IT" err="1"/>
              <a:t>Chapter</a:t>
            </a:r>
            <a:r>
              <a:rPr lang="it-IT"/>
              <a:t> 00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6930" y="603161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0C0063-B936-814E-8795-455CC47145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B010E9-1115-B334-5367-E409B8144B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9" y="1330233"/>
            <a:ext cx="4692446" cy="5066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/>
              <a:t>INSERT CHAPTER TITLE HERE. WRITE IT IN CAPS LOCK</a:t>
            </a:r>
            <a:endParaRPr lang="en-GB"/>
          </a:p>
        </p:txBody>
      </p:sp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64E74A13-AD29-0364-9CB4-4BB08D290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08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16" y="635824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9748951" cy="112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085474"/>
            <a:ext cx="5251450" cy="38698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pic>
        <p:nvPicPr>
          <p:cNvPr id="2" name="Immagine 1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0F549D45-5D69-6FF1-0804-BB5A9DE3B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945" y="6430968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9748951" cy="112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085474"/>
            <a:ext cx="5251450" cy="38698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ED3DA1A3-B716-D122-C833-F91526FCAC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9150" y="2085474"/>
            <a:ext cx="5251450" cy="38698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pic>
        <p:nvPicPr>
          <p:cNvPr id="8" name="Immagine 7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72967AB0-8295-ECF7-F517-CA9DE5BD3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6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9748951" cy="1121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085474"/>
            <a:ext cx="5251450" cy="38698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pic>
        <p:nvPicPr>
          <p:cNvPr id="2" name="Immagine 1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0F549D45-5D69-6FF1-0804-BB5A9DE3B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07D2D815-D392-980E-7548-43CD0E3EFC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2085474"/>
            <a:ext cx="5657193" cy="1894115"/>
          </a:xfrm>
          <a:prstGeom prst="rect">
            <a:avLst/>
          </a:prstGeom>
        </p:spPr>
        <p:txBody>
          <a:bodyPr numCol="1" spcCol="216000"/>
          <a:lstStyle>
            <a:lvl1pPr marL="0" indent="0">
              <a:lnSpc>
                <a:spcPct val="120000"/>
              </a:lnSpc>
              <a:buNone/>
              <a:defRPr sz="2100">
                <a:highlight>
                  <a:srgbClr val="C0E1E4"/>
                </a:highlight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2037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5517087" cy="1635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740945"/>
            <a:ext cx="5517088" cy="34367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sp>
        <p:nvSpPr>
          <p:cNvPr id="2" name="Segnaposto immagine 10">
            <a:extLst>
              <a:ext uri="{FF2B5EF4-FFF2-40B4-BE49-F238E27FC236}">
                <a16:creationId xmlns:a16="http://schemas.microsoft.com/office/drawing/2014/main" id="{C3F40AE4-A59C-AA15-FB84-BF801F3C88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8222" y="0"/>
            <a:ext cx="5743777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Insert image here</a:t>
            </a: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9F81F3D-05A8-F1B9-2815-FD98C68E5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5517087" cy="1635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740945"/>
            <a:ext cx="5517088" cy="34367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9F81F3D-05A8-F1B9-2815-FD98C68E5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  <p:sp>
        <p:nvSpPr>
          <p:cNvPr id="8" name="Segnaposto grafico 7">
            <a:extLst>
              <a:ext uri="{FF2B5EF4-FFF2-40B4-BE49-F238E27FC236}">
                <a16:creationId xmlns:a16="http://schemas.microsoft.com/office/drawing/2014/main" id="{FD4D7EF0-B7ED-1864-5A14-F374E81489F8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6308928" y="952500"/>
            <a:ext cx="5444265" cy="358850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Insert graph here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8A9019F-3BEA-8D0D-D8F6-1F24CD0940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8928" y="4772945"/>
            <a:ext cx="5444265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Figure 0.0.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840CB475-73C5-1B36-9118-8584E2F1E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8928" y="5150897"/>
            <a:ext cx="5444265" cy="10267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31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2618" y="6176865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9936775" cy="1132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9F81F3D-05A8-F1B9-2815-FD98C68E5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75642" y="6399571"/>
            <a:ext cx="1173730" cy="219675"/>
          </a:xfrm>
          <a:prstGeom prst="rect">
            <a:avLst/>
          </a:prstGeom>
        </p:spPr>
      </p:pic>
      <p:sp>
        <p:nvSpPr>
          <p:cNvPr id="8" name="Segnaposto grafico 7">
            <a:extLst>
              <a:ext uri="{FF2B5EF4-FFF2-40B4-BE49-F238E27FC236}">
                <a16:creationId xmlns:a16="http://schemas.microsoft.com/office/drawing/2014/main" id="{FD4D7EF0-B7ED-1864-5A14-F374E81489F8}"/>
              </a:ext>
            </a:extLst>
          </p:cNvPr>
          <p:cNvSpPr>
            <a:spLocks noGrp="1"/>
          </p:cNvSpPr>
          <p:nvPr>
            <p:ph type="chart" sz="quarter" idx="16" hasCustomPrompt="1"/>
          </p:nvPr>
        </p:nvSpPr>
        <p:spPr>
          <a:xfrm>
            <a:off x="492328" y="1829827"/>
            <a:ext cx="11260865" cy="36565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Insert graph here</a:t>
            </a:r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38A9019F-3BEA-8D0D-D8F6-1F24CD0940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685" y="5681642"/>
            <a:ext cx="5444265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 b="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/>
              <a:t>Figure 0.0.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840CB475-73C5-1B36-9118-8584E2F1E3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685" y="6059595"/>
            <a:ext cx="6143250" cy="57598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200" b="0"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746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za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3923CF5-5C17-2120-9930-3BED3475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993" y="6177674"/>
            <a:ext cx="2743200" cy="365125"/>
          </a:xfrm>
        </p:spPr>
        <p:txBody>
          <a:bodyPr/>
          <a:lstStyle/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egnaposto testo 3">
            <a:extLst>
              <a:ext uri="{FF2B5EF4-FFF2-40B4-BE49-F238E27FC236}">
                <a16:creationId xmlns:a16="http://schemas.microsoft.com/office/drawing/2014/main" id="{2B916D72-EA4F-406C-01FE-CAA330AC76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2328" y="498572"/>
            <a:ext cx="5517087" cy="1635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4400">
                <a:latin typeface="+mj-lt"/>
              </a:defRPr>
            </a:lvl2pPr>
            <a:lvl3pPr marL="914400" indent="0">
              <a:buNone/>
              <a:defRPr sz="4400">
                <a:latin typeface="+mj-lt"/>
              </a:defRPr>
            </a:lvl3pPr>
            <a:lvl4pPr marL="1371600" indent="0">
              <a:buNone/>
              <a:defRPr sz="4400">
                <a:latin typeface="+mj-lt"/>
              </a:defRPr>
            </a:lvl4pPr>
            <a:lvl5pPr marL="1828800" indent="0">
              <a:buNone/>
              <a:defRPr sz="4400">
                <a:latin typeface="+mj-lt"/>
              </a:defRPr>
            </a:lvl5pPr>
          </a:lstStyle>
          <a:p>
            <a:pPr lvl="0"/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r>
              <a:rPr lang="it-IT"/>
              <a:t>.</a:t>
            </a:r>
            <a:br>
              <a:rPr lang="it-IT"/>
            </a:br>
            <a:r>
              <a:rPr lang="it-IT" err="1"/>
              <a:t>You</a:t>
            </a:r>
            <a:r>
              <a:rPr lang="it-IT"/>
              <a:t> can use multiple lines </a:t>
            </a:r>
            <a:r>
              <a:rPr lang="it-IT" err="1"/>
              <a:t>if</a:t>
            </a:r>
            <a:r>
              <a:rPr lang="it-IT"/>
              <a:t> </a:t>
            </a:r>
            <a:r>
              <a:rPr lang="it-IT" err="1"/>
              <a:t>needed</a:t>
            </a:r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4FDD10E-75A5-3939-560E-9CD94C5229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2328" y="2740945"/>
            <a:ext cx="5517088" cy="343672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amet</a:t>
            </a:r>
            <a:r>
              <a:rPr lang="it-IT"/>
              <a:t> </a:t>
            </a:r>
            <a:r>
              <a:rPr lang="it-IT" err="1"/>
              <a:t>consectetur</a:t>
            </a:r>
            <a:r>
              <a:rPr lang="it-IT"/>
              <a:t> </a:t>
            </a:r>
            <a:r>
              <a:rPr lang="it-IT" err="1"/>
              <a:t>adipiscing</a:t>
            </a:r>
            <a:r>
              <a:rPr lang="it-IT"/>
              <a:t> </a:t>
            </a:r>
            <a:r>
              <a:rPr lang="it-IT" err="1"/>
              <a:t>elit</a:t>
            </a:r>
            <a:r>
              <a:rPr lang="it-IT"/>
              <a:t>. </a:t>
            </a:r>
            <a:r>
              <a:rPr lang="it-IT" err="1"/>
              <a:t>Quisque</a:t>
            </a:r>
            <a:r>
              <a:rPr lang="it-IT"/>
              <a:t> </a:t>
            </a:r>
            <a:r>
              <a:rPr lang="it-IT" err="1"/>
              <a:t>faucibus</a:t>
            </a:r>
            <a:r>
              <a:rPr lang="it-IT"/>
              <a:t> ex </a:t>
            </a:r>
            <a:r>
              <a:rPr lang="it-IT" err="1"/>
              <a:t>sapien</a:t>
            </a:r>
            <a:r>
              <a:rPr lang="it-IT"/>
              <a:t> vitae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sem</a:t>
            </a:r>
            <a:r>
              <a:rPr lang="it-IT"/>
              <a:t> </a:t>
            </a:r>
            <a:r>
              <a:rPr lang="it-IT" err="1"/>
              <a:t>placerat</a:t>
            </a:r>
            <a:r>
              <a:rPr lang="it-IT"/>
              <a:t>. In id cursus mi </a:t>
            </a:r>
            <a:r>
              <a:rPr lang="it-IT" err="1"/>
              <a:t>pretium</a:t>
            </a:r>
            <a:r>
              <a:rPr lang="it-IT"/>
              <a:t> </a:t>
            </a:r>
            <a:r>
              <a:rPr lang="it-IT" err="1"/>
              <a:t>tellus</a:t>
            </a:r>
            <a:r>
              <a:rPr lang="it-IT"/>
              <a:t> </a:t>
            </a:r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convallis</a:t>
            </a:r>
            <a:r>
              <a:rPr lang="it-IT"/>
              <a:t>. Tempus </a:t>
            </a:r>
            <a:r>
              <a:rPr lang="it-IT" err="1"/>
              <a:t>leo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aenean</a:t>
            </a:r>
            <a:r>
              <a:rPr lang="it-IT"/>
              <a:t> sed </a:t>
            </a:r>
            <a:r>
              <a:rPr lang="it-IT" err="1"/>
              <a:t>diam</a:t>
            </a:r>
            <a:r>
              <a:rPr lang="it-IT"/>
              <a:t> urna </a:t>
            </a:r>
            <a:r>
              <a:rPr lang="it-IT" err="1"/>
              <a:t>tempor</a:t>
            </a:r>
            <a:r>
              <a:rPr lang="it-IT"/>
              <a:t>. Pulvinar </a:t>
            </a:r>
            <a:r>
              <a:rPr lang="it-IT" err="1"/>
              <a:t>vivamus</a:t>
            </a:r>
            <a:r>
              <a:rPr lang="it-IT"/>
              <a:t> </a:t>
            </a:r>
            <a:r>
              <a:rPr lang="it-IT" err="1"/>
              <a:t>fringilla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 </a:t>
            </a:r>
            <a:r>
              <a:rPr lang="it-IT" err="1"/>
              <a:t>nec</a:t>
            </a:r>
            <a:r>
              <a:rPr lang="it-IT"/>
              <a:t> </a:t>
            </a:r>
            <a:r>
              <a:rPr lang="it-IT" err="1"/>
              <a:t>metus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egestas</a:t>
            </a:r>
            <a:r>
              <a:rPr lang="it-IT"/>
              <a:t>. </a:t>
            </a:r>
            <a:r>
              <a:rPr lang="it-IT" err="1"/>
              <a:t>Iaculis</a:t>
            </a:r>
            <a:r>
              <a:rPr lang="it-IT"/>
              <a:t> massa </a:t>
            </a:r>
            <a:r>
              <a:rPr lang="it-IT" err="1"/>
              <a:t>nisl</a:t>
            </a:r>
            <a:r>
              <a:rPr lang="it-IT"/>
              <a:t> </a:t>
            </a:r>
            <a:r>
              <a:rPr lang="it-IT" err="1"/>
              <a:t>malesuada</a:t>
            </a:r>
            <a:r>
              <a:rPr lang="it-IT"/>
              <a:t> lacinia </a:t>
            </a:r>
            <a:r>
              <a:rPr lang="it-IT" err="1"/>
              <a:t>integer</a:t>
            </a:r>
            <a:r>
              <a:rPr lang="it-IT"/>
              <a:t> nunc </a:t>
            </a:r>
            <a:r>
              <a:rPr lang="it-IT" err="1"/>
              <a:t>posuere</a:t>
            </a:r>
            <a:r>
              <a:rPr lang="it-IT"/>
              <a:t>. Ut </a:t>
            </a:r>
            <a:r>
              <a:rPr lang="it-IT" err="1"/>
              <a:t>hendrerit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vel class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.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nostra </a:t>
            </a:r>
            <a:r>
              <a:rPr lang="it-IT" err="1"/>
              <a:t>inceptos</a:t>
            </a:r>
            <a:r>
              <a:rPr lang="it-IT"/>
              <a:t> </a:t>
            </a:r>
            <a:r>
              <a:rPr lang="it-IT" err="1"/>
              <a:t>himenaeos</a:t>
            </a:r>
            <a:r>
              <a:rPr lang="it-IT"/>
              <a:t>.</a:t>
            </a: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9F81F3D-05A8-F1B9-2815-FD98C68E5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3700" y="321560"/>
            <a:ext cx="1173730" cy="21967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19B3E896-7305-8CC3-6E3D-4B13F2CAB379}"/>
              </a:ext>
            </a:extLst>
          </p:cNvPr>
          <p:cNvSpPr/>
          <p:nvPr userDrawn="1"/>
        </p:nvSpPr>
        <p:spPr>
          <a:xfrm>
            <a:off x="6252519" y="691978"/>
            <a:ext cx="5513031" cy="5338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429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BB3FC2-EB61-1733-CD2B-D93AA6695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319C0-3918-0841-8152-5561E139232D}" type="datetime1">
              <a:rPr lang="it-IT" smtClean="0"/>
              <a:t>12/06/2026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EA39CD-77F7-8149-412C-8CA751A95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D6455-CD8B-8FEC-7D0C-E5C1F249B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0063-B936-814E-8795-455CC4714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41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8" r:id="rId5"/>
    <p:sldLayoutId id="2147483656" r:id="rId6"/>
    <p:sldLayoutId id="2147483654" r:id="rId7"/>
    <p:sldLayoutId id="2147483657" r:id="rId8"/>
    <p:sldLayoutId id="2147483659" r:id="rId9"/>
    <p:sldLayoutId id="2147483655" r:id="rId10"/>
    <p:sldLayoutId id="2147483653" r:id="rId11"/>
    <p:sldLayoutId id="2147483660" r:id="rId12"/>
    <p:sldLayoutId id="2147483661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aidsinfo.unaids.org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4DD6AF-D9A8-0A63-52F1-8BC483118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07"/>
            <a:ext cx="486837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2E8F7-6E84-B432-CDED-CF69662E84D1}"/>
              </a:ext>
            </a:extLst>
          </p:cNvPr>
          <p:cNvSpPr txBox="1"/>
          <p:nvPr/>
        </p:nvSpPr>
        <p:spPr>
          <a:xfrm>
            <a:off x="7453423" y="3253562"/>
            <a:ext cx="486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REPORT SLIDES</a:t>
            </a:r>
          </a:p>
        </p:txBody>
      </p:sp>
    </p:spTree>
    <p:extLst>
      <p:ext uri="{BB962C8B-B14F-4D97-AF65-F5344CB8AC3E}">
        <p14:creationId xmlns:p14="http://schemas.microsoft.com/office/powerpoint/2010/main" val="342211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B37CEF-6FED-DB40-EA76-5A76204E5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4" y="883920"/>
            <a:ext cx="9246245" cy="58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5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66F678-AF99-5F81-AC18-578988342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24" y="881604"/>
            <a:ext cx="985975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47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67434F-7C5F-5B16-3C97-EE4F580AE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7" y="808781"/>
            <a:ext cx="10031225" cy="604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2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082F95-1073-9C73-BAEE-4F7C42D96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7" y="1003851"/>
            <a:ext cx="10002646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84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D4A351-2EFC-4D6E-B34F-13BE9926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005" y="0"/>
            <a:ext cx="3181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007A2B-6D44-0DD3-9B57-86F749EF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" y="714375"/>
            <a:ext cx="10202699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7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81BA03-43BF-1B61-3398-14154744F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4" y="909157"/>
            <a:ext cx="10673465" cy="58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E5DFA-50DE-69FF-A676-F822FC7E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0" y="900023"/>
            <a:ext cx="9812119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88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5880E-1D75-67B5-58AF-09194B0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4" y="898020"/>
            <a:ext cx="10264816" cy="57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01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29C50B-3D1C-9C6A-4A19-40DFD3BC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78" y="965746"/>
            <a:ext cx="9878804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3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3BDFD-4099-3545-C068-3782AB5DE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10" y="0"/>
            <a:ext cx="7439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170DD-CA5D-D40C-ADDF-623E5AD62A99}"/>
              </a:ext>
            </a:extLst>
          </p:cNvPr>
          <p:cNvSpPr txBox="1"/>
          <p:nvPr/>
        </p:nvSpPr>
        <p:spPr>
          <a:xfrm>
            <a:off x="398526" y="1346664"/>
            <a:ext cx="1085392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Introduction</a:t>
            </a:r>
            <a:r>
              <a:rPr lang="en-US" dirty="0"/>
              <a:t>: renewing commitment to avoid reversing decades of progress	</a:t>
            </a:r>
          </a:p>
          <a:p>
            <a:endParaRPr lang="en-CH" dirty="0"/>
          </a:p>
          <a:p>
            <a:r>
              <a:rPr lang="en-US" b="1" dirty="0"/>
              <a:t>1. Momentum is faltering to end AIDS as a public health threat	</a:t>
            </a:r>
          </a:p>
          <a:p>
            <a:r>
              <a:rPr lang="en-US" dirty="0"/>
              <a:t>Fragile HIV prevention </a:t>
            </a:r>
            <a:r>
              <a:rPr lang="en-US" dirty="0" err="1"/>
              <a:t>programmes</a:t>
            </a:r>
            <a:r>
              <a:rPr lang="en-US" dirty="0"/>
              <a:t> are at risk	</a:t>
            </a:r>
          </a:p>
          <a:p>
            <a:r>
              <a:rPr lang="en-US" dirty="0"/>
              <a:t>Progress on treatment has been maintained—but for how long?	</a:t>
            </a:r>
          </a:p>
          <a:p>
            <a:r>
              <a:rPr lang="en-US" dirty="0"/>
              <a:t>Essential community-led organizations supporting HIV prevention and treatment services are in jeopardy	</a:t>
            </a:r>
            <a:endParaRPr lang="en-CH" dirty="0"/>
          </a:p>
          <a:p>
            <a:endParaRPr lang="en-US" dirty="0"/>
          </a:p>
          <a:p>
            <a:r>
              <a:rPr lang="en-US" b="1" dirty="0"/>
              <a:t>2. A window for solidarity and transformation	</a:t>
            </a:r>
          </a:p>
          <a:p>
            <a:r>
              <a:rPr lang="en-CH" dirty="0"/>
              <a:t>Lifting societal barriers that impede progress</a:t>
            </a:r>
            <a:endParaRPr lang="en-US" dirty="0"/>
          </a:p>
          <a:p>
            <a:r>
              <a:rPr lang="en-US" dirty="0"/>
              <a:t>Access to innovations can amplify impact and optimize efficiency	</a:t>
            </a:r>
          </a:p>
          <a:p>
            <a:r>
              <a:rPr lang="en-US" dirty="0"/>
              <a:t>Integration of HIV services into national systems shows promising results	</a:t>
            </a:r>
          </a:p>
          <a:p>
            <a:r>
              <a:rPr lang="en-US" dirty="0"/>
              <a:t>Closing the funding gap and securing sustainable financing	</a:t>
            </a:r>
          </a:p>
          <a:p>
            <a:endParaRPr lang="en-CH" dirty="0"/>
          </a:p>
          <a:p>
            <a:r>
              <a:rPr lang="en-US" b="1" dirty="0"/>
              <a:t>3. The 2026–2031 Global AIDS Strategy: a bold blueprint to end AIDS	</a:t>
            </a:r>
          </a:p>
          <a:p>
            <a:r>
              <a:rPr lang="en-US" dirty="0"/>
              <a:t>Three priorities to end AIDS as a public health threat by 2030	</a:t>
            </a:r>
          </a:p>
          <a:p>
            <a:r>
              <a:rPr lang="en-US" dirty="0"/>
              <a:t>Renewed commitments and country-focused targets	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86C575-3990-4D7E-2F27-4D7FEF3F4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26" y="213360"/>
            <a:ext cx="10515600" cy="1325563"/>
          </a:xfrm>
        </p:spPr>
        <p:txBody>
          <a:bodyPr/>
          <a:lstStyle/>
          <a:p>
            <a:r>
              <a:rPr lang="en-CH"/>
              <a:t>Table of contents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13150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A4A63-8863-F572-DBBD-E6BBDD71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15" y="232958"/>
            <a:ext cx="8553045" cy="630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2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EF659A-239A-B64A-0C48-24D8A438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696" y="1064148"/>
            <a:ext cx="9932276" cy="53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4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CA931-E120-54D5-5BD7-2D89C71E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0063-B936-814E-8795-455CC47145C3}" type="slidenum">
              <a:rPr lang="en-GB" smtClean="0"/>
              <a:t>22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1D498-AE5E-32A3-AE6D-C040113D7A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>
                <a:solidFill>
                  <a:srgbClr val="C00000"/>
                </a:solidFill>
              </a:rPr>
              <a:t>More information</a:t>
            </a:r>
            <a:r>
              <a:rPr lang="en-CH" dirty="0"/>
              <a:t>: </a:t>
            </a:r>
            <a:r>
              <a:rPr lang="en-US" dirty="0">
                <a:hlinkClick r:id="rId2"/>
              </a:rPr>
              <a:t>https://aidsinfo.unaids.org/</a:t>
            </a:r>
            <a:endParaRPr lang="en-CH" dirty="0"/>
          </a:p>
          <a:p>
            <a:pPr marL="0" indent="0">
              <a:buNone/>
            </a:pP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3440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9D8E7-937C-B133-605E-F0F561F69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20" y="938442"/>
            <a:ext cx="9906160" cy="54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6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D4A351-2EFC-4D6E-B34F-13BE9926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65" y="0"/>
            <a:ext cx="31813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8BFD9B-7DF1-5D7D-47A4-BCDD37BB8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714375"/>
            <a:ext cx="9677824" cy="614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3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D4A351-2EFC-4D6E-B34F-13BE99267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65" y="94932"/>
            <a:ext cx="3181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9860CA-CCE2-8CBD-3AF8-B9E2B6B43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809307"/>
            <a:ext cx="11064240" cy="568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1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A26381-6185-A7BD-09B6-3B0BE3266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6" y="671102"/>
            <a:ext cx="8984114" cy="62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08B37-DD3C-8CD4-0566-230AD845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41" y="380895"/>
            <a:ext cx="8310379" cy="64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56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3D13F3-F113-D826-366E-21268B2A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46" y="665886"/>
            <a:ext cx="10155067" cy="61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4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2D9067-3240-2558-C40F-1562F6DC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66" y="731520"/>
            <a:ext cx="8087014" cy="598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4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UNAIDS">
      <a:dk1>
        <a:srgbClr val="000000"/>
      </a:dk1>
      <a:lt1>
        <a:srgbClr val="FFFFFF"/>
      </a:lt1>
      <a:dk2>
        <a:srgbClr val="000000"/>
      </a:dk2>
      <a:lt2>
        <a:srgbClr val="F1EEEC"/>
      </a:lt2>
      <a:accent1>
        <a:srgbClr val="E21836"/>
      </a:accent1>
      <a:accent2>
        <a:srgbClr val="F68E1F"/>
      </a:accent2>
      <a:accent3>
        <a:srgbClr val="EC008B"/>
      </a:accent3>
      <a:accent4>
        <a:srgbClr val="00ADEF"/>
      </a:accent4>
      <a:accent5>
        <a:srgbClr val="FFC90A"/>
      </a:accent5>
      <a:accent6>
        <a:srgbClr val="70AD47"/>
      </a:accent6>
      <a:hlink>
        <a:srgbClr val="006EB6"/>
      </a:hlink>
      <a:folHlink>
        <a:srgbClr val="40AE49"/>
      </a:folHlink>
    </a:clrScheme>
    <a:fontScheme name="UNAIDS">
      <a:majorFont>
        <a:latin typeface="Avenir Black"/>
        <a:ea typeface=""/>
        <a:cs typeface=""/>
      </a:majorFont>
      <a:minorFont>
        <a:latin typeface="Avenir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38" ma:contentTypeDescription="Create a new document." ma:contentTypeScope="" ma:versionID="bb15a01b0da24ce4c869cf734143bf9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38ffe83adcfdef0d88af7c4db34b3f6a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  <xsd:element ref="ns2:DocumentTitle" minOccurs="0"/>
                <xsd:element ref="ns3:PrimeClassificationStatus" minOccurs="0"/>
                <xsd:element ref="ns3:PrimeClassificationStatusDetails" minOccurs="0"/>
                <xsd:element ref="ns3:PrimeLastClassified" minOccurs="0"/>
                <xsd:element ref="ns3:PrimeCorrectedByUser" minOccurs="0"/>
                <xsd:element ref="ns2:Summary_x002f_Abstract" minOccurs="0"/>
                <xsd:element ref="ns2:ContentOwner" minOccurs="0"/>
                <xsd:element ref="ns2:DownloadCategory" minOccurs="0"/>
                <xsd:element ref="ns2:LastReviewDate" minOccurs="0"/>
                <xsd:element ref="ns2:ReviewFrequency" minOccurs="0"/>
                <xsd:element ref="ns2:PrimaryTopic_x002f_ThematicArea" minOccurs="0"/>
                <xsd:element ref="ns2:Language" minOccurs="0"/>
                <xsd:element ref="ns2:Region" minOccurs="0"/>
                <xsd:element ref="ns2:EnterpriseKeyword" minOccurs="0"/>
                <xsd:element ref="ns2:ThematicArea" minOccurs="0"/>
                <xsd:element ref="ns2: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  <xsd:element name="DocumentTitle" ma:index="30" nillable="true" ma:displayName="Document Title" ma:format="Dropdown" ma:internalName="DocumentTitle">
      <xsd:simpleType>
        <xsd:restriction base="dms:Text">
          <xsd:maxLength value="255"/>
        </xsd:restriction>
      </xsd:simpleType>
    </xsd:element>
    <xsd:element name="Summary_x002f_Abstract" ma:index="35" nillable="true" ma:displayName="Summary / Abstract" ma:format="Dropdown" ma:internalName="Summary_x002f_Abstract">
      <xsd:simpleType>
        <xsd:restriction base="dms:Note">
          <xsd:maxLength value="255"/>
        </xsd:restriction>
      </xsd:simpleType>
    </xsd:element>
    <xsd:element name="ContentOwner" ma:index="36" nillable="true" ma:displayName="Content Owner" ma:format="Dropdown" ma:internalName="ContentOwner">
      <xsd:simpleType>
        <xsd:restriction base="dms:Text">
          <xsd:maxLength value="255"/>
        </xsd:restriction>
      </xsd:simpleType>
    </xsd:element>
    <xsd:element name="DownloadCategory" ma:index="37" nillable="true" ma:displayName="Download Category" ma:format="Dropdown" ma:internalName="DownloadCategory">
      <xsd:simpleType>
        <xsd:restriction base="dms:Choice">
          <xsd:enumeration value="Tool"/>
          <xsd:enumeration value="Plan"/>
          <xsd:enumeration value="Guide"/>
        </xsd:restriction>
      </xsd:simpleType>
    </xsd:element>
    <xsd:element name="LastReviewDate" ma:index="38" nillable="true" ma:displayName="Last Review Date" ma:format="DateOnly" ma:internalName="LastReviewDate">
      <xsd:simpleType>
        <xsd:restriction base="dms:DateTime"/>
      </xsd:simpleType>
    </xsd:element>
    <xsd:element name="ReviewFrequency" ma:index="39" nillable="true" ma:displayName="Review Frequency" ma:description="Go through the document and try to determine how frequently the document needs to be reviewed for content freshness, accuracy and relevance. &#10;&#10;Here are some basic rules.&#10;If the download category is a “Tool”, then it needs to be reviewed every 12 months.&#10;If the download category is a “Guide”, it needs to be reviewed every 12 months.&#10;If the download category is a “Plan”, it needs to be reviewed every 6 months.&#10;&#10;All review frequencies have been defined as options/ choices for this column.&#10;Choose an option only from the list of review frequencies provided as options/ choices. &#10;&#10;If you are unable to assign a category from the defined list, return ‘To be determined’&#10;&#10;Options that have been defined for this field are:&#10;3 months&#10;6 months&#10;12 months&#10;24 months&#10;36 months&#10;" ma:format="Dropdown" ma:internalName="ReviewFrequency">
      <xsd:simpleType>
        <xsd:restriction base="dms:Choice">
          <xsd:enumeration value="3 months"/>
          <xsd:enumeration value="6 months"/>
          <xsd:enumeration value="12 months"/>
          <xsd:enumeration value="24 months"/>
          <xsd:enumeration value="36 months"/>
        </xsd:restriction>
      </xsd:simpleType>
    </xsd:element>
    <xsd:element name="PrimaryTopic_x002f_ThematicArea" ma:index="40" nillable="true" ma:displayName="Primary Topic / Thematic Area" ma:format="Dropdown" ma:internalName="PrimaryTopic_x002f_ThematicArea">
      <xsd:simpleType>
        <xsd:restriction base="dms:Choice">
          <xsd:enumeration value="Global Fund and Grant Implementation"/>
          <xsd:enumeration value="NSP Strategic Planning and Reviews"/>
          <xsd:enumeration value="Community and Service Delivery"/>
          <xsd:enumeration value="Prevention"/>
          <xsd:enumeration value="HIV and Economics"/>
          <xsd:enumeration value="Human Rights and Gender"/>
          <xsd:enumeration value="Epi Strategic Information"/>
          <xsd:enumeration value="Treatment and Testing"/>
          <xsd:enumeration value="Health System Strengthening"/>
          <xsd:enumeration value="Drawdown"/>
          <xsd:enumeration value="GF Condom SI"/>
          <xsd:enumeration value="DFAT"/>
          <xsd:enumeration value="HIV Sustainability Roadmaps"/>
          <xsd:enumeration value="Other"/>
        </xsd:restriction>
      </xsd:simpleType>
    </xsd:element>
    <xsd:element name="Language" ma:index="41" nillable="true" ma:displayName="Language" ma:format="Dropdown" ma:internalName="Language">
      <xsd:simpleType>
        <xsd:restriction base="dms:Text">
          <xsd:maxLength value="255"/>
        </xsd:restriction>
      </xsd:simpleType>
    </xsd:element>
    <xsd:element name="Region" ma:index="42" nillable="true" ma:displayName="Region" ma:format="Dropdown" ma:internalName="Region">
      <xsd:simpleType>
        <xsd:restriction base="dms:Choice">
          <xsd:enumeration value="Eastern and southern Africa"/>
          <xsd:enumeration value="Western and central Africa"/>
          <xsd:enumeration value="Asia and the Pacific"/>
          <xsd:enumeration value="Eastern Europe and central Asia"/>
          <xsd:enumeration value="Latin America and the Caribbean"/>
          <xsd:enumeration value="Middle East and North Africa"/>
          <xsd:enumeration value="Western and central Europe and North America"/>
          <xsd:enumeration value="Global"/>
          <xsd:enumeration value="Other"/>
        </xsd:restriction>
      </xsd:simpleType>
    </xsd:element>
    <xsd:element name="EnterpriseKeyword" ma:index="43" nillable="true" ma:displayName="Enterprise Keyword" ma:format="Dropdown" ma:internalName="EnterpriseKeyword">
      <xsd:simpleType>
        <xsd:restriction base="dms:Text">
          <xsd:maxLength value="255"/>
        </xsd:restriction>
      </xsd:simpleType>
    </xsd:element>
    <xsd:element name="ThematicArea" ma:index="44" nillable="true" ma:displayName="Thematic Area" ma:format="Dropdown" ma:internalName="ThematicArea">
      <xsd:simpleType>
        <xsd:restriction base="dms:Text">
          <xsd:maxLength value="255"/>
        </xsd:restriction>
      </xsd:simpleType>
    </xsd:element>
    <xsd:element name="DocumentName" ma:index="45" nillable="true" ma:displayName="Document Name" ma:format="Dropdown" ma:internalName="Docum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imeClassificationStatus" ma:index="31" nillable="true" ma:displayName="Processing status" ma:internalName="PrimeClassificationStatus">
      <xsd:simpleType>
        <xsd:restriction base="dms:Text"/>
      </xsd:simpleType>
    </xsd:element>
    <xsd:element name="PrimeClassificationStatusDetails" ma:index="32" nillable="true" ma:displayName="Processing details" ma:internalName="PrimeClassificationStatusDetails">
      <xsd:simpleType>
        <xsd:restriction base="dms:Note">
          <xsd:maxLength value="255"/>
        </xsd:restriction>
      </xsd:simpleType>
    </xsd:element>
    <xsd:element name="PrimeLastClassified" ma:index="33" nillable="true" ma:displayName="Processed" ma:internalName="PrimeLastClassified">
      <xsd:simpleType>
        <xsd:restriction base="dms:DateTime"/>
      </xsd:simpleType>
    </xsd:element>
    <xsd:element name="PrimeCorrectedByUser" ma:index="34" nillable="true" ma:displayName="Corrected" ma:internalName="PrimeCorrectedByUs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8ef829-98c5-46d1-83dc-c2ef7c814da2">
      <Terms xmlns="http://schemas.microsoft.com/office/infopath/2007/PartnerControls"/>
    </lcf76f155ced4ddcb4097134ff3c332f>
    <TaxCatchAll xmlns="2ddeef39-65d3-4660-94f2-f063f949c57e" xsi:nil="true"/>
    <SharedWithUsers xmlns="2ddeef39-65d3-4660-94f2-f063f949c57e">
      <UserInfo>
        <DisplayName>MAHY, Mary</DisplayName>
        <AccountId>20</AccountId>
        <AccountType/>
      </UserInfo>
      <UserInfo>
        <DisplayName>DAHER, Juliana</DisplayName>
        <AccountId>63</AccountId>
        <AccountType/>
      </UserInfo>
      <UserInfo>
        <DisplayName>LEVCHENKO, Roman</DisplayName>
        <AccountId>1536</AccountId>
        <AccountType/>
      </UserInfo>
      <UserInfo>
        <DisplayName>BARTON-KNOTT, Sophie</DisplayName>
        <AccountId>1929</AccountId>
        <AccountType/>
      </UserInfo>
      <UserInfo>
        <DisplayName>KORENROMP, Eline Louise</DisplayName>
        <AccountId>7579</AccountId>
        <AccountType/>
      </UserInfo>
      <UserInfo>
        <DisplayName>DELUCA, Sophia</DisplayName>
        <AccountId>9286</AccountId>
        <AccountType/>
      </UserInfo>
    </SharedWithUsers>
    <_ip_UnifiedCompliancePolicyUIAction xmlns="http://schemas.microsoft.com/sharepoint/v3" xsi:nil="true"/>
    <_Flow_SignoffStatus xmlns="288ef829-98c5-46d1-83dc-c2ef7c814da2" xsi:nil="true"/>
    <_ip_UnifiedCompliancePolicyProperties xmlns="http://schemas.microsoft.com/sharepoint/v3" xsi:nil="true"/>
    <PrimeLastClassified xmlns="2ddeef39-65d3-4660-94f2-f063f949c57e" xsi:nil="true"/>
    <Language xmlns="288ef829-98c5-46d1-83dc-c2ef7c814da2">English</Language>
    <Summary_x002f_Abstract xmlns="288ef829-98c5-46d1-83dc-c2ef7c814da2">The document discusses the challenges and opportunities in ending AIDS as a public health threat, highlighting risks to HIV prevention and treatment progress, the importance of community-led organizations, societal barriers, innovations, integration of HI</Summary_x002f_Abstract>
    <EnterpriseKeyword xmlns="288ef829-98c5-46d1-83dc-c2ef7c814da2" xsi:nil="true"/>
    <PrimeCorrectedByUser xmlns="2ddeef39-65d3-4660-94f2-f063f949c57e" xsi:nil="true"/>
    <PrimeClassificationStatusDetails xmlns="2ddeef39-65d3-4660-94f2-f063f949c57e" xsi:nil="true"/>
    <PrimaryTopic_x002f_ThematicArea xmlns="288ef829-98c5-46d1-83dc-c2ef7c814da2">Global Fund and Grant Implementation</PrimaryTopic_x002f_ThematicArea>
    <LastReviewDate xmlns="288ef829-98c5-46d1-83dc-c2ef7c814da2" xsi:nil="true"/>
    <DocumentTitle xmlns="288ef829-98c5-46d1-83dc-c2ef7c814da2">2026 HLM Report Slides For Web</DocumentTitle>
    <ReviewFrequency xmlns="288ef829-98c5-46d1-83dc-c2ef7c814da2">12 months</ReviewFrequency>
    <PrimeClassificationStatus xmlns="2ddeef39-65d3-4660-94f2-f063f949c57e" xsi:nil="true"/>
    <DownloadCategory xmlns="288ef829-98c5-46d1-83dc-c2ef7c814da2">Guide</DownloadCategory>
    <ContentOwner xmlns="288ef829-98c5-46d1-83dc-c2ef7c814da2">Anne-Claire Guichard</ContentOwner>
    <Region xmlns="288ef829-98c5-46d1-83dc-c2ef7c814da2">Global</Region>
    <ThematicArea xmlns="288ef829-98c5-46d1-83dc-c2ef7c814da2" xsi:nil="true"/>
    <DocumentName xmlns="288ef829-98c5-46d1-83dc-c2ef7c814d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3CF2EB-C1D6-4332-AA81-641F87828BED}">
  <ds:schemaRefs>
    <ds:schemaRef ds:uri="288ef829-98c5-46d1-83dc-c2ef7c814da2"/>
    <ds:schemaRef ds:uri="2ddeef39-65d3-4660-94f2-f063f949c57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1084B13-581D-4AA4-A493-A134B63F8143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ddeef39-65d3-4660-94f2-f063f949c57e"/>
    <ds:schemaRef ds:uri="http://schemas.microsoft.com/office/infopath/2007/PartnerControls"/>
    <ds:schemaRef ds:uri="288ef829-98c5-46d1-83dc-c2ef7c814da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EA1295-BC66-4E2F-8882-61A3D145785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156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Arial</vt:lpstr>
      <vt:lpstr>Avenir Regular</vt:lpstr>
      <vt:lpstr>Calibri</vt:lpstr>
      <vt:lpstr>Wingdings</vt:lpstr>
      <vt:lpstr>Tema di Office</vt:lpstr>
      <vt:lpstr>PowerPoint Presentation</vt:lpstr>
      <vt:lpstr>Table of 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Mattia Lombardini</dc:creator>
  <cp:lastModifiedBy>IMBERS, Santiago</cp:lastModifiedBy>
  <cp:revision>6</cp:revision>
  <cp:lastPrinted>2026-06-09T07:32:10Z</cp:lastPrinted>
  <dcterms:created xsi:type="dcterms:W3CDTF">2025-06-26T07:24:44Z</dcterms:created>
  <dcterms:modified xsi:type="dcterms:W3CDTF">2026-06-12T08:22:19Z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