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8"/>
  </p:notesMasterIdLst>
  <p:sldIdLst>
    <p:sldId id="604" r:id="rId2"/>
    <p:sldId id="357" r:id="rId3"/>
    <p:sldId id="315" r:id="rId4"/>
    <p:sldId id="293" r:id="rId5"/>
    <p:sldId id="601" r:id="rId6"/>
    <p:sldId id="319" r:id="rId7"/>
    <p:sldId id="320" r:id="rId8"/>
    <p:sldId id="321" r:id="rId9"/>
    <p:sldId id="602" r:id="rId10"/>
    <p:sldId id="323" r:id="rId11"/>
    <p:sldId id="324" r:id="rId12"/>
    <p:sldId id="334" r:id="rId13"/>
    <p:sldId id="347" r:id="rId14"/>
    <p:sldId id="325" r:id="rId15"/>
    <p:sldId id="326" r:id="rId16"/>
    <p:sldId id="327" r:id="rId17"/>
    <p:sldId id="338" r:id="rId18"/>
    <p:sldId id="340" r:id="rId19"/>
    <p:sldId id="341" r:id="rId20"/>
    <p:sldId id="339" r:id="rId21"/>
    <p:sldId id="329" r:id="rId22"/>
    <p:sldId id="330" r:id="rId23"/>
    <p:sldId id="370" r:id="rId24"/>
    <p:sldId id="372" r:id="rId25"/>
    <p:sldId id="605" r:id="rId26"/>
    <p:sldId id="606" r:id="rId27"/>
    <p:sldId id="374" r:id="rId28"/>
    <p:sldId id="375" r:id="rId29"/>
    <p:sldId id="376" r:id="rId30"/>
    <p:sldId id="349" r:id="rId31"/>
    <p:sldId id="382" r:id="rId32"/>
    <p:sldId id="383" r:id="rId33"/>
    <p:sldId id="350" r:id="rId34"/>
    <p:sldId id="440" r:id="rId35"/>
    <p:sldId id="441" r:id="rId36"/>
    <p:sldId id="442" r:id="rId37"/>
    <p:sldId id="443" r:id="rId38"/>
    <p:sldId id="351" r:id="rId39"/>
    <p:sldId id="444" r:id="rId40"/>
    <p:sldId id="445" r:id="rId41"/>
    <p:sldId id="447" r:id="rId42"/>
    <p:sldId id="446" r:id="rId43"/>
    <p:sldId id="452" r:id="rId44"/>
    <p:sldId id="448" r:id="rId45"/>
    <p:sldId id="449" r:id="rId46"/>
    <p:sldId id="450" r:id="rId47"/>
    <p:sldId id="352" r:id="rId48"/>
    <p:sldId id="400" r:id="rId49"/>
    <p:sldId id="401" r:id="rId50"/>
    <p:sldId id="353" r:id="rId51"/>
    <p:sldId id="409" r:id="rId52"/>
    <p:sldId id="354" r:id="rId53"/>
    <p:sldId id="416" r:id="rId54"/>
    <p:sldId id="415" r:id="rId55"/>
    <p:sldId id="427" r:id="rId56"/>
    <p:sldId id="426" r:id="rId57"/>
    <p:sldId id="428" r:id="rId58"/>
    <p:sldId id="429" r:id="rId59"/>
    <p:sldId id="430" r:id="rId60"/>
    <p:sldId id="355" r:id="rId61"/>
    <p:sldId id="358" r:id="rId62"/>
    <p:sldId id="390" r:id="rId63"/>
    <p:sldId id="488" r:id="rId64"/>
    <p:sldId id="465" r:id="rId65"/>
    <p:sldId id="386" r:id="rId66"/>
    <p:sldId id="475" r:id="rId67"/>
    <p:sldId id="516" r:id="rId68"/>
    <p:sldId id="517" r:id="rId69"/>
    <p:sldId id="524" r:id="rId70"/>
    <p:sldId id="525" r:id="rId71"/>
    <p:sldId id="526" r:id="rId72"/>
    <p:sldId id="527" r:id="rId73"/>
    <p:sldId id="528" r:id="rId74"/>
    <p:sldId id="359" r:id="rId75"/>
    <p:sldId id="482" r:id="rId76"/>
    <p:sldId id="489" r:id="rId77"/>
    <p:sldId id="495" r:id="rId78"/>
    <p:sldId id="501" r:id="rId79"/>
    <p:sldId id="507" r:id="rId80"/>
    <p:sldId id="529" r:id="rId81"/>
    <p:sldId id="536" r:id="rId82"/>
    <p:sldId id="537" r:id="rId83"/>
    <p:sldId id="538" r:id="rId84"/>
    <p:sldId id="539" r:id="rId85"/>
    <p:sldId id="540" r:id="rId86"/>
    <p:sldId id="541" r:id="rId87"/>
    <p:sldId id="360" r:id="rId88"/>
    <p:sldId id="483" r:id="rId89"/>
    <p:sldId id="490" r:id="rId90"/>
    <p:sldId id="496" r:id="rId91"/>
    <p:sldId id="502" r:id="rId92"/>
    <p:sldId id="508" r:id="rId93"/>
    <p:sldId id="584" r:id="rId94"/>
    <p:sldId id="542" r:id="rId95"/>
    <p:sldId id="550" r:id="rId96"/>
    <p:sldId id="551" r:id="rId97"/>
    <p:sldId id="552" r:id="rId98"/>
    <p:sldId id="543" r:id="rId99"/>
    <p:sldId id="554" r:id="rId100"/>
    <p:sldId id="361" r:id="rId101"/>
    <p:sldId id="484" r:id="rId102"/>
    <p:sldId id="491" r:id="rId103"/>
    <p:sldId id="497" r:id="rId104"/>
    <p:sldId id="503" r:id="rId105"/>
    <p:sldId id="509" r:id="rId106"/>
    <p:sldId id="587" r:id="rId107"/>
    <p:sldId id="562" r:id="rId108"/>
    <p:sldId id="563" r:id="rId109"/>
    <p:sldId id="585" r:id="rId110"/>
    <p:sldId id="586" r:id="rId111"/>
    <p:sldId id="363" r:id="rId112"/>
    <p:sldId id="485" r:id="rId113"/>
    <p:sldId id="492" r:id="rId114"/>
    <p:sldId id="498" r:id="rId115"/>
    <p:sldId id="504" r:id="rId116"/>
    <p:sldId id="515" r:id="rId117"/>
    <p:sldId id="588" r:id="rId118"/>
    <p:sldId id="589" r:id="rId119"/>
    <p:sldId id="590" r:id="rId120"/>
    <p:sldId id="603" r:id="rId121"/>
    <p:sldId id="364" r:id="rId122"/>
    <p:sldId id="486" r:id="rId123"/>
    <p:sldId id="493" r:id="rId124"/>
    <p:sldId id="499" r:id="rId125"/>
    <p:sldId id="505" r:id="rId126"/>
    <p:sldId id="514" r:id="rId127"/>
    <p:sldId id="569" r:id="rId128"/>
    <p:sldId id="591" r:id="rId129"/>
    <p:sldId id="593" r:id="rId130"/>
    <p:sldId id="594" r:id="rId131"/>
    <p:sldId id="595" r:id="rId132"/>
    <p:sldId id="365" r:id="rId133"/>
    <p:sldId id="487" r:id="rId134"/>
    <p:sldId id="494" r:id="rId135"/>
    <p:sldId id="500" r:id="rId136"/>
    <p:sldId id="506" r:id="rId137"/>
    <p:sldId id="513" r:id="rId138"/>
    <p:sldId id="576" r:id="rId139"/>
    <p:sldId id="596" r:id="rId140"/>
    <p:sldId id="578" r:id="rId141"/>
    <p:sldId id="597" r:id="rId142"/>
    <p:sldId id="579" r:id="rId143"/>
    <p:sldId id="598" r:id="rId144"/>
    <p:sldId id="599" r:id="rId145"/>
    <p:sldId id="356" r:id="rId146"/>
    <p:sldId id="600" r:id="rId14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02AEE6"/>
    <a:srgbClr val="2AA6A3"/>
    <a:srgbClr val="5F5F5F"/>
    <a:srgbClr val="B2B2B2"/>
    <a:srgbClr val="63CDF6"/>
    <a:srgbClr val="70C8BE"/>
    <a:srgbClr val="289C99"/>
    <a:srgbClr val="30C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4" autoAdjust="0"/>
    <p:restoredTop sz="96154" autoAdjust="0"/>
  </p:normalViewPr>
  <p:slideViewPr>
    <p:cSldViewPr>
      <p:cViewPr>
        <p:scale>
          <a:sx n="100" d="100"/>
          <a:sy n="100" d="100"/>
        </p:scale>
        <p:origin x="-1326" y="-30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04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71A80-89BA-440B-B78A-7C49F8DA419E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6ACF5-27F8-4672-A7BF-860DA228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0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vert.org/news/peru-latest-country-approve-prep" TargetMode="External"/><Relationship Id="rId3" Type="http://schemas.openxmlformats.org/officeDocument/2006/relationships/hyperlink" Target="http://www.avac.org/sites/default/files/resource-files/PrEP_Trials_Demonstration_Projects_June_2016.pdf" TargetMode="External"/><Relationship Id="rId7" Type="http://schemas.openxmlformats.org/officeDocument/2006/relationships/hyperlink" Target="http://www.hc-sc.gc.ca/dhp-mps/prodpharma/rds-sdr/drug-med/rds-sdr-truvada-187173-eng.php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ccza.com/documents/2e4b3a5310.11_Media_release_ARV_FDC_PrEP_Nov15_v1.pdf" TargetMode="External"/><Relationship Id="rId5" Type="http://schemas.openxmlformats.org/officeDocument/2006/relationships/hyperlink" Target="http://ansm.sante.fr/S-informer/Points-d-information-Points-d-information/L-ANSM-etablit-la-RTU-de-Truvada-dans-la-prophylaxie-pre-exposition-au-VIH-Point-d-information" TargetMode="External"/><Relationship Id="rId10" Type="http://schemas.openxmlformats.org/officeDocument/2006/relationships/hyperlink" Target="https://www.tga.gov.au/prescription-medicines-new-or-extended-uses-registered-medicines" TargetMode="External"/><Relationship Id="rId4" Type="http://schemas.openxmlformats.org/officeDocument/2006/relationships/hyperlink" Target="http://www.fda.gov/NewsEvents/Newsroom/PressAnnouncements/ucm312210.htm" TargetMode="External"/><Relationship Id="rId9" Type="http://schemas.openxmlformats.org/officeDocument/2006/relationships/hyperlink" Target="http://www.avac.org/blog/south-africa-and-kenya-approval-oral-prep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ACF5-27F8-4672-A7BF-860DA228A9F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9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AVAC, Ongoing and Planned </a:t>
            </a:r>
            <a:r>
              <a:rPr lang="en-US" sz="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Open Label, Demonstration and Implementation Projects, as of June 2016 (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http://www.avac.org/sites/default/files/resource-files/PrEP_Trials_Demonstration_Projects_June_2016.pdf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); 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http://www.fda.gov/NewsEvents/Newsroom/PressAnnouncements/ucm312210.htm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; Registrar of Medicines, Medicines Control Council, Department of Health, Republic of South Africa. Press release: Medicines Control Council approves fixed-dose combination of </a:t>
            </a:r>
            <a:r>
              <a:rPr lang="en-US" sz="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tenofovir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disoproxyl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fumarate and </a:t>
            </a:r>
            <a:r>
              <a:rPr lang="en-US" sz="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emtricitabine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pre-exposure prophylaxis of HIV. 3 December 2015; 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http://ansm.sante.fr/S-informer/Points-d-information-Points-d-information/L-ANSM-etablit-la-RTU-de-Truvada-dans-la-prophylaxie-pre-exposition-au-VIH-Point-d-information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/>
              </a:rPr>
              <a:t>http://www.mccza.com/documents/2e4b3a5310.11_Media_release_ARV_FDC_PrEP_Nov15_v1.pdf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; 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/>
              </a:rPr>
              <a:t>http://www.hc-sc.gc.ca/dhp-mps/prodpharma/rds-sdr/drug-med/rds-sdr-truvada-187173-eng.php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; 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/>
              </a:rPr>
              <a:t>https://www.avert.org/news/peru-latest-country-approve-prep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 AVAC. South Africa and Kenya Approval of Oral </a:t>
            </a:r>
            <a:r>
              <a:rPr lang="en-US" sz="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Should Spur Rollout. 17 December 2015 (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/>
              </a:rPr>
              <a:t>http://www.avac.org/blog/south-africa-and-kenya-approval-oral-prep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); Australian Government Therapeutics Goods Administration, Prescription medicines: new or extended uses, or new combinations of registered medicines, 7 July 2016( 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/>
              </a:rPr>
              <a:t>https://www.tga.gov.au/prescription-medicines-new-or-extended-uses-registered-medicines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  <a:endParaRPr lang="en-US" sz="800" kern="1200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ACF5-27F8-4672-A7BF-860DA228A9F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0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5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5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9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9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8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6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6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39999"/>
            <a:ext cx="89154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C249-0E7F-4FF2-9BB7-035CFE52CD75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sexualrightsdatabase.org/map/25/Age%20of%20sexual%20consent%20-%20different%20se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ihra.net/files/2015/02/16/GSHR201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dc.gov/hiv/library/reports/surveillance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avac.org/sites/default/files/resource-files/PrEP_Trials_Demonstration_Projects_June_2016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907200" cy="6885384"/>
            <a:chOff x="0" y="0"/>
            <a:chExt cx="9907200" cy="688538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01487"/>
              <a:ext cx="9907200" cy="1483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07200" cy="5507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2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Resources available for HIV by source of funding,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2000–2015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0000" y="1772819"/>
            <a:ext cx="9489544" cy="4984180"/>
            <a:chOff x="360000" y="1772819"/>
            <a:chExt cx="9489544" cy="4984180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>
                  <a:latin typeface="+mj-lt"/>
                </a:rPr>
                <a:t>UNAIDS estimates, June 2016; UNAIDS-Kaiser Family Foundation reports on Financing the Response to AIDS in Low- and Middle-Income Countries till 2015, OECD CRS last accessed</a:t>
              </a:r>
            </a:p>
            <a:p>
              <a:r>
                <a:rPr lang="en-US" sz="900" dirty="0">
                  <a:latin typeface="+mj-lt"/>
                </a:rPr>
                <a:t>June 2016.</a:t>
              </a: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624" y="1772819"/>
              <a:ext cx="6660000" cy="2719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714" y="4653296"/>
              <a:ext cx="286417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34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72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Latin America and</a:t>
            </a:r>
          </a:p>
          <a:p>
            <a:pPr marL="1976438"/>
            <a:r>
              <a:rPr lang="en-GB" sz="4800" b="1" spc="4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 Caribbean</a:t>
            </a:r>
            <a:endParaRPr lang="en-US" sz="4800" b="1" spc="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464" y="259200"/>
            <a:ext cx="9648528" cy="6359299"/>
            <a:chOff x="128464" y="259200"/>
            <a:chExt cx="9648528" cy="635929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00" y="2052613"/>
              <a:ext cx="8640000" cy="384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UNAIDS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128464" y="270000"/>
              <a:ext cx="4880992" cy="140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b="0" i="0" kern="12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prstClr val="black"/>
                  </a:solidFill>
                </a:rPr>
                <a:t>New HIV infections among adults</a:t>
              </a:r>
              <a:br>
                <a:rPr lang="en-US" sz="2400" dirty="0" smtClean="0">
                  <a:solidFill>
                    <a:prstClr val="black"/>
                  </a:solidFill>
                </a:rPr>
              </a:br>
              <a:r>
                <a:rPr lang="en-US" sz="2400" dirty="0" smtClean="0">
                  <a:solidFill>
                    <a:prstClr val="black"/>
                  </a:solidFill>
                </a:rPr>
                <a:t>(aged 15 years and older), </a:t>
              </a:r>
            </a:p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prstClr val="black"/>
                  </a:solidFill>
                </a:rPr>
                <a:t>Latin America and the Caribbean, </a:t>
              </a:r>
            </a:p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prstClr val="black"/>
                  </a:solidFill>
                </a:rPr>
                <a:t>2000–2015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953000" y="1773232"/>
              <a:ext cx="0" cy="3744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itle 1"/>
            <p:cNvSpPr txBox="1">
              <a:spLocks/>
            </p:cNvSpPr>
            <p:nvPr/>
          </p:nvSpPr>
          <p:spPr>
            <a:xfrm>
              <a:off x="4896000" y="259200"/>
              <a:ext cx="4880992" cy="140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b="0" i="0" kern="12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2600"/>
                </a:lnSpc>
              </a:pPr>
              <a:r>
                <a:rPr lang="en-US" sz="2400" dirty="0">
                  <a:solidFill>
                    <a:prstClr val="black"/>
                  </a:solidFill>
                </a:rPr>
                <a:t>New HIV infections among </a:t>
              </a:r>
            </a:p>
            <a:p>
              <a:pPr>
                <a:lnSpc>
                  <a:spcPts val="2600"/>
                </a:lnSpc>
              </a:pPr>
              <a:r>
                <a:rPr lang="en-US" sz="2400" dirty="0">
                  <a:solidFill>
                    <a:prstClr val="black"/>
                  </a:solidFill>
                </a:rPr>
                <a:t>children (aged 0–14 years), </a:t>
              </a:r>
            </a:p>
            <a:p>
              <a:pPr>
                <a:lnSpc>
                  <a:spcPts val="2600"/>
                </a:lnSpc>
              </a:pPr>
              <a:r>
                <a:rPr lang="en-US" sz="2400" dirty="0">
                  <a:solidFill>
                    <a:prstClr val="black"/>
                  </a:solidFill>
                </a:rPr>
                <a:t>Latin America and the Caribbean, </a:t>
              </a:r>
            </a:p>
            <a:p>
              <a:pPr>
                <a:lnSpc>
                  <a:spcPts val="2600"/>
                </a:lnSpc>
              </a:pPr>
              <a:r>
                <a:rPr lang="en-US" sz="2400" dirty="0">
                  <a:solidFill>
                    <a:prstClr val="black"/>
                  </a:solidFill>
                </a:rPr>
                <a:t>2000–2015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07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Progress towards the 90–90–90 target</a:t>
            </a:r>
            <a:r>
              <a:rPr lang="en-US" dirty="0" smtClean="0"/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Latin America and the Caribbean</a:t>
            </a:r>
            <a:r>
              <a:rPr lang="en-US" dirty="0" smtClean="0"/>
              <a:t>, 2015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0000" y="1998000"/>
            <a:ext cx="9489544" cy="4620499"/>
            <a:chOff x="360000" y="1998000"/>
            <a:chExt cx="9489544" cy="4620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special analysis, 2016; for more details, see annex on methods.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8000" y="5670000"/>
              <a:ext cx="717332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>
                  <a:solidFill>
                    <a:srgbClr val="5F5F5F"/>
                  </a:solidFill>
                </a:rPr>
                <a:t>1</a:t>
              </a:r>
              <a:r>
                <a:rPr lang="en-US" sz="900" dirty="0">
                  <a:solidFill>
                    <a:srgbClr val="5F5F5F"/>
                  </a:solidFill>
                </a:rPr>
                <a:t> 2015 measure derived from data reported by </a:t>
              </a:r>
              <a:r>
                <a:rPr lang="en-US" sz="900" dirty="0" smtClean="0">
                  <a:solidFill>
                    <a:srgbClr val="5F5F5F"/>
                  </a:solidFill>
                </a:rPr>
                <a:t>15 </a:t>
              </a:r>
              <a:r>
                <a:rPr lang="en-US" sz="900" dirty="0">
                  <a:solidFill>
                    <a:srgbClr val="5F5F5F"/>
                  </a:solidFill>
                </a:rPr>
                <a:t>countries, which accounted for </a:t>
              </a:r>
              <a:r>
                <a:rPr lang="en-US" sz="900" dirty="0" smtClean="0">
                  <a:solidFill>
                    <a:srgbClr val="5F5F5F"/>
                  </a:solidFill>
                </a:rPr>
                <a:t>76% </a:t>
              </a:r>
              <a:r>
                <a:rPr lang="en-US" sz="900" dirty="0">
                  <a:solidFill>
                    <a:srgbClr val="5F5F5F"/>
                  </a:solidFill>
                </a:rPr>
                <a:t>of people living with HIV </a:t>
              </a:r>
              <a:r>
                <a:rPr lang="en-US" sz="900" dirty="0" smtClean="0">
                  <a:solidFill>
                    <a:srgbClr val="5F5F5F"/>
                  </a:solidFill>
                </a:rPr>
                <a:t>in the region.    </a:t>
              </a:r>
            </a:p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 smtClean="0">
                  <a:solidFill>
                    <a:srgbClr val="5F5F5F"/>
                  </a:solidFill>
                </a:rPr>
                <a:t>2</a:t>
              </a:r>
              <a:r>
                <a:rPr lang="en-US" sz="900" dirty="0" smtClean="0">
                  <a:solidFill>
                    <a:srgbClr val="5F5F5F"/>
                  </a:solidFill>
                </a:rPr>
                <a:t> </a:t>
              </a:r>
              <a:r>
                <a:rPr lang="en-US" sz="900" dirty="0">
                  <a:solidFill>
                    <a:srgbClr val="5F5F5F"/>
                  </a:solidFill>
                </a:rPr>
                <a:t>2015 measure derived from data reported by </a:t>
              </a:r>
              <a:r>
                <a:rPr lang="en-US" sz="900" dirty="0" smtClean="0">
                  <a:solidFill>
                    <a:srgbClr val="5F5F5F"/>
                  </a:solidFill>
                </a:rPr>
                <a:t>21 </a:t>
              </a:r>
              <a:r>
                <a:rPr lang="en-US" sz="900" dirty="0">
                  <a:solidFill>
                    <a:srgbClr val="5F5F5F"/>
                  </a:solidFill>
                </a:rPr>
                <a:t>countries. </a:t>
              </a:r>
              <a:r>
                <a:rPr lang="en-US" sz="900" dirty="0" smtClean="0">
                  <a:solidFill>
                    <a:srgbClr val="5F5F5F"/>
                  </a:solidFill>
                </a:rPr>
                <a:t>Regionally, 77% </a:t>
              </a:r>
              <a:r>
                <a:rPr lang="en-US" sz="900" dirty="0">
                  <a:solidFill>
                    <a:srgbClr val="5F5F5F"/>
                  </a:solidFill>
                </a:rPr>
                <a:t>of all people on antiretroviral therapy were reported to have received a viral load test during the reporting period. </a:t>
              </a:r>
            </a:p>
          </p:txBody>
        </p:sp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600" y="1998000"/>
              <a:ext cx="7732394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60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Distribution of new HIV infections by </a:t>
            </a:r>
            <a:r>
              <a:rPr lang="en-US" dirty="0" smtClean="0"/>
              <a:t>country, </a:t>
            </a:r>
            <a:br>
              <a:rPr lang="en-US" dirty="0" smtClean="0"/>
            </a:br>
            <a:r>
              <a:rPr lang="en-US" dirty="0"/>
              <a:t>Latin America and the Caribbean</a:t>
            </a:r>
            <a:r>
              <a:rPr lang="en-US" dirty="0" smtClean="0"/>
              <a:t>, 2015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0000" y="1780787"/>
            <a:ext cx="8121392" cy="4837712"/>
            <a:chOff x="360000" y="1780787"/>
            <a:chExt cx="8121392" cy="4837712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562" y="1780787"/>
              <a:ext cx="7045830" cy="38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2016 estimates.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23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556808"/>
          </a:xfrm>
        </p:spPr>
        <p:txBody>
          <a:bodyPr>
            <a:normAutofit/>
          </a:bodyPr>
          <a:lstStyle/>
          <a:p>
            <a:r>
              <a:rPr lang="en-US" sz="2800" dirty="0"/>
              <a:t>Percent change in new HIV infections among adults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aged 15 years and older), Latin </a:t>
            </a:r>
            <a:r>
              <a:rPr lang="en-US" sz="2800" dirty="0" smtClean="0"/>
              <a:t>America and </a:t>
            </a:r>
            <a:r>
              <a:rPr lang="en-US" sz="2800" dirty="0"/>
              <a:t>the Caribbean,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from </a:t>
            </a:r>
            <a:r>
              <a:rPr lang="en-US" sz="2800" dirty="0"/>
              <a:t>2010 to 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872000"/>
            <a:ext cx="9489544" cy="4746499"/>
            <a:chOff x="360000" y="1872000"/>
            <a:chExt cx="9489544" cy="47464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UNAIDS 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528" y="1872000"/>
              <a:ext cx="8503072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2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new HIV infections </a:t>
            </a:r>
            <a:r>
              <a:rPr lang="en-US" dirty="0" smtClean="0"/>
              <a:t>among </a:t>
            </a:r>
            <a:r>
              <a:rPr lang="en-US" dirty="0"/>
              <a:t>population groups, Latin America and </a:t>
            </a:r>
            <a:r>
              <a:rPr lang="en-US" dirty="0" smtClean="0"/>
              <a:t>the Caribbean</a:t>
            </a:r>
            <a:r>
              <a:rPr lang="en-US" dirty="0"/>
              <a:t>, 2014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890000"/>
            <a:ext cx="8075551" cy="4728499"/>
            <a:chOff x="360000" y="1890000"/>
            <a:chExt cx="8075551" cy="47284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special analysis, 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2016.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281" y="1890000"/>
              <a:ext cx="7345270" cy="39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6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HIV prevalence among sex workers, Latin America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 Caribbean, most recent </a:t>
            </a:r>
            <a:r>
              <a:rPr lang="en-US" dirty="0" smtClean="0"/>
              <a:t>data, 2013–2015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0000" y="1485344"/>
            <a:ext cx="7554685" cy="5133155"/>
            <a:chOff x="360000" y="1485344"/>
            <a:chExt cx="7554685" cy="5133155"/>
          </a:xfrm>
        </p:grpSpPr>
        <p:sp>
          <p:nvSpPr>
            <p:cNvPr id="9" name="Rectangle 8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2016 Global AIDS Response Progress Reporting.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656" y="1485344"/>
              <a:ext cx="6058029" cy="46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648" y="5596758"/>
              <a:ext cx="972000" cy="58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56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Condom use at last sexual intercourse among gay men and other men who have sex with </a:t>
            </a:r>
            <a:r>
              <a:rPr lang="en-US" sz="2800" dirty="0" smtClean="0"/>
              <a:t>men, Latin </a:t>
            </a:r>
            <a:r>
              <a:rPr lang="en-US" sz="2800" dirty="0"/>
              <a:t>America and the Caribbean, most recent data, 2013–2015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628800"/>
            <a:ext cx="7692418" cy="4989699"/>
            <a:chOff x="360000" y="1628800"/>
            <a:chExt cx="7692418" cy="49896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2016 Global AIDS Response Progress Reporting.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648" y="1628800"/>
              <a:ext cx="6267770" cy="46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41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HIV continuum of care cascade among the general population and key populations, Mexico, 2013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2268000"/>
            <a:ext cx="9093600" cy="4350499"/>
            <a:chOff x="360000" y="2268000"/>
            <a:chExt cx="9093600" cy="4350499"/>
          </a:xfrm>
        </p:grpSpPr>
        <p:sp>
          <p:nvSpPr>
            <p:cNvPr id="9" name="Rectangle 8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National Center for HIV and AIDS Prevention and Control, Mexico 2014.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8" b="-1115"/>
            <a:stretch/>
          </p:blipFill>
          <p:spPr bwMode="auto">
            <a:xfrm>
              <a:off x="453600" y="2268000"/>
              <a:ext cx="9000000" cy="25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51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HIV testing in key populations, Latin America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 Caribbean, most recent </a:t>
            </a:r>
            <a:r>
              <a:rPr lang="en-US" dirty="0" smtClean="0"/>
              <a:t>data, 2013–2015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0000" y="1412776"/>
            <a:ext cx="6753240" cy="5205723"/>
            <a:chOff x="360000" y="1412776"/>
            <a:chExt cx="6753240" cy="5205723"/>
          </a:xfrm>
        </p:grpSpPr>
        <p:sp>
          <p:nvSpPr>
            <p:cNvPr id="9" name="Rectangle 8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2016 Global AIDS Response Progress Reporting.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060" y="1412776"/>
              <a:ext cx="4368180" cy="48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95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Autofit/>
          </a:bodyPr>
          <a:lstStyle/>
          <a:p>
            <a:r>
              <a:rPr lang="en-US" sz="2800" dirty="0"/>
              <a:t>Spending on </a:t>
            </a:r>
            <a:r>
              <a:rPr lang="en-US" sz="2800" dirty="0" err="1"/>
              <a:t>programmes</a:t>
            </a:r>
            <a:r>
              <a:rPr lang="en-US" sz="2800" dirty="0"/>
              <a:t> specifically for key populations as a percentage of total </a:t>
            </a:r>
            <a:r>
              <a:rPr lang="en-US" sz="2800" dirty="0" smtClean="0"/>
              <a:t>prevention spending </a:t>
            </a:r>
            <a:r>
              <a:rPr lang="en-US" sz="2800" dirty="0"/>
              <a:t>by source, 2010–2014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0000" y="1988840"/>
            <a:ext cx="9489544" cy="4629659"/>
            <a:chOff x="360000" y="1988840"/>
            <a:chExt cx="9489544" cy="4629659"/>
          </a:xfrm>
        </p:grpSpPr>
        <p:sp>
          <p:nvSpPr>
            <p:cNvPr id="3" name="Rectangle 2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>
                  <a:latin typeface="+mj-lt"/>
                </a:rPr>
                <a:t>Global AIDS Response Progress Reporting, 2010-2014.</a:t>
              </a: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20" y="1988840"/>
              <a:ext cx="8640000" cy="3416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33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HIV testing among sex workers, Latin America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 Caribbean, most recent </a:t>
            </a:r>
            <a:r>
              <a:rPr lang="en-US" dirty="0" smtClean="0"/>
              <a:t>data, 2013–2015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0000" y="1593296"/>
            <a:ext cx="8409424" cy="5025203"/>
            <a:chOff x="360000" y="1593296"/>
            <a:chExt cx="8409424" cy="5025203"/>
          </a:xfrm>
        </p:grpSpPr>
        <p:sp>
          <p:nvSpPr>
            <p:cNvPr id="9" name="Rectangle 8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2016 Global AIDS Response Progress Reporting.</a:t>
              </a: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828" y="1593296"/>
              <a:ext cx="7608596" cy="45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35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72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Middle East and</a:t>
            </a:r>
          </a:p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North Africa</a:t>
            </a:r>
            <a:endParaRPr lang="en-US" sz="4800" b="1" spc="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2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464" y="259200"/>
            <a:ext cx="9648528" cy="6359299"/>
            <a:chOff x="128464" y="259200"/>
            <a:chExt cx="9648528" cy="635929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00" y="2052614"/>
              <a:ext cx="8640000" cy="384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UNAIDS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128464" y="270000"/>
              <a:ext cx="4880992" cy="140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b="0" i="0" kern="12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prstClr val="black"/>
                  </a:solidFill>
                </a:rPr>
                <a:t>New HIV infections among adults</a:t>
              </a:r>
              <a:br>
                <a:rPr lang="en-US" sz="2400" dirty="0" smtClean="0">
                  <a:solidFill>
                    <a:prstClr val="black"/>
                  </a:solidFill>
                </a:rPr>
              </a:br>
              <a:r>
                <a:rPr lang="en-US" sz="2400" dirty="0" smtClean="0">
                  <a:solidFill>
                    <a:prstClr val="black"/>
                  </a:solidFill>
                </a:rPr>
                <a:t>(aged 15 years and older), </a:t>
              </a:r>
            </a:p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prstClr val="black"/>
                  </a:solidFill>
                </a:rPr>
                <a:t>Middle East and North Africa, </a:t>
              </a:r>
            </a:p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prstClr val="black"/>
                  </a:solidFill>
                </a:rPr>
                <a:t>2000–2015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953000" y="1773232"/>
              <a:ext cx="0" cy="3744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itle 1"/>
            <p:cNvSpPr txBox="1">
              <a:spLocks/>
            </p:cNvSpPr>
            <p:nvPr/>
          </p:nvSpPr>
          <p:spPr>
            <a:xfrm>
              <a:off x="4896000" y="259200"/>
              <a:ext cx="4880992" cy="140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b="0" i="0" kern="12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2600"/>
                </a:lnSpc>
              </a:pPr>
              <a:r>
                <a:rPr lang="en-US" sz="2400" dirty="0">
                  <a:solidFill>
                    <a:prstClr val="black"/>
                  </a:solidFill>
                </a:rPr>
                <a:t>New HIV infections among </a:t>
              </a:r>
            </a:p>
            <a:p>
              <a:pPr>
                <a:lnSpc>
                  <a:spcPts val="2600"/>
                </a:lnSpc>
              </a:pPr>
              <a:r>
                <a:rPr lang="en-US" sz="2400" dirty="0">
                  <a:solidFill>
                    <a:prstClr val="black"/>
                  </a:solidFill>
                </a:rPr>
                <a:t>children (aged 0–14 years), </a:t>
              </a:r>
            </a:p>
            <a:p>
              <a:pPr>
                <a:lnSpc>
                  <a:spcPts val="2600"/>
                </a:lnSpc>
              </a:pPr>
              <a:r>
                <a:rPr lang="en-US" sz="2400" dirty="0">
                  <a:solidFill>
                    <a:prstClr val="black"/>
                  </a:solidFill>
                </a:rPr>
                <a:t>Middle East and North Africa, </a:t>
              </a:r>
            </a:p>
            <a:p>
              <a:pPr>
                <a:lnSpc>
                  <a:spcPts val="2600"/>
                </a:lnSpc>
              </a:pPr>
              <a:r>
                <a:rPr lang="en-US" sz="2400" dirty="0">
                  <a:solidFill>
                    <a:prstClr val="black"/>
                  </a:solidFill>
                </a:rPr>
                <a:t>2000–2015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8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Progress towards the 90–90–90 target</a:t>
            </a:r>
            <a:r>
              <a:rPr lang="en-US" dirty="0" smtClean="0"/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Middle East and North Africa, </a:t>
            </a:r>
            <a:r>
              <a:rPr lang="en-US" dirty="0" smtClean="0"/>
              <a:t>2015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0000" y="1998000"/>
            <a:ext cx="9489544" cy="4620499"/>
            <a:chOff x="360000" y="1998000"/>
            <a:chExt cx="9489544" cy="4620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special analysis, 2016; for more details, see annex on methods.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8000" y="5670000"/>
              <a:ext cx="717332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>
                  <a:solidFill>
                    <a:srgbClr val="5F5F5F"/>
                  </a:solidFill>
                </a:rPr>
                <a:t>1</a:t>
              </a:r>
              <a:r>
                <a:rPr lang="en-US" sz="900" dirty="0">
                  <a:solidFill>
                    <a:srgbClr val="5F5F5F"/>
                  </a:solidFill>
                </a:rPr>
                <a:t> 2015 measure derived from data reported by 7</a:t>
              </a:r>
              <a:r>
                <a:rPr lang="en-US" sz="900" dirty="0" smtClean="0">
                  <a:solidFill>
                    <a:srgbClr val="5F5F5F"/>
                  </a:solidFill>
                </a:rPr>
                <a:t> </a:t>
              </a:r>
              <a:r>
                <a:rPr lang="en-US" sz="900" dirty="0">
                  <a:solidFill>
                    <a:srgbClr val="5F5F5F"/>
                  </a:solidFill>
                </a:rPr>
                <a:t>countries, which accounted for </a:t>
              </a:r>
              <a:r>
                <a:rPr lang="en-US" sz="900" dirty="0" smtClean="0">
                  <a:solidFill>
                    <a:srgbClr val="5F5F5F"/>
                  </a:solidFill>
                </a:rPr>
                <a:t>77% </a:t>
              </a:r>
              <a:r>
                <a:rPr lang="en-US" sz="900" dirty="0">
                  <a:solidFill>
                    <a:srgbClr val="5F5F5F"/>
                  </a:solidFill>
                </a:rPr>
                <a:t>of people living with HIV </a:t>
              </a:r>
              <a:r>
                <a:rPr lang="en-US" sz="900" dirty="0" smtClean="0">
                  <a:solidFill>
                    <a:srgbClr val="5F5F5F"/>
                  </a:solidFill>
                </a:rPr>
                <a:t>in the region.    </a:t>
              </a:r>
            </a:p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 smtClean="0">
                  <a:solidFill>
                    <a:srgbClr val="5F5F5F"/>
                  </a:solidFill>
                </a:rPr>
                <a:t>2</a:t>
              </a:r>
              <a:r>
                <a:rPr lang="en-US" sz="900" dirty="0" smtClean="0">
                  <a:solidFill>
                    <a:srgbClr val="5F5F5F"/>
                  </a:solidFill>
                </a:rPr>
                <a:t> </a:t>
              </a:r>
              <a:r>
                <a:rPr lang="en-US" sz="900" dirty="0">
                  <a:solidFill>
                    <a:srgbClr val="5F5F5F"/>
                  </a:solidFill>
                </a:rPr>
                <a:t>2015 measure derived from data reported by </a:t>
              </a:r>
              <a:r>
                <a:rPr lang="en-US" sz="900" dirty="0" smtClean="0">
                  <a:solidFill>
                    <a:srgbClr val="5F5F5F"/>
                  </a:solidFill>
                </a:rPr>
                <a:t>8 </a:t>
              </a:r>
              <a:r>
                <a:rPr lang="en-US" sz="900" dirty="0">
                  <a:solidFill>
                    <a:srgbClr val="5F5F5F"/>
                  </a:solidFill>
                </a:rPr>
                <a:t>countries. </a:t>
              </a:r>
              <a:r>
                <a:rPr lang="en-US" sz="900" dirty="0" smtClean="0">
                  <a:solidFill>
                    <a:srgbClr val="5F5F5F"/>
                  </a:solidFill>
                </a:rPr>
                <a:t>Regionally, 41% </a:t>
              </a:r>
              <a:r>
                <a:rPr lang="en-US" sz="900" dirty="0">
                  <a:solidFill>
                    <a:srgbClr val="5F5F5F"/>
                  </a:solidFill>
                </a:rPr>
                <a:t>of all people on antiretroviral therapy were reported to have received a viral load test during the reporting period. </a:t>
              </a:r>
            </a:p>
          </p:txBody>
        </p:sp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600" y="1998000"/>
              <a:ext cx="7708682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93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Distribution of new HIV infections by </a:t>
            </a:r>
            <a:r>
              <a:rPr lang="en-US" dirty="0" smtClean="0"/>
              <a:t>country, </a:t>
            </a:r>
            <a:br>
              <a:rPr lang="en-US" dirty="0" smtClean="0"/>
            </a:br>
            <a:r>
              <a:rPr lang="en-US" dirty="0"/>
              <a:t>Middle East and North Africa</a:t>
            </a:r>
            <a:r>
              <a:rPr lang="en-US" dirty="0" smtClean="0"/>
              <a:t>, 2015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0000" y="1628800"/>
            <a:ext cx="7545328" cy="4989699"/>
            <a:chOff x="360000" y="1628800"/>
            <a:chExt cx="7545328" cy="49896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2016 estimates.</a:t>
              </a:r>
            </a:p>
          </p:txBody>
        </p:sp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328" y="1628800"/>
              <a:ext cx="5940000" cy="4272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56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556808"/>
          </a:xfrm>
        </p:spPr>
        <p:txBody>
          <a:bodyPr>
            <a:normAutofit/>
          </a:bodyPr>
          <a:lstStyle/>
          <a:p>
            <a:r>
              <a:rPr lang="en-US" sz="2800" dirty="0"/>
              <a:t>Percent change in new HIV infections among adults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aged 15 years and older), Middle East and North Africa,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from </a:t>
            </a:r>
            <a:r>
              <a:rPr lang="en-US" sz="2800" dirty="0"/>
              <a:t>2010 to 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980000"/>
            <a:ext cx="9489544" cy="4638499"/>
            <a:chOff x="360000" y="1980000"/>
            <a:chExt cx="9489544" cy="46384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UNAIDS 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00" y="1980000"/>
              <a:ext cx="8578251" cy="37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95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new HIV infections </a:t>
            </a:r>
            <a:r>
              <a:rPr lang="en-US" dirty="0" smtClean="0"/>
              <a:t>among </a:t>
            </a:r>
            <a:r>
              <a:rPr lang="en-US" dirty="0"/>
              <a:t>population groups, Middle East and North Africa, 2014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665264"/>
            <a:ext cx="8368302" cy="4953235"/>
            <a:chOff x="360000" y="1665264"/>
            <a:chExt cx="8368302" cy="495323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576" y="1665264"/>
              <a:ext cx="7591726" cy="41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special analysis, 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2016;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for more details, see annex on methods.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84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556808"/>
          </a:xfrm>
        </p:spPr>
        <p:txBody>
          <a:bodyPr>
            <a:normAutofit/>
          </a:bodyPr>
          <a:lstStyle/>
          <a:p>
            <a:r>
              <a:rPr lang="en-US" sz="2800" dirty="0"/>
              <a:t>HIV prevalence among gay men and other men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who </a:t>
            </a:r>
            <a:r>
              <a:rPr lang="en-US" sz="2800" dirty="0"/>
              <a:t>have sex with men, Middle East and</a:t>
            </a:r>
            <a:br>
              <a:rPr lang="en-US" sz="2800" dirty="0"/>
            </a:br>
            <a:r>
              <a:rPr lang="en-US" sz="2800" dirty="0"/>
              <a:t>North Africa, most recent data, 2013–2015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980000"/>
            <a:ext cx="9489544" cy="4638499"/>
            <a:chOff x="360000" y="1980000"/>
            <a:chExt cx="9489544" cy="46384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UNAIDS 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80" y="1980000"/>
              <a:ext cx="8640000" cy="3377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06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556808"/>
          </a:xfrm>
        </p:spPr>
        <p:txBody>
          <a:bodyPr>
            <a:normAutofit/>
          </a:bodyPr>
          <a:lstStyle/>
          <a:p>
            <a:r>
              <a:rPr lang="en-US" sz="2800" dirty="0"/>
              <a:t>HIV prevalence among people who inject drugs,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Middle </a:t>
            </a:r>
            <a:r>
              <a:rPr lang="en-US" sz="2800" dirty="0"/>
              <a:t>East </a:t>
            </a:r>
            <a:r>
              <a:rPr lang="en-US" sz="2800" dirty="0" smtClean="0"/>
              <a:t>and </a:t>
            </a:r>
            <a:r>
              <a:rPr lang="en-US" sz="2800" dirty="0"/>
              <a:t>North Africa, </a:t>
            </a:r>
            <a:r>
              <a:rPr lang="en-US" sz="2800" dirty="0" smtClean="0"/>
              <a:t>most recent </a:t>
            </a:r>
            <a:r>
              <a:rPr lang="en-US" sz="2800" dirty="0"/>
              <a:t>data, 2013–2015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980000"/>
            <a:ext cx="9489544" cy="4638499"/>
            <a:chOff x="360000" y="1980000"/>
            <a:chExt cx="9489544" cy="46384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UNAIDS 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80" y="1980000"/>
              <a:ext cx="8640000" cy="3542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36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5568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HIV </a:t>
            </a:r>
            <a:r>
              <a:rPr lang="en-US" sz="2800" dirty="0"/>
              <a:t>prevalence among sex workers,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Middle </a:t>
            </a:r>
            <a:r>
              <a:rPr lang="en-US" sz="2800" dirty="0"/>
              <a:t>East and North Africa, most recent </a:t>
            </a:r>
            <a:r>
              <a:rPr lang="en-US" sz="2800" dirty="0" smtClean="0"/>
              <a:t>data, 2013–2015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360000" y="1620000"/>
            <a:ext cx="9489544" cy="4998499"/>
            <a:chOff x="360000" y="1620000"/>
            <a:chExt cx="9489544" cy="49984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UNAIDS 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560" y="1620000"/>
              <a:ext cx="7860592" cy="45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16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Autofit/>
          </a:bodyPr>
          <a:lstStyle/>
          <a:p>
            <a:r>
              <a:rPr lang="en-US" dirty="0"/>
              <a:t>Percentage of investments for effective prevention and other prevention categories, </a:t>
            </a:r>
            <a:r>
              <a:rPr lang="en-US" dirty="0" smtClean="0"/>
              <a:t>four countries</a:t>
            </a:r>
            <a:r>
              <a:rPr lang="en-US" dirty="0"/>
              <a:t>, 2013–2014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0000" y="1566000"/>
            <a:ext cx="9489544" cy="5052499"/>
            <a:chOff x="360000" y="1566000"/>
            <a:chExt cx="9489544" cy="5052499"/>
          </a:xfrm>
        </p:grpSpPr>
        <p:sp>
          <p:nvSpPr>
            <p:cNvPr id="3" name="Rectangle 2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>
                  <a:latin typeface="+mj-lt"/>
                </a:rPr>
                <a:t>Global AIDS Response Progress </a:t>
              </a:r>
              <a:r>
                <a:rPr lang="en-US" sz="900" dirty="0" smtClean="0">
                  <a:latin typeface="+mj-lt"/>
                </a:rPr>
                <a:t>Reporting.</a:t>
              </a:r>
              <a:endParaRPr lang="en-US" sz="900" dirty="0">
                <a:latin typeface="+mj-lt"/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600" y="1566000"/>
              <a:ext cx="5631561" cy="45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11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Summary of </a:t>
            </a:r>
            <a:r>
              <a:rPr lang="en-US" sz="3000" dirty="0" err="1"/>
              <a:t>behavioural</a:t>
            </a:r>
            <a:r>
              <a:rPr lang="en-US" sz="3000" dirty="0"/>
              <a:t> data among key populations,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most </a:t>
            </a:r>
            <a:r>
              <a:rPr lang="en-US" sz="3000" dirty="0"/>
              <a:t>recent data, 2013–2015</a:t>
            </a:r>
          </a:p>
        </p:txBody>
      </p:sp>
      <p:grpSp>
        <p:nvGrpSpPr>
          <p:cNvPr id="14344" name="Group 14343"/>
          <p:cNvGrpSpPr/>
          <p:nvPr/>
        </p:nvGrpSpPr>
        <p:grpSpPr>
          <a:xfrm>
            <a:off x="252000" y="2142000"/>
            <a:ext cx="9468000" cy="4476499"/>
            <a:chOff x="252000" y="2142000"/>
            <a:chExt cx="9468000" cy="4476499"/>
          </a:xfrm>
        </p:grpSpPr>
        <p:grpSp>
          <p:nvGrpSpPr>
            <p:cNvPr id="5" name="Group 4"/>
            <p:cNvGrpSpPr/>
            <p:nvPr/>
          </p:nvGrpSpPr>
          <p:grpSpPr>
            <a:xfrm>
              <a:off x="252000" y="2160000"/>
              <a:ext cx="9468000" cy="4458499"/>
              <a:chOff x="252000" y="2160000"/>
              <a:chExt cx="9468000" cy="445849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3262"/>
              <a:stretch/>
            </p:blipFill>
            <p:spPr bwMode="auto">
              <a:xfrm>
                <a:off x="5040000" y="2160000"/>
                <a:ext cx="4680000" cy="9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360000" y="6480000"/>
                <a:ext cx="4953000" cy="138499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/>
              <a:p>
                <a:r>
                  <a:rPr lang="fr-FR" sz="900" dirty="0" smtClean="0">
                    <a:solidFill>
                      <a:prstClr val="black"/>
                    </a:solidFill>
                    <a:latin typeface="Times New Roman"/>
                  </a:rPr>
                  <a:t>Source: </a:t>
                </a:r>
                <a:r>
                  <a:rPr lang="en-US" sz="900" dirty="0">
                    <a:solidFill>
                      <a:prstClr val="black"/>
                    </a:solidFill>
                    <a:latin typeface="Times New Roman"/>
                  </a:rPr>
                  <a:t>2016 Global AIDS Response Progress Reporting.</a:t>
                </a:r>
              </a:p>
            </p:txBody>
          </p:sp>
          <p:pic>
            <p:nvPicPr>
              <p:cNvPr id="1433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" y="2160000"/>
                <a:ext cx="4680000" cy="3366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3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000" y="2473200"/>
                <a:ext cx="4680000" cy="2471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9" name="Straight Connector 8"/>
            <p:cNvCxnSpPr/>
            <p:nvPr/>
          </p:nvCxnSpPr>
          <p:spPr>
            <a:xfrm>
              <a:off x="252000" y="2142000"/>
              <a:ext cx="9468000" cy="0"/>
            </a:xfrm>
            <a:prstGeom prst="line">
              <a:avLst/>
            </a:prstGeom>
            <a:ln w="12700">
              <a:solidFill>
                <a:srgbClr val="006600">
                  <a:alpha val="74902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3" name="Straight Connector 14342"/>
            <p:cNvCxnSpPr/>
            <p:nvPr/>
          </p:nvCxnSpPr>
          <p:spPr>
            <a:xfrm>
              <a:off x="4986000" y="2142000"/>
              <a:ext cx="0" cy="3420000"/>
            </a:xfrm>
            <a:prstGeom prst="line">
              <a:avLst/>
            </a:prstGeom>
            <a:ln w="12700">
              <a:solidFill>
                <a:srgbClr val="006600">
                  <a:alpha val="74902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48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72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Eastern Europe and</a:t>
            </a:r>
          </a:p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Central Asia</a:t>
            </a:r>
            <a:endParaRPr lang="en-US" sz="4800" b="1" spc="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6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sz="3000" dirty="0"/>
              <a:t>New HIV infections among adults (aged 15 years and older), eastern Europe and central Asia, 2010–2015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800010"/>
            <a:ext cx="8496000" cy="4818489"/>
            <a:chOff x="360000" y="1800010"/>
            <a:chExt cx="8496000" cy="481848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UNAIDS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1800010"/>
              <a:ext cx="7920000" cy="355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35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Progress towards the 90–90–90 target</a:t>
            </a:r>
            <a:r>
              <a:rPr lang="en-US" dirty="0" smtClean="0"/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eastern Europe and central Asia, end-</a:t>
            </a:r>
            <a:r>
              <a:rPr lang="en-US" dirty="0" smtClean="0"/>
              <a:t>2015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0000" y="1998000"/>
            <a:ext cx="9489544" cy="4620499"/>
            <a:chOff x="360000" y="1998000"/>
            <a:chExt cx="9489544" cy="4620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special analysis, 2016; for more details, see annex on methods.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8000" y="5670000"/>
              <a:ext cx="717332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>
                  <a:solidFill>
                    <a:srgbClr val="5F5F5F"/>
                  </a:solidFill>
                </a:rPr>
                <a:t>1</a:t>
              </a:r>
              <a:r>
                <a:rPr lang="en-US" sz="900" dirty="0">
                  <a:solidFill>
                    <a:srgbClr val="5F5F5F"/>
                  </a:solidFill>
                </a:rPr>
                <a:t> 2015 measure derived from data reported by </a:t>
              </a:r>
              <a:r>
                <a:rPr lang="en-US" sz="900" dirty="0" smtClean="0">
                  <a:solidFill>
                    <a:srgbClr val="5F5F5F"/>
                  </a:solidFill>
                </a:rPr>
                <a:t>11 </a:t>
              </a:r>
              <a:r>
                <a:rPr lang="en-US" sz="900" dirty="0">
                  <a:solidFill>
                    <a:srgbClr val="5F5F5F"/>
                  </a:solidFill>
                </a:rPr>
                <a:t>countries, which accounted for </a:t>
              </a:r>
              <a:r>
                <a:rPr lang="en-US" sz="900" dirty="0" smtClean="0">
                  <a:solidFill>
                    <a:srgbClr val="5F5F5F"/>
                  </a:solidFill>
                </a:rPr>
                <a:t>98% </a:t>
              </a:r>
              <a:r>
                <a:rPr lang="en-US" sz="900" dirty="0">
                  <a:solidFill>
                    <a:srgbClr val="5F5F5F"/>
                  </a:solidFill>
                </a:rPr>
                <a:t>of people living with HIV </a:t>
              </a:r>
              <a:r>
                <a:rPr lang="en-US" sz="900" dirty="0" smtClean="0">
                  <a:solidFill>
                    <a:srgbClr val="5F5F5F"/>
                  </a:solidFill>
                </a:rPr>
                <a:t>in the region.    </a:t>
              </a:r>
            </a:p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 smtClean="0">
                  <a:solidFill>
                    <a:srgbClr val="5F5F5F"/>
                  </a:solidFill>
                </a:rPr>
                <a:t>2</a:t>
              </a:r>
              <a:r>
                <a:rPr lang="en-US" sz="900" dirty="0" smtClean="0">
                  <a:solidFill>
                    <a:srgbClr val="5F5F5F"/>
                  </a:solidFill>
                </a:rPr>
                <a:t> </a:t>
              </a:r>
              <a:r>
                <a:rPr lang="en-US" sz="900" dirty="0">
                  <a:solidFill>
                    <a:srgbClr val="5F5F5F"/>
                  </a:solidFill>
                </a:rPr>
                <a:t>2015 measure derived from data reported by </a:t>
              </a:r>
              <a:r>
                <a:rPr lang="en-US" sz="900" dirty="0" smtClean="0">
                  <a:solidFill>
                    <a:srgbClr val="5F5F5F"/>
                  </a:solidFill>
                </a:rPr>
                <a:t>11 </a:t>
              </a:r>
              <a:r>
                <a:rPr lang="en-US" sz="900" dirty="0">
                  <a:solidFill>
                    <a:srgbClr val="5F5F5F"/>
                  </a:solidFill>
                </a:rPr>
                <a:t>countries. </a:t>
              </a:r>
              <a:r>
                <a:rPr lang="en-US" sz="900" dirty="0" smtClean="0">
                  <a:solidFill>
                    <a:srgbClr val="5F5F5F"/>
                  </a:solidFill>
                </a:rPr>
                <a:t>Regionally, 77% </a:t>
              </a:r>
              <a:r>
                <a:rPr lang="en-US" sz="900" dirty="0">
                  <a:solidFill>
                    <a:srgbClr val="5F5F5F"/>
                  </a:solidFill>
                </a:rPr>
                <a:t>of all people on antiretroviral therapy were reported to have received a viral load test during the reporting period. </a:t>
              </a: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600" y="1998000"/>
              <a:ext cx="7732364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Distribution of new HIV infections by </a:t>
            </a:r>
            <a:r>
              <a:rPr lang="en-US" dirty="0" smtClean="0"/>
              <a:t>country, </a:t>
            </a:r>
            <a:br>
              <a:rPr lang="en-US" dirty="0" smtClean="0"/>
            </a:br>
            <a:r>
              <a:rPr lang="en-US" dirty="0"/>
              <a:t>eastern Europe and central Asia</a:t>
            </a:r>
            <a:r>
              <a:rPr lang="en-US" dirty="0" smtClean="0"/>
              <a:t>, 2015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0000" y="1851395"/>
            <a:ext cx="7257296" cy="4767104"/>
            <a:chOff x="360000" y="1851395"/>
            <a:chExt cx="7257296" cy="4767104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296" y="1851395"/>
              <a:ext cx="5310000" cy="4169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2016 estimates.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7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556808"/>
          </a:xfrm>
        </p:spPr>
        <p:txBody>
          <a:bodyPr>
            <a:normAutofit/>
          </a:bodyPr>
          <a:lstStyle/>
          <a:p>
            <a:r>
              <a:rPr lang="en-US" sz="2800" dirty="0"/>
              <a:t>Percent change in new HIV infections among adults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aged 15 years and older), eastern </a:t>
            </a:r>
            <a:r>
              <a:rPr lang="en-US" sz="2800" dirty="0" smtClean="0"/>
              <a:t>Europe and </a:t>
            </a:r>
            <a:r>
              <a:rPr lang="en-US" sz="2800" dirty="0"/>
              <a:t>central Asia,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from </a:t>
            </a:r>
            <a:r>
              <a:rPr lang="en-US" sz="2800" dirty="0"/>
              <a:t>2010 to 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980000"/>
            <a:ext cx="9489544" cy="4638499"/>
            <a:chOff x="360000" y="1980000"/>
            <a:chExt cx="9489544" cy="46384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UNAIDS 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0" y="1980000"/>
              <a:ext cx="8793673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99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new HIV infections </a:t>
            </a:r>
            <a:r>
              <a:rPr lang="en-US" dirty="0" smtClean="0"/>
              <a:t>among </a:t>
            </a:r>
            <a:r>
              <a:rPr lang="en-US" dirty="0"/>
              <a:t>population groups, eastern Europe and Central Asia, 2014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773256"/>
            <a:ext cx="7641159" cy="4845243"/>
            <a:chOff x="360000" y="1773256"/>
            <a:chExt cx="7641159" cy="4845243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special analysis, 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2016;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for more details, see annex on methods.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773" y="1773256"/>
              <a:ext cx="6193386" cy="39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19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Prevalence of HIV among people who inject drugs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in </a:t>
            </a:r>
            <a:r>
              <a:rPr lang="en-US" sz="3000" dirty="0"/>
              <a:t>five cities of the Russian </a:t>
            </a:r>
            <a:r>
              <a:rPr lang="en-US" sz="3000" dirty="0" smtClean="0"/>
              <a:t>Federation, 2015</a:t>
            </a:r>
            <a:endParaRPr lang="en-US" sz="3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60000" y="1980000"/>
            <a:ext cx="9129504" cy="4638499"/>
            <a:chOff x="360000" y="1980000"/>
            <a:chExt cx="9129504" cy="4638499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551" y="1980000"/>
              <a:ext cx="7920000" cy="2813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60000" y="6480000"/>
              <a:ext cx="912950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 err="1">
                  <a:solidFill>
                    <a:prstClr val="black"/>
                  </a:solidFill>
                  <a:latin typeface="Times New Roman"/>
                </a:rPr>
                <a:t>Esvero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. Report on results of bio-</a:t>
              </a:r>
              <a:r>
                <a:rPr lang="en-US" sz="900" dirty="0" err="1">
                  <a:solidFill>
                    <a:prstClr val="black"/>
                  </a:solidFill>
                  <a:latin typeface="Times New Roman"/>
                </a:rPr>
                <a:t>behavioural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 study among people who inject drugs in Abakan, Barnaul, Volgograd, </a:t>
              </a:r>
              <a:r>
                <a:rPr lang="en-US" sz="900" dirty="0" err="1">
                  <a:solidFill>
                    <a:prstClr val="black"/>
                  </a:solidFill>
                  <a:latin typeface="Times New Roman"/>
                </a:rPr>
                <a:t>Naberezhnye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en-US" sz="900" dirty="0" err="1">
                  <a:solidFill>
                    <a:prstClr val="black"/>
                  </a:solidFill>
                  <a:latin typeface="Times New Roman"/>
                </a:rPr>
                <a:t>Chelny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 and Perm, 2015.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1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Use of </a:t>
            </a:r>
            <a:r>
              <a:rPr lang="en-US" sz="3000" dirty="0" smtClean="0"/>
              <a:t>sterile injection equipment </a:t>
            </a:r>
            <a:r>
              <a:rPr lang="en-US" sz="3000" dirty="0"/>
              <a:t>at last injection, select countries, eastern Europe and central Asia, </a:t>
            </a:r>
            <a:r>
              <a:rPr lang="en-US" sz="3000" dirty="0" smtClean="0"/>
              <a:t>most recent </a:t>
            </a:r>
            <a:r>
              <a:rPr lang="en-US" sz="3000" dirty="0"/>
              <a:t>data, 2013–2015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980000"/>
            <a:ext cx="9129504" cy="4638499"/>
            <a:chOff x="360000" y="1980000"/>
            <a:chExt cx="9129504" cy="46384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912950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2016 Global AIDS Response Progress 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Reporting.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576" y="1980000"/>
              <a:ext cx="7522690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64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Condom use among key populations,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Kazakhstan</a:t>
            </a:r>
            <a:r>
              <a:rPr lang="en-US" sz="3000" dirty="0"/>
              <a:t>, </a:t>
            </a:r>
            <a:r>
              <a:rPr lang="en-US" sz="3000" dirty="0" smtClean="0"/>
              <a:t>2013–2015</a:t>
            </a:r>
            <a:endParaRPr lang="en-US" sz="3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60000" y="1980000"/>
            <a:ext cx="9129504" cy="4638499"/>
            <a:chOff x="360000" y="1980000"/>
            <a:chExt cx="9129504" cy="46384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912950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 err="1">
                  <a:solidFill>
                    <a:prstClr val="black"/>
                  </a:solidFill>
                  <a:latin typeface="Times New Roman"/>
                </a:rPr>
                <a:t>Ganina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 LY, et al. Review of HIV epidemic in Kazakhstan in 2013–2015. Almaty: 2016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12" y="1980000"/>
              <a:ext cx="8640000" cy="3247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38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72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STRUCTURAL </a:t>
            </a:r>
          </a:p>
          <a:p>
            <a:pPr marL="1976438"/>
            <a:r>
              <a:rPr lang="en-GB" sz="4800" b="1" spc="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CHANGE</a:t>
            </a:r>
            <a:endParaRPr lang="en-US" sz="4800" b="1" spc="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8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Treatment cascade of services for people living with HIV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in </a:t>
            </a:r>
            <a:r>
              <a:rPr lang="en-US" sz="3000" dirty="0"/>
              <a:t>Ukraine, 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980000"/>
            <a:ext cx="9129504" cy="4638499"/>
            <a:chOff x="360000" y="1980000"/>
            <a:chExt cx="9129504" cy="46384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912950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CDC Ukraine, 2016.</a:t>
              </a:r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00" y="1980000"/>
              <a:ext cx="8640000" cy="302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64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Cost of fixed-dose TDF/FTC/EFV per person per year,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2015</a:t>
            </a:r>
            <a:endParaRPr lang="en-US" sz="3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60000" y="1800000"/>
            <a:ext cx="9417536" cy="4956999"/>
            <a:chOff x="360000" y="1800000"/>
            <a:chExt cx="9417536" cy="49569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941753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Median prices from the 2014 MSH/WHO International Drug Price Indicator Guide, 2014 edition. Geneva: World Health Organization; 2015 (http://apps.who.int/medicinedocs/</a:t>
              </a:r>
            </a:p>
            <a:p>
              <a:r>
                <a:rPr lang="en-US" sz="900" dirty="0" err="1">
                  <a:solidFill>
                    <a:prstClr val="black"/>
                  </a:solidFill>
                  <a:latin typeface="Times New Roman"/>
                </a:rPr>
                <a:t>en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/m/abstract/Js21983en/).</a:t>
              </a: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440" y="1800000"/>
              <a:ext cx="7920000" cy="358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39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72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Western and central</a:t>
            </a:r>
          </a:p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Europe and</a:t>
            </a:r>
          </a:p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North America</a:t>
            </a:r>
            <a:endParaRPr lang="en-US" sz="4800" b="1" spc="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0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44000"/>
            <a:ext cx="9906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New HIV infections among adults (aged 15 years and older), </a:t>
            </a:r>
            <a:endParaRPr lang="en-US" dirty="0" smtClean="0"/>
          </a:p>
          <a:p>
            <a:r>
              <a:rPr lang="en-US" dirty="0" smtClean="0"/>
              <a:t>western and </a:t>
            </a:r>
            <a:r>
              <a:rPr lang="en-US" dirty="0"/>
              <a:t>central Europe and North America, 2010–2015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821342"/>
            <a:ext cx="9180000" cy="4797157"/>
            <a:chOff x="360000" y="1821342"/>
            <a:chExt cx="9180000" cy="4797157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00" y="1821342"/>
              <a:ext cx="8640000" cy="386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UNAIDS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6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Progress towards the 90–90–90 target</a:t>
            </a:r>
            <a:r>
              <a:rPr lang="en-US" dirty="0" smtClean="0"/>
              <a:t>, western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central </a:t>
            </a:r>
            <a:r>
              <a:rPr lang="en-US" dirty="0"/>
              <a:t>Europe and North America, 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998000"/>
            <a:ext cx="9489544" cy="4620499"/>
            <a:chOff x="360000" y="1998000"/>
            <a:chExt cx="9489544" cy="4620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special analysis, 2016; for more details, see annex on methods.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68000" y="5670000"/>
              <a:ext cx="717332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>
                  <a:solidFill>
                    <a:srgbClr val="5F5F5F"/>
                  </a:solidFill>
                </a:rPr>
                <a:t>1</a:t>
              </a:r>
              <a:r>
                <a:rPr lang="en-US" sz="900" dirty="0">
                  <a:solidFill>
                    <a:srgbClr val="5F5F5F"/>
                  </a:solidFill>
                </a:rPr>
                <a:t> 2015 measure derived from data reported by </a:t>
              </a:r>
              <a:r>
                <a:rPr lang="en-US" sz="900" dirty="0" smtClean="0">
                  <a:solidFill>
                    <a:srgbClr val="5F5F5F"/>
                  </a:solidFill>
                </a:rPr>
                <a:t>14 countries</a:t>
              </a:r>
              <a:r>
                <a:rPr lang="en-US" sz="900" dirty="0">
                  <a:solidFill>
                    <a:srgbClr val="5F5F5F"/>
                  </a:solidFill>
                </a:rPr>
                <a:t>, which accounted for </a:t>
              </a:r>
              <a:r>
                <a:rPr lang="en-US" sz="900" dirty="0" smtClean="0">
                  <a:solidFill>
                    <a:srgbClr val="5F5F5F"/>
                  </a:solidFill>
                </a:rPr>
                <a:t>83% </a:t>
              </a:r>
              <a:r>
                <a:rPr lang="en-US" sz="900" dirty="0">
                  <a:solidFill>
                    <a:srgbClr val="5F5F5F"/>
                  </a:solidFill>
                </a:rPr>
                <a:t>of people living with HIV </a:t>
              </a:r>
              <a:r>
                <a:rPr lang="en-US" sz="900" dirty="0" smtClean="0">
                  <a:solidFill>
                    <a:srgbClr val="5F5F5F"/>
                  </a:solidFill>
                </a:rPr>
                <a:t>in the region.    </a:t>
              </a:r>
            </a:p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 smtClean="0">
                  <a:solidFill>
                    <a:srgbClr val="5F5F5F"/>
                  </a:solidFill>
                </a:rPr>
                <a:t>2</a:t>
              </a:r>
              <a:r>
                <a:rPr lang="en-US" sz="900" dirty="0" smtClean="0">
                  <a:solidFill>
                    <a:srgbClr val="5F5F5F"/>
                  </a:solidFill>
                </a:rPr>
                <a:t> </a:t>
              </a:r>
              <a:r>
                <a:rPr lang="en-US" sz="900" dirty="0">
                  <a:solidFill>
                    <a:srgbClr val="5F5F5F"/>
                  </a:solidFill>
                </a:rPr>
                <a:t>2015 measure derived from data reported by </a:t>
              </a:r>
              <a:r>
                <a:rPr lang="en-US" sz="900" dirty="0" smtClean="0">
                  <a:solidFill>
                    <a:srgbClr val="5F5F5F"/>
                  </a:solidFill>
                </a:rPr>
                <a:t>16 </a:t>
              </a:r>
              <a:r>
                <a:rPr lang="en-US" sz="900" dirty="0">
                  <a:solidFill>
                    <a:srgbClr val="5F5F5F"/>
                  </a:solidFill>
                </a:rPr>
                <a:t>countries. </a:t>
              </a:r>
              <a:r>
                <a:rPr lang="en-US" sz="900" dirty="0" smtClean="0">
                  <a:solidFill>
                    <a:srgbClr val="5F5F5F"/>
                  </a:solidFill>
                </a:rPr>
                <a:t>Regionally, 44% </a:t>
              </a:r>
              <a:r>
                <a:rPr lang="en-US" sz="900" dirty="0">
                  <a:solidFill>
                    <a:srgbClr val="5F5F5F"/>
                  </a:solidFill>
                </a:rPr>
                <a:t>of all people on antiretroviral therapy were reported to have received a viral load test during the reporting period. </a:t>
              </a:r>
            </a:p>
          </p:txBody>
        </p:sp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600" y="1998000"/>
              <a:ext cx="7767273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22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Distribution of new HIV infections by </a:t>
            </a:r>
            <a:r>
              <a:rPr lang="en-US" dirty="0" smtClean="0"/>
              <a:t>country, </a:t>
            </a:r>
            <a:br>
              <a:rPr lang="en-US" dirty="0" smtClean="0"/>
            </a:br>
            <a:r>
              <a:rPr lang="en-US" dirty="0"/>
              <a:t>western and central Europe and </a:t>
            </a:r>
            <a:r>
              <a:rPr lang="en-US" dirty="0" smtClean="0"/>
              <a:t>North America, 2015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0000" y="1802619"/>
            <a:ext cx="8228592" cy="4815880"/>
            <a:chOff x="360000" y="1802619"/>
            <a:chExt cx="8228592" cy="4815880"/>
          </a:xfrm>
        </p:grpSpPr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592" y="1802619"/>
              <a:ext cx="7308000" cy="393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2016 estimates.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2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556808"/>
          </a:xfrm>
        </p:spPr>
        <p:txBody>
          <a:bodyPr>
            <a:normAutofit/>
          </a:bodyPr>
          <a:lstStyle/>
          <a:p>
            <a:r>
              <a:rPr lang="en-US" sz="2800" dirty="0"/>
              <a:t>Percent change in new HIV diagnoses by mode of transmission, western and central </a:t>
            </a:r>
            <a:r>
              <a:rPr lang="en-US" sz="2800" dirty="0" smtClean="0"/>
              <a:t>Europe and </a:t>
            </a:r>
            <a:r>
              <a:rPr lang="en-US" sz="2800" dirty="0"/>
              <a:t>North America,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from </a:t>
            </a:r>
            <a:r>
              <a:rPr lang="en-US" sz="2800" dirty="0"/>
              <a:t>2010 to 2014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980000"/>
            <a:ext cx="9489544" cy="4735498"/>
            <a:chOff x="360000" y="1980000"/>
            <a:chExt cx="9489544" cy="4735498"/>
          </a:xfrm>
        </p:grpSpPr>
        <p:sp>
          <p:nvSpPr>
            <p:cNvPr id="4" name="Rectangle 3"/>
            <p:cNvSpPr/>
            <p:nvPr/>
          </p:nvSpPr>
          <p:spPr>
            <a:xfrm>
              <a:off x="360000" y="6300000"/>
              <a:ext cx="9489544" cy="4154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Sources: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analysis using data from: European Centre for Disease Prevention, WHO Regional Office for Europe. HIV/AIDS surveillance in Europe 2014; United States Centers for Disease Control</a:t>
              </a:r>
            </a:p>
            <a:p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and Prevention. HIV Surveillance Report, 2014; vol. 26; Public Health Agency of Canada. HIV and AIDS in Canada: Surveillance Report to December 31, 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2014. Countries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not included in the analysis: Estonia, Poland, Italy, Spain, Turkey, Israel and Switzerland.</a:t>
              </a:r>
            </a:p>
          </p:txBody>
        </p:sp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20" y="1980000"/>
              <a:ext cx="8640000" cy="3320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692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new HIV diagnoses by mode of transmission, western and central Europe </a:t>
            </a:r>
            <a:r>
              <a:rPr lang="en-US" dirty="0" smtClean="0"/>
              <a:t>and North </a:t>
            </a:r>
            <a:r>
              <a:rPr lang="en-US" dirty="0"/>
              <a:t>America, 2014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700808"/>
            <a:ext cx="9273520" cy="5056191"/>
            <a:chOff x="360000" y="1700808"/>
            <a:chExt cx="9273520" cy="5056191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2735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Sources: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analysis using data from: European Centre for Disease Prevention, WHO Regional Office for Europe. HIV/AIDS surveillance in Europe 2014; Centers for Disease Control and</a:t>
              </a:r>
            </a:p>
            <a:p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Prevention. HIV Surveillance Report, 2014; vol. 26; Public Health Agency of Canada. HIV and AIDS in Canada: Surveillance Report to December 31, 2014.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592" y="1700808"/>
              <a:ext cx="7247116" cy="41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5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Distribution of new HIV diagnoses by mode of transmission, western and central Europe </a:t>
            </a:r>
            <a:r>
              <a:rPr lang="en-US" sz="3000" dirty="0" smtClean="0"/>
              <a:t>and North </a:t>
            </a:r>
            <a:r>
              <a:rPr lang="en-US" sz="3000" dirty="0"/>
              <a:t>America, 2014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980000"/>
            <a:ext cx="9345528" cy="4776999"/>
            <a:chOff x="360000" y="1980000"/>
            <a:chExt cx="9345528" cy="47769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9345528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analysis using data from: European Centre for Disease Prevention, WHO Regional Office for Europe. HIV/AIDS surveillance in Europe 2014; Centers for Disease Control and</a:t>
              </a:r>
            </a:p>
            <a:p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Prevention. HIV Surveillance Report, 2014; vol. 26; Public Health Agency of Canada. HIV and AIDS in Canada: Surveillance Report to December 31, 2014.</a:t>
              </a:r>
            </a:p>
          </p:txBody>
        </p:sp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12" y="1980000"/>
              <a:ext cx="8640000" cy="321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41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Percent of new HIV diagnoses</a:t>
            </a:r>
            <a:r>
              <a:rPr lang="en-US" sz="3000" dirty="0" smtClean="0"/>
              <a:t>, by </a:t>
            </a:r>
            <a:r>
              <a:rPr lang="en-US" sz="3000" dirty="0"/>
              <a:t>mode of transmission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and </a:t>
            </a:r>
            <a:r>
              <a:rPr lang="en-US" sz="3000" dirty="0"/>
              <a:t>country, EU/EEA, 2014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0000" y="1440000"/>
            <a:ext cx="9057496" cy="5178499"/>
            <a:chOff x="360000" y="1440000"/>
            <a:chExt cx="9057496" cy="51784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9057496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European Centre for Disease Prevention and Control, WHO Regional Office for Europe. HIV/AIDS surveillance in Europe 2014.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829758" y="1440000"/>
              <a:ext cx="6291594" cy="4662000"/>
              <a:chOff x="2583910" y="1440000"/>
              <a:chExt cx="6291594" cy="4662000"/>
            </a:xfrm>
          </p:grpSpPr>
          <p:pic>
            <p:nvPicPr>
              <p:cNvPr id="2048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384"/>
              <a:stretch/>
            </p:blipFill>
            <p:spPr bwMode="auto">
              <a:xfrm>
                <a:off x="2583910" y="1440000"/>
                <a:ext cx="4817362" cy="46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8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168" y="2720843"/>
                <a:ext cx="2410336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6321152" y="1440000"/>
                <a:ext cx="1296144" cy="692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20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16000"/>
            <a:ext cx="9906000" cy="692712"/>
          </a:xfrm>
        </p:spPr>
        <p:txBody>
          <a:bodyPr>
            <a:noAutofit/>
          </a:bodyPr>
          <a:lstStyle/>
          <a:p>
            <a:r>
              <a:rPr lang="en-US" dirty="0"/>
              <a:t>THE HOMOPHOBIC CLIMATE INDEX, 2016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350000"/>
            <a:ext cx="9489544" cy="5268499"/>
            <a:chOff x="360000" y="1350000"/>
            <a:chExt cx="9489544" cy="5268499"/>
          </a:xfrm>
        </p:grpSpPr>
        <p:sp>
          <p:nvSpPr>
            <p:cNvPr id="2" name="Rectangle 1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 err="1">
                  <a:latin typeface="+mj-lt"/>
                </a:rPr>
                <a:t>Lamontagne</a:t>
              </a:r>
              <a:r>
                <a:rPr lang="en-US" sz="900" dirty="0">
                  <a:latin typeface="+mj-lt"/>
                </a:rPr>
                <a:t> et al, 2016.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592" y="1350000"/>
              <a:ext cx="6840000" cy="388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460" y="5373216"/>
              <a:ext cx="7343948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92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</a:rPr>
              <a:t>HIV prevalence among people who inject drugs,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western </a:t>
            </a:r>
            <a:r>
              <a:rPr lang="en-US" sz="2800" dirty="0">
                <a:solidFill>
                  <a:prstClr val="black"/>
                </a:solidFill>
              </a:rPr>
              <a:t>and central Europe and </a:t>
            </a:r>
            <a:r>
              <a:rPr lang="en-US" sz="2800" dirty="0" smtClean="0">
                <a:solidFill>
                  <a:prstClr val="black"/>
                </a:solidFill>
              </a:rPr>
              <a:t>North America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most </a:t>
            </a:r>
            <a:r>
              <a:rPr lang="en-US" sz="2800" dirty="0">
                <a:solidFill>
                  <a:prstClr val="black"/>
                </a:solidFill>
              </a:rPr>
              <a:t>recent data, 2011–2015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980000"/>
            <a:ext cx="8697456" cy="4638499"/>
            <a:chOff x="360000" y="1980000"/>
            <a:chExt cx="8697456" cy="46384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Global AIDS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Reporting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456" y="1980000"/>
              <a:ext cx="8280000" cy="398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6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</a:rPr>
              <a:t>HIV prevalence among gay men and other men who have sex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with </a:t>
            </a:r>
            <a:r>
              <a:rPr lang="en-US" sz="2800" dirty="0">
                <a:solidFill>
                  <a:prstClr val="black"/>
                </a:solidFill>
              </a:rPr>
              <a:t>men, western and </a:t>
            </a:r>
            <a:r>
              <a:rPr lang="en-US" sz="2800" dirty="0" smtClean="0">
                <a:solidFill>
                  <a:prstClr val="black"/>
                </a:solidFill>
              </a:rPr>
              <a:t>central Europe </a:t>
            </a:r>
            <a:r>
              <a:rPr lang="en-US" sz="2800" dirty="0">
                <a:solidFill>
                  <a:prstClr val="black"/>
                </a:solidFill>
              </a:rPr>
              <a:t>and North America,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most </a:t>
            </a:r>
            <a:r>
              <a:rPr lang="en-US" sz="2800" dirty="0">
                <a:solidFill>
                  <a:prstClr val="black"/>
                </a:solidFill>
              </a:rPr>
              <a:t>recent data, 2013–2015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980000"/>
            <a:ext cx="8481432" cy="4638499"/>
            <a:chOff x="360000" y="1980000"/>
            <a:chExt cx="8481432" cy="4638499"/>
          </a:xfrm>
        </p:grpSpPr>
        <p:sp>
          <p:nvSpPr>
            <p:cNvPr id="9" name="Rectangle 8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Global AIDS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Reporting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2" y="1980000"/>
              <a:ext cx="7920000" cy="378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75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sz="3000" dirty="0"/>
              <a:t>HIV prevalence among male and female sex workers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in </a:t>
            </a:r>
            <a:r>
              <a:rPr lang="en-US" sz="3000" dirty="0"/>
              <a:t>Europe, select countries, most </a:t>
            </a:r>
            <a:r>
              <a:rPr lang="en-US" sz="3000" dirty="0" smtClean="0"/>
              <a:t>recent data</a:t>
            </a:r>
            <a:r>
              <a:rPr lang="en-US" sz="3000" dirty="0"/>
              <a:t>, 2011–2015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2160000"/>
            <a:ext cx="8553440" cy="4458499"/>
            <a:chOff x="360000" y="2160000"/>
            <a:chExt cx="8553440" cy="4458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Global AIDS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Reporting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93440" y="2160000"/>
              <a:ext cx="7920000" cy="2950767"/>
              <a:chOff x="1424608" y="1916832"/>
              <a:chExt cx="7920000" cy="2950767"/>
            </a:xfrm>
          </p:grpSpPr>
          <p:pic>
            <p:nvPicPr>
              <p:cNvPr id="174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4608" y="2708920"/>
                <a:ext cx="7920000" cy="2158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2720" y="1916832"/>
                <a:ext cx="2066925" cy="657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656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sz="3000" dirty="0"/>
              <a:t>Median CD4 cell count per mm</a:t>
            </a:r>
            <a:r>
              <a:rPr lang="en-US" sz="3000" baseline="30000" dirty="0"/>
              <a:t>3</a:t>
            </a:r>
            <a:r>
              <a:rPr lang="en-US" sz="3000" dirty="0"/>
              <a:t> at HIV diagnosis,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by </a:t>
            </a:r>
            <a:r>
              <a:rPr lang="en-US" sz="3000" dirty="0"/>
              <a:t>mode of transmission, </a:t>
            </a:r>
            <a:r>
              <a:rPr lang="en-US" sz="3000" dirty="0" smtClean="0"/>
              <a:t>EU/EEA, 2005–2014</a:t>
            </a:r>
            <a:endParaRPr lang="en-US" sz="3000" dirty="0"/>
          </a:p>
        </p:txBody>
      </p:sp>
      <p:grpSp>
        <p:nvGrpSpPr>
          <p:cNvPr id="8" name="Group 7"/>
          <p:cNvGrpSpPr/>
          <p:nvPr/>
        </p:nvGrpSpPr>
        <p:grpSpPr>
          <a:xfrm>
            <a:off x="360000" y="1872000"/>
            <a:ext cx="8985488" cy="4746499"/>
            <a:chOff x="360000" y="1872000"/>
            <a:chExt cx="8985488" cy="474649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352" y="2996952"/>
              <a:ext cx="6480000" cy="233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60000" y="6480000"/>
              <a:ext cx="8985488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European Centre for Disease Prevention and Control, WHO Regional Office for Europe. HIV/AIDS surveillance in Europe 2014.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00" y="1872000"/>
              <a:ext cx="2912000" cy="106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321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black"/>
                </a:solidFill>
              </a:rPr>
              <a:t>HIV </a:t>
            </a:r>
            <a:r>
              <a:rPr lang="en-US" sz="2800" dirty="0">
                <a:solidFill>
                  <a:prstClr val="black"/>
                </a:solidFill>
              </a:rPr>
              <a:t>testing among key populations </a:t>
            </a:r>
            <a:r>
              <a:rPr lang="en-US" sz="2800" dirty="0" err="1">
                <a:solidFill>
                  <a:prstClr val="black"/>
                </a:solidFill>
              </a:rPr>
              <a:t>populations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western </a:t>
            </a:r>
            <a:r>
              <a:rPr lang="en-US" sz="2800" dirty="0">
                <a:solidFill>
                  <a:prstClr val="black"/>
                </a:solidFill>
              </a:rPr>
              <a:t>and central Europe and </a:t>
            </a:r>
            <a:r>
              <a:rPr lang="en-US" sz="2800" dirty="0" smtClean="0">
                <a:solidFill>
                  <a:prstClr val="black"/>
                </a:solidFill>
              </a:rPr>
              <a:t>North America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most </a:t>
            </a:r>
            <a:r>
              <a:rPr lang="en-US" sz="2800" dirty="0">
                <a:solidFill>
                  <a:prstClr val="black"/>
                </a:solidFill>
              </a:rPr>
              <a:t>recent data, 2011–2015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000" y="1799292"/>
            <a:ext cx="9468000" cy="4819207"/>
            <a:chOff x="252000" y="1799292"/>
            <a:chExt cx="9468000" cy="4819207"/>
          </a:xfrm>
        </p:grpSpPr>
        <p:sp>
          <p:nvSpPr>
            <p:cNvPr id="9" name="Rectangle 8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Global AIDS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Reporting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52000" y="1799292"/>
              <a:ext cx="9468000" cy="4392708"/>
              <a:chOff x="360000" y="1799292"/>
              <a:chExt cx="9468000" cy="439270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91036"/>
              <a:stretch/>
            </p:blipFill>
            <p:spPr bwMode="auto">
              <a:xfrm>
                <a:off x="5148000" y="1799292"/>
                <a:ext cx="4680000" cy="39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81"/>
              <a:stretch/>
            </p:blipFill>
            <p:spPr bwMode="auto">
              <a:xfrm>
                <a:off x="360000" y="1800000"/>
                <a:ext cx="4680000" cy="439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00" y="2088000"/>
                <a:ext cx="4680000" cy="1575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913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72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CONCLUSION</a:t>
            </a:r>
            <a:endParaRPr lang="en-US" sz="4800" b="1" spc="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25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sz="3000" dirty="0"/>
              <a:t>Conceptualizing prevention demand-and-supply cascades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for </a:t>
            </a:r>
            <a:r>
              <a:rPr lang="en-US" sz="3000" dirty="0"/>
              <a:t>adolescent girls </a:t>
            </a:r>
            <a:r>
              <a:rPr lang="en-US" sz="3000" dirty="0" smtClean="0"/>
              <a:t>and young </a:t>
            </a:r>
            <a:r>
              <a:rPr lang="en-US" sz="3000" dirty="0"/>
              <a:t>women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40" y="1710000"/>
            <a:ext cx="7920000" cy="463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2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556808"/>
          </a:xfrm>
        </p:spPr>
        <p:txBody>
          <a:bodyPr>
            <a:normAutofit/>
          </a:bodyPr>
          <a:lstStyle/>
          <a:p>
            <a:r>
              <a:rPr lang="en-US" sz="2800" dirty="0"/>
              <a:t>Prevalence of recent intimate partner violence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among ever-married </a:t>
            </a:r>
            <a:r>
              <a:rPr lang="en-US" sz="2800" dirty="0"/>
              <a:t>or partnered </a:t>
            </a:r>
            <a:r>
              <a:rPr lang="en-US" sz="2800" dirty="0" smtClean="0"/>
              <a:t>women, aged </a:t>
            </a:r>
            <a:r>
              <a:rPr lang="en-US" sz="2800" dirty="0"/>
              <a:t>15–19 years,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compared </a:t>
            </a:r>
            <a:r>
              <a:rPr lang="en-US" sz="2800" dirty="0"/>
              <a:t>to those aged 15–49 years, 32 countries, 2010–2014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600" y="1710000"/>
            <a:ext cx="9755944" cy="4908499"/>
            <a:chOff x="93600" y="1710000"/>
            <a:chExt cx="9755944" cy="4908499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93600" y="1710000"/>
              <a:ext cx="9720000" cy="3965907"/>
              <a:chOff x="-3255912" y="2204864"/>
              <a:chExt cx="17747625" cy="7241299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55912" y="2204864"/>
                <a:ext cx="8875713" cy="7142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6000" y="2304000"/>
                <a:ext cx="8875713" cy="7142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>
                  <a:latin typeface="+mj-lt"/>
                </a:rPr>
                <a:t>Population-based surveys, 2010–2014.</a:t>
              </a:r>
            </a:p>
          </p:txBody>
        </p:sp>
        <p:pic>
          <p:nvPicPr>
            <p:cNvPr id="10246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796" b="2154"/>
            <a:stretch/>
          </p:blipFill>
          <p:spPr bwMode="auto">
            <a:xfrm>
              <a:off x="992560" y="5976000"/>
              <a:ext cx="3240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61952"/>
            <a:stretch/>
          </p:blipFill>
          <p:spPr bwMode="auto">
            <a:xfrm>
              <a:off x="993600" y="5733256"/>
              <a:ext cx="3240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53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Percent of ever-married or partnered women (aged 15–49 years) reporting experiences of physical and/or sexual violence by a former or current male intimate partner in the past 12 months, most recent data, 2010–2014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692000"/>
            <a:ext cx="9489544" cy="4926499"/>
            <a:chOff x="360000" y="1692000"/>
            <a:chExt cx="9489544" cy="4926499"/>
          </a:xfrm>
        </p:grpSpPr>
        <p:sp>
          <p:nvSpPr>
            <p:cNvPr id="2" name="Rectangle 1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>
                  <a:latin typeface="+mj-lt"/>
                </a:rPr>
                <a:t>Population-based surveys, 2010–2014.</a:t>
              </a:r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656" y="1692000"/>
              <a:ext cx="6132036" cy="44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21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16000"/>
            <a:ext cx="9906000" cy="692712"/>
          </a:xfrm>
        </p:spPr>
        <p:txBody>
          <a:bodyPr>
            <a:noAutofit/>
          </a:bodyPr>
          <a:lstStyle/>
          <a:p>
            <a:r>
              <a:rPr lang="en-US" dirty="0" smtClean="0"/>
              <a:t>Child marriage legislation, by country, 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72269" y="11663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1/3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530000"/>
            <a:ext cx="9489544" cy="5088499"/>
            <a:chOff x="360000" y="1530000"/>
            <a:chExt cx="9489544" cy="5088499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04" y="1530000"/>
              <a:ext cx="9000000" cy="455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>
                  <a:latin typeface="+mj-lt"/>
                </a:rPr>
                <a:t>Women, business and the law 2016: getting to equal. Washington, DC: World Bank; 2016.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70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16000"/>
            <a:ext cx="9906000" cy="692712"/>
          </a:xfrm>
        </p:spPr>
        <p:txBody>
          <a:bodyPr>
            <a:noAutofit/>
          </a:bodyPr>
          <a:lstStyle/>
          <a:p>
            <a:r>
              <a:rPr lang="en-US" dirty="0" smtClean="0"/>
              <a:t>Child marriage legislation, by country,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72269" y="11663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2/3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0000" y="1530000"/>
            <a:ext cx="9489544" cy="5088499"/>
            <a:chOff x="360000" y="1530000"/>
            <a:chExt cx="9489544" cy="5088499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04" y="1530000"/>
              <a:ext cx="9000000" cy="455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70704" y="4293096"/>
              <a:ext cx="9000000" cy="172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3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480"/>
            <a:stretch/>
          </p:blipFill>
          <p:spPr bwMode="auto">
            <a:xfrm>
              <a:off x="457200" y="2348880"/>
              <a:ext cx="9000000" cy="32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>
                  <a:latin typeface="+mj-lt"/>
                </a:rPr>
                <a:t>Women, business and the law 2016: getting to equal. Washington, DC: World Bank; 2016.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45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16000"/>
            <a:ext cx="9906000" cy="692712"/>
          </a:xfrm>
        </p:spPr>
        <p:txBody>
          <a:bodyPr>
            <a:noAutofit/>
          </a:bodyPr>
          <a:lstStyle/>
          <a:p>
            <a:r>
              <a:rPr lang="en-US" dirty="0" smtClean="0"/>
              <a:t>Child marriage legislation, by country,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72269" y="11663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3</a:t>
            </a:r>
            <a:r>
              <a:rPr lang="en-GB" dirty="0" smtClean="0">
                <a:latin typeface="+mj-lt"/>
              </a:rPr>
              <a:t>/3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530000"/>
            <a:ext cx="9489544" cy="5088499"/>
            <a:chOff x="360000" y="1530000"/>
            <a:chExt cx="9489544" cy="5088499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04" y="1530000"/>
              <a:ext cx="9000000" cy="455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70704" y="4293096"/>
              <a:ext cx="9000000" cy="172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92" b="601"/>
            <a:stretch/>
          </p:blipFill>
          <p:spPr bwMode="auto">
            <a:xfrm>
              <a:off x="457200" y="2348880"/>
              <a:ext cx="9000000" cy="20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>
                  <a:latin typeface="+mj-lt"/>
                </a:rPr>
                <a:t>Women, business and the law 2016: getting to equal. Washington, DC: World Bank; 2016.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6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72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INTRODUCTION</a:t>
            </a:r>
            <a:endParaRPr lang="en-US" sz="4800" b="1" spc="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1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Parental consent for sexual and reproductive health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HIV testing services for young people, 2016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710000"/>
            <a:ext cx="9489544" cy="4908499"/>
            <a:chOff x="360000" y="1710000"/>
            <a:chExt cx="9489544" cy="49084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>
                  <a:latin typeface="+mj-lt"/>
                </a:rPr>
                <a:t>Sexual Rights Initiative. Sexual rights database (</a:t>
              </a:r>
              <a:r>
                <a:rPr lang="en-US" sz="900" dirty="0">
                  <a:latin typeface="+mj-lt"/>
                  <a:hlinkClick r:id="rId2"/>
                </a:rPr>
                <a:t>http://sexualrightsdatabase.org/map/25/Age%20of%20sexual%20consent%20-%20different%20sex</a:t>
              </a:r>
              <a:r>
                <a:rPr lang="en-US" sz="900" dirty="0">
                  <a:latin typeface="+mj-lt"/>
                </a:rPr>
                <a:t>, Accessed 23 June 2016).</a:t>
              </a:r>
            </a:p>
          </p:txBody>
        </p:sp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000" y="1710000"/>
              <a:ext cx="5760000" cy="401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50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Cost of homophobia as a share of GDP and in value,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 </a:t>
            </a:r>
            <a:r>
              <a:rPr lang="en-US" dirty="0"/>
              <a:t>region, per year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0000" y="1800000"/>
            <a:ext cx="9489544" cy="4807777"/>
            <a:chOff x="360000" y="1800000"/>
            <a:chExt cx="9489544" cy="4807777"/>
          </a:xfrm>
        </p:grpSpPr>
        <p:sp>
          <p:nvSpPr>
            <p:cNvPr id="4" name="Rectangle 3"/>
            <p:cNvSpPr/>
            <p:nvPr/>
          </p:nvSpPr>
          <p:spPr>
            <a:xfrm>
              <a:off x="360000" y="6300000"/>
              <a:ext cx="9489544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000" dirty="0">
                  <a:latin typeface="+mj-lt"/>
                </a:rPr>
                <a:t>The size of the bubble represents the total cost of homophobia, per year, in billions of US dollars, per region.</a:t>
              </a:r>
            </a:p>
            <a:p>
              <a:r>
                <a:rPr lang="en-US" sz="1000" dirty="0">
                  <a:latin typeface="+mj-lt"/>
                </a:rPr>
                <a:t>Population of gay men and other men who have sex with men = 3% of males (aged 15–64 years). </a:t>
              </a:r>
              <a:r>
                <a:rPr lang="en-US" sz="1000" dirty="0" smtClean="0">
                  <a:latin typeface="+mj-lt"/>
                </a:rPr>
                <a:t> Elasticity </a:t>
              </a:r>
              <a:r>
                <a:rPr lang="en-US" sz="1000" dirty="0">
                  <a:latin typeface="+mj-lt"/>
                </a:rPr>
                <a:t>of homophobia = 1.19 ; Regression fit curve R2 = 0.82.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000" y="1800000"/>
              <a:ext cx="7920000" cy="402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52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72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CONDOMS</a:t>
            </a:r>
            <a:endParaRPr lang="en-US" sz="4800" b="1" spc="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47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 smtClean="0"/>
              <a:t>Number of HIV infections averted </a:t>
            </a:r>
            <a:br>
              <a:rPr lang="en-US" dirty="0" smtClean="0"/>
            </a:br>
            <a:r>
              <a:rPr lang="en-US" dirty="0" smtClean="0"/>
              <a:t>through condom use</a:t>
            </a:r>
            <a:r>
              <a:rPr lang="en-US" dirty="0"/>
              <a:t>, g</a:t>
            </a:r>
            <a:r>
              <a:rPr lang="en-US" dirty="0" smtClean="0"/>
              <a:t>lobal, 1990–2015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0000" y="1620000"/>
            <a:ext cx="9489544" cy="5136999"/>
            <a:chOff x="360000" y="1620000"/>
            <a:chExt cx="9489544" cy="51369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>
                  <a:latin typeface="+mj-lt"/>
                </a:rPr>
                <a:t>John Stover, </a:t>
              </a:r>
              <a:r>
                <a:rPr lang="en-US" sz="900" dirty="0" err="1">
                  <a:latin typeface="+mj-lt"/>
                </a:rPr>
                <a:t>Avenir</a:t>
              </a:r>
              <a:r>
                <a:rPr lang="en-US" sz="900" dirty="0">
                  <a:latin typeface="+mj-lt"/>
                </a:rPr>
                <a:t> Health, 2016. The Contribution of Condoms to HIV Prevention. Data for Fast-Tracking Condom </a:t>
              </a:r>
              <a:r>
                <a:rPr lang="en-US" sz="900" dirty="0" err="1">
                  <a:latin typeface="+mj-lt"/>
                </a:rPr>
                <a:t>Programmes</a:t>
              </a:r>
              <a:r>
                <a:rPr lang="en-US" sz="900" dirty="0">
                  <a:latin typeface="+mj-lt"/>
                </a:rPr>
                <a:t>. Presented at of the Global Condom Steering Group </a:t>
              </a:r>
              <a:endParaRPr lang="en-US" sz="900" dirty="0" smtClean="0">
                <a:latin typeface="+mj-lt"/>
              </a:endParaRPr>
            </a:p>
            <a:p>
              <a:r>
                <a:rPr lang="en-US" sz="900" dirty="0" smtClean="0">
                  <a:latin typeface="+mj-lt"/>
                </a:rPr>
                <a:t>21-23 </a:t>
              </a:r>
              <a:r>
                <a:rPr lang="en-US" sz="900" dirty="0">
                  <a:latin typeface="+mj-lt"/>
                </a:rPr>
                <a:t>March 2016, Geneva.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616" y="1620000"/>
              <a:ext cx="6876485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025" y="5445224"/>
              <a:ext cx="4590000" cy="30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22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 smtClean="0"/>
              <a:t>Number of HIV infections averted </a:t>
            </a:r>
            <a:br>
              <a:rPr lang="en-US" dirty="0" smtClean="0"/>
            </a:br>
            <a:r>
              <a:rPr lang="en-US" dirty="0" smtClean="0"/>
              <a:t>through condom use</a:t>
            </a:r>
            <a:r>
              <a:rPr lang="en-US" dirty="0"/>
              <a:t>, g</a:t>
            </a:r>
            <a:r>
              <a:rPr lang="en-US" dirty="0" smtClean="0"/>
              <a:t>lobal, 1990–2015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0000" y="1628800"/>
            <a:ext cx="9489544" cy="4989699"/>
            <a:chOff x="360000" y="1628800"/>
            <a:chExt cx="9489544" cy="49896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>
                  <a:latin typeface="+mj-lt"/>
                </a:rPr>
                <a:t>Demographic and Health Surveys, 2000-2015.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397" y="1628800"/>
              <a:ext cx="7349011" cy="41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719243" y="5490000"/>
              <a:ext cx="53270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Haiti	</a:t>
              </a:r>
              <a:r>
                <a:rPr lang="en-GB" dirty="0"/>
                <a:t> </a:t>
              </a:r>
              <a:r>
                <a:rPr lang="en-GB" dirty="0" smtClean="0"/>
                <a:t>                Malawi		  Mozambique</a:t>
              </a:r>
              <a:endParaRPr lang="en-US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058" y="1628800"/>
              <a:ext cx="1058334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20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prstClr val="black"/>
                </a:solidFill>
              </a:rPr>
              <a:t>Percent of men and women (aged 15–49 years) who report using a condom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at last sexual intercourse among those with multiple partners in the 12 months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prior to the survey, sub-Saharan Africa, most recent data, 2010–2015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0000" y="1771200"/>
            <a:ext cx="9489544" cy="4847299"/>
            <a:chOff x="360000" y="1771200"/>
            <a:chExt cx="9489544" cy="48472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Demographic and Health Surveys, 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2010-2015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.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600" y="5494943"/>
              <a:ext cx="2009676" cy="30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" y="1771200"/>
              <a:ext cx="8640000" cy="3661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02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prstClr val="black"/>
                </a:solidFill>
              </a:rPr>
              <a:t>Percent of young women and men (aged 15–24 years) reporting use of a condom </a:t>
            </a:r>
            <a:r>
              <a:rPr lang="en-US" sz="2400" dirty="0" smtClean="0">
                <a:solidFill>
                  <a:prstClr val="black"/>
                </a:solidFill>
              </a:rPr>
              <a:t>at last sexual </a:t>
            </a:r>
            <a:r>
              <a:rPr lang="en-US" sz="2400" dirty="0">
                <a:solidFill>
                  <a:prstClr val="black"/>
                </a:solidFill>
              </a:rPr>
              <a:t>intercourse </a:t>
            </a:r>
            <a:r>
              <a:rPr lang="en-US" sz="2400" dirty="0" smtClean="0">
                <a:solidFill>
                  <a:prstClr val="black"/>
                </a:solidFill>
              </a:rPr>
              <a:t>with a non-regular partner 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in </a:t>
            </a: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 smtClean="0">
                <a:solidFill>
                  <a:prstClr val="black"/>
                </a:solidFill>
              </a:rPr>
              <a:t>12 </a:t>
            </a:r>
            <a:r>
              <a:rPr lang="en-US" sz="2400" dirty="0">
                <a:solidFill>
                  <a:prstClr val="black"/>
                </a:solidFill>
              </a:rPr>
              <a:t>months prior to </a:t>
            </a:r>
            <a:r>
              <a:rPr lang="en-US" sz="2400" dirty="0" smtClean="0">
                <a:solidFill>
                  <a:prstClr val="black"/>
                </a:solidFill>
              </a:rPr>
              <a:t>the survey</a:t>
            </a:r>
            <a:r>
              <a:rPr lang="en-US" sz="2400" dirty="0">
                <a:solidFill>
                  <a:prstClr val="black"/>
                </a:solidFill>
              </a:rPr>
              <a:t>, sub-Saharan Africa, 2010–2015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0000" y="1753200"/>
            <a:ext cx="9489544" cy="4865299"/>
            <a:chOff x="360000" y="1753200"/>
            <a:chExt cx="9489544" cy="48652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Demographic and Health Surveys, 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2010-2015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.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600" y="5494943"/>
              <a:ext cx="2009676" cy="30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" y="1753200"/>
              <a:ext cx="8640000" cy="365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97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Percent of sex workers reporting condom 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last client, most recent data, 2013–2015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332000"/>
            <a:ext cx="9489544" cy="5286499"/>
            <a:chOff x="360000" y="1332000"/>
            <a:chExt cx="9489544" cy="5286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2016 Global AIDS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Reporting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000" y="1332000"/>
              <a:ext cx="5027513" cy="50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73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4000"/>
            <a:ext cx="9906000" cy="6474499"/>
            <a:chOff x="0" y="144000"/>
            <a:chExt cx="9906000" cy="6474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2016 Global AIDS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Reporting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0" y="144000"/>
              <a:ext cx="9906000" cy="108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b="0" i="0" kern="12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Percent of gay men and other men who have sex with men reporting condom use with last male partner, most recent data, 2013–2015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000" y="1224000"/>
              <a:ext cx="4336013" cy="50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62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Percent of people who inject drugs reporting </a:t>
            </a:r>
            <a:r>
              <a:rPr lang="en-US" dirty="0" smtClean="0"/>
              <a:t>condom </a:t>
            </a:r>
            <a:r>
              <a:rPr lang="en-US" dirty="0"/>
              <a:t>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last partner, most recent data, 2013–2015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332000"/>
            <a:ext cx="9489544" cy="5286499"/>
            <a:chOff x="360000" y="1332000"/>
            <a:chExt cx="9489544" cy="52864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002" y="1332000"/>
              <a:ext cx="5517302" cy="50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2016 Global AIDS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Reporting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56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464" y="260648"/>
            <a:ext cx="9649072" cy="6357851"/>
            <a:chOff x="128464" y="260648"/>
            <a:chExt cx="9649072" cy="6357851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UNAIDS </a:t>
              </a:r>
              <a:r>
                <a:rPr lang="fr-FR" sz="900" dirty="0">
                  <a:latin typeface="+mj-lt"/>
                </a:rPr>
                <a:t>2016 </a:t>
              </a:r>
              <a:r>
                <a:rPr lang="fr-FR" sz="900" dirty="0" err="1">
                  <a:latin typeface="+mj-lt"/>
                </a:rPr>
                <a:t>estimates</a:t>
              </a:r>
              <a:r>
                <a:rPr lang="fr-FR" sz="900" dirty="0">
                  <a:latin typeface="+mj-lt"/>
                </a:rPr>
                <a:t>.</a:t>
              </a:r>
              <a:endParaRPr lang="en-US" sz="900" dirty="0">
                <a:latin typeface="+mj-lt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00" y="2042742"/>
              <a:ext cx="9000000" cy="304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128464" y="270000"/>
              <a:ext cx="4880992" cy="108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b="0" i="0" kern="12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New HIV infections among adults</a:t>
              </a:r>
              <a:br>
                <a:rPr lang="en-US" sz="2400" dirty="0" smtClean="0"/>
              </a:br>
              <a:r>
                <a:rPr lang="en-US" sz="2400" dirty="0" smtClean="0"/>
                <a:t>(aged 15 years and older), </a:t>
              </a:r>
            </a:p>
            <a:p>
              <a:r>
                <a:rPr lang="en-US" sz="2400" dirty="0" smtClean="0"/>
                <a:t>global, 2000–2015</a:t>
              </a:r>
              <a:endParaRPr lang="en-US" sz="2400" dirty="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4896544" y="260648"/>
              <a:ext cx="4880992" cy="108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b="0" i="0" kern="12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New HIV infections among </a:t>
              </a:r>
              <a:r>
                <a:rPr lang="en-US" sz="2400" dirty="0"/>
                <a:t>children</a:t>
              </a:r>
              <a:br>
                <a:rPr lang="en-US" sz="2400" dirty="0"/>
              </a:br>
              <a:r>
                <a:rPr lang="en-US" sz="2400" dirty="0"/>
                <a:t>(aged 0–14 years), </a:t>
              </a:r>
              <a:r>
                <a:rPr lang="en-US" sz="2400" dirty="0" smtClean="0"/>
                <a:t>global, </a:t>
              </a:r>
            </a:p>
            <a:p>
              <a:r>
                <a:rPr lang="en-US" sz="2400" dirty="0" smtClean="0"/>
                <a:t>2000–2015</a:t>
              </a:r>
              <a:endParaRPr lang="en-US" sz="2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953000" y="1773232"/>
              <a:ext cx="0" cy="3744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87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6148"/>
            <a:ext cx="990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VOLUNTARY</a:t>
            </a:r>
          </a:p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MEDICAL</a:t>
            </a:r>
          </a:p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MALE </a:t>
            </a:r>
          </a:p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CIRCUMCISION</a:t>
            </a:r>
            <a:endParaRPr lang="en-US" sz="4800" b="1" spc="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10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CUMULATIVE NUMBER OF VOLUNTARY MEDICAL </a:t>
            </a:r>
            <a:endParaRPr lang="en-US" sz="2800" dirty="0" smtClean="0"/>
          </a:p>
          <a:p>
            <a:r>
              <a:rPr lang="en-US" sz="2800" dirty="0" smtClean="0"/>
              <a:t>MALE </a:t>
            </a:r>
            <a:r>
              <a:rPr lang="en-US" sz="2800" dirty="0"/>
              <a:t>CIRCUMCISIONS, 14 </a:t>
            </a:r>
            <a:r>
              <a:rPr lang="en-US" sz="2800" dirty="0" smtClean="0"/>
              <a:t>PRIORITY COUNTRIES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2009–2015, AND 2020 TARGET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360000" y="1844829"/>
            <a:ext cx="9489544" cy="4773670"/>
            <a:chOff x="360000" y="1844829"/>
            <a:chExt cx="9489544" cy="4773670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2016 </a:t>
              </a:r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Global AIDS </a:t>
              </a:r>
              <a:r>
                <a:rPr lang="fr-FR" sz="900" dirty="0" err="1" smtClean="0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Reporting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540000" y="5877272"/>
              <a:ext cx="907300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* At the end of 2015 there were 14 priority countries. The 2020 target includes high-prevalence settings within 15 countries—the original 14, plus South Sudan.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76536" y="1844829"/>
              <a:ext cx="8738092" cy="3464221"/>
              <a:chOff x="776536" y="1844829"/>
              <a:chExt cx="8738092" cy="3464221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536" y="1844829"/>
                <a:ext cx="7380000" cy="3464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8193360" y="2561276"/>
                <a:ext cx="132126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25 million</a:t>
                </a:r>
              </a:p>
              <a:p>
                <a:r>
                  <a:rPr lang="en-US" sz="1200" dirty="0"/>
                  <a:t>additional</a:t>
                </a:r>
              </a:p>
              <a:p>
                <a:r>
                  <a:rPr lang="en-US" sz="1200" dirty="0"/>
                  <a:t>young men in</a:t>
                </a:r>
              </a:p>
              <a:p>
                <a:r>
                  <a:rPr lang="en-US" sz="1200" dirty="0"/>
                  <a:t>high-prevalence</a:t>
                </a:r>
              </a:p>
              <a:p>
                <a:r>
                  <a:rPr lang="en-US" sz="1200" dirty="0"/>
                  <a:t>settings*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08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ANNUAL </a:t>
            </a:r>
            <a:r>
              <a:rPr lang="en-US" sz="2800" dirty="0"/>
              <a:t>NUMBER OF VOLUNTARY MEDICAL </a:t>
            </a:r>
            <a:endParaRPr lang="en-US" sz="2800" dirty="0" smtClean="0"/>
          </a:p>
          <a:p>
            <a:r>
              <a:rPr lang="en-US" sz="2800" dirty="0" smtClean="0"/>
              <a:t>MALE </a:t>
            </a:r>
            <a:r>
              <a:rPr lang="en-US" sz="2800" dirty="0"/>
              <a:t>CIRCUMCISIONS, 14 </a:t>
            </a:r>
            <a:r>
              <a:rPr lang="en-US" sz="2800" dirty="0" smtClean="0"/>
              <a:t>PRIORITY COUNTRIES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2009–2015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360000" y="1800000"/>
            <a:ext cx="9489544" cy="4818499"/>
            <a:chOff x="360000" y="1800000"/>
            <a:chExt cx="9489544" cy="4818499"/>
          </a:xfrm>
        </p:grpSpPr>
        <p:sp>
          <p:nvSpPr>
            <p:cNvPr id="7" name="Rectangle 6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2016 Global AIDS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Reporting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036920" y="1800000"/>
              <a:ext cx="7732504" cy="3960000"/>
              <a:chOff x="892704" y="1800000"/>
              <a:chExt cx="7732504" cy="3960000"/>
            </a:xfrm>
          </p:grpSpPr>
          <p:pic>
            <p:nvPicPr>
              <p:cNvPr id="1331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271"/>
              <a:stretch/>
            </p:blipFill>
            <p:spPr bwMode="auto">
              <a:xfrm>
                <a:off x="892704" y="1800000"/>
                <a:ext cx="5760000" cy="39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34" r="-1712"/>
              <a:stretch/>
            </p:blipFill>
            <p:spPr bwMode="auto">
              <a:xfrm>
                <a:off x="6825208" y="1800000"/>
                <a:ext cx="1800000" cy="39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402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72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HARM REDUCTION</a:t>
            </a:r>
            <a:endParaRPr lang="en-US" sz="4800" b="1" spc="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18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AVAILABILITY </a:t>
            </a:r>
            <a:r>
              <a:rPr lang="en-US" sz="2800" dirty="0"/>
              <a:t>OF NEEDLE–SYRINGE EXCHANGE PROGRAMMES AND </a:t>
            </a:r>
            <a:r>
              <a:rPr lang="en-US" sz="2800" dirty="0" smtClean="0"/>
              <a:t>OPIOID SUBSTITUTION </a:t>
            </a:r>
            <a:r>
              <a:rPr lang="en-US" sz="2800" dirty="0"/>
              <a:t>THERAPY, 2014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772816"/>
            <a:ext cx="9489544" cy="4845683"/>
            <a:chOff x="360000" y="1772816"/>
            <a:chExt cx="9489544" cy="4845683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The global state of harm reduction 2014. London: Harm Reduction International; 2014 (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  <a:hlinkClick r:id="rId2"/>
                </a:rPr>
                <a:t>http://www.ihra.net/files/2015/02/16/GSHR2014.pdf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).</a:t>
              </a:r>
            </a:p>
          </p:txBody>
        </p:sp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6" y="1772816"/>
              <a:ext cx="6940645" cy="39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248" y="3140968"/>
              <a:ext cx="2357339" cy="12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17600" y="4581128"/>
              <a:ext cx="1352640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74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44000"/>
            <a:ext cx="9906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Percent of people who inject drugs who reported using </a:t>
            </a:r>
            <a:r>
              <a:rPr lang="en-US" sz="2400" dirty="0" smtClean="0"/>
              <a:t>sterile injection equipment for </a:t>
            </a:r>
            <a:r>
              <a:rPr lang="en-US" sz="2400" dirty="0"/>
              <a:t>last injection, select countries, </a:t>
            </a:r>
            <a:r>
              <a:rPr lang="en-US" sz="2400" dirty="0" smtClean="0"/>
              <a:t>most </a:t>
            </a:r>
            <a:r>
              <a:rPr lang="en-US" sz="2400" dirty="0"/>
              <a:t>recent data, 2013–2015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269547"/>
            <a:ext cx="9489544" cy="5348952"/>
            <a:chOff x="360000" y="1269547"/>
            <a:chExt cx="9489544" cy="5348952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2016 Global AIDS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Reporting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496616" y="1269547"/>
              <a:ext cx="6786577" cy="5111781"/>
              <a:chOff x="1145951" y="1269547"/>
              <a:chExt cx="6786577" cy="5111781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928664" y="1269547"/>
                <a:ext cx="6003864" cy="5111781"/>
                <a:chOff x="1612800" y="1197538"/>
                <a:chExt cx="6003864" cy="5111781"/>
              </a:xfrm>
            </p:grpSpPr>
            <p:pic>
              <p:nvPicPr>
                <p:cNvPr id="1536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" b="7427"/>
                <a:stretch/>
              </p:blipFill>
              <p:spPr bwMode="auto">
                <a:xfrm rot="16200000">
                  <a:off x="2144773" y="837429"/>
                  <a:ext cx="5111781" cy="583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7" name="Group 16"/>
                <p:cNvGrpSpPr/>
                <p:nvPr/>
              </p:nvGrpSpPr>
              <p:grpSpPr>
                <a:xfrm>
                  <a:off x="1612800" y="1280256"/>
                  <a:ext cx="225896" cy="3864855"/>
                  <a:chOff x="1612800" y="1280256"/>
                  <a:chExt cx="225896" cy="3864855"/>
                </a:xfrm>
              </p:grpSpPr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1838696" y="1357200"/>
                    <a:ext cx="0" cy="3747600"/>
                  </a:xfrm>
                  <a:prstGeom prst="line">
                    <a:avLst/>
                  </a:prstGeom>
                  <a:ln w="12700">
                    <a:solidFill>
                      <a:srgbClr val="B2B2B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612800" y="1280256"/>
                    <a:ext cx="153888" cy="12311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800" b="1" dirty="0" smtClean="0">
                        <a:latin typeface="+mj-lt"/>
                      </a:rPr>
                      <a:t>100</a:t>
                    </a:r>
                    <a:endParaRPr lang="en-US" sz="800" b="1" dirty="0">
                      <a:latin typeface="+mj-lt"/>
                    </a:endParaRP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664096" y="2034000"/>
                    <a:ext cx="102592" cy="12311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800" b="1" dirty="0">
                        <a:latin typeface="+mj-lt"/>
                      </a:rPr>
                      <a:t>8</a:t>
                    </a:r>
                    <a:r>
                      <a:rPr lang="en-GB" sz="800" b="1" dirty="0" smtClean="0">
                        <a:latin typeface="+mj-lt"/>
                      </a:rPr>
                      <a:t>0</a:t>
                    </a:r>
                    <a:endParaRPr lang="en-US" sz="800" b="1" dirty="0">
                      <a:latin typeface="+mj-lt"/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664096" y="2790000"/>
                    <a:ext cx="102592" cy="12311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800" b="1" dirty="0">
                        <a:latin typeface="+mj-lt"/>
                      </a:rPr>
                      <a:t>6</a:t>
                    </a:r>
                    <a:r>
                      <a:rPr lang="en-GB" sz="800" b="1" dirty="0" smtClean="0">
                        <a:latin typeface="+mj-lt"/>
                      </a:rPr>
                      <a:t>0</a:t>
                    </a:r>
                    <a:endParaRPr lang="en-US" sz="800" b="1" dirty="0">
                      <a:latin typeface="+mj-lt"/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664096" y="3528000"/>
                    <a:ext cx="102592" cy="12311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800" b="1" dirty="0">
                        <a:latin typeface="+mj-lt"/>
                      </a:rPr>
                      <a:t>4</a:t>
                    </a:r>
                    <a:r>
                      <a:rPr lang="en-GB" sz="800" b="1" dirty="0" smtClean="0">
                        <a:latin typeface="+mj-lt"/>
                      </a:rPr>
                      <a:t>0</a:t>
                    </a:r>
                    <a:endParaRPr lang="en-US" sz="800" b="1" dirty="0">
                      <a:latin typeface="+mj-lt"/>
                    </a:endParaRP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664096" y="4273200"/>
                    <a:ext cx="102592" cy="12311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800" b="1" dirty="0">
                        <a:latin typeface="+mj-lt"/>
                      </a:rPr>
                      <a:t>2</a:t>
                    </a:r>
                    <a:r>
                      <a:rPr lang="en-GB" sz="800" b="1" dirty="0" smtClean="0">
                        <a:latin typeface="+mj-lt"/>
                      </a:rPr>
                      <a:t>0</a:t>
                    </a:r>
                    <a:endParaRPr lang="en-US" sz="800" b="1" dirty="0">
                      <a:latin typeface="+mj-lt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715392" y="5022000"/>
                    <a:ext cx="51296" cy="12311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800" b="1" dirty="0" smtClean="0">
                        <a:latin typeface="+mj-lt"/>
                      </a:rPr>
                      <a:t>0</a:t>
                    </a:r>
                    <a:endParaRPr lang="en-US" sz="800" b="1" dirty="0">
                      <a:latin typeface="+mj-lt"/>
                    </a:endParaRPr>
                  </a:p>
                </p:txBody>
              </p:sp>
            </p:grpSp>
          </p:grpSp>
          <p:sp>
            <p:nvSpPr>
              <p:cNvPr id="19" name="TextBox 18"/>
              <p:cNvSpPr txBox="1"/>
              <p:nvPr/>
            </p:nvSpPr>
            <p:spPr>
              <a:xfrm>
                <a:off x="1145951" y="3179898"/>
                <a:ext cx="85472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b="1" dirty="0" smtClean="0">
                    <a:latin typeface="+mj-lt"/>
                  </a:rPr>
                  <a:t>Percent (%)</a:t>
                </a:r>
                <a:endParaRPr lang="en-US" sz="1000" b="1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37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Median percent of people with opioid dependence use receiving opioid </a:t>
            </a:r>
            <a:r>
              <a:rPr lang="en-US" dirty="0" smtClean="0"/>
              <a:t>substitution therapy</a:t>
            </a:r>
            <a:r>
              <a:rPr lang="en-US" dirty="0"/>
              <a:t>, 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710000"/>
            <a:ext cx="9489544" cy="4908499"/>
            <a:chOff x="360000" y="1710000"/>
            <a:chExt cx="9489544" cy="4908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2016 Global AIDS Response Progress Reporting; UNODC. World Drug Report 2016.</a:t>
              </a:r>
            </a:p>
          </p:txBody>
        </p:sp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00" y="1710000"/>
              <a:ext cx="8280000" cy="392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3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Number of people newly diagnosed with HIV in Portugal since the decriminalization of </a:t>
            </a:r>
            <a:r>
              <a:rPr lang="en-US" dirty="0" smtClean="0"/>
              <a:t>drug use</a:t>
            </a:r>
            <a:r>
              <a:rPr lang="en-US" dirty="0"/>
              <a:t>, 2000–2013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0000" y="1881248"/>
            <a:ext cx="9489544" cy="4737251"/>
            <a:chOff x="360000" y="1881248"/>
            <a:chExt cx="9489544" cy="4737251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 err="1">
                  <a:solidFill>
                    <a:prstClr val="black"/>
                  </a:solidFill>
                  <a:latin typeface="Times New Roman"/>
                </a:rPr>
                <a:t>Domoslawski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 A. Drug Policy in Portugal: the benefits of decriminalization drug use. Warsaw: Open Society Foundations; 2011.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424608" y="1881248"/>
              <a:ext cx="6651616" cy="3780000"/>
              <a:chOff x="1325720" y="1772817"/>
              <a:chExt cx="6651616" cy="3780000"/>
            </a:xfrm>
          </p:grpSpPr>
          <p:pic>
            <p:nvPicPr>
              <p:cNvPr id="174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5720" y="1772817"/>
                <a:ext cx="6211800" cy="37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4086" y="1844824"/>
                <a:ext cx="4043250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676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72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VIRAL</a:t>
            </a:r>
          </a:p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SUPPRESSION</a:t>
            </a:r>
            <a:endParaRPr lang="en-US" sz="4800" b="1" spc="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7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RECOMMENDED ANTIRETROVIRAL TREATMENT </a:t>
            </a:r>
            <a:endParaRPr lang="en-US" sz="2600" dirty="0" smtClean="0"/>
          </a:p>
          <a:p>
            <a:r>
              <a:rPr lang="en-US" sz="2600" dirty="0" smtClean="0"/>
              <a:t>INITIATION </a:t>
            </a:r>
            <a:r>
              <a:rPr lang="en-US" sz="2600" dirty="0"/>
              <a:t>THRESHOLD </a:t>
            </a:r>
            <a:r>
              <a:rPr lang="en-US" sz="2600" dirty="0" smtClean="0"/>
              <a:t>AMONG PEOPLE </a:t>
            </a:r>
            <a:r>
              <a:rPr lang="en-US" sz="2600" dirty="0"/>
              <a:t>LIVING WITH HIV PER MINISTRY OF HEALTH GUIDELINES, MID-2016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0000" y="1847674"/>
            <a:ext cx="9489544" cy="4770825"/>
            <a:chOff x="360000" y="1847674"/>
            <a:chExt cx="9489544" cy="4770825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World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Health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Organization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, 2016.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89600" y="1847674"/>
              <a:ext cx="8918400" cy="3960000"/>
              <a:chOff x="489600" y="1847674"/>
              <a:chExt cx="8918400" cy="3960000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520" y="1847674"/>
                <a:ext cx="6982768" cy="39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3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8000" y="3168000"/>
                <a:ext cx="2280000" cy="1246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89600" y="4293096"/>
                <a:ext cx="1152000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85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Percent change in new HIV infections among adults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aged 15 years and older), from 2005 to 2015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0000" y="1548000"/>
            <a:ext cx="9129504" cy="5182887"/>
            <a:chOff x="360000" y="1548000"/>
            <a:chExt cx="9129504" cy="5182887"/>
          </a:xfrm>
        </p:grpSpPr>
        <p:sp>
          <p:nvSpPr>
            <p:cNvPr id="5" name="Rectangle 4"/>
            <p:cNvSpPr/>
            <p:nvPr/>
          </p:nvSpPr>
          <p:spPr>
            <a:xfrm>
              <a:off x="360000" y="6300000"/>
              <a:ext cx="9129504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700" dirty="0" smtClean="0">
                  <a:latin typeface="+mj-lt"/>
                </a:rPr>
                <a:t>Sources</a:t>
              </a:r>
              <a:r>
                <a:rPr lang="fr-FR" sz="700" dirty="0">
                  <a:latin typeface="+mj-lt"/>
                </a:rPr>
                <a:t>: </a:t>
              </a:r>
              <a:r>
                <a:rPr lang="fr-FR" sz="700" dirty="0" smtClean="0">
                  <a:latin typeface="+mj-lt"/>
                </a:rPr>
                <a:t>UNAIDS </a:t>
              </a:r>
              <a:r>
                <a:rPr lang="fr-FR" sz="700" dirty="0">
                  <a:latin typeface="+mj-lt"/>
                </a:rPr>
                <a:t>2016 </a:t>
              </a:r>
              <a:r>
                <a:rPr lang="fr-FR" sz="700" dirty="0" err="1">
                  <a:latin typeface="+mj-lt"/>
                </a:rPr>
                <a:t>estimates</a:t>
              </a:r>
              <a:r>
                <a:rPr lang="fr-FR" sz="700" dirty="0">
                  <a:latin typeface="+mj-lt"/>
                </a:rPr>
                <a:t>; </a:t>
              </a:r>
              <a:r>
                <a:rPr lang="fr-FR" sz="700" dirty="0" err="1">
                  <a:latin typeface="+mj-lt"/>
                </a:rPr>
                <a:t>European</a:t>
              </a:r>
              <a:r>
                <a:rPr lang="fr-FR" sz="700" dirty="0">
                  <a:latin typeface="+mj-lt"/>
                </a:rPr>
                <a:t> Centre for </a:t>
              </a:r>
              <a:r>
                <a:rPr lang="fr-FR" sz="700" dirty="0" err="1">
                  <a:latin typeface="+mj-lt"/>
                </a:rPr>
                <a:t>Disease</a:t>
              </a:r>
              <a:r>
                <a:rPr lang="fr-FR" sz="700" dirty="0">
                  <a:latin typeface="+mj-lt"/>
                </a:rPr>
                <a:t> </a:t>
              </a:r>
              <a:r>
                <a:rPr lang="fr-FR" sz="700" dirty="0" err="1">
                  <a:latin typeface="+mj-lt"/>
                </a:rPr>
                <a:t>Prevention</a:t>
              </a:r>
              <a:r>
                <a:rPr lang="fr-FR" sz="700" dirty="0">
                  <a:latin typeface="+mj-lt"/>
                </a:rPr>
                <a:t> and Control (</a:t>
              </a:r>
              <a:r>
                <a:rPr lang="fr-FR" sz="700" dirty="0" err="1">
                  <a:latin typeface="+mj-lt"/>
                </a:rPr>
                <a:t>Austria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Belgium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Bulgaria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Croatia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Cyprus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Czech</a:t>
              </a:r>
              <a:r>
                <a:rPr lang="fr-FR" sz="700" dirty="0">
                  <a:latin typeface="+mj-lt"/>
                </a:rPr>
                <a:t> </a:t>
              </a:r>
              <a:r>
                <a:rPr lang="fr-FR" sz="700" dirty="0" err="1">
                  <a:latin typeface="+mj-lt"/>
                </a:rPr>
                <a:t>Republic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Denmark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Estonia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Finland</a:t>
              </a:r>
              <a:r>
                <a:rPr lang="fr-FR" sz="700" dirty="0">
                  <a:latin typeface="+mj-lt"/>
                </a:rPr>
                <a:t>, France, </a:t>
              </a:r>
              <a:r>
                <a:rPr lang="fr-FR" sz="700" dirty="0" smtClean="0">
                  <a:latin typeface="+mj-lt"/>
                </a:rPr>
                <a:t>Germany, </a:t>
              </a:r>
              <a:r>
                <a:rPr lang="fr-FR" sz="700" dirty="0" err="1" smtClean="0">
                  <a:latin typeface="+mj-lt"/>
                </a:rPr>
                <a:t>Hungary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Iceland</a:t>
              </a:r>
              <a:r>
                <a:rPr lang="fr-FR" sz="700" dirty="0">
                  <a:latin typeface="+mj-lt"/>
                </a:rPr>
                <a:t>, Ireland, </a:t>
              </a:r>
              <a:r>
                <a:rPr lang="fr-FR" sz="700" dirty="0" err="1">
                  <a:latin typeface="+mj-lt"/>
                </a:rPr>
                <a:t>Lithuania</a:t>
              </a:r>
              <a:r>
                <a:rPr lang="fr-FR" sz="700" dirty="0">
                  <a:latin typeface="+mj-lt"/>
                </a:rPr>
                <a:t>, Luxembourg, Malta, </a:t>
              </a:r>
              <a:r>
                <a:rPr lang="fr-FR" sz="700" dirty="0" err="1">
                  <a:latin typeface="+mj-lt"/>
                </a:rPr>
                <a:t>Netherlands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Norway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Poland</a:t>
              </a:r>
              <a:r>
                <a:rPr lang="fr-FR" sz="700" dirty="0">
                  <a:latin typeface="+mj-lt"/>
                </a:rPr>
                <a:t>, Portugal, Romania, </a:t>
              </a:r>
              <a:r>
                <a:rPr lang="fr-FR" sz="700" dirty="0" err="1">
                  <a:latin typeface="+mj-lt"/>
                </a:rPr>
                <a:t>Slovakia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Slovenia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Sweden</a:t>
              </a:r>
              <a:r>
                <a:rPr lang="fr-FR" sz="700" dirty="0">
                  <a:latin typeface="+mj-lt"/>
                </a:rPr>
                <a:t>, United </a:t>
              </a:r>
              <a:r>
                <a:rPr lang="fr-FR" sz="700" dirty="0" err="1">
                  <a:latin typeface="+mj-lt"/>
                </a:rPr>
                <a:t>Kingdom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Albania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Andorra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Bosnia</a:t>
              </a:r>
              <a:r>
                <a:rPr lang="fr-FR" sz="700" dirty="0">
                  <a:latin typeface="+mj-lt"/>
                </a:rPr>
                <a:t> </a:t>
              </a:r>
              <a:r>
                <a:rPr lang="fr-FR" sz="700" dirty="0" smtClean="0">
                  <a:latin typeface="+mj-lt"/>
                </a:rPr>
                <a:t>and </a:t>
              </a:r>
              <a:r>
                <a:rPr lang="fr-FR" sz="700" dirty="0" err="1" smtClean="0">
                  <a:latin typeface="+mj-lt"/>
                </a:rPr>
                <a:t>Herzegovina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Macedonia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Israel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Montenegro</a:t>
              </a:r>
              <a:r>
                <a:rPr lang="fr-FR" sz="700" dirty="0">
                  <a:latin typeface="+mj-lt"/>
                </a:rPr>
                <a:t>, San Marino, </a:t>
              </a:r>
              <a:r>
                <a:rPr lang="fr-FR" sz="700" dirty="0" err="1">
                  <a:latin typeface="+mj-lt"/>
                </a:rPr>
                <a:t>Serbia</a:t>
              </a:r>
              <a:r>
                <a:rPr lang="fr-FR" sz="700" dirty="0">
                  <a:latin typeface="+mj-lt"/>
                </a:rPr>
                <a:t>, </a:t>
              </a:r>
              <a:r>
                <a:rPr lang="fr-FR" sz="700" dirty="0" err="1">
                  <a:latin typeface="+mj-lt"/>
                </a:rPr>
                <a:t>Switzerland</a:t>
              </a:r>
              <a:r>
                <a:rPr lang="fr-FR" sz="700" dirty="0">
                  <a:latin typeface="+mj-lt"/>
                </a:rPr>
                <a:t> and </a:t>
              </a:r>
              <a:r>
                <a:rPr lang="fr-FR" sz="700" dirty="0" err="1">
                  <a:latin typeface="+mj-lt"/>
                </a:rPr>
                <a:t>Turkey</a:t>
              </a:r>
              <a:r>
                <a:rPr lang="fr-FR" sz="700" dirty="0">
                  <a:latin typeface="+mj-lt"/>
                </a:rPr>
                <a:t>); </a:t>
              </a:r>
              <a:r>
                <a:rPr lang="fr-FR" sz="700" dirty="0" err="1">
                  <a:latin typeface="+mj-lt"/>
                </a:rPr>
                <a:t>Centers</a:t>
              </a:r>
              <a:r>
                <a:rPr lang="fr-FR" sz="700" dirty="0">
                  <a:latin typeface="+mj-lt"/>
                </a:rPr>
                <a:t> for </a:t>
              </a:r>
              <a:r>
                <a:rPr lang="fr-FR" sz="700" dirty="0" err="1">
                  <a:latin typeface="+mj-lt"/>
                </a:rPr>
                <a:t>Disease</a:t>
              </a:r>
              <a:r>
                <a:rPr lang="fr-FR" sz="700" dirty="0">
                  <a:latin typeface="+mj-lt"/>
                </a:rPr>
                <a:t> Control and </a:t>
              </a:r>
              <a:r>
                <a:rPr lang="fr-FR" sz="700" dirty="0" err="1">
                  <a:latin typeface="+mj-lt"/>
                </a:rPr>
                <a:t>Prevention</a:t>
              </a:r>
              <a:r>
                <a:rPr lang="fr-FR" sz="700" dirty="0">
                  <a:latin typeface="+mj-lt"/>
                </a:rPr>
                <a:t>. HIV Surveillance Report, 2014; vol. 26. </a:t>
              </a:r>
              <a:r>
                <a:rPr lang="fr-FR" sz="700" dirty="0" smtClean="0">
                  <a:latin typeface="+mj-lt"/>
                  <a:hlinkClick r:id="rId2"/>
                </a:rPr>
                <a:t>http://www.cdc.gov/hiv/library/reports/surveillance/</a:t>
              </a:r>
              <a:r>
                <a:rPr lang="fr-FR" sz="700" dirty="0" smtClean="0">
                  <a:latin typeface="+mj-lt"/>
                </a:rPr>
                <a:t>. </a:t>
              </a:r>
              <a:r>
                <a:rPr lang="fr-FR" sz="700" dirty="0" err="1">
                  <a:latin typeface="+mj-lt"/>
                </a:rPr>
                <a:t>Published</a:t>
              </a:r>
              <a:r>
                <a:rPr lang="fr-FR" sz="700" dirty="0">
                  <a:latin typeface="+mj-lt"/>
                </a:rPr>
                <a:t> </a:t>
              </a:r>
              <a:r>
                <a:rPr lang="fr-FR" sz="700" dirty="0" err="1">
                  <a:latin typeface="+mj-lt"/>
                </a:rPr>
                <a:t>November</a:t>
              </a:r>
              <a:r>
                <a:rPr lang="fr-FR" sz="700" dirty="0">
                  <a:latin typeface="+mj-lt"/>
                </a:rPr>
                <a:t> 2015. </a:t>
              </a:r>
              <a:r>
                <a:rPr lang="fr-FR" sz="700" dirty="0" err="1">
                  <a:latin typeface="+mj-lt"/>
                </a:rPr>
                <a:t>Accessed</a:t>
              </a:r>
              <a:r>
                <a:rPr lang="fr-FR" sz="700" dirty="0">
                  <a:latin typeface="+mj-lt"/>
                </a:rPr>
                <a:t> [10 July 2016]. </a:t>
              </a:r>
              <a:r>
                <a:rPr lang="fr-FR" sz="700" dirty="0" err="1">
                  <a:latin typeface="+mj-lt"/>
                </a:rPr>
                <a:t>Russian</a:t>
              </a:r>
              <a:r>
                <a:rPr lang="fr-FR" sz="700" dirty="0">
                  <a:latin typeface="+mj-lt"/>
                </a:rPr>
                <a:t> </a:t>
              </a:r>
              <a:r>
                <a:rPr lang="fr-FR" sz="700" dirty="0" err="1">
                  <a:latin typeface="+mj-lt"/>
                </a:rPr>
                <a:t>Federation</a:t>
              </a:r>
              <a:r>
                <a:rPr lang="fr-FR" sz="700" dirty="0">
                  <a:latin typeface="+mj-lt"/>
                </a:rPr>
                <a:t> 2016 Global AIDS </a:t>
              </a:r>
              <a:r>
                <a:rPr lang="fr-FR" sz="700" dirty="0" err="1">
                  <a:latin typeface="+mj-lt"/>
                </a:rPr>
                <a:t>Response</a:t>
              </a:r>
              <a:r>
                <a:rPr lang="fr-FR" sz="700" dirty="0">
                  <a:latin typeface="+mj-lt"/>
                </a:rPr>
                <a:t> Progress </a:t>
              </a:r>
              <a:r>
                <a:rPr lang="fr-FR" sz="700" dirty="0" err="1">
                  <a:latin typeface="+mj-lt"/>
                </a:rPr>
                <a:t>Reporting</a:t>
              </a:r>
              <a:r>
                <a:rPr lang="fr-FR" sz="700" dirty="0">
                  <a:latin typeface="+mj-lt"/>
                </a:rPr>
                <a:t> </a:t>
              </a:r>
              <a:r>
                <a:rPr lang="fr-FR" sz="700" dirty="0" err="1">
                  <a:latin typeface="+mj-lt"/>
                </a:rPr>
                <a:t>submission</a:t>
              </a:r>
              <a:r>
                <a:rPr lang="fr-FR" sz="700" dirty="0">
                  <a:latin typeface="+mj-lt"/>
                </a:rPr>
                <a:t>. China 2016 </a:t>
              </a:r>
              <a:r>
                <a:rPr lang="fr-FR" sz="700" dirty="0" smtClean="0">
                  <a:latin typeface="+mj-lt"/>
                </a:rPr>
                <a:t>Global AIDS </a:t>
              </a:r>
              <a:r>
                <a:rPr lang="fr-FR" sz="700" dirty="0" err="1">
                  <a:latin typeface="+mj-lt"/>
                </a:rPr>
                <a:t>Response</a:t>
              </a:r>
              <a:r>
                <a:rPr lang="fr-FR" sz="700" dirty="0">
                  <a:latin typeface="+mj-lt"/>
                </a:rPr>
                <a:t> Progress </a:t>
              </a:r>
              <a:r>
                <a:rPr lang="fr-FR" sz="700" dirty="0" err="1">
                  <a:latin typeface="+mj-lt"/>
                </a:rPr>
                <a:t>Reporting</a:t>
              </a:r>
              <a:r>
                <a:rPr lang="fr-FR" sz="700" dirty="0">
                  <a:latin typeface="+mj-lt"/>
                </a:rPr>
                <a:t> </a:t>
              </a:r>
              <a:r>
                <a:rPr lang="fr-FR" sz="700" dirty="0" err="1">
                  <a:latin typeface="+mj-lt"/>
                </a:rPr>
                <a:t>submission</a:t>
              </a:r>
              <a:r>
                <a:rPr lang="fr-FR" sz="700" dirty="0">
                  <a:latin typeface="+mj-lt"/>
                </a:rPr>
                <a:t>.</a:t>
              </a:r>
              <a:endParaRPr lang="en-US" sz="700" dirty="0">
                <a:latin typeface="+mj-lt"/>
              </a:endParaRPr>
            </a:p>
          </p:txBody>
        </p:sp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000" y="1548000"/>
              <a:ext cx="6480000" cy="434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87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PROGRESS TOWARDS 90–90–90 TARGET,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GLOBAL</a:t>
            </a:r>
            <a:r>
              <a:rPr lang="en-US" dirty="0"/>
              <a:t>, 2015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0000" y="2002432"/>
            <a:ext cx="9489544" cy="4616067"/>
            <a:chOff x="360000" y="2002432"/>
            <a:chExt cx="9489544" cy="461606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276" y="2002432"/>
              <a:ext cx="7775319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special analysis, 2016; for more details, see annex on methods.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368000" y="5670000"/>
              <a:ext cx="717332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>
                  <a:solidFill>
                    <a:srgbClr val="5F5F5F"/>
                  </a:solidFill>
                </a:rPr>
                <a:t>1</a:t>
              </a:r>
              <a:r>
                <a:rPr lang="en-US" sz="900" dirty="0">
                  <a:solidFill>
                    <a:srgbClr val="5F5F5F"/>
                  </a:solidFill>
                </a:rPr>
                <a:t> 2015 measure derived from data reported by 87 countries, which accounted for 79% of people living with HIV worldwide.    </a:t>
              </a:r>
              <a:endParaRPr lang="en-US" sz="900" dirty="0" smtClean="0">
                <a:solidFill>
                  <a:srgbClr val="5F5F5F"/>
                </a:solidFill>
              </a:endParaRPr>
            </a:p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 smtClean="0">
                  <a:solidFill>
                    <a:srgbClr val="5F5F5F"/>
                  </a:solidFill>
                </a:rPr>
                <a:t>2</a:t>
              </a:r>
              <a:r>
                <a:rPr lang="en-US" sz="900" dirty="0" smtClean="0">
                  <a:solidFill>
                    <a:srgbClr val="5F5F5F"/>
                  </a:solidFill>
                </a:rPr>
                <a:t> </a:t>
              </a:r>
              <a:r>
                <a:rPr lang="en-US" sz="900" dirty="0">
                  <a:solidFill>
                    <a:srgbClr val="5F5F5F"/>
                  </a:solidFill>
                </a:rPr>
                <a:t>2015 measure derived from data reported by 86 countries. Worldwide, 22% of all people on antiretroviral therapy were reported to have received a viral load test during the reporting period.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8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16000"/>
            <a:ext cx="9906000" cy="692712"/>
          </a:xfrm>
        </p:spPr>
        <p:txBody>
          <a:bodyPr>
            <a:noAutofit/>
          </a:bodyPr>
          <a:lstStyle/>
          <a:p>
            <a:r>
              <a:rPr lang="en-US" dirty="0"/>
              <a:t>90–90–90 target cascade, global, 2015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0000" y="1296000"/>
            <a:ext cx="9489544" cy="5322499"/>
            <a:chOff x="360000" y="1296000"/>
            <a:chExt cx="9489544" cy="532249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113" y="1296000"/>
              <a:ext cx="7687257" cy="41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special analysis, 2016; for more details, see annex on methods.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68000" y="5670000"/>
              <a:ext cx="717332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>
                  <a:solidFill>
                    <a:srgbClr val="5F5F5F"/>
                  </a:solidFill>
                </a:rPr>
                <a:t>1</a:t>
              </a:r>
              <a:r>
                <a:rPr lang="en-US" sz="900" dirty="0">
                  <a:solidFill>
                    <a:srgbClr val="5F5F5F"/>
                  </a:solidFill>
                </a:rPr>
                <a:t> 2015 measure derived from data reported by 87 countries, which accounted for 73% of people living with HIV worldwide.    </a:t>
              </a:r>
              <a:endParaRPr lang="en-US" sz="900" dirty="0" smtClean="0">
                <a:solidFill>
                  <a:srgbClr val="5F5F5F"/>
                </a:solidFill>
              </a:endParaRPr>
            </a:p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 smtClean="0">
                  <a:solidFill>
                    <a:srgbClr val="5F5F5F"/>
                  </a:solidFill>
                </a:rPr>
                <a:t>2</a:t>
              </a:r>
              <a:r>
                <a:rPr lang="en-US" sz="900" dirty="0" smtClean="0">
                  <a:solidFill>
                    <a:srgbClr val="5F5F5F"/>
                  </a:solidFill>
                </a:rPr>
                <a:t> </a:t>
              </a:r>
              <a:r>
                <a:rPr lang="en-US" sz="900" dirty="0">
                  <a:solidFill>
                    <a:srgbClr val="5F5F5F"/>
                  </a:solidFill>
                </a:rPr>
                <a:t>2015 measure derived from data reported by 86 countries. Worldwide, 22% of all people on antiretroviral therapy were reported to have received a viral load test during the reporting period.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24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556808"/>
          </a:xfrm>
        </p:spPr>
        <p:txBody>
          <a:bodyPr>
            <a:normAutofit/>
          </a:bodyPr>
          <a:lstStyle/>
          <a:p>
            <a:r>
              <a:rPr lang="en-US" sz="2800" dirty="0"/>
              <a:t>Antiretroviral therapy coverage among select key population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groups </a:t>
            </a:r>
            <a:r>
              <a:rPr lang="en-US" sz="2800" dirty="0"/>
              <a:t>and the general </a:t>
            </a:r>
            <a:r>
              <a:rPr lang="en-US" sz="2800" dirty="0" smtClean="0"/>
              <a:t>adult male </a:t>
            </a:r>
            <a:r>
              <a:rPr lang="en-US" sz="2800" dirty="0"/>
              <a:t>population (aged 15 years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older), matched by survey year, 2013–2015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980000"/>
            <a:ext cx="9489544" cy="4638499"/>
            <a:chOff x="360000" y="1980000"/>
            <a:chExt cx="9489544" cy="4638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UNAIDS, the Global Fund to Fight AIDS, Tuberculosis and Malaria, and the World Health Organization. Key Population Atlas. In press. 2016.</a:t>
              </a:r>
            </a:p>
          </p:txBody>
        </p:sp>
        <p:pic>
          <p:nvPicPr>
            <p:cNvPr id="2048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13638"/>
            <a:stretch/>
          </p:blipFill>
          <p:spPr bwMode="auto">
            <a:xfrm>
              <a:off x="1208584" y="1980000"/>
              <a:ext cx="7449555" cy="34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" r="58455"/>
            <a:stretch/>
          </p:blipFill>
          <p:spPr bwMode="auto">
            <a:xfrm>
              <a:off x="2105411" y="2087656"/>
              <a:ext cx="3276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52" r="33962"/>
            <a:stretch/>
          </p:blipFill>
          <p:spPr bwMode="auto">
            <a:xfrm>
              <a:off x="2120771" y="2339656"/>
              <a:ext cx="1836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73" r="-9625"/>
            <a:stretch/>
          </p:blipFill>
          <p:spPr bwMode="auto">
            <a:xfrm>
              <a:off x="2156771" y="2591656"/>
              <a:ext cx="3348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91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556808"/>
          </a:xfrm>
        </p:spPr>
        <p:txBody>
          <a:bodyPr>
            <a:normAutofit/>
          </a:bodyPr>
          <a:lstStyle/>
          <a:p>
            <a:r>
              <a:rPr lang="en-US" sz="2800" dirty="0"/>
              <a:t>Antiretroviral therapy coverage among select key population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groups </a:t>
            </a:r>
            <a:r>
              <a:rPr lang="en-US" sz="2800" dirty="0"/>
              <a:t>and the general </a:t>
            </a:r>
            <a:r>
              <a:rPr lang="en-US" sz="2800" dirty="0" smtClean="0"/>
              <a:t>adult female </a:t>
            </a:r>
            <a:r>
              <a:rPr lang="en-US" sz="2800" dirty="0"/>
              <a:t>population (aged 15 years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older), matched by survey year, 2013–2015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2005860"/>
            <a:ext cx="9489544" cy="4612639"/>
            <a:chOff x="360000" y="2005860"/>
            <a:chExt cx="9489544" cy="461263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UNAIDS, the Global Fund to Fight AIDS, Tuberculosis and Malaria, and the World Health Organization. Key Population Atlas. In press. 2016.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221360" y="2005860"/>
              <a:ext cx="7436779" cy="3420000"/>
              <a:chOff x="1221360" y="2005860"/>
              <a:chExt cx="7436779" cy="3420000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1360" y="2005860"/>
                <a:ext cx="7436779" cy="34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74432"/>
              <a:stretch/>
            </p:blipFill>
            <p:spPr bwMode="auto">
              <a:xfrm>
                <a:off x="1944000" y="2124000"/>
                <a:ext cx="1584000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01" r="45272"/>
              <a:stretch/>
            </p:blipFill>
            <p:spPr bwMode="auto">
              <a:xfrm>
                <a:off x="1944000" y="2376000"/>
                <a:ext cx="1656000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846" r="-167"/>
              <a:stretch/>
            </p:blipFill>
            <p:spPr bwMode="auto">
              <a:xfrm>
                <a:off x="1908000" y="2628000"/>
                <a:ext cx="2808000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520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16000"/>
            <a:ext cx="9906000" cy="692712"/>
          </a:xfrm>
        </p:spPr>
        <p:txBody>
          <a:bodyPr>
            <a:noAutofit/>
          </a:bodyPr>
          <a:lstStyle/>
          <a:p>
            <a:r>
              <a:rPr lang="en-US" dirty="0"/>
              <a:t>Progress toward the 90–90–90 target, by region, 2015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0000" y="1368000"/>
            <a:ext cx="9489544" cy="5250499"/>
            <a:chOff x="360000" y="1368000"/>
            <a:chExt cx="9489544" cy="525049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80" y="2089626"/>
              <a:ext cx="8640000" cy="3945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special analysis, 2016; for more details, see annex on methods.</a:t>
              </a:r>
            </a:p>
          </p:txBody>
        </p:sp>
        <p:pic>
          <p:nvPicPr>
            <p:cNvPr id="2253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" r="54459"/>
            <a:stretch/>
          </p:blipFill>
          <p:spPr bwMode="auto">
            <a:xfrm>
              <a:off x="2331424" y="1368000"/>
              <a:ext cx="4788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3" r="-345"/>
            <a:stretch/>
          </p:blipFill>
          <p:spPr bwMode="auto">
            <a:xfrm>
              <a:off x="2346784" y="1802437"/>
              <a:ext cx="5364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85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556808"/>
          </a:xfrm>
        </p:spPr>
        <p:txBody>
          <a:bodyPr>
            <a:normAutofit/>
          </a:bodyPr>
          <a:lstStyle/>
          <a:p>
            <a:r>
              <a:rPr lang="en-US" sz="2800" dirty="0"/>
              <a:t>Comparison of models to reach gay men and other men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who </a:t>
            </a:r>
            <a:r>
              <a:rPr lang="en-US" sz="2800" dirty="0"/>
              <a:t>have sex with men </a:t>
            </a:r>
            <a:r>
              <a:rPr lang="en-US" sz="2800" dirty="0" smtClean="0"/>
              <a:t>and transgender </a:t>
            </a:r>
            <a:r>
              <a:rPr lang="en-US" sz="2800" dirty="0"/>
              <a:t>women with HIV testing,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Chiang </a:t>
            </a:r>
            <a:r>
              <a:rPr lang="en-US" sz="2800" dirty="0"/>
              <a:t>Mai, Thailand, July 2015–March 2016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2070000"/>
            <a:ext cx="9489544" cy="4548499"/>
            <a:chOff x="360000" y="2070000"/>
            <a:chExt cx="9489544" cy="4548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LINKAGES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Thailand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, 2016.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466" y="2070000"/>
              <a:ext cx="748095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040" y="2243336"/>
              <a:ext cx="1965938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18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HIV testing and treatment initiation by outreach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</a:t>
            </a:r>
            <a:r>
              <a:rPr lang="en-US" dirty="0"/>
              <a:t>type, all sites, </a:t>
            </a:r>
            <a:r>
              <a:rPr lang="en-US" dirty="0" smtClean="0"/>
              <a:t>Thailand, July </a:t>
            </a:r>
            <a:r>
              <a:rPr lang="en-US" dirty="0"/>
              <a:t>2015–March 2016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844824"/>
            <a:ext cx="9489544" cy="4773675"/>
            <a:chOff x="360000" y="1844824"/>
            <a:chExt cx="9489544" cy="4773675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LINKAGES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Thailand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, 2016.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00" y="2160000"/>
              <a:ext cx="7656929" cy="34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216696" y="1844824"/>
              <a:ext cx="5328591" cy="296800"/>
              <a:chOff x="2504729" y="1620000"/>
              <a:chExt cx="5328591" cy="296800"/>
            </a:xfrm>
          </p:grpSpPr>
          <p:pic>
            <p:nvPicPr>
              <p:cNvPr id="2457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" b="46668"/>
              <a:stretch/>
            </p:blipFill>
            <p:spPr bwMode="auto">
              <a:xfrm>
                <a:off x="2504729" y="1628800"/>
                <a:ext cx="2475693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336" b="-4670"/>
              <a:stretch/>
            </p:blipFill>
            <p:spPr bwMode="auto">
              <a:xfrm>
                <a:off x="5357627" y="1620000"/>
                <a:ext cx="2475693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991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72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PRE-EXPOSURE</a:t>
            </a:r>
          </a:p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PROPHYLAXIS</a:t>
            </a:r>
            <a:endParaRPr lang="en-US" sz="4800" b="1" spc="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9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 THAT HAVE DEMONSTRATION PROJECTS OR HAVE APPROVED TENOFOVIR DISOPROXYL FUMARATE/EMTRICITABINE FOR PRE-EXPOSURE PROPHYLAXIS, AS OF JUNE 2016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0000" y="1710000"/>
            <a:ext cx="9345528" cy="5046999"/>
            <a:chOff x="360000" y="1710000"/>
            <a:chExt cx="9345528" cy="50469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12950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Sources: </a:t>
              </a:r>
              <a:r>
                <a:rPr lang="en-US" sz="900" dirty="0" smtClean="0">
                  <a:latin typeface="+mj-lt"/>
                </a:rPr>
                <a:t>AVAC, U.S</a:t>
              </a:r>
              <a:r>
                <a:rPr lang="en-US" sz="900" dirty="0">
                  <a:latin typeface="+mj-lt"/>
                </a:rPr>
                <a:t>.</a:t>
              </a:r>
              <a:r>
                <a:rPr lang="en-US" sz="900" dirty="0" smtClean="0">
                  <a:latin typeface="+mj-lt"/>
                </a:rPr>
                <a:t> </a:t>
              </a:r>
              <a:r>
                <a:rPr lang="en-US" sz="900" dirty="0" err="1" smtClean="0">
                  <a:latin typeface="+mj-lt"/>
                </a:rPr>
                <a:t>FDAood</a:t>
              </a:r>
              <a:r>
                <a:rPr lang="en-US" sz="900" dirty="0" smtClean="0">
                  <a:latin typeface="+mj-lt"/>
                </a:rPr>
                <a:t> and Drug Administration, Department of Health</a:t>
              </a:r>
              <a:r>
                <a:rPr lang="en-US" sz="900" dirty="0">
                  <a:latin typeface="+mj-lt"/>
                </a:rPr>
                <a:t>, Republic of South </a:t>
              </a:r>
              <a:r>
                <a:rPr lang="en-US" sz="900" dirty="0" smtClean="0">
                  <a:latin typeface="+mj-lt"/>
                </a:rPr>
                <a:t>Africa, </a:t>
              </a:r>
              <a:r>
                <a:rPr lang="fr-FR" sz="900" dirty="0" smtClean="0">
                  <a:latin typeface="+mj-lt"/>
                </a:rPr>
                <a:t>ANSM,  MCC,  </a:t>
              </a:r>
              <a:r>
                <a:rPr lang="fr-FR" sz="900" dirty="0" err="1" smtClean="0">
                  <a:latin typeface="+mj-lt"/>
                </a:rPr>
                <a:t>Health</a:t>
              </a:r>
              <a:r>
                <a:rPr lang="fr-FR" sz="900" dirty="0" smtClean="0">
                  <a:latin typeface="+mj-lt"/>
                </a:rPr>
                <a:t> Canada, </a:t>
              </a:r>
              <a:r>
                <a:rPr lang="en-US" sz="900" dirty="0" smtClean="0">
                  <a:latin typeface="+mj-lt"/>
                </a:rPr>
                <a:t>AVERT, and Therapeutic Goods Administration, Department of Health, Australia. (See Notes section for details.)</a:t>
              </a:r>
              <a:endParaRPr lang="en-US" sz="9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17296" y="4421430"/>
              <a:ext cx="208823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latin typeface="+mj-lt"/>
                </a:rPr>
                <a:t>*These countries also have completed, ongoing and/or planned demonstration projects.</a:t>
              </a:r>
            </a:p>
            <a:p>
              <a:endParaRPr lang="en-US" sz="800" dirty="0" smtClean="0">
                <a:latin typeface="+mj-lt"/>
              </a:endParaRPr>
            </a:p>
            <a:p>
              <a:r>
                <a:rPr lang="en-US" sz="800" dirty="0" smtClean="0">
                  <a:latin typeface="+mj-lt"/>
                </a:rPr>
                <a:t>** </a:t>
              </a:r>
              <a:r>
                <a:rPr lang="en-US" sz="800" dirty="0">
                  <a:latin typeface="+mj-lt"/>
                </a:rPr>
                <a:t>These projects investigate  </a:t>
              </a:r>
              <a:r>
                <a:rPr lang="en-US" sz="800" dirty="0" smtClean="0">
                  <a:latin typeface="+mj-lt"/>
                </a:rPr>
                <a:t>different </a:t>
              </a:r>
              <a:r>
                <a:rPr lang="en-US" sz="800" dirty="0">
                  <a:latin typeface="+mj-lt"/>
                </a:rPr>
                <a:t>aspects of </a:t>
              </a:r>
              <a:r>
                <a:rPr lang="en-US" sz="800" dirty="0" err="1">
                  <a:latin typeface="+mj-lt"/>
                </a:rPr>
                <a:t>PrEP</a:t>
              </a:r>
              <a:r>
                <a:rPr lang="en-US" sz="800" dirty="0">
                  <a:latin typeface="+mj-lt"/>
                </a:rPr>
                <a:t> provision and impact including acceptability, safety, adherence, effect, appropriate service delivery, integration in combination </a:t>
              </a:r>
              <a:r>
                <a:rPr lang="en-US" sz="800" dirty="0" smtClean="0">
                  <a:latin typeface="+mj-lt"/>
                </a:rPr>
                <a:t>prevention services</a:t>
              </a:r>
              <a:r>
                <a:rPr lang="en-US" sz="800" dirty="0">
                  <a:latin typeface="+mj-lt"/>
                </a:rPr>
                <a:t>, costing and associated </a:t>
              </a:r>
              <a:r>
                <a:rPr lang="en-US" sz="800" dirty="0" err="1">
                  <a:latin typeface="+mj-lt"/>
                </a:rPr>
                <a:t>behavioural</a:t>
              </a:r>
              <a:r>
                <a:rPr lang="en-US" sz="800" dirty="0">
                  <a:latin typeface="+mj-lt"/>
                </a:rPr>
                <a:t> aspects. Their aim is to increase access to </a:t>
              </a:r>
              <a:r>
                <a:rPr lang="en-US" sz="800" dirty="0" err="1">
                  <a:latin typeface="+mj-lt"/>
                </a:rPr>
                <a:t>PrEP</a:t>
              </a:r>
              <a:r>
                <a:rPr lang="en-US" sz="800" dirty="0">
                  <a:latin typeface="+mj-lt"/>
                </a:rPr>
                <a:t> for those people who could benefit most from it, especially in situations of </a:t>
              </a:r>
              <a:r>
                <a:rPr lang="en-US" sz="800" dirty="0" smtClean="0">
                  <a:latin typeface="+mj-lt"/>
                </a:rPr>
                <a:t>stigma, marginalization and </a:t>
              </a:r>
              <a:r>
                <a:rPr lang="en-US" sz="800" dirty="0">
                  <a:latin typeface="+mj-lt"/>
                </a:rPr>
                <a:t>criminalization.</a:t>
              </a: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0" y="1710000"/>
              <a:ext cx="6480000" cy="379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200" y="5301208"/>
              <a:ext cx="3033018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556808"/>
          </a:xfrm>
        </p:spPr>
        <p:txBody>
          <a:bodyPr>
            <a:normAutofit/>
          </a:bodyPr>
          <a:lstStyle/>
          <a:p>
            <a:r>
              <a:rPr lang="en-US" sz="2800" dirty="0"/>
              <a:t>Cumulative number of completed, ongoing and planned </a:t>
            </a:r>
            <a:br>
              <a:rPr lang="en-US" sz="2800" dirty="0"/>
            </a:br>
            <a:r>
              <a:rPr lang="en-US" sz="2800" dirty="0" err="1"/>
              <a:t>PrEP</a:t>
            </a:r>
            <a:r>
              <a:rPr lang="en-US" sz="2800" dirty="0"/>
              <a:t> open-label, demonstration and implementation projects, </a:t>
            </a:r>
            <a:br>
              <a:rPr lang="en-US" sz="2800" dirty="0"/>
            </a:br>
            <a:r>
              <a:rPr lang="en-US" sz="2800" dirty="0"/>
              <a:t>2011–2016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2160000"/>
            <a:ext cx="9489544" cy="4596999"/>
            <a:chOff x="360000" y="2160000"/>
            <a:chExt cx="9489544" cy="45969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AVAC, Ongoing and Planned </a:t>
              </a:r>
              <a:r>
                <a:rPr lang="en-US" sz="900" dirty="0" err="1">
                  <a:solidFill>
                    <a:prstClr val="black"/>
                  </a:solidFill>
                  <a:latin typeface="Times New Roman"/>
                </a:rPr>
                <a:t>PrEP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 Open Label, Demonstration and Implementation Projects, as of June 2016 (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  <a:hlinkClick r:id="rId2"/>
                </a:rPr>
                <a:t>http://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  <a:hlinkClick r:id="rId2"/>
                </a:rPr>
                <a:t>www.avac.org/sites/default/files/resource-files/PrEP_Trials_Demonstration_Projects_June_2016.pdf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.)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552" y="2160000"/>
              <a:ext cx="7920000" cy="277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29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" y="1080000"/>
            <a:ext cx="9720000" cy="391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5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540"/>
            <a:ext cx="990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SOCIAL AND</a:t>
            </a:r>
          </a:p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BEHAVIOUR CHANGE</a:t>
            </a:r>
          </a:p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COMMUNICATION </a:t>
            </a:r>
          </a:p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DEMAND</a:t>
            </a:r>
          </a:p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GENERATION</a:t>
            </a:r>
            <a:endParaRPr lang="en-US" sz="4800" b="1" spc="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10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CORRECT AND COMPREHENSIVE KNOWLEDGE </a:t>
            </a:r>
            <a:endParaRPr lang="en-US" sz="2400" dirty="0" smtClean="0"/>
          </a:p>
          <a:p>
            <a:r>
              <a:rPr lang="en-US" sz="2400" dirty="0" smtClean="0"/>
              <a:t>ABOUT </a:t>
            </a:r>
            <a:r>
              <a:rPr lang="en-US" sz="2400" dirty="0"/>
              <a:t>HIV </a:t>
            </a:r>
            <a:r>
              <a:rPr lang="en-US" sz="2400" dirty="0" smtClean="0"/>
              <a:t>AMONG </a:t>
            </a:r>
            <a:r>
              <a:rPr lang="en-US" sz="2400" dirty="0"/>
              <a:t>YOUNG </a:t>
            </a:r>
            <a:r>
              <a:rPr lang="en-US" sz="2400" dirty="0" smtClean="0"/>
              <a:t>PEOPLE (AGED </a:t>
            </a:r>
            <a:r>
              <a:rPr lang="en-US" sz="2400" dirty="0"/>
              <a:t>15–24 YEARS), </a:t>
            </a:r>
            <a:endParaRPr lang="en-US" sz="2400" dirty="0" smtClean="0"/>
          </a:p>
          <a:p>
            <a:r>
              <a:rPr lang="en-US" sz="2400" dirty="0" smtClean="0"/>
              <a:t>SUB-SAHARAN </a:t>
            </a:r>
            <a:r>
              <a:rPr lang="en-US" sz="2400" dirty="0"/>
              <a:t>AFRICA, 2000–2008 COMPARED TO 2009–2015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944000"/>
            <a:ext cx="9489544" cy="4674499"/>
            <a:chOff x="360000" y="1944000"/>
            <a:chExt cx="9489544" cy="4674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Population-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based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surveys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, 2000–2015.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592" y="1944000"/>
              <a:ext cx="7316648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000" y="5760000"/>
              <a:ext cx="2237143" cy="1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44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44824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ELIMINATING</a:t>
            </a:r>
          </a:p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 HIV INFECTIONS</a:t>
            </a:r>
          </a:p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AMONG CHILDREN</a:t>
            </a:r>
            <a:endParaRPr lang="en-US" sz="4800" b="1" spc="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31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NATIONALLY RECOMMENDED ANTIRETROVIRAL REGIMEN FOR </a:t>
            </a:r>
            <a:r>
              <a:rPr lang="en-US" sz="2800" dirty="0" smtClean="0"/>
              <a:t>PREVENTING MOTHER-TO-CHILD </a:t>
            </a:r>
            <a:r>
              <a:rPr lang="en-US" sz="2800" dirty="0"/>
              <a:t>TRANSMISSION OF HIV, MID-2016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908000"/>
            <a:ext cx="9489544" cy="4710499"/>
            <a:chOff x="360000" y="1908000"/>
            <a:chExt cx="9489544" cy="4710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World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Health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Organization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, 2016.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814" y="1908000"/>
              <a:ext cx="6770602" cy="39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300" y="4788000"/>
              <a:ext cx="1433452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99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5568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</a:t>
            </a:r>
            <a:r>
              <a:rPr lang="en-US" sz="2800" dirty="0"/>
              <a:t>HIV infections among children (aged 0–14 years)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with </a:t>
            </a:r>
            <a:r>
              <a:rPr lang="en-US" sz="2800" dirty="0"/>
              <a:t>and without the provision of antiretroviral medicines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 prevent </a:t>
            </a:r>
            <a:r>
              <a:rPr lang="en-US" sz="2800" dirty="0"/>
              <a:t>mother-to-child transmission, global, 1995–2015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890000"/>
            <a:ext cx="9489544" cy="4728499"/>
            <a:chOff x="360000" y="1890000"/>
            <a:chExt cx="9489544" cy="4728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UNAIDS 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20552" y="1890000"/>
              <a:ext cx="7920000" cy="4347312"/>
              <a:chOff x="920552" y="1890000"/>
              <a:chExt cx="7920000" cy="4347312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552" y="1890000"/>
                <a:ext cx="7920000" cy="3157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" r="33643"/>
              <a:stretch/>
            </p:blipFill>
            <p:spPr bwMode="auto">
              <a:xfrm>
                <a:off x="2016000" y="5373216"/>
                <a:ext cx="5328000" cy="39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691" r="-38045"/>
              <a:stretch/>
            </p:blipFill>
            <p:spPr bwMode="auto">
              <a:xfrm>
                <a:off x="1980000" y="5841312"/>
                <a:ext cx="5328000" cy="39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80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Autofit/>
          </a:bodyPr>
          <a:lstStyle/>
          <a:p>
            <a:r>
              <a:rPr lang="en-US" dirty="0" smtClean="0"/>
              <a:t>Percent </a:t>
            </a:r>
            <a:r>
              <a:rPr lang="en-US" dirty="0"/>
              <a:t>of women receiving antiretroviral medicines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prevent vertical transmission, </a:t>
            </a:r>
            <a:r>
              <a:rPr lang="en-US" dirty="0" smtClean="0"/>
              <a:t>by region</a:t>
            </a:r>
            <a:r>
              <a:rPr lang="en-US" dirty="0"/>
              <a:t>, 2010–2015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800000"/>
            <a:ext cx="9489544" cy="4818499"/>
            <a:chOff x="360000" y="1800000"/>
            <a:chExt cx="9489544" cy="4818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2016 Global AIDS Response Progress Reporting and UNAIDS 2016 estimates.</a:t>
              </a: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00" y="1890000"/>
              <a:ext cx="7920000" cy="382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488" y="1800000"/>
              <a:ext cx="540000" cy="111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36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Autofit/>
          </a:bodyPr>
          <a:lstStyle/>
          <a:p>
            <a:r>
              <a:rPr lang="en-US" dirty="0"/>
              <a:t>Distribution of new HIV infections among children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aged 0–14 years</a:t>
            </a:r>
            <a:r>
              <a:rPr lang="en-US" dirty="0" smtClean="0"/>
              <a:t>), </a:t>
            </a:r>
            <a:r>
              <a:rPr lang="en-US" dirty="0"/>
              <a:t>by country, 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772816"/>
            <a:ext cx="9489544" cy="4845683"/>
            <a:chOff x="360000" y="1772816"/>
            <a:chExt cx="9489544" cy="4845683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UNAIDS 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688" y="1772816"/>
              <a:ext cx="5264014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36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Autofit/>
          </a:bodyPr>
          <a:lstStyle/>
          <a:p>
            <a:r>
              <a:rPr lang="en-US" dirty="0"/>
              <a:t>Mother-to-child </a:t>
            </a:r>
            <a:r>
              <a:rPr lang="en-US" dirty="0" smtClean="0"/>
              <a:t>transmission </a:t>
            </a:r>
            <a:r>
              <a:rPr lang="en-US" dirty="0"/>
              <a:t>rate by region,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2010 </a:t>
            </a:r>
            <a:r>
              <a:rPr lang="en-US" dirty="0"/>
              <a:t>and 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845264"/>
            <a:ext cx="9489544" cy="4773235"/>
            <a:chOff x="360000" y="1845264"/>
            <a:chExt cx="9489544" cy="4773235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UNAIDS 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83191" y="1845264"/>
              <a:ext cx="7270209" cy="3960000"/>
              <a:chOff x="1283191" y="1845264"/>
              <a:chExt cx="7270209" cy="3960000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3191" y="1845264"/>
                <a:ext cx="7270209" cy="39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b="65002"/>
              <a:stretch/>
            </p:blipFill>
            <p:spPr bwMode="auto">
              <a:xfrm>
                <a:off x="2882409" y="1908448"/>
                <a:ext cx="702439" cy="25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997" b="2"/>
              <a:stretch/>
            </p:blipFill>
            <p:spPr bwMode="auto">
              <a:xfrm>
                <a:off x="3746505" y="1908000"/>
                <a:ext cx="702439" cy="25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549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Autofit/>
          </a:bodyPr>
          <a:lstStyle/>
          <a:p>
            <a:r>
              <a:rPr lang="en-US" dirty="0" smtClean="0"/>
              <a:t>Antiretroviral </a:t>
            </a:r>
            <a:r>
              <a:rPr lang="en-US" dirty="0"/>
              <a:t>medicine regimen used in preventing mother-to-child transmission, </a:t>
            </a:r>
            <a:r>
              <a:rPr lang="en-US" dirty="0" smtClean="0"/>
              <a:t>global, 2010–2015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0000" y="1772872"/>
            <a:ext cx="9489544" cy="4845627"/>
            <a:chOff x="360000" y="1772872"/>
            <a:chExt cx="9489544" cy="4845627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2016 Global AIDS Response Progress Reporting and UNAIDS 2016 estimates.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856656" y="1772872"/>
              <a:ext cx="6144359" cy="3987128"/>
              <a:chOff x="1856656" y="1772872"/>
              <a:chExt cx="6144359" cy="3987128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6656" y="1800000"/>
                <a:ext cx="6144359" cy="39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44001"/>
              <a:stretch/>
            </p:blipFill>
            <p:spPr bwMode="auto">
              <a:xfrm>
                <a:off x="2936776" y="1772872"/>
                <a:ext cx="2137500" cy="50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904" b="6096"/>
              <a:stretch/>
            </p:blipFill>
            <p:spPr bwMode="auto">
              <a:xfrm>
                <a:off x="5335780" y="1880056"/>
                <a:ext cx="2137500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386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Autofit/>
          </a:bodyPr>
          <a:lstStyle/>
          <a:p>
            <a:r>
              <a:rPr lang="en-US" dirty="0"/>
              <a:t>Trends in unmet need for family planning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among </a:t>
            </a:r>
            <a:r>
              <a:rPr lang="en-US" dirty="0"/>
              <a:t>married women, select countries, 2000–2015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800000"/>
            <a:ext cx="9489544" cy="4818499"/>
            <a:chOff x="360000" y="1800000"/>
            <a:chExt cx="9489544" cy="4818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Demographic and Health Surveys, 2000–2015.</a:t>
              </a: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576" y="1800000"/>
              <a:ext cx="7502685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816" y="1800000"/>
              <a:ext cx="3225104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32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The risk of HIV acquisition compared to adults</a:t>
            </a:r>
            <a:br>
              <a:rPr lang="en-US" dirty="0"/>
            </a:br>
            <a:r>
              <a:rPr lang="en-US" dirty="0"/>
              <a:t>(aged 15 years and older) in the general population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600" y="1447200"/>
            <a:ext cx="50400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4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72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REGIONS </a:t>
            </a:r>
          </a:p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FOCUS</a:t>
            </a:r>
            <a:endParaRPr lang="en-US" sz="4800" b="1" spc="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6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72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Eastern and</a:t>
            </a:r>
          </a:p>
          <a:p>
            <a:pPr marL="1976438"/>
            <a:r>
              <a:rPr lang="en-GB" sz="4800" b="1" spc="4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outhern Africa</a:t>
            </a:r>
            <a:endParaRPr lang="en-US" sz="4800" b="1" spc="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40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8464" y="260648"/>
            <a:ext cx="9649072" cy="6357851"/>
            <a:chOff x="128464" y="260648"/>
            <a:chExt cx="9649072" cy="635785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04" y="2052614"/>
              <a:ext cx="9000000" cy="3990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UNAIDS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128464" y="270000"/>
              <a:ext cx="4880992" cy="108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b="0" i="0" kern="12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prstClr val="black"/>
                  </a:solidFill>
                </a:rPr>
                <a:t>New HIV infections among adults</a:t>
              </a:r>
              <a:br>
                <a:rPr lang="en-US" sz="2400" dirty="0" smtClean="0">
                  <a:solidFill>
                    <a:prstClr val="black"/>
                  </a:solidFill>
                </a:rPr>
              </a:br>
              <a:r>
                <a:rPr lang="en-US" sz="2400" dirty="0" smtClean="0">
                  <a:solidFill>
                    <a:prstClr val="black"/>
                  </a:solidFill>
                </a:rPr>
                <a:t>(aged 15 years and older), eastern </a:t>
              </a:r>
            </a:p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prstClr val="black"/>
                  </a:solidFill>
                </a:rPr>
                <a:t>and southern Africa, 2000–2015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4896544" y="260648"/>
              <a:ext cx="4880992" cy="108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ts val="2600"/>
                </a:lnSpc>
                <a:spcBef>
                  <a:spcPct val="0"/>
                </a:spcBef>
                <a:buNone/>
                <a:defRPr sz="2400" b="0" i="0" baseline="0">
                  <a:solidFill>
                    <a:prstClr val="black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New HIV infections among children</a:t>
              </a:r>
              <a:br>
                <a:rPr lang="en-US" dirty="0"/>
              </a:br>
              <a:r>
                <a:rPr lang="en-US" dirty="0"/>
                <a:t>(aged 0–14 years), eastern </a:t>
              </a:r>
              <a:r>
                <a:rPr lang="en-US" dirty="0" smtClean="0"/>
                <a:t>and </a:t>
              </a:r>
              <a:r>
                <a:rPr lang="en-US" dirty="0"/>
                <a:t>southern Africa, </a:t>
              </a:r>
              <a:r>
                <a:rPr lang="en-US" dirty="0" smtClean="0"/>
                <a:t>2000–2015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953000" y="1773232"/>
              <a:ext cx="0" cy="3744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17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Progress towards the 90–90–90 target, </a:t>
            </a:r>
            <a:br>
              <a:rPr lang="en-US" dirty="0"/>
            </a:br>
            <a:r>
              <a:rPr lang="en-US" dirty="0"/>
              <a:t>eastern and southern Africa, </a:t>
            </a:r>
            <a:r>
              <a:rPr lang="en-US" dirty="0" smtClean="0"/>
              <a:t>2015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0000" y="1998000"/>
            <a:ext cx="9489544" cy="4620499"/>
            <a:chOff x="360000" y="1998000"/>
            <a:chExt cx="9489544" cy="4620499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383" y="1998000"/>
              <a:ext cx="7802553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special analysis, 2016; for more details, see annex on methods.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368000" y="5670000"/>
              <a:ext cx="717332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>
                  <a:solidFill>
                    <a:srgbClr val="5F5F5F"/>
                  </a:solidFill>
                </a:rPr>
                <a:t>1</a:t>
              </a:r>
              <a:r>
                <a:rPr lang="en-US" sz="900" dirty="0">
                  <a:solidFill>
                    <a:srgbClr val="5F5F5F"/>
                  </a:solidFill>
                </a:rPr>
                <a:t> 2015 measure derived from data reported by </a:t>
              </a:r>
              <a:r>
                <a:rPr lang="en-US" sz="900" dirty="0" smtClean="0">
                  <a:solidFill>
                    <a:srgbClr val="5F5F5F"/>
                  </a:solidFill>
                </a:rPr>
                <a:t>12 </a:t>
              </a:r>
              <a:r>
                <a:rPr lang="en-US" sz="900" dirty="0">
                  <a:solidFill>
                    <a:srgbClr val="5F5F5F"/>
                  </a:solidFill>
                </a:rPr>
                <a:t>countries, which accounted for 77% of people living with HIV </a:t>
              </a:r>
              <a:r>
                <a:rPr lang="en-US" sz="900" dirty="0" smtClean="0">
                  <a:solidFill>
                    <a:srgbClr val="5F5F5F"/>
                  </a:solidFill>
                </a:rPr>
                <a:t>in the region.    </a:t>
              </a:r>
            </a:p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 smtClean="0">
                  <a:solidFill>
                    <a:srgbClr val="5F5F5F"/>
                  </a:solidFill>
                </a:rPr>
                <a:t>2</a:t>
              </a:r>
              <a:r>
                <a:rPr lang="en-US" sz="900" dirty="0" smtClean="0">
                  <a:solidFill>
                    <a:srgbClr val="5F5F5F"/>
                  </a:solidFill>
                </a:rPr>
                <a:t> </a:t>
              </a:r>
              <a:r>
                <a:rPr lang="en-US" sz="900" dirty="0">
                  <a:solidFill>
                    <a:srgbClr val="5F5F5F"/>
                  </a:solidFill>
                </a:rPr>
                <a:t>2015 measure derived from data reported by </a:t>
              </a:r>
              <a:r>
                <a:rPr lang="en-US" sz="900" dirty="0" smtClean="0">
                  <a:solidFill>
                    <a:srgbClr val="5F5F5F"/>
                  </a:solidFill>
                </a:rPr>
                <a:t>8 </a:t>
              </a:r>
              <a:r>
                <a:rPr lang="en-US" sz="900" dirty="0">
                  <a:solidFill>
                    <a:srgbClr val="5F5F5F"/>
                  </a:solidFill>
                </a:rPr>
                <a:t>countries. </a:t>
              </a:r>
              <a:r>
                <a:rPr lang="en-US" sz="900" dirty="0" smtClean="0">
                  <a:solidFill>
                    <a:srgbClr val="5F5F5F"/>
                  </a:solidFill>
                </a:rPr>
                <a:t>Regionally, 14% </a:t>
              </a:r>
              <a:r>
                <a:rPr lang="en-US" sz="900" dirty="0">
                  <a:solidFill>
                    <a:srgbClr val="5F5F5F"/>
                  </a:solidFill>
                </a:rPr>
                <a:t>of all people on antiretroviral therapy were reported to have received a viral load test during the reporting period.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8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Distribution of new HIV infections by </a:t>
            </a:r>
            <a:r>
              <a:rPr lang="en-US" dirty="0" smtClean="0"/>
              <a:t>country, </a:t>
            </a:r>
            <a:br>
              <a:rPr lang="en-US" dirty="0" smtClean="0"/>
            </a:br>
            <a:r>
              <a:rPr lang="en-US" dirty="0"/>
              <a:t>eastern and southern Africa</a:t>
            </a:r>
            <a:r>
              <a:rPr lang="en-US" dirty="0" smtClean="0"/>
              <a:t>, 2015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0000" y="1899983"/>
            <a:ext cx="7761352" cy="4718516"/>
            <a:chOff x="360000" y="1899983"/>
            <a:chExt cx="7761352" cy="4718516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2016 estimates.</a:t>
              </a:r>
            </a:p>
          </p:txBody>
        </p:sp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234" y="1899983"/>
              <a:ext cx="6422118" cy="40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09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556808"/>
          </a:xfrm>
        </p:spPr>
        <p:txBody>
          <a:bodyPr>
            <a:normAutofit/>
          </a:bodyPr>
          <a:lstStyle/>
          <a:p>
            <a:r>
              <a:rPr lang="en-US" sz="2800" dirty="0"/>
              <a:t>Percent change in new HIV infections among adults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aged 15 years and older), eastern </a:t>
            </a:r>
            <a:r>
              <a:rPr lang="en-US" sz="2800" dirty="0" smtClean="0"/>
              <a:t>and southern </a:t>
            </a:r>
            <a:r>
              <a:rPr lang="en-US" sz="2800" dirty="0"/>
              <a:t>Africa,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from </a:t>
            </a:r>
            <a:r>
              <a:rPr lang="en-US" sz="2800" dirty="0"/>
              <a:t>2010 to 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872000"/>
            <a:ext cx="9489544" cy="4746499"/>
            <a:chOff x="360000" y="1872000"/>
            <a:chExt cx="9489544" cy="4746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UNAIDS 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748" y="1872000"/>
              <a:ext cx="8026708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05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new HIV infections </a:t>
            </a:r>
            <a:r>
              <a:rPr lang="en-US" dirty="0" smtClean="0"/>
              <a:t>among </a:t>
            </a:r>
            <a:r>
              <a:rPr lang="en-US" dirty="0"/>
              <a:t>population groups, </a:t>
            </a:r>
            <a:r>
              <a:rPr lang="en-US" dirty="0" smtClean="0"/>
              <a:t>eastern and southern Africa, </a:t>
            </a:r>
            <a:r>
              <a:rPr lang="en-US" dirty="0"/>
              <a:t>2014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800000"/>
            <a:ext cx="8465387" cy="4818499"/>
            <a:chOff x="360000" y="1800000"/>
            <a:chExt cx="8465387" cy="48184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special analysis, 2016. 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For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more details, see annex on 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methods.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1800000"/>
              <a:ext cx="7745387" cy="41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85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HIV prevalence among sex workers, </a:t>
            </a:r>
            <a:r>
              <a:rPr lang="en-US" dirty="0" smtClean="0"/>
              <a:t>eastern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southern </a:t>
            </a:r>
            <a:r>
              <a:rPr lang="en-US" dirty="0"/>
              <a:t>Africa, </a:t>
            </a:r>
            <a:r>
              <a:rPr lang="en-US" dirty="0" smtClean="0"/>
              <a:t>most </a:t>
            </a:r>
            <a:r>
              <a:rPr lang="en-US" dirty="0"/>
              <a:t>recent data, 2013–2015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628800"/>
            <a:ext cx="8752636" cy="4989699"/>
            <a:chOff x="360000" y="1628800"/>
            <a:chExt cx="8752636" cy="49896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Global AIDS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 smtClean="0">
                  <a:solidFill>
                    <a:prstClr val="black"/>
                  </a:solidFill>
                  <a:latin typeface="Times New Roman"/>
                </a:rPr>
                <a:t>Reporting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576" y="1628800"/>
              <a:ext cx="7976060" cy="39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60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HIV prevalence among gay men and </a:t>
            </a:r>
            <a:r>
              <a:rPr lang="en-US" sz="2800" dirty="0" smtClean="0"/>
              <a:t>other </a:t>
            </a:r>
            <a:r>
              <a:rPr lang="en-US" sz="2800" dirty="0"/>
              <a:t>men </a:t>
            </a:r>
            <a:endParaRPr lang="en-US" sz="2800" dirty="0" smtClean="0"/>
          </a:p>
          <a:p>
            <a:r>
              <a:rPr lang="en-US" sz="2800" dirty="0" smtClean="0"/>
              <a:t>who </a:t>
            </a:r>
            <a:r>
              <a:rPr lang="en-US" sz="2800" dirty="0"/>
              <a:t>have sex with men, eastern and southern Africa, </a:t>
            </a:r>
            <a:endParaRPr lang="en-US" sz="2800" dirty="0" smtClean="0"/>
          </a:p>
          <a:p>
            <a:r>
              <a:rPr lang="en-US" sz="2800" dirty="0" smtClean="0"/>
              <a:t>most </a:t>
            </a:r>
            <a:r>
              <a:rPr lang="en-US" sz="2800" dirty="0"/>
              <a:t>recent data, 2013–2015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656000"/>
            <a:ext cx="7966720" cy="4962499"/>
            <a:chOff x="360000" y="1656000"/>
            <a:chExt cx="7966720" cy="4962499"/>
          </a:xfrm>
        </p:grpSpPr>
        <p:sp>
          <p:nvSpPr>
            <p:cNvPr id="9" name="Rectangle 8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Global AIDS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 smtClean="0">
                  <a:solidFill>
                    <a:prstClr val="black"/>
                  </a:solidFill>
                  <a:latin typeface="Times New Roman"/>
                </a:rPr>
                <a:t>Reporting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000" y="1656000"/>
              <a:ext cx="7354720" cy="40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14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Autofit/>
          </a:bodyPr>
          <a:lstStyle/>
          <a:p>
            <a:r>
              <a:rPr lang="en-US" sz="2800" dirty="0"/>
              <a:t>HIV prevalence among people who inject drugs, eastern and southern Africa, 2015, most recent data, </a:t>
            </a:r>
            <a:r>
              <a:rPr lang="en-US" sz="2800" dirty="0" smtClean="0"/>
              <a:t>2013–2015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360000" y="1620000"/>
            <a:ext cx="8337416" cy="4998499"/>
            <a:chOff x="360000" y="1620000"/>
            <a:chExt cx="8337416" cy="4998499"/>
          </a:xfrm>
        </p:grpSpPr>
        <p:sp>
          <p:nvSpPr>
            <p:cNvPr id="9" name="Rectangle 8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Global AIDS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 smtClean="0">
                  <a:solidFill>
                    <a:prstClr val="black"/>
                  </a:solidFill>
                  <a:latin typeface="Times New Roman"/>
                </a:rPr>
                <a:t>Reporting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661" y="1620000"/>
              <a:ext cx="7498755" cy="39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25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Distribution of new HIV infections by population,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global</a:t>
            </a:r>
            <a:r>
              <a:rPr lang="en-US" dirty="0"/>
              <a:t>, 2014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8032" y="1710000"/>
            <a:ext cx="8243968" cy="4908499"/>
            <a:chOff x="288032" y="1710000"/>
            <a:chExt cx="8243968" cy="490849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000" y="1710000"/>
              <a:ext cx="7200000" cy="400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>
                  <a:latin typeface="+mj-lt"/>
                </a:rPr>
                <a:t>UNAIDS special analysis, 2016; for more details, see annex on methodology.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8032" y="6135107"/>
              <a:ext cx="4953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00" dirty="0"/>
                <a:t>* Reflects only Asia and Pacific and Latin America regions.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7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Autofit/>
          </a:bodyPr>
          <a:lstStyle/>
          <a:p>
            <a:r>
              <a:rPr lang="en-US" sz="2800" dirty="0"/>
              <a:t>Comprehensive knowledge of HIV prevention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among </a:t>
            </a:r>
            <a:r>
              <a:rPr lang="en-US" sz="2800" dirty="0"/>
              <a:t>young people (aged 15–24 years), 2000–2015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890000"/>
            <a:ext cx="8889697" cy="4728499"/>
            <a:chOff x="360000" y="1890000"/>
            <a:chExt cx="8889697" cy="4728499"/>
          </a:xfrm>
        </p:grpSpPr>
        <p:sp>
          <p:nvSpPr>
            <p:cNvPr id="9" name="Rectangle 8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Demographic and Health Surveys, 2000-2015</a:t>
              </a: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97" y="1890000"/>
              <a:ext cx="8640000" cy="3533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8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</a:rPr>
              <a:t>Percent change in young people (aged 15–24 years) reporting sexual debut before the age of 15, select countries in eastern and southern Africa, </a:t>
            </a:r>
            <a:r>
              <a:rPr lang="en-US" sz="2800" dirty="0" smtClean="0">
                <a:solidFill>
                  <a:prstClr val="black"/>
                </a:solidFill>
              </a:rPr>
              <a:t>2000</a:t>
            </a:r>
            <a:r>
              <a:rPr lang="en-US" sz="2800" dirty="0">
                <a:solidFill>
                  <a:prstClr val="black"/>
                </a:solidFill>
              </a:rPr>
              <a:t>–</a:t>
            </a:r>
            <a:r>
              <a:rPr lang="en-US" sz="2800" dirty="0" smtClean="0">
                <a:solidFill>
                  <a:prstClr val="black"/>
                </a:solidFill>
              </a:rPr>
              <a:t>2008 </a:t>
            </a:r>
            <a:r>
              <a:rPr lang="en-US" sz="2800" dirty="0">
                <a:solidFill>
                  <a:prstClr val="black"/>
                </a:solidFill>
              </a:rPr>
              <a:t>compared to </a:t>
            </a:r>
            <a:r>
              <a:rPr lang="en-US" sz="2800" dirty="0" smtClean="0">
                <a:solidFill>
                  <a:prstClr val="black"/>
                </a:solidFill>
              </a:rPr>
              <a:t>2009</a:t>
            </a:r>
            <a:r>
              <a:rPr lang="en-US" sz="2800" dirty="0">
                <a:solidFill>
                  <a:prstClr val="black"/>
                </a:solidFill>
              </a:rPr>
              <a:t>–</a:t>
            </a:r>
            <a:r>
              <a:rPr lang="en-US" sz="2800" dirty="0" smtClean="0">
                <a:solidFill>
                  <a:prstClr val="black"/>
                </a:solidFill>
              </a:rPr>
              <a:t>2015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0000" y="1845304"/>
            <a:ext cx="8364905" cy="4773195"/>
            <a:chOff x="360000" y="1845304"/>
            <a:chExt cx="8364905" cy="4773195"/>
          </a:xfrm>
        </p:grpSpPr>
        <p:sp>
          <p:nvSpPr>
            <p:cNvPr id="9" name="Rectangle 8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Global AIDS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 smtClean="0">
                  <a:solidFill>
                    <a:prstClr val="black"/>
                  </a:solidFill>
                  <a:latin typeface="Times New Roman"/>
                </a:rPr>
                <a:t>Reporting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576" y="1845304"/>
              <a:ext cx="7588329" cy="423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65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</a:rPr>
              <a:t>Trends in proportion of adults (aged 15–49 years) reporting multiple sexual partnerships in the previous 12 months, select countries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in </a:t>
            </a:r>
            <a:r>
              <a:rPr lang="en-US" sz="2800" dirty="0">
                <a:solidFill>
                  <a:prstClr val="black"/>
                </a:solidFill>
              </a:rPr>
              <a:t>eastern and southern Africa, 2000–2008 compared to 2009–2015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845304"/>
            <a:ext cx="8553440" cy="4773195"/>
            <a:chOff x="360000" y="1845304"/>
            <a:chExt cx="8553440" cy="4773195"/>
          </a:xfrm>
        </p:grpSpPr>
        <p:sp>
          <p:nvSpPr>
            <p:cNvPr id="9" name="Rectangle 8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Demographic and Health Surveys, 2000–2015.</a:t>
              </a: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576" y="1845304"/>
              <a:ext cx="7974864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86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</a:rPr>
              <a:t>Condom use at last sexual intercourse among people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with </a:t>
            </a:r>
            <a:r>
              <a:rPr lang="en-US" sz="2800" dirty="0">
                <a:solidFill>
                  <a:prstClr val="black"/>
                </a:solidFill>
              </a:rPr>
              <a:t>multiple partners, select countries in eastern and southern Africa, most recent data, 2009–2015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890000"/>
            <a:ext cx="8409424" cy="4728499"/>
            <a:chOff x="360000" y="1890000"/>
            <a:chExt cx="8409424" cy="4728499"/>
          </a:xfrm>
        </p:grpSpPr>
        <p:sp>
          <p:nvSpPr>
            <p:cNvPr id="9" name="Rectangle 8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Population-based surveys 2009–2015. </a:t>
              </a:r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613" y="1890000"/>
              <a:ext cx="7621811" cy="41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84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72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Western and</a:t>
            </a:r>
          </a:p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central Africa</a:t>
            </a:r>
            <a:endParaRPr lang="en-US" sz="4800" b="1" spc="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79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464" y="260648"/>
            <a:ext cx="9649072" cy="6357851"/>
            <a:chOff x="128464" y="260648"/>
            <a:chExt cx="9649072" cy="635785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80" y="2052614"/>
              <a:ext cx="8640000" cy="3814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UNAIDS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128464" y="270000"/>
              <a:ext cx="4880992" cy="108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b="0" i="0" kern="12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prstClr val="black"/>
                  </a:solidFill>
                </a:rPr>
                <a:t>New HIV infections among adults</a:t>
              </a:r>
              <a:br>
                <a:rPr lang="en-US" sz="2400" dirty="0" smtClean="0">
                  <a:solidFill>
                    <a:prstClr val="black"/>
                  </a:solidFill>
                </a:rPr>
              </a:br>
              <a:r>
                <a:rPr lang="en-US" sz="2400" dirty="0" smtClean="0">
                  <a:solidFill>
                    <a:prstClr val="black"/>
                  </a:solidFill>
                </a:rPr>
                <a:t>(aged 15 years and older), western </a:t>
              </a:r>
            </a:p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prstClr val="black"/>
                  </a:solidFill>
                </a:rPr>
                <a:t>and central Africa, 2000–2015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4896544" y="260648"/>
              <a:ext cx="4880992" cy="108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ts val="2600"/>
                </a:lnSpc>
                <a:spcBef>
                  <a:spcPct val="0"/>
                </a:spcBef>
                <a:buNone/>
                <a:defRPr sz="2400" b="0" i="0" baseline="0">
                  <a:solidFill>
                    <a:prstClr val="black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New HIV infections among children</a:t>
              </a:r>
              <a:br>
                <a:rPr lang="en-US" dirty="0"/>
              </a:br>
              <a:r>
                <a:rPr lang="en-US" dirty="0"/>
                <a:t>(aged 0–14 years), </a:t>
              </a:r>
              <a:r>
                <a:rPr lang="en-US" dirty="0" smtClean="0"/>
                <a:t>western and central </a:t>
              </a:r>
              <a:r>
                <a:rPr lang="en-US" dirty="0"/>
                <a:t>Africa, </a:t>
              </a:r>
              <a:r>
                <a:rPr lang="en-US" dirty="0" smtClean="0"/>
                <a:t>2000–2015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953000" y="1773232"/>
              <a:ext cx="0" cy="3744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76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Progress towards the 90–90–90 target</a:t>
            </a:r>
            <a:r>
              <a:rPr lang="en-US" dirty="0" smtClean="0"/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western and central Africa, </a:t>
            </a:r>
            <a:r>
              <a:rPr lang="en-US" dirty="0" smtClean="0"/>
              <a:t>2015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0000" y="1998000"/>
            <a:ext cx="9489544" cy="4620499"/>
            <a:chOff x="360000" y="1998000"/>
            <a:chExt cx="9489544" cy="4620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special analysis, 2016; for more details, see annex on methods.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8000" y="5670000"/>
              <a:ext cx="717332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>
                  <a:solidFill>
                    <a:srgbClr val="5F5F5F"/>
                  </a:solidFill>
                </a:rPr>
                <a:t>1</a:t>
              </a:r>
              <a:r>
                <a:rPr lang="en-US" sz="900" dirty="0">
                  <a:solidFill>
                    <a:srgbClr val="5F5F5F"/>
                  </a:solidFill>
                </a:rPr>
                <a:t> 2015 measure derived from data reported by </a:t>
              </a:r>
              <a:r>
                <a:rPr lang="en-US" sz="900" dirty="0" smtClean="0">
                  <a:solidFill>
                    <a:srgbClr val="5F5F5F"/>
                  </a:solidFill>
                </a:rPr>
                <a:t>12 </a:t>
              </a:r>
              <a:r>
                <a:rPr lang="en-US" sz="900" dirty="0">
                  <a:solidFill>
                    <a:srgbClr val="5F5F5F"/>
                  </a:solidFill>
                </a:rPr>
                <a:t>countries, which accounted for </a:t>
              </a:r>
              <a:r>
                <a:rPr lang="en-US" sz="900" dirty="0" smtClean="0">
                  <a:solidFill>
                    <a:srgbClr val="5F5F5F"/>
                  </a:solidFill>
                </a:rPr>
                <a:t>73% </a:t>
              </a:r>
              <a:r>
                <a:rPr lang="en-US" sz="900" dirty="0">
                  <a:solidFill>
                    <a:srgbClr val="5F5F5F"/>
                  </a:solidFill>
                </a:rPr>
                <a:t>of people living with HIV </a:t>
              </a:r>
              <a:r>
                <a:rPr lang="en-US" sz="900" dirty="0" smtClean="0">
                  <a:solidFill>
                    <a:srgbClr val="5F5F5F"/>
                  </a:solidFill>
                </a:rPr>
                <a:t>in the region.    </a:t>
              </a:r>
            </a:p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 smtClean="0">
                  <a:solidFill>
                    <a:srgbClr val="5F5F5F"/>
                  </a:solidFill>
                </a:rPr>
                <a:t>2</a:t>
              </a:r>
              <a:r>
                <a:rPr lang="en-US" sz="900" dirty="0" smtClean="0">
                  <a:solidFill>
                    <a:srgbClr val="5F5F5F"/>
                  </a:solidFill>
                </a:rPr>
                <a:t> </a:t>
              </a:r>
              <a:r>
                <a:rPr lang="en-US" sz="900" dirty="0">
                  <a:solidFill>
                    <a:srgbClr val="5F5F5F"/>
                  </a:solidFill>
                </a:rPr>
                <a:t>2015 measure derived from data reported by 7</a:t>
              </a:r>
              <a:r>
                <a:rPr lang="en-US" sz="900" dirty="0" smtClean="0">
                  <a:solidFill>
                    <a:srgbClr val="5F5F5F"/>
                  </a:solidFill>
                </a:rPr>
                <a:t> </a:t>
              </a:r>
              <a:r>
                <a:rPr lang="en-US" sz="900" dirty="0">
                  <a:solidFill>
                    <a:srgbClr val="5F5F5F"/>
                  </a:solidFill>
                </a:rPr>
                <a:t>countries. </a:t>
              </a:r>
              <a:r>
                <a:rPr lang="en-US" sz="900" dirty="0" smtClean="0">
                  <a:solidFill>
                    <a:srgbClr val="5F5F5F"/>
                  </a:solidFill>
                </a:rPr>
                <a:t>Regionally, 2% </a:t>
              </a:r>
              <a:r>
                <a:rPr lang="en-US" sz="900" dirty="0">
                  <a:solidFill>
                    <a:srgbClr val="5F5F5F"/>
                  </a:solidFill>
                </a:rPr>
                <a:t>of all people on antiretroviral therapy were reported to have received a viral load test during the reporting period. </a:t>
              </a:r>
            </a:p>
          </p:txBody>
        </p:sp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600" y="1998000"/>
              <a:ext cx="7763257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4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Distribution of new HIV infections by </a:t>
            </a:r>
            <a:r>
              <a:rPr lang="en-US" dirty="0" smtClean="0"/>
              <a:t>country, </a:t>
            </a:r>
            <a:br>
              <a:rPr lang="en-US" dirty="0" smtClean="0"/>
            </a:br>
            <a:r>
              <a:rPr lang="en-US" dirty="0"/>
              <a:t>western and central Africa</a:t>
            </a:r>
            <a:r>
              <a:rPr lang="en-US" dirty="0" smtClean="0"/>
              <a:t>, 2015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0000" y="1635363"/>
            <a:ext cx="7940632" cy="4983136"/>
            <a:chOff x="360000" y="1635363"/>
            <a:chExt cx="7940632" cy="4983136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2016 estimates.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632" y="1635363"/>
              <a:ext cx="6660000" cy="431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80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556808"/>
          </a:xfrm>
        </p:spPr>
        <p:txBody>
          <a:bodyPr>
            <a:normAutofit/>
          </a:bodyPr>
          <a:lstStyle/>
          <a:p>
            <a:r>
              <a:rPr lang="en-US" sz="2800" dirty="0"/>
              <a:t>Percent change in new HIV infections among adults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aged 15 years and older), western </a:t>
            </a:r>
            <a:r>
              <a:rPr lang="en-US" sz="2800" dirty="0" smtClean="0"/>
              <a:t>and central </a:t>
            </a:r>
            <a:r>
              <a:rPr lang="en-US" sz="2800" dirty="0"/>
              <a:t>Africa,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from </a:t>
            </a:r>
            <a:r>
              <a:rPr lang="en-US" sz="2800" dirty="0"/>
              <a:t>2010 to 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872000"/>
            <a:ext cx="9489544" cy="4746499"/>
            <a:chOff x="360000" y="1872000"/>
            <a:chExt cx="9489544" cy="4746499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04" y="1872000"/>
              <a:ext cx="7782595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UNAIDS 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2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new HIV infections </a:t>
            </a:r>
            <a:r>
              <a:rPr lang="en-US" dirty="0" smtClean="0"/>
              <a:t>among </a:t>
            </a:r>
            <a:r>
              <a:rPr lang="en-US" dirty="0"/>
              <a:t>population groups, western and central Africa, 2014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800000"/>
            <a:ext cx="8337416" cy="4818499"/>
            <a:chOff x="360000" y="1800000"/>
            <a:chExt cx="8337416" cy="4818499"/>
          </a:xfrm>
        </p:grpSpPr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518" y="1800000"/>
              <a:ext cx="7568898" cy="41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special analysis, 2016. 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For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more details, see annex on 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methods.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1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Subnational </a:t>
            </a:r>
            <a:r>
              <a:rPr lang="en-US" sz="2800" dirty="0"/>
              <a:t>HIV incidence (%) among young women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(</a:t>
            </a:r>
            <a:r>
              <a:rPr lang="en-US" sz="2400" dirty="0"/>
              <a:t>aged 15–24 years), by age </a:t>
            </a:r>
            <a:r>
              <a:rPr lang="en-US" sz="2400" dirty="0" smtClean="0"/>
              <a:t>group, eastern </a:t>
            </a:r>
            <a:r>
              <a:rPr lang="en-US" sz="2400" dirty="0"/>
              <a:t>and southern Africa, 2014–2015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476000"/>
            <a:ext cx="8232223" cy="5142499"/>
            <a:chOff x="360000" y="1476000"/>
            <a:chExt cx="8232223" cy="5142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>
                  <a:latin typeface="+mj-lt"/>
                </a:rPr>
                <a:t>UNAIDS special analysis, 2016; for more details, see annex on methodology.</a:t>
              </a:r>
            </a:p>
          </p:txBody>
        </p:sp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600" y="1476000"/>
              <a:ext cx="7239623" cy="46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63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HIV prevalence among gay men and other men </a:t>
            </a:r>
            <a:endParaRPr lang="en-US" sz="2800" dirty="0" smtClean="0"/>
          </a:p>
          <a:p>
            <a:r>
              <a:rPr lang="en-US" sz="2800" dirty="0" smtClean="0"/>
              <a:t>who </a:t>
            </a:r>
            <a:r>
              <a:rPr lang="en-US" sz="2800" dirty="0"/>
              <a:t>have sex with men, western and central Africa, </a:t>
            </a:r>
            <a:endParaRPr lang="en-US" sz="2800" dirty="0" smtClean="0"/>
          </a:p>
          <a:p>
            <a:r>
              <a:rPr lang="en-US" sz="2800" dirty="0" smtClean="0"/>
              <a:t>most </a:t>
            </a:r>
            <a:r>
              <a:rPr lang="en-US" sz="2800" dirty="0"/>
              <a:t>recent data, 2013–2015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836000"/>
            <a:ext cx="8840512" cy="4782499"/>
            <a:chOff x="360000" y="1836000"/>
            <a:chExt cx="8840512" cy="47824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Global AIDS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Reporting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12" y="1836000"/>
              <a:ext cx="8640000" cy="396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56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HIV prevalence among sex workers in western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central Africa</a:t>
            </a:r>
            <a:r>
              <a:rPr lang="en-US" dirty="0"/>
              <a:t>, most recent data, 2011–2015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769362"/>
            <a:ext cx="8696536" cy="4849137"/>
            <a:chOff x="360000" y="1769362"/>
            <a:chExt cx="8696536" cy="4849137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Global AIDS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Reporting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36" y="1769362"/>
              <a:ext cx="8280000" cy="3819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73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</a:rPr>
              <a:t>Trends in comprehensive, correct knowledge of </a:t>
            </a:r>
            <a:r>
              <a:rPr lang="en-US" sz="2800" dirty="0" smtClean="0">
                <a:solidFill>
                  <a:prstClr val="black"/>
                </a:solidFill>
              </a:rPr>
              <a:t>HIV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among young </a:t>
            </a:r>
            <a:r>
              <a:rPr lang="en-US" sz="2800" dirty="0">
                <a:solidFill>
                  <a:prstClr val="black"/>
                </a:solidFill>
              </a:rPr>
              <a:t>men and women </a:t>
            </a:r>
            <a:r>
              <a:rPr lang="en-US" sz="2800" dirty="0" smtClean="0">
                <a:solidFill>
                  <a:prstClr val="black"/>
                </a:solidFill>
              </a:rPr>
              <a:t>(age</a:t>
            </a:r>
            <a:r>
              <a:rPr lang="en-US" sz="2800" dirty="0">
                <a:solidFill>
                  <a:prstClr val="black"/>
                </a:solidFill>
              </a:rPr>
              <a:t>d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15–24 years),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western </a:t>
            </a:r>
            <a:r>
              <a:rPr lang="en-US" sz="2800" dirty="0">
                <a:solidFill>
                  <a:prstClr val="black"/>
                </a:solidFill>
              </a:rPr>
              <a:t>and central Africa, 2000–2008 to 2009–2014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772816"/>
            <a:ext cx="8437907" cy="4845683"/>
            <a:chOff x="360000" y="1772816"/>
            <a:chExt cx="8437907" cy="4845683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Population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based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surveys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2000–2014.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568" y="1772816"/>
              <a:ext cx="7733339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13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</a:rPr>
              <a:t>Percent of women and men (aged 15–49 years) using a condom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at </a:t>
            </a:r>
            <a:r>
              <a:rPr lang="en-US" sz="2800" dirty="0">
                <a:solidFill>
                  <a:prstClr val="black"/>
                </a:solidFill>
              </a:rPr>
              <a:t>last sexual intercourse with a non-marital partner in the year before the survey, most recent data, 2010–2014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836000"/>
            <a:ext cx="8439617" cy="4782499"/>
            <a:chOff x="360000" y="1836000"/>
            <a:chExt cx="8439617" cy="47824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Demographic and Health Surveys, 2010–2014.</a:t>
              </a:r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560" y="1836000"/>
              <a:ext cx="7807057" cy="41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88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</a:rPr>
              <a:t>Condom use at last sexual intercourse among gay men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and </a:t>
            </a:r>
            <a:r>
              <a:rPr lang="en-US" sz="2800" dirty="0">
                <a:solidFill>
                  <a:prstClr val="black"/>
                </a:solidFill>
              </a:rPr>
              <a:t>other men who have sex with men, western and central Africa, most recent data, 2012–2015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2160000"/>
            <a:ext cx="8553000" cy="4458499"/>
            <a:chOff x="360000" y="2160000"/>
            <a:chExt cx="8553000" cy="44584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2016 Global AIDS Response Progress Reporting.</a:t>
              </a:r>
            </a:p>
          </p:txBody>
        </p:sp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000" y="2160000"/>
              <a:ext cx="7920000" cy="2828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36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906000" cy="155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</a:rPr>
              <a:t>Percent of men and women (aged 15–49 years) who received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an </a:t>
            </a:r>
            <a:r>
              <a:rPr lang="en-US" sz="2800" dirty="0">
                <a:solidFill>
                  <a:prstClr val="black"/>
                </a:solidFill>
              </a:rPr>
              <a:t>HIV test and the results in the year before the survey,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most </a:t>
            </a:r>
            <a:r>
              <a:rPr lang="en-US" sz="2800" dirty="0">
                <a:solidFill>
                  <a:prstClr val="black"/>
                </a:solidFill>
              </a:rPr>
              <a:t>recent data, 2010–2014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2340000"/>
            <a:ext cx="8913480" cy="4278499"/>
            <a:chOff x="360000" y="2340000"/>
            <a:chExt cx="8913480" cy="42784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Demographic and Health Surveys, 2010–2014.</a:t>
              </a:r>
            </a:p>
          </p:txBody>
        </p: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80" y="2340000"/>
              <a:ext cx="8640000" cy="292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31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HIV testing coverage among female sex workers,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western </a:t>
            </a:r>
            <a:r>
              <a:rPr lang="en-US" dirty="0"/>
              <a:t>and central Africa in 2013 and 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000" y="1665304"/>
            <a:ext cx="8009896" cy="4953195"/>
            <a:chOff x="360000" y="1665304"/>
            <a:chExt cx="8009896" cy="4953195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Global AIDS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Reporting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616" y="1665304"/>
              <a:ext cx="6873280" cy="45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18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72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/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Asia and</a:t>
            </a:r>
          </a:p>
          <a:p>
            <a:pPr marL="1976438"/>
            <a:r>
              <a:rPr lang="en-GB" sz="4800" b="1" spc="4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n-GB" sz="4800" b="1" spc="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 Pacific</a:t>
            </a:r>
            <a:endParaRPr lang="en-US" sz="4800" b="1" spc="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0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464" y="260648"/>
            <a:ext cx="9649072" cy="6357851"/>
            <a:chOff x="128464" y="260648"/>
            <a:chExt cx="9649072" cy="635785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80" y="2052614"/>
              <a:ext cx="8640000" cy="38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UNAIDS 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128464" y="270000"/>
              <a:ext cx="4880992" cy="108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b="0" i="0" kern="12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prstClr val="black"/>
                  </a:solidFill>
                </a:rPr>
                <a:t>New HIV infections among adults</a:t>
              </a:r>
              <a:br>
                <a:rPr lang="en-US" sz="2400" dirty="0" smtClean="0">
                  <a:solidFill>
                    <a:prstClr val="black"/>
                  </a:solidFill>
                </a:rPr>
              </a:br>
              <a:r>
                <a:rPr lang="en-US" sz="2400" dirty="0" smtClean="0">
                  <a:solidFill>
                    <a:prstClr val="black"/>
                  </a:solidFill>
                </a:rPr>
                <a:t>(aged 15 years and older), Asia </a:t>
              </a:r>
            </a:p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prstClr val="black"/>
                  </a:solidFill>
                </a:rPr>
                <a:t>and the Pacific, 2000–2015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4896544" y="260648"/>
              <a:ext cx="4880992" cy="108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ts val="2600"/>
                </a:lnSpc>
                <a:spcBef>
                  <a:spcPct val="0"/>
                </a:spcBef>
                <a:buNone/>
                <a:defRPr sz="2400" b="0" i="0" baseline="0">
                  <a:solidFill>
                    <a:prstClr val="black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New HIV infections among </a:t>
              </a:r>
              <a:endParaRPr lang="en-US" dirty="0" smtClean="0"/>
            </a:p>
            <a:p>
              <a:r>
                <a:rPr lang="en-US" dirty="0"/>
                <a:t>c</a:t>
              </a:r>
              <a:r>
                <a:rPr lang="en-US" dirty="0" smtClean="0"/>
                <a:t>hildren (aged </a:t>
              </a:r>
              <a:r>
                <a:rPr lang="en-US" dirty="0"/>
                <a:t>0–14 years), </a:t>
              </a:r>
              <a:r>
                <a:rPr lang="en-US" dirty="0" smtClean="0"/>
                <a:t>Asia </a:t>
              </a:r>
            </a:p>
            <a:p>
              <a:r>
                <a:rPr lang="en-US" dirty="0" smtClean="0"/>
                <a:t>and the Pacific, 2000–2015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953000" y="1773232"/>
              <a:ext cx="0" cy="3744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51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Progress towards the 90–90–90 target</a:t>
            </a:r>
            <a:r>
              <a:rPr lang="en-US" dirty="0" smtClean="0"/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Asia and the Pacific, 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998000"/>
            <a:ext cx="9489544" cy="4620499"/>
            <a:chOff x="360000" y="1998000"/>
            <a:chExt cx="9489544" cy="4620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special analysis, 2016; for more details, see annex on methods.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8000" y="5670000"/>
              <a:ext cx="717332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>
                  <a:solidFill>
                    <a:srgbClr val="5F5F5F"/>
                  </a:solidFill>
                </a:rPr>
                <a:t>1</a:t>
              </a:r>
              <a:r>
                <a:rPr lang="en-US" sz="900" dirty="0">
                  <a:solidFill>
                    <a:srgbClr val="5F5F5F"/>
                  </a:solidFill>
                </a:rPr>
                <a:t> 2015 measure derived from data reported by </a:t>
              </a:r>
              <a:r>
                <a:rPr lang="en-US" sz="900" dirty="0" smtClean="0">
                  <a:solidFill>
                    <a:srgbClr val="5F5F5F"/>
                  </a:solidFill>
                </a:rPr>
                <a:t>16 </a:t>
              </a:r>
              <a:r>
                <a:rPr lang="en-US" sz="900" dirty="0">
                  <a:solidFill>
                    <a:srgbClr val="5F5F5F"/>
                  </a:solidFill>
                </a:rPr>
                <a:t>countries, which accounted for </a:t>
              </a:r>
              <a:r>
                <a:rPr lang="en-US" sz="900" dirty="0" smtClean="0">
                  <a:solidFill>
                    <a:srgbClr val="5F5F5F"/>
                  </a:solidFill>
                </a:rPr>
                <a:t>93% </a:t>
              </a:r>
              <a:r>
                <a:rPr lang="en-US" sz="900" dirty="0">
                  <a:solidFill>
                    <a:srgbClr val="5F5F5F"/>
                  </a:solidFill>
                </a:rPr>
                <a:t>of people living with HIV </a:t>
              </a:r>
              <a:r>
                <a:rPr lang="en-US" sz="900" dirty="0" smtClean="0">
                  <a:solidFill>
                    <a:srgbClr val="5F5F5F"/>
                  </a:solidFill>
                </a:rPr>
                <a:t>in the region.    </a:t>
              </a:r>
            </a:p>
            <a:p>
              <a:pPr marL="182563" indent="-182563">
                <a:tabLst>
                  <a:tab pos="182563" algn="l"/>
                </a:tabLst>
              </a:pPr>
              <a:r>
                <a:rPr lang="en-US" sz="900" baseline="30000" dirty="0" smtClean="0">
                  <a:solidFill>
                    <a:srgbClr val="5F5F5F"/>
                  </a:solidFill>
                </a:rPr>
                <a:t>2</a:t>
              </a:r>
              <a:r>
                <a:rPr lang="en-US" sz="900" dirty="0" smtClean="0">
                  <a:solidFill>
                    <a:srgbClr val="5F5F5F"/>
                  </a:solidFill>
                </a:rPr>
                <a:t> </a:t>
              </a:r>
              <a:r>
                <a:rPr lang="en-US" sz="900" dirty="0">
                  <a:solidFill>
                    <a:srgbClr val="5F5F5F"/>
                  </a:solidFill>
                </a:rPr>
                <a:t>2015 measure derived from data reported by </a:t>
              </a:r>
              <a:r>
                <a:rPr lang="en-US" sz="900" dirty="0" smtClean="0">
                  <a:solidFill>
                    <a:srgbClr val="5F5F5F"/>
                  </a:solidFill>
                </a:rPr>
                <a:t>15 </a:t>
              </a:r>
              <a:r>
                <a:rPr lang="en-US" sz="900" dirty="0">
                  <a:solidFill>
                    <a:srgbClr val="5F5F5F"/>
                  </a:solidFill>
                </a:rPr>
                <a:t>countries. </a:t>
              </a:r>
              <a:r>
                <a:rPr lang="en-US" sz="900" dirty="0" smtClean="0">
                  <a:solidFill>
                    <a:srgbClr val="5F5F5F"/>
                  </a:solidFill>
                </a:rPr>
                <a:t>Regionally, 29% </a:t>
              </a:r>
              <a:r>
                <a:rPr lang="en-US" sz="900" dirty="0">
                  <a:solidFill>
                    <a:srgbClr val="5F5F5F"/>
                  </a:solidFill>
                </a:rPr>
                <a:t>of all people on antiretroviral therapy were reported to have received a viral load test during the reporting period. </a:t>
              </a:r>
            </a:p>
          </p:txBody>
        </p:sp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600" y="1998000"/>
              <a:ext cx="7754629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69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6000"/>
            <a:ext cx="9906000" cy="692712"/>
          </a:xfrm>
        </p:spPr>
        <p:txBody>
          <a:bodyPr>
            <a:noAutofit/>
          </a:bodyPr>
          <a:lstStyle/>
          <a:p>
            <a:r>
              <a:rPr lang="en-US" dirty="0" smtClean="0"/>
              <a:t>FIVE PREVENTION PILLARS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30000" y="1440000"/>
            <a:ext cx="8640000" cy="4806803"/>
            <a:chOff x="630000" y="1440000"/>
            <a:chExt cx="8640000" cy="480680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00" y="1440000"/>
              <a:ext cx="8640000" cy="2119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00" y="3870000"/>
              <a:ext cx="8640000" cy="2376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34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/>
          <a:p>
            <a:r>
              <a:rPr lang="en-US" dirty="0"/>
              <a:t>Distribution of new HIV infections by </a:t>
            </a:r>
            <a:r>
              <a:rPr lang="en-US" dirty="0" smtClean="0"/>
              <a:t>country, </a:t>
            </a:r>
            <a:br>
              <a:rPr lang="en-US" dirty="0" smtClean="0"/>
            </a:br>
            <a:r>
              <a:rPr lang="en-US" dirty="0"/>
              <a:t>Asia and the Pacific</a:t>
            </a:r>
            <a:r>
              <a:rPr lang="en-US" dirty="0" smtClean="0"/>
              <a:t>, 2015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0000" y="1715325"/>
            <a:ext cx="7506293" cy="4903174"/>
            <a:chOff x="360000" y="1715325"/>
            <a:chExt cx="7506293" cy="4903174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 2016 estimates.</a:t>
              </a:r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672" y="1715325"/>
              <a:ext cx="5865621" cy="4377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38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556808"/>
          </a:xfrm>
        </p:spPr>
        <p:txBody>
          <a:bodyPr>
            <a:normAutofit/>
          </a:bodyPr>
          <a:lstStyle/>
          <a:p>
            <a:r>
              <a:rPr lang="en-US" sz="2800" dirty="0"/>
              <a:t>Percent change in new HIV infections among adults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aged 15 years and older), Asia and the Pacific,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from </a:t>
            </a:r>
            <a:r>
              <a:rPr lang="en-US" sz="2800" dirty="0"/>
              <a:t>2010 to 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916832"/>
            <a:ext cx="9489544" cy="4701667"/>
            <a:chOff x="360000" y="1916832"/>
            <a:chExt cx="9489544" cy="4701667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863" y="1916832"/>
              <a:ext cx="8259789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UNAIDS 2016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estimates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7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new HIV infections by mode of transmission, select countries, Asia and </a:t>
            </a:r>
            <a:r>
              <a:rPr lang="en-US" dirty="0" smtClean="0"/>
              <a:t>the Pacific</a:t>
            </a:r>
            <a:r>
              <a:rPr lang="en-US" dirty="0"/>
              <a:t>, 1995, 2005 and 2015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60000" y="1497031"/>
            <a:ext cx="7992000" cy="5244337"/>
            <a:chOff x="1260000" y="1497031"/>
            <a:chExt cx="7992000" cy="5244337"/>
          </a:xfrm>
        </p:grpSpPr>
        <p:grpSp>
          <p:nvGrpSpPr>
            <p:cNvPr id="5" name="Group 4"/>
            <p:cNvGrpSpPr/>
            <p:nvPr/>
          </p:nvGrpSpPr>
          <p:grpSpPr>
            <a:xfrm>
              <a:off x="1260000" y="1497031"/>
              <a:ext cx="5917926" cy="2131764"/>
              <a:chOff x="1260000" y="1340768"/>
              <a:chExt cx="5917926" cy="2131764"/>
            </a:xfrm>
          </p:grpSpPr>
          <p:pic>
            <p:nvPicPr>
              <p:cNvPr id="5017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000" y="1340768"/>
                <a:ext cx="2641926" cy="18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0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000" y="1340768"/>
                <a:ext cx="2641926" cy="18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476000" y="3103200"/>
                <a:ext cx="2376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aseline="30000" dirty="0"/>
                  <a:t>Source: Cambodia AIDS Epidemic Model (AEM) - Spectrum 2016, submitted for the Global AIDS Response Progress Reporting and HIV Estimation 2016.</a:t>
                </a:r>
                <a:endParaRPr lang="en-US" sz="9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752000" y="3103200"/>
                <a:ext cx="23762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aseline="30000" dirty="0"/>
                  <a:t>Source: Ministry of Health Malaysia. (2015). AIDS Epidemic Model Malaysia (1980–2030). 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260000" y="3721831"/>
              <a:ext cx="5917926" cy="2227449"/>
              <a:chOff x="1260000" y="3573016"/>
              <a:chExt cx="5917926" cy="2227449"/>
            </a:xfrm>
          </p:grpSpPr>
          <p:pic>
            <p:nvPicPr>
              <p:cNvPr id="5018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000" y="3573016"/>
                <a:ext cx="2641926" cy="18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2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000" y="3573016"/>
                <a:ext cx="2641926" cy="18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476000" y="5338800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aseline="30000" dirty="0"/>
                  <a:t>Source: National HIV and STI Surveillance and Strategic Information Unit, National Epidemiology Center, Department of Health, Philippines. (2016). Philippines HIV Estimates 1990–2015. 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752000" y="5338800"/>
                <a:ext cx="2376264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aseline="30000" dirty="0"/>
                  <a:t>Source: Thailand Working Group on HIV/AIDS Projection (2015). 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692024" y="6156593"/>
              <a:ext cx="41970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*heterosexual casual sex among general </a:t>
              </a:r>
              <a:r>
                <a:rPr lang="en-US" sz="800" dirty="0" smtClean="0"/>
                <a:t>population</a:t>
              </a:r>
            </a:p>
            <a:p>
              <a:r>
                <a:rPr lang="en-US" sz="800" dirty="0" smtClean="0"/>
                <a:t>**</a:t>
              </a:r>
              <a:r>
                <a:rPr lang="en-US" sz="800" dirty="0"/>
                <a:t>female sex workers and </a:t>
              </a:r>
              <a:r>
                <a:rPr lang="en-US" sz="800" dirty="0" smtClean="0"/>
                <a:t>clients</a:t>
              </a:r>
            </a:p>
            <a:p>
              <a:r>
                <a:rPr lang="en-US" sz="800" dirty="0" smtClean="0"/>
                <a:t>***</a:t>
              </a:r>
              <a:r>
                <a:rPr lang="en-US" sz="800" dirty="0"/>
                <a:t>spousal transmission from husband living with HIV to wife (</a:t>
              </a:r>
              <a:r>
                <a:rPr lang="en-US" sz="800" dirty="0" err="1"/>
                <a:t>serodiscordant</a:t>
              </a:r>
              <a:r>
                <a:rPr lang="en-US" sz="800" dirty="0"/>
                <a:t> couple</a:t>
              </a:r>
              <a:r>
                <a:rPr lang="en-US" sz="800" dirty="0" smtClean="0"/>
                <a:t>)</a:t>
              </a:r>
              <a:endParaRPr lang="en-US" sz="800" dirty="0"/>
            </a:p>
            <a:p>
              <a:r>
                <a:rPr lang="en-US" sz="800" dirty="0" smtClean="0"/>
                <a:t>****</a:t>
              </a:r>
              <a:r>
                <a:rPr lang="en-US" sz="800" dirty="0"/>
                <a:t>spousal transmission from wife living with HIV to husband (</a:t>
              </a:r>
              <a:r>
                <a:rPr lang="en-US" sz="800" dirty="0" err="1"/>
                <a:t>serodiscordant</a:t>
              </a:r>
              <a:r>
                <a:rPr lang="en-US" sz="800" dirty="0"/>
                <a:t> couple)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545288" y="2765943"/>
              <a:ext cx="1706712" cy="1669257"/>
              <a:chOff x="7545288" y="2765943"/>
              <a:chExt cx="1706712" cy="166925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r="84078" b="30002"/>
              <a:stretch/>
            </p:blipFill>
            <p:spPr bwMode="auto">
              <a:xfrm>
                <a:off x="7545288" y="2765943"/>
                <a:ext cx="1080000" cy="50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78" t="8755" r="56099" b="31244"/>
              <a:stretch/>
            </p:blipFill>
            <p:spPr bwMode="auto">
              <a:xfrm>
                <a:off x="7596000" y="3235210"/>
                <a:ext cx="1548000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052" t="7434" r="29130" b="7565"/>
              <a:stretch/>
            </p:blipFill>
            <p:spPr bwMode="auto">
              <a:xfrm>
                <a:off x="7596000" y="3644343"/>
                <a:ext cx="1548000" cy="61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609" t="9999" r="986" b="60001"/>
              <a:stretch/>
            </p:blipFill>
            <p:spPr bwMode="auto">
              <a:xfrm>
                <a:off x="7596000" y="4219200"/>
                <a:ext cx="1656000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91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0"/>
            <a:ext cx="9906000" cy="1080000"/>
          </a:xfrm>
        </p:spPr>
        <p:txBody>
          <a:bodyPr>
            <a:noAutofit/>
          </a:bodyPr>
          <a:lstStyle/>
          <a:p>
            <a:r>
              <a:rPr lang="en-US" sz="2800" dirty="0"/>
              <a:t>HIV prevalence among key populations, select geographical locations in Asia and the </a:t>
            </a:r>
            <a:r>
              <a:rPr lang="en-US" sz="2800" dirty="0" smtClean="0"/>
              <a:t>Pacific, most </a:t>
            </a:r>
            <a:r>
              <a:rPr lang="en-US" sz="2800" dirty="0"/>
              <a:t>recent data, 2013-2015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224000"/>
            <a:ext cx="9345528" cy="5394499"/>
            <a:chOff x="360000" y="1224000"/>
            <a:chExt cx="9345528" cy="539449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704" y="1224000"/>
              <a:ext cx="5165866" cy="52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60000" y="6480000"/>
              <a:ext cx="9345528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HIV sentinel surveillance reports and integrated biological and </a:t>
              </a:r>
              <a:r>
                <a:rPr lang="en-US" sz="900" dirty="0" err="1">
                  <a:solidFill>
                    <a:prstClr val="black"/>
                  </a:solidFill>
                  <a:latin typeface="Times New Roman"/>
                </a:rPr>
                <a:t>behavioural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 surveillance reports and 2016 Global AIDS 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Response Progress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Reporting.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65600" y="1225136"/>
              <a:ext cx="1713600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168" y="1556792"/>
              <a:ext cx="1710000" cy="128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04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2000"/>
            <a:ext cx="9906000" cy="1080000"/>
          </a:xfrm>
        </p:spPr>
        <p:txBody>
          <a:bodyPr>
            <a:noAutofit/>
          </a:bodyPr>
          <a:lstStyle/>
          <a:p>
            <a:r>
              <a:rPr lang="en-US" sz="2800" dirty="0"/>
              <a:t>Scaled up combination prevention can increase </a:t>
            </a:r>
            <a:r>
              <a:rPr lang="en-US" sz="2800" dirty="0" smtClean="0"/>
              <a:t>consistent </a:t>
            </a:r>
            <a:br>
              <a:rPr lang="en-US" sz="2800" dirty="0" smtClean="0"/>
            </a:br>
            <a:r>
              <a:rPr lang="en-US" sz="2800" dirty="0" smtClean="0"/>
              <a:t>condom </a:t>
            </a:r>
            <a:r>
              <a:rPr lang="en-US" sz="2800" dirty="0"/>
              <a:t>use and reduce HIV infections </a:t>
            </a:r>
            <a:r>
              <a:rPr lang="en-US" sz="2800" dirty="0" smtClean="0"/>
              <a:t>among </a:t>
            </a:r>
            <a:r>
              <a:rPr lang="en-US" sz="2800" dirty="0"/>
              <a:t>female sex workers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17586" y="1268760"/>
            <a:ext cx="6475774" cy="5526681"/>
            <a:chOff x="1717586" y="1268760"/>
            <a:chExt cx="6475774" cy="552668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586" y="1592760"/>
              <a:ext cx="6120000" cy="189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586" y="4051301"/>
              <a:ext cx="6120000" cy="189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964021" y="1268760"/>
              <a:ext cx="24023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CAMBODIA, 1999–2011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654442" y="1268760"/>
              <a:ext cx="35389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MAHARASHTRA, INDIA, 2001–2011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58506" y="3727301"/>
              <a:ext cx="23358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THAILAND, 2000–2013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43168" y="3727301"/>
              <a:ext cx="30796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POKHARA, NEPAL, 2004–2011</a:t>
              </a: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208" y="6021288"/>
              <a:ext cx="4320000" cy="774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00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HIV testing among key populations,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Asia </a:t>
            </a:r>
            <a:r>
              <a:rPr lang="en-US" dirty="0"/>
              <a:t>and the </a:t>
            </a:r>
            <a:r>
              <a:rPr lang="en-US" dirty="0" smtClean="0"/>
              <a:t>Pacific</a:t>
            </a:r>
            <a:r>
              <a:rPr lang="en-US" dirty="0"/>
              <a:t>, most recent data, 2010–2015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6000" y="1737224"/>
            <a:ext cx="9633544" cy="4881275"/>
            <a:chOff x="216000" y="1737224"/>
            <a:chExt cx="9633544" cy="488127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92"/>
            <a:stretch/>
          </p:blipFill>
          <p:spPr bwMode="auto">
            <a:xfrm>
              <a:off x="216000" y="1737224"/>
              <a:ext cx="4680000" cy="37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4968000" y="1737224"/>
              <a:ext cx="4680000" cy="2659087"/>
              <a:chOff x="5040000" y="1737224"/>
              <a:chExt cx="4680000" cy="265908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" b="90809"/>
              <a:stretch/>
            </p:blipFill>
            <p:spPr bwMode="auto">
              <a:xfrm>
                <a:off x="5040000" y="1737224"/>
                <a:ext cx="4680000" cy="39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000" y="2025224"/>
                <a:ext cx="4680000" cy="2371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: 2016 Global AIDS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Response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 Progress </a:t>
              </a:r>
              <a:r>
                <a:rPr lang="fr-FR" sz="900" dirty="0" err="1">
                  <a:solidFill>
                    <a:prstClr val="black"/>
                  </a:solidFill>
                  <a:latin typeface="Times New Roman"/>
                </a:rPr>
                <a:t>Reporting</a:t>
              </a:r>
              <a:r>
                <a:rPr lang="fr-FR" sz="9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7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Autofit/>
          </a:bodyPr>
          <a:lstStyle/>
          <a:p>
            <a:r>
              <a:rPr lang="en-US" sz="2800" dirty="0"/>
              <a:t>Sterile injecting equipment distributed by harm reduction </a:t>
            </a:r>
            <a:r>
              <a:rPr lang="en-US" sz="2800" dirty="0" err="1"/>
              <a:t>programmes</a:t>
            </a:r>
            <a:r>
              <a:rPr lang="en-US" sz="2800" dirty="0"/>
              <a:t>, Asia and the </a:t>
            </a:r>
            <a:r>
              <a:rPr lang="en-US" sz="2800" dirty="0" smtClean="0"/>
              <a:t>Pacific</a:t>
            </a:r>
            <a:r>
              <a:rPr lang="en-US" sz="2800" dirty="0"/>
              <a:t>, most recent data, 2014–2015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628800"/>
            <a:ext cx="9273520" cy="4989699"/>
            <a:chOff x="360000" y="1628800"/>
            <a:chExt cx="9273520" cy="49896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9273520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2016 Global AIDS Response Progress Reporting; UNAIDS. Do No Harm - Health, Human Rights and People who Use Drugs (2016).</a:t>
              </a: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608" y="1628800"/>
              <a:ext cx="7038238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12" y="5373216"/>
              <a:ext cx="8640000" cy="56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26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Punitive laws in 38 countries in Asia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smtClean="0"/>
              <a:t>Pacific </a:t>
            </a:r>
            <a:r>
              <a:rPr lang="en-US" dirty="0"/>
              <a:t>that hamper the HIV response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4488" y="1980000"/>
            <a:ext cx="9180000" cy="4638499"/>
            <a:chOff x="344488" y="1980000"/>
            <a:chExt cx="9180000" cy="46384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UNAIDS, Punitive laws hindering the HIV response in Asia and the Pacific (as of June 2016</a:t>
              </a:r>
              <a:r>
                <a:rPr lang="en-US" sz="900" dirty="0" smtClean="0">
                  <a:solidFill>
                    <a:prstClr val="black"/>
                  </a:solidFill>
                  <a:latin typeface="Times New Roman"/>
                </a:rPr>
                <a:t>).</a:t>
              </a:r>
              <a:endParaRPr lang="en-US" sz="900" dirty="0">
                <a:solidFill>
                  <a:prstClr val="black"/>
                </a:solidFill>
                <a:latin typeface="Times New Roman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88" y="1980000"/>
              <a:ext cx="9180000" cy="3523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85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16000"/>
            <a:ext cx="9906000" cy="692712"/>
          </a:xfrm>
        </p:spPr>
        <p:txBody>
          <a:bodyPr>
            <a:noAutofit/>
          </a:bodyPr>
          <a:lstStyle/>
          <a:p>
            <a:r>
              <a:rPr lang="en-US" dirty="0"/>
              <a:t>The vicious cycle of compulsory detention </a:t>
            </a:r>
            <a:r>
              <a:rPr lang="en-US" dirty="0" err="1"/>
              <a:t>centres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0000" y="1080000"/>
            <a:ext cx="9489544" cy="5538499"/>
            <a:chOff x="360000" y="1080000"/>
            <a:chExt cx="9489544" cy="5538499"/>
          </a:xfrm>
        </p:grpSpPr>
        <p:sp>
          <p:nvSpPr>
            <p:cNvPr id="9" name="Rectangle 8"/>
            <p:cNvSpPr/>
            <p:nvPr/>
          </p:nvSpPr>
          <p:spPr>
            <a:xfrm>
              <a:off x="360000" y="6480000"/>
              <a:ext cx="948954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Based on </a:t>
              </a:r>
              <a:r>
                <a:rPr lang="en-US" sz="900" dirty="0" err="1">
                  <a:solidFill>
                    <a:prstClr val="black"/>
                  </a:solidFill>
                  <a:latin typeface="Times New Roman"/>
                </a:rPr>
                <a:t>Kamarulzaman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 A and </a:t>
              </a:r>
              <a:r>
                <a:rPr lang="en-US" sz="900" dirty="0" err="1">
                  <a:solidFill>
                    <a:prstClr val="black"/>
                  </a:solidFill>
                  <a:latin typeface="Times New Roman"/>
                </a:rPr>
                <a:t>McBrayer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 JL. Compulsory drug detention </a:t>
              </a:r>
              <a:r>
                <a:rPr lang="en-US" sz="900" dirty="0" err="1">
                  <a:solidFill>
                    <a:prstClr val="black"/>
                  </a:solidFill>
                  <a:latin typeface="Times New Roman"/>
                </a:rPr>
                <a:t>centres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 in East and southeast Asia. International Journal of Drug Policy. 2015;26(1):S33–37.</a:t>
              </a: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442" y="1080000"/>
              <a:ext cx="4628814" cy="48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51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Countries in Asia and the Pacific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dirty="0"/>
              <a:t>community-based HIV testing is piloted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0000" y="1620000"/>
            <a:ext cx="7545160" cy="4998499"/>
            <a:chOff x="360000" y="1620000"/>
            <a:chExt cx="7545160" cy="49984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5529104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900" dirty="0" smtClean="0">
                  <a:solidFill>
                    <a:prstClr val="black"/>
                  </a:solidFill>
                  <a:latin typeface="Times New Roman"/>
                </a:rPr>
                <a:t>Source: 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Information based on communications with national HIV </a:t>
              </a:r>
              <a:r>
                <a:rPr lang="en-US" sz="900" dirty="0" err="1">
                  <a:solidFill>
                    <a:prstClr val="black"/>
                  </a:solidFill>
                  <a:latin typeface="Times New Roman"/>
                </a:rPr>
                <a:t>programmes</a:t>
              </a:r>
              <a:r>
                <a:rPr lang="en-US" sz="900" dirty="0">
                  <a:solidFill>
                    <a:prstClr val="black"/>
                  </a:solidFill>
                  <a:latin typeface="Times New Roman"/>
                </a:rPr>
                <a:t> and UNAIDS country offices.</a:t>
              </a:r>
            </a:p>
          </p:txBody>
        </p:sp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001" y="1620000"/>
              <a:ext cx="5292000" cy="430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160" y="1620000"/>
              <a:ext cx="1512000" cy="47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34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obal AIDS 2016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3996</TotalTime>
  <Words>4508</Words>
  <Application>Microsoft Office PowerPoint</Application>
  <PresentationFormat>A4 Paper (210x297 mm)</PresentationFormat>
  <Paragraphs>397</Paragraphs>
  <Slides>146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47" baseType="lpstr">
      <vt:lpstr>Office Theme</vt:lpstr>
      <vt:lpstr>PowerPoint Presentation</vt:lpstr>
      <vt:lpstr>PowerPoint Presentation</vt:lpstr>
      <vt:lpstr>PowerPoint Presentation</vt:lpstr>
      <vt:lpstr>Percent change in new HIV infections among adults  (aged 15 years and older), from 2005 to 2015</vt:lpstr>
      <vt:lpstr>PowerPoint Presentation</vt:lpstr>
      <vt:lpstr>The risk of HIV acquisition compared to adults (aged 15 years and older) in the general population</vt:lpstr>
      <vt:lpstr>Distribution of new HIV infections by population,  global, 2014</vt:lpstr>
      <vt:lpstr>Subnational HIV incidence (%) among young women  (aged 15–24 years), by age group, eastern and southern Africa, 2014–2015</vt:lpstr>
      <vt:lpstr>FIVE PREVENTION PILLARS</vt:lpstr>
      <vt:lpstr>Resources available for HIV by source of funding,  2000–2015</vt:lpstr>
      <vt:lpstr>Spending on programmes specifically for key populations as a percentage of total prevention spending by source, 2010–2014</vt:lpstr>
      <vt:lpstr>Percentage of investments for effective prevention and other prevention categories, four countries, 2013–2014</vt:lpstr>
      <vt:lpstr>PowerPoint Presentation</vt:lpstr>
      <vt:lpstr>THE HOMOPHOBIC CLIMATE INDEX, 2016</vt:lpstr>
      <vt:lpstr>Prevalence of recent intimate partner violence  among ever-married or partnered women, aged 15–19 years,  compared to those aged 15–49 years, 32 countries, 2010–2014</vt:lpstr>
      <vt:lpstr>PowerPoint Presentation</vt:lpstr>
      <vt:lpstr>Child marriage legislation, by country, 2015</vt:lpstr>
      <vt:lpstr>Child marriage legislation, by country, 2015</vt:lpstr>
      <vt:lpstr>Child marriage legislation, by country, 2015</vt:lpstr>
      <vt:lpstr>Parental consent for sexual and reproductive health  and HIV testing services for young people, 2016</vt:lpstr>
      <vt:lpstr>Cost of homophobia as a share of GDP and in value,  per region, per year</vt:lpstr>
      <vt:lpstr>PowerPoint Presentation</vt:lpstr>
      <vt:lpstr>Number of HIV infections averted  through condom use, global, 1990–2015</vt:lpstr>
      <vt:lpstr>Number of HIV infections averted  through condom use, global, 1990–2015</vt:lpstr>
      <vt:lpstr>PowerPoint Presentation</vt:lpstr>
      <vt:lpstr>PowerPoint Presentation</vt:lpstr>
      <vt:lpstr>Percent of sex workers reporting condom use  with last client, most recent data, 2013–2015</vt:lpstr>
      <vt:lpstr>PowerPoint Presentation</vt:lpstr>
      <vt:lpstr>Percent of people who inject drugs reporting condom use  with last partner, most recent data, 2013–2015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Median percent of people with opioid dependence use receiving opioid substitution therapy, 2015</vt:lpstr>
      <vt:lpstr>Number of people newly diagnosed with HIV in Portugal since the decriminalization of drug use, 2000–2013</vt:lpstr>
      <vt:lpstr>PowerPoint Presentation</vt:lpstr>
      <vt:lpstr>PowerPoint Presentation</vt:lpstr>
      <vt:lpstr>PROGRESS TOWARDS 90–90–90 TARGET,  GLOBAL, 2015</vt:lpstr>
      <vt:lpstr>90–90–90 target cascade, global, 2015</vt:lpstr>
      <vt:lpstr>Antiretroviral therapy coverage among select key population  groups and the general adult male population (aged 15 years  and older), matched by survey year, 2013–2015</vt:lpstr>
      <vt:lpstr>Antiretroviral therapy coverage among select key population  groups and the general adult female population (aged 15 years  and older), matched by survey year, 2013–2015</vt:lpstr>
      <vt:lpstr>Progress toward the 90–90–90 target, by region, 2015</vt:lpstr>
      <vt:lpstr>Comparison of models to reach gay men and other men  who have sex with men and transgender women with HIV testing,  Chiang Mai, Thailand, July 2015–March 2016</vt:lpstr>
      <vt:lpstr>HIV testing and treatment initiation by outreach  model type, all sites, Thailand, July 2015–March 2016</vt:lpstr>
      <vt:lpstr>PowerPoint Presentation</vt:lpstr>
      <vt:lpstr>PowerPoint Presentation</vt:lpstr>
      <vt:lpstr>Cumulative number of completed, ongoing and planned  PrEP open-label, demonstration and implementation projects,  2011–2016</vt:lpstr>
      <vt:lpstr>PowerPoint Presentation</vt:lpstr>
      <vt:lpstr>PowerPoint Presentation</vt:lpstr>
      <vt:lpstr>PowerPoint Presentation</vt:lpstr>
      <vt:lpstr>PowerPoint Presentation</vt:lpstr>
      <vt:lpstr>New HIV infections among children (aged 0–14 years)  with and without the provision of antiretroviral medicines  to prevent mother-to-child transmission, global, 1995–2015</vt:lpstr>
      <vt:lpstr>Percent of women receiving antiretroviral medicines  to prevent vertical transmission, by region, 2010–2015</vt:lpstr>
      <vt:lpstr>Distribution of new HIV infections among children  (aged 0–14 years), by country, 2015</vt:lpstr>
      <vt:lpstr>Mother-to-child transmission rate by region,  2010 and 2015</vt:lpstr>
      <vt:lpstr>Antiretroviral medicine regimen used in preventing mother-to-child transmission, global, 2010–2015</vt:lpstr>
      <vt:lpstr>Trends in unmet need for family planning  among married women, select countries, 2000–2015</vt:lpstr>
      <vt:lpstr>PowerPoint Presentation</vt:lpstr>
      <vt:lpstr>PowerPoint Presentation</vt:lpstr>
      <vt:lpstr>PowerPoint Presentation</vt:lpstr>
      <vt:lpstr>Progress towards the 90–90–90 target,  eastern and southern Africa, 2015</vt:lpstr>
      <vt:lpstr>Distribution of new HIV infections by country,  eastern and southern Africa, 2015</vt:lpstr>
      <vt:lpstr>Percent change in new HIV infections among adults  (aged 15 years and older), eastern and southern Africa,  from 2010 to 2015</vt:lpstr>
      <vt:lpstr>Distribution of new HIV infections among population groups, eastern and southern Africa, 2014</vt:lpstr>
      <vt:lpstr>HIV prevalence among sex workers, eastern and  southern Africa, most recent data, 2013–2015</vt:lpstr>
      <vt:lpstr>PowerPoint Presentation</vt:lpstr>
      <vt:lpstr>HIV prevalence among people who inject drugs, eastern and southern Africa, 2015, most recent data, 2013–2015</vt:lpstr>
      <vt:lpstr>Comprehensive knowledge of HIV prevention  among young people (aged 15–24 years), 2000–2015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 towards the 90–90–90 target,  western and central Africa, 2015</vt:lpstr>
      <vt:lpstr>Distribution of new HIV infections by country,  western and central Africa, 2015</vt:lpstr>
      <vt:lpstr>Percent change in new HIV infections among adults  (aged 15 years and older), western and central Africa,  from 2010 to 2015</vt:lpstr>
      <vt:lpstr>Distribution of new HIV infections among population groups, western and central Africa, 2014</vt:lpstr>
      <vt:lpstr>PowerPoint Presentation</vt:lpstr>
      <vt:lpstr>HIV prevalence among sex workers in western and  central Africa, most recent data, 2011–2015</vt:lpstr>
      <vt:lpstr>PowerPoint Presentation</vt:lpstr>
      <vt:lpstr>PowerPoint Presentation</vt:lpstr>
      <vt:lpstr>PowerPoint Presentation</vt:lpstr>
      <vt:lpstr>PowerPoint Presentation</vt:lpstr>
      <vt:lpstr>HIV testing coverage among female sex workers,  western and central Africa in 2013 and 2015</vt:lpstr>
      <vt:lpstr>PowerPoint Presentation</vt:lpstr>
      <vt:lpstr>PowerPoint Presentation</vt:lpstr>
      <vt:lpstr>Progress towards the 90–90–90 target,  Asia and the Pacific, 2015</vt:lpstr>
      <vt:lpstr>Distribution of new HIV infections by country,  Asia and the Pacific, 2015</vt:lpstr>
      <vt:lpstr>Percent change in new HIV infections among adults  (aged 15 years and older), Asia and the Pacific,  from 2010 to 2015</vt:lpstr>
      <vt:lpstr>Distribution of new HIV infections by mode of transmission, select countries, Asia and the Pacific, 1995, 2005 and 2015</vt:lpstr>
      <vt:lpstr>HIV prevalence among key populations, select geographical locations in Asia and the Pacific, most recent data, 2013-2015</vt:lpstr>
      <vt:lpstr>Scaled up combination prevention can increase consistent  condom use and reduce HIV infections among female sex workers</vt:lpstr>
      <vt:lpstr>HIV testing among key populations,  Asia and the Pacific, most recent data, 2010–2015</vt:lpstr>
      <vt:lpstr>Sterile injecting equipment distributed by harm reduction programmes, Asia and the Pacific, most recent data, 2014–2015</vt:lpstr>
      <vt:lpstr>Punitive laws in 38 countries in Asia  and the Pacific that hamper the HIV response</vt:lpstr>
      <vt:lpstr>The vicious cycle of compulsory detention centres</vt:lpstr>
      <vt:lpstr>Countries in Asia and the Pacific  where community-based HIV testing is piloted</vt:lpstr>
      <vt:lpstr>PowerPoint Presentation</vt:lpstr>
      <vt:lpstr>PowerPoint Presentation</vt:lpstr>
      <vt:lpstr>Progress towards the 90–90–90 target,  Latin America and the Caribbean, 2015</vt:lpstr>
      <vt:lpstr>Distribution of new HIV infections by country,  Latin America and the Caribbean, 2015</vt:lpstr>
      <vt:lpstr>Percent change in new HIV infections among adults  (aged 15 years and older), Latin America and the Caribbean,  from 2010 to 2015</vt:lpstr>
      <vt:lpstr>Distribution of new HIV infections among population groups, Latin America and the Caribbean, 2014</vt:lpstr>
      <vt:lpstr>HIV prevalence among sex workers, Latin America  and the Caribbean, most recent data, 2013–2015</vt:lpstr>
      <vt:lpstr>PowerPoint Presentation</vt:lpstr>
      <vt:lpstr>HIV continuum of care cascade among the general population and key populations, Mexico, 2013</vt:lpstr>
      <vt:lpstr>HIV testing in key populations, Latin America  and the Caribbean, most recent data, 2013–2015</vt:lpstr>
      <vt:lpstr>HIV testing among sex workers, Latin America  and the Caribbean, most recent data, 2013–2015</vt:lpstr>
      <vt:lpstr>PowerPoint Presentation</vt:lpstr>
      <vt:lpstr>PowerPoint Presentation</vt:lpstr>
      <vt:lpstr>Progress towards the 90–90–90 target,  Middle East and North Africa, 2015</vt:lpstr>
      <vt:lpstr>Distribution of new HIV infections by country,  Middle East and North Africa, 2015</vt:lpstr>
      <vt:lpstr>Percent change in new HIV infections among adults  (aged 15 years and older), Middle East and North Africa,  from 2010 to 2015</vt:lpstr>
      <vt:lpstr>Distribution of new HIV infections among population groups, Middle East and North Africa, 2014</vt:lpstr>
      <vt:lpstr>HIV prevalence among gay men and other men  who have sex with men, Middle East and North Africa, most recent data, 2013–2015</vt:lpstr>
      <vt:lpstr>HIV prevalence among people who inject drugs,  Middle East and North Africa, most recent data, 2013–2015</vt:lpstr>
      <vt:lpstr>HIV prevalence among sex workers,  Middle East and North Africa, most recent data, 2013–2015</vt:lpstr>
      <vt:lpstr>Summary of behavioural data among key populations,  most recent data, 2013–2015</vt:lpstr>
      <vt:lpstr>PowerPoint Presentation</vt:lpstr>
      <vt:lpstr>New HIV infections among adults (aged 15 years and older), eastern Europe and central Asia, 2010–2015</vt:lpstr>
      <vt:lpstr>Progress towards the 90–90–90 target,  eastern Europe and central Asia, end-2015</vt:lpstr>
      <vt:lpstr>Distribution of new HIV infections by country,  eastern Europe and central Asia, 2015</vt:lpstr>
      <vt:lpstr>Percent change in new HIV infections among adults  (aged 15 years and older), eastern Europe and central Asia,  from 2010 to 2015</vt:lpstr>
      <vt:lpstr>Distribution of new HIV infections among population groups, eastern Europe and Central Asia, 2014</vt:lpstr>
      <vt:lpstr>Prevalence of HIV among people who inject drugs  in five cities of the Russian Federation, 2015</vt:lpstr>
      <vt:lpstr>Use of sterile injection equipment at last injection, select countries, eastern Europe and central Asia, most recent data, 2013–2015</vt:lpstr>
      <vt:lpstr>Condom use among key populations,  Kazakhstan, 2013–2015</vt:lpstr>
      <vt:lpstr>Treatment cascade of services for people living with HIV  in Ukraine, 2015</vt:lpstr>
      <vt:lpstr>Cost of fixed-dose TDF/FTC/EFV per person per year,  2015</vt:lpstr>
      <vt:lpstr>PowerPoint Presentation</vt:lpstr>
      <vt:lpstr>PowerPoint Presentation</vt:lpstr>
      <vt:lpstr>Progress towards the 90–90–90 target, western and  central Europe and North America, 2015</vt:lpstr>
      <vt:lpstr>Distribution of new HIV infections by country,  western and central Europe and North America, 2015</vt:lpstr>
      <vt:lpstr>Percent change in new HIV diagnoses by mode of transmission, western and central Europe and North America,  from 2010 to 2014</vt:lpstr>
      <vt:lpstr>Distribution of new HIV diagnoses by mode of transmission, western and central Europe and North America, 2014</vt:lpstr>
      <vt:lpstr>Distribution of new HIV diagnoses by mode of transmission, western and central Europe and North America, 2014</vt:lpstr>
      <vt:lpstr>Percent of new HIV diagnoses, by mode of transmission  and country, EU/EEA, 2014</vt:lpstr>
      <vt:lpstr>PowerPoint Presentation</vt:lpstr>
      <vt:lpstr>PowerPoint Presentation</vt:lpstr>
      <vt:lpstr>HIV prevalence among male and female sex workers  in Europe, select countries, most recent data, 2011–2015</vt:lpstr>
      <vt:lpstr>Median CD4 cell count per mm3 at HIV diagnosis,  by mode of transmission, EU/EEA, 2005–2014</vt:lpstr>
      <vt:lpstr>PowerPoint Presentation</vt:lpstr>
      <vt:lpstr>PowerPoint Presentation</vt:lpstr>
      <vt:lpstr>Conceptualizing prevention demand-and-supply cascades  for adolescent girls and young women</vt:lpstr>
    </vt:vector>
  </TitlesOfParts>
  <Company>UNAIDS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FADRIQUELA, Efren Estacio</dc:creator>
  <cp:lastModifiedBy>Dominik STELZLE</cp:lastModifiedBy>
  <cp:revision>312</cp:revision>
  <dcterms:created xsi:type="dcterms:W3CDTF">2016-02-05T16:47:07Z</dcterms:created>
  <dcterms:modified xsi:type="dcterms:W3CDTF">2016-08-12T10:05:46Z</dcterms:modified>
</cp:coreProperties>
</file>