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4.xml" ContentType="application/vnd.openxmlformats-officedocument.theme+xml"/>
  <Override PartName="/ppt/slideLayouts/slideLayout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97" r:id="rId5"/>
    <p:sldMasterId id="2147483793" r:id="rId6"/>
    <p:sldMasterId id="2147483826" r:id="rId7"/>
    <p:sldMasterId id="2147483828" r:id="rId8"/>
    <p:sldMasterId id="2147483886" r:id="rId9"/>
  </p:sldMasterIdLst>
  <p:notesMasterIdLst>
    <p:notesMasterId r:id="rId28"/>
  </p:notesMasterIdLst>
  <p:sldIdLst>
    <p:sldId id="261" r:id="rId10"/>
    <p:sldId id="280" r:id="rId11"/>
    <p:sldId id="270" r:id="rId12"/>
    <p:sldId id="281" r:id="rId13"/>
    <p:sldId id="260" r:id="rId14"/>
    <p:sldId id="286" r:id="rId15"/>
    <p:sldId id="282" r:id="rId16"/>
    <p:sldId id="262" r:id="rId17"/>
    <p:sldId id="271" r:id="rId18"/>
    <p:sldId id="277" r:id="rId19"/>
    <p:sldId id="283" r:id="rId20"/>
    <p:sldId id="272" r:id="rId21"/>
    <p:sldId id="284" r:id="rId22"/>
    <p:sldId id="268" r:id="rId23"/>
    <p:sldId id="276" r:id="rId24"/>
    <p:sldId id="274" r:id="rId25"/>
    <p:sldId id="275" r:id="rId26"/>
    <p:sldId id="290" r:id="rId27"/>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1">
          <p15:clr>
            <a:srgbClr val="A4A3A4"/>
          </p15:clr>
        </p15:guide>
        <p15:guide id="2" orient="horz" pos="4075">
          <p15:clr>
            <a:srgbClr val="A4A3A4"/>
          </p15:clr>
        </p15:guide>
        <p15:guide id="3" pos="2880">
          <p15:clr>
            <a:srgbClr val="A4A3A4"/>
          </p15:clr>
        </p15:guide>
        <p15:guide id="4" pos="26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7957"/>
    <a:srgbClr val="E1884B"/>
    <a:srgbClr val="D27732"/>
    <a:srgbClr val="E27222"/>
    <a:srgbClr val="F69C0A"/>
    <a:srgbClr val="FF681D"/>
    <a:srgbClr val="0092D2"/>
    <a:srgbClr val="70C8BE"/>
    <a:srgbClr val="89C443"/>
    <a:srgbClr val="02AE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B494E28-17F6-4856-B1F7-26299DC3E7D2}" v="8" dt="2024-12-13T08:32:42.95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0" autoAdjust="0"/>
    <p:restoredTop sz="63220" autoAdjust="0"/>
  </p:normalViewPr>
  <p:slideViewPr>
    <p:cSldViewPr snapToGrid="0">
      <p:cViewPr varScale="1">
        <p:scale>
          <a:sx n="64" d="100"/>
          <a:sy n="64" d="100"/>
        </p:scale>
        <p:origin x="492" y="78"/>
      </p:cViewPr>
      <p:guideLst>
        <p:guide orient="horz" pos="2161"/>
        <p:guide orient="horz" pos="4075"/>
        <p:guide pos="2880"/>
        <p:guide pos="267"/>
      </p:guideLst>
    </p:cSldViewPr>
  </p:slideViewPr>
  <p:notesTextViewPr>
    <p:cViewPr>
      <p:scale>
        <a:sx n="1" d="1"/>
        <a:sy n="1" d="1"/>
      </p:scale>
      <p:origin x="0" y="-168"/>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 Type="http://schemas.openxmlformats.org/officeDocument/2006/relationships/customXml" Target="../customXml/item3.xml"/><Relationship Id="rId21" Type="http://schemas.openxmlformats.org/officeDocument/2006/relationships/slide" Target="slides/slide12.xml"/><Relationship Id="rId34" Type="http://schemas.microsoft.com/office/2015/10/relationships/revisionInfo" Target="revisionInfo.xml"/><Relationship Id="rId7"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notesMaster" Target="notesMasters/notesMaster1.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viewProps" Target="viewProps.xml"/><Relationship Id="rId8" Type="http://schemas.openxmlformats.org/officeDocument/2006/relationships/slideMaster" Target="slideMasters/slideMaster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NDAUD, Victoria" userId="5a8e11e3-7a89-4c80-be27-a76c091146a4" providerId="ADAL" clId="{3B494E28-17F6-4856-B1F7-26299DC3E7D2}"/>
    <pc:docChg chg="undo redo custSel delSld modSld">
      <pc:chgData name="BENDAUD, Victoria" userId="5a8e11e3-7a89-4c80-be27-a76c091146a4" providerId="ADAL" clId="{3B494E28-17F6-4856-B1F7-26299DC3E7D2}" dt="2024-12-13T08:32:45.378" v="2184"/>
      <pc:docMkLst>
        <pc:docMk/>
      </pc:docMkLst>
      <pc:sldChg chg="delSp modSp mod">
        <pc:chgData name="BENDAUD, Victoria" userId="5a8e11e3-7a89-4c80-be27-a76c091146a4" providerId="ADAL" clId="{3B494E28-17F6-4856-B1F7-26299DC3E7D2}" dt="2024-12-11T08:55:12.663" v="2180" actId="1076"/>
        <pc:sldMkLst>
          <pc:docMk/>
          <pc:sldMk cId="0" sldId="260"/>
        </pc:sldMkLst>
        <pc:spChg chg="del">
          <ac:chgData name="BENDAUD, Victoria" userId="5a8e11e3-7a89-4c80-be27-a76c091146a4" providerId="ADAL" clId="{3B494E28-17F6-4856-B1F7-26299DC3E7D2}" dt="2024-12-10T15:52:49.633" v="1905" actId="478"/>
          <ac:spMkLst>
            <pc:docMk/>
            <pc:sldMk cId="0" sldId="260"/>
            <ac:spMk id="4" creationId="{8C162D83-B930-581C-70E5-9AB059FD1F85}"/>
          </ac:spMkLst>
        </pc:spChg>
        <pc:spChg chg="mod">
          <ac:chgData name="BENDAUD, Victoria" userId="5a8e11e3-7a89-4c80-be27-a76c091146a4" providerId="ADAL" clId="{3B494E28-17F6-4856-B1F7-26299DC3E7D2}" dt="2024-12-11T08:55:12.663" v="2180" actId="1076"/>
          <ac:spMkLst>
            <pc:docMk/>
            <pc:sldMk cId="0" sldId="260"/>
            <ac:spMk id="10243" creationId="{7AE5402D-E2F2-4419-9886-B99F0BE970BA}"/>
          </ac:spMkLst>
        </pc:spChg>
      </pc:sldChg>
      <pc:sldChg chg="modSp mod modNotesTx">
        <pc:chgData name="BENDAUD, Victoria" userId="5a8e11e3-7a89-4c80-be27-a76c091146a4" providerId="ADAL" clId="{3B494E28-17F6-4856-B1F7-26299DC3E7D2}" dt="2024-10-31T07:07:01.731" v="33" actId="20577"/>
        <pc:sldMkLst>
          <pc:docMk/>
          <pc:sldMk cId="0" sldId="261"/>
        </pc:sldMkLst>
        <pc:spChg chg="mod">
          <ac:chgData name="BENDAUD, Victoria" userId="5a8e11e3-7a89-4c80-be27-a76c091146a4" providerId="ADAL" clId="{3B494E28-17F6-4856-B1F7-26299DC3E7D2}" dt="2024-10-31T07:06:53.393" v="1" actId="20577"/>
          <ac:spMkLst>
            <pc:docMk/>
            <pc:sldMk cId="0" sldId="261"/>
            <ac:spMk id="6147" creationId="{502C74B0-0F83-482D-846B-9127DAE9DD82}"/>
          </ac:spMkLst>
        </pc:spChg>
      </pc:sldChg>
      <pc:sldChg chg="addSp delSp modSp mod modNotesTx">
        <pc:chgData name="BENDAUD, Victoria" userId="5a8e11e3-7a89-4c80-be27-a76c091146a4" providerId="ADAL" clId="{3B494E28-17F6-4856-B1F7-26299DC3E7D2}" dt="2024-12-13T08:32:45.378" v="2184"/>
        <pc:sldMkLst>
          <pc:docMk/>
          <pc:sldMk cId="0" sldId="262"/>
        </pc:sldMkLst>
        <pc:picChg chg="add del">
          <ac:chgData name="BENDAUD, Victoria" userId="5a8e11e3-7a89-4c80-be27-a76c091146a4" providerId="ADAL" clId="{3B494E28-17F6-4856-B1F7-26299DC3E7D2}" dt="2024-12-10T15:54:47.670" v="1950" actId="478"/>
          <ac:picMkLst>
            <pc:docMk/>
            <pc:sldMk cId="0" sldId="262"/>
            <ac:picMk id="3" creationId="{510BD119-6075-44D7-BF47-AF525B62D081}"/>
          </ac:picMkLst>
        </pc:picChg>
        <pc:picChg chg="add del mod">
          <ac:chgData name="BENDAUD, Victoria" userId="5a8e11e3-7a89-4c80-be27-a76c091146a4" providerId="ADAL" clId="{3B494E28-17F6-4856-B1F7-26299DC3E7D2}" dt="2024-12-10T15:55:31.284" v="1956" actId="478"/>
          <ac:picMkLst>
            <pc:docMk/>
            <pc:sldMk cId="0" sldId="262"/>
            <ac:picMk id="4" creationId="{53C72589-CCFF-64CF-BE3A-3EFF64D517EC}"/>
          </ac:picMkLst>
        </pc:picChg>
        <pc:picChg chg="add">
          <ac:chgData name="BENDAUD, Victoria" userId="5a8e11e3-7a89-4c80-be27-a76c091146a4" providerId="ADAL" clId="{3B494E28-17F6-4856-B1F7-26299DC3E7D2}" dt="2024-12-10T15:55:41.246" v="1957" actId="22"/>
          <ac:picMkLst>
            <pc:docMk/>
            <pc:sldMk cId="0" sldId="262"/>
            <ac:picMk id="6" creationId="{61628883-90A3-F10F-0F0C-A46B70749A4F}"/>
          </ac:picMkLst>
        </pc:picChg>
      </pc:sldChg>
      <pc:sldChg chg="del">
        <pc:chgData name="BENDAUD, Victoria" userId="5a8e11e3-7a89-4c80-be27-a76c091146a4" providerId="ADAL" clId="{3B494E28-17F6-4856-B1F7-26299DC3E7D2}" dt="2024-12-10T15:56:10.139" v="1963" actId="47"/>
        <pc:sldMkLst>
          <pc:docMk/>
          <pc:sldMk cId="0" sldId="263"/>
        </pc:sldMkLst>
      </pc:sldChg>
      <pc:sldChg chg="del">
        <pc:chgData name="BENDAUD, Victoria" userId="5a8e11e3-7a89-4c80-be27-a76c091146a4" providerId="ADAL" clId="{3B494E28-17F6-4856-B1F7-26299DC3E7D2}" dt="2024-12-10T15:56:10.964" v="1964" actId="47"/>
        <pc:sldMkLst>
          <pc:docMk/>
          <pc:sldMk cId="0" sldId="265"/>
        </pc:sldMkLst>
      </pc:sldChg>
      <pc:sldChg chg="modSp mod modNotesTx">
        <pc:chgData name="BENDAUD, Victoria" userId="5a8e11e3-7a89-4c80-be27-a76c091146a4" providerId="ADAL" clId="{3B494E28-17F6-4856-B1F7-26299DC3E7D2}" dt="2024-12-10T15:46:32.361" v="862" actId="20577"/>
        <pc:sldMkLst>
          <pc:docMk/>
          <pc:sldMk cId="0" sldId="270"/>
        </pc:sldMkLst>
        <pc:spChg chg="mod">
          <ac:chgData name="BENDAUD, Victoria" userId="5a8e11e3-7a89-4c80-be27-a76c091146a4" providerId="ADAL" clId="{3B494E28-17F6-4856-B1F7-26299DC3E7D2}" dt="2024-10-31T07:07:27.407" v="56" actId="20577"/>
          <ac:spMkLst>
            <pc:docMk/>
            <pc:sldMk cId="0" sldId="270"/>
            <ac:spMk id="7171" creationId="{BF1FFD78-85FE-4A02-856A-97F26BD3E56C}"/>
          </ac:spMkLst>
        </pc:spChg>
        <pc:spChg chg="mod">
          <ac:chgData name="BENDAUD, Victoria" userId="5a8e11e3-7a89-4c80-be27-a76c091146a4" providerId="ADAL" clId="{3B494E28-17F6-4856-B1F7-26299DC3E7D2}" dt="2024-10-31T07:07:17.392" v="37" actId="20577"/>
          <ac:spMkLst>
            <pc:docMk/>
            <pc:sldMk cId="0" sldId="270"/>
            <ac:spMk id="8194" creationId="{E6431AA3-00C2-464C-AB63-6C7490ACF4A1}"/>
          </ac:spMkLst>
        </pc:spChg>
      </pc:sldChg>
      <pc:sldChg chg="modSp mod">
        <pc:chgData name="BENDAUD, Victoria" userId="5a8e11e3-7a89-4c80-be27-a76c091146a4" providerId="ADAL" clId="{3B494E28-17F6-4856-B1F7-26299DC3E7D2}" dt="2024-12-10T15:57:27.331" v="1979" actId="20577"/>
        <pc:sldMkLst>
          <pc:docMk/>
          <pc:sldMk cId="0" sldId="271"/>
        </pc:sldMkLst>
        <pc:spChg chg="mod">
          <ac:chgData name="BENDAUD, Victoria" userId="5a8e11e3-7a89-4c80-be27-a76c091146a4" providerId="ADAL" clId="{3B494E28-17F6-4856-B1F7-26299DC3E7D2}" dt="2024-12-10T15:57:27.331" v="1979" actId="20577"/>
          <ac:spMkLst>
            <pc:docMk/>
            <pc:sldMk cId="0" sldId="271"/>
            <ac:spMk id="16387" creationId="{C2FDD706-9A5D-4148-9DEC-1E3492807C49}"/>
          </ac:spMkLst>
        </pc:spChg>
      </pc:sldChg>
      <pc:sldChg chg="modSp mod">
        <pc:chgData name="BENDAUD, Victoria" userId="5a8e11e3-7a89-4c80-be27-a76c091146a4" providerId="ADAL" clId="{3B494E28-17F6-4856-B1F7-26299DC3E7D2}" dt="2024-12-10T15:58:19.801" v="2010" actId="20577"/>
        <pc:sldMkLst>
          <pc:docMk/>
          <pc:sldMk cId="0" sldId="272"/>
        </pc:sldMkLst>
        <pc:spChg chg="mod">
          <ac:chgData name="BENDAUD, Victoria" userId="5a8e11e3-7a89-4c80-be27-a76c091146a4" providerId="ADAL" clId="{3B494E28-17F6-4856-B1F7-26299DC3E7D2}" dt="2024-12-10T15:58:19.801" v="2010" actId="20577"/>
          <ac:spMkLst>
            <pc:docMk/>
            <pc:sldMk cId="0" sldId="272"/>
            <ac:spMk id="19459" creationId="{C7F9BB3B-88A8-4298-BA78-E915F66B841F}"/>
          </ac:spMkLst>
        </pc:spChg>
      </pc:sldChg>
      <pc:sldChg chg="modNotesTx">
        <pc:chgData name="BENDAUD, Victoria" userId="5a8e11e3-7a89-4c80-be27-a76c091146a4" providerId="ADAL" clId="{3B494E28-17F6-4856-B1F7-26299DC3E7D2}" dt="2024-12-10T15:58:47.365" v="2179" actId="20577"/>
        <pc:sldMkLst>
          <pc:docMk/>
          <pc:sldMk cId="0" sldId="276"/>
        </pc:sldMkLst>
      </pc:sldChg>
      <pc:sldChg chg="modSp mod">
        <pc:chgData name="BENDAUD, Victoria" userId="5a8e11e3-7a89-4c80-be27-a76c091146a4" providerId="ADAL" clId="{3B494E28-17F6-4856-B1F7-26299DC3E7D2}" dt="2024-10-31T07:07:10.669" v="35" actId="20577"/>
        <pc:sldMkLst>
          <pc:docMk/>
          <pc:sldMk cId="2158985286" sldId="280"/>
        </pc:sldMkLst>
        <pc:spChg chg="mod">
          <ac:chgData name="BENDAUD, Victoria" userId="5a8e11e3-7a89-4c80-be27-a76c091146a4" providerId="ADAL" clId="{3B494E28-17F6-4856-B1F7-26299DC3E7D2}" dt="2024-10-31T07:07:10.669" v="35" actId="20577"/>
          <ac:spMkLst>
            <pc:docMk/>
            <pc:sldMk cId="2158985286" sldId="280"/>
            <ac:spMk id="3" creationId="{D5C719B8-DD7A-4275-B6A4-1004E4EA4DA3}"/>
          </ac:spMkLst>
        </pc:spChg>
      </pc:sldChg>
      <pc:sldChg chg="modSp mod modNotesTx">
        <pc:chgData name="BENDAUD, Victoria" userId="5a8e11e3-7a89-4c80-be27-a76c091146a4" providerId="ADAL" clId="{3B494E28-17F6-4856-B1F7-26299DC3E7D2}" dt="2024-12-10T15:46:47.748" v="863" actId="20577"/>
        <pc:sldMkLst>
          <pc:docMk/>
          <pc:sldMk cId="1032957955" sldId="281"/>
        </pc:sldMkLst>
        <pc:spChg chg="mod">
          <ac:chgData name="BENDAUD, Victoria" userId="5a8e11e3-7a89-4c80-be27-a76c091146a4" providerId="ADAL" clId="{3B494E28-17F6-4856-B1F7-26299DC3E7D2}" dt="2024-10-31T07:09:31.763" v="419" actId="20577"/>
          <ac:spMkLst>
            <pc:docMk/>
            <pc:sldMk cId="1032957955" sldId="281"/>
            <ac:spMk id="3" creationId="{D5C719B8-DD7A-4275-B6A4-1004E4EA4DA3}"/>
          </ac:spMkLst>
        </pc:spChg>
      </pc:sldChg>
      <pc:sldChg chg="modSp mod modNotesTx">
        <pc:chgData name="BENDAUD, Victoria" userId="5a8e11e3-7a89-4c80-be27-a76c091146a4" providerId="ADAL" clId="{3B494E28-17F6-4856-B1F7-26299DC3E7D2}" dt="2024-12-10T15:53:58.203" v="1947" actId="20577"/>
        <pc:sldMkLst>
          <pc:docMk/>
          <pc:sldMk cId="656369535" sldId="286"/>
        </pc:sldMkLst>
        <pc:spChg chg="mod">
          <ac:chgData name="BENDAUD, Victoria" userId="5a8e11e3-7a89-4c80-be27-a76c091146a4" providerId="ADAL" clId="{3B494E28-17F6-4856-B1F7-26299DC3E7D2}" dt="2024-12-10T15:53:55.329" v="1946" actId="1076"/>
          <ac:spMkLst>
            <pc:docMk/>
            <pc:sldMk cId="656369535" sldId="286"/>
            <ac:spMk id="10243" creationId="{7AE5402D-E2F2-4419-9886-B99F0BE970BA}"/>
          </ac:spMkLst>
        </pc:spChg>
      </pc:sldChg>
      <pc:sldChg chg="del">
        <pc:chgData name="BENDAUD, Victoria" userId="5a8e11e3-7a89-4c80-be27-a76c091146a4" providerId="ADAL" clId="{3B494E28-17F6-4856-B1F7-26299DC3E7D2}" dt="2024-12-10T15:53:02.908" v="1906" actId="47"/>
        <pc:sldMkLst>
          <pc:docMk/>
          <pc:sldMk cId="1116004345" sldId="28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66B354-D3B1-4F80-857B-C6B61207DBAB}" type="datetimeFigureOut">
              <a:rPr lang="en-US" smtClean="0"/>
              <a:t>12/13/2024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BE2509-9DCA-404C-9FF1-104E1173A6B7}" type="slidenum">
              <a:rPr lang="en-US" smtClean="0"/>
              <a:t>‹#›</a:t>
            </a:fld>
            <a:endParaRPr lang="en-US"/>
          </a:p>
        </p:txBody>
      </p:sp>
    </p:spTree>
    <p:extLst>
      <p:ext uri="{BB962C8B-B14F-4D97-AF65-F5344CB8AC3E}">
        <p14:creationId xmlns:p14="http://schemas.microsoft.com/office/powerpoint/2010/main" val="37147914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presentation provides an overview of the Global AIDS Monitoring mechanism. It is focused on measuring progress towards the global AIDS targets set for 2025 and ending AIDS by 2030.  </a:t>
            </a:r>
          </a:p>
        </p:txBody>
      </p:sp>
      <p:sp>
        <p:nvSpPr>
          <p:cNvPr id="4" name="Slide Number Placeholder 3"/>
          <p:cNvSpPr>
            <a:spLocks noGrp="1"/>
          </p:cNvSpPr>
          <p:nvPr>
            <p:ph type="sldNum" sz="quarter" idx="5"/>
          </p:nvPr>
        </p:nvSpPr>
        <p:spPr/>
        <p:txBody>
          <a:bodyPr/>
          <a:lstStyle/>
          <a:p>
            <a:fld id="{15BE2509-9DCA-404C-9FF1-104E1173A6B7}" type="slidenum">
              <a:rPr lang="en-US" smtClean="0"/>
              <a:t>1</a:t>
            </a:fld>
            <a:endParaRPr lang="en-US"/>
          </a:p>
        </p:txBody>
      </p:sp>
    </p:spTree>
    <p:extLst>
      <p:ext uri="{BB962C8B-B14F-4D97-AF65-F5344CB8AC3E}">
        <p14:creationId xmlns:p14="http://schemas.microsoft.com/office/powerpoint/2010/main" val="38796070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Communities and civil society play important roles in the AIDS response. The reporting process benefits of the close participation of community and civil society representatives who can give insights on the status of the AIDS response, as well as help identify barriers to effective service delivery.</a:t>
            </a:r>
          </a:p>
        </p:txBody>
      </p:sp>
      <p:sp>
        <p:nvSpPr>
          <p:cNvPr id="4" name="Slide Number Placeholder 3"/>
          <p:cNvSpPr>
            <a:spLocks noGrp="1"/>
          </p:cNvSpPr>
          <p:nvPr>
            <p:ph type="sldNum" sz="quarter" idx="5"/>
          </p:nvPr>
        </p:nvSpPr>
        <p:spPr/>
        <p:txBody>
          <a:bodyPr/>
          <a:lstStyle/>
          <a:p>
            <a:fld id="{15BE2509-9DCA-404C-9FF1-104E1173A6B7}" type="slidenum">
              <a:rPr lang="en-US" smtClean="0"/>
              <a:t>10</a:t>
            </a:fld>
            <a:endParaRPr lang="en-US"/>
          </a:p>
        </p:txBody>
      </p:sp>
    </p:spTree>
    <p:extLst>
      <p:ext uri="{BB962C8B-B14F-4D97-AF65-F5344CB8AC3E}">
        <p14:creationId xmlns:p14="http://schemas.microsoft.com/office/powerpoint/2010/main" val="34964744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the following we summarize few resources available to you on the reporting process.</a:t>
            </a:r>
          </a:p>
        </p:txBody>
      </p:sp>
      <p:sp>
        <p:nvSpPr>
          <p:cNvPr id="4" name="Slide Number Placeholder 3"/>
          <p:cNvSpPr>
            <a:spLocks noGrp="1"/>
          </p:cNvSpPr>
          <p:nvPr>
            <p:ph type="sldNum" sz="quarter" idx="5"/>
          </p:nvPr>
        </p:nvSpPr>
        <p:spPr/>
        <p:txBody>
          <a:bodyPr/>
          <a:lstStyle/>
          <a:p>
            <a:fld id="{15BE2509-9DCA-404C-9FF1-104E1173A6B7}" type="slidenum">
              <a:rPr lang="en-US" smtClean="0"/>
              <a:t>11</a:t>
            </a:fld>
            <a:endParaRPr lang="en-US"/>
          </a:p>
        </p:txBody>
      </p:sp>
    </p:spTree>
    <p:extLst>
      <p:ext uri="{BB962C8B-B14F-4D97-AF65-F5344CB8AC3E}">
        <p14:creationId xmlns:p14="http://schemas.microsoft.com/office/powerpoint/2010/main" val="38123658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may seek for support from UNAIDS, UNICEF or WHO offices present in your country, or email to </a:t>
            </a:r>
            <a:r>
              <a:rPr lang="en-GB" altLang="en-US" sz="1200" dirty="0">
                <a:latin typeface="Arial" panose="020B0604020202020204" pitchFamily="34" charset="0"/>
                <a:cs typeface="Arial" panose="020B0604020202020204" pitchFamily="34" charset="0"/>
              </a:rPr>
              <a:t>AIDSreporting@unaids.org</a:t>
            </a:r>
          </a:p>
          <a:p>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5BE2509-9DCA-404C-9FF1-104E1173A6B7}" type="slidenum">
              <a:rPr lang="en-US" smtClean="0"/>
              <a:t>12</a:t>
            </a:fld>
            <a:endParaRPr lang="en-US"/>
          </a:p>
        </p:txBody>
      </p:sp>
    </p:spTree>
    <p:extLst>
      <p:ext uri="{BB962C8B-B14F-4D97-AF65-F5344CB8AC3E}">
        <p14:creationId xmlns:p14="http://schemas.microsoft.com/office/powerpoint/2010/main" val="40963615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Data reported in previous reporting rounds that have been validated are available on the AIDSinfo.unaids.org web-site. </a:t>
            </a:r>
          </a:p>
        </p:txBody>
      </p:sp>
      <p:sp>
        <p:nvSpPr>
          <p:cNvPr id="4" name="Slide Number Placeholder 3"/>
          <p:cNvSpPr>
            <a:spLocks noGrp="1"/>
          </p:cNvSpPr>
          <p:nvPr>
            <p:ph type="sldNum" sz="quarter" idx="5"/>
          </p:nvPr>
        </p:nvSpPr>
        <p:spPr/>
        <p:txBody>
          <a:bodyPr/>
          <a:lstStyle/>
          <a:p>
            <a:fld id="{15BE2509-9DCA-404C-9FF1-104E1173A6B7}" type="slidenum">
              <a:rPr lang="en-US" smtClean="0"/>
              <a:t>13</a:t>
            </a:fld>
            <a:endParaRPr lang="en-US"/>
          </a:p>
        </p:txBody>
      </p:sp>
    </p:spTree>
    <p:extLst>
      <p:ext uri="{BB962C8B-B14F-4D97-AF65-F5344CB8AC3E}">
        <p14:creationId xmlns:p14="http://schemas.microsoft.com/office/powerpoint/2010/main" val="39812395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You can view the epidemiological and other indicator data  from the main site; using maps, data sheets, graphs, or doing country comparisons. </a:t>
            </a:r>
          </a:p>
        </p:txBody>
      </p:sp>
      <p:sp>
        <p:nvSpPr>
          <p:cNvPr id="4" name="Slide Number Placeholder 3"/>
          <p:cNvSpPr>
            <a:spLocks noGrp="1"/>
          </p:cNvSpPr>
          <p:nvPr>
            <p:ph type="sldNum" sz="quarter" idx="5"/>
          </p:nvPr>
        </p:nvSpPr>
        <p:spPr/>
        <p:txBody>
          <a:bodyPr/>
          <a:lstStyle/>
          <a:p>
            <a:fld id="{15BE2509-9DCA-404C-9FF1-104E1173A6B7}" type="slidenum">
              <a:rPr lang="en-US" smtClean="0"/>
              <a:t>14</a:t>
            </a:fld>
            <a:endParaRPr lang="en-US"/>
          </a:p>
        </p:txBody>
      </p:sp>
    </p:spTree>
    <p:extLst>
      <p:ext uri="{BB962C8B-B14F-4D97-AF65-F5344CB8AC3E}">
        <p14:creationId xmlns:p14="http://schemas.microsoft.com/office/powerpoint/2010/main" val="15523452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None/>
            </a:pPr>
            <a:r>
              <a:rPr lang="en-US" dirty="0"/>
              <a:t>Key Population Atlas focuses on key populations data, covering sex workers, men who have sex with men, people who inject drugs, transgender people, people in prisons and other closed settings and people living with HIV</a:t>
            </a:r>
            <a:endParaRPr lang="en-US" b="0" i="0" cap="all" dirty="0">
              <a:solidFill>
                <a:srgbClr val="212529"/>
              </a:solidFill>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15BE2509-9DCA-404C-9FF1-104E1173A6B7}" type="slidenum">
              <a:rPr lang="en-US" smtClean="0"/>
              <a:t>15</a:t>
            </a:fld>
            <a:endParaRPr lang="en-US"/>
          </a:p>
        </p:txBody>
      </p:sp>
    </p:spTree>
    <p:extLst>
      <p:ext uri="{BB962C8B-B14F-4D97-AF65-F5344CB8AC3E}">
        <p14:creationId xmlns:p14="http://schemas.microsoft.com/office/powerpoint/2010/main" val="4932118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financial dashboards includes global, regional, and country by country data on the financing and spending of the AIDS response.</a:t>
            </a:r>
          </a:p>
        </p:txBody>
      </p:sp>
      <p:sp>
        <p:nvSpPr>
          <p:cNvPr id="4" name="Slide Number Placeholder 3"/>
          <p:cNvSpPr>
            <a:spLocks noGrp="1"/>
          </p:cNvSpPr>
          <p:nvPr>
            <p:ph type="sldNum" sz="quarter" idx="5"/>
          </p:nvPr>
        </p:nvSpPr>
        <p:spPr/>
        <p:txBody>
          <a:bodyPr/>
          <a:lstStyle/>
          <a:p>
            <a:fld id="{15BE2509-9DCA-404C-9FF1-104E1173A6B7}" type="slidenum">
              <a:rPr lang="en-US" smtClean="0"/>
              <a:t>16</a:t>
            </a:fld>
            <a:endParaRPr lang="en-US"/>
          </a:p>
        </p:txBody>
      </p:sp>
    </p:spTree>
    <p:extLst>
      <p:ext uri="{BB962C8B-B14F-4D97-AF65-F5344CB8AC3E}">
        <p14:creationId xmlns:p14="http://schemas.microsoft.com/office/powerpoint/2010/main" val="14357975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the laws and policies analytics you can look up policy and laws data reported through the NCPI and compiled by UNAIDS from other sources, including country documents and other global databases. Data can be searched by regions or specific countries, by topics and questions, and can be viewed in tables, graphs or maps. </a:t>
            </a:r>
          </a:p>
        </p:txBody>
      </p:sp>
      <p:sp>
        <p:nvSpPr>
          <p:cNvPr id="4" name="Slide Number Placeholder 3"/>
          <p:cNvSpPr>
            <a:spLocks noGrp="1"/>
          </p:cNvSpPr>
          <p:nvPr>
            <p:ph type="sldNum" sz="quarter" idx="5"/>
          </p:nvPr>
        </p:nvSpPr>
        <p:spPr/>
        <p:txBody>
          <a:bodyPr/>
          <a:lstStyle/>
          <a:p>
            <a:fld id="{15BE2509-9DCA-404C-9FF1-104E1173A6B7}" type="slidenum">
              <a:rPr lang="en-US" smtClean="0"/>
              <a:t>17</a:t>
            </a:fld>
            <a:endParaRPr lang="en-US"/>
          </a:p>
        </p:txBody>
      </p:sp>
    </p:spTree>
    <p:extLst>
      <p:ext uri="{BB962C8B-B14F-4D97-AF65-F5344CB8AC3E}">
        <p14:creationId xmlns:p14="http://schemas.microsoft.com/office/powerpoint/2010/main" val="21600457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Global AIDS Monitoring consists of several components.</a:t>
            </a:r>
          </a:p>
        </p:txBody>
      </p:sp>
      <p:sp>
        <p:nvSpPr>
          <p:cNvPr id="4" name="Slide Number Placeholder 3"/>
          <p:cNvSpPr>
            <a:spLocks noGrp="1"/>
          </p:cNvSpPr>
          <p:nvPr>
            <p:ph type="sldNum" sz="quarter" idx="5"/>
          </p:nvPr>
        </p:nvSpPr>
        <p:spPr/>
        <p:txBody>
          <a:bodyPr/>
          <a:lstStyle/>
          <a:p>
            <a:fld id="{15BE2509-9DCA-404C-9FF1-104E1173A6B7}" type="slidenum">
              <a:rPr lang="en-US" smtClean="0"/>
              <a:t>2</a:t>
            </a:fld>
            <a:endParaRPr lang="en-US"/>
          </a:p>
        </p:txBody>
      </p:sp>
    </p:spTree>
    <p:extLst>
      <p:ext uri="{BB962C8B-B14F-4D97-AF65-F5344CB8AC3E}">
        <p14:creationId xmlns:p14="http://schemas.microsoft.com/office/powerpoint/2010/main" val="17968726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92 quantitative indicators. Countries are asked to state which indicators are relevant to their HIV response, and if there are new data available for each. </a:t>
            </a:r>
          </a:p>
          <a:p>
            <a:endParaRPr lang="en-US" dirty="0"/>
          </a:p>
          <a:p>
            <a:r>
              <a:rPr lang="en-US" dirty="0"/>
              <a:t>Besides the indicators, the reporting platform includes a laws and policies questionnaire called National Commitments and Policy Instrument. The full questionnaire included in GAM every two years consists of two parts, Part A to be completed by government and Part B to be completed by civil society and communities. In 2025 an interim version of the questionnaire is included that consists of a sub-set of questions from Part A that refer to laws and policies that may change more quickly. </a:t>
            </a:r>
          </a:p>
          <a:p>
            <a:endParaRPr lang="en-US" dirty="0"/>
          </a:p>
          <a:p>
            <a:r>
              <a:rPr lang="en-US" dirty="0"/>
              <a:t>The reporting platform also supports the writing of a narrative report, in the form of summaries by commitment areas in the 2021 Political Declaration on HIV and AIDS. The narrative summaries can help in documenting the key observations on the HIV response, and actions required to speed up progress.</a:t>
            </a:r>
          </a:p>
          <a:p>
            <a:endParaRPr lang="en-US" dirty="0"/>
          </a:p>
          <a:p>
            <a:r>
              <a:rPr lang="en-US" dirty="0"/>
              <a:t>The AIDS medicines and diagnostics survey is conducted in collaboration with WHO and is an important tool in monitoring whether the health system is equipping the response appropriately.</a:t>
            </a:r>
          </a:p>
        </p:txBody>
      </p:sp>
      <p:sp>
        <p:nvSpPr>
          <p:cNvPr id="4" name="Slide Number Placeholder 3"/>
          <p:cNvSpPr>
            <a:spLocks noGrp="1"/>
          </p:cNvSpPr>
          <p:nvPr>
            <p:ph type="sldNum" sz="quarter" idx="5"/>
          </p:nvPr>
        </p:nvSpPr>
        <p:spPr/>
        <p:txBody>
          <a:bodyPr/>
          <a:lstStyle/>
          <a:p>
            <a:fld id="{15BE2509-9DCA-404C-9FF1-104E1173A6B7}" type="slidenum">
              <a:rPr lang="en-US" smtClean="0"/>
              <a:t>3</a:t>
            </a:fld>
            <a:endParaRPr lang="en-US"/>
          </a:p>
        </p:txBody>
      </p:sp>
    </p:spTree>
    <p:extLst>
      <p:ext uri="{BB962C8B-B14F-4D97-AF65-F5344CB8AC3E}">
        <p14:creationId xmlns:p14="http://schemas.microsoft.com/office/powerpoint/2010/main" val="27970987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Global AIDS Monitoring structure remains the same as in 2024 and is aligned to the Global AIDS Strategy and the 2021 Political Declaration. Some revisions have been made to existing indicator definitions.</a:t>
            </a:r>
          </a:p>
        </p:txBody>
      </p:sp>
      <p:sp>
        <p:nvSpPr>
          <p:cNvPr id="4" name="Slide Number Placeholder 3"/>
          <p:cNvSpPr>
            <a:spLocks noGrp="1"/>
          </p:cNvSpPr>
          <p:nvPr>
            <p:ph type="sldNum" sz="quarter" idx="5"/>
          </p:nvPr>
        </p:nvSpPr>
        <p:spPr/>
        <p:txBody>
          <a:bodyPr/>
          <a:lstStyle/>
          <a:p>
            <a:fld id="{15BE2509-9DCA-404C-9FF1-104E1173A6B7}" type="slidenum">
              <a:rPr lang="en-US" smtClean="0"/>
              <a:t>4</a:t>
            </a:fld>
            <a:endParaRPr lang="en-US"/>
          </a:p>
        </p:txBody>
      </p:sp>
    </p:spTree>
    <p:extLst>
      <p:ext uri="{BB962C8B-B14F-4D97-AF65-F5344CB8AC3E}">
        <p14:creationId xmlns:p14="http://schemas.microsoft.com/office/powerpoint/2010/main" val="18066432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5BE2509-9DCA-404C-9FF1-104E1173A6B7}" type="slidenum">
              <a:rPr lang="en-US" smtClean="0"/>
              <a:t>5</a:t>
            </a:fld>
            <a:endParaRPr lang="en-US"/>
          </a:p>
        </p:txBody>
      </p:sp>
    </p:spTree>
    <p:extLst>
      <p:ext uri="{BB962C8B-B14F-4D97-AF65-F5344CB8AC3E}">
        <p14:creationId xmlns:p14="http://schemas.microsoft.com/office/powerpoint/2010/main" val="23879044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None/>
            </a:pPr>
            <a:endParaRPr lang="en-US" sz="1200" b="0" i="0" u="none" strike="noStrike" baseline="0" dirty="0">
              <a:solidFill>
                <a:srgbClr val="1A1A1A"/>
              </a:solidFill>
              <a:latin typeface="Avenir-Book"/>
            </a:endParaRPr>
          </a:p>
          <a:p>
            <a:endParaRPr lang="en-US" dirty="0"/>
          </a:p>
        </p:txBody>
      </p:sp>
      <p:sp>
        <p:nvSpPr>
          <p:cNvPr id="4" name="Slide Number Placeholder 3"/>
          <p:cNvSpPr>
            <a:spLocks noGrp="1"/>
          </p:cNvSpPr>
          <p:nvPr>
            <p:ph type="sldNum" sz="quarter" idx="5"/>
          </p:nvPr>
        </p:nvSpPr>
        <p:spPr/>
        <p:txBody>
          <a:bodyPr/>
          <a:lstStyle/>
          <a:p>
            <a:fld id="{15BE2509-9DCA-404C-9FF1-104E1173A6B7}" type="slidenum">
              <a:rPr lang="en-US" smtClean="0"/>
              <a:t>6</a:t>
            </a:fld>
            <a:endParaRPr lang="en-US"/>
          </a:p>
        </p:txBody>
      </p:sp>
    </p:spTree>
    <p:extLst>
      <p:ext uri="{BB962C8B-B14F-4D97-AF65-F5344CB8AC3E}">
        <p14:creationId xmlns:p14="http://schemas.microsoft.com/office/powerpoint/2010/main" val="28215767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the following slides we illustrate the recommended steps in carrying out the annual national AIDS reporting, dividing it into three phases; 1) preparation; 2) the reporting; and 3) the follow-up.</a:t>
            </a:r>
          </a:p>
        </p:txBody>
      </p:sp>
      <p:sp>
        <p:nvSpPr>
          <p:cNvPr id="4" name="Slide Number Placeholder 3"/>
          <p:cNvSpPr>
            <a:spLocks noGrp="1"/>
          </p:cNvSpPr>
          <p:nvPr>
            <p:ph type="sldNum" sz="quarter" idx="5"/>
          </p:nvPr>
        </p:nvSpPr>
        <p:spPr/>
        <p:txBody>
          <a:bodyPr/>
          <a:lstStyle/>
          <a:p>
            <a:fld id="{15BE2509-9DCA-404C-9FF1-104E1173A6B7}" type="slidenum">
              <a:rPr lang="en-US" smtClean="0"/>
              <a:t>7</a:t>
            </a:fld>
            <a:endParaRPr lang="en-US"/>
          </a:p>
        </p:txBody>
      </p:sp>
    </p:spTree>
    <p:extLst>
      <p:ext uri="{BB962C8B-B14F-4D97-AF65-F5344CB8AC3E}">
        <p14:creationId xmlns:p14="http://schemas.microsoft.com/office/powerpoint/2010/main" val="20304111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solidFill>
                  <a:srgbClr val="1A1A1A"/>
                </a:solidFill>
                <a:latin typeface="AvenirLTStd-Book"/>
              </a:rPr>
              <a:t>In the preparation phase, from December to February, the national rapporteur receives a confirmation message from UNAIDS on the reporting process. </a:t>
            </a:r>
          </a:p>
          <a:p>
            <a:pPr algn="l"/>
            <a:endParaRPr lang="en-US" sz="1800" b="0" i="0" u="none" strike="noStrike" baseline="0" dirty="0">
              <a:solidFill>
                <a:srgbClr val="1A1A1A"/>
              </a:solidFill>
              <a:latin typeface="AvenirLTStd-Book"/>
            </a:endParaRPr>
          </a:p>
          <a:p>
            <a:pPr algn="l"/>
            <a:r>
              <a:rPr lang="en-US" sz="1800" b="0" i="0" u="none" strike="noStrike" baseline="0" dirty="0">
                <a:solidFill>
                  <a:srgbClr val="1A1A1A"/>
                </a:solidFill>
                <a:latin typeface="AvenirLTStd-Book"/>
              </a:rPr>
              <a:t>The preparatory steps are described in the guideline document. They include identifying indicators and data sources, resource persons, and ensuring the participation of key stakeholders such as government and civil society leads and the HIV estimates team to the process.</a:t>
            </a:r>
          </a:p>
          <a:p>
            <a:pPr algn="l"/>
            <a:endParaRPr lang="en-US" sz="1800" b="0" i="0" u="none" strike="noStrike" baseline="0" dirty="0">
              <a:solidFill>
                <a:srgbClr val="1A1A1A"/>
              </a:solidFill>
              <a:latin typeface="AvenirLTStd-Book"/>
            </a:endParaRPr>
          </a:p>
          <a:p>
            <a:pPr algn="l"/>
            <a:r>
              <a:rPr lang="en-US" sz="1800" b="0" i="0" u="none" strike="noStrike" baseline="0" dirty="0">
                <a:solidFill>
                  <a:srgbClr val="1A1A1A"/>
                </a:solidFill>
                <a:latin typeface="AvenirLTStd-Book"/>
              </a:rPr>
              <a:t>As part of the finalization process, reported data should be validated and reconciled between all partners in the country, including community-led organizations. The online reporting tool supports this process through the ability to share viewer credentials with national stakeholders. </a:t>
            </a:r>
          </a:p>
          <a:p>
            <a:pPr algn="l"/>
            <a:endParaRPr lang="en-US" sz="1800" b="0" i="0" u="none" strike="noStrike" baseline="0" dirty="0">
              <a:solidFill>
                <a:srgbClr val="1A1A1A"/>
              </a:solidFill>
              <a:latin typeface="AvenirLTStd-Book"/>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baseline="0">
                <a:solidFill>
                  <a:srgbClr val="1A1A1A"/>
                </a:solidFill>
                <a:latin typeface="AvenirLTStd-Book"/>
              </a:rPr>
              <a:t>Several countries have reported that this feature enabled community-led organizations and other partners to view and provide input during the reporting process, enabling wider and more rapid stakeholder consultation and validation.</a:t>
            </a:r>
            <a:endParaRPr lang="en-US" sz="1800"/>
          </a:p>
          <a:p>
            <a:pPr algn="l"/>
            <a:endParaRPr lang="en-US" sz="1800" b="0" i="0" u="none" strike="noStrike" baseline="0" dirty="0">
              <a:solidFill>
                <a:srgbClr val="1A1A1A"/>
              </a:solidFill>
              <a:latin typeface="AvenirLTStd-Book"/>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baseline="0" dirty="0">
                <a:solidFill>
                  <a:srgbClr val="1A1A1A"/>
                </a:solidFill>
                <a:latin typeface="AvenirLTStd-Book"/>
              </a:rPr>
              <a:t>In the second phase, in March, when conducting the reporting, the national rapporteur enters the relevant data and the narrative report in the online tool; uploads all supporting documents and confirms the GAM submission by the 31</a:t>
            </a:r>
            <a:r>
              <a:rPr lang="en-US" sz="1800" b="0" i="0" u="none" strike="noStrike" baseline="30000" dirty="0">
                <a:solidFill>
                  <a:srgbClr val="1A1A1A"/>
                </a:solidFill>
                <a:latin typeface="AvenirLTStd-Book"/>
              </a:rPr>
              <a:t>st</a:t>
            </a:r>
            <a:r>
              <a:rPr lang="en-US" sz="1800" b="0" i="0" u="none" strike="noStrike" baseline="0" dirty="0">
                <a:solidFill>
                  <a:srgbClr val="1A1A1A"/>
                </a:solidFill>
                <a:latin typeface="AvenirLTStd-Book"/>
              </a:rPr>
              <a:t> of March.</a:t>
            </a:r>
            <a:endParaRPr lang="en-US" sz="1800" dirty="0"/>
          </a:p>
          <a:p>
            <a:pPr algn="l"/>
            <a:endParaRPr lang="en-US" sz="1800" b="0" i="0" u="none" strike="noStrike" baseline="0" dirty="0">
              <a:solidFill>
                <a:srgbClr val="1A1A1A"/>
              </a:solidFill>
              <a:latin typeface="AvenirLTStd-Book"/>
            </a:endParaRPr>
          </a:p>
          <a:p>
            <a:pPr algn="l"/>
            <a:r>
              <a:rPr lang="en-US" sz="1800" b="0" i="0" u="none" strike="noStrike" baseline="0" dirty="0">
                <a:solidFill>
                  <a:srgbClr val="1A1A1A"/>
                </a:solidFill>
                <a:latin typeface="AvenirLTStd-Book"/>
              </a:rPr>
              <a:t>In the last phase, April to June, the national rapporteur has still some follow-up tasks. UNAIDS may have data queries to the national rapporteurs, which are important to be addressed before the final data set is made public. The rapporteurs can also use extracts from the GAM online reporting tool to inform any public national events, forums or </a:t>
            </a:r>
            <a:r>
              <a:rPr lang="en-US" sz="1800" b="0" i="0" u="none" strike="noStrike" baseline="0" dirty="0" err="1">
                <a:solidFill>
                  <a:srgbClr val="1A1A1A"/>
                </a:solidFill>
                <a:latin typeface="AvenirLTStd-Book"/>
              </a:rPr>
              <a:t>programme</a:t>
            </a:r>
            <a:r>
              <a:rPr lang="en-US" sz="1800" b="0" i="0" u="none" strike="noStrike" baseline="0" dirty="0">
                <a:solidFill>
                  <a:srgbClr val="1A1A1A"/>
                </a:solidFill>
                <a:latin typeface="AvenirLTStd-Book"/>
              </a:rPr>
              <a:t> reviews on progress towards ending AIDS by 2030. </a:t>
            </a:r>
          </a:p>
          <a:p>
            <a:pPr algn="l"/>
            <a:endParaRPr lang="en-US" sz="1800" b="0" i="0" u="none" strike="noStrike" baseline="0" dirty="0">
              <a:solidFill>
                <a:srgbClr val="1A1A1A"/>
              </a:solidFill>
              <a:latin typeface="AvenirLTStd-Book"/>
            </a:endParaRPr>
          </a:p>
          <a:p>
            <a:pPr algn="l"/>
            <a:endParaRPr lang="en-US" sz="1800" b="0" i="0" u="none" strike="noStrike" baseline="0" dirty="0">
              <a:solidFill>
                <a:srgbClr val="1A1A1A"/>
              </a:solidFill>
              <a:latin typeface="AvenirLTStd-Book"/>
            </a:endParaRPr>
          </a:p>
        </p:txBody>
      </p:sp>
      <p:sp>
        <p:nvSpPr>
          <p:cNvPr id="4" name="Slide Number Placeholder 3"/>
          <p:cNvSpPr>
            <a:spLocks noGrp="1"/>
          </p:cNvSpPr>
          <p:nvPr>
            <p:ph type="sldNum" sz="quarter" idx="5"/>
          </p:nvPr>
        </p:nvSpPr>
        <p:spPr/>
        <p:txBody>
          <a:bodyPr/>
          <a:lstStyle/>
          <a:p>
            <a:fld id="{15BE2509-9DCA-404C-9FF1-104E1173A6B7}" type="slidenum">
              <a:rPr lang="en-US" smtClean="0"/>
              <a:t>8</a:t>
            </a:fld>
            <a:endParaRPr lang="en-US"/>
          </a:p>
        </p:txBody>
      </p:sp>
    </p:spTree>
    <p:extLst>
      <p:ext uri="{BB962C8B-B14F-4D97-AF65-F5344CB8AC3E}">
        <p14:creationId xmlns:p14="http://schemas.microsoft.com/office/powerpoint/2010/main" val="4579748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latin typeface="Arial"/>
                <a:ea typeface="ＭＳ Ｐゴシック"/>
                <a:cs typeface="Arial"/>
              </a:rPr>
              <a:t>One of the main tools that can be used to obtain denominators for reporting is the Spectrum software package.</a:t>
            </a:r>
            <a:endParaRPr lang="en-US" altLang="en-US" sz="1200" dirty="0">
              <a:solidFill>
                <a:srgbClr val="000000"/>
              </a:solidFill>
              <a:latin typeface="Arial"/>
              <a:ea typeface="ＭＳ Ｐゴシック"/>
              <a:cs typeface="Arial"/>
            </a:endParaRPr>
          </a:p>
          <a:p>
            <a:r>
              <a:rPr lang="en-US" dirty="0"/>
              <a:t>To reduce the manual data entry, countries can select to use Spectrum as the source. Results will be obtained directly by UNAIDS from the final national Spectrum file. </a:t>
            </a:r>
          </a:p>
        </p:txBody>
      </p:sp>
      <p:sp>
        <p:nvSpPr>
          <p:cNvPr id="4" name="Slide Number Placeholder 3"/>
          <p:cNvSpPr>
            <a:spLocks noGrp="1"/>
          </p:cNvSpPr>
          <p:nvPr>
            <p:ph type="sldNum" sz="quarter" idx="5"/>
          </p:nvPr>
        </p:nvSpPr>
        <p:spPr/>
        <p:txBody>
          <a:bodyPr/>
          <a:lstStyle/>
          <a:p>
            <a:fld id="{15BE2509-9DCA-404C-9FF1-104E1173A6B7}" type="slidenum">
              <a:rPr lang="en-US" smtClean="0"/>
              <a:t>9</a:t>
            </a:fld>
            <a:endParaRPr lang="en-US"/>
          </a:p>
        </p:txBody>
      </p:sp>
    </p:spTree>
    <p:extLst>
      <p:ext uri="{BB962C8B-B14F-4D97-AF65-F5344CB8AC3E}">
        <p14:creationId xmlns:p14="http://schemas.microsoft.com/office/powerpoint/2010/main" val="39650903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E2807B90-6550-49C2-929B-6504882CAB8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77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42791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5608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62751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1255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9880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76065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72166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521342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4.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image" Target="../media/image2.jpe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681D"/>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3B7E240E-1DFB-4695-98EC-DEB85F449C81}"/>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1E787653-B6C5-473C-94DC-9CDB7A94D944}"/>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4EF98FE7-18D7-48E9-808E-EE45ABA02728}"/>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charset="0"/>
                <a:ea typeface="ＭＳ Ｐゴシック" charset="-128"/>
              </a:defRPr>
            </a:lvl1pPr>
          </a:lstStyle>
          <a:p>
            <a:pPr>
              <a:defRPr/>
            </a:pPr>
            <a:fld id="{D52E4ABA-CB6F-444E-83F0-E7C01C2C506A}" type="datetimeFigureOut">
              <a:rPr lang="en-US"/>
              <a:pPr>
                <a:defRPr/>
              </a:pPr>
              <a:t>12/13/2024</a:t>
            </a:fld>
            <a:endParaRPr lang="en-US"/>
          </a:p>
        </p:txBody>
      </p:sp>
      <p:sp>
        <p:nvSpPr>
          <p:cNvPr id="5" name="Footer Placeholder 4">
            <a:extLst>
              <a:ext uri="{FF2B5EF4-FFF2-40B4-BE49-F238E27FC236}">
                <a16:creationId xmlns:a16="http://schemas.microsoft.com/office/drawing/2014/main" id="{1CDD4176-B4D7-4A76-A295-5D43538F95EA}"/>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ea typeface="ＭＳ Ｐゴシック" charset="-128"/>
              </a:defRPr>
            </a:lvl1pPr>
          </a:lstStyle>
          <a:p>
            <a:pPr>
              <a:defRPr/>
            </a:pPr>
            <a:endParaRPr lang="en-US"/>
          </a:p>
        </p:txBody>
      </p:sp>
      <p:sp>
        <p:nvSpPr>
          <p:cNvPr id="6" name="Slide Number Placeholder 5">
            <a:extLst>
              <a:ext uri="{FF2B5EF4-FFF2-40B4-BE49-F238E27FC236}">
                <a16:creationId xmlns:a16="http://schemas.microsoft.com/office/drawing/2014/main" id="{D2467E8B-4D49-447F-A1E3-15BBE6583F33}"/>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BA9660FE-02BF-450A-90CE-41C4227584E4}" type="slidenum">
              <a:rPr lang="en-US" altLang="en-US"/>
              <a:pPr/>
              <a:t>‹#›</a:t>
            </a:fld>
            <a:endParaRPr lang="en-US" altLang="en-US"/>
          </a:p>
        </p:txBody>
      </p:sp>
      <p:pic>
        <p:nvPicPr>
          <p:cNvPr id="1031" name="Picture 2" descr="A picture containing bird&#10;&#10;Description automatically generated">
            <a:extLst>
              <a:ext uri="{FF2B5EF4-FFF2-40B4-BE49-F238E27FC236}">
                <a16:creationId xmlns:a16="http://schemas.microsoft.com/office/drawing/2014/main" id="{678A5486-1D5C-4B33-B500-B405751B759D}"/>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84" r:id="rId1"/>
    <p:sldLayoutId id="2147483885" r:id="rId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charset="0"/>
        </a:defRPr>
      </a:lvl2pPr>
      <a:lvl3pPr algn="ctr" rtl="0" eaLnBrk="0" fontAlgn="base" hangingPunct="0">
        <a:spcBef>
          <a:spcPct val="0"/>
        </a:spcBef>
        <a:spcAft>
          <a:spcPct val="0"/>
        </a:spcAft>
        <a:defRPr sz="4400">
          <a:solidFill>
            <a:schemeClr val="tx1"/>
          </a:solidFill>
          <a:latin typeface="Calibri" charset="0"/>
        </a:defRPr>
      </a:lvl3pPr>
      <a:lvl4pPr algn="ctr" rtl="0" eaLnBrk="0" fontAlgn="base" hangingPunct="0">
        <a:spcBef>
          <a:spcPct val="0"/>
        </a:spcBef>
        <a:spcAft>
          <a:spcPct val="0"/>
        </a:spcAft>
        <a:defRPr sz="4400">
          <a:solidFill>
            <a:schemeClr val="tx1"/>
          </a:solidFill>
          <a:latin typeface="Calibri" charset="0"/>
        </a:defRPr>
      </a:lvl4pPr>
      <a:lvl5pPr algn="ctr" rtl="0" eaLnBrk="0" fontAlgn="base" hangingPunct="0">
        <a:spcBef>
          <a:spcPct val="0"/>
        </a:spcBef>
        <a:spcAft>
          <a:spcPct val="0"/>
        </a:spcAft>
        <a:defRPr sz="4400">
          <a:solidFill>
            <a:schemeClr val="tx1"/>
          </a:solidFill>
          <a:latin typeface="Calibri" charset="0"/>
        </a:defRPr>
      </a:lvl5pPr>
      <a:lvl6pPr marL="457200" algn="ctr" rtl="0" fontAlgn="base">
        <a:spcBef>
          <a:spcPct val="0"/>
        </a:spcBef>
        <a:spcAft>
          <a:spcPct val="0"/>
        </a:spcAft>
        <a:defRPr sz="4400">
          <a:solidFill>
            <a:schemeClr val="tx1"/>
          </a:solidFill>
          <a:latin typeface="Calibri" charset="0"/>
        </a:defRPr>
      </a:lvl6pPr>
      <a:lvl7pPr marL="914400" algn="ctr" rtl="0" fontAlgn="base">
        <a:spcBef>
          <a:spcPct val="0"/>
        </a:spcBef>
        <a:spcAft>
          <a:spcPct val="0"/>
        </a:spcAft>
        <a:defRPr sz="4400">
          <a:solidFill>
            <a:schemeClr val="tx1"/>
          </a:solidFill>
          <a:latin typeface="Calibri" charset="0"/>
        </a:defRPr>
      </a:lvl7pPr>
      <a:lvl8pPr marL="1371600" algn="ctr" rtl="0" fontAlgn="base">
        <a:spcBef>
          <a:spcPct val="0"/>
        </a:spcBef>
        <a:spcAft>
          <a:spcPct val="0"/>
        </a:spcAft>
        <a:defRPr sz="4400">
          <a:solidFill>
            <a:schemeClr val="tx1"/>
          </a:solidFill>
          <a:latin typeface="Calibri" charset="0"/>
        </a:defRPr>
      </a:lvl8pPr>
      <a:lvl9pPr marL="1828800" algn="ctr" rtl="0" fontAlgn="base">
        <a:spcBef>
          <a:spcPct val="0"/>
        </a:spcBef>
        <a:spcAft>
          <a:spcPct val="0"/>
        </a:spcAft>
        <a:defRPr sz="4400">
          <a:solidFill>
            <a:schemeClr val="tx1"/>
          </a:solidFill>
          <a:latin typeface="Calibri"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681D"/>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881"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charset="0"/>
        </a:defRPr>
      </a:lvl2pPr>
      <a:lvl3pPr algn="ctr" rtl="0" eaLnBrk="0" fontAlgn="base" hangingPunct="0">
        <a:spcBef>
          <a:spcPct val="0"/>
        </a:spcBef>
        <a:spcAft>
          <a:spcPct val="0"/>
        </a:spcAft>
        <a:defRPr sz="4400">
          <a:solidFill>
            <a:schemeClr val="tx1"/>
          </a:solidFill>
          <a:latin typeface="Calibri" charset="0"/>
        </a:defRPr>
      </a:lvl3pPr>
      <a:lvl4pPr algn="ctr" rtl="0" eaLnBrk="0" fontAlgn="base" hangingPunct="0">
        <a:spcBef>
          <a:spcPct val="0"/>
        </a:spcBef>
        <a:spcAft>
          <a:spcPct val="0"/>
        </a:spcAft>
        <a:defRPr sz="4400">
          <a:solidFill>
            <a:schemeClr val="tx1"/>
          </a:solidFill>
          <a:latin typeface="Calibri" charset="0"/>
        </a:defRPr>
      </a:lvl4pPr>
      <a:lvl5pPr algn="ctr" rtl="0" eaLnBrk="0" fontAlgn="base" hangingPunct="0">
        <a:spcBef>
          <a:spcPct val="0"/>
        </a:spcBef>
        <a:spcAft>
          <a:spcPct val="0"/>
        </a:spcAft>
        <a:defRPr sz="4400">
          <a:solidFill>
            <a:schemeClr val="tx1"/>
          </a:solidFill>
          <a:latin typeface="Calibri" charset="0"/>
        </a:defRPr>
      </a:lvl5pPr>
      <a:lvl6pPr marL="457200" algn="ctr" rtl="0" fontAlgn="base">
        <a:spcBef>
          <a:spcPct val="0"/>
        </a:spcBef>
        <a:spcAft>
          <a:spcPct val="0"/>
        </a:spcAft>
        <a:defRPr sz="4400">
          <a:solidFill>
            <a:schemeClr val="tx1"/>
          </a:solidFill>
          <a:latin typeface="Calibri" charset="0"/>
        </a:defRPr>
      </a:lvl6pPr>
      <a:lvl7pPr marL="914400" algn="ctr" rtl="0" fontAlgn="base">
        <a:spcBef>
          <a:spcPct val="0"/>
        </a:spcBef>
        <a:spcAft>
          <a:spcPct val="0"/>
        </a:spcAft>
        <a:defRPr sz="4400">
          <a:solidFill>
            <a:schemeClr val="tx1"/>
          </a:solidFill>
          <a:latin typeface="Calibri" charset="0"/>
        </a:defRPr>
      </a:lvl7pPr>
      <a:lvl8pPr marL="1371600" algn="ctr" rtl="0" fontAlgn="base">
        <a:spcBef>
          <a:spcPct val="0"/>
        </a:spcBef>
        <a:spcAft>
          <a:spcPct val="0"/>
        </a:spcAft>
        <a:defRPr sz="4400">
          <a:solidFill>
            <a:schemeClr val="tx1"/>
          </a:solidFill>
          <a:latin typeface="Calibri" charset="0"/>
        </a:defRPr>
      </a:lvl8pPr>
      <a:lvl9pPr marL="1828800" algn="ctr" rtl="0" fontAlgn="base">
        <a:spcBef>
          <a:spcPct val="0"/>
        </a:spcBef>
        <a:spcAft>
          <a:spcPct val="0"/>
        </a:spcAft>
        <a:defRPr sz="4400">
          <a:solidFill>
            <a:schemeClr val="tx1"/>
          </a:solidFill>
          <a:latin typeface="Calibri"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681D"/>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1802D85-BE24-4CDA-A8A9-93CC50228AF4}"/>
              </a:ext>
            </a:extLst>
          </p:cNvPr>
          <p:cNvSpPr/>
          <p:nvPr userDrawn="1"/>
        </p:nvSpPr>
        <p:spPr>
          <a:xfrm>
            <a:off x="0" y="0"/>
            <a:ext cx="4572000" cy="6858000"/>
          </a:xfrm>
          <a:prstGeom prst="rect">
            <a:avLst/>
          </a:prstGeom>
          <a:solidFill>
            <a:srgbClr val="70C8B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Tree>
  </p:cSld>
  <p:clrMap bg1="lt1" tx1="dk1" bg2="lt2" tx2="dk2" accent1="accent1" accent2="accent2" accent3="accent3" accent4="accent4" accent5="accent5" accent6="accent6" hlink="hlink" folHlink="folHlink"/>
  <p:sldLayoutIdLst>
    <p:sldLayoutId id="2147483882"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F681D"/>
        </a:solidFill>
        <a:effectLst/>
      </p:bgPr>
    </p:bg>
    <p:spTree>
      <p:nvGrpSpPr>
        <p:cNvPr id="1" name=""/>
        <p:cNvGrpSpPr/>
        <p:nvPr/>
      </p:nvGrpSpPr>
      <p:grpSpPr>
        <a:xfrm>
          <a:off x="0" y="0"/>
          <a:ext cx="0" cy="0"/>
          <a:chOff x="0" y="0"/>
          <a:chExt cx="0" cy="0"/>
        </a:xfrm>
      </p:grpSpPr>
      <p:pic>
        <p:nvPicPr>
          <p:cNvPr id="3074" name="Picture 6">
            <a:extLst>
              <a:ext uri="{FF2B5EF4-FFF2-40B4-BE49-F238E27FC236}">
                <a16:creationId xmlns:a16="http://schemas.microsoft.com/office/drawing/2014/main" id="{CD7CC756-9A42-493A-9A49-5E36E03F7458}"/>
              </a:ext>
            </a:extLst>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83" r:id="rId1"/>
    <p:sldLayoutId id="2147483888" r:id="rId2"/>
    <p:sldLayoutId id="2147483889" r:id="rId3"/>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8710458"/>
      </p:ext>
    </p:extLst>
  </p:cSld>
  <p:clrMap bg1="lt1" tx1="dk1" bg2="lt2" tx2="dk2" accent1="accent1" accent2="accent2" accent3="accent3" accent4="accent4" accent5="accent5" accent6="accent6" hlink="hlink" folHlink="folHlink"/>
  <p:sldLayoutIdLst>
    <p:sldLayoutId id="2147483887"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charset="0"/>
        </a:defRPr>
      </a:lvl2pPr>
      <a:lvl3pPr algn="ctr" rtl="0" eaLnBrk="0" fontAlgn="base" hangingPunct="0">
        <a:spcBef>
          <a:spcPct val="0"/>
        </a:spcBef>
        <a:spcAft>
          <a:spcPct val="0"/>
        </a:spcAft>
        <a:defRPr sz="4400">
          <a:solidFill>
            <a:schemeClr val="tx1"/>
          </a:solidFill>
          <a:latin typeface="Calibri" charset="0"/>
        </a:defRPr>
      </a:lvl3pPr>
      <a:lvl4pPr algn="ctr" rtl="0" eaLnBrk="0" fontAlgn="base" hangingPunct="0">
        <a:spcBef>
          <a:spcPct val="0"/>
        </a:spcBef>
        <a:spcAft>
          <a:spcPct val="0"/>
        </a:spcAft>
        <a:defRPr sz="4400">
          <a:solidFill>
            <a:schemeClr val="tx1"/>
          </a:solidFill>
          <a:latin typeface="Calibri" charset="0"/>
        </a:defRPr>
      </a:lvl4pPr>
      <a:lvl5pPr algn="ctr" rtl="0" eaLnBrk="0" fontAlgn="base" hangingPunct="0">
        <a:spcBef>
          <a:spcPct val="0"/>
        </a:spcBef>
        <a:spcAft>
          <a:spcPct val="0"/>
        </a:spcAft>
        <a:defRPr sz="4400">
          <a:solidFill>
            <a:schemeClr val="tx1"/>
          </a:solidFill>
          <a:latin typeface="Calibri" charset="0"/>
        </a:defRPr>
      </a:lvl5pPr>
      <a:lvl6pPr marL="457200" algn="ctr" rtl="0" fontAlgn="base">
        <a:spcBef>
          <a:spcPct val="0"/>
        </a:spcBef>
        <a:spcAft>
          <a:spcPct val="0"/>
        </a:spcAft>
        <a:defRPr sz="4400">
          <a:solidFill>
            <a:schemeClr val="tx1"/>
          </a:solidFill>
          <a:latin typeface="Calibri" charset="0"/>
        </a:defRPr>
      </a:lvl6pPr>
      <a:lvl7pPr marL="914400" algn="ctr" rtl="0" fontAlgn="base">
        <a:spcBef>
          <a:spcPct val="0"/>
        </a:spcBef>
        <a:spcAft>
          <a:spcPct val="0"/>
        </a:spcAft>
        <a:defRPr sz="4400">
          <a:solidFill>
            <a:schemeClr val="tx1"/>
          </a:solidFill>
          <a:latin typeface="Calibri" charset="0"/>
        </a:defRPr>
      </a:lvl7pPr>
      <a:lvl8pPr marL="1371600" algn="ctr" rtl="0" fontAlgn="base">
        <a:spcBef>
          <a:spcPct val="0"/>
        </a:spcBef>
        <a:spcAft>
          <a:spcPct val="0"/>
        </a:spcAft>
        <a:defRPr sz="4400">
          <a:solidFill>
            <a:schemeClr val="tx1"/>
          </a:solidFill>
          <a:latin typeface="Calibri" charset="0"/>
        </a:defRPr>
      </a:lvl8pPr>
      <a:lvl9pPr marL="1828800" algn="ctr" rtl="0" fontAlgn="base">
        <a:spcBef>
          <a:spcPct val="0"/>
        </a:spcBef>
        <a:spcAft>
          <a:spcPct val="0"/>
        </a:spcAft>
        <a:defRPr sz="4400">
          <a:solidFill>
            <a:schemeClr val="tx1"/>
          </a:solidFill>
          <a:latin typeface="Calibri"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4.sv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s://aidsinfo.unaids.org/"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hyperlink" Target="https://aidsinfo.unaids.org/"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hyperlink" Target="http://kpatlas.unaids.org/dashboard"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hyperlink" Target="http://hivfinancial.unaids.org/hivfinancialdashboards.html" TargetMode="External"/><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hyperlink" Target="http://lawsandpolicies.unaids.org/" TargetMode="External"/><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hyperlink" Target="https://www.unaids.org/en/global-aids-monitoring"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aidsreportingtool.unaids.org/"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Text Placeholder 6">
            <a:extLst>
              <a:ext uri="{FF2B5EF4-FFF2-40B4-BE49-F238E27FC236}">
                <a16:creationId xmlns:a16="http://schemas.microsoft.com/office/drawing/2014/main" id="{188327A2-BAE0-447E-82FD-CBB9F2547A23}"/>
              </a:ext>
            </a:extLst>
          </p:cNvPr>
          <p:cNvSpPr txBox="1">
            <a:spLocks/>
          </p:cNvSpPr>
          <p:nvPr/>
        </p:nvSpPr>
        <p:spPr bwMode="auto">
          <a:xfrm>
            <a:off x="546100" y="404813"/>
            <a:ext cx="2935288"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lnSpc>
                <a:spcPct val="120000"/>
              </a:lnSpc>
              <a:spcBef>
                <a:spcPct val="20000"/>
              </a:spcBef>
              <a:buFont typeface="Arial" panose="020B0604020202020204" pitchFamily="34" charset="0"/>
              <a:buNone/>
            </a:pPr>
            <a:r>
              <a:rPr lang="en-US" altLang="en-US" sz="1100">
                <a:solidFill>
                  <a:srgbClr val="000000"/>
                </a:solidFill>
                <a:cs typeface="Arial" panose="020B0604020202020204" pitchFamily="34" charset="0"/>
              </a:rPr>
              <a:t>UNAIDS </a:t>
            </a:r>
          </a:p>
        </p:txBody>
      </p:sp>
      <p:sp>
        <p:nvSpPr>
          <p:cNvPr id="6147" name="Title 1">
            <a:extLst>
              <a:ext uri="{FF2B5EF4-FFF2-40B4-BE49-F238E27FC236}">
                <a16:creationId xmlns:a16="http://schemas.microsoft.com/office/drawing/2014/main" id="{502C74B0-0F83-482D-846B-9127DAE9DD82}"/>
              </a:ext>
            </a:extLst>
          </p:cNvPr>
          <p:cNvSpPr txBox="1">
            <a:spLocks/>
          </p:cNvSpPr>
          <p:nvPr/>
        </p:nvSpPr>
        <p:spPr bwMode="auto">
          <a:xfrm>
            <a:off x="546100" y="942975"/>
            <a:ext cx="695325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lnSpc>
                <a:spcPct val="90000"/>
              </a:lnSpc>
            </a:pPr>
            <a:r>
              <a:rPr lang="en-US" altLang="en-US" sz="3600" dirty="0">
                <a:solidFill>
                  <a:srgbClr val="000000"/>
                </a:solidFill>
                <a:latin typeface="Arial"/>
                <a:ea typeface="ＭＳ Ｐゴシック"/>
                <a:cs typeface="Arial"/>
              </a:rPr>
              <a:t>2025 Global AIDS Monitoring</a:t>
            </a:r>
          </a:p>
        </p:txBody>
      </p:sp>
      <p:pic>
        <p:nvPicPr>
          <p:cNvPr id="3" name="Graphic 2" descr="A square made of tiny squares">
            <a:extLst>
              <a:ext uri="{FF2B5EF4-FFF2-40B4-BE49-F238E27FC236}">
                <a16:creationId xmlns:a16="http://schemas.microsoft.com/office/drawing/2014/main" id="{BEA48FCE-0895-4D2D-A276-D4EE80D0CF0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2021186"/>
            <a:ext cx="9144000" cy="4572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15496"/>
    </mc:Choice>
    <mc:Fallback xmlns="">
      <p:transition spd="slow" advTm="15496"/>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472B147E-656E-4894-828B-4FF017F6672B}"/>
              </a:ext>
            </a:extLst>
          </p:cNvPr>
          <p:cNvSpPr txBox="1">
            <a:spLocks/>
          </p:cNvSpPr>
          <p:nvPr/>
        </p:nvSpPr>
        <p:spPr bwMode="auto">
          <a:xfrm>
            <a:off x="363538" y="312738"/>
            <a:ext cx="7772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a:solidFill>
                  <a:schemeClr val="bg1">
                    <a:lumMod val="95000"/>
                  </a:schemeClr>
                </a:solidFill>
                <a:latin typeface="Arial" panose="020B0604020202020204" pitchFamily="34" charset="0"/>
                <a:cs typeface="Arial" panose="020B0604020202020204" pitchFamily="34" charset="0"/>
              </a:rPr>
              <a:t>Multisectoral engagement</a:t>
            </a:r>
          </a:p>
        </p:txBody>
      </p:sp>
      <p:sp>
        <p:nvSpPr>
          <p:cNvPr id="17411" name="TextBox 6">
            <a:extLst>
              <a:ext uri="{FF2B5EF4-FFF2-40B4-BE49-F238E27FC236}">
                <a16:creationId xmlns:a16="http://schemas.microsoft.com/office/drawing/2014/main" id="{0E81DE1F-D292-4ADD-8C78-F4D0D677E019}"/>
              </a:ext>
            </a:extLst>
          </p:cNvPr>
          <p:cNvSpPr txBox="1">
            <a:spLocks noChangeArrowheads="1"/>
          </p:cNvSpPr>
          <p:nvPr/>
        </p:nvSpPr>
        <p:spPr bwMode="auto">
          <a:xfrm>
            <a:off x="0" y="1039119"/>
            <a:ext cx="9144000" cy="920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ts val="2200"/>
              </a:lnSpc>
              <a:spcBef>
                <a:spcPct val="0"/>
              </a:spcBef>
            </a:pPr>
            <a:r>
              <a:rPr lang="en-US" altLang="en-US" sz="1800">
                <a:solidFill>
                  <a:srgbClr val="000000"/>
                </a:solidFill>
                <a:latin typeface="Arial"/>
                <a:ea typeface="ＭＳ Ｐゴシック"/>
                <a:cs typeface="Arial"/>
              </a:rPr>
              <a:t>Countries are encouraged to engage a multisectoral group of stakeholders in the GAM reporting process, including from community-led organizations and appropriate civil society representatives </a:t>
            </a:r>
            <a:endParaRPr lang="en-US" altLang="en-US" sz="1800">
              <a:solidFill>
                <a:srgbClr val="000000"/>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956DF7D0-ECCF-4801-979D-6F98A8E4BEDA}"/>
              </a:ext>
            </a:extLst>
          </p:cNvPr>
          <p:cNvPicPr>
            <a:picLocks noChangeAspect="1"/>
          </p:cNvPicPr>
          <p:nvPr/>
        </p:nvPicPr>
        <p:blipFill>
          <a:blip r:embed="rId3"/>
          <a:stretch>
            <a:fillRect/>
          </a:stretch>
        </p:blipFill>
        <p:spPr>
          <a:xfrm>
            <a:off x="68595" y="2541381"/>
            <a:ext cx="8792802" cy="391532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44845"/>
    </mc:Choice>
    <mc:Fallback xmlns="">
      <p:transition spd="slow" advTm="44845"/>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B5E264E-164B-4FF6-AC72-E91D4EFC01EC}"/>
              </a:ext>
            </a:extLst>
          </p:cNvPr>
          <p:cNvSpPr txBox="1"/>
          <p:nvPr/>
        </p:nvSpPr>
        <p:spPr>
          <a:xfrm>
            <a:off x="0" y="0"/>
            <a:ext cx="9144000" cy="6090082"/>
          </a:xfrm>
          <a:prstGeom prst="rect">
            <a:avLst/>
          </a:prstGeom>
          <a:solidFill>
            <a:schemeClr val="accent6"/>
          </a:solidFill>
        </p:spPr>
        <p:txBody>
          <a:bodyPr wrap="square" rtlCol="0">
            <a:spAutoFit/>
          </a:bodyPr>
          <a:lstStyle/>
          <a:p>
            <a:endParaRPr lang="en-CH"/>
          </a:p>
        </p:txBody>
      </p:sp>
      <p:sp>
        <p:nvSpPr>
          <p:cNvPr id="3" name="Title 1">
            <a:extLst>
              <a:ext uri="{FF2B5EF4-FFF2-40B4-BE49-F238E27FC236}">
                <a16:creationId xmlns:a16="http://schemas.microsoft.com/office/drawing/2014/main" id="{D5C719B8-DD7A-4275-B6A4-1004E4EA4DA3}"/>
              </a:ext>
            </a:extLst>
          </p:cNvPr>
          <p:cNvSpPr txBox="1">
            <a:spLocks/>
          </p:cNvSpPr>
          <p:nvPr/>
        </p:nvSpPr>
        <p:spPr bwMode="auto">
          <a:xfrm>
            <a:off x="523875" y="1363663"/>
            <a:ext cx="7772400" cy="54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3200">
                <a:solidFill>
                  <a:schemeClr val="bg1"/>
                </a:solidFill>
                <a:latin typeface="Arial"/>
                <a:ea typeface="ＭＳ Ｐゴシック"/>
                <a:cs typeface="Arial"/>
              </a:rPr>
              <a:t>Support during the GAM reporting process</a:t>
            </a:r>
          </a:p>
        </p:txBody>
      </p:sp>
    </p:spTree>
    <p:extLst>
      <p:ext uri="{BB962C8B-B14F-4D97-AF65-F5344CB8AC3E}">
        <p14:creationId xmlns:p14="http://schemas.microsoft.com/office/powerpoint/2010/main" val="3626025927"/>
      </p:ext>
    </p:extLst>
  </p:cSld>
  <p:clrMapOvr>
    <a:masterClrMapping/>
  </p:clrMapOvr>
  <mc:AlternateContent xmlns:mc="http://schemas.openxmlformats.org/markup-compatibility/2006" xmlns:p14="http://schemas.microsoft.com/office/powerpoint/2010/main">
    <mc:Choice Requires="p14">
      <p:transition spd="slow" p14:dur="2000" advTm="6641"/>
    </mc:Choice>
    <mc:Fallback xmlns="">
      <p:transition spd="slow" advTm="6641"/>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DD32FD70-1BF6-4772-84E2-BC664F5BB0AF}"/>
              </a:ext>
            </a:extLst>
          </p:cNvPr>
          <p:cNvSpPr txBox="1">
            <a:spLocks/>
          </p:cNvSpPr>
          <p:nvPr/>
        </p:nvSpPr>
        <p:spPr bwMode="auto">
          <a:xfrm>
            <a:off x="363538" y="312738"/>
            <a:ext cx="7772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dirty="0">
                <a:solidFill>
                  <a:schemeClr val="bg1"/>
                </a:solidFill>
                <a:latin typeface="Arial" panose="020B0604020202020204" pitchFamily="34" charset="0"/>
                <a:cs typeface="Arial" panose="020B0604020202020204" pitchFamily="34" charset="0"/>
              </a:rPr>
              <a:t>Support during the reporting process</a:t>
            </a:r>
          </a:p>
        </p:txBody>
      </p:sp>
      <p:sp>
        <p:nvSpPr>
          <p:cNvPr id="19459" name="TextBox 6">
            <a:extLst>
              <a:ext uri="{FF2B5EF4-FFF2-40B4-BE49-F238E27FC236}">
                <a16:creationId xmlns:a16="http://schemas.microsoft.com/office/drawing/2014/main" id="{C7F9BB3B-88A8-4298-BA78-E915F66B841F}"/>
              </a:ext>
            </a:extLst>
          </p:cNvPr>
          <p:cNvSpPr txBox="1">
            <a:spLocks noChangeArrowheads="1"/>
          </p:cNvSpPr>
          <p:nvPr/>
        </p:nvSpPr>
        <p:spPr bwMode="auto">
          <a:xfrm>
            <a:off x="363538" y="1476375"/>
            <a:ext cx="7977187" cy="1588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r>
              <a:rPr lang="en-GB" altLang="en-US" sz="1800" dirty="0">
                <a:latin typeface="Arial" panose="020B0604020202020204" pitchFamily="34" charset="0"/>
                <a:cs typeface="Arial" panose="020B0604020202020204" pitchFamily="34" charset="0"/>
              </a:rPr>
              <a:t>Technical assistance is available from UNAIDS, UNICEF and/or WHO country offices </a:t>
            </a:r>
          </a:p>
          <a:p>
            <a:endParaRPr lang="en-GB" altLang="en-US" sz="1800" dirty="0">
              <a:latin typeface="Arial" panose="020B0604020202020204" pitchFamily="34" charset="0"/>
              <a:cs typeface="Arial" panose="020B0604020202020204" pitchFamily="34" charset="0"/>
            </a:endParaRPr>
          </a:p>
          <a:p>
            <a:r>
              <a:rPr lang="en-GB" altLang="en-US" sz="1800" dirty="0">
                <a:latin typeface="Arial" panose="020B0604020202020204" pitchFamily="34" charset="0"/>
                <a:cs typeface="Arial" panose="020B0604020202020204" pitchFamily="34" charset="0"/>
              </a:rPr>
              <a:t>Support is also available from the UNAIDS Data for Impact Practice (AIDSreporting@unaids.org)</a:t>
            </a:r>
            <a:endParaRPr lang="en-US" altLang="en-US" sz="1800" dirty="0">
              <a:solidFill>
                <a:srgbClr val="000000"/>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24316"/>
    </mc:Choice>
    <mc:Fallback xmlns="">
      <p:transition spd="slow" advTm="24316"/>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B5E264E-164B-4FF6-AC72-E91D4EFC01EC}"/>
              </a:ext>
            </a:extLst>
          </p:cNvPr>
          <p:cNvSpPr txBox="1"/>
          <p:nvPr/>
        </p:nvSpPr>
        <p:spPr>
          <a:xfrm>
            <a:off x="0" y="-87086"/>
            <a:ext cx="9144000" cy="6090082"/>
          </a:xfrm>
          <a:prstGeom prst="rect">
            <a:avLst/>
          </a:prstGeom>
          <a:solidFill>
            <a:schemeClr val="accent6"/>
          </a:solidFill>
        </p:spPr>
        <p:txBody>
          <a:bodyPr wrap="square" rtlCol="0">
            <a:spAutoFit/>
          </a:bodyPr>
          <a:lstStyle/>
          <a:p>
            <a:endParaRPr lang="en-CH"/>
          </a:p>
        </p:txBody>
      </p:sp>
      <p:sp>
        <p:nvSpPr>
          <p:cNvPr id="3" name="Title 1">
            <a:extLst>
              <a:ext uri="{FF2B5EF4-FFF2-40B4-BE49-F238E27FC236}">
                <a16:creationId xmlns:a16="http://schemas.microsoft.com/office/drawing/2014/main" id="{D5C719B8-DD7A-4275-B6A4-1004E4EA4DA3}"/>
              </a:ext>
            </a:extLst>
          </p:cNvPr>
          <p:cNvSpPr txBox="1">
            <a:spLocks/>
          </p:cNvSpPr>
          <p:nvPr/>
        </p:nvSpPr>
        <p:spPr bwMode="auto">
          <a:xfrm>
            <a:off x="523875" y="1363663"/>
            <a:ext cx="7772400" cy="54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3200">
                <a:solidFill>
                  <a:schemeClr val="bg1"/>
                </a:solidFill>
                <a:latin typeface="Arial"/>
                <a:ea typeface="ＭＳ Ｐゴシック"/>
                <a:cs typeface="Arial"/>
              </a:rPr>
              <a:t>Where to find previously reported data</a:t>
            </a:r>
          </a:p>
        </p:txBody>
      </p:sp>
      <p:pic>
        <p:nvPicPr>
          <p:cNvPr id="5" name="Picture 4">
            <a:hlinkClick r:id="rId3"/>
            <a:extLst>
              <a:ext uri="{FF2B5EF4-FFF2-40B4-BE49-F238E27FC236}">
                <a16:creationId xmlns:a16="http://schemas.microsoft.com/office/drawing/2014/main" id="{A9533502-0664-4AD6-BD13-313D862137F0}"/>
              </a:ext>
            </a:extLst>
          </p:cNvPr>
          <p:cNvPicPr>
            <a:picLocks noChangeAspect="1"/>
          </p:cNvPicPr>
          <p:nvPr/>
        </p:nvPicPr>
        <p:blipFill>
          <a:blip r:embed="rId4"/>
          <a:stretch>
            <a:fillRect/>
          </a:stretch>
        </p:blipFill>
        <p:spPr>
          <a:xfrm>
            <a:off x="676075" y="2588972"/>
            <a:ext cx="6922547" cy="1286342"/>
          </a:xfrm>
          <a:prstGeom prst="rect">
            <a:avLst/>
          </a:prstGeom>
        </p:spPr>
      </p:pic>
    </p:spTree>
    <p:extLst>
      <p:ext uri="{BB962C8B-B14F-4D97-AF65-F5344CB8AC3E}">
        <p14:creationId xmlns:p14="http://schemas.microsoft.com/office/powerpoint/2010/main" val="981460842"/>
      </p:ext>
    </p:extLst>
  </p:cSld>
  <p:clrMapOvr>
    <a:masterClrMapping/>
  </p:clrMapOvr>
  <mc:AlternateContent xmlns:mc="http://schemas.openxmlformats.org/markup-compatibility/2006" xmlns:p14="http://schemas.microsoft.com/office/powerpoint/2010/main">
    <mc:Choice Requires="p14">
      <p:transition spd="slow" p14:dur="2000" advTm="10268"/>
    </mc:Choice>
    <mc:Fallback xmlns="">
      <p:transition spd="slow" advTm="10268"/>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Box 6">
            <a:extLst>
              <a:ext uri="{FF2B5EF4-FFF2-40B4-BE49-F238E27FC236}">
                <a16:creationId xmlns:a16="http://schemas.microsoft.com/office/drawing/2014/main" id="{0DBDF579-46FF-44E3-9534-0429A2D6001D}"/>
              </a:ext>
            </a:extLst>
          </p:cNvPr>
          <p:cNvSpPr txBox="1">
            <a:spLocks noChangeArrowheads="1"/>
          </p:cNvSpPr>
          <p:nvPr/>
        </p:nvSpPr>
        <p:spPr bwMode="auto">
          <a:xfrm>
            <a:off x="609600" y="434068"/>
            <a:ext cx="5033963" cy="356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ts val="2200"/>
              </a:lnSpc>
              <a:spcBef>
                <a:spcPct val="0"/>
              </a:spcBef>
              <a:buFont typeface="Arial" panose="020B0604020202020204" pitchFamily="34" charset="0"/>
              <a:buNone/>
            </a:pPr>
            <a:r>
              <a:rPr lang="en-US" altLang="en-US" sz="1800">
                <a:solidFill>
                  <a:srgbClr val="000000"/>
                </a:solidFill>
                <a:latin typeface="Arial"/>
                <a:ea typeface="ＭＳ Ｐゴシック"/>
                <a:cs typeface="Arial"/>
                <a:hlinkClick r:id="rId3"/>
              </a:rPr>
              <a:t>aidsinfo.unaids.org</a:t>
            </a:r>
          </a:p>
        </p:txBody>
      </p:sp>
      <p:pic>
        <p:nvPicPr>
          <p:cNvPr id="3" name="Picture 2">
            <a:extLst>
              <a:ext uri="{FF2B5EF4-FFF2-40B4-BE49-F238E27FC236}">
                <a16:creationId xmlns:a16="http://schemas.microsoft.com/office/drawing/2014/main" id="{D4492216-86E4-4DF5-BC42-77B4606FAE72}"/>
              </a:ext>
            </a:extLst>
          </p:cNvPr>
          <p:cNvPicPr>
            <a:picLocks noChangeAspect="1"/>
          </p:cNvPicPr>
          <p:nvPr/>
        </p:nvPicPr>
        <p:blipFill>
          <a:blip r:embed="rId4"/>
          <a:stretch>
            <a:fillRect/>
          </a:stretch>
        </p:blipFill>
        <p:spPr>
          <a:xfrm>
            <a:off x="609600" y="790576"/>
            <a:ext cx="7924800" cy="586803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12541"/>
    </mc:Choice>
    <mc:Fallback xmlns="">
      <p:transition spd="slow" advTm="12541"/>
    </mc:Fallback>
  </mc:AlternateContent>
  <p:extLst>
    <p:ext uri="{3A86A75C-4F4B-4683-9AE1-C65F6400EC91}">
      <p14:laserTraceLst xmlns:p14="http://schemas.microsoft.com/office/powerpoint/2010/main">
        <p14:tracePtLst>
          <p14:tracePt t="5607" x="128588" y="1168400"/>
          <p14:tracePt t="5613" x="219075" y="1187450"/>
          <p14:tracePt t="5621" x="328613" y="1196975"/>
          <p14:tracePt t="5631" x="447675" y="1223963"/>
          <p14:tracePt t="5637" x="557213" y="1260475"/>
          <p14:tracePt t="5644" x="666750" y="1287463"/>
          <p14:tracePt t="5650" x="785813" y="1314450"/>
          <p14:tracePt t="5658" x="895350" y="1343025"/>
          <p14:tracePt t="5666" x="1050925" y="1370013"/>
          <p14:tracePt t="5673" x="1177925" y="1397000"/>
          <p14:tracePt t="5682" x="1306513" y="1433513"/>
          <p14:tracePt t="5688" x="1452563" y="1460500"/>
          <p14:tracePt t="5699" x="1571625" y="1489075"/>
          <p14:tracePt t="5702" x="1662113" y="1516063"/>
          <p14:tracePt t="5710" x="1781175" y="1543050"/>
          <p14:tracePt t="5718" x="1873250" y="1570038"/>
          <p14:tracePt t="5724" x="1990725" y="1598613"/>
          <p14:tracePt t="5732" x="2100263" y="1616075"/>
          <p14:tracePt t="5740" x="2174875" y="1625600"/>
          <p14:tracePt t="5747" x="2255838" y="1635125"/>
          <p14:tracePt t="5754" x="2328863" y="1635125"/>
          <p14:tracePt t="5763" x="2374900" y="1652588"/>
          <p14:tracePt t="5768" x="2411413" y="1662113"/>
          <p14:tracePt t="5775" x="2447925" y="1662113"/>
          <p14:tracePt t="5783" x="2474913" y="1662113"/>
          <p14:tracePt t="5790" x="2511425" y="1662113"/>
          <p14:tracePt t="5797" x="2540000" y="1662113"/>
          <p14:tracePt t="5804" x="2576513" y="1662113"/>
          <p14:tracePt t="5814" x="2613025" y="1662113"/>
          <p14:tracePt t="5820" x="2630488" y="1662113"/>
          <p14:tracePt t="5828" x="2676525" y="1662113"/>
          <p14:tracePt t="5836" x="2703513" y="1662113"/>
          <p14:tracePt t="5842" x="2732088" y="1662113"/>
          <p14:tracePt t="5850" x="2759075" y="1671638"/>
          <p14:tracePt t="5859" x="2795588" y="1679575"/>
          <p14:tracePt t="5869" x="2805113" y="1679575"/>
          <p14:tracePt t="5873" x="2822575" y="1689100"/>
          <p14:tracePt t="5884" x="2849563" y="1698625"/>
          <p14:tracePt t="5888" x="2859088" y="1698625"/>
          <p14:tracePt t="5903" x="2886075" y="1698625"/>
          <p14:tracePt t="5913" x="2895600" y="1708150"/>
          <p14:tracePt t="5919" x="2914650" y="1716088"/>
          <p14:tracePt t="5926" x="2922588" y="1716088"/>
          <p14:tracePt t="5937" x="2932113" y="1716088"/>
          <p14:tracePt t="5941" x="2941638" y="1716088"/>
          <p14:tracePt t="5953" x="2951163" y="1716088"/>
          <p14:tracePt t="5960" x="2959100" y="1716088"/>
          <p14:tracePt t="5975" x="2968625" y="1716088"/>
          <p14:tracePt t="5982" x="2978150" y="1716088"/>
          <p14:tracePt t="6819" x="2987675" y="1716088"/>
          <p14:tracePt t="6825" x="3005138" y="1716088"/>
          <p14:tracePt t="6833" x="3032125" y="1725613"/>
          <p14:tracePt t="6841" x="3051175" y="1735138"/>
          <p14:tracePt t="6848" x="3087688" y="1744663"/>
          <p14:tracePt t="6855" x="3124200" y="1752600"/>
          <p14:tracePt t="6866" x="3170238" y="1781175"/>
          <p14:tracePt t="6870" x="3206750" y="1789113"/>
          <p14:tracePt t="6878" x="3252788" y="1798638"/>
          <p14:tracePt t="6884" x="3279775" y="1817688"/>
          <p14:tracePt t="6893" x="3325813" y="1825625"/>
          <p14:tracePt t="6899" x="3343275" y="1835150"/>
          <p14:tracePt t="6907" x="3370263" y="1835150"/>
          <p14:tracePt t="6916" x="3389313" y="1844675"/>
          <p14:tracePt t="6921" x="3406775" y="1854200"/>
          <p14:tracePt t="6936" x="3435350" y="1854200"/>
          <p14:tracePt t="6943" x="3452813" y="1854200"/>
          <p14:tracePt t="6951" x="3462338" y="1854200"/>
          <p14:tracePt t="6963" x="3471863" y="1854200"/>
          <p14:tracePt t="6971" x="3479800" y="1854200"/>
          <p14:tracePt t="6979" x="3498850" y="1854200"/>
          <p14:tracePt t="6985" x="3508375" y="1854200"/>
          <p14:tracePt t="6995" x="3525838" y="1854200"/>
          <p14:tracePt t="7001" x="3544888" y="1854200"/>
          <p14:tracePt t="7007" x="3552825" y="1854200"/>
          <p14:tracePt t="7016" x="3581400" y="1854200"/>
          <p14:tracePt t="7022" x="3581400" y="1844675"/>
          <p14:tracePt t="7029" x="3598863" y="1844675"/>
          <p14:tracePt t="7037" x="3617913" y="1835150"/>
          <p14:tracePt t="7061" x="3654425" y="1835150"/>
          <p14:tracePt t="7067" x="3662363" y="1825625"/>
          <p14:tracePt t="7074" x="3662363" y="1817688"/>
          <p14:tracePt t="7081" x="3681413" y="1817688"/>
          <p14:tracePt t="7088" x="3690938" y="1817688"/>
          <p14:tracePt t="7095" x="3698875" y="1817688"/>
          <p14:tracePt t="7117" x="3708400" y="1817688"/>
          <p14:tracePt t="7121" x="3717925" y="1817688"/>
          <p14:tracePt t="7135" x="3727450" y="1817688"/>
          <p14:tracePt t="7158" x="3735388" y="1817688"/>
          <p14:tracePt t="7167" x="3744913" y="1817688"/>
          <p14:tracePt t="7187" x="3744913" y="1808163"/>
          <p14:tracePt t="7195" x="3744913" y="1798638"/>
          <p14:tracePt t="7209" x="3744913" y="1789113"/>
          <p14:tracePt t="7215" x="3744913" y="1781175"/>
          <p14:tracePt t="7237" x="3744913" y="1771650"/>
          <p14:tracePt t="7252" x="3744913" y="1762125"/>
          <p14:tracePt t="8198" x="3754438" y="1762125"/>
          <p14:tracePt t="8205" x="3763963" y="1762125"/>
          <p14:tracePt t="8215" x="3781425" y="1771650"/>
          <p14:tracePt t="8219" x="3800475" y="1771650"/>
          <p14:tracePt t="8234" x="3846513" y="1781175"/>
          <p14:tracePt t="8243" x="3873500" y="1789113"/>
          <p14:tracePt t="8252" x="3890963" y="1789113"/>
          <p14:tracePt t="8256" x="3910013" y="1789113"/>
          <p14:tracePt t="8266" x="3927475" y="1798638"/>
          <p14:tracePt t="8270" x="3956050" y="1808163"/>
          <p14:tracePt t="8279" x="3992563" y="1808163"/>
          <p14:tracePt t="8285" x="4010025" y="1817688"/>
          <p14:tracePt t="8294" x="4037013" y="1817688"/>
          <p14:tracePt t="8301" x="4065588" y="1817688"/>
          <p14:tracePt t="8307" x="4102100" y="1817688"/>
          <p14:tracePt t="8314" x="4138613" y="1817688"/>
          <p14:tracePt t="8321" x="4165600" y="1817688"/>
          <p14:tracePt t="8330" x="4202113" y="1817688"/>
          <p14:tracePt t="8337" x="4238625" y="1817688"/>
          <p14:tracePt t="8345" x="4265613" y="1817688"/>
          <p14:tracePt t="8352" x="4292600" y="1808163"/>
          <p14:tracePt t="8362" x="4311650" y="1808163"/>
          <p14:tracePt t="8366" x="4330700" y="1808163"/>
          <p14:tracePt t="8374" x="4348163" y="1798638"/>
          <p14:tracePt t="8381" x="4357688" y="1798638"/>
          <p14:tracePt t="8388" x="4375150" y="1798638"/>
          <p14:tracePt t="8395" x="4384675" y="1798638"/>
          <p14:tracePt t="8418" x="4403725" y="1798638"/>
          <p14:tracePt t="8425" x="4411663" y="1789113"/>
          <p14:tracePt t="8433" x="4421188" y="1789113"/>
          <p14:tracePt t="8441" x="4440238" y="1789113"/>
          <p14:tracePt t="8447" x="4448175" y="1789113"/>
          <p14:tracePt t="8462" x="4467225" y="1789113"/>
          <p14:tracePt t="8478" x="4476750" y="1789113"/>
          <p14:tracePt t="8485" x="4484688" y="1789113"/>
          <p14:tracePt t="8499" x="4494213" y="1789113"/>
          <p14:tracePt t="8514" x="4503738" y="1789113"/>
          <p14:tracePt t="8536" x="4513263" y="1789113"/>
          <p14:tracePt t="8551" x="4513263" y="1781175"/>
          <p14:tracePt t="8565" x="4521200" y="1781175"/>
          <p14:tracePt t="9518" x="4540250" y="1781175"/>
          <p14:tracePt t="9532" x="4594225" y="1781175"/>
          <p14:tracePt t="9541" x="4613275" y="1781175"/>
          <p14:tracePt t="9547" x="4630738" y="1781175"/>
          <p14:tracePt t="9556" x="4667250" y="1781175"/>
          <p14:tracePt t="9563" x="4676775" y="1781175"/>
          <p14:tracePt t="9571" x="4695825" y="1781175"/>
          <p14:tracePt t="9580" x="4732338" y="1781175"/>
          <p14:tracePt t="9584" x="4740275" y="1781175"/>
          <p14:tracePt t="9594" x="4759325" y="1781175"/>
          <p14:tracePt t="9599" x="4776788" y="1781175"/>
          <p14:tracePt t="9605" x="4795838" y="1781175"/>
          <p14:tracePt t="9612" x="4813300" y="1781175"/>
          <p14:tracePt t="9619" x="4832350" y="1781175"/>
          <p14:tracePt t="9627" x="4841875" y="1781175"/>
          <p14:tracePt t="9634" x="4851400" y="1781175"/>
          <p14:tracePt t="9642" x="4868863" y="1781175"/>
          <p14:tracePt t="9649" x="4878388" y="1781175"/>
          <p14:tracePt t="9664" x="4895850" y="1781175"/>
          <p14:tracePt t="9670" x="4905375" y="1781175"/>
          <p14:tracePt t="9679" x="4914900" y="1781175"/>
          <p14:tracePt t="9686" x="4924425" y="1781175"/>
          <p14:tracePt t="9693" x="4932363" y="1781175"/>
          <p14:tracePt t="9701" x="4941888" y="1781175"/>
          <p14:tracePt t="9710" x="4951413" y="1781175"/>
          <p14:tracePt t="9716" x="4960938" y="1781175"/>
          <p14:tracePt t="9724" x="4978400" y="1781175"/>
          <p14:tracePt t="9732" x="4997450" y="1781175"/>
          <p14:tracePt t="9739" x="5005388" y="1781175"/>
          <p14:tracePt t="9746" x="5014913" y="1781175"/>
          <p14:tracePt t="9754" x="5024438" y="1781175"/>
          <p14:tracePt t="9760" x="5033963" y="1781175"/>
          <p14:tracePt t="9769" x="5041900" y="1781175"/>
          <p14:tracePt t="9783" x="5051425" y="1781175"/>
          <p14:tracePt t="9790" x="5060950" y="1781175"/>
          <p14:tracePt t="9805" x="5070475" y="1781175"/>
          <p14:tracePt t="9812" x="5078413" y="1781175"/>
          <p14:tracePt t="11652" x="4786313" y="1525588"/>
          <p14:tracePt t="11662" x="4248150" y="1041400"/>
          <p14:tracePt t="11667" x="3773488" y="566738"/>
        </p14:tracePtLst>
      </p14:laserTraceLst>
    </p:ext>
  </p:extLs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TextBox 6">
            <a:extLst>
              <a:ext uri="{FF2B5EF4-FFF2-40B4-BE49-F238E27FC236}">
                <a16:creationId xmlns:a16="http://schemas.microsoft.com/office/drawing/2014/main" id="{F717F661-A998-4F7C-AF2B-0DB2F55FF791}"/>
              </a:ext>
            </a:extLst>
          </p:cNvPr>
          <p:cNvSpPr txBox="1">
            <a:spLocks noChangeArrowheads="1"/>
          </p:cNvSpPr>
          <p:nvPr/>
        </p:nvSpPr>
        <p:spPr bwMode="auto">
          <a:xfrm>
            <a:off x="609600" y="738188"/>
            <a:ext cx="5033963"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ts val="2200"/>
              </a:lnSpc>
              <a:spcBef>
                <a:spcPct val="0"/>
              </a:spcBef>
              <a:buFontTx/>
              <a:buNone/>
            </a:pPr>
            <a:r>
              <a:rPr lang="es-CR" altLang="en-US" sz="1800">
                <a:latin typeface="Arial" panose="020B0604020202020204" pitchFamily="34" charset="0"/>
                <a:cs typeface="Arial" panose="020B0604020202020204" pitchFamily="34" charset="0"/>
                <a:hlinkClick r:id="rId3"/>
              </a:rPr>
              <a:t>http://kpatlas.unaids.org/dashboard</a:t>
            </a:r>
            <a:endParaRPr lang="en-US" altLang="en-US" sz="1800">
              <a:solidFill>
                <a:srgbClr val="000000"/>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F4BC29C6-5AFF-4152-A85B-8E15F4AF6772}"/>
              </a:ext>
            </a:extLst>
          </p:cNvPr>
          <p:cNvPicPr>
            <a:picLocks noChangeAspect="1"/>
          </p:cNvPicPr>
          <p:nvPr/>
        </p:nvPicPr>
        <p:blipFill>
          <a:blip r:embed="rId4"/>
          <a:stretch>
            <a:fillRect/>
          </a:stretch>
        </p:blipFill>
        <p:spPr>
          <a:xfrm>
            <a:off x="609599" y="1100138"/>
            <a:ext cx="7758571" cy="532188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14515"/>
    </mc:Choice>
    <mc:Fallback xmlns="">
      <p:transition spd="slow" advTm="14515"/>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TextBox 6">
            <a:extLst>
              <a:ext uri="{FF2B5EF4-FFF2-40B4-BE49-F238E27FC236}">
                <a16:creationId xmlns:a16="http://schemas.microsoft.com/office/drawing/2014/main" id="{A4E48934-D3A0-4DB4-9A9D-8410F72FF995}"/>
              </a:ext>
            </a:extLst>
          </p:cNvPr>
          <p:cNvSpPr txBox="1">
            <a:spLocks noChangeArrowheads="1"/>
          </p:cNvSpPr>
          <p:nvPr/>
        </p:nvSpPr>
        <p:spPr bwMode="auto">
          <a:xfrm>
            <a:off x="609600" y="738188"/>
            <a:ext cx="6188075"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ts val="2200"/>
              </a:lnSpc>
              <a:spcBef>
                <a:spcPct val="0"/>
              </a:spcBef>
              <a:buFontTx/>
              <a:buNone/>
            </a:pPr>
            <a:r>
              <a:rPr lang="es-CR" altLang="en-US" sz="1800">
                <a:latin typeface="Arial" panose="020B0604020202020204" pitchFamily="34" charset="0"/>
                <a:cs typeface="Arial" panose="020B0604020202020204" pitchFamily="34" charset="0"/>
                <a:hlinkClick r:id="rId3"/>
              </a:rPr>
              <a:t>http://hivfinancial.unaids.org/hivfinancialdashboards.html</a:t>
            </a:r>
            <a:endParaRPr lang="en-US" altLang="en-US" sz="1800">
              <a:solidFill>
                <a:srgbClr val="000000"/>
              </a:solidFill>
              <a:latin typeface="Arial" panose="020B0604020202020204" pitchFamily="34" charset="0"/>
              <a:cs typeface="Arial" panose="020B0604020202020204" pitchFamily="34" charset="0"/>
            </a:endParaRPr>
          </a:p>
        </p:txBody>
      </p:sp>
      <p:grpSp>
        <p:nvGrpSpPr>
          <p:cNvPr id="4" name="Group 3">
            <a:extLst>
              <a:ext uri="{FF2B5EF4-FFF2-40B4-BE49-F238E27FC236}">
                <a16:creationId xmlns:a16="http://schemas.microsoft.com/office/drawing/2014/main" id="{D8B77A8D-60F5-41EF-B4AC-71949D5DEED4}"/>
              </a:ext>
            </a:extLst>
          </p:cNvPr>
          <p:cNvGrpSpPr/>
          <p:nvPr/>
        </p:nvGrpSpPr>
        <p:grpSpPr>
          <a:xfrm>
            <a:off x="410680" y="1206019"/>
            <a:ext cx="8322639" cy="4445962"/>
            <a:chOff x="-11908" y="1405800"/>
            <a:chExt cx="8720479" cy="4445962"/>
          </a:xfrm>
        </p:grpSpPr>
        <p:pic>
          <p:nvPicPr>
            <p:cNvPr id="23554" name="Picture 1">
              <a:extLst>
                <a:ext uri="{FF2B5EF4-FFF2-40B4-BE49-F238E27FC236}">
                  <a16:creationId xmlns:a16="http://schemas.microsoft.com/office/drawing/2014/main" id="{E70CDC07-3F93-4CE1-B12D-C6F9807CC24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405800"/>
              <a:ext cx="8708571" cy="2850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71823A26-72CE-41A5-97F6-5259798153AE}"/>
                </a:ext>
              </a:extLst>
            </p:cNvPr>
            <p:cNvPicPr>
              <a:picLocks noChangeAspect="1"/>
            </p:cNvPicPr>
            <p:nvPr/>
          </p:nvPicPr>
          <p:blipFill>
            <a:blip r:embed="rId5"/>
            <a:stretch>
              <a:fillRect/>
            </a:stretch>
          </p:blipFill>
          <p:spPr>
            <a:xfrm>
              <a:off x="-11908" y="2372633"/>
              <a:ext cx="8720479" cy="3479129"/>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2000" advTm="10825"/>
    </mc:Choice>
    <mc:Fallback xmlns="">
      <p:transition spd="slow" advTm="10825"/>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extBox 6">
            <a:extLst>
              <a:ext uri="{FF2B5EF4-FFF2-40B4-BE49-F238E27FC236}">
                <a16:creationId xmlns:a16="http://schemas.microsoft.com/office/drawing/2014/main" id="{A6820627-ED5F-4D1C-83A0-2E5466CE4992}"/>
              </a:ext>
            </a:extLst>
          </p:cNvPr>
          <p:cNvSpPr txBox="1">
            <a:spLocks noChangeArrowheads="1"/>
          </p:cNvSpPr>
          <p:nvPr/>
        </p:nvSpPr>
        <p:spPr bwMode="auto">
          <a:xfrm>
            <a:off x="718496" y="373856"/>
            <a:ext cx="618807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ts val="2200"/>
              </a:lnSpc>
              <a:spcBef>
                <a:spcPct val="0"/>
              </a:spcBef>
              <a:buFontTx/>
              <a:buNone/>
            </a:pPr>
            <a:r>
              <a:rPr lang="es-CR" altLang="en-US" sz="1800">
                <a:latin typeface="Arial" panose="020B0604020202020204" pitchFamily="34" charset="0"/>
                <a:cs typeface="Arial" panose="020B0604020202020204" pitchFamily="34" charset="0"/>
                <a:hlinkClick r:id="rId3"/>
              </a:rPr>
              <a:t>http://lawsandpolicies.unaids.org/</a:t>
            </a:r>
            <a:endParaRPr lang="en-US" altLang="en-US" sz="1800">
              <a:solidFill>
                <a:srgbClr val="000000"/>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34FA644D-4AE2-4145-BE95-4864D44EB87A}"/>
              </a:ext>
            </a:extLst>
          </p:cNvPr>
          <p:cNvPicPr>
            <a:picLocks noChangeAspect="1"/>
          </p:cNvPicPr>
          <p:nvPr/>
        </p:nvPicPr>
        <p:blipFill>
          <a:blip r:embed="rId4"/>
          <a:stretch>
            <a:fillRect/>
          </a:stretch>
        </p:blipFill>
        <p:spPr>
          <a:xfrm>
            <a:off x="718496" y="719688"/>
            <a:ext cx="7803081" cy="604033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13081"/>
    </mc:Choice>
    <mc:Fallback xmlns="">
      <p:transition spd="slow" advTm="13081"/>
    </mc:Fallback>
  </mc:AlternateContent>
  <p:extLst>
    <p:ext uri="{3A86A75C-4F4B-4683-9AE1-C65F6400EC91}">
      <p14:laserTraceLst xmlns:p14="http://schemas.microsoft.com/office/powerpoint/2010/main">
        <p14:tracePtLst>
          <p14:tracePt t="1064" x="5810250" y="630238"/>
          <p14:tracePt t="1070" x="5810250" y="647700"/>
          <p14:tracePt t="1084" x="5827713" y="693738"/>
          <p14:tracePt t="1092" x="5827713" y="739775"/>
          <p14:tracePt t="1102" x="5846763" y="793750"/>
          <p14:tracePt t="1106" x="5854700" y="849313"/>
          <p14:tracePt t="1116" x="5854700" y="912813"/>
          <p14:tracePt t="1124" x="5854700" y="985838"/>
          <p14:tracePt t="1130" x="5854700" y="1022350"/>
          <p14:tracePt t="1141" x="5854700" y="1050925"/>
          <p14:tracePt t="1146" x="5854700" y="1087438"/>
          <p14:tracePt t="1157" x="5864225" y="1131888"/>
          <p14:tracePt t="1168" x="5873750" y="1150938"/>
          <p14:tracePt t="1170" x="5873750" y="1168400"/>
          <p14:tracePt t="1179" x="5883275" y="1177925"/>
          <p14:tracePt t="1185" x="5891213" y="1196975"/>
          <p14:tracePt t="1200" x="5900738" y="1204913"/>
          <p14:tracePt t="1215" x="5919788" y="1204913"/>
          <p14:tracePt t="1222" x="5929313" y="1204913"/>
          <p14:tracePt t="1229" x="5937250" y="1204913"/>
          <p14:tracePt t="1237" x="5956300" y="1204913"/>
          <p14:tracePt t="1251" x="5965825" y="1204913"/>
          <p14:tracePt t="1273" x="5973763" y="1204913"/>
          <p14:tracePt t="1281" x="5983288" y="1204913"/>
          <p14:tracePt t="1295" x="5992813" y="1204913"/>
          <p14:tracePt t="1303" x="6002338" y="1204913"/>
          <p14:tracePt t="1318" x="6010275" y="1204913"/>
          <p14:tracePt t="6276" x="6019800" y="1204913"/>
          <p14:tracePt t="6285" x="6056313" y="1204913"/>
          <p14:tracePt t="6295" x="6083300" y="1196975"/>
          <p14:tracePt t="6297" x="6102350" y="1196975"/>
          <p14:tracePt t="6307" x="6148388" y="1187450"/>
          <p14:tracePt t="6311" x="6175375" y="1177925"/>
          <p14:tracePt t="6319" x="6202363" y="1177925"/>
          <p14:tracePt t="6325" x="6229350" y="1168400"/>
          <p14:tracePt t="6333" x="6265863" y="1168400"/>
          <p14:tracePt t="6340" x="6284913" y="1160463"/>
          <p14:tracePt t="6347" x="6321425" y="1160463"/>
          <p14:tracePt t="6356" x="6338888" y="1160463"/>
          <p14:tracePt t="6362" x="6357938" y="1160463"/>
          <p14:tracePt t="6369" x="6375400" y="1160463"/>
          <p14:tracePt t="6378" x="6394450" y="1160463"/>
          <p14:tracePt t="6384" x="6411913" y="1160463"/>
          <p14:tracePt t="6391" x="6421438" y="1160463"/>
          <p14:tracePt t="6406" x="6440488" y="1160463"/>
          <p14:tracePt t="6415" x="6448425" y="1160463"/>
          <p14:tracePt t="6426" x="6457950" y="1160463"/>
          <p14:tracePt t="6430" x="6477000" y="1160463"/>
          <p14:tracePt t="6445" x="6486525" y="1160463"/>
          <p14:tracePt t="6454" x="6503988" y="1160463"/>
          <p14:tracePt t="6461" x="6513513" y="1160463"/>
          <p14:tracePt t="6468" x="6530975" y="1160463"/>
          <p14:tracePt t="6478" x="6540500" y="1160463"/>
          <p14:tracePt t="6481" x="6559550" y="1168400"/>
          <p14:tracePt t="6489" x="6567488" y="1168400"/>
          <p14:tracePt t="6502" x="6586538" y="1168400"/>
          <p14:tracePt t="6511" x="6596063" y="1168400"/>
          <p14:tracePt t="6517" x="6604000" y="1168400"/>
          <p14:tracePt t="6532" x="6613525" y="1168400"/>
          <p14:tracePt t="6539" x="6623050" y="1168400"/>
          <p14:tracePt t="6561" x="6632575" y="1168400"/>
          <p14:tracePt t="6583" x="6640513" y="1168400"/>
          <p14:tracePt t="12138" x="6577013" y="1104900"/>
          <p14:tracePt t="12145" x="6411913" y="958850"/>
          <p14:tracePt t="12152" x="6165850" y="730250"/>
        </p14:tracePtLst>
      </p14:laserTraceLst>
    </p:ext>
  </p:extLs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D0C6666-50C5-4330-8F8C-73930E985083}"/>
              </a:ext>
            </a:extLst>
          </p:cNvPr>
          <p:cNvSpPr txBox="1"/>
          <p:nvPr/>
        </p:nvSpPr>
        <p:spPr>
          <a:xfrm>
            <a:off x="508233" y="3108595"/>
            <a:ext cx="8277725" cy="2246769"/>
          </a:xfrm>
          <a:prstGeom prst="rect">
            <a:avLst/>
          </a:prstGeom>
          <a:noFill/>
        </p:spPr>
        <p:txBody>
          <a:bodyPr wrap="square" rtlCol="0">
            <a:spAutoFit/>
          </a:bodyPr>
          <a:lstStyle/>
          <a:p>
            <a:r>
              <a:rPr lang="en-US" sz="2800"/>
              <a:t>For more information visit:</a:t>
            </a:r>
          </a:p>
          <a:p>
            <a:endParaRPr lang="en-US" sz="2800"/>
          </a:p>
          <a:p>
            <a:r>
              <a:rPr lang="en-US" sz="2800">
                <a:hlinkClick r:id="rId2"/>
              </a:rPr>
              <a:t>https://www.unaids.org/en/global-aids-monitoring</a:t>
            </a:r>
            <a:endParaRPr lang="en-US" sz="2800"/>
          </a:p>
          <a:p>
            <a:endParaRPr lang="en-US" sz="2800"/>
          </a:p>
          <a:p>
            <a:endParaRPr lang="en-US" sz="2800"/>
          </a:p>
        </p:txBody>
      </p:sp>
      <p:sp>
        <p:nvSpPr>
          <p:cNvPr id="5" name="TextBox 4">
            <a:extLst>
              <a:ext uri="{FF2B5EF4-FFF2-40B4-BE49-F238E27FC236}">
                <a16:creationId xmlns:a16="http://schemas.microsoft.com/office/drawing/2014/main" id="{7C0FDC22-6938-4C33-B9A5-48AEE62DE868}"/>
              </a:ext>
            </a:extLst>
          </p:cNvPr>
          <p:cNvSpPr txBox="1"/>
          <p:nvPr/>
        </p:nvSpPr>
        <p:spPr>
          <a:xfrm>
            <a:off x="0" y="1"/>
            <a:ext cx="9143999" cy="1552074"/>
          </a:xfrm>
          <a:prstGeom prst="rect">
            <a:avLst/>
          </a:prstGeom>
          <a:solidFill>
            <a:schemeClr val="bg1"/>
          </a:solidFill>
        </p:spPr>
        <p:txBody>
          <a:bodyPr wrap="square" rtlCol="0">
            <a:spAutoFit/>
          </a:bodyPr>
          <a:lstStyle/>
          <a:p>
            <a:endParaRPr lang="en-US"/>
          </a:p>
        </p:txBody>
      </p:sp>
      <p:pic>
        <p:nvPicPr>
          <p:cNvPr id="4" name="Picture 3">
            <a:extLst>
              <a:ext uri="{FF2B5EF4-FFF2-40B4-BE49-F238E27FC236}">
                <a16:creationId xmlns:a16="http://schemas.microsoft.com/office/drawing/2014/main" id="{9F8400C6-1AA0-4CD1-9E0A-08F27C7302F3}"/>
              </a:ext>
            </a:extLst>
          </p:cNvPr>
          <p:cNvPicPr>
            <a:picLocks noChangeAspect="1"/>
          </p:cNvPicPr>
          <p:nvPr/>
        </p:nvPicPr>
        <p:blipFill>
          <a:blip r:embed="rId3"/>
          <a:stretch>
            <a:fillRect/>
          </a:stretch>
        </p:blipFill>
        <p:spPr>
          <a:xfrm>
            <a:off x="4647096" y="375988"/>
            <a:ext cx="4391879" cy="827170"/>
          </a:xfrm>
          <a:prstGeom prst="rect">
            <a:avLst/>
          </a:prstGeom>
        </p:spPr>
      </p:pic>
    </p:spTree>
    <p:extLst>
      <p:ext uri="{BB962C8B-B14F-4D97-AF65-F5344CB8AC3E}">
        <p14:creationId xmlns:p14="http://schemas.microsoft.com/office/powerpoint/2010/main" val="15901021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B5E264E-164B-4FF6-AC72-E91D4EFC01EC}"/>
              </a:ext>
            </a:extLst>
          </p:cNvPr>
          <p:cNvSpPr txBox="1"/>
          <p:nvPr/>
        </p:nvSpPr>
        <p:spPr>
          <a:xfrm>
            <a:off x="0" y="0"/>
            <a:ext cx="9144000" cy="6090082"/>
          </a:xfrm>
          <a:prstGeom prst="rect">
            <a:avLst/>
          </a:prstGeom>
          <a:solidFill>
            <a:schemeClr val="accent6"/>
          </a:solidFill>
        </p:spPr>
        <p:txBody>
          <a:bodyPr wrap="square" rtlCol="0">
            <a:spAutoFit/>
          </a:bodyPr>
          <a:lstStyle/>
          <a:p>
            <a:endParaRPr lang="en-CH"/>
          </a:p>
        </p:txBody>
      </p:sp>
      <p:sp>
        <p:nvSpPr>
          <p:cNvPr id="3" name="Title 1">
            <a:extLst>
              <a:ext uri="{FF2B5EF4-FFF2-40B4-BE49-F238E27FC236}">
                <a16:creationId xmlns:a16="http://schemas.microsoft.com/office/drawing/2014/main" id="{D5C719B8-DD7A-4275-B6A4-1004E4EA4DA3}"/>
              </a:ext>
            </a:extLst>
          </p:cNvPr>
          <p:cNvSpPr txBox="1">
            <a:spLocks/>
          </p:cNvSpPr>
          <p:nvPr/>
        </p:nvSpPr>
        <p:spPr bwMode="auto">
          <a:xfrm>
            <a:off x="523875" y="1363662"/>
            <a:ext cx="7772400" cy="1107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3200" dirty="0">
                <a:solidFill>
                  <a:schemeClr val="bg1"/>
                </a:solidFill>
                <a:latin typeface="Arial"/>
                <a:ea typeface="ＭＳ Ｐゴシック"/>
                <a:cs typeface="Arial"/>
              </a:rPr>
              <a:t>Components of 2025 GAM reports</a:t>
            </a:r>
          </a:p>
        </p:txBody>
      </p:sp>
    </p:spTree>
    <p:extLst>
      <p:ext uri="{BB962C8B-B14F-4D97-AF65-F5344CB8AC3E}">
        <p14:creationId xmlns:p14="http://schemas.microsoft.com/office/powerpoint/2010/main" val="2158985286"/>
      </p:ext>
    </p:extLst>
  </p:cSld>
  <p:clrMapOvr>
    <a:masterClrMapping/>
  </p:clrMapOvr>
  <mc:AlternateContent xmlns:mc="http://schemas.openxmlformats.org/markup-compatibility/2006" xmlns:p14="http://schemas.microsoft.com/office/powerpoint/2010/main">
    <mc:Choice Requires="p14">
      <p:transition spd="slow" p14:dur="2000" advTm="5018"/>
    </mc:Choice>
    <mc:Fallback xmlns="">
      <p:transition spd="slow" advTm="5018"/>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E6431AA3-00C2-464C-AB63-6C7490ACF4A1}"/>
              </a:ext>
            </a:extLst>
          </p:cNvPr>
          <p:cNvSpPr txBox="1">
            <a:spLocks/>
          </p:cNvSpPr>
          <p:nvPr/>
        </p:nvSpPr>
        <p:spPr bwMode="auto">
          <a:xfrm>
            <a:off x="363538" y="312738"/>
            <a:ext cx="7772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dirty="0">
                <a:solidFill>
                  <a:schemeClr val="bg1"/>
                </a:solidFill>
                <a:latin typeface="Arial"/>
                <a:ea typeface="ＭＳ Ｐゴシック"/>
                <a:cs typeface="Arial"/>
              </a:rPr>
              <a:t>2025 GAM reporting</a:t>
            </a:r>
          </a:p>
        </p:txBody>
      </p:sp>
      <p:sp>
        <p:nvSpPr>
          <p:cNvPr id="7171" name="TextBox 6">
            <a:extLst>
              <a:ext uri="{FF2B5EF4-FFF2-40B4-BE49-F238E27FC236}">
                <a16:creationId xmlns:a16="http://schemas.microsoft.com/office/drawing/2014/main" id="{BF1FFD78-85FE-4A02-856A-97F26BD3E56C}"/>
              </a:ext>
            </a:extLst>
          </p:cNvPr>
          <p:cNvSpPr txBox="1">
            <a:spLocks noChangeArrowheads="1"/>
          </p:cNvSpPr>
          <p:nvPr/>
        </p:nvSpPr>
        <p:spPr bwMode="auto">
          <a:xfrm>
            <a:off x="363537" y="1476375"/>
            <a:ext cx="8117271" cy="2613536"/>
          </a:xfrm>
          <a:prstGeom prst="rect">
            <a:avLst/>
          </a:prstGeom>
          <a:noFill/>
          <a:ln>
            <a:noFill/>
          </a:ln>
        </p:spPr>
        <p:txBody>
          <a:bodyPr wrap="square" lIns="91440" tIns="45720" rIns="91440" bIns="45720"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lnSpc>
                <a:spcPts val="2200"/>
              </a:lnSpc>
              <a:spcBef>
                <a:spcPct val="0"/>
              </a:spcBef>
              <a:defRPr/>
            </a:pPr>
            <a:r>
              <a:rPr lang="en-US" altLang="en-US" sz="1800" dirty="0">
                <a:solidFill>
                  <a:srgbClr val="000000"/>
                </a:solidFill>
                <a:latin typeface="Arial" panose="020B0604020202020204" pitchFamily="34" charset="0"/>
                <a:cs typeface="Arial" panose="020B0604020202020204" pitchFamily="34" charset="0"/>
              </a:rPr>
              <a:t>Indicator data</a:t>
            </a:r>
          </a:p>
          <a:p>
            <a:pPr marL="1028700" lvl="1" eaLnBrk="1" hangingPunct="1">
              <a:lnSpc>
                <a:spcPts val="2200"/>
              </a:lnSpc>
              <a:spcBef>
                <a:spcPct val="0"/>
              </a:spcBef>
              <a:defRPr/>
            </a:pPr>
            <a:r>
              <a:rPr lang="en-US" altLang="en-US" sz="1800" dirty="0">
                <a:solidFill>
                  <a:srgbClr val="000000"/>
                </a:solidFill>
                <a:latin typeface="Arial" panose="020B0604020202020204" pitchFamily="34" charset="0"/>
                <a:cs typeface="Arial" panose="020B0604020202020204" pitchFamily="34" charset="0"/>
              </a:rPr>
              <a:t>Including disaggregations and sub-national data, where requested</a:t>
            </a:r>
          </a:p>
          <a:p>
            <a:pPr marL="285750" indent="-285750" eaLnBrk="1" hangingPunct="1">
              <a:lnSpc>
                <a:spcPts val="2200"/>
              </a:lnSpc>
              <a:spcBef>
                <a:spcPct val="0"/>
              </a:spcBef>
              <a:defRPr/>
            </a:pPr>
            <a:endParaRPr lang="en-US" altLang="en-US" sz="1800" dirty="0">
              <a:solidFill>
                <a:srgbClr val="000000"/>
              </a:solidFill>
              <a:latin typeface="Arial" panose="020B0604020202020204" pitchFamily="34" charset="0"/>
              <a:cs typeface="Arial" panose="020B0604020202020204" pitchFamily="34" charset="0"/>
            </a:endParaRPr>
          </a:p>
          <a:p>
            <a:pPr marL="285750" indent="-285750" eaLnBrk="1" hangingPunct="1">
              <a:lnSpc>
                <a:spcPts val="2200"/>
              </a:lnSpc>
              <a:spcBef>
                <a:spcPct val="0"/>
              </a:spcBef>
              <a:defRPr/>
            </a:pPr>
            <a:r>
              <a:rPr lang="en-US" altLang="en-US" sz="1800" dirty="0">
                <a:solidFill>
                  <a:srgbClr val="000000"/>
                </a:solidFill>
                <a:latin typeface="Arial"/>
                <a:ea typeface="ＭＳ Ｐゴシック"/>
                <a:cs typeface="Arial"/>
              </a:rPr>
              <a:t>Interim National Commitments and Policy Instrument (NCPI)</a:t>
            </a:r>
          </a:p>
          <a:p>
            <a:pPr marL="285750" indent="-285750" eaLnBrk="1" hangingPunct="1">
              <a:lnSpc>
                <a:spcPts val="2200"/>
              </a:lnSpc>
              <a:spcBef>
                <a:spcPct val="0"/>
              </a:spcBef>
              <a:defRPr/>
            </a:pPr>
            <a:endParaRPr lang="en-US" altLang="en-US" sz="1800" dirty="0">
              <a:solidFill>
                <a:srgbClr val="000000"/>
              </a:solidFill>
              <a:latin typeface="Arial" panose="020B0604020202020204" pitchFamily="34" charset="0"/>
              <a:cs typeface="Arial" panose="020B0604020202020204" pitchFamily="34" charset="0"/>
            </a:endParaRPr>
          </a:p>
          <a:p>
            <a:pPr marL="285750" indent="-285750" eaLnBrk="1" hangingPunct="1">
              <a:lnSpc>
                <a:spcPts val="2200"/>
              </a:lnSpc>
              <a:spcBef>
                <a:spcPct val="0"/>
              </a:spcBef>
              <a:defRPr/>
            </a:pPr>
            <a:r>
              <a:rPr lang="en-US" altLang="en-US" sz="1800" dirty="0">
                <a:solidFill>
                  <a:srgbClr val="000000"/>
                </a:solidFill>
                <a:latin typeface="Arial" panose="020B0604020202020204" pitchFamily="34" charset="0"/>
                <a:cs typeface="Arial" panose="020B0604020202020204" pitchFamily="34" charset="0"/>
              </a:rPr>
              <a:t>Narrative summaries</a:t>
            </a:r>
          </a:p>
          <a:p>
            <a:pPr marL="285750" indent="-285750" eaLnBrk="1" hangingPunct="1">
              <a:lnSpc>
                <a:spcPts val="2200"/>
              </a:lnSpc>
              <a:spcBef>
                <a:spcPct val="0"/>
              </a:spcBef>
              <a:defRPr/>
            </a:pPr>
            <a:endParaRPr lang="en-US" altLang="en-US" sz="1800" dirty="0">
              <a:solidFill>
                <a:srgbClr val="000000"/>
              </a:solidFill>
              <a:latin typeface="Arial" panose="020B0604020202020204" pitchFamily="34" charset="0"/>
              <a:cs typeface="Arial" panose="020B0604020202020204" pitchFamily="34" charset="0"/>
            </a:endParaRPr>
          </a:p>
          <a:p>
            <a:pPr marL="285750" indent="-285750" eaLnBrk="1" hangingPunct="1">
              <a:lnSpc>
                <a:spcPts val="2200"/>
              </a:lnSpc>
              <a:spcBef>
                <a:spcPct val="0"/>
              </a:spcBef>
              <a:defRPr/>
            </a:pPr>
            <a:r>
              <a:rPr lang="en-US" altLang="en-US" sz="1800" dirty="0">
                <a:solidFill>
                  <a:srgbClr val="000000"/>
                </a:solidFill>
                <a:latin typeface="Arial" panose="020B0604020202020204" pitchFamily="34" charset="0"/>
                <a:cs typeface="Arial" panose="020B0604020202020204" pitchFamily="34" charset="0"/>
              </a:rPr>
              <a:t>AIDS Medicines and Diagnostics Survey</a:t>
            </a:r>
          </a:p>
          <a:p>
            <a:pPr eaLnBrk="1" hangingPunct="1">
              <a:lnSpc>
                <a:spcPts val="2200"/>
              </a:lnSpc>
              <a:spcBef>
                <a:spcPct val="0"/>
              </a:spcBef>
              <a:buFont typeface="Arial" panose="020B0604020202020204" pitchFamily="34" charset="0"/>
              <a:buNone/>
              <a:defRPr/>
            </a:pPr>
            <a:endParaRPr lang="en-US" altLang="en-US" sz="1800" dirty="0">
              <a:solidFill>
                <a:srgbClr val="000000"/>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32715C47-16DE-42FA-BC7B-1E7A9B8D7258}"/>
              </a:ext>
            </a:extLst>
          </p:cNvPr>
          <p:cNvSpPr txBox="1"/>
          <p:nvPr/>
        </p:nvSpPr>
        <p:spPr>
          <a:xfrm>
            <a:off x="418010" y="5316583"/>
            <a:ext cx="3971110" cy="923330"/>
          </a:xfrm>
          <a:prstGeom prst="rect">
            <a:avLst/>
          </a:prstGeom>
          <a:solidFill>
            <a:schemeClr val="accent3">
              <a:lumMod val="40000"/>
              <a:lumOff val="60000"/>
            </a:schemeClr>
          </a:solidFill>
        </p:spPr>
        <p:txBody>
          <a:bodyPr wrap="square" rtlCol="0">
            <a:spAutoFit/>
          </a:bodyPr>
          <a:lstStyle/>
          <a:p>
            <a:r>
              <a:rPr lang="en-US"/>
              <a:t>Link to the reporting platform:</a:t>
            </a:r>
          </a:p>
          <a:p>
            <a:r>
              <a:rPr lang="en-US">
                <a:hlinkClick r:id="rId3"/>
              </a:rPr>
              <a:t>https://aidsreportingtool.unaids.org/</a:t>
            </a:r>
            <a:endParaRPr lang="en-US"/>
          </a:p>
          <a:p>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Tm="53057"/>
    </mc:Choice>
    <mc:Fallback xmlns="">
      <p:transition spd="slow" advTm="53057"/>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B5E264E-164B-4FF6-AC72-E91D4EFC01EC}"/>
              </a:ext>
            </a:extLst>
          </p:cNvPr>
          <p:cNvSpPr txBox="1"/>
          <p:nvPr/>
        </p:nvSpPr>
        <p:spPr>
          <a:xfrm>
            <a:off x="0" y="0"/>
            <a:ext cx="9144000" cy="6090082"/>
          </a:xfrm>
          <a:prstGeom prst="rect">
            <a:avLst/>
          </a:prstGeom>
          <a:solidFill>
            <a:schemeClr val="accent6"/>
          </a:solidFill>
        </p:spPr>
        <p:txBody>
          <a:bodyPr wrap="square" rtlCol="0">
            <a:spAutoFit/>
          </a:bodyPr>
          <a:lstStyle/>
          <a:p>
            <a:endParaRPr lang="en-CH"/>
          </a:p>
        </p:txBody>
      </p:sp>
      <p:sp>
        <p:nvSpPr>
          <p:cNvPr id="3" name="Title 1">
            <a:extLst>
              <a:ext uri="{FF2B5EF4-FFF2-40B4-BE49-F238E27FC236}">
                <a16:creationId xmlns:a16="http://schemas.microsoft.com/office/drawing/2014/main" id="{D5C719B8-DD7A-4275-B6A4-1004E4EA4DA3}"/>
              </a:ext>
            </a:extLst>
          </p:cNvPr>
          <p:cNvSpPr txBox="1">
            <a:spLocks/>
          </p:cNvSpPr>
          <p:nvPr/>
        </p:nvSpPr>
        <p:spPr bwMode="auto">
          <a:xfrm>
            <a:off x="63374" y="1978964"/>
            <a:ext cx="9144000" cy="1071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3200" dirty="0">
                <a:solidFill>
                  <a:schemeClr val="bg1"/>
                </a:solidFill>
                <a:latin typeface="Arial"/>
                <a:ea typeface="ＭＳ Ｐゴシック"/>
                <a:cs typeface="Arial"/>
              </a:rPr>
              <a:t>Changes to GAM indicators since 2024 reporting</a:t>
            </a:r>
          </a:p>
          <a:p>
            <a:pPr eaLnBrk="1" hangingPunct="1"/>
            <a:endParaRPr lang="en-US" altLang="en-US" sz="3200" dirty="0">
              <a:solidFill>
                <a:schemeClr val="bg1"/>
              </a:solidFill>
              <a:latin typeface="Arial"/>
              <a:ea typeface="ＭＳ Ｐゴシック"/>
              <a:cs typeface="Arial"/>
            </a:endParaRPr>
          </a:p>
          <a:p>
            <a:pPr eaLnBrk="1" hangingPunct="1"/>
            <a:endParaRPr lang="en-US" altLang="en-US" sz="3200" dirty="0">
              <a:solidFill>
                <a:schemeClr val="bg1"/>
              </a:solidFill>
              <a:latin typeface="Arial"/>
              <a:ea typeface="ＭＳ Ｐゴシック"/>
              <a:cs typeface="Arial"/>
            </a:endParaRPr>
          </a:p>
          <a:p>
            <a:pPr eaLnBrk="1" hangingPunct="1"/>
            <a:endParaRPr lang="en-US" altLang="en-US" sz="3200" dirty="0">
              <a:solidFill>
                <a:schemeClr val="bg1"/>
              </a:solidFill>
              <a:latin typeface="Arial"/>
              <a:ea typeface="ＭＳ Ｐゴシック"/>
              <a:cs typeface="Arial"/>
            </a:endParaRPr>
          </a:p>
        </p:txBody>
      </p:sp>
    </p:spTree>
    <p:extLst>
      <p:ext uri="{BB962C8B-B14F-4D97-AF65-F5344CB8AC3E}">
        <p14:creationId xmlns:p14="http://schemas.microsoft.com/office/powerpoint/2010/main" val="1032957955"/>
      </p:ext>
    </p:extLst>
  </p:cSld>
  <p:clrMapOvr>
    <a:masterClrMapping/>
  </p:clrMapOvr>
  <mc:AlternateContent xmlns:mc="http://schemas.openxmlformats.org/markup-compatibility/2006" xmlns:p14="http://schemas.microsoft.com/office/powerpoint/2010/main">
    <mc:Choice Requires="p14">
      <p:transition spd="slow" p14:dur="2000" advTm="11166"/>
    </mc:Choice>
    <mc:Fallback xmlns="">
      <p:transition spd="slow" advTm="11166"/>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extBox 6">
            <a:extLst>
              <a:ext uri="{FF2B5EF4-FFF2-40B4-BE49-F238E27FC236}">
                <a16:creationId xmlns:a16="http://schemas.microsoft.com/office/drawing/2014/main" id="{7AE5402D-E2F2-4419-9886-B99F0BE970BA}"/>
              </a:ext>
            </a:extLst>
          </p:cNvPr>
          <p:cNvSpPr txBox="1">
            <a:spLocks noChangeArrowheads="1"/>
          </p:cNvSpPr>
          <p:nvPr/>
        </p:nvSpPr>
        <p:spPr bwMode="auto">
          <a:xfrm>
            <a:off x="119806" y="448310"/>
            <a:ext cx="9144000" cy="5561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indent="0">
              <a:lnSpc>
                <a:spcPct val="110000"/>
              </a:lnSpc>
              <a:spcBef>
                <a:spcPts val="0"/>
              </a:spcBef>
              <a:buNone/>
            </a:pPr>
            <a:r>
              <a:rPr lang="en-US" sz="1800" b="1" i="0" u="none" strike="noStrike" baseline="0" dirty="0">
                <a:solidFill>
                  <a:srgbClr val="000000"/>
                </a:solidFill>
                <a:latin typeface="Avenir LT Std"/>
              </a:rPr>
              <a:t>Indicators related to hepatitis C (hepatitis C testing and people co-infected with HIV and hepatitis C virus starting hepatitis C treatment) have been suppressed and replaced with a revised indicator: </a:t>
            </a:r>
          </a:p>
          <a:p>
            <a:pPr>
              <a:lnSpc>
                <a:spcPct val="110000"/>
              </a:lnSpc>
              <a:spcBef>
                <a:spcPts val="0"/>
              </a:spcBef>
            </a:pPr>
            <a:r>
              <a:rPr lang="en-US" sz="1800" dirty="0">
                <a:solidFill>
                  <a:srgbClr val="000000"/>
                </a:solidFill>
                <a:latin typeface="Avenir LT Std"/>
              </a:rPr>
              <a:t>7.2 Management of viral hepatitis C</a:t>
            </a:r>
          </a:p>
          <a:p>
            <a:pPr marL="0" indent="0">
              <a:lnSpc>
                <a:spcPct val="110000"/>
              </a:lnSpc>
              <a:spcBef>
                <a:spcPts val="0"/>
              </a:spcBef>
              <a:buNone/>
            </a:pPr>
            <a:endParaRPr lang="en-US" sz="1800" b="1" dirty="0">
              <a:solidFill>
                <a:srgbClr val="000000"/>
              </a:solidFill>
              <a:latin typeface="Avenir LT Std"/>
            </a:endParaRPr>
          </a:p>
          <a:p>
            <a:pPr marL="0" indent="0">
              <a:lnSpc>
                <a:spcPct val="110000"/>
              </a:lnSpc>
              <a:spcBef>
                <a:spcPts val="0"/>
              </a:spcBef>
              <a:buNone/>
            </a:pPr>
            <a:r>
              <a:rPr lang="en-US" sz="1800" b="1" i="0" u="none" strike="noStrike" baseline="0" dirty="0">
                <a:solidFill>
                  <a:srgbClr val="000000"/>
                </a:solidFill>
                <a:latin typeface="Avenir LT Std"/>
              </a:rPr>
              <a:t>Questions on additional information to provide further context on data reported have been modified for the following indicators: </a:t>
            </a:r>
          </a:p>
          <a:p>
            <a:pPr>
              <a:lnSpc>
                <a:spcPct val="110000"/>
              </a:lnSpc>
              <a:spcBef>
                <a:spcPts val="0"/>
              </a:spcBef>
            </a:pPr>
            <a:r>
              <a:rPr lang="en-US" sz="1800" b="0" i="0" u="none" strike="noStrike" baseline="0" dirty="0">
                <a:solidFill>
                  <a:srgbClr val="000000"/>
                </a:solidFill>
                <a:latin typeface="Avenir LT Std"/>
              </a:rPr>
              <a:t>3.5 Syphilis among pregnant women</a:t>
            </a:r>
          </a:p>
          <a:p>
            <a:pPr>
              <a:lnSpc>
                <a:spcPct val="110000"/>
              </a:lnSpc>
              <a:spcBef>
                <a:spcPts val="0"/>
              </a:spcBef>
            </a:pPr>
            <a:r>
              <a:rPr lang="en-US" sz="1800" b="0" i="0" u="none" strike="noStrike" baseline="0" dirty="0">
                <a:solidFill>
                  <a:srgbClr val="000000"/>
                </a:solidFill>
                <a:latin typeface="Avenir LT Std"/>
              </a:rPr>
              <a:t>7.5 Men with urethral discharge</a:t>
            </a:r>
          </a:p>
          <a:p>
            <a:pPr>
              <a:lnSpc>
                <a:spcPct val="110000"/>
              </a:lnSpc>
              <a:spcBef>
                <a:spcPts val="0"/>
              </a:spcBef>
            </a:pPr>
            <a:r>
              <a:rPr lang="en-US" sz="1800" dirty="0">
                <a:solidFill>
                  <a:srgbClr val="000000"/>
                </a:solidFill>
                <a:latin typeface="Avenir LT Std"/>
              </a:rPr>
              <a:t>7.6 Gonorrhea among men </a:t>
            </a:r>
            <a:endParaRPr lang="en-US" sz="1800" b="0" i="0" u="none" strike="noStrike" baseline="0" dirty="0">
              <a:solidFill>
                <a:srgbClr val="000000"/>
              </a:solidFill>
              <a:latin typeface="Avenir LT Std"/>
            </a:endParaRPr>
          </a:p>
          <a:p>
            <a:pPr>
              <a:lnSpc>
                <a:spcPct val="110000"/>
              </a:lnSpc>
              <a:spcBef>
                <a:spcPts val="0"/>
              </a:spcBef>
            </a:pPr>
            <a:endParaRPr lang="en-CH" sz="1800" b="0" i="0" u="none" strike="noStrike" baseline="0" dirty="0">
              <a:solidFill>
                <a:srgbClr val="000000"/>
              </a:solidFill>
              <a:latin typeface="Avenir LT Std"/>
            </a:endParaRPr>
          </a:p>
          <a:p>
            <a:pPr marL="0" indent="0">
              <a:lnSpc>
                <a:spcPct val="110000"/>
              </a:lnSpc>
              <a:spcBef>
                <a:spcPts val="0"/>
              </a:spcBef>
              <a:buNone/>
            </a:pPr>
            <a:r>
              <a:rPr lang="en-US" sz="1800" b="1" i="0" u="none" strike="noStrike" baseline="0" dirty="0">
                <a:solidFill>
                  <a:srgbClr val="000000"/>
                </a:solidFill>
                <a:latin typeface="Avenir LT Std"/>
              </a:rPr>
              <a:t>Disaggregations have been removed from one indicator: </a:t>
            </a:r>
          </a:p>
          <a:p>
            <a:pPr>
              <a:lnSpc>
                <a:spcPct val="110000"/>
              </a:lnSpc>
              <a:spcBef>
                <a:spcPts val="0"/>
              </a:spcBef>
            </a:pPr>
            <a:r>
              <a:rPr lang="en-US" sz="1800" b="0" i="0" u="none" strike="noStrike" baseline="0" dirty="0">
                <a:solidFill>
                  <a:srgbClr val="000000"/>
                </a:solidFill>
                <a:latin typeface="Avenir LT Std"/>
              </a:rPr>
              <a:t>7.7 Co-management of tuberculosis and HIV treatment</a:t>
            </a:r>
          </a:p>
          <a:p>
            <a:pPr>
              <a:lnSpc>
                <a:spcPct val="110000"/>
              </a:lnSpc>
              <a:spcBef>
                <a:spcPts val="0"/>
              </a:spcBef>
            </a:pPr>
            <a:endParaRPr lang="en-US" sz="1800" dirty="0">
              <a:solidFill>
                <a:srgbClr val="000000"/>
              </a:solidFill>
              <a:latin typeface="Avenir LT Std"/>
            </a:endParaRPr>
          </a:p>
          <a:p>
            <a:pPr marL="0" indent="0">
              <a:lnSpc>
                <a:spcPct val="110000"/>
              </a:lnSpc>
              <a:spcBef>
                <a:spcPts val="0"/>
              </a:spcBef>
              <a:buNone/>
            </a:pPr>
            <a:r>
              <a:rPr lang="en-US" sz="1800" b="1" dirty="0">
                <a:solidFill>
                  <a:srgbClr val="000000"/>
                </a:solidFill>
                <a:latin typeface="Avenir LT Std"/>
              </a:rPr>
              <a:t>Clarifying text has been added in the rationale and method of measurement for two indicators: </a:t>
            </a:r>
          </a:p>
          <a:p>
            <a:pPr>
              <a:lnSpc>
                <a:spcPct val="110000"/>
              </a:lnSpc>
              <a:spcBef>
                <a:spcPts val="0"/>
              </a:spcBef>
            </a:pPr>
            <a:r>
              <a:rPr lang="en-US" sz="1800" dirty="0">
                <a:solidFill>
                  <a:srgbClr val="000000"/>
                </a:solidFill>
                <a:latin typeface="Avenir LT Std"/>
              </a:rPr>
              <a:t>7.15 Coverage of DSD ART models among people living with HIV currently on ART</a:t>
            </a:r>
          </a:p>
          <a:p>
            <a:pPr>
              <a:lnSpc>
                <a:spcPct val="110000"/>
              </a:lnSpc>
              <a:spcBef>
                <a:spcPts val="0"/>
              </a:spcBef>
            </a:pPr>
            <a:r>
              <a:rPr lang="en-US" sz="1800" dirty="0">
                <a:solidFill>
                  <a:srgbClr val="000000"/>
                </a:solidFill>
                <a:latin typeface="Avenir LT Std"/>
              </a:rPr>
              <a:t>7.16 Viral suppression among people living with HIV engaged in DSD ART models</a:t>
            </a:r>
          </a:p>
        </p:txBody>
      </p:sp>
    </p:spTree>
  </p:cSld>
  <p:clrMapOvr>
    <a:masterClrMapping/>
  </p:clrMapOvr>
  <mc:AlternateContent xmlns:mc="http://schemas.openxmlformats.org/markup-compatibility/2006" xmlns:p14="http://schemas.microsoft.com/office/powerpoint/2010/main">
    <mc:Choice Requires="p14">
      <p:transition spd="slow" p14:dur="2000" advTm="50456"/>
    </mc:Choice>
    <mc:Fallback xmlns="">
      <p:transition spd="slow" advTm="50456"/>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extBox 6">
            <a:extLst>
              <a:ext uri="{FF2B5EF4-FFF2-40B4-BE49-F238E27FC236}">
                <a16:creationId xmlns:a16="http://schemas.microsoft.com/office/drawing/2014/main" id="{7AE5402D-E2F2-4419-9886-B99F0BE970BA}"/>
              </a:ext>
            </a:extLst>
          </p:cNvPr>
          <p:cNvSpPr txBox="1">
            <a:spLocks noChangeArrowheads="1"/>
          </p:cNvSpPr>
          <p:nvPr/>
        </p:nvSpPr>
        <p:spPr bwMode="auto">
          <a:xfrm>
            <a:off x="0" y="1623189"/>
            <a:ext cx="9144000" cy="2973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indent="0" algn="l">
              <a:buNone/>
            </a:pPr>
            <a:r>
              <a:rPr lang="en-US" sz="1800" b="0" i="0" u="none" strike="noStrike" baseline="0" dirty="0">
                <a:solidFill>
                  <a:srgbClr val="414142"/>
                </a:solidFill>
                <a:latin typeface="AvenirLTStd-Book"/>
              </a:rPr>
              <a:t>The </a:t>
            </a:r>
            <a:r>
              <a:rPr lang="en-US" sz="1800" b="1" i="0" u="none" strike="noStrike" baseline="0" dirty="0">
                <a:solidFill>
                  <a:srgbClr val="414142"/>
                </a:solidFill>
                <a:latin typeface="AvenirLTStd-Book"/>
              </a:rPr>
              <a:t>NCPI</a:t>
            </a:r>
            <a:r>
              <a:rPr lang="en-US" sz="1800" b="0" i="0" u="none" strike="noStrike" baseline="0" dirty="0">
                <a:solidFill>
                  <a:srgbClr val="414142"/>
                </a:solidFill>
                <a:latin typeface="AvenirLTStd-Book"/>
              </a:rPr>
              <a:t> for 2025 reporting is an interim questionnaire consisting of a subset of questions from Part A of the full questionnaire included in the 2024 GAM that refer to policies considered to change more rapidly. The wording of some of the questions retained from previous rounds has been refined further. These modifications are based on experiences in previous reporting and to reflect developments in policy </a:t>
            </a:r>
            <a:r>
              <a:rPr lang="es-PA" sz="1800" b="0" i="0" u="none" strike="noStrike" baseline="0" dirty="0" err="1">
                <a:solidFill>
                  <a:srgbClr val="414142"/>
                </a:solidFill>
                <a:latin typeface="AvenirLTStd-Book"/>
              </a:rPr>
              <a:t>recommendations</a:t>
            </a:r>
            <a:r>
              <a:rPr lang="es-PA" sz="1800" b="0" i="0" u="none" strike="noStrike" baseline="0" dirty="0">
                <a:solidFill>
                  <a:srgbClr val="414142"/>
                </a:solidFill>
                <a:latin typeface="AvenirLTStd-Book"/>
              </a:rPr>
              <a:t> and </a:t>
            </a:r>
            <a:r>
              <a:rPr lang="es-PA" sz="1800" b="0" i="0" u="none" strike="noStrike" baseline="0" dirty="0" err="1">
                <a:solidFill>
                  <a:srgbClr val="414142"/>
                </a:solidFill>
                <a:latin typeface="AvenirLTStd-Book"/>
              </a:rPr>
              <a:t>available</a:t>
            </a:r>
            <a:r>
              <a:rPr lang="es-PA" sz="1800" b="0" i="0" u="none" strike="noStrike" baseline="0" dirty="0">
                <a:solidFill>
                  <a:srgbClr val="414142"/>
                </a:solidFill>
                <a:latin typeface="AvenirLTStd-Book"/>
              </a:rPr>
              <a:t> </a:t>
            </a:r>
            <a:r>
              <a:rPr lang="es-PA" sz="1800" b="0" i="0" u="none" strike="noStrike" baseline="0" dirty="0" err="1">
                <a:solidFill>
                  <a:srgbClr val="414142"/>
                </a:solidFill>
                <a:latin typeface="AvenirLTStd-Book"/>
              </a:rPr>
              <a:t>technologies</a:t>
            </a:r>
            <a:r>
              <a:rPr lang="es-PA" sz="1800" b="0" i="0" u="none" strike="noStrike" baseline="0" dirty="0">
                <a:solidFill>
                  <a:srgbClr val="414142"/>
                </a:solidFill>
                <a:latin typeface="AvenirLTStd-Book"/>
              </a:rPr>
              <a:t>.</a:t>
            </a:r>
          </a:p>
          <a:p>
            <a:pPr marL="0" indent="0" algn="l">
              <a:buNone/>
            </a:pPr>
            <a:endParaRPr lang="es-PA" sz="1800" dirty="0">
              <a:solidFill>
                <a:srgbClr val="414142"/>
              </a:solidFill>
              <a:latin typeface="AvenirLTStd-Book"/>
            </a:endParaRPr>
          </a:p>
          <a:p>
            <a:pPr marL="0" indent="0" algn="l">
              <a:buNone/>
            </a:pPr>
            <a:r>
              <a:rPr lang="en-US" sz="1800" b="1" i="0" u="none" strike="noStrike" baseline="0" dirty="0">
                <a:solidFill>
                  <a:srgbClr val="414142"/>
                </a:solidFill>
                <a:latin typeface="AvenirLTStd-Book"/>
              </a:rPr>
              <a:t>WHO/AIDS medicines and diagnostics survey</a:t>
            </a:r>
            <a:r>
              <a:rPr lang="en-US" sz="1800" b="0" i="0" u="none" strike="noStrike" baseline="0" dirty="0">
                <a:solidFill>
                  <a:srgbClr val="414142"/>
                </a:solidFill>
                <a:latin typeface="AvenirLTStd-Book"/>
              </a:rPr>
              <a:t>: Questions included for 2025 reporting refer to Dolutegravir-based, Protease Inhibitor-based and other treatment regimens, rather than first-line, second-line and third-line/salvage regimens. Questions have been added on the number of sexually transmitted infection, advanced HIV and hepatitis tests done in 2024.</a:t>
            </a:r>
            <a:endParaRPr lang="en-US" sz="2400" dirty="0">
              <a:solidFill>
                <a:srgbClr val="1A1A1A"/>
              </a:solidFill>
              <a:latin typeface="Avenir-Book"/>
            </a:endParaRPr>
          </a:p>
        </p:txBody>
      </p:sp>
    </p:spTree>
    <p:extLst>
      <p:ext uri="{BB962C8B-B14F-4D97-AF65-F5344CB8AC3E}">
        <p14:creationId xmlns:p14="http://schemas.microsoft.com/office/powerpoint/2010/main" val="656369535"/>
      </p:ext>
    </p:extLst>
  </p:cSld>
  <p:clrMapOvr>
    <a:masterClrMapping/>
  </p:clrMapOvr>
  <mc:AlternateContent xmlns:mc="http://schemas.openxmlformats.org/markup-compatibility/2006" xmlns:p14="http://schemas.microsoft.com/office/powerpoint/2010/main">
    <mc:Choice Requires="p14">
      <p:transition spd="slow" p14:dur="2000" advTm="47596"/>
    </mc:Choice>
    <mc:Fallback xmlns="">
      <p:transition spd="slow" advTm="47596"/>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B5E264E-164B-4FF6-AC72-E91D4EFC01EC}"/>
              </a:ext>
            </a:extLst>
          </p:cNvPr>
          <p:cNvSpPr txBox="1"/>
          <p:nvPr/>
        </p:nvSpPr>
        <p:spPr>
          <a:xfrm>
            <a:off x="0" y="0"/>
            <a:ext cx="9144000" cy="6090082"/>
          </a:xfrm>
          <a:prstGeom prst="rect">
            <a:avLst/>
          </a:prstGeom>
          <a:solidFill>
            <a:schemeClr val="accent6"/>
          </a:solidFill>
        </p:spPr>
        <p:txBody>
          <a:bodyPr wrap="square" rtlCol="0">
            <a:spAutoFit/>
          </a:bodyPr>
          <a:lstStyle/>
          <a:p>
            <a:endParaRPr lang="en-CH"/>
          </a:p>
        </p:txBody>
      </p:sp>
      <p:sp>
        <p:nvSpPr>
          <p:cNvPr id="3" name="Title 1">
            <a:extLst>
              <a:ext uri="{FF2B5EF4-FFF2-40B4-BE49-F238E27FC236}">
                <a16:creationId xmlns:a16="http://schemas.microsoft.com/office/drawing/2014/main" id="{D5C719B8-DD7A-4275-B6A4-1004E4EA4DA3}"/>
              </a:ext>
            </a:extLst>
          </p:cNvPr>
          <p:cNvSpPr txBox="1">
            <a:spLocks/>
          </p:cNvSpPr>
          <p:nvPr/>
        </p:nvSpPr>
        <p:spPr bwMode="auto">
          <a:xfrm>
            <a:off x="451448" y="1363663"/>
            <a:ext cx="7772400" cy="54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3200">
                <a:solidFill>
                  <a:schemeClr val="bg1"/>
                </a:solidFill>
                <a:latin typeface="Arial"/>
                <a:ea typeface="ＭＳ Ｐゴシック"/>
                <a:cs typeface="Arial"/>
              </a:rPr>
              <a:t>The reporting process</a:t>
            </a:r>
          </a:p>
        </p:txBody>
      </p:sp>
    </p:spTree>
    <p:extLst>
      <p:ext uri="{BB962C8B-B14F-4D97-AF65-F5344CB8AC3E}">
        <p14:creationId xmlns:p14="http://schemas.microsoft.com/office/powerpoint/2010/main" val="2245378713"/>
      </p:ext>
    </p:extLst>
  </p:cSld>
  <p:clrMapOvr>
    <a:masterClrMapping/>
  </p:clrMapOvr>
  <mc:AlternateContent xmlns:mc="http://schemas.openxmlformats.org/markup-compatibility/2006" xmlns:p14="http://schemas.microsoft.com/office/powerpoint/2010/main">
    <mc:Choice Requires="p14">
      <p:transition spd="slow" p14:dur="2000" advTm="17747"/>
    </mc:Choice>
    <mc:Fallback xmlns="">
      <p:transition spd="slow" advTm="17747"/>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D849A50C-1241-4D3C-B473-8CA8DA3D506E}"/>
              </a:ext>
            </a:extLst>
          </p:cNvPr>
          <p:cNvSpPr txBox="1">
            <a:spLocks/>
          </p:cNvSpPr>
          <p:nvPr/>
        </p:nvSpPr>
        <p:spPr bwMode="auto">
          <a:xfrm>
            <a:off x="271463" y="82550"/>
            <a:ext cx="77724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a:solidFill>
                  <a:srgbClr val="70C8BE"/>
                </a:solidFill>
                <a:latin typeface="Arial" panose="020B0604020202020204" pitchFamily="34" charset="0"/>
                <a:cs typeface="Arial" panose="020B0604020202020204" pitchFamily="34" charset="0"/>
              </a:rPr>
              <a:t>Global AIDS Monitoring reporting process </a:t>
            </a:r>
          </a:p>
        </p:txBody>
      </p:sp>
      <p:pic>
        <p:nvPicPr>
          <p:cNvPr id="6" name="Picture 5">
            <a:extLst>
              <a:ext uri="{FF2B5EF4-FFF2-40B4-BE49-F238E27FC236}">
                <a16:creationId xmlns:a16="http://schemas.microsoft.com/office/drawing/2014/main" id="{61628883-90A3-F10F-0F0C-A46B70749A4F}"/>
              </a:ext>
            </a:extLst>
          </p:cNvPr>
          <p:cNvPicPr>
            <a:picLocks noChangeAspect="1"/>
          </p:cNvPicPr>
          <p:nvPr/>
        </p:nvPicPr>
        <p:blipFill>
          <a:blip r:embed="rId3"/>
          <a:stretch>
            <a:fillRect/>
          </a:stretch>
        </p:blipFill>
        <p:spPr>
          <a:xfrm>
            <a:off x="2098558" y="0"/>
            <a:ext cx="4946883"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29707"/>
    </mc:Choice>
    <mc:Fallback xmlns="">
      <p:transition spd="slow" advTm="29707"/>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extBox 6">
            <a:extLst>
              <a:ext uri="{FF2B5EF4-FFF2-40B4-BE49-F238E27FC236}">
                <a16:creationId xmlns:a16="http://schemas.microsoft.com/office/drawing/2014/main" id="{C2FDD706-9A5D-4148-9DEC-1E3492807C49}"/>
              </a:ext>
            </a:extLst>
          </p:cNvPr>
          <p:cNvSpPr txBox="1">
            <a:spLocks noChangeArrowheads="1"/>
          </p:cNvSpPr>
          <p:nvPr/>
        </p:nvSpPr>
        <p:spPr bwMode="auto">
          <a:xfrm>
            <a:off x="1" y="1117858"/>
            <a:ext cx="9143999" cy="5874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110000"/>
              </a:lnSpc>
              <a:spcBef>
                <a:spcPts val="0"/>
              </a:spcBef>
            </a:pPr>
            <a:r>
              <a:rPr lang="en-US" sz="1800" dirty="0">
                <a:solidFill>
                  <a:srgbClr val="000000"/>
                </a:solidFill>
                <a:latin typeface="Avenir LT Std"/>
              </a:rPr>
              <a:t>One of the main tools that can be used to obtain denominators for reporting is the Spectrum software package.</a:t>
            </a:r>
            <a:endParaRPr lang="en-US" altLang="en-US" sz="1800" dirty="0">
              <a:solidFill>
                <a:srgbClr val="000000"/>
              </a:solidFill>
              <a:latin typeface="Avenir LT Std"/>
            </a:endParaRPr>
          </a:p>
          <a:p>
            <a:pPr>
              <a:lnSpc>
                <a:spcPct val="110000"/>
              </a:lnSpc>
              <a:spcBef>
                <a:spcPts val="0"/>
              </a:spcBef>
            </a:pPr>
            <a:endParaRPr lang="en-US" altLang="en-US" sz="1800" dirty="0">
              <a:solidFill>
                <a:srgbClr val="000000"/>
              </a:solidFill>
              <a:latin typeface="Avenir LT Std"/>
            </a:endParaRPr>
          </a:p>
          <a:p>
            <a:pPr>
              <a:lnSpc>
                <a:spcPct val="110000"/>
              </a:lnSpc>
              <a:spcBef>
                <a:spcPts val="0"/>
              </a:spcBef>
            </a:pPr>
            <a:r>
              <a:rPr lang="en-US" sz="1800" dirty="0">
                <a:solidFill>
                  <a:srgbClr val="000000"/>
                </a:solidFill>
                <a:latin typeface="Avenir LT Std"/>
              </a:rPr>
              <a:t>Countries can select to use Spectrum estimates as the source for reporting on the following GAM indicators: </a:t>
            </a:r>
          </a:p>
          <a:p>
            <a:pPr marL="685800" lvl="2">
              <a:lnSpc>
                <a:spcPct val="110000"/>
              </a:lnSpc>
              <a:spcBef>
                <a:spcPts val="0"/>
              </a:spcBef>
            </a:pPr>
            <a:r>
              <a:rPr lang="es-PA" sz="1400" dirty="0">
                <a:solidFill>
                  <a:srgbClr val="000000"/>
                </a:solidFill>
                <a:latin typeface="Avenir LT Std"/>
              </a:rPr>
              <a:t>1.1. HIV </a:t>
            </a:r>
            <a:r>
              <a:rPr lang="es-PA" sz="1400" dirty="0" err="1">
                <a:solidFill>
                  <a:srgbClr val="000000"/>
                </a:solidFill>
                <a:latin typeface="Avenir LT Std"/>
              </a:rPr>
              <a:t>incidence</a:t>
            </a:r>
            <a:r>
              <a:rPr lang="es-PA" sz="1400" dirty="0">
                <a:solidFill>
                  <a:srgbClr val="000000"/>
                </a:solidFill>
                <a:latin typeface="Avenir LT Std"/>
              </a:rPr>
              <a:t> </a:t>
            </a:r>
          </a:p>
          <a:p>
            <a:pPr marL="685800" lvl="2">
              <a:lnSpc>
                <a:spcPct val="110000"/>
              </a:lnSpc>
              <a:spcBef>
                <a:spcPts val="0"/>
              </a:spcBef>
            </a:pPr>
            <a:r>
              <a:rPr lang="en-US" sz="1400" dirty="0">
                <a:solidFill>
                  <a:srgbClr val="000000"/>
                </a:solidFill>
                <a:latin typeface="Avenir LT Std"/>
              </a:rPr>
              <a:t>2.1, 2.2 and 2.3. 95-95-95. HIV testing and treatment</a:t>
            </a:r>
          </a:p>
          <a:p>
            <a:pPr marL="685800" lvl="2">
              <a:lnSpc>
                <a:spcPct val="110000"/>
              </a:lnSpc>
              <a:spcBef>
                <a:spcPts val="0"/>
              </a:spcBef>
            </a:pPr>
            <a:r>
              <a:rPr lang="es-PA" sz="1400" dirty="0">
                <a:solidFill>
                  <a:srgbClr val="000000"/>
                </a:solidFill>
                <a:latin typeface="Avenir LT Std"/>
              </a:rPr>
              <a:t>2.7. AIDS </a:t>
            </a:r>
            <a:r>
              <a:rPr lang="es-PA" sz="1400" dirty="0" err="1">
                <a:solidFill>
                  <a:srgbClr val="000000"/>
                </a:solidFill>
                <a:latin typeface="Avenir LT Std"/>
              </a:rPr>
              <a:t>mortality</a:t>
            </a:r>
            <a:endParaRPr lang="es-PA" sz="1400" dirty="0">
              <a:solidFill>
                <a:srgbClr val="000000"/>
              </a:solidFill>
              <a:latin typeface="Avenir LT Std"/>
            </a:endParaRPr>
          </a:p>
          <a:p>
            <a:pPr marL="685800" lvl="2">
              <a:lnSpc>
                <a:spcPct val="110000"/>
              </a:lnSpc>
              <a:spcBef>
                <a:spcPts val="0"/>
              </a:spcBef>
            </a:pPr>
            <a:r>
              <a:rPr lang="es-PA" sz="1400" dirty="0">
                <a:solidFill>
                  <a:srgbClr val="000000"/>
                </a:solidFill>
                <a:latin typeface="Avenir LT Std"/>
              </a:rPr>
              <a:t>3.1 HIV </a:t>
            </a:r>
            <a:r>
              <a:rPr lang="es-PA" sz="1400" dirty="0" err="1">
                <a:solidFill>
                  <a:srgbClr val="000000"/>
                </a:solidFill>
                <a:latin typeface="Avenir LT Std"/>
              </a:rPr>
              <a:t>testing</a:t>
            </a:r>
            <a:r>
              <a:rPr lang="es-PA" sz="1400" dirty="0">
                <a:solidFill>
                  <a:srgbClr val="000000"/>
                </a:solidFill>
                <a:latin typeface="Avenir LT Std"/>
              </a:rPr>
              <a:t> in </a:t>
            </a:r>
            <a:r>
              <a:rPr lang="es-PA" sz="1400" dirty="0" err="1">
                <a:solidFill>
                  <a:srgbClr val="000000"/>
                </a:solidFill>
                <a:latin typeface="Avenir LT Std"/>
              </a:rPr>
              <a:t>pregnant</a:t>
            </a:r>
            <a:r>
              <a:rPr lang="es-PA" sz="1400" dirty="0">
                <a:solidFill>
                  <a:srgbClr val="000000"/>
                </a:solidFill>
                <a:latin typeface="Avenir LT Std"/>
              </a:rPr>
              <a:t> </a:t>
            </a:r>
            <a:r>
              <a:rPr lang="es-PA" sz="1400" dirty="0" err="1">
                <a:solidFill>
                  <a:srgbClr val="000000"/>
                </a:solidFill>
                <a:latin typeface="Avenir LT Std"/>
              </a:rPr>
              <a:t>women</a:t>
            </a:r>
            <a:r>
              <a:rPr lang="es-PA" sz="1400" dirty="0">
                <a:solidFill>
                  <a:srgbClr val="000000"/>
                </a:solidFill>
                <a:latin typeface="Avenir LT Std"/>
              </a:rPr>
              <a:t> </a:t>
            </a:r>
          </a:p>
          <a:p>
            <a:pPr marL="685800" lvl="2">
              <a:lnSpc>
                <a:spcPct val="110000"/>
              </a:lnSpc>
              <a:spcBef>
                <a:spcPts val="0"/>
              </a:spcBef>
            </a:pPr>
            <a:r>
              <a:rPr lang="es-PA" sz="1400" dirty="0">
                <a:solidFill>
                  <a:srgbClr val="000000"/>
                </a:solidFill>
                <a:latin typeface="Avenir LT Std"/>
              </a:rPr>
              <a:t>3.2. </a:t>
            </a:r>
            <a:r>
              <a:rPr lang="es-PA" sz="1400" dirty="0" err="1">
                <a:solidFill>
                  <a:srgbClr val="000000"/>
                </a:solidFill>
                <a:latin typeface="Avenir LT Std"/>
              </a:rPr>
              <a:t>Early</a:t>
            </a:r>
            <a:r>
              <a:rPr lang="es-PA" sz="1400" dirty="0">
                <a:solidFill>
                  <a:srgbClr val="000000"/>
                </a:solidFill>
                <a:latin typeface="Avenir LT Std"/>
              </a:rPr>
              <a:t> </a:t>
            </a:r>
            <a:r>
              <a:rPr lang="es-PA" sz="1400" dirty="0" err="1">
                <a:solidFill>
                  <a:srgbClr val="000000"/>
                </a:solidFill>
                <a:latin typeface="Avenir LT Std"/>
              </a:rPr>
              <a:t>infant</a:t>
            </a:r>
            <a:r>
              <a:rPr lang="es-PA" sz="1400" dirty="0">
                <a:solidFill>
                  <a:srgbClr val="000000"/>
                </a:solidFill>
                <a:latin typeface="Avenir LT Std"/>
              </a:rPr>
              <a:t> diagnosis (</a:t>
            </a:r>
            <a:r>
              <a:rPr lang="es-PA" sz="1400" dirty="0" err="1">
                <a:solidFill>
                  <a:srgbClr val="000000"/>
                </a:solidFill>
                <a:latin typeface="Avenir LT Std"/>
              </a:rPr>
              <a:t>denominator</a:t>
            </a:r>
            <a:r>
              <a:rPr lang="es-PA" sz="1400" dirty="0">
                <a:solidFill>
                  <a:srgbClr val="000000"/>
                </a:solidFill>
                <a:latin typeface="Avenir LT Std"/>
              </a:rPr>
              <a:t>)</a:t>
            </a:r>
          </a:p>
          <a:p>
            <a:pPr marL="685800" lvl="2">
              <a:lnSpc>
                <a:spcPct val="110000"/>
              </a:lnSpc>
              <a:spcBef>
                <a:spcPts val="0"/>
              </a:spcBef>
            </a:pPr>
            <a:r>
              <a:rPr lang="en-US" sz="1400" dirty="0">
                <a:solidFill>
                  <a:srgbClr val="000000"/>
                </a:solidFill>
                <a:latin typeface="Avenir LT Std"/>
              </a:rPr>
              <a:t>3.3. Vertical transmission of HIV </a:t>
            </a:r>
          </a:p>
          <a:p>
            <a:pPr marL="685800" lvl="2">
              <a:lnSpc>
                <a:spcPct val="110000"/>
              </a:lnSpc>
              <a:spcBef>
                <a:spcPts val="0"/>
              </a:spcBef>
            </a:pPr>
            <a:r>
              <a:rPr lang="en-US" sz="1400" dirty="0">
                <a:solidFill>
                  <a:srgbClr val="000000"/>
                </a:solidFill>
                <a:latin typeface="Avenir LT Std"/>
              </a:rPr>
              <a:t>3.4. Preventing the vertical transmission of HIV </a:t>
            </a:r>
          </a:p>
          <a:p>
            <a:pPr>
              <a:lnSpc>
                <a:spcPct val="110000"/>
              </a:lnSpc>
              <a:spcBef>
                <a:spcPts val="0"/>
              </a:spcBef>
            </a:pPr>
            <a:endParaRPr lang="en-US" sz="1800" dirty="0">
              <a:solidFill>
                <a:srgbClr val="000000"/>
              </a:solidFill>
              <a:latin typeface="Avenir LT Std"/>
            </a:endParaRPr>
          </a:p>
          <a:p>
            <a:pPr>
              <a:lnSpc>
                <a:spcPct val="110000"/>
              </a:lnSpc>
              <a:spcBef>
                <a:spcPts val="0"/>
              </a:spcBef>
            </a:pPr>
            <a:r>
              <a:rPr lang="en-US" sz="1800" dirty="0">
                <a:solidFill>
                  <a:srgbClr val="000000"/>
                </a:solidFill>
                <a:latin typeface="Avenir LT Std"/>
              </a:rPr>
              <a:t>Results will be obtained directly from the final national Spectrum file. Reporting on sub-national data for the indicator will be done in the Global AIDS Monitoring reporting tool</a:t>
            </a:r>
          </a:p>
          <a:p>
            <a:pPr>
              <a:lnSpc>
                <a:spcPct val="110000"/>
              </a:lnSpc>
              <a:spcBef>
                <a:spcPts val="0"/>
              </a:spcBef>
            </a:pPr>
            <a:endParaRPr lang="en-US" sz="1800" dirty="0">
              <a:solidFill>
                <a:srgbClr val="000000"/>
              </a:solidFill>
              <a:latin typeface="Avenir LT Std"/>
            </a:endParaRPr>
          </a:p>
          <a:p>
            <a:pPr>
              <a:lnSpc>
                <a:spcPct val="110000"/>
              </a:lnSpc>
              <a:spcBef>
                <a:spcPts val="0"/>
              </a:spcBef>
            </a:pPr>
            <a:r>
              <a:rPr lang="en-US" sz="1800" dirty="0">
                <a:solidFill>
                  <a:srgbClr val="000000"/>
                </a:solidFill>
                <a:latin typeface="Avenir LT Std"/>
              </a:rPr>
              <a:t>For indicators above where sub-national data are requested: if a country has sub-national estimates developed using Naomi, these data will be obtained directly from the final Naomi file.	</a:t>
            </a:r>
          </a:p>
          <a:p>
            <a:pPr>
              <a:lnSpc>
                <a:spcPts val="2200"/>
              </a:lnSpc>
              <a:spcBef>
                <a:spcPct val="0"/>
              </a:spcBef>
            </a:pPr>
            <a:endParaRPr lang="en-US" altLang="en-US" sz="1800" dirty="0">
              <a:solidFill>
                <a:srgbClr val="000000"/>
              </a:solidFill>
              <a:latin typeface="Arial"/>
              <a:ea typeface="ＭＳ Ｐゴシック"/>
              <a:cs typeface="Arial"/>
            </a:endParaRPr>
          </a:p>
        </p:txBody>
      </p:sp>
      <p:sp>
        <p:nvSpPr>
          <p:cNvPr id="2" name="Title 1">
            <a:extLst>
              <a:ext uri="{FF2B5EF4-FFF2-40B4-BE49-F238E27FC236}">
                <a16:creationId xmlns:a16="http://schemas.microsoft.com/office/drawing/2014/main" id="{CC572BD5-E3A0-0084-F2E7-B5D79BE1485A}"/>
              </a:ext>
            </a:extLst>
          </p:cNvPr>
          <p:cNvSpPr txBox="1">
            <a:spLocks/>
          </p:cNvSpPr>
          <p:nvPr/>
        </p:nvSpPr>
        <p:spPr bwMode="auto">
          <a:xfrm>
            <a:off x="363538" y="312738"/>
            <a:ext cx="7772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dirty="0">
                <a:solidFill>
                  <a:schemeClr val="bg1"/>
                </a:solidFill>
                <a:latin typeface="Arial" panose="020B0604020202020204" pitchFamily="34" charset="0"/>
                <a:cs typeface="Arial" panose="020B0604020202020204" pitchFamily="34" charset="0"/>
              </a:rPr>
              <a:t>Spectrum and Naomi estimates</a:t>
            </a:r>
          </a:p>
        </p:txBody>
      </p:sp>
    </p:spTree>
  </p:cSld>
  <p:clrMapOvr>
    <a:masterClrMapping/>
  </p:clrMapOvr>
  <mc:AlternateContent xmlns:mc="http://schemas.openxmlformats.org/markup-compatibility/2006" xmlns:p14="http://schemas.microsoft.com/office/powerpoint/2010/main">
    <mc:Choice Requires="p14">
      <p:transition spd="slow" p14:dur="2000" advTm="22718"/>
    </mc:Choice>
    <mc:Fallback xmlns="">
      <p:transition spd="slow" advTm="22718"/>
    </mc:Fallback>
  </mc:AlternateContent>
</p:sld>
</file>

<file path=ppt/theme/theme1.xml><?xml version="1.0" encoding="utf-8"?>
<a:theme xmlns:a="http://schemas.openxmlformats.org/drawingml/2006/main" name="Custom Design">
  <a:themeElements>
    <a:clrScheme name="UNAIDS Ocean">
      <a:dk1>
        <a:sysClr val="windowText" lastClr="000000"/>
      </a:dk1>
      <a:lt1>
        <a:sysClr val="window" lastClr="FFFFFF"/>
      </a:lt1>
      <a:dk2>
        <a:srgbClr val="70C8BE"/>
      </a:dk2>
      <a:lt2>
        <a:srgbClr val="D8D5CF"/>
      </a:lt2>
      <a:accent1>
        <a:srgbClr val="70C8BE"/>
      </a:accent1>
      <a:accent2>
        <a:srgbClr val="E31837"/>
      </a:accent2>
      <a:accent3>
        <a:srgbClr val="00A99A"/>
      </a:accent3>
      <a:accent4>
        <a:srgbClr val="78BCC1"/>
      </a:accent4>
      <a:accent5>
        <a:srgbClr val="63CDF6"/>
      </a:accent5>
      <a:accent6>
        <a:srgbClr val="CDC884"/>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UNAIDS Ocean">
      <a:dk1>
        <a:sysClr val="windowText" lastClr="000000"/>
      </a:dk1>
      <a:lt1>
        <a:sysClr val="window" lastClr="FFFFFF"/>
      </a:lt1>
      <a:dk2>
        <a:srgbClr val="70C8BE"/>
      </a:dk2>
      <a:lt2>
        <a:srgbClr val="D8D5CF"/>
      </a:lt2>
      <a:accent1>
        <a:srgbClr val="70C8BE"/>
      </a:accent1>
      <a:accent2>
        <a:srgbClr val="E31837"/>
      </a:accent2>
      <a:accent3>
        <a:srgbClr val="00A99A"/>
      </a:accent3>
      <a:accent4>
        <a:srgbClr val="78BCC1"/>
      </a:accent4>
      <a:accent5>
        <a:srgbClr val="63CDF6"/>
      </a:accent5>
      <a:accent6>
        <a:srgbClr val="CDC884"/>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Custom Design">
  <a:themeElements>
    <a:clrScheme name="UNAIDS Ocean">
      <a:dk1>
        <a:sysClr val="windowText" lastClr="000000"/>
      </a:dk1>
      <a:lt1>
        <a:sysClr val="window" lastClr="FFFFFF"/>
      </a:lt1>
      <a:dk2>
        <a:srgbClr val="70C8BE"/>
      </a:dk2>
      <a:lt2>
        <a:srgbClr val="D8D5CF"/>
      </a:lt2>
      <a:accent1>
        <a:srgbClr val="70C8BE"/>
      </a:accent1>
      <a:accent2>
        <a:srgbClr val="E31837"/>
      </a:accent2>
      <a:accent3>
        <a:srgbClr val="00A99A"/>
      </a:accent3>
      <a:accent4>
        <a:srgbClr val="78BCC1"/>
      </a:accent4>
      <a:accent5>
        <a:srgbClr val="63CDF6"/>
      </a:accent5>
      <a:accent6>
        <a:srgbClr val="CDC884"/>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Custom Design">
  <a:themeElements>
    <a:clrScheme name="UNAIDS Ocean">
      <a:dk1>
        <a:sysClr val="windowText" lastClr="000000"/>
      </a:dk1>
      <a:lt1>
        <a:sysClr val="window" lastClr="FFFFFF"/>
      </a:lt1>
      <a:dk2>
        <a:srgbClr val="70C8BE"/>
      </a:dk2>
      <a:lt2>
        <a:srgbClr val="D8D5CF"/>
      </a:lt2>
      <a:accent1>
        <a:srgbClr val="70C8BE"/>
      </a:accent1>
      <a:accent2>
        <a:srgbClr val="E31837"/>
      </a:accent2>
      <a:accent3>
        <a:srgbClr val="00A99A"/>
      </a:accent3>
      <a:accent4>
        <a:srgbClr val="78BCC1"/>
      </a:accent4>
      <a:accent5>
        <a:srgbClr val="63CDF6"/>
      </a:accent5>
      <a:accent6>
        <a:srgbClr val="CDC884"/>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Custom Design">
  <a:themeElements>
    <a:clrScheme name="UNAIDS Ocean">
      <a:dk1>
        <a:sysClr val="windowText" lastClr="000000"/>
      </a:dk1>
      <a:lt1>
        <a:sysClr val="window" lastClr="FFFFFF"/>
      </a:lt1>
      <a:dk2>
        <a:srgbClr val="70C8BE"/>
      </a:dk2>
      <a:lt2>
        <a:srgbClr val="D8D5CF"/>
      </a:lt2>
      <a:accent1>
        <a:srgbClr val="70C8BE"/>
      </a:accent1>
      <a:accent2>
        <a:srgbClr val="E31837"/>
      </a:accent2>
      <a:accent3>
        <a:srgbClr val="00A99A"/>
      </a:accent3>
      <a:accent4>
        <a:srgbClr val="78BCC1"/>
      </a:accent4>
      <a:accent5>
        <a:srgbClr val="63CDF6"/>
      </a:accent5>
      <a:accent6>
        <a:srgbClr val="CDC884"/>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LongProperties xmlns="http://schemas.microsoft.com/office/2006/metadata/longProperties"/>
</file>

<file path=customXml/item3.xml><?xml version="1.0" encoding="utf-8"?>
<p:properties xmlns:p="http://schemas.microsoft.com/office/2006/metadata/properties" xmlns:xsi="http://www.w3.org/2001/XMLSchema-instance" xmlns:pc="http://schemas.microsoft.com/office/infopath/2007/PartnerControls">
  <documentManagement>
    <SharedWithUsers xmlns="2ddeef39-65d3-4660-94f2-f063f949c57e">
      <UserInfo>
        <DisplayName>FEIZZADEH, Ali</DisplayName>
        <AccountId>248</AccountId>
        <AccountType/>
      </UserInfo>
      <UserInfo>
        <DisplayName>ERKKOLA, Taavi</DisplayName>
        <AccountId>41</AccountId>
        <AccountType/>
      </UserInfo>
    </SharedWithUsers>
    <_Flow_SignoffStatus xmlns="288ef829-98c5-46d1-83dc-c2ef7c814da2" xsi:nil="true"/>
    <TaxCatchAll xmlns="2ddeef39-65d3-4660-94f2-f063f949c57e" xsi:nil="true"/>
    <lcf76f155ced4ddcb4097134ff3c332f xmlns="288ef829-98c5-46d1-83dc-c2ef7c814da2">
      <Terms xmlns="http://schemas.microsoft.com/office/infopath/2007/PartnerControls"/>
    </lcf76f155ced4ddcb4097134ff3c332f>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6893E641F549574BB805BD9C73365D4F" ma:contentTypeVersion="19" ma:contentTypeDescription="Create a new document." ma:contentTypeScope="" ma:versionID="fd2d0a4ae318738fa5f1ff72e65b2934">
  <xsd:schema xmlns:xsd="http://www.w3.org/2001/XMLSchema" xmlns:xs="http://www.w3.org/2001/XMLSchema" xmlns:p="http://schemas.microsoft.com/office/2006/metadata/properties" xmlns:ns2="288ef829-98c5-46d1-83dc-c2ef7c814da2" xmlns:ns3="2ddeef39-65d3-4660-94f2-f063f949c57e" targetNamespace="http://schemas.microsoft.com/office/2006/metadata/properties" ma:root="true" ma:fieldsID="37c2625be6a258cebd7413079fa12bc5" ns2:_="" ns3:_="">
    <xsd:import namespace="288ef829-98c5-46d1-83dc-c2ef7c814da2"/>
    <xsd:import namespace="2ddeef39-65d3-4660-94f2-f063f949c57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_Flow_SignoffStatu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88ef829-98c5-46d1-83dc-c2ef7c814da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_Flow_SignoffStatus" ma:index="21" nillable="true" ma:displayName="Sign-off status" ma:internalName="Sign_x002d_off_x0020_status">
      <xsd:simpleType>
        <xsd:restriction base="dms:Text"/>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f008808e-a4ff-498b-8b44-8869f1dca9f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ddeef39-65d3-4660-94f2-f063f949c57e"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f1142ec6-8224-48c2-babf-013e8b339833}" ma:internalName="TaxCatchAll" ma:showField="CatchAllData" ma:web="2ddeef39-65d3-4660-94f2-f063f949c57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DA48439-69C2-4A7E-9D2A-72EE490E9406}">
  <ds:schemaRefs>
    <ds:schemaRef ds:uri="http://schemas.microsoft.com/sharepoint/v3/contenttype/forms"/>
  </ds:schemaRefs>
</ds:datastoreItem>
</file>

<file path=customXml/itemProps2.xml><?xml version="1.0" encoding="utf-8"?>
<ds:datastoreItem xmlns:ds="http://schemas.openxmlformats.org/officeDocument/2006/customXml" ds:itemID="{567473C8-278D-46E3-A60F-5D04821143B8}">
  <ds:schemaRefs>
    <ds:schemaRef ds:uri="http://schemas.microsoft.com/office/2006/metadata/longProperties"/>
  </ds:schemaRefs>
</ds:datastoreItem>
</file>

<file path=customXml/itemProps3.xml><?xml version="1.0" encoding="utf-8"?>
<ds:datastoreItem xmlns:ds="http://schemas.openxmlformats.org/officeDocument/2006/customXml" ds:itemID="{C6BAAE84-E890-4885-91CA-0AD7B4393724}">
  <ds:schemaRefs>
    <ds:schemaRef ds:uri="288ef829-98c5-46d1-83dc-c2ef7c814da2"/>
    <ds:schemaRef ds:uri="2ddeef39-65d3-4660-94f2-f063f949c57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4.xml><?xml version="1.0" encoding="utf-8"?>
<ds:datastoreItem xmlns:ds="http://schemas.openxmlformats.org/officeDocument/2006/customXml" ds:itemID="{66A7080C-0CFE-4DAD-8A72-56068601704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88ef829-98c5-46d1-83dc-c2ef7c814da2"/>
    <ds:schemaRef ds:uri="2ddeef39-65d3-4660-94f2-f063f949c5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1103</TotalTime>
  <Words>1505</Words>
  <Application>Microsoft Office PowerPoint</Application>
  <PresentationFormat>On-screen Show (4:3)</PresentationFormat>
  <Paragraphs>114</Paragraphs>
  <Slides>18</Slides>
  <Notes>17</Notes>
  <HiddenSlides>0</HiddenSlides>
  <MMClips>0</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18</vt:i4>
      </vt:variant>
    </vt:vector>
  </HeadingPairs>
  <TitlesOfParts>
    <vt:vector size="28" baseType="lpstr">
      <vt:lpstr>Arial</vt:lpstr>
      <vt:lpstr>Avenir LT Std</vt:lpstr>
      <vt:lpstr>Avenir-Book</vt:lpstr>
      <vt:lpstr>AvenirLTStd-Book</vt:lpstr>
      <vt:lpstr>Calibri</vt:lpstr>
      <vt:lpstr>Custom Design</vt:lpstr>
      <vt:lpstr>1_Custom Design</vt:lpstr>
      <vt:lpstr>2_Custom Design</vt:lpstr>
      <vt:lpstr>3_Custom Design</vt:lpstr>
      <vt:lpstr>4_Custom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studiovertex</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Type title in 24 point Arial regular</dc:title>
  <dc:creator>Nathalie Gouiran</dc:creator>
  <cp:lastModifiedBy>BENDAUD, Victoria</cp:lastModifiedBy>
  <cp:revision>10</cp:revision>
  <cp:lastPrinted>2011-08-22T20:13:01Z</cp:lastPrinted>
  <dcterms:created xsi:type="dcterms:W3CDTF">2011-11-29T17:23:10Z</dcterms:created>
  <dcterms:modified xsi:type="dcterms:W3CDTF">2024-12-13T08:32:46Z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xd_Signature">
    <vt:lpwstr/>
  </property>
  <property fmtid="{D5CDD505-2E9C-101B-9397-08002B2CF9AE}" pid="3" name="display_urn:schemas-microsoft-com:office:office#Editor">
    <vt:lpwstr>SABIN, Keith</vt:lpwstr>
  </property>
  <property fmtid="{D5CDD505-2E9C-101B-9397-08002B2CF9AE}" pid="4" name="Order">
    <vt:lpwstr>294814400.000000</vt:lpwstr>
  </property>
  <property fmtid="{D5CDD505-2E9C-101B-9397-08002B2CF9AE}" pid="5" name="xd_ProgID">
    <vt:lpwstr/>
  </property>
  <property fmtid="{D5CDD505-2E9C-101B-9397-08002B2CF9AE}" pid="6" name="display_urn:schemas-microsoft-com:office:office#Author">
    <vt:lpwstr>DY, Josephine</vt:lpwstr>
  </property>
  <property fmtid="{D5CDD505-2E9C-101B-9397-08002B2CF9AE}" pid="7" name="SharedWithUsers">
    <vt:lpwstr/>
  </property>
  <property fmtid="{D5CDD505-2E9C-101B-9397-08002B2CF9AE}" pid="8" name="ComplianceAssetId">
    <vt:lpwstr/>
  </property>
  <property fmtid="{D5CDD505-2E9C-101B-9397-08002B2CF9AE}" pid="9" name="TemplateUrl">
    <vt:lpwstr/>
  </property>
  <property fmtid="{D5CDD505-2E9C-101B-9397-08002B2CF9AE}" pid="10" name="ContentTypeId">
    <vt:lpwstr>0x0101006893E641F549574BB805BD9C73365D4F</vt:lpwstr>
  </property>
  <property fmtid="{D5CDD505-2E9C-101B-9397-08002B2CF9AE}" pid="11" name="MediaServiceImageTags">
    <vt:lpwstr/>
  </property>
</Properties>
</file>