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5"/>
    <p:sldMasterId id="2147483793" r:id="rId6"/>
    <p:sldMasterId id="2147483826" r:id="rId7"/>
    <p:sldMasterId id="2147483828" r:id="rId8"/>
    <p:sldMasterId id="2147483886" r:id="rId9"/>
  </p:sldMasterIdLst>
  <p:notesMasterIdLst>
    <p:notesMasterId r:id="rId28"/>
  </p:notesMasterIdLst>
  <p:sldIdLst>
    <p:sldId id="261" r:id="rId10"/>
    <p:sldId id="280" r:id="rId11"/>
    <p:sldId id="270" r:id="rId12"/>
    <p:sldId id="281" r:id="rId13"/>
    <p:sldId id="260" r:id="rId14"/>
    <p:sldId id="286" r:id="rId15"/>
    <p:sldId id="282" r:id="rId16"/>
    <p:sldId id="262" r:id="rId17"/>
    <p:sldId id="271" r:id="rId18"/>
    <p:sldId id="277" r:id="rId19"/>
    <p:sldId id="283" r:id="rId20"/>
    <p:sldId id="272" r:id="rId21"/>
    <p:sldId id="284" r:id="rId22"/>
    <p:sldId id="268" r:id="rId23"/>
    <p:sldId id="276" r:id="rId24"/>
    <p:sldId id="274" r:id="rId25"/>
    <p:sldId id="275" r:id="rId26"/>
    <p:sldId id="290" r:id="rId27"/>
  </p:sldIdLst>
  <p:sldSz cx="9144000" cy="6858000" type="screen4x3"/>
  <p:notesSz cx="6858000" cy="9144000"/>
  <p:defaultTextStyle>
    <a:defPPr>
      <a:defRPr lang="ru-RU"/>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orient="horz" pos="4075">
          <p15:clr>
            <a:srgbClr val="A4A3A4"/>
          </p15:clr>
        </p15:guide>
        <p15:guide id="3" pos="2880">
          <p15:clr>
            <a:srgbClr val="A4A3A4"/>
          </p15:clr>
        </p15:guide>
        <p15:guide id="4" pos="2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957"/>
    <a:srgbClr val="E1884B"/>
    <a:srgbClr val="D27732"/>
    <a:srgbClr val="E27222"/>
    <a:srgbClr val="F69C0A"/>
    <a:srgbClr val="FF681D"/>
    <a:srgbClr val="0092D2"/>
    <a:srgbClr val="70C8BE"/>
    <a:srgbClr val="89C443"/>
    <a:srgbClr val="02A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494E28-17F6-4856-B1F7-26299DC3E7D2}" v="5" dt="2024-12-10T15:53:55.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1775" autoAdjust="0"/>
  </p:normalViewPr>
  <p:slideViewPr>
    <p:cSldViewPr snapToGrid="0">
      <p:cViewPr varScale="1">
        <p:scale>
          <a:sx n="91" d="100"/>
          <a:sy n="91" d="100"/>
        </p:scale>
        <p:origin x="2874" y="90"/>
      </p:cViewPr>
      <p:guideLst>
        <p:guide orient="horz" pos="2161"/>
        <p:guide orient="horz" pos="4075"/>
        <p:guide pos="2880"/>
        <p:guide pos="2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 Id="rId8"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6B354-D3B1-4F80-857B-C6B61207DBAB}" type="datetimeFigureOut">
              <a:rPr lang="en-US" smtClean="0"/>
              <a:t>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E2509-9DCA-404C-9FF1-104E1173A6B7}" type="slidenum">
              <a:rPr lang="en-US" smtClean="0"/>
              <a:t>‹#›</a:t>
            </a:fld>
            <a:endParaRPr lang="en-US"/>
          </a:p>
        </p:txBody>
      </p:sp>
    </p:spTree>
    <p:extLst>
      <p:ext uri="{BB962C8B-B14F-4D97-AF65-F5344CB8AC3E}">
        <p14:creationId xmlns:p14="http://schemas.microsoft.com/office/powerpoint/2010/main" val="371479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dirty="0"/>
              <a:t>В этой презентации представлен обзор механизма глобального мониторинга СПИДу. Цель GAM — измерение достигнутого прогресса в достижении глобальных целей в борьбе со СПИДом, установленных на период до 2025 года, и ликвидации СПИДа к 2030 году.</a:t>
            </a:r>
          </a:p>
        </p:txBody>
      </p:sp>
      <p:sp>
        <p:nvSpPr>
          <p:cNvPr id="4" name="Slide Number Placeholder 3"/>
          <p:cNvSpPr>
            <a:spLocks noGrp="1"/>
          </p:cNvSpPr>
          <p:nvPr>
            <p:ph type="sldNum" sz="quarter" idx="5"/>
          </p:nvPr>
        </p:nvSpPr>
        <p:spPr/>
        <p:txBody>
          <a:bodyPr/>
          <a:lstStyle/>
          <a:p>
            <a:fld id="{15BE2509-9DCA-404C-9FF1-104E1173A6B7}" type="slidenum">
              <a:rPr lang="en-US" smtClean="0"/>
              <a:t>1</a:t>
            </a:fld>
            <a:endParaRPr lang="en-US"/>
          </a:p>
        </p:txBody>
      </p:sp>
    </p:spTree>
    <p:extLst>
      <p:ext uri="{BB962C8B-B14F-4D97-AF65-F5344CB8AC3E}">
        <p14:creationId xmlns:p14="http://schemas.microsoft.com/office/powerpoint/2010/main" val="387960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a:t>Сообщества и гражданское общество играют важную роль в противодействии СПИДу. Процесс отчетности выигрывает от активного участия представителей сообществ и гражданского общества — они могут дать информацию из первых рук о статусе реализации мер противодействия СПИДу, а также помогут выявить барьеры, препятствующие эффективному предоставлению услуг.</a:t>
            </a:r>
          </a:p>
        </p:txBody>
      </p:sp>
      <p:sp>
        <p:nvSpPr>
          <p:cNvPr id="4" name="Slide Number Placeholder 3"/>
          <p:cNvSpPr>
            <a:spLocks noGrp="1"/>
          </p:cNvSpPr>
          <p:nvPr>
            <p:ph type="sldNum" sz="quarter" idx="5"/>
          </p:nvPr>
        </p:nvSpPr>
        <p:spPr/>
        <p:txBody>
          <a:bodyPr/>
          <a:lstStyle/>
          <a:p>
            <a:fld id="{15BE2509-9DCA-404C-9FF1-104E1173A6B7}" type="slidenum">
              <a:rPr lang="en-US" smtClean="0"/>
              <a:t>10</a:t>
            </a:fld>
            <a:endParaRPr lang="en-US"/>
          </a:p>
        </p:txBody>
      </p:sp>
    </p:spTree>
    <p:extLst>
      <p:ext uri="{BB962C8B-B14F-4D97-AF65-F5344CB8AC3E}">
        <p14:creationId xmlns:p14="http://schemas.microsoft.com/office/powerpoint/2010/main" val="34964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a:t>Далее мы приводим краткое описание нескольких ресурсов, посвященных процессу отчетности, которые могут быть вам полезны.</a:t>
            </a:r>
          </a:p>
        </p:txBody>
      </p:sp>
      <p:sp>
        <p:nvSpPr>
          <p:cNvPr id="4" name="Slide Number Placeholder 3"/>
          <p:cNvSpPr>
            <a:spLocks noGrp="1"/>
          </p:cNvSpPr>
          <p:nvPr>
            <p:ph type="sldNum" sz="quarter" idx="5"/>
          </p:nvPr>
        </p:nvSpPr>
        <p:spPr/>
        <p:txBody>
          <a:bodyPr/>
          <a:lstStyle/>
          <a:p>
            <a:fld id="{15BE2509-9DCA-404C-9FF1-104E1173A6B7}" type="slidenum">
              <a:rPr lang="en-US" smtClean="0"/>
              <a:t>11</a:t>
            </a:fld>
            <a:endParaRPr lang="en-US"/>
          </a:p>
        </p:txBody>
      </p:sp>
    </p:spTree>
    <p:extLst>
      <p:ext uri="{BB962C8B-B14F-4D97-AF65-F5344CB8AC3E}">
        <p14:creationId xmlns:p14="http://schemas.microsoft.com/office/powerpoint/2010/main" val="381236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a:t>Вы можете обратиться за помощью в представительства ЮНЭЙДС, ЮНИСЕФ или ВОЗ, работающие в вашей стране, или написать по адресу: AIDSreporting@unaids.org.</a:t>
            </a: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BE2509-9DCA-404C-9FF1-104E1173A6B7}" type="slidenum">
              <a:rPr lang="en-US" smtClean="0"/>
              <a:t>12</a:t>
            </a:fld>
            <a:endParaRPr lang="en-US"/>
          </a:p>
        </p:txBody>
      </p:sp>
    </p:spTree>
    <p:extLst>
      <p:ext uri="{BB962C8B-B14F-4D97-AF65-F5344CB8AC3E}">
        <p14:creationId xmlns:p14="http://schemas.microsoft.com/office/powerpoint/2010/main" val="409636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a:t>Данные, представленные в предыдущих раундах отчетности и прошедшие проверку, опубликованы на веб-сайте AIDSinfo.unaids.org.</a:t>
            </a:r>
          </a:p>
        </p:txBody>
      </p:sp>
      <p:sp>
        <p:nvSpPr>
          <p:cNvPr id="4" name="Slide Number Placeholder 3"/>
          <p:cNvSpPr>
            <a:spLocks noGrp="1"/>
          </p:cNvSpPr>
          <p:nvPr>
            <p:ph type="sldNum" sz="quarter" idx="5"/>
          </p:nvPr>
        </p:nvSpPr>
        <p:spPr/>
        <p:txBody>
          <a:bodyPr/>
          <a:lstStyle/>
          <a:p>
            <a:fld id="{15BE2509-9DCA-404C-9FF1-104E1173A6B7}" type="slidenum">
              <a:rPr lang="en-US" smtClean="0"/>
              <a:t>13</a:t>
            </a:fld>
            <a:endParaRPr lang="en-US"/>
          </a:p>
        </p:txBody>
      </p:sp>
    </p:spTree>
    <p:extLst>
      <p:ext uri="{BB962C8B-B14F-4D97-AF65-F5344CB8AC3E}">
        <p14:creationId xmlns:p14="http://schemas.microsoft.com/office/powerpoint/2010/main" val="398123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a:t>На главном сайте можно просмотреть эпидемиологические данные и данные по другим индикаторам, — они представлены в виде карт, таблиц данных, графиков, или через сравнительный анализ стран.</a:t>
            </a:r>
          </a:p>
        </p:txBody>
      </p:sp>
      <p:sp>
        <p:nvSpPr>
          <p:cNvPr id="4" name="Slide Number Placeholder 3"/>
          <p:cNvSpPr>
            <a:spLocks noGrp="1"/>
          </p:cNvSpPr>
          <p:nvPr>
            <p:ph type="sldNum" sz="quarter" idx="5"/>
          </p:nvPr>
        </p:nvSpPr>
        <p:spPr/>
        <p:txBody>
          <a:bodyPr/>
          <a:lstStyle/>
          <a:p>
            <a:fld id="{15BE2509-9DCA-404C-9FF1-104E1173A6B7}" type="slidenum">
              <a:rPr lang="en-US" smtClean="0"/>
              <a:t>14</a:t>
            </a:fld>
            <a:endParaRPr lang="en-US"/>
          </a:p>
        </p:txBody>
      </p:sp>
    </p:spTree>
    <p:extLst>
      <p:ext uri="{BB962C8B-B14F-4D97-AF65-F5344CB8AC3E}">
        <p14:creationId xmlns:p14="http://schemas.microsoft.com/office/powerpoint/2010/main" val="1552345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ru-RU" baseline="0"/>
              <a:t>Атлас ключевых групп населения (Key Population Atlas) показывает данные по ключевым группам населения, включая: секс-работников; мужчин-геев и других мужчин, практикующих секс с мужчинами; людей, употребляющих инъекционные наркотики; трансгендерных людей; людей, находящихся в тюрьмах и других учреждениях закрытого типа; и людей, живущих с ВИЧ.</a:t>
            </a:r>
            <a:endParaRPr lang="en-US" b="0" i="0" cap="all" dirty="0">
              <a:solidFill>
                <a:srgbClr val="212529"/>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BE2509-9DCA-404C-9FF1-104E1173A6B7}" type="slidenum">
              <a:rPr lang="en-US" smtClean="0"/>
              <a:t>15</a:t>
            </a:fld>
            <a:endParaRPr lang="en-US"/>
          </a:p>
        </p:txBody>
      </p:sp>
    </p:spTree>
    <p:extLst>
      <p:ext uri="{BB962C8B-B14F-4D97-AF65-F5344CB8AC3E}">
        <p14:creationId xmlns:p14="http://schemas.microsoft.com/office/powerpoint/2010/main" val="493211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a:t>Панели финансовых показателей включают данные глобального, регионального и странового уровней об объемах финансирования и расходов в сфере противодействия СПИДу.</a:t>
            </a:r>
          </a:p>
        </p:txBody>
      </p:sp>
      <p:sp>
        <p:nvSpPr>
          <p:cNvPr id="4" name="Slide Number Placeholder 3"/>
          <p:cNvSpPr>
            <a:spLocks noGrp="1"/>
          </p:cNvSpPr>
          <p:nvPr>
            <p:ph type="sldNum" sz="quarter" idx="5"/>
          </p:nvPr>
        </p:nvSpPr>
        <p:spPr/>
        <p:txBody>
          <a:bodyPr/>
          <a:lstStyle/>
          <a:p>
            <a:fld id="{15BE2509-9DCA-404C-9FF1-104E1173A6B7}" type="slidenum">
              <a:rPr lang="en-US" smtClean="0"/>
              <a:t>16</a:t>
            </a:fld>
            <a:endParaRPr lang="en-US"/>
          </a:p>
        </p:txBody>
      </p:sp>
    </p:spTree>
    <p:extLst>
      <p:ext uri="{BB962C8B-B14F-4D97-AF65-F5344CB8AC3E}">
        <p14:creationId xmlns:p14="http://schemas.microsoft.com/office/powerpoint/2010/main" val="1435797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a:t>На платформе «Аналитика по законодательству и политике» вы сможете найти данные о законах и регламентирующих документах (политике), представленные странами через НОПИ (инструмент национальных обязательств и политики), а также получаемые ЮНЭЙДС из других источников (страновой документации, других глобальных баз данных и т.д.). Можно делать поиск данных по регионам или конкретным странам, по темам и вопросам, а также можно просматривать данные в формате таблиц, графиков или карт.</a:t>
            </a:r>
          </a:p>
        </p:txBody>
      </p:sp>
      <p:sp>
        <p:nvSpPr>
          <p:cNvPr id="4" name="Slide Number Placeholder 3"/>
          <p:cNvSpPr>
            <a:spLocks noGrp="1"/>
          </p:cNvSpPr>
          <p:nvPr>
            <p:ph type="sldNum" sz="quarter" idx="5"/>
          </p:nvPr>
        </p:nvSpPr>
        <p:spPr/>
        <p:txBody>
          <a:bodyPr/>
          <a:lstStyle/>
          <a:p>
            <a:fld id="{15BE2509-9DCA-404C-9FF1-104E1173A6B7}" type="slidenum">
              <a:rPr lang="en-US" smtClean="0"/>
              <a:t>17</a:t>
            </a:fld>
            <a:endParaRPr lang="en-US"/>
          </a:p>
        </p:txBody>
      </p:sp>
    </p:spTree>
    <p:extLst>
      <p:ext uri="{BB962C8B-B14F-4D97-AF65-F5344CB8AC3E}">
        <p14:creationId xmlns:p14="http://schemas.microsoft.com/office/powerpoint/2010/main" val="216004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a:t>Отчетность по глобальному мониторингу СПИДа состоит из нескольких компонентов.</a:t>
            </a:r>
          </a:p>
        </p:txBody>
      </p:sp>
      <p:sp>
        <p:nvSpPr>
          <p:cNvPr id="4" name="Slide Number Placeholder 3"/>
          <p:cNvSpPr>
            <a:spLocks noGrp="1"/>
          </p:cNvSpPr>
          <p:nvPr>
            <p:ph type="sldNum" sz="quarter" idx="5"/>
          </p:nvPr>
        </p:nvSpPr>
        <p:spPr/>
        <p:txBody>
          <a:bodyPr/>
          <a:lstStyle/>
          <a:p>
            <a:fld id="{15BE2509-9DCA-404C-9FF1-104E1173A6B7}" type="slidenum">
              <a:rPr lang="en-US" smtClean="0"/>
              <a:t>2</a:t>
            </a:fld>
            <a:endParaRPr lang="en-US"/>
          </a:p>
        </p:txBody>
      </p:sp>
    </p:spTree>
    <p:extLst>
      <p:ext uri="{BB962C8B-B14F-4D97-AF65-F5344CB8AC3E}">
        <p14:creationId xmlns:p14="http://schemas.microsoft.com/office/powerpoint/2010/main" val="179687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dirty="0"/>
              <a:t>Количественных индикаторов — 92. Страны могут указать, какие индикаторы имеют отношение к их ответным мерам на ВИЧ и есть ли по каждому из индикаторов новые данные.</a:t>
            </a:r>
          </a:p>
          <a:p>
            <a:endParaRPr lang="en-US" dirty="0"/>
          </a:p>
          <a:p>
            <a:r>
              <a:rPr lang="ru-RU" baseline="0" dirty="0"/>
              <a:t>Помимо индикаторов, на платформе отчетности есть вопросник по вопросам, связанным с законодательством и политикой, под названием «Инструмент мониторинга национальных обязательств и политики» (НОПИ). Вопросник в полном объеме включается в национальные доклады по GAM каждые два года. Полный вопросник состоит из двух частей: часть А должны заполнять государственные органы, а часть Б — представители гражданского общества и сообществ. В цикле отчетности 2025 года по инструменту НОПИ требуется заполнить промежуточный опросник. Он включает подмножество вопросов из Части A инструмента НОПИ, касающихся наиболее динамично изменяющихся элементов законодательства и политики.</a:t>
            </a:r>
          </a:p>
          <a:p>
            <a:endParaRPr lang="en-US" dirty="0"/>
          </a:p>
          <a:p>
            <a:r>
              <a:rPr lang="ru-RU" baseline="0" dirty="0"/>
              <a:t>Платформа отчетности также помогает в написании описательного отчета — в формате описательных резюме по областям выполнения обязательств, принятых странами в Политической декларации по ВИЧ/СПИДу (2021). Описательные резюме могут помочь документировать основные замечания и выводы относительно мер противодействия ВИЧ и действиях, необходимых для ускорения прогресса.</a:t>
            </a:r>
          </a:p>
          <a:p>
            <a:endParaRPr lang="en-US" dirty="0"/>
          </a:p>
          <a:p>
            <a:r>
              <a:rPr lang="ru-RU" baseline="0" dirty="0"/>
              <a:t>Обследование по лекарственным средствам и диагностике в сфере противодействия СПИДу проводится совместно с ВОЗ. Это важный инструмент мониторинга, который позволяет понять, насколько адекватно система здравоохранения оснащена для обеспечения эффективных ответных мер.</a:t>
            </a:r>
          </a:p>
        </p:txBody>
      </p:sp>
      <p:sp>
        <p:nvSpPr>
          <p:cNvPr id="4" name="Slide Number Placeholder 3"/>
          <p:cNvSpPr>
            <a:spLocks noGrp="1"/>
          </p:cNvSpPr>
          <p:nvPr>
            <p:ph type="sldNum" sz="quarter" idx="5"/>
          </p:nvPr>
        </p:nvSpPr>
        <p:spPr/>
        <p:txBody>
          <a:bodyPr/>
          <a:lstStyle/>
          <a:p>
            <a:fld id="{15BE2509-9DCA-404C-9FF1-104E1173A6B7}" type="slidenum">
              <a:rPr lang="en-US" smtClean="0"/>
              <a:t>3</a:t>
            </a:fld>
            <a:endParaRPr lang="en-US"/>
          </a:p>
        </p:txBody>
      </p:sp>
    </p:spTree>
    <p:extLst>
      <p:ext uri="{BB962C8B-B14F-4D97-AF65-F5344CB8AC3E}">
        <p14:creationId xmlns:p14="http://schemas.microsoft.com/office/powerpoint/2010/main" val="279709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dirty="0"/>
              <a:t>Структура отчетности по глобальному мониторингу СПИДа (GAM) остается такой же, как и в 2024 году, и она соотносится с целями, установленными в Глобальной стратегии по СПИДу и в Политической декларации 2021 г. В этом году были внесены некоторые изменения в определения существующих индикаторов.</a:t>
            </a:r>
          </a:p>
        </p:txBody>
      </p:sp>
      <p:sp>
        <p:nvSpPr>
          <p:cNvPr id="4" name="Slide Number Placeholder 3"/>
          <p:cNvSpPr>
            <a:spLocks noGrp="1"/>
          </p:cNvSpPr>
          <p:nvPr>
            <p:ph type="sldNum" sz="quarter" idx="5"/>
          </p:nvPr>
        </p:nvSpPr>
        <p:spPr/>
        <p:txBody>
          <a:bodyPr/>
          <a:lstStyle/>
          <a:p>
            <a:fld id="{15BE2509-9DCA-404C-9FF1-104E1173A6B7}" type="slidenum">
              <a:rPr lang="en-US" smtClean="0"/>
              <a:t>4</a:t>
            </a:fld>
            <a:endParaRPr lang="en-US"/>
          </a:p>
        </p:txBody>
      </p:sp>
    </p:spTree>
    <p:extLst>
      <p:ext uri="{BB962C8B-B14F-4D97-AF65-F5344CB8AC3E}">
        <p14:creationId xmlns:p14="http://schemas.microsoft.com/office/powerpoint/2010/main" val="180664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E2509-9DCA-404C-9FF1-104E1173A6B7}" type="slidenum">
              <a:rPr lang="en-US" smtClean="0"/>
              <a:t>5</a:t>
            </a:fld>
            <a:endParaRPr lang="en-US"/>
          </a:p>
        </p:txBody>
      </p:sp>
    </p:spTree>
    <p:extLst>
      <p:ext uri="{BB962C8B-B14F-4D97-AF65-F5344CB8AC3E}">
        <p14:creationId xmlns:p14="http://schemas.microsoft.com/office/powerpoint/2010/main" val="238790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sz="1200" b="0" i="0" u="none" strike="noStrike" baseline="0" dirty="0">
              <a:solidFill>
                <a:srgbClr val="1A1A1A"/>
              </a:solidFill>
              <a:latin typeface="Avenir-Book"/>
            </a:endParaRPr>
          </a:p>
          <a:p>
            <a:endParaRPr lang="en-US" dirty="0"/>
          </a:p>
        </p:txBody>
      </p:sp>
      <p:sp>
        <p:nvSpPr>
          <p:cNvPr id="4" name="Slide Number Placeholder 3"/>
          <p:cNvSpPr>
            <a:spLocks noGrp="1"/>
          </p:cNvSpPr>
          <p:nvPr>
            <p:ph type="sldNum" sz="quarter" idx="5"/>
          </p:nvPr>
        </p:nvSpPr>
        <p:spPr/>
        <p:txBody>
          <a:bodyPr/>
          <a:lstStyle/>
          <a:p>
            <a:fld id="{15BE2509-9DCA-404C-9FF1-104E1173A6B7}" type="slidenum">
              <a:rPr lang="en-US" smtClean="0"/>
              <a:t>6</a:t>
            </a:fld>
            <a:endParaRPr lang="en-US"/>
          </a:p>
        </p:txBody>
      </p:sp>
    </p:spTree>
    <p:extLst>
      <p:ext uri="{BB962C8B-B14F-4D97-AF65-F5344CB8AC3E}">
        <p14:creationId xmlns:p14="http://schemas.microsoft.com/office/powerpoint/2010/main" val="2821576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dirty="0"/>
              <a:t>На следующих слайдах мы проиллюстрируем рекомендуемые шаги по подготовке ежегодной страновой отчетности по ВИЧ/СПИДу, разделив их на три этапа: 1) подготовка;  2) отчетность;  </a:t>
            </a:r>
          </a:p>
          <a:p>
            <a:r>
              <a:rPr lang="ru-RU" baseline="0" dirty="0"/>
              <a:t>3) последующие действия.</a:t>
            </a:r>
          </a:p>
        </p:txBody>
      </p:sp>
      <p:sp>
        <p:nvSpPr>
          <p:cNvPr id="4" name="Slide Number Placeholder 3"/>
          <p:cNvSpPr>
            <a:spLocks noGrp="1"/>
          </p:cNvSpPr>
          <p:nvPr>
            <p:ph type="sldNum" sz="quarter" idx="5"/>
          </p:nvPr>
        </p:nvSpPr>
        <p:spPr/>
        <p:txBody>
          <a:bodyPr/>
          <a:lstStyle/>
          <a:p>
            <a:fld id="{15BE2509-9DCA-404C-9FF1-104E1173A6B7}" type="slidenum">
              <a:rPr lang="en-US" smtClean="0"/>
              <a:t>7</a:t>
            </a:fld>
            <a:endParaRPr lang="en-US"/>
          </a:p>
        </p:txBody>
      </p:sp>
    </p:spTree>
    <p:extLst>
      <p:ext uri="{BB962C8B-B14F-4D97-AF65-F5344CB8AC3E}">
        <p14:creationId xmlns:p14="http://schemas.microsoft.com/office/powerpoint/2010/main" val="2030411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ru-RU" sz="1800" baseline="0" dirty="0">
                <a:solidFill>
                  <a:srgbClr val="1A1A1A"/>
                </a:solidFill>
                <a:latin typeface="AvenirLTStd-Book"/>
              </a:rPr>
              <a:t>На этапе подготовки (с декабря по февраль) Национальный координатор по глобальному мониторингу СПИДа получает от ЮНЭЙДС подтверждающее сообщение о процессе подготовки отчетности.</a:t>
            </a:r>
          </a:p>
          <a:p>
            <a:pPr algn="l"/>
            <a:r>
              <a:rPr lang="ru-RU" sz="1800" baseline="0" dirty="0">
                <a:solidFill>
                  <a:srgbClr val="1A1A1A"/>
                </a:solidFill>
                <a:latin typeface="AvenirLTStd-Book"/>
              </a:rPr>
              <a:t>Подготовительные шаги описаны в руководстве. Подготовительный этап включает: определение индикаторов и источников данных, подбор ответственных, обеспечение участия в этом процессе ключевых партнеров и заинтересованных сторон (руководителей государственных органов и лидеров гражданского общества, членов национальной рабочей группы по расчету оценочных показателей по ВИЧ, и т.д.).</a:t>
            </a:r>
          </a:p>
          <a:p>
            <a:pPr algn="l"/>
            <a:endParaRPr lang="en-US" sz="1800" b="0" i="0" u="none" strike="noStrike" baseline="0" dirty="0">
              <a:solidFill>
                <a:srgbClr val="1A1A1A"/>
              </a:solidFill>
              <a:latin typeface="AvenirLTStd-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a:t>На втором этапе (в марте) национальный координатор по глобальному мониторингу вносит соответствующие данные и описательные компоненты доклада в онлайновый инструмент отчетности; загружает всю подтверждающую документацию; и подтверждает отправку данных для глобального мониторинга СПИДа в срок не позднее 31-го марта.</a:t>
            </a:r>
          </a:p>
          <a:p>
            <a:pPr algn="l"/>
            <a:endParaRPr lang="en-US" sz="1800" b="0" i="0" u="none" strike="noStrike" baseline="0" dirty="0">
              <a:solidFill>
                <a:srgbClr val="1A1A1A"/>
              </a:solidFill>
              <a:latin typeface="AvenirLTStd-Book"/>
            </a:endParaRPr>
          </a:p>
          <a:p>
            <a:pPr algn="l"/>
            <a:r>
              <a:rPr lang="ru-RU" sz="1800" baseline="0" dirty="0">
                <a:solidFill>
                  <a:srgbClr val="1A1A1A"/>
                </a:solidFill>
                <a:latin typeface="AvenirLTStd-Book"/>
              </a:rPr>
              <a:t>На завершающем этапе (с апреля по июнь) национальный координатор по глобальному мониторингу выполняет еще ряд последующих задач для доработки и практической реализации результатов. ЮНЭЙДС может направить национальным координаторам запросы для уточнения данных, на которые необходимо ответить прежде чем собранные данные по глобальному мониторингу СПИДа будут представлены общественности. Национальные координаторы также могут пользоваться материалами из онлайнового инструмента отчетности GAM, чтобы содействовать выработке обоснованных решений, подготовке государственных мероприятий и форумов, проведению программных обзоров и анализу достигнутого прогресса в выполнении цели прекращения эпидемии СПИДа до 2030 года.</a:t>
            </a:r>
          </a:p>
          <a:p>
            <a:pPr algn="l"/>
            <a:endParaRPr lang="en-US" sz="1800" b="0" i="0" u="none" strike="noStrike" baseline="0" dirty="0">
              <a:solidFill>
                <a:srgbClr val="1A1A1A"/>
              </a:solidFill>
              <a:latin typeface="AvenirLTStd-Book"/>
            </a:endParaRPr>
          </a:p>
          <a:p>
            <a:pPr algn="l"/>
            <a:r>
              <a:rPr lang="ru-RU" sz="1800" baseline="0" dirty="0">
                <a:solidFill>
                  <a:srgbClr val="1A1A1A"/>
                </a:solidFill>
                <a:latin typeface="AvenirLTStd-Book"/>
              </a:rPr>
              <a:t>На этом этапе в процессе окончательной доработки предоставленные данные должны пройти валидацию и согласование с участием всех страновых партнеров, включая организации сообществ. Онлайновый инструмент отчетности облегчает эту процедуру, давая возможность совместно пользоваться учетной записью (с правами обозревателя/</a:t>
            </a:r>
            <a:r>
              <a:rPr lang="ru-RU" sz="1800" baseline="0" dirty="0" err="1">
                <a:solidFill>
                  <a:srgbClr val="1A1A1A"/>
                </a:solidFill>
                <a:latin typeface="AvenirLTStd-Book"/>
              </a:rPr>
              <a:t>viewer</a:t>
            </a:r>
            <a:r>
              <a:rPr lang="ru-RU" sz="1800" baseline="0" dirty="0">
                <a:solidFill>
                  <a:srgbClr val="1A1A1A"/>
                </a:solidFill>
                <a:latin typeface="AvenirLTStd-Book"/>
              </a:rPr>
              <a:t>) для просмотра данных всем национальным партнерам и заинтересованным сторонам.</a:t>
            </a:r>
          </a:p>
          <a:p>
            <a:pPr algn="l"/>
            <a:endParaRPr lang="en-US" sz="1800" b="0" i="0" u="none" strike="noStrike" baseline="0" dirty="0">
              <a:solidFill>
                <a:srgbClr val="1A1A1A"/>
              </a:solidFill>
              <a:latin typeface="AvenirLTStd-Book"/>
            </a:endParaRPr>
          </a:p>
          <a:p>
            <a:pPr algn="l"/>
            <a:r>
              <a:rPr lang="ru-RU" baseline="0" dirty="0"/>
              <a:t>По сообщению целого ряда стран, эта функция позволила организациям сообществ и другим партнерам просматривать данные и вносить свою лепту в процесс подготовки отчетности, благодаря чему активизировался процесс консультаций и валидации данных с участием широкого круга ключевых партнеров и заинтересованных сторон.</a:t>
            </a:r>
          </a:p>
          <a:p>
            <a:pPr algn="l"/>
            <a:endParaRPr lang="en-US" sz="1800" b="0" i="0" u="none" strike="noStrike" baseline="0" dirty="0">
              <a:solidFill>
                <a:srgbClr val="1A1A1A"/>
              </a:solidFill>
              <a:latin typeface="AvenirLTStd-Book"/>
            </a:endParaRPr>
          </a:p>
        </p:txBody>
      </p:sp>
      <p:sp>
        <p:nvSpPr>
          <p:cNvPr id="4" name="Slide Number Placeholder 3"/>
          <p:cNvSpPr>
            <a:spLocks noGrp="1"/>
          </p:cNvSpPr>
          <p:nvPr>
            <p:ph type="sldNum" sz="quarter" idx="5"/>
          </p:nvPr>
        </p:nvSpPr>
        <p:spPr/>
        <p:txBody>
          <a:bodyPr/>
          <a:lstStyle/>
          <a:p>
            <a:fld id="{15BE2509-9DCA-404C-9FF1-104E1173A6B7}" type="slidenum">
              <a:rPr lang="en-US" smtClean="0"/>
              <a:t>8</a:t>
            </a:fld>
            <a:endParaRPr lang="en-US"/>
          </a:p>
        </p:txBody>
      </p:sp>
    </p:spTree>
    <p:extLst>
      <p:ext uri="{BB962C8B-B14F-4D97-AF65-F5344CB8AC3E}">
        <p14:creationId xmlns:p14="http://schemas.microsoft.com/office/powerpoint/2010/main" val="457974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aseline="0">
                <a:solidFill>
                  <a:srgbClr val="000000"/>
                </a:solidFill>
                <a:latin typeface="Arial"/>
                <a:ea typeface="ＭＳ Ｐゴシック"/>
                <a:cs typeface="Arial"/>
              </a:rPr>
              <a:t>Одним из основных инструментов, которым можно воспользоваться для получения знаменателей, необходимых в отчетности по глобальному мониторингу, является пакет программного обеспечения Spectrum. </a:t>
            </a:r>
            <a:endParaRPr lang="en-US" altLang="en-US" sz="1200" dirty="0">
              <a:solidFill>
                <a:srgbClr val="000000"/>
              </a:solidFill>
              <a:latin typeface="Arial"/>
              <a:ea typeface="ＭＳ Ｐゴシック"/>
              <a:cs typeface="Arial"/>
            </a:endParaRPr>
          </a:p>
          <a:p>
            <a:r>
              <a:rPr lang="ru-RU" baseline="0"/>
              <a:t>Чтобы сократить объем ввода данных вручную, страны могут использовать Spectrum в качестве источника данных. ЮНЭЙДС будет получать результаты непосредственно из готового, финального файла страновых данных в программе Spectrum.</a:t>
            </a:r>
          </a:p>
        </p:txBody>
      </p:sp>
      <p:sp>
        <p:nvSpPr>
          <p:cNvPr id="4" name="Slide Number Placeholder 3"/>
          <p:cNvSpPr>
            <a:spLocks noGrp="1"/>
          </p:cNvSpPr>
          <p:nvPr>
            <p:ph type="sldNum" sz="quarter" idx="5"/>
          </p:nvPr>
        </p:nvSpPr>
        <p:spPr/>
        <p:txBody>
          <a:bodyPr/>
          <a:lstStyle/>
          <a:p>
            <a:fld id="{15BE2509-9DCA-404C-9FF1-104E1173A6B7}" type="slidenum">
              <a:rPr lang="en-US" smtClean="0"/>
              <a:t>9</a:t>
            </a:fld>
            <a:endParaRPr lang="en-US"/>
          </a:p>
        </p:txBody>
      </p:sp>
    </p:spTree>
    <p:extLst>
      <p:ext uri="{BB962C8B-B14F-4D97-AF65-F5344CB8AC3E}">
        <p14:creationId xmlns:p14="http://schemas.microsoft.com/office/powerpoint/2010/main" val="3965090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2807B90-6550-49C2-929B-6504882CAB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27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6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27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25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8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60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21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213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B7E240E-1DFB-4695-98EC-DEB85F449C8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E787653-B6C5-473C-94DC-9CDB7A94D94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EF98FE7-18D7-48E9-808E-EE45ABA0272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52E4ABA-CB6F-444E-83F0-E7C01C2C506A}" type="datetimeFigureOut">
              <a:rPr lang="en-US"/>
              <a:pPr>
                <a:defRPr/>
              </a:pPr>
              <a:t>1/8/2025</a:t>
            </a:fld>
            <a:endParaRPr lang="en-US"/>
          </a:p>
        </p:txBody>
      </p:sp>
      <p:sp>
        <p:nvSpPr>
          <p:cNvPr id="5" name="Footer Placeholder 4">
            <a:extLst>
              <a:ext uri="{FF2B5EF4-FFF2-40B4-BE49-F238E27FC236}">
                <a16:creationId xmlns:a16="http://schemas.microsoft.com/office/drawing/2014/main" id="{1CDD4176-B4D7-4A76-A295-5D43538F95E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D2467E8B-4D49-447F-A1E3-15BBE6583F3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A9660FE-02BF-450A-90CE-41C4227584E4}" type="slidenum">
              <a:rPr lang="en-US" altLang="en-US"/>
              <a:pPr/>
              <a:t>‹#›</a:t>
            </a:fld>
            <a:endParaRPr lang="en-US" altLang="en-US"/>
          </a:p>
        </p:txBody>
      </p:sp>
      <p:pic>
        <p:nvPicPr>
          <p:cNvPr id="1031" name="Picture 2" descr="A picture containing bird&#10;&#10;Description automatically generated">
            <a:extLst>
              <a:ext uri="{FF2B5EF4-FFF2-40B4-BE49-F238E27FC236}">
                <a16:creationId xmlns:a16="http://schemas.microsoft.com/office/drawing/2014/main" id="{678A5486-1D5C-4B33-B500-B405751B759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4" r:id="rId1"/>
    <p:sldLayoutId id="2147483885"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802D85-BE24-4CDA-A8A9-93CC50228AF4}"/>
              </a:ext>
            </a:extLst>
          </p:cNvPr>
          <p:cNvSpPr/>
          <p:nvPr userDrawn="1"/>
        </p:nvSpPr>
        <p:spPr>
          <a:xfrm>
            <a:off x="0" y="0"/>
            <a:ext cx="4572000" cy="6858000"/>
          </a:xfrm>
          <a:prstGeom prst="rect">
            <a:avLst/>
          </a:prstGeom>
          <a:solidFill>
            <a:srgbClr val="70C8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8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681D"/>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CD7CC756-9A42-493A-9A49-5E36E03F745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3" r:id="rId1"/>
    <p:sldLayoutId id="2147483888" r:id="rId2"/>
    <p:sldLayoutId id="2147483889"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710458"/>
      </p:ext>
    </p:extLst>
  </p:cSld>
  <p:clrMap bg1="lt1" tx1="dk1" bg2="lt2" tx2="dk2" accent1="accent1" accent2="accent2" accent3="accent3" accent4="accent4" accent5="accent5" accent6="accent6" hlink="hlink" folHlink="folHlink"/>
  <p:sldLayoutIdLst>
    <p:sldLayoutId id="214748388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aidsinfo.unaids.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aidsinfo.unaids.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idsreportingtool.unaids.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ext Placeholder 6">
            <a:extLst>
              <a:ext uri="{FF2B5EF4-FFF2-40B4-BE49-F238E27FC236}">
                <a16:creationId xmlns:a16="http://schemas.microsoft.com/office/drawing/2014/main" id="{188327A2-BAE0-447E-82FD-CBB9F2547A23}"/>
              </a:ext>
            </a:extLst>
          </p:cNvPr>
          <p:cNvSpPr txBox="1">
            <a:spLocks/>
          </p:cNvSpPr>
          <p:nvPr/>
        </p:nvSpPr>
        <p:spPr bwMode="auto">
          <a:xfrm>
            <a:off x="546100" y="404813"/>
            <a:ext cx="293528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ru-RU" altLang="en-US" sz="1100" baseline="0">
                <a:solidFill>
                  <a:srgbClr val="000000"/>
                </a:solidFill>
                <a:cs typeface="Arial" panose="020B0604020202020204" pitchFamily="34" charset="0"/>
              </a:rPr>
              <a:t>ЮНЭЙДС</a:t>
            </a:r>
          </a:p>
        </p:txBody>
      </p:sp>
      <p:sp>
        <p:nvSpPr>
          <p:cNvPr id="6147" name="Title 1">
            <a:extLst>
              <a:ext uri="{FF2B5EF4-FFF2-40B4-BE49-F238E27FC236}">
                <a16:creationId xmlns:a16="http://schemas.microsoft.com/office/drawing/2014/main" id="{502C74B0-0F83-482D-846B-9127DAE9DD82}"/>
              </a:ext>
            </a:extLst>
          </p:cNvPr>
          <p:cNvSpPr txBox="1">
            <a:spLocks/>
          </p:cNvSpPr>
          <p:nvPr/>
        </p:nvSpPr>
        <p:spPr bwMode="auto">
          <a:xfrm>
            <a:off x="358815" y="942975"/>
            <a:ext cx="864628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ru-RU" altLang="en-US" sz="3600" baseline="0" dirty="0">
                <a:solidFill>
                  <a:srgbClr val="000000"/>
                </a:solidFill>
                <a:latin typeface="Arial"/>
                <a:ea typeface="ＭＳ Ｐゴシック"/>
                <a:cs typeface="Arial"/>
              </a:rPr>
              <a:t>Глобальный мониторинг СПИДа—2025 </a:t>
            </a:r>
            <a:br>
              <a:rPr lang="ru-RU" altLang="en-US" sz="3600" baseline="0" dirty="0">
                <a:solidFill>
                  <a:srgbClr val="000000"/>
                </a:solidFill>
                <a:latin typeface="Arial"/>
                <a:ea typeface="ＭＳ Ｐゴシック"/>
                <a:cs typeface="Arial"/>
              </a:rPr>
            </a:br>
            <a:r>
              <a:rPr lang="ru-RU" altLang="en-US" sz="3600" i="1" baseline="0" dirty="0">
                <a:solidFill>
                  <a:srgbClr val="000000"/>
                </a:solidFill>
                <a:latin typeface="Arial"/>
                <a:ea typeface="ＭＳ Ｐゴシック"/>
                <a:cs typeface="Arial"/>
              </a:rPr>
              <a:t>(</a:t>
            </a:r>
            <a:r>
              <a:rPr lang="ru-RU" altLang="en-US" sz="3600" i="1" baseline="0" dirty="0" err="1">
                <a:solidFill>
                  <a:srgbClr val="000000"/>
                </a:solidFill>
                <a:latin typeface="Arial"/>
                <a:ea typeface="ＭＳ Ｐゴシック"/>
                <a:cs typeface="Arial"/>
              </a:rPr>
              <a:t>Global</a:t>
            </a:r>
            <a:r>
              <a:rPr lang="ru-RU" altLang="en-US" sz="3600" i="1" baseline="0" dirty="0">
                <a:solidFill>
                  <a:srgbClr val="000000"/>
                </a:solidFill>
                <a:latin typeface="Arial"/>
                <a:ea typeface="ＭＳ Ｐゴシック"/>
                <a:cs typeface="Arial"/>
              </a:rPr>
              <a:t> AIDS </a:t>
            </a:r>
            <a:r>
              <a:rPr lang="ru-RU" altLang="en-US" sz="3600" i="1" baseline="0" dirty="0" err="1">
                <a:solidFill>
                  <a:srgbClr val="000000"/>
                </a:solidFill>
                <a:latin typeface="Arial"/>
                <a:ea typeface="ＭＳ Ｐゴシック"/>
                <a:cs typeface="Arial"/>
              </a:rPr>
              <a:t>Monitoring</a:t>
            </a:r>
            <a:r>
              <a:rPr lang="ru-RU" altLang="en-US" sz="3600" i="1" baseline="0" dirty="0">
                <a:solidFill>
                  <a:srgbClr val="000000"/>
                </a:solidFill>
                <a:latin typeface="Arial"/>
                <a:ea typeface="ＭＳ Ｐゴシック"/>
                <a:cs typeface="Arial"/>
              </a:rPr>
              <a:t>/GAM)</a:t>
            </a:r>
          </a:p>
        </p:txBody>
      </p:sp>
      <p:pic>
        <p:nvPicPr>
          <p:cNvPr id="3" name="Graphic 2" descr="A square made of tiny squares">
            <a:extLst>
              <a:ext uri="{FF2B5EF4-FFF2-40B4-BE49-F238E27FC236}">
                <a16:creationId xmlns:a16="http://schemas.microsoft.com/office/drawing/2014/main" id="{BEA48FCE-0895-4D2D-A276-D4EE80D0CF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021186"/>
            <a:ext cx="9144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496"/>
    </mc:Choice>
    <mc:Fallback xmlns="">
      <p:transition spd="slow" advTm="154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72B147E-656E-4894-828B-4FF017F6672B}"/>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en-US" sz="2400" baseline="0">
                <a:solidFill>
                  <a:schemeClr val="bg1">
                    <a:lumMod val="95000"/>
                  </a:schemeClr>
                </a:solidFill>
                <a:latin typeface="Arial" panose="020B0604020202020204" pitchFamily="34" charset="0"/>
                <a:cs typeface="Arial" panose="020B0604020202020204" pitchFamily="34" charset="0"/>
              </a:rPr>
              <a:t>Межсекторное взаимодействие</a:t>
            </a:r>
          </a:p>
        </p:txBody>
      </p:sp>
      <p:sp>
        <p:nvSpPr>
          <p:cNvPr id="17411" name="TextBox 6">
            <a:extLst>
              <a:ext uri="{FF2B5EF4-FFF2-40B4-BE49-F238E27FC236}">
                <a16:creationId xmlns:a16="http://schemas.microsoft.com/office/drawing/2014/main" id="{0E81DE1F-D292-4ADD-8C78-F4D0D677E019}"/>
              </a:ext>
            </a:extLst>
          </p:cNvPr>
          <p:cNvSpPr txBox="1">
            <a:spLocks noChangeArrowheads="1"/>
          </p:cNvSpPr>
          <p:nvPr/>
        </p:nvSpPr>
        <p:spPr bwMode="auto">
          <a:xfrm>
            <a:off x="0" y="1039119"/>
            <a:ext cx="9144000" cy="150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pPr>
            <a:r>
              <a:rPr lang="ru-RU" altLang="en-US" sz="1800" baseline="0" dirty="0">
                <a:solidFill>
                  <a:srgbClr val="000000"/>
                </a:solidFill>
                <a:latin typeface="Arial"/>
                <a:ea typeface="ＭＳ Ｐゴシック"/>
                <a:cs typeface="Arial"/>
              </a:rPr>
              <a:t>Странам рекомендуется шире вовлекать в процесс подготовки отчетности по глобальному мониторингу СПИДа межсекторную группу, в состав которой должны входить ключевые партнеры из различных секторов, министерств и ведомств, представители организаций сообществ, и соответствующие представители гражданского общества </a:t>
            </a:r>
            <a:endParaRPr lang="en-US" altLang="en-US" sz="1800" dirty="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56DF7D0-ECCF-4801-979D-6F98A8E4BEDA}"/>
              </a:ext>
            </a:extLst>
          </p:cNvPr>
          <p:cNvPicPr>
            <a:picLocks noChangeAspect="1"/>
          </p:cNvPicPr>
          <p:nvPr/>
        </p:nvPicPr>
        <p:blipFill>
          <a:blip r:embed="rId3"/>
          <a:stretch>
            <a:fillRect/>
          </a:stretch>
        </p:blipFill>
        <p:spPr>
          <a:xfrm>
            <a:off x="68595" y="2541381"/>
            <a:ext cx="8792802" cy="39153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845"/>
    </mc:Choice>
    <mc:Fallback xmlns="">
      <p:transition spd="slow" advTm="4484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x-none"/>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5"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ru-RU" altLang="en-US" sz="3200" baseline="0">
                <a:solidFill>
                  <a:schemeClr val="bg1"/>
                </a:solidFill>
                <a:latin typeface="Arial"/>
                <a:ea typeface="ＭＳ Ｐゴシック"/>
                <a:cs typeface="Arial"/>
              </a:rPr>
              <a:t>Поддержка в процессе подготовки отчетности GAM</a:t>
            </a:r>
          </a:p>
        </p:txBody>
      </p:sp>
    </p:spTree>
    <p:extLst>
      <p:ext uri="{BB962C8B-B14F-4D97-AF65-F5344CB8AC3E}">
        <p14:creationId xmlns:p14="http://schemas.microsoft.com/office/powerpoint/2010/main" val="3626025927"/>
      </p:ext>
    </p:extLst>
  </p:cSld>
  <p:clrMapOvr>
    <a:masterClrMapping/>
  </p:clrMapOvr>
  <mc:AlternateContent xmlns:mc="http://schemas.openxmlformats.org/markup-compatibility/2006" xmlns:p14="http://schemas.microsoft.com/office/powerpoint/2010/main">
    <mc:Choice Requires="p14">
      <p:transition spd="slow" p14:dur="2000" advTm="6641"/>
    </mc:Choice>
    <mc:Fallback xmlns="">
      <p:transition spd="slow" advTm="664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D32FD70-1BF6-4772-84E2-BC664F5BB0AF}"/>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en-US" sz="2400" baseline="0">
                <a:solidFill>
                  <a:schemeClr val="bg1"/>
                </a:solidFill>
                <a:latin typeface="Arial" panose="020B0604020202020204" pitchFamily="34" charset="0"/>
                <a:cs typeface="Arial" panose="020B0604020202020204" pitchFamily="34" charset="0"/>
              </a:rPr>
              <a:t>Поддержка в процессе подготовки отчетности</a:t>
            </a:r>
          </a:p>
        </p:txBody>
      </p:sp>
      <p:sp>
        <p:nvSpPr>
          <p:cNvPr id="19459" name="TextBox 6">
            <a:extLst>
              <a:ext uri="{FF2B5EF4-FFF2-40B4-BE49-F238E27FC236}">
                <a16:creationId xmlns:a16="http://schemas.microsoft.com/office/drawing/2014/main" id="{C7F9BB3B-88A8-4298-BA78-E915F66B841F}"/>
              </a:ext>
            </a:extLst>
          </p:cNvPr>
          <p:cNvSpPr txBox="1">
            <a:spLocks noChangeArrowheads="1"/>
          </p:cNvSpPr>
          <p:nvPr/>
        </p:nvSpPr>
        <p:spPr bwMode="auto">
          <a:xfrm>
            <a:off x="363538" y="1476375"/>
            <a:ext cx="7977187"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ru-RU" altLang="en-US" sz="1800" baseline="0">
                <a:latin typeface="Arial" panose="020B0604020202020204" pitchFamily="34" charset="0"/>
                <a:cs typeface="Arial" panose="020B0604020202020204" pitchFamily="34" charset="0"/>
              </a:rPr>
              <a:t>Техническую помощь можно получить в страновых офисах ЮНЭЙДС, ЮНИСЕФ и/или ВОЗ</a:t>
            </a:r>
          </a:p>
          <a:p>
            <a:endParaRPr lang="en-GB" altLang="en-US" sz="1800" dirty="0">
              <a:latin typeface="Arial" panose="020B0604020202020204" pitchFamily="34" charset="0"/>
              <a:cs typeface="Arial" panose="020B0604020202020204" pitchFamily="34" charset="0"/>
            </a:endParaRPr>
          </a:p>
          <a:p>
            <a:r>
              <a:rPr lang="ru-RU" altLang="en-US" sz="1800" baseline="0">
                <a:latin typeface="Arial" panose="020B0604020202020204" pitchFamily="34" charset="0"/>
                <a:cs typeface="Arial" panose="020B0604020202020204" pitchFamily="34" charset="0"/>
              </a:rPr>
              <a:t>За помощью можно также обратиться в отдел стратегической информации ЮНЭЙДС (UNAIDS Data for Impact) по адресу: AIDSreporting@unaids.org </a:t>
            </a:r>
            <a:endParaRPr lang="en-US" altLang="en-US" sz="1800"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4316"/>
    </mc:Choice>
    <mc:Fallback xmlns="">
      <p:transition spd="slow" advTm="2431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87086"/>
            <a:ext cx="9144000" cy="6090082"/>
          </a:xfrm>
          <a:prstGeom prst="rect">
            <a:avLst/>
          </a:prstGeom>
          <a:solidFill>
            <a:schemeClr val="accent6"/>
          </a:solidFill>
        </p:spPr>
        <p:txBody>
          <a:bodyPr wrap="square" rtlCol="0">
            <a:spAutoFit/>
          </a:bodyPr>
          <a:lstStyle/>
          <a:p>
            <a:endParaRPr lang="x-none"/>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5"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ru-RU" altLang="en-US" sz="3200" baseline="0">
                <a:solidFill>
                  <a:schemeClr val="bg1"/>
                </a:solidFill>
                <a:latin typeface="Arial"/>
                <a:ea typeface="ＭＳ Ｐゴシック"/>
                <a:cs typeface="Arial"/>
              </a:rPr>
              <a:t>Где найти данные, предоставленные ранее</a:t>
            </a:r>
          </a:p>
        </p:txBody>
      </p:sp>
      <p:pic>
        <p:nvPicPr>
          <p:cNvPr id="5" name="Picture 4">
            <a:hlinkClick r:id="rId3"/>
            <a:extLst>
              <a:ext uri="{FF2B5EF4-FFF2-40B4-BE49-F238E27FC236}">
                <a16:creationId xmlns:a16="http://schemas.microsoft.com/office/drawing/2014/main" id="{A9533502-0664-4AD6-BD13-313D862137F0}"/>
              </a:ext>
            </a:extLst>
          </p:cNvPr>
          <p:cNvPicPr>
            <a:picLocks noChangeAspect="1"/>
          </p:cNvPicPr>
          <p:nvPr/>
        </p:nvPicPr>
        <p:blipFill>
          <a:blip r:embed="rId4"/>
          <a:stretch>
            <a:fillRect/>
          </a:stretch>
        </p:blipFill>
        <p:spPr>
          <a:xfrm>
            <a:off x="676075" y="2588972"/>
            <a:ext cx="6922547" cy="1286342"/>
          </a:xfrm>
          <a:prstGeom prst="rect">
            <a:avLst/>
          </a:prstGeom>
        </p:spPr>
      </p:pic>
    </p:spTree>
    <p:extLst>
      <p:ext uri="{BB962C8B-B14F-4D97-AF65-F5344CB8AC3E}">
        <p14:creationId xmlns:p14="http://schemas.microsoft.com/office/powerpoint/2010/main" val="981460842"/>
      </p:ext>
    </p:extLst>
  </p:cSld>
  <p:clrMapOvr>
    <a:masterClrMapping/>
  </p:clrMapOvr>
  <mc:AlternateContent xmlns:mc="http://schemas.openxmlformats.org/markup-compatibility/2006" xmlns:p14="http://schemas.microsoft.com/office/powerpoint/2010/main">
    <mc:Choice Requires="p14">
      <p:transition spd="slow" p14:dur="2000" advTm="10268"/>
    </mc:Choice>
    <mc:Fallback xmlns="">
      <p:transition spd="slow" advTm="1026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a:extLst>
              <a:ext uri="{FF2B5EF4-FFF2-40B4-BE49-F238E27FC236}">
                <a16:creationId xmlns:a16="http://schemas.microsoft.com/office/drawing/2014/main" id="{0DBDF579-46FF-44E3-9534-0429A2D6001D}"/>
              </a:ext>
            </a:extLst>
          </p:cNvPr>
          <p:cNvSpPr txBox="1">
            <a:spLocks noChangeArrowheads="1"/>
          </p:cNvSpPr>
          <p:nvPr/>
        </p:nvSpPr>
        <p:spPr bwMode="auto">
          <a:xfrm>
            <a:off x="609600" y="434068"/>
            <a:ext cx="5033963" cy="3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 typeface="Arial" panose="020B0604020202020204" pitchFamily="34" charset="0"/>
              <a:buNone/>
            </a:pPr>
            <a:r>
              <a:rPr lang="ru-RU" altLang="en-US" sz="1800">
                <a:solidFill>
                  <a:srgbClr val="000000"/>
                </a:solidFill>
                <a:latin typeface="Arial"/>
                <a:ea typeface="ＭＳ Ｐゴシック"/>
                <a:cs typeface="Arial"/>
                <a:hlinkClick r:id="rId3"/>
              </a:rPr>
              <a:t>aidsinfo.unaids.org</a:t>
            </a:r>
          </a:p>
        </p:txBody>
      </p:sp>
      <p:pic>
        <p:nvPicPr>
          <p:cNvPr id="3" name="Picture 2">
            <a:extLst>
              <a:ext uri="{FF2B5EF4-FFF2-40B4-BE49-F238E27FC236}">
                <a16:creationId xmlns:a16="http://schemas.microsoft.com/office/drawing/2014/main" id="{D4492216-86E4-4DF5-BC42-77B4606FAE72}"/>
              </a:ext>
            </a:extLst>
          </p:cNvPr>
          <p:cNvPicPr>
            <a:picLocks noChangeAspect="1"/>
          </p:cNvPicPr>
          <p:nvPr/>
        </p:nvPicPr>
        <p:blipFill>
          <a:blip r:embed="rId4"/>
          <a:stretch>
            <a:fillRect/>
          </a:stretch>
        </p:blipFill>
        <p:spPr>
          <a:xfrm>
            <a:off x="609600" y="790576"/>
            <a:ext cx="7924800" cy="58680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541"/>
    </mc:Choice>
    <mc:Fallback xmlns="">
      <p:transition spd="slow" advTm="12541"/>
    </mc:Fallback>
  </mc:AlternateContent>
  <p:extLst>
    <p:ext uri="{3A86A75C-4F4B-4683-9AE1-C65F6400EC91}">
      <p14:laserTraceLst xmlns:p14="http://schemas.microsoft.com/office/powerpoint/2010/main">
        <p14:tracePtLst>
          <p14:tracePt t="5607" x="128588" y="1168400"/>
          <p14:tracePt t="5613" x="219075" y="1187450"/>
          <p14:tracePt t="5621" x="328613" y="1196975"/>
          <p14:tracePt t="5631" x="447675" y="1223963"/>
          <p14:tracePt t="5637" x="557213" y="1260475"/>
          <p14:tracePt t="5644" x="666750" y="1287463"/>
          <p14:tracePt t="5650" x="785813" y="1314450"/>
          <p14:tracePt t="5658" x="895350" y="1343025"/>
          <p14:tracePt t="5666" x="1050925" y="1370013"/>
          <p14:tracePt t="5673" x="1177925" y="1397000"/>
          <p14:tracePt t="5682" x="1306513" y="1433513"/>
          <p14:tracePt t="5688" x="1452563" y="1460500"/>
          <p14:tracePt t="5699" x="1571625" y="1489075"/>
          <p14:tracePt t="5702" x="1662113" y="1516063"/>
          <p14:tracePt t="5710" x="1781175" y="1543050"/>
          <p14:tracePt t="5718" x="1873250" y="1570038"/>
          <p14:tracePt t="5724" x="1990725" y="1598613"/>
          <p14:tracePt t="5732" x="2100263" y="1616075"/>
          <p14:tracePt t="5740" x="2174875" y="1625600"/>
          <p14:tracePt t="5747" x="2255838" y="1635125"/>
          <p14:tracePt t="5754" x="2328863" y="1635125"/>
          <p14:tracePt t="5763" x="2374900" y="1652588"/>
          <p14:tracePt t="5768" x="2411413" y="1662113"/>
          <p14:tracePt t="5775" x="2447925" y="1662113"/>
          <p14:tracePt t="5783" x="2474913" y="1662113"/>
          <p14:tracePt t="5790" x="2511425" y="1662113"/>
          <p14:tracePt t="5797" x="2540000" y="1662113"/>
          <p14:tracePt t="5804" x="2576513" y="1662113"/>
          <p14:tracePt t="5814" x="2613025" y="1662113"/>
          <p14:tracePt t="5820" x="2630488" y="1662113"/>
          <p14:tracePt t="5828" x="2676525" y="1662113"/>
          <p14:tracePt t="5836" x="2703513" y="1662113"/>
          <p14:tracePt t="5842" x="2732088" y="1662113"/>
          <p14:tracePt t="5850" x="2759075" y="1671638"/>
          <p14:tracePt t="5859" x="2795588" y="1679575"/>
          <p14:tracePt t="5869" x="2805113" y="1679575"/>
          <p14:tracePt t="5873" x="2822575" y="1689100"/>
          <p14:tracePt t="5884" x="2849563" y="1698625"/>
          <p14:tracePt t="5888" x="2859088" y="1698625"/>
          <p14:tracePt t="5903" x="2886075" y="1698625"/>
          <p14:tracePt t="5913" x="2895600" y="1708150"/>
          <p14:tracePt t="5919" x="2914650" y="1716088"/>
          <p14:tracePt t="5926" x="2922588" y="1716088"/>
          <p14:tracePt t="5937" x="2932113" y="1716088"/>
          <p14:tracePt t="5941" x="2941638" y="1716088"/>
          <p14:tracePt t="5953" x="2951163" y="1716088"/>
          <p14:tracePt t="5960" x="2959100" y="1716088"/>
          <p14:tracePt t="5975" x="2968625" y="1716088"/>
          <p14:tracePt t="5982" x="2978150" y="1716088"/>
          <p14:tracePt t="6819" x="2987675" y="1716088"/>
          <p14:tracePt t="6825" x="3005138" y="1716088"/>
          <p14:tracePt t="6833" x="3032125" y="1725613"/>
          <p14:tracePt t="6841" x="3051175" y="1735138"/>
          <p14:tracePt t="6848" x="3087688" y="1744663"/>
          <p14:tracePt t="6855" x="3124200" y="1752600"/>
          <p14:tracePt t="6866" x="3170238" y="1781175"/>
          <p14:tracePt t="6870" x="3206750" y="1789113"/>
          <p14:tracePt t="6878" x="3252788" y="1798638"/>
          <p14:tracePt t="6884" x="3279775" y="1817688"/>
          <p14:tracePt t="6893" x="3325813" y="1825625"/>
          <p14:tracePt t="6899" x="3343275" y="1835150"/>
          <p14:tracePt t="6907" x="3370263" y="1835150"/>
          <p14:tracePt t="6916" x="3389313" y="1844675"/>
          <p14:tracePt t="6921" x="3406775" y="1854200"/>
          <p14:tracePt t="6936" x="3435350" y="1854200"/>
          <p14:tracePt t="6943" x="3452813" y="1854200"/>
          <p14:tracePt t="6951" x="3462338" y="1854200"/>
          <p14:tracePt t="6963" x="3471863" y="1854200"/>
          <p14:tracePt t="6971" x="3479800" y="1854200"/>
          <p14:tracePt t="6979" x="3498850" y="1854200"/>
          <p14:tracePt t="6985" x="3508375" y="1854200"/>
          <p14:tracePt t="6995" x="3525838" y="1854200"/>
          <p14:tracePt t="7001" x="3544888" y="1854200"/>
          <p14:tracePt t="7007" x="3552825" y="1854200"/>
          <p14:tracePt t="7016" x="3581400" y="1854200"/>
          <p14:tracePt t="7022" x="3581400" y="1844675"/>
          <p14:tracePt t="7029" x="3598863" y="1844675"/>
          <p14:tracePt t="7037" x="3617913" y="1835150"/>
          <p14:tracePt t="7061" x="3654425" y="1835150"/>
          <p14:tracePt t="7067" x="3662363" y="1825625"/>
          <p14:tracePt t="7074" x="3662363" y="1817688"/>
          <p14:tracePt t="7081" x="3681413" y="1817688"/>
          <p14:tracePt t="7088" x="3690938" y="1817688"/>
          <p14:tracePt t="7095" x="3698875" y="1817688"/>
          <p14:tracePt t="7117" x="3708400" y="1817688"/>
          <p14:tracePt t="7121" x="3717925" y="1817688"/>
          <p14:tracePt t="7135" x="3727450" y="1817688"/>
          <p14:tracePt t="7158" x="3735388" y="1817688"/>
          <p14:tracePt t="7167" x="3744913" y="1817688"/>
          <p14:tracePt t="7187" x="3744913" y="1808163"/>
          <p14:tracePt t="7195" x="3744913" y="1798638"/>
          <p14:tracePt t="7209" x="3744913" y="1789113"/>
          <p14:tracePt t="7215" x="3744913" y="1781175"/>
          <p14:tracePt t="7237" x="3744913" y="1771650"/>
          <p14:tracePt t="7252" x="3744913" y="1762125"/>
          <p14:tracePt t="8198" x="3754438" y="1762125"/>
          <p14:tracePt t="8205" x="3763963" y="1762125"/>
          <p14:tracePt t="8215" x="3781425" y="1771650"/>
          <p14:tracePt t="8219" x="3800475" y="1771650"/>
          <p14:tracePt t="8234" x="3846513" y="1781175"/>
          <p14:tracePt t="8243" x="3873500" y="1789113"/>
          <p14:tracePt t="8252" x="3890963" y="1789113"/>
          <p14:tracePt t="8256" x="3910013" y="1789113"/>
          <p14:tracePt t="8266" x="3927475" y="1798638"/>
          <p14:tracePt t="8270" x="3956050" y="1808163"/>
          <p14:tracePt t="8279" x="3992563" y="1808163"/>
          <p14:tracePt t="8285" x="4010025" y="1817688"/>
          <p14:tracePt t="8294" x="4037013" y="1817688"/>
          <p14:tracePt t="8301" x="4065588" y="1817688"/>
          <p14:tracePt t="8307" x="4102100" y="1817688"/>
          <p14:tracePt t="8314" x="4138613" y="1817688"/>
          <p14:tracePt t="8321" x="4165600" y="1817688"/>
          <p14:tracePt t="8330" x="4202113" y="1817688"/>
          <p14:tracePt t="8337" x="4238625" y="1817688"/>
          <p14:tracePt t="8345" x="4265613" y="1817688"/>
          <p14:tracePt t="8352" x="4292600" y="1808163"/>
          <p14:tracePt t="8362" x="4311650" y="1808163"/>
          <p14:tracePt t="8366" x="4330700" y="1808163"/>
          <p14:tracePt t="8374" x="4348163" y="1798638"/>
          <p14:tracePt t="8381" x="4357688" y="1798638"/>
          <p14:tracePt t="8388" x="4375150" y="1798638"/>
          <p14:tracePt t="8395" x="4384675" y="1798638"/>
          <p14:tracePt t="8418" x="4403725" y="1798638"/>
          <p14:tracePt t="8425" x="4411663" y="1789113"/>
          <p14:tracePt t="8433" x="4421188" y="1789113"/>
          <p14:tracePt t="8441" x="4440238" y="1789113"/>
          <p14:tracePt t="8447" x="4448175" y="1789113"/>
          <p14:tracePt t="8462" x="4467225" y="1789113"/>
          <p14:tracePt t="8478" x="4476750" y="1789113"/>
          <p14:tracePt t="8485" x="4484688" y="1789113"/>
          <p14:tracePt t="8499" x="4494213" y="1789113"/>
          <p14:tracePt t="8514" x="4503738" y="1789113"/>
          <p14:tracePt t="8536" x="4513263" y="1789113"/>
          <p14:tracePt t="8551" x="4513263" y="1781175"/>
          <p14:tracePt t="8565" x="4521200" y="1781175"/>
          <p14:tracePt t="9518" x="4540250" y="1781175"/>
          <p14:tracePt t="9532" x="4594225" y="1781175"/>
          <p14:tracePt t="9541" x="4613275" y="1781175"/>
          <p14:tracePt t="9547" x="4630738" y="1781175"/>
          <p14:tracePt t="9556" x="4667250" y="1781175"/>
          <p14:tracePt t="9563" x="4676775" y="1781175"/>
          <p14:tracePt t="9571" x="4695825" y="1781175"/>
          <p14:tracePt t="9580" x="4732338" y="1781175"/>
          <p14:tracePt t="9584" x="4740275" y="1781175"/>
          <p14:tracePt t="9594" x="4759325" y="1781175"/>
          <p14:tracePt t="9599" x="4776788" y="1781175"/>
          <p14:tracePt t="9605" x="4795838" y="1781175"/>
          <p14:tracePt t="9612" x="4813300" y="1781175"/>
          <p14:tracePt t="9619" x="4832350" y="1781175"/>
          <p14:tracePt t="9627" x="4841875" y="1781175"/>
          <p14:tracePt t="9634" x="4851400" y="1781175"/>
          <p14:tracePt t="9642" x="4868863" y="1781175"/>
          <p14:tracePt t="9649" x="4878388" y="1781175"/>
          <p14:tracePt t="9664" x="4895850" y="1781175"/>
          <p14:tracePt t="9670" x="4905375" y="1781175"/>
          <p14:tracePt t="9679" x="4914900" y="1781175"/>
          <p14:tracePt t="9686" x="4924425" y="1781175"/>
          <p14:tracePt t="9693" x="4932363" y="1781175"/>
          <p14:tracePt t="9701" x="4941888" y="1781175"/>
          <p14:tracePt t="9710" x="4951413" y="1781175"/>
          <p14:tracePt t="9716" x="4960938" y="1781175"/>
          <p14:tracePt t="9724" x="4978400" y="1781175"/>
          <p14:tracePt t="9732" x="4997450" y="1781175"/>
          <p14:tracePt t="9739" x="5005388" y="1781175"/>
          <p14:tracePt t="9746" x="5014913" y="1781175"/>
          <p14:tracePt t="9754" x="5024438" y="1781175"/>
          <p14:tracePt t="9760" x="5033963" y="1781175"/>
          <p14:tracePt t="9769" x="5041900" y="1781175"/>
          <p14:tracePt t="9783" x="5051425" y="1781175"/>
          <p14:tracePt t="9790" x="5060950" y="1781175"/>
          <p14:tracePt t="9805" x="5070475" y="1781175"/>
          <p14:tracePt t="9812" x="5078413" y="1781175"/>
          <p14:tracePt t="11652" x="4786313" y="1525588"/>
          <p14:tracePt t="11662" x="4248150" y="1041400"/>
          <p14:tracePt t="11667" x="3773488" y="566738"/>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6">
            <a:extLst>
              <a:ext uri="{FF2B5EF4-FFF2-40B4-BE49-F238E27FC236}">
                <a16:creationId xmlns:a16="http://schemas.microsoft.com/office/drawing/2014/main" id="{F717F661-A998-4F7C-AF2B-0DB2F55FF791}"/>
              </a:ext>
            </a:extLst>
          </p:cNvPr>
          <p:cNvSpPr txBox="1">
            <a:spLocks noChangeArrowheads="1"/>
          </p:cNvSpPr>
          <p:nvPr/>
        </p:nvSpPr>
        <p:spPr bwMode="auto">
          <a:xfrm>
            <a:off x="609600" y="738188"/>
            <a:ext cx="50339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ru-RU" altLang="en-US" sz="1800">
                <a:latin typeface="Arial" panose="020B0604020202020204" pitchFamily="34" charset="0"/>
                <a:cs typeface="Arial" panose="020B0604020202020204" pitchFamily="34" charset="0"/>
              </a:rPr>
              <a:t>http://kpatlas.unaids.org/dashboard</a:t>
            </a:r>
            <a:endParaRPr lang="en-US" altLang="en-US" sz="180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4BC29C6-5AFF-4152-A85B-8E15F4AF6772}"/>
              </a:ext>
            </a:extLst>
          </p:cNvPr>
          <p:cNvPicPr>
            <a:picLocks noChangeAspect="1"/>
          </p:cNvPicPr>
          <p:nvPr/>
        </p:nvPicPr>
        <p:blipFill>
          <a:blip r:embed="rId3"/>
          <a:stretch>
            <a:fillRect/>
          </a:stretch>
        </p:blipFill>
        <p:spPr>
          <a:xfrm>
            <a:off x="609599" y="1100138"/>
            <a:ext cx="7758571" cy="53218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515"/>
    </mc:Choice>
    <mc:Fallback xmlns="">
      <p:transition spd="slow" advTm="1451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6">
            <a:extLst>
              <a:ext uri="{FF2B5EF4-FFF2-40B4-BE49-F238E27FC236}">
                <a16:creationId xmlns:a16="http://schemas.microsoft.com/office/drawing/2014/main" id="{A4E48934-D3A0-4DB4-9A9D-8410F72FF995}"/>
              </a:ext>
            </a:extLst>
          </p:cNvPr>
          <p:cNvSpPr txBox="1">
            <a:spLocks noChangeArrowheads="1"/>
          </p:cNvSpPr>
          <p:nvPr/>
        </p:nvSpPr>
        <p:spPr bwMode="auto">
          <a:xfrm>
            <a:off x="609600" y="738188"/>
            <a:ext cx="61880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ru-RU" altLang="en-US" sz="1800" baseline="0">
                <a:latin typeface="Arial" panose="020B0604020202020204" pitchFamily="34" charset="0"/>
                <a:cs typeface="Arial" panose="020B0604020202020204" pitchFamily="34" charset="0"/>
              </a:rPr>
              <a:t>http://hivfinancial.unaids.org/hivfinancialdashboards.html</a:t>
            </a:r>
            <a:endParaRPr lang="en-US" altLang="en-US" sz="1800">
              <a:solidFill>
                <a:srgbClr val="00000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D8B77A8D-60F5-41EF-B4AC-71949D5DEED4}"/>
              </a:ext>
            </a:extLst>
          </p:cNvPr>
          <p:cNvGrpSpPr/>
          <p:nvPr/>
        </p:nvGrpSpPr>
        <p:grpSpPr>
          <a:xfrm>
            <a:off x="410680" y="1206019"/>
            <a:ext cx="8322639" cy="4445962"/>
            <a:chOff x="-11908" y="1405800"/>
            <a:chExt cx="8720479" cy="4445962"/>
          </a:xfrm>
        </p:grpSpPr>
        <p:pic>
          <p:nvPicPr>
            <p:cNvPr id="23554" name="Picture 1">
              <a:extLst>
                <a:ext uri="{FF2B5EF4-FFF2-40B4-BE49-F238E27FC236}">
                  <a16:creationId xmlns:a16="http://schemas.microsoft.com/office/drawing/2014/main" id="{E70CDC07-3F93-4CE1-B12D-C6F9807CC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5800"/>
              <a:ext cx="8708571" cy="285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1823A26-72CE-41A5-97F6-5259798153AE}"/>
                </a:ext>
              </a:extLst>
            </p:cNvPr>
            <p:cNvPicPr>
              <a:picLocks noChangeAspect="1"/>
            </p:cNvPicPr>
            <p:nvPr/>
          </p:nvPicPr>
          <p:blipFill>
            <a:blip r:embed="rId4"/>
            <a:stretch>
              <a:fillRect/>
            </a:stretch>
          </p:blipFill>
          <p:spPr>
            <a:xfrm>
              <a:off x="-11908" y="2372633"/>
              <a:ext cx="8720479" cy="347912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10825"/>
    </mc:Choice>
    <mc:Fallback xmlns="">
      <p:transition spd="slow" advTm="1082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6">
            <a:extLst>
              <a:ext uri="{FF2B5EF4-FFF2-40B4-BE49-F238E27FC236}">
                <a16:creationId xmlns:a16="http://schemas.microsoft.com/office/drawing/2014/main" id="{A6820627-ED5F-4D1C-83A0-2E5466CE4992}"/>
              </a:ext>
            </a:extLst>
          </p:cNvPr>
          <p:cNvSpPr txBox="1">
            <a:spLocks noChangeArrowheads="1"/>
          </p:cNvSpPr>
          <p:nvPr/>
        </p:nvSpPr>
        <p:spPr bwMode="auto">
          <a:xfrm>
            <a:off x="718496" y="373856"/>
            <a:ext cx="61880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buFontTx/>
              <a:buNone/>
            </a:pPr>
            <a:r>
              <a:rPr lang="ru-RU" altLang="en-US" sz="1800">
                <a:latin typeface="Arial" panose="020B0604020202020204" pitchFamily="34" charset="0"/>
                <a:cs typeface="Arial" panose="020B0604020202020204" pitchFamily="34" charset="0"/>
              </a:rPr>
              <a:t>http://lawsandpolicies.unaids.org/</a:t>
            </a:r>
            <a:endParaRPr lang="en-US" altLang="en-US" sz="180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4FA644D-4AE2-4145-BE95-4864D44EB87A}"/>
              </a:ext>
            </a:extLst>
          </p:cNvPr>
          <p:cNvPicPr>
            <a:picLocks noChangeAspect="1"/>
          </p:cNvPicPr>
          <p:nvPr/>
        </p:nvPicPr>
        <p:blipFill>
          <a:blip r:embed="rId3"/>
          <a:stretch>
            <a:fillRect/>
          </a:stretch>
        </p:blipFill>
        <p:spPr>
          <a:xfrm>
            <a:off x="718496" y="719688"/>
            <a:ext cx="7803081" cy="60403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081"/>
    </mc:Choice>
    <mc:Fallback xmlns="">
      <p:transition spd="slow" advTm="13081"/>
    </mc:Fallback>
  </mc:AlternateContent>
  <p:extLst>
    <p:ext uri="{3A86A75C-4F4B-4683-9AE1-C65F6400EC91}">
      <p14:laserTraceLst xmlns:p14="http://schemas.microsoft.com/office/powerpoint/2010/main">
        <p14:tracePtLst>
          <p14:tracePt t="1064" x="5810250" y="630238"/>
          <p14:tracePt t="1070" x="5810250" y="647700"/>
          <p14:tracePt t="1084" x="5827713" y="693738"/>
          <p14:tracePt t="1092" x="5827713" y="739775"/>
          <p14:tracePt t="1102" x="5846763" y="793750"/>
          <p14:tracePt t="1106" x="5854700" y="849313"/>
          <p14:tracePt t="1116" x="5854700" y="912813"/>
          <p14:tracePt t="1124" x="5854700" y="985838"/>
          <p14:tracePt t="1130" x="5854700" y="1022350"/>
          <p14:tracePt t="1141" x="5854700" y="1050925"/>
          <p14:tracePt t="1146" x="5854700" y="1087438"/>
          <p14:tracePt t="1157" x="5864225" y="1131888"/>
          <p14:tracePt t="1168" x="5873750" y="1150938"/>
          <p14:tracePt t="1170" x="5873750" y="1168400"/>
          <p14:tracePt t="1179" x="5883275" y="1177925"/>
          <p14:tracePt t="1185" x="5891213" y="1196975"/>
          <p14:tracePt t="1200" x="5900738" y="1204913"/>
          <p14:tracePt t="1215" x="5919788" y="1204913"/>
          <p14:tracePt t="1222" x="5929313" y="1204913"/>
          <p14:tracePt t="1229" x="5937250" y="1204913"/>
          <p14:tracePt t="1237" x="5956300" y="1204913"/>
          <p14:tracePt t="1251" x="5965825" y="1204913"/>
          <p14:tracePt t="1273" x="5973763" y="1204913"/>
          <p14:tracePt t="1281" x="5983288" y="1204913"/>
          <p14:tracePt t="1295" x="5992813" y="1204913"/>
          <p14:tracePt t="1303" x="6002338" y="1204913"/>
          <p14:tracePt t="1318" x="6010275" y="1204913"/>
          <p14:tracePt t="6276" x="6019800" y="1204913"/>
          <p14:tracePt t="6285" x="6056313" y="1204913"/>
          <p14:tracePt t="6295" x="6083300" y="1196975"/>
          <p14:tracePt t="6297" x="6102350" y="1196975"/>
          <p14:tracePt t="6307" x="6148388" y="1187450"/>
          <p14:tracePt t="6311" x="6175375" y="1177925"/>
          <p14:tracePt t="6319" x="6202363" y="1177925"/>
          <p14:tracePt t="6325" x="6229350" y="1168400"/>
          <p14:tracePt t="6333" x="6265863" y="1168400"/>
          <p14:tracePt t="6340" x="6284913" y="1160463"/>
          <p14:tracePt t="6347" x="6321425" y="1160463"/>
          <p14:tracePt t="6356" x="6338888" y="1160463"/>
          <p14:tracePt t="6362" x="6357938" y="1160463"/>
          <p14:tracePt t="6369" x="6375400" y="1160463"/>
          <p14:tracePt t="6378" x="6394450" y="1160463"/>
          <p14:tracePt t="6384" x="6411913" y="1160463"/>
          <p14:tracePt t="6391" x="6421438" y="1160463"/>
          <p14:tracePt t="6406" x="6440488" y="1160463"/>
          <p14:tracePt t="6415" x="6448425" y="1160463"/>
          <p14:tracePt t="6426" x="6457950" y="1160463"/>
          <p14:tracePt t="6430" x="6477000" y="1160463"/>
          <p14:tracePt t="6445" x="6486525" y="1160463"/>
          <p14:tracePt t="6454" x="6503988" y="1160463"/>
          <p14:tracePt t="6461" x="6513513" y="1160463"/>
          <p14:tracePt t="6468" x="6530975" y="1160463"/>
          <p14:tracePt t="6478" x="6540500" y="1160463"/>
          <p14:tracePt t="6481" x="6559550" y="1168400"/>
          <p14:tracePt t="6489" x="6567488" y="1168400"/>
          <p14:tracePt t="6502" x="6586538" y="1168400"/>
          <p14:tracePt t="6511" x="6596063" y="1168400"/>
          <p14:tracePt t="6517" x="6604000" y="1168400"/>
          <p14:tracePt t="6532" x="6613525" y="1168400"/>
          <p14:tracePt t="6539" x="6623050" y="1168400"/>
          <p14:tracePt t="6561" x="6632575" y="1168400"/>
          <p14:tracePt t="6583" x="6640513" y="1168400"/>
          <p14:tracePt t="12138" x="6577013" y="1104900"/>
          <p14:tracePt t="12145" x="6411913" y="958850"/>
          <p14:tracePt t="12152" x="6165850" y="73025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0C6666-50C5-4330-8F8C-73930E985083}"/>
              </a:ext>
            </a:extLst>
          </p:cNvPr>
          <p:cNvSpPr txBox="1"/>
          <p:nvPr/>
        </p:nvSpPr>
        <p:spPr>
          <a:xfrm>
            <a:off x="508233" y="3108595"/>
            <a:ext cx="8277725" cy="2246769"/>
          </a:xfrm>
          <a:prstGeom prst="rect">
            <a:avLst/>
          </a:prstGeom>
          <a:noFill/>
        </p:spPr>
        <p:txBody>
          <a:bodyPr wrap="square" rtlCol="0">
            <a:spAutoFit/>
          </a:bodyPr>
          <a:lstStyle/>
          <a:p>
            <a:r>
              <a:rPr lang="ru-RU" sz="2800" baseline="0"/>
              <a:t>Более подробную информацию вы найдете на веб-сайте GAM:</a:t>
            </a:r>
          </a:p>
          <a:p>
            <a:endParaRPr lang="en-US" sz="2800"/>
          </a:p>
          <a:p>
            <a:r>
              <a:rPr lang="ru-RU" sz="2800"/>
              <a:t>https://www.unaids.org/en/global-aids-monitoring</a:t>
            </a:r>
            <a:endParaRPr lang="en-US" sz="2800"/>
          </a:p>
          <a:p>
            <a:endParaRPr lang="en-US" sz="2800"/>
          </a:p>
          <a:p>
            <a:endParaRPr lang="en-US" sz="2800"/>
          </a:p>
        </p:txBody>
      </p:sp>
      <p:sp>
        <p:nvSpPr>
          <p:cNvPr id="5" name="TextBox 4">
            <a:extLst>
              <a:ext uri="{FF2B5EF4-FFF2-40B4-BE49-F238E27FC236}">
                <a16:creationId xmlns:a16="http://schemas.microsoft.com/office/drawing/2014/main" id="{7C0FDC22-6938-4C33-B9A5-48AEE62DE868}"/>
              </a:ext>
            </a:extLst>
          </p:cNvPr>
          <p:cNvSpPr txBox="1"/>
          <p:nvPr/>
        </p:nvSpPr>
        <p:spPr>
          <a:xfrm>
            <a:off x="0" y="1"/>
            <a:ext cx="9143999" cy="1552074"/>
          </a:xfrm>
          <a:prstGeom prst="rect">
            <a:avLst/>
          </a:prstGeom>
          <a:solidFill>
            <a:schemeClr val="bg1"/>
          </a:solidFill>
        </p:spPr>
        <p:txBody>
          <a:bodyPr wrap="square" rtlCol="0">
            <a:spAutoFit/>
          </a:bodyPr>
          <a:lstStyle/>
          <a:p>
            <a:endParaRPr lang="en-US"/>
          </a:p>
        </p:txBody>
      </p:sp>
      <p:pic>
        <p:nvPicPr>
          <p:cNvPr id="4" name="Picture 3">
            <a:extLst>
              <a:ext uri="{FF2B5EF4-FFF2-40B4-BE49-F238E27FC236}">
                <a16:creationId xmlns:a16="http://schemas.microsoft.com/office/drawing/2014/main" id="{9F8400C6-1AA0-4CD1-9E0A-08F27C7302F3}"/>
              </a:ext>
            </a:extLst>
          </p:cNvPr>
          <p:cNvPicPr>
            <a:picLocks noChangeAspect="1"/>
          </p:cNvPicPr>
          <p:nvPr/>
        </p:nvPicPr>
        <p:blipFill>
          <a:blip r:embed="rId2"/>
          <a:stretch>
            <a:fillRect/>
          </a:stretch>
        </p:blipFill>
        <p:spPr>
          <a:xfrm>
            <a:off x="4647096" y="375988"/>
            <a:ext cx="4391879" cy="827170"/>
          </a:xfrm>
          <a:prstGeom prst="rect">
            <a:avLst/>
          </a:prstGeom>
        </p:spPr>
      </p:pic>
    </p:spTree>
    <p:extLst>
      <p:ext uri="{BB962C8B-B14F-4D97-AF65-F5344CB8AC3E}">
        <p14:creationId xmlns:p14="http://schemas.microsoft.com/office/powerpoint/2010/main" val="159010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x-none"/>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523874" y="1363662"/>
            <a:ext cx="8284459" cy="110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ru-RU" altLang="en-US" sz="3200" baseline="0" dirty="0">
                <a:solidFill>
                  <a:schemeClr val="bg1"/>
                </a:solidFill>
                <a:latin typeface="Arial"/>
                <a:ea typeface="ＭＳ Ｐゴシック"/>
                <a:cs typeface="Arial"/>
              </a:rPr>
              <a:t>Компоненты отчетов по GAM в 2025 году</a:t>
            </a:r>
          </a:p>
        </p:txBody>
      </p:sp>
    </p:spTree>
    <p:extLst>
      <p:ext uri="{BB962C8B-B14F-4D97-AF65-F5344CB8AC3E}">
        <p14:creationId xmlns:p14="http://schemas.microsoft.com/office/powerpoint/2010/main" val="2158985286"/>
      </p:ext>
    </p:extLst>
  </p:cSld>
  <p:clrMapOvr>
    <a:masterClrMapping/>
  </p:clrMapOvr>
  <mc:AlternateContent xmlns:mc="http://schemas.openxmlformats.org/markup-compatibility/2006" xmlns:p14="http://schemas.microsoft.com/office/powerpoint/2010/main">
    <mc:Choice Requires="p14">
      <p:transition spd="slow" p14:dur="2000" advTm="5018"/>
    </mc:Choice>
    <mc:Fallback xmlns="">
      <p:transition spd="slow" advTm="501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6431AA3-00C2-464C-AB63-6C7490ACF4A1}"/>
              </a:ext>
            </a:extLst>
          </p:cNvPr>
          <p:cNvSpPr txBox="1">
            <a:spLocks/>
          </p:cNvSpPr>
          <p:nvPr/>
        </p:nvSpPr>
        <p:spPr bwMode="auto">
          <a:xfrm>
            <a:off x="363538" y="312738"/>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en-US" baseline="0">
                <a:solidFill>
                  <a:schemeClr val="bg1"/>
                </a:solidFill>
                <a:latin typeface="Arial"/>
                <a:ea typeface="ＭＳ Ｐゴシック"/>
                <a:cs typeface="Arial"/>
              </a:rPr>
              <a:t>Отчетность по GAM в 2025 году включает:</a:t>
            </a:r>
          </a:p>
        </p:txBody>
      </p:sp>
      <p:sp>
        <p:nvSpPr>
          <p:cNvPr id="7171" name="TextBox 6">
            <a:extLst>
              <a:ext uri="{FF2B5EF4-FFF2-40B4-BE49-F238E27FC236}">
                <a16:creationId xmlns:a16="http://schemas.microsoft.com/office/drawing/2014/main" id="{BF1FFD78-85FE-4A02-856A-97F26BD3E56C}"/>
              </a:ext>
            </a:extLst>
          </p:cNvPr>
          <p:cNvSpPr txBox="1">
            <a:spLocks noChangeArrowheads="1"/>
          </p:cNvSpPr>
          <p:nvPr/>
        </p:nvSpPr>
        <p:spPr bwMode="auto">
          <a:xfrm>
            <a:off x="363537" y="1476375"/>
            <a:ext cx="8117271" cy="2613536"/>
          </a:xfrm>
          <a:prstGeom prst="rect">
            <a:avLst/>
          </a:prstGeom>
          <a:noFill/>
          <a:ln>
            <a:noFill/>
          </a:ln>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lnSpc>
                <a:spcPts val="2200"/>
              </a:lnSpc>
              <a:spcBef>
                <a:spcPct val="0"/>
              </a:spcBef>
              <a:defRPr/>
            </a:pPr>
            <a:r>
              <a:rPr lang="ru-RU" altLang="en-US" sz="1800" baseline="0" dirty="0">
                <a:solidFill>
                  <a:srgbClr val="000000"/>
                </a:solidFill>
                <a:latin typeface="Arial" panose="020B0604020202020204" pitchFamily="34" charset="0"/>
                <a:cs typeface="Arial" panose="020B0604020202020204" pitchFamily="34" charset="0"/>
              </a:rPr>
              <a:t>Данные по индикаторам</a:t>
            </a:r>
          </a:p>
          <a:p>
            <a:pPr marL="1028700" lvl="1" eaLnBrk="1" hangingPunct="1">
              <a:lnSpc>
                <a:spcPts val="2200"/>
              </a:lnSpc>
              <a:spcBef>
                <a:spcPct val="0"/>
              </a:spcBef>
              <a:defRPr/>
            </a:pPr>
            <a:r>
              <a:rPr lang="ru-RU" altLang="en-US" sz="1800" baseline="0" dirty="0">
                <a:solidFill>
                  <a:srgbClr val="000000"/>
                </a:solidFill>
                <a:latin typeface="Arial" panose="020B0604020202020204" pitchFamily="34" charset="0"/>
                <a:cs typeface="Arial" panose="020B0604020202020204" pitchFamily="34" charset="0"/>
              </a:rPr>
              <a:t>В том числе данные с разбивкой и данные субнационального уровня, если требуются</a:t>
            </a: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ru-RU" altLang="en-US" sz="1800" baseline="0" dirty="0">
                <a:solidFill>
                  <a:srgbClr val="000000"/>
                </a:solidFill>
                <a:latin typeface="Arial"/>
                <a:ea typeface="ＭＳ Ｐゴシック"/>
                <a:cs typeface="Arial"/>
              </a:rPr>
              <a:t>Промежуточный опросник по инструменту национальных обязательств и политики (НОПИ)</a:t>
            </a: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ru-RU" altLang="en-US" sz="1800" baseline="0" dirty="0">
                <a:solidFill>
                  <a:srgbClr val="000000"/>
                </a:solidFill>
                <a:latin typeface="Arial" panose="020B0604020202020204" pitchFamily="34" charset="0"/>
                <a:cs typeface="Arial" panose="020B0604020202020204" pitchFamily="34" charset="0"/>
              </a:rPr>
              <a:t>Описательные компоненты отчета</a:t>
            </a:r>
          </a:p>
          <a:p>
            <a:pPr marL="285750" indent="-285750" eaLnBrk="1" hangingPunct="1">
              <a:lnSpc>
                <a:spcPts val="2200"/>
              </a:lnSpc>
              <a:spcBef>
                <a:spcPct val="0"/>
              </a:spcBef>
              <a:defRPr/>
            </a:pPr>
            <a:endParaRPr lang="en-US" altLang="en-US" sz="1800" dirty="0">
              <a:solidFill>
                <a:srgbClr val="000000"/>
              </a:solidFill>
              <a:latin typeface="Arial" panose="020B0604020202020204" pitchFamily="34" charset="0"/>
              <a:cs typeface="Arial" panose="020B0604020202020204" pitchFamily="34" charset="0"/>
            </a:endParaRPr>
          </a:p>
          <a:p>
            <a:pPr marL="285750" indent="-285750" eaLnBrk="1" hangingPunct="1">
              <a:lnSpc>
                <a:spcPts val="2200"/>
              </a:lnSpc>
              <a:spcBef>
                <a:spcPct val="0"/>
              </a:spcBef>
              <a:defRPr/>
            </a:pPr>
            <a:r>
              <a:rPr lang="ru-RU" altLang="en-US" sz="1800" baseline="0" dirty="0">
                <a:solidFill>
                  <a:srgbClr val="000000"/>
                </a:solidFill>
                <a:latin typeface="Arial" panose="020B0604020202020204" pitchFamily="34" charset="0"/>
                <a:cs typeface="Arial" panose="020B0604020202020204" pitchFamily="34" charset="0"/>
              </a:rPr>
              <a:t>Обследование по лекарственным средствам и диагностике в сфере противодействия СПИДу</a:t>
            </a:r>
          </a:p>
          <a:p>
            <a:pPr eaLnBrk="1" hangingPunct="1">
              <a:lnSpc>
                <a:spcPts val="2200"/>
              </a:lnSpc>
              <a:spcBef>
                <a:spcPct val="0"/>
              </a:spcBef>
              <a:buFont typeface="Arial" panose="020B0604020202020204" pitchFamily="34" charset="0"/>
              <a:buNone/>
              <a:defRPr/>
            </a:pPr>
            <a:endParaRPr lang="en-US" altLang="en-US" sz="1800" dirty="0">
              <a:solidFill>
                <a:srgbClr val="0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2715C47-16DE-42FA-BC7B-1E7A9B8D7258}"/>
              </a:ext>
            </a:extLst>
          </p:cNvPr>
          <p:cNvSpPr txBox="1"/>
          <p:nvPr/>
        </p:nvSpPr>
        <p:spPr>
          <a:xfrm>
            <a:off x="418010" y="5316583"/>
            <a:ext cx="3971110" cy="923330"/>
          </a:xfrm>
          <a:prstGeom prst="rect">
            <a:avLst/>
          </a:prstGeom>
          <a:solidFill>
            <a:schemeClr val="accent3">
              <a:lumMod val="40000"/>
              <a:lumOff val="60000"/>
            </a:schemeClr>
          </a:solidFill>
        </p:spPr>
        <p:txBody>
          <a:bodyPr wrap="square" rtlCol="0">
            <a:spAutoFit/>
          </a:bodyPr>
          <a:lstStyle/>
          <a:p>
            <a:r>
              <a:rPr lang="ru-RU" baseline="0"/>
              <a:t>Ссылка на платформу для предоставления отчетности:</a:t>
            </a:r>
          </a:p>
          <a:p>
            <a:r>
              <a:rPr lang="ru-RU">
                <a:hlinkClick r:id="rId3"/>
              </a:rPr>
              <a:t>https://aidsreportingtool.unaids.org/</a:t>
            </a:r>
            <a:endParaRPr lang="en-US"/>
          </a:p>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53057"/>
    </mc:Choice>
    <mc:Fallback xmlns="">
      <p:transition spd="slow" advTm="5305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x-none"/>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63374" y="1978964"/>
            <a:ext cx="9144000" cy="10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ru-RU" altLang="en-US" sz="3200" baseline="0" dirty="0">
                <a:solidFill>
                  <a:schemeClr val="bg1"/>
                </a:solidFill>
                <a:latin typeface="Arial"/>
                <a:ea typeface="ＭＳ Ｐゴシック"/>
                <a:cs typeface="Arial"/>
              </a:rPr>
              <a:t>Изменения в системе индикаторов GAM </a:t>
            </a:r>
          </a:p>
          <a:p>
            <a:pPr eaLnBrk="1" hangingPunct="1"/>
            <a:r>
              <a:rPr lang="ru-RU" altLang="en-US" sz="3200" baseline="0" dirty="0">
                <a:solidFill>
                  <a:schemeClr val="bg1"/>
                </a:solidFill>
                <a:latin typeface="Arial"/>
                <a:ea typeface="ＭＳ Ｐゴシック"/>
                <a:cs typeface="Arial"/>
              </a:rPr>
              <a:t>после раунда отчетности 2024 года</a:t>
            </a:r>
          </a:p>
          <a:p>
            <a:pPr eaLnBrk="1" hangingPunct="1"/>
            <a:endParaRPr lang="en-US" altLang="en-US" sz="3200" dirty="0">
              <a:solidFill>
                <a:schemeClr val="bg1"/>
              </a:solidFill>
              <a:latin typeface="Arial"/>
              <a:ea typeface="ＭＳ Ｐゴシック"/>
              <a:cs typeface="Arial"/>
            </a:endParaRPr>
          </a:p>
          <a:p>
            <a:pPr eaLnBrk="1" hangingPunct="1"/>
            <a:endParaRPr lang="en-US" altLang="en-US" sz="3200" dirty="0">
              <a:solidFill>
                <a:schemeClr val="bg1"/>
              </a:solidFill>
              <a:latin typeface="Arial"/>
              <a:ea typeface="ＭＳ Ｐゴシック"/>
              <a:cs typeface="Arial"/>
            </a:endParaRPr>
          </a:p>
          <a:p>
            <a:pPr eaLnBrk="1" hangingPunct="1"/>
            <a:endParaRPr lang="en-US" altLang="en-US" sz="3200" dirty="0">
              <a:solidFill>
                <a:schemeClr val="bg1"/>
              </a:solidFill>
              <a:latin typeface="Arial"/>
              <a:ea typeface="ＭＳ Ｐゴシック"/>
              <a:cs typeface="Arial"/>
            </a:endParaRPr>
          </a:p>
        </p:txBody>
      </p:sp>
    </p:spTree>
    <p:extLst>
      <p:ext uri="{BB962C8B-B14F-4D97-AF65-F5344CB8AC3E}">
        <p14:creationId xmlns:p14="http://schemas.microsoft.com/office/powerpoint/2010/main" val="1032957955"/>
      </p:ext>
    </p:extLst>
  </p:cSld>
  <p:clrMapOvr>
    <a:masterClrMapping/>
  </p:clrMapOvr>
  <mc:AlternateContent xmlns:mc="http://schemas.openxmlformats.org/markup-compatibility/2006" xmlns:p14="http://schemas.microsoft.com/office/powerpoint/2010/main">
    <mc:Choice Requires="p14">
      <p:transition spd="slow" p14:dur="2000" advTm="11166"/>
    </mc:Choice>
    <mc:Fallback xmlns="">
      <p:transition spd="slow" advTm="1116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6">
            <a:extLst>
              <a:ext uri="{FF2B5EF4-FFF2-40B4-BE49-F238E27FC236}">
                <a16:creationId xmlns:a16="http://schemas.microsoft.com/office/drawing/2014/main" id="{7AE5402D-E2F2-4419-9886-B99F0BE970BA}"/>
              </a:ext>
            </a:extLst>
          </p:cNvPr>
          <p:cNvSpPr txBox="1">
            <a:spLocks noChangeArrowheads="1"/>
          </p:cNvSpPr>
          <p:nvPr/>
        </p:nvSpPr>
        <p:spPr bwMode="auto">
          <a:xfrm>
            <a:off x="74836" y="448310"/>
            <a:ext cx="9144000" cy="582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110000"/>
              </a:lnSpc>
              <a:spcBef>
                <a:spcPts val="0"/>
              </a:spcBef>
              <a:buNone/>
            </a:pPr>
            <a:r>
              <a:rPr lang="ru-RU" sz="1700" b="1" baseline="0" dirty="0">
                <a:solidFill>
                  <a:srgbClr val="000000"/>
                </a:solidFill>
                <a:latin typeface="Avenir LT Std"/>
              </a:rPr>
              <a:t>Индикаторы, связанные с гепатитом С («Тестирование на гепатит С» и «Люди с коинфекцией ВИЧ/ВГС, начавшие лечение вирусного гепатита С»), были пересмотрены и заменены одним индикатором:</a:t>
            </a:r>
          </a:p>
          <a:p>
            <a:pPr>
              <a:lnSpc>
                <a:spcPct val="110000"/>
              </a:lnSpc>
              <a:spcBef>
                <a:spcPts val="0"/>
              </a:spcBef>
            </a:pPr>
            <a:r>
              <a:rPr lang="ru-RU" sz="1700" baseline="0" dirty="0">
                <a:solidFill>
                  <a:srgbClr val="000000"/>
                </a:solidFill>
                <a:latin typeface="Avenir LT Std"/>
              </a:rPr>
              <a:t>7.2 Проведение лечения при вирусном гепатите С</a:t>
            </a:r>
          </a:p>
          <a:p>
            <a:pPr marL="0" indent="0">
              <a:lnSpc>
                <a:spcPct val="110000"/>
              </a:lnSpc>
              <a:spcBef>
                <a:spcPts val="0"/>
              </a:spcBef>
              <a:buNone/>
            </a:pPr>
            <a:endParaRPr lang="en-US" sz="1700" b="1" dirty="0">
              <a:solidFill>
                <a:srgbClr val="000000"/>
              </a:solidFill>
              <a:latin typeface="Avenir LT Std"/>
            </a:endParaRPr>
          </a:p>
          <a:p>
            <a:pPr marL="0" indent="0">
              <a:lnSpc>
                <a:spcPct val="110000"/>
              </a:lnSpc>
              <a:spcBef>
                <a:spcPts val="0"/>
              </a:spcBef>
              <a:buNone/>
            </a:pPr>
            <a:r>
              <a:rPr lang="ru-RU" sz="1700" b="1" baseline="0" dirty="0">
                <a:solidFill>
                  <a:srgbClr val="000000"/>
                </a:solidFill>
                <a:latin typeface="Avenir LT Std"/>
              </a:rPr>
              <a:t>Вопросы по предоставлению дополнительной информации для полноты контекста о представленных данных изменены для следующих индикаторов:</a:t>
            </a:r>
          </a:p>
          <a:p>
            <a:pPr>
              <a:lnSpc>
                <a:spcPct val="110000"/>
              </a:lnSpc>
              <a:spcBef>
                <a:spcPts val="0"/>
              </a:spcBef>
            </a:pPr>
            <a:r>
              <a:rPr lang="ru-RU" sz="1700" baseline="0" dirty="0">
                <a:solidFill>
                  <a:srgbClr val="000000"/>
                </a:solidFill>
                <a:latin typeface="Avenir LT Std"/>
              </a:rPr>
              <a:t>3.5 Сифилис среди беременных женщин</a:t>
            </a:r>
          </a:p>
          <a:p>
            <a:pPr>
              <a:lnSpc>
                <a:spcPct val="110000"/>
              </a:lnSpc>
              <a:spcBef>
                <a:spcPts val="0"/>
              </a:spcBef>
            </a:pPr>
            <a:r>
              <a:rPr lang="ru-RU" sz="1700" baseline="0" dirty="0">
                <a:solidFill>
                  <a:srgbClr val="000000"/>
                </a:solidFill>
                <a:latin typeface="Avenir LT Std"/>
              </a:rPr>
              <a:t>7.5 Число мужчин с зарегистрированными случаями выделений из уретры</a:t>
            </a:r>
          </a:p>
          <a:p>
            <a:pPr>
              <a:lnSpc>
                <a:spcPct val="110000"/>
              </a:lnSpc>
              <a:spcBef>
                <a:spcPts val="0"/>
              </a:spcBef>
            </a:pPr>
            <a:r>
              <a:rPr lang="ru-RU" sz="1700" baseline="0" dirty="0">
                <a:solidFill>
                  <a:srgbClr val="000000"/>
                </a:solidFill>
                <a:latin typeface="Avenir LT Std"/>
              </a:rPr>
              <a:t>7.6 Гонорея у мужчин </a:t>
            </a:r>
            <a:endParaRPr lang="en-US" sz="1700" b="0" i="0" u="none" strike="noStrike" baseline="0" dirty="0">
              <a:solidFill>
                <a:srgbClr val="000000"/>
              </a:solidFill>
              <a:latin typeface="Avenir LT Std"/>
            </a:endParaRPr>
          </a:p>
          <a:p>
            <a:pPr>
              <a:lnSpc>
                <a:spcPct val="110000"/>
              </a:lnSpc>
              <a:spcBef>
                <a:spcPts val="0"/>
              </a:spcBef>
            </a:pPr>
            <a:endParaRPr lang="x-none" sz="1700" b="0" i="0" u="none" strike="noStrike" baseline="0" dirty="0">
              <a:solidFill>
                <a:srgbClr val="000000"/>
              </a:solidFill>
              <a:latin typeface="Avenir LT Std"/>
            </a:endParaRPr>
          </a:p>
          <a:p>
            <a:pPr marL="0" indent="0">
              <a:lnSpc>
                <a:spcPct val="110000"/>
              </a:lnSpc>
              <a:spcBef>
                <a:spcPts val="0"/>
              </a:spcBef>
              <a:buNone/>
            </a:pPr>
            <a:r>
              <a:rPr lang="ru-RU" sz="1700" b="1" baseline="0" dirty="0">
                <a:solidFill>
                  <a:srgbClr val="000000"/>
                </a:solidFill>
                <a:latin typeface="Avenir LT Std"/>
              </a:rPr>
              <a:t>Исключены данные с разбивкой из одного индикатора:</a:t>
            </a:r>
          </a:p>
          <a:p>
            <a:pPr>
              <a:lnSpc>
                <a:spcPct val="110000"/>
              </a:lnSpc>
              <a:spcBef>
                <a:spcPts val="0"/>
              </a:spcBef>
            </a:pPr>
            <a:r>
              <a:rPr lang="ru-RU" sz="1700" baseline="0" dirty="0">
                <a:solidFill>
                  <a:srgbClr val="000000"/>
                </a:solidFill>
                <a:latin typeface="Avenir LT Std"/>
              </a:rPr>
              <a:t>7.7 Одновременное проведение лечения туберкулеза и ВИЧ-инфекции</a:t>
            </a:r>
          </a:p>
          <a:p>
            <a:pPr>
              <a:lnSpc>
                <a:spcPct val="110000"/>
              </a:lnSpc>
              <a:spcBef>
                <a:spcPts val="0"/>
              </a:spcBef>
            </a:pPr>
            <a:endParaRPr lang="en-US" sz="1700" dirty="0">
              <a:solidFill>
                <a:srgbClr val="000000"/>
              </a:solidFill>
              <a:latin typeface="Avenir LT Std"/>
            </a:endParaRPr>
          </a:p>
          <a:p>
            <a:pPr marL="0" indent="0">
              <a:lnSpc>
                <a:spcPct val="110000"/>
              </a:lnSpc>
              <a:spcBef>
                <a:spcPts val="0"/>
              </a:spcBef>
              <a:buNone/>
            </a:pPr>
            <a:r>
              <a:rPr lang="ru-RU" sz="1700" b="1" baseline="0" dirty="0">
                <a:solidFill>
                  <a:srgbClr val="000000"/>
                </a:solidFill>
                <a:latin typeface="Avenir LT Std"/>
              </a:rPr>
              <a:t>Уточнен текст в разделах обоснование и метод измерения в двух индикаторах:</a:t>
            </a:r>
          </a:p>
          <a:p>
            <a:pPr>
              <a:lnSpc>
                <a:spcPct val="110000"/>
              </a:lnSpc>
              <a:spcBef>
                <a:spcPts val="0"/>
              </a:spcBef>
            </a:pPr>
            <a:r>
              <a:rPr lang="ru-RU" sz="1700" baseline="0" dirty="0">
                <a:solidFill>
                  <a:srgbClr val="000000"/>
                </a:solidFill>
                <a:latin typeface="Avenir LT Std"/>
              </a:rPr>
              <a:t>7.15 Охват дифференцированными моделями предоставления АРВТ среди людей, живущих с ВИЧ, которые в настоящее время принимают антиретровирусную терапию</a:t>
            </a:r>
          </a:p>
          <a:p>
            <a:pPr>
              <a:lnSpc>
                <a:spcPct val="110000"/>
              </a:lnSpc>
              <a:spcBef>
                <a:spcPts val="0"/>
              </a:spcBef>
            </a:pPr>
            <a:r>
              <a:rPr lang="ru-RU" sz="1700" baseline="0" dirty="0">
                <a:solidFill>
                  <a:srgbClr val="000000"/>
                </a:solidFill>
                <a:latin typeface="Avenir LT Std"/>
              </a:rPr>
              <a:t>7.15 Подавление вирусной нагрузки у людей, живущих с ВИЧ, которые получают АРВТ в программах с дифференцированным предоставлением услуг</a:t>
            </a:r>
          </a:p>
        </p:txBody>
      </p:sp>
    </p:spTree>
  </p:cSld>
  <p:clrMapOvr>
    <a:masterClrMapping/>
  </p:clrMapOvr>
  <mc:AlternateContent xmlns:mc="http://schemas.openxmlformats.org/markup-compatibility/2006" xmlns:p14="http://schemas.microsoft.com/office/powerpoint/2010/main">
    <mc:Choice Requires="p14">
      <p:transition spd="slow" p14:dur="2000" advTm="50456"/>
    </mc:Choice>
    <mc:Fallback xmlns="">
      <p:transition spd="slow" advTm="5045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6">
            <a:extLst>
              <a:ext uri="{FF2B5EF4-FFF2-40B4-BE49-F238E27FC236}">
                <a16:creationId xmlns:a16="http://schemas.microsoft.com/office/drawing/2014/main" id="{7AE5402D-E2F2-4419-9886-B99F0BE970BA}"/>
              </a:ext>
            </a:extLst>
          </p:cNvPr>
          <p:cNvSpPr txBox="1">
            <a:spLocks noChangeArrowheads="1"/>
          </p:cNvSpPr>
          <p:nvPr/>
        </p:nvSpPr>
        <p:spPr bwMode="auto">
          <a:xfrm>
            <a:off x="0" y="396273"/>
            <a:ext cx="91440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l">
              <a:buNone/>
            </a:pPr>
            <a:r>
              <a:rPr lang="ru-RU" sz="2000" baseline="0" dirty="0">
                <a:latin typeface="Arial" panose="020B0604020202020204" pitchFamily="34" charset="0"/>
                <a:cs typeface="Arial" panose="020B0604020202020204" pitchFamily="34" charset="0"/>
              </a:rPr>
              <a:t>По инструменту </a:t>
            </a:r>
            <a:r>
              <a:rPr lang="ru-RU" sz="2000" b="1" baseline="0" dirty="0">
                <a:latin typeface="Arial" panose="020B0604020202020204" pitchFamily="34" charset="0"/>
                <a:cs typeface="Arial" panose="020B0604020202020204" pitchFamily="34" charset="0"/>
              </a:rPr>
              <a:t>НОПИ</a:t>
            </a:r>
            <a:r>
              <a:rPr lang="ru-RU" sz="2000" baseline="0" dirty="0">
                <a:latin typeface="Arial" panose="020B0604020202020204" pitchFamily="34" charset="0"/>
                <a:cs typeface="Arial" panose="020B0604020202020204" pitchFamily="34" charset="0"/>
              </a:rPr>
              <a:t> в цикле отчетности 2025 г. заполняется промежуточный опросник. В него входит подмножество вопросов из Части A инструмента НОПИ, касающихся наиболее динамично изменяющихся элементов политики. Уточнялись и дорабатывались формулировки некоторых вопросов из предыдущих раундов отчетности. Эти изменения проводились с учетом опыта предыдущих раундов отчетности, они отражают изменения в рекомендациях по различным аспектам политики и доступные решения.</a:t>
            </a:r>
          </a:p>
          <a:p>
            <a:pPr marL="0" indent="0" algn="l">
              <a:buNone/>
            </a:pPr>
            <a:endParaRPr lang="es-PA" sz="2000" dirty="0">
              <a:latin typeface="Arial" panose="020B0604020202020204" pitchFamily="34" charset="0"/>
              <a:cs typeface="Arial" panose="020B0604020202020204" pitchFamily="34" charset="0"/>
            </a:endParaRPr>
          </a:p>
          <a:p>
            <a:pPr marL="0" indent="0" algn="l">
              <a:buNone/>
            </a:pPr>
            <a:r>
              <a:rPr lang="ru-RU" sz="2000" b="1" baseline="0" dirty="0">
                <a:latin typeface="Arial" panose="020B0604020202020204" pitchFamily="34" charset="0"/>
                <a:cs typeface="Arial" panose="020B0604020202020204" pitchFamily="34" charset="0"/>
              </a:rPr>
              <a:t>Обследование ВОЗ по лекарственным средствам и диагностике в сфере противодействия СПИДу</a:t>
            </a:r>
            <a:r>
              <a:rPr lang="ru-RU" sz="2000" baseline="0" dirty="0">
                <a:latin typeface="Arial" panose="020B0604020202020204" pitchFamily="34" charset="0"/>
                <a:cs typeface="Arial" panose="020B0604020202020204" pitchFamily="34" charset="0"/>
              </a:rPr>
              <a:t>: В 2025 году в отчетность включены вопросы по схемам лечения на основе долутегравира и ингибитора протеазы, а также других схем лечения — вместо вопросов по схемам лечения препаратами первого, второго и третьего ряда. Добавлены вопросы о количестве проведенных в 2024 году тестов на инфекции, передающиеся половым путем, количестве тестов для диагностики заболеваний на продвинутых стадиях ВИЧ-инфекции, а также тестов для диагностики вирусных гепатитов.</a:t>
            </a:r>
          </a:p>
        </p:txBody>
      </p:sp>
    </p:spTree>
    <p:extLst>
      <p:ext uri="{BB962C8B-B14F-4D97-AF65-F5344CB8AC3E}">
        <p14:creationId xmlns:p14="http://schemas.microsoft.com/office/powerpoint/2010/main" val="656369535"/>
      </p:ext>
    </p:extLst>
  </p:cSld>
  <p:clrMapOvr>
    <a:masterClrMapping/>
  </p:clrMapOvr>
  <mc:AlternateContent xmlns:mc="http://schemas.openxmlformats.org/markup-compatibility/2006" xmlns:p14="http://schemas.microsoft.com/office/powerpoint/2010/main">
    <mc:Choice Requires="p14">
      <p:transition spd="slow" p14:dur="2000" advTm="47596"/>
    </mc:Choice>
    <mc:Fallback xmlns="">
      <p:transition spd="slow" advTm="4759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5E264E-164B-4FF6-AC72-E91D4EFC01EC}"/>
              </a:ext>
            </a:extLst>
          </p:cNvPr>
          <p:cNvSpPr txBox="1"/>
          <p:nvPr/>
        </p:nvSpPr>
        <p:spPr>
          <a:xfrm>
            <a:off x="0" y="0"/>
            <a:ext cx="9144000" cy="6090082"/>
          </a:xfrm>
          <a:prstGeom prst="rect">
            <a:avLst/>
          </a:prstGeom>
          <a:solidFill>
            <a:schemeClr val="accent6"/>
          </a:solidFill>
        </p:spPr>
        <p:txBody>
          <a:bodyPr wrap="square" rtlCol="0">
            <a:spAutoFit/>
          </a:bodyPr>
          <a:lstStyle/>
          <a:p>
            <a:endParaRPr lang="x-none"/>
          </a:p>
        </p:txBody>
      </p:sp>
      <p:sp>
        <p:nvSpPr>
          <p:cNvPr id="3" name="Title 1">
            <a:extLst>
              <a:ext uri="{FF2B5EF4-FFF2-40B4-BE49-F238E27FC236}">
                <a16:creationId xmlns:a16="http://schemas.microsoft.com/office/drawing/2014/main" id="{D5C719B8-DD7A-4275-B6A4-1004E4EA4DA3}"/>
              </a:ext>
            </a:extLst>
          </p:cNvPr>
          <p:cNvSpPr txBox="1">
            <a:spLocks/>
          </p:cNvSpPr>
          <p:nvPr/>
        </p:nvSpPr>
        <p:spPr bwMode="auto">
          <a:xfrm>
            <a:off x="451448"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ru-RU" altLang="en-US" sz="3200" baseline="0">
                <a:solidFill>
                  <a:schemeClr val="bg1"/>
                </a:solidFill>
                <a:latin typeface="Arial"/>
                <a:ea typeface="ＭＳ Ｐゴシック"/>
                <a:cs typeface="Arial"/>
              </a:rPr>
              <a:t>Процесс отчетности</a:t>
            </a:r>
          </a:p>
        </p:txBody>
      </p:sp>
    </p:spTree>
    <p:extLst>
      <p:ext uri="{BB962C8B-B14F-4D97-AF65-F5344CB8AC3E}">
        <p14:creationId xmlns:p14="http://schemas.microsoft.com/office/powerpoint/2010/main" val="2245378713"/>
      </p:ext>
    </p:extLst>
  </p:cSld>
  <p:clrMapOvr>
    <a:masterClrMapping/>
  </p:clrMapOvr>
  <mc:AlternateContent xmlns:mc="http://schemas.openxmlformats.org/markup-compatibility/2006" xmlns:p14="http://schemas.microsoft.com/office/powerpoint/2010/main">
    <mc:Choice Requires="p14">
      <p:transition spd="slow" p14:dur="2000" advTm="17747"/>
    </mc:Choice>
    <mc:Fallback xmlns="">
      <p:transition spd="slow" advTm="177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849A50C-1241-4D3C-B473-8CA8DA3D506E}"/>
              </a:ext>
            </a:extLst>
          </p:cNvPr>
          <p:cNvSpPr txBox="1">
            <a:spLocks/>
          </p:cNvSpPr>
          <p:nvPr/>
        </p:nvSpPr>
        <p:spPr bwMode="auto">
          <a:xfrm>
            <a:off x="271463" y="82550"/>
            <a:ext cx="777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en-US" sz="2400" baseline="0">
                <a:solidFill>
                  <a:srgbClr val="70C8BE"/>
                </a:solidFill>
                <a:latin typeface="Arial" panose="020B0604020202020204" pitchFamily="34" charset="0"/>
                <a:cs typeface="Arial" panose="020B0604020202020204" pitchFamily="34" charset="0"/>
              </a:rPr>
              <a:t>Процесс подготовки отчетных данных для программы глобального мониторинга СПИДа</a:t>
            </a:r>
          </a:p>
        </p:txBody>
      </p:sp>
      <p:pic>
        <p:nvPicPr>
          <p:cNvPr id="6" name="Picture 5">
            <a:extLst>
              <a:ext uri="{FF2B5EF4-FFF2-40B4-BE49-F238E27FC236}">
                <a16:creationId xmlns:a16="http://schemas.microsoft.com/office/drawing/2014/main" id="{61628883-90A3-F10F-0F0C-A46B70749A4F}"/>
              </a:ext>
            </a:extLst>
          </p:cNvPr>
          <p:cNvPicPr>
            <a:picLocks noChangeAspect="1"/>
          </p:cNvPicPr>
          <p:nvPr/>
        </p:nvPicPr>
        <p:blipFill>
          <a:blip r:embed="rId3"/>
          <a:stretch>
            <a:fillRect/>
          </a:stretch>
        </p:blipFill>
        <p:spPr>
          <a:xfrm>
            <a:off x="2098558" y="0"/>
            <a:ext cx="4946883"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707"/>
    </mc:Choice>
    <mc:Fallback xmlns="">
      <p:transition spd="slow" advTm="2970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6">
            <a:extLst>
              <a:ext uri="{FF2B5EF4-FFF2-40B4-BE49-F238E27FC236}">
                <a16:creationId xmlns:a16="http://schemas.microsoft.com/office/drawing/2014/main" id="{C2FDD706-9A5D-4148-9DEC-1E3492807C49}"/>
              </a:ext>
            </a:extLst>
          </p:cNvPr>
          <p:cNvSpPr txBox="1">
            <a:spLocks noChangeArrowheads="1"/>
          </p:cNvSpPr>
          <p:nvPr/>
        </p:nvSpPr>
        <p:spPr bwMode="auto">
          <a:xfrm>
            <a:off x="1" y="1117858"/>
            <a:ext cx="9143999" cy="619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0000"/>
              </a:lnSpc>
              <a:spcBef>
                <a:spcPts val="0"/>
              </a:spcBef>
            </a:pPr>
            <a:r>
              <a:rPr lang="ru-RU" sz="1600" baseline="0" dirty="0">
                <a:solidFill>
                  <a:srgbClr val="000000"/>
                </a:solidFill>
                <a:latin typeface="Avenir LT Std"/>
              </a:rPr>
              <a:t>Одним из основных инструментов, с помощью которого  можно получать знаменатели, необходимые в отчетности по глобальному мониторингу, является пакет программного обеспечения Spectrum. </a:t>
            </a:r>
            <a:endParaRPr lang="en-US" altLang="en-US" sz="1600" dirty="0">
              <a:solidFill>
                <a:srgbClr val="000000"/>
              </a:solidFill>
              <a:latin typeface="Avenir LT Std"/>
            </a:endParaRPr>
          </a:p>
          <a:p>
            <a:pPr>
              <a:lnSpc>
                <a:spcPct val="110000"/>
              </a:lnSpc>
              <a:spcBef>
                <a:spcPts val="0"/>
              </a:spcBef>
            </a:pPr>
            <a:endParaRPr lang="en-US" altLang="en-US" sz="1600" dirty="0">
              <a:solidFill>
                <a:srgbClr val="000000"/>
              </a:solidFill>
              <a:latin typeface="Avenir LT Std"/>
            </a:endParaRPr>
          </a:p>
          <a:p>
            <a:pPr>
              <a:lnSpc>
                <a:spcPct val="110000"/>
              </a:lnSpc>
              <a:spcBef>
                <a:spcPts val="0"/>
              </a:spcBef>
            </a:pPr>
            <a:r>
              <a:rPr lang="ru-RU" sz="1600" baseline="0" dirty="0">
                <a:solidFill>
                  <a:srgbClr val="000000"/>
                </a:solidFill>
                <a:latin typeface="Avenir LT Std"/>
              </a:rPr>
              <a:t>Индикаторы GAM, по которым страны могут выбрать в качестве источников данных — показатели, полученные из программы Spectrum:</a:t>
            </a:r>
          </a:p>
          <a:p>
            <a:pPr marL="685800" lvl="2">
              <a:lnSpc>
                <a:spcPct val="110000"/>
              </a:lnSpc>
              <a:spcBef>
                <a:spcPts val="0"/>
              </a:spcBef>
            </a:pPr>
            <a:r>
              <a:rPr lang="ru-RU" sz="1400" baseline="0" dirty="0">
                <a:solidFill>
                  <a:srgbClr val="000000"/>
                </a:solidFill>
                <a:latin typeface="Avenir LT Std"/>
              </a:rPr>
              <a:t>1.1. Заболеваемость ВИЧ-инфекцией</a:t>
            </a:r>
          </a:p>
          <a:p>
            <a:pPr marL="685800" lvl="2">
              <a:lnSpc>
                <a:spcPct val="110000"/>
              </a:lnSpc>
              <a:spcBef>
                <a:spcPts val="0"/>
              </a:spcBef>
            </a:pPr>
            <a:r>
              <a:rPr lang="ru-RU" sz="1400" baseline="0" dirty="0">
                <a:solidFill>
                  <a:srgbClr val="000000"/>
                </a:solidFill>
                <a:latin typeface="Avenir LT Std"/>
              </a:rPr>
              <a:t>2.1, 2.2 и 2.3. 95-95-95. Тестирование и лечение ВИЧ-инфекции</a:t>
            </a:r>
          </a:p>
          <a:p>
            <a:pPr marL="685800" lvl="2">
              <a:lnSpc>
                <a:spcPct val="110000"/>
              </a:lnSpc>
              <a:spcBef>
                <a:spcPts val="0"/>
              </a:spcBef>
            </a:pPr>
            <a:r>
              <a:rPr lang="ru-RU" sz="1400" baseline="0" dirty="0">
                <a:solidFill>
                  <a:srgbClr val="000000"/>
                </a:solidFill>
                <a:latin typeface="Avenir LT Std"/>
              </a:rPr>
              <a:t>2.7. Смертность от СПИДа</a:t>
            </a:r>
          </a:p>
          <a:p>
            <a:pPr marL="685800" lvl="2">
              <a:lnSpc>
                <a:spcPct val="110000"/>
              </a:lnSpc>
              <a:spcBef>
                <a:spcPts val="0"/>
              </a:spcBef>
            </a:pPr>
            <a:r>
              <a:rPr lang="ru-RU" sz="1400" baseline="0" dirty="0">
                <a:solidFill>
                  <a:srgbClr val="000000"/>
                </a:solidFill>
                <a:latin typeface="Avenir LT Std"/>
              </a:rPr>
              <a:t>3.1 Тестирование на ВИЧ-инфекцию среди беременных женщин</a:t>
            </a:r>
          </a:p>
          <a:p>
            <a:pPr marL="685800" lvl="2">
              <a:lnSpc>
                <a:spcPct val="110000"/>
              </a:lnSpc>
              <a:spcBef>
                <a:spcPts val="0"/>
              </a:spcBef>
            </a:pPr>
            <a:r>
              <a:rPr lang="ru-RU" sz="1400" baseline="0" dirty="0">
                <a:solidFill>
                  <a:srgbClr val="000000"/>
                </a:solidFill>
                <a:latin typeface="Avenir LT Std"/>
              </a:rPr>
              <a:t>3.2. Ранняя диагностика ВИЧ-инфекции у младенцев (знаменатель)</a:t>
            </a:r>
          </a:p>
          <a:p>
            <a:pPr marL="685800" lvl="2">
              <a:lnSpc>
                <a:spcPct val="110000"/>
              </a:lnSpc>
              <a:spcBef>
                <a:spcPts val="0"/>
              </a:spcBef>
            </a:pPr>
            <a:r>
              <a:rPr lang="ru-RU" sz="1400" baseline="0" dirty="0">
                <a:solidFill>
                  <a:srgbClr val="000000"/>
                </a:solidFill>
                <a:latin typeface="Avenir LT Std"/>
              </a:rPr>
              <a:t>3.3. Вертикальная передача ВИЧ</a:t>
            </a:r>
          </a:p>
          <a:p>
            <a:pPr marL="685800" lvl="2">
              <a:lnSpc>
                <a:spcPct val="110000"/>
              </a:lnSpc>
              <a:spcBef>
                <a:spcPts val="0"/>
              </a:spcBef>
            </a:pPr>
            <a:r>
              <a:rPr lang="ru-RU" sz="1400" baseline="0" dirty="0">
                <a:solidFill>
                  <a:srgbClr val="000000"/>
                </a:solidFill>
                <a:latin typeface="Avenir LT Std"/>
              </a:rPr>
              <a:t>3.4. Профилактика вертикальной передачи ВИЧ</a:t>
            </a:r>
          </a:p>
          <a:p>
            <a:pPr>
              <a:lnSpc>
                <a:spcPct val="110000"/>
              </a:lnSpc>
              <a:spcBef>
                <a:spcPts val="0"/>
              </a:spcBef>
            </a:pPr>
            <a:endParaRPr lang="en-US" sz="1600" dirty="0">
              <a:solidFill>
                <a:srgbClr val="000000"/>
              </a:solidFill>
              <a:latin typeface="Avenir LT Std"/>
            </a:endParaRPr>
          </a:p>
          <a:p>
            <a:pPr>
              <a:lnSpc>
                <a:spcPct val="110000"/>
              </a:lnSpc>
              <a:spcBef>
                <a:spcPts val="0"/>
              </a:spcBef>
            </a:pPr>
            <a:r>
              <a:rPr lang="ru-RU" sz="1600" baseline="0" dirty="0">
                <a:solidFill>
                  <a:srgbClr val="000000"/>
                </a:solidFill>
                <a:latin typeface="Avenir LT Std"/>
              </a:rPr>
              <a:t>Результаты будут взяты непосредственно из готового, финального файла страновых данных в программе Spectrum. Субнациональные данные для отчетности по индикатору будут предоставляться в инструменте отчетности глобального мониторинга СПИДа (GAM).</a:t>
            </a:r>
          </a:p>
          <a:p>
            <a:pPr>
              <a:lnSpc>
                <a:spcPct val="110000"/>
              </a:lnSpc>
              <a:spcBef>
                <a:spcPts val="0"/>
              </a:spcBef>
            </a:pPr>
            <a:endParaRPr lang="en-US" sz="1600" dirty="0">
              <a:solidFill>
                <a:srgbClr val="000000"/>
              </a:solidFill>
              <a:latin typeface="Avenir LT Std"/>
            </a:endParaRPr>
          </a:p>
          <a:p>
            <a:pPr>
              <a:lnSpc>
                <a:spcPct val="110000"/>
              </a:lnSpc>
              <a:spcBef>
                <a:spcPts val="0"/>
              </a:spcBef>
            </a:pPr>
            <a:r>
              <a:rPr lang="ru-RU" sz="1600" baseline="0" dirty="0">
                <a:solidFill>
                  <a:srgbClr val="000000"/>
                </a:solidFill>
                <a:latin typeface="Avenir LT Std"/>
              </a:rPr>
              <a:t>Для вышеуказанных индикаторов, по которым запрашиваются субнациональные данные: если у страны имеются оценочные показатели субнационального уровня, разработанные с помощью программы </a:t>
            </a:r>
            <a:r>
              <a:rPr lang="ru-RU" sz="1600" baseline="0" dirty="0" err="1">
                <a:solidFill>
                  <a:srgbClr val="000000"/>
                </a:solidFill>
                <a:latin typeface="Avenir LT Std"/>
              </a:rPr>
              <a:t>Naomi</a:t>
            </a:r>
            <a:r>
              <a:rPr lang="ru-RU" sz="1600" baseline="0" dirty="0">
                <a:solidFill>
                  <a:srgbClr val="000000"/>
                </a:solidFill>
                <a:latin typeface="Avenir LT Std"/>
              </a:rPr>
              <a:t>, эти данные будут загружаться непосредственно из финального, готового файла </a:t>
            </a:r>
            <a:r>
              <a:rPr lang="ru-RU" sz="1600" baseline="0" dirty="0" err="1">
                <a:solidFill>
                  <a:srgbClr val="000000"/>
                </a:solidFill>
                <a:latin typeface="Avenir LT Std"/>
              </a:rPr>
              <a:t>Naomi</a:t>
            </a:r>
            <a:r>
              <a:rPr lang="ru-RU" sz="1600" baseline="0" dirty="0">
                <a:solidFill>
                  <a:srgbClr val="000000"/>
                </a:solidFill>
                <a:latin typeface="Avenir LT Std"/>
              </a:rPr>
              <a:t>.</a:t>
            </a:r>
          </a:p>
          <a:p>
            <a:pPr>
              <a:lnSpc>
                <a:spcPts val="2200"/>
              </a:lnSpc>
              <a:spcBef>
                <a:spcPct val="0"/>
              </a:spcBef>
            </a:pPr>
            <a:endParaRPr lang="en-US" altLang="en-US" sz="1600" dirty="0">
              <a:solidFill>
                <a:srgbClr val="000000"/>
              </a:solidFill>
              <a:latin typeface="Arial"/>
              <a:ea typeface="ＭＳ Ｐゴシック"/>
              <a:cs typeface="Arial"/>
            </a:endParaRPr>
          </a:p>
        </p:txBody>
      </p:sp>
      <p:sp>
        <p:nvSpPr>
          <p:cNvPr id="2" name="Title 1">
            <a:extLst>
              <a:ext uri="{FF2B5EF4-FFF2-40B4-BE49-F238E27FC236}">
                <a16:creationId xmlns:a16="http://schemas.microsoft.com/office/drawing/2014/main" id="{CC572BD5-E3A0-0084-F2E7-B5D79BE1485A}"/>
              </a:ext>
            </a:extLst>
          </p:cNvPr>
          <p:cNvSpPr txBox="1">
            <a:spLocks/>
          </p:cNvSpPr>
          <p:nvPr/>
        </p:nvSpPr>
        <p:spPr bwMode="auto">
          <a:xfrm>
            <a:off x="363538" y="312738"/>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en-US" sz="2400" baseline="0">
                <a:solidFill>
                  <a:schemeClr val="bg1"/>
                </a:solidFill>
                <a:latin typeface="Arial" panose="020B0604020202020204" pitchFamily="34" charset="0"/>
                <a:cs typeface="Arial" panose="020B0604020202020204" pitchFamily="34" charset="0"/>
              </a:rPr>
              <a:t>Оценочные показатели, полученные с помощью программ Spectrum и Naomi</a:t>
            </a:r>
          </a:p>
        </p:txBody>
      </p:sp>
    </p:spTree>
  </p:cSld>
  <p:clrMapOvr>
    <a:masterClrMapping/>
  </p:clrMapOvr>
  <mc:AlternateContent xmlns:mc="http://schemas.openxmlformats.org/markup-compatibility/2006" xmlns:p14="http://schemas.microsoft.com/office/powerpoint/2010/main">
    <mc:Choice Requires="p14">
      <p:transition spd="slow" p14:dur="2000" advTm="22718"/>
    </mc:Choice>
    <mc:Fallback xmlns="">
      <p:transition spd="slow" advTm="22718"/>
    </mc:Fallback>
  </mc:AlternateContent>
</p:sld>
</file>

<file path=ppt/theme/theme1.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ddeef39-65d3-4660-94f2-f063f949c57e">
      <UserInfo>
        <DisplayName>FEIZZADEH, Ali</DisplayName>
        <AccountId>248</AccountId>
        <AccountType/>
      </UserInfo>
      <UserInfo>
        <DisplayName>ERKKOLA, Taavi</DisplayName>
        <AccountId>41</AccountId>
        <AccountType/>
      </UserInfo>
    </SharedWithUsers>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9" ma:contentTypeDescription="Create a new document." ma:contentTypeScope="" ma:versionID="fd2d0a4ae318738fa5f1ff72e65b2934">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37c2625be6a258cebd7413079fa12bc5"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C6BAAE84-E890-4885-91CA-0AD7B4393724}">
  <ds:schemaRef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88ef829-98c5-46d1-83dc-c2ef7c814da2"/>
    <ds:schemaRef ds:uri="http://purl.org/dc/terms/"/>
    <ds:schemaRef ds:uri="http://schemas.microsoft.com/office/2006/documentManagement/types"/>
    <ds:schemaRef ds:uri="2ddeef39-65d3-4660-94f2-f063f949c57e"/>
    <ds:schemaRef ds:uri="http://www.w3.org/XML/1998/namespace"/>
    <ds:schemaRef ds:uri="http://purl.org/dc/dcmitype/"/>
  </ds:schemaRefs>
</ds:datastoreItem>
</file>

<file path=customXml/itemProps2.xml><?xml version="1.0" encoding="utf-8"?>
<ds:datastoreItem xmlns:ds="http://schemas.openxmlformats.org/officeDocument/2006/customXml" ds:itemID="{66A7080C-0CFE-4DAD-8A72-560686017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A48439-69C2-4A7E-9D2A-72EE490E9406}">
  <ds:schemaRefs>
    <ds:schemaRef ds:uri="http://schemas.microsoft.com/sharepoint/v3/contenttype/forms"/>
  </ds:schemaRefs>
</ds:datastoreItem>
</file>

<file path=customXml/itemProps4.xml><?xml version="1.0" encoding="utf-8"?>
<ds:datastoreItem xmlns:ds="http://schemas.openxmlformats.org/officeDocument/2006/customXml" ds:itemID="{567473C8-278D-46E3-A60F-5D04821143B8}">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98</TotalTime>
  <Words>1757</Words>
  <Application>Microsoft Office PowerPoint</Application>
  <PresentationFormat>On-screen Show (4:3)</PresentationFormat>
  <Paragraphs>115</Paragraphs>
  <Slides>18</Slides>
  <Notes>17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18</vt:i4>
      </vt:variant>
    </vt:vector>
  </HeadingPairs>
  <TitlesOfParts>
    <vt:vector size="28" baseType="lpstr">
      <vt:lpstr>Arial</vt:lpstr>
      <vt:lpstr>Avenir LT Std</vt:lpstr>
      <vt:lpstr>Avenir-Book</vt:lpstr>
      <vt:lpstr>AvenirLTStd-Book</vt:lpstr>
      <vt:lpstr>Calibri</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Nathalie Gouiran</dc:creator>
  <cp:lastModifiedBy>BENDAUD, Victoria</cp:lastModifiedBy>
  <cp:revision>18</cp:revision>
  <cp:lastPrinted>2011-08-22T20:13:01Z</cp:lastPrinted>
  <dcterms:created xsi:type="dcterms:W3CDTF">2011-11-29T17:23:10Z</dcterms:created>
  <dcterms:modified xsi:type="dcterms:W3CDTF">2025-01-08T08:56:56Z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lpwstr/>
  </property>
  <property fmtid="{D5CDD505-2E9C-101B-9397-08002B2CF9AE}" pid="3" name="display_urn:schemas-microsoft-com:office:office#Editor">
    <vt:lpwstr>SABIN, Keith</vt:lpwstr>
  </property>
  <property fmtid="{D5CDD505-2E9C-101B-9397-08002B2CF9AE}" pid="4" name="Order">
    <vt:lpwstr>294814400.000000</vt:lpwstr>
  </property>
  <property fmtid="{D5CDD505-2E9C-101B-9397-08002B2CF9AE}" pid="5" name="xd_ProgID">
    <vt:lpwstr/>
  </property>
  <property fmtid="{D5CDD505-2E9C-101B-9397-08002B2CF9AE}" pid="6" name="display_urn:schemas-microsoft-com:office:office#Author">
    <vt:lpwstr>DY, Josephine</vt:lpwstr>
  </property>
  <property fmtid="{D5CDD505-2E9C-101B-9397-08002B2CF9AE}" pid="7" name="SharedWithUsers">
    <vt:lpwstr/>
  </property>
  <property fmtid="{D5CDD505-2E9C-101B-9397-08002B2CF9AE}" pid="8" name="ComplianceAssetId">
    <vt:lpwstr/>
  </property>
  <property fmtid="{D5CDD505-2E9C-101B-9397-08002B2CF9AE}" pid="9" name="TemplateUrl">
    <vt:lpwstr/>
  </property>
  <property fmtid="{D5CDD505-2E9C-101B-9397-08002B2CF9AE}" pid="10" name="ContentTypeId">
    <vt:lpwstr>0x0101006893E641F549574BB805BD9C73365D4F</vt:lpwstr>
  </property>
  <property fmtid="{D5CDD505-2E9C-101B-9397-08002B2CF9AE}" pid="11" name="MediaServiceImageTags">
    <vt:lpwstr/>
  </property>
</Properties>
</file>