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  <p:sldMasterId id="2147483790" r:id="rId15"/>
    <p:sldMasterId id="2147483793" r:id="rId16"/>
  </p:sldMasterIdLst>
  <p:notesMasterIdLst>
    <p:notesMasterId r:id="rId31"/>
  </p:notesMasterIdLst>
  <p:sldIdLst>
    <p:sldId id="513" r:id="rId17"/>
    <p:sldId id="479" r:id="rId18"/>
    <p:sldId id="452" r:id="rId19"/>
    <p:sldId id="453" r:id="rId20"/>
    <p:sldId id="454" r:id="rId21"/>
    <p:sldId id="480" r:id="rId22"/>
    <p:sldId id="481" r:id="rId23"/>
    <p:sldId id="471" r:id="rId24"/>
    <p:sldId id="472" r:id="rId25"/>
    <p:sldId id="473" r:id="rId26"/>
    <p:sldId id="474" r:id="rId27"/>
    <p:sldId id="475" r:id="rId28"/>
    <p:sldId id="476" r:id="rId29"/>
    <p:sldId id="477" r:id="rId30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2"/>
    <a:srgbClr val="4CBCEB"/>
    <a:srgbClr val="7FCFF1"/>
    <a:srgbClr val="0083CA"/>
    <a:srgbClr val="007BC4"/>
    <a:srgbClr val="F7E646"/>
    <a:srgbClr val="E6E6E6"/>
    <a:srgbClr val="FFE700"/>
    <a:srgbClr val="8FBE20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>
      <p:cViewPr>
        <p:scale>
          <a:sx n="100" d="100"/>
          <a:sy n="100" d="100"/>
        </p:scale>
        <p:origin x="414" y="180"/>
      </p:cViewPr>
      <p:guideLst>
        <p:guide orient="horz" pos="2160"/>
        <p:guide pos="3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34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3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8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2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10" Type="http://schemas.openxmlformats.org/officeDocument/2006/relationships/customXml" Target="../customXml/item10.xml"/><Relationship Id="rId19" Type="http://schemas.openxmlformats.org/officeDocument/2006/relationships/slide" Target="slides/slide3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94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508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705FE2-EDE9-49F5-A20A-547CEF403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39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0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4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7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4461C4-0F97-41D1-B017-7D921BA3AA83}"/>
              </a:ext>
            </a:extLst>
          </p:cNvPr>
          <p:cNvSpPr/>
          <p:nvPr userDrawn="1"/>
        </p:nvSpPr>
        <p:spPr>
          <a:xfrm>
            <a:off x="0" y="0"/>
            <a:ext cx="10288800" cy="1080000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H" sz="2400" b="0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>
            <a:extLst>
              <a:ext uri="{FF2B5EF4-FFF2-40B4-BE49-F238E27FC236}">
                <a16:creationId xmlns:a16="http://schemas.microsoft.com/office/drawing/2014/main" id="{9F03236F-73E6-4BCC-972D-2633DC9985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81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24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4CD76E-BC96-4FE7-91CA-814B09736FD5}"/>
              </a:ext>
            </a:extLst>
          </p:cNvPr>
          <p:cNvGrpSpPr/>
          <p:nvPr/>
        </p:nvGrpSpPr>
        <p:grpSpPr>
          <a:xfrm>
            <a:off x="0" y="0"/>
            <a:ext cx="10287000" cy="5940000"/>
            <a:chOff x="0" y="0"/>
            <a:chExt cx="10287000" cy="5940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2511E3B-D215-4329-AF51-2398D7B30045}"/>
                </a:ext>
              </a:extLst>
            </p:cNvPr>
            <p:cNvSpPr/>
            <p:nvPr/>
          </p:nvSpPr>
          <p:spPr>
            <a:xfrm>
              <a:off x="0" y="0"/>
              <a:ext cx="10287000" cy="5940000"/>
            </a:xfrm>
            <a:prstGeom prst="rect">
              <a:avLst/>
            </a:prstGeom>
            <a:solidFill>
              <a:srgbClr val="007BC4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" name="object 5">
              <a:extLst>
                <a:ext uri="{FF2B5EF4-FFF2-40B4-BE49-F238E27FC236}">
                  <a16:creationId xmlns:a16="http://schemas.microsoft.com/office/drawing/2014/main" id="{B56A28A5-FBDD-4340-9F95-06BC34E49412}"/>
                </a:ext>
              </a:extLst>
            </p:cNvPr>
            <p:cNvSpPr txBox="1">
              <a:spLocks/>
            </p:cNvSpPr>
            <p:nvPr/>
          </p:nvSpPr>
          <p:spPr>
            <a:xfrm>
              <a:off x="720000" y="427136"/>
              <a:ext cx="4801261" cy="2227275"/>
            </a:xfrm>
            <a:prstGeom prst="rect">
              <a:avLst/>
            </a:prstGeom>
          </p:spPr>
          <p:txBody>
            <a:bodyPr vert="horz" wrap="square" lIns="0" tIns="113664" rIns="0" bIns="0" rtlCol="0">
              <a:spAutoFit/>
            </a:bodyPr>
            <a:lstStyle>
              <a:lvl1pPr>
                <a:defRPr sz="4500" b="0" i="0">
                  <a:solidFill>
                    <a:schemeClr val="tx1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marL="12700" marR="5080" lvl="0" indent="0" algn="l" defTabSz="914400" rtl="0" eaLnBrk="1" fontAlgn="auto" latinLnBrk="0" hangingPunct="1">
                <a:lnSpc>
                  <a:spcPct val="87600"/>
                </a:lnSpc>
                <a:spcBef>
                  <a:spcPts val="894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5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j-ea"/>
                  <a:cs typeface="Arial"/>
                </a:rPr>
                <a:t>COMMUNITIES  AT THE  CENTRE</a:t>
              </a:r>
              <a:endParaRPr kumimoji="0" lang="fr-CH" sz="5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j-ea"/>
                <a:cs typeface="Arial"/>
              </a:endParaRPr>
            </a:p>
          </p:txBody>
        </p:sp>
        <p:sp>
          <p:nvSpPr>
            <p:cNvPr id="16" name="object 6">
              <a:extLst>
                <a:ext uri="{FF2B5EF4-FFF2-40B4-BE49-F238E27FC236}">
                  <a16:creationId xmlns:a16="http://schemas.microsoft.com/office/drawing/2014/main" id="{D1B86370-7FA6-46CE-B1B0-1B749840D3A6}"/>
                </a:ext>
              </a:extLst>
            </p:cNvPr>
            <p:cNvSpPr txBox="1"/>
            <p:nvPr/>
          </p:nvSpPr>
          <p:spPr>
            <a:xfrm>
              <a:off x="720000" y="3163943"/>
              <a:ext cx="2381281" cy="1273169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0" marR="5080" lvl="0" indent="0" algn="l" defTabSz="914400" rtl="0" eaLnBrk="1" fontAlgn="auto" latinLnBrk="0" hangingPunct="1">
                <a:lnSpc>
                  <a:spcPct val="138600"/>
                </a:lnSpc>
                <a:spcBef>
                  <a:spcPts val="9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DEFENDING RIGHTS  BREAKING BARRIERS</a:t>
              </a:r>
            </a:p>
            <a:p>
              <a:pPr marL="0" marR="156845" lvl="0" indent="0" algn="l" defTabSz="914400" rtl="0" eaLnBrk="1" fontAlgn="auto" latinLnBrk="0" hangingPunct="1">
                <a:lnSpc>
                  <a:spcPts val="1820"/>
                </a:lnSpc>
                <a:spcBef>
                  <a:spcPts val="88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REACHING PEOPLE  WITH HIV SERVICES</a:t>
              </a:r>
            </a:p>
          </p:txBody>
        </p:sp>
        <p:sp>
          <p:nvSpPr>
            <p:cNvPr id="19" name="object 9">
              <a:extLst>
                <a:ext uri="{FF2B5EF4-FFF2-40B4-BE49-F238E27FC236}">
                  <a16:creationId xmlns:a16="http://schemas.microsoft.com/office/drawing/2014/main" id="{ED54E1F1-F53A-42D7-98C1-7BDB79EF3B01}"/>
                </a:ext>
              </a:extLst>
            </p:cNvPr>
            <p:cNvSpPr txBox="1"/>
            <p:nvPr/>
          </p:nvSpPr>
          <p:spPr>
            <a:xfrm>
              <a:off x="720000" y="5503606"/>
              <a:ext cx="1795407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GLOBAL AIDS UPDATE </a:t>
              </a:r>
              <a:r>
                <a:rPr kumimoji="0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2019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1BE8DD0-EFBF-440F-A408-C55806D80457}"/>
                </a:ext>
              </a:extLst>
            </p:cNvPr>
            <p:cNvGrpSpPr/>
            <p:nvPr/>
          </p:nvGrpSpPr>
          <p:grpSpPr>
            <a:xfrm>
              <a:off x="6241988" y="1152000"/>
              <a:ext cx="3240000" cy="4582286"/>
              <a:chOff x="6295988" y="1031327"/>
              <a:chExt cx="3240000" cy="4582286"/>
            </a:xfrm>
            <a:effectLst/>
          </p:grpSpPr>
          <p:sp>
            <p:nvSpPr>
              <p:cNvPr id="40" name="object 2">
                <a:extLst>
                  <a:ext uri="{FF2B5EF4-FFF2-40B4-BE49-F238E27FC236}">
                    <a16:creationId xmlns:a16="http://schemas.microsoft.com/office/drawing/2014/main" id="{B77BB4E7-B0E8-490F-96AA-F5A073B6B629}"/>
                  </a:ext>
                </a:extLst>
              </p:cNvPr>
              <p:cNvSpPr/>
              <p:nvPr/>
            </p:nvSpPr>
            <p:spPr>
              <a:xfrm>
                <a:off x="6486264" y="1432461"/>
                <a:ext cx="3049615" cy="4181048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" name="object 3">
                <a:extLst>
                  <a:ext uri="{FF2B5EF4-FFF2-40B4-BE49-F238E27FC236}">
                    <a16:creationId xmlns:a16="http://schemas.microsoft.com/office/drawing/2014/main" id="{BF97437C-3600-48D8-8E4D-5F97997FA950}"/>
                  </a:ext>
                </a:extLst>
              </p:cNvPr>
              <p:cNvSpPr/>
              <p:nvPr/>
            </p:nvSpPr>
            <p:spPr>
              <a:xfrm>
                <a:off x="8285801" y="4363416"/>
                <a:ext cx="1250183" cy="1250197"/>
              </a:xfrm>
              <a:custGeom>
                <a:avLst/>
                <a:gdLst/>
                <a:ahLst/>
                <a:cxnLst/>
                <a:rect l="l" t="t" r="r" b="b"/>
                <a:pathLst>
                  <a:path w="2917190" h="2917190">
                    <a:moveTo>
                      <a:pt x="2916948" y="0"/>
                    </a:moveTo>
                    <a:lnTo>
                      <a:pt x="0" y="2916948"/>
                    </a:lnTo>
                    <a:lnTo>
                      <a:pt x="2916948" y="2916948"/>
                    </a:lnTo>
                    <a:lnTo>
                      <a:pt x="2916948" y="0"/>
                    </a:lnTo>
                    <a:close/>
                  </a:path>
                </a:pathLst>
              </a:custGeom>
              <a:solidFill>
                <a:srgbClr val="3FA535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2" name="object 4">
                <a:extLst>
                  <a:ext uri="{FF2B5EF4-FFF2-40B4-BE49-F238E27FC236}">
                    <a16:creationId xmlns:a16="http://schemas.microsoft.com/office/drawing/2014/main" id="{71DCB58C-0BE2-4737-B614-2FAFFC75771C}"/>
                  </a:ext>
                </a:extLst>
              </p:cNvPr>
              <p:cNvSpPr/>
              <p:nvPr/>
            </p:nvSpPr>
            <p:spPr>
              <a:xfrm>
                <a:off x="6295988" y="1031327"/>
                <a:ext cx="3072121" cy="3058001"/>
              </a:xfrm>
              <a:custGeom>
                <a:avLst/>
                <a:gdLst/>
                <a:ahLst/>
                <a:cxnLst/>
                <a:rect l="l" t="t" r="r" b="b"/>
                <a:pathLst>
                  <a:path w="7168515" h="7135495">
                    <a:moveTo>
                      <a:pt x="7168070" y="0"/>
                    </a:moveTo>
                    <a:lnTo>
                      <a:pt x="0" y="0"/>
                    </a:lnTo>
                    <a:lnTo>
                      <a:pt x="0" y="7134936"/>
                    </a:lnTo>
                    <a:lnTo>
                      <a:pt x="7168070" y="0"/>
                    </a:lnTo>
                    <a:close/>
                  </a:path>
                </a:pathLst>
              </a:custGeom>
              <a:solidFill>
                <a:srgbClr val="007BC4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3" name="object 7">
                <a:extLst>
                  <a:ext uri="{FF2B5EF4-FFF2-40B4-BE49-F238E27FC236}">
                    <a16:creationId xmlns:a16="http://schemas.microsoft.com/office/drawing/2014/main" id="{85019679-37BE-4098-AE4C-6740A8568E0A}"/>
                  </a:ext>
                </a:extLst>
              </p:cNvPr>
              <p:cNvSpPr/>
              <p:nvPr/>
            </p:nvSpPr>
            <p:spPr>
              <a:xfrm>
                <a:off x="8256414" y="1031327"/>
                <a:ext cx="1279574" cy="1266252"/>
              </a:xfrm>
              <a:custGeom>
                <a:avLst/>
                <a:gdLst/>
                <a:ahLst/>
                <a:cxnLst/>
                <a:rect l="l" t="t" r="r" b="b"/>
                <a:pathLst>
                  <a:path w="2985770" h="2954655">
                    <a:moveTo>
                      <a:pt x="2985516" y="0"/>
                    </a:moveTo>
                    <a:lnTo>
                      <a:pt x="0" y="0"/>
                    </a:lnTo>
                    <a:lnTo>
                      <a:pt x="2985516" y="2954388"/>
                    </a:lnTo>
                    <a:lnTo>
                      <a:pt x="2985516" y="0"/>
                    </a:lnTo>
                    <a:close/>
                  </a:path>
                </a:pathLst>
              </a:custGeom>
              <a:solidFill>
                <a:srgbClr val="009FE3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4" name="object 8">
                <a:extLst>
                  <a:ext uri="{FF2B5EF4-FFF2-40B4-BE49-F238E27FC236}">
                    <a16:creationId xmlns:a16="http://schemas.microsoft.com/office/drawing/2014/main" id="{2C1695F8-1A52-40E4-910C-54093B651F96}"/>
                  </a:ext>
                </a:extLst>
              </p:cNvPr>
              <p:cNvSpPr/>
              <p:nvPr/>
            </p:nvSpPr>
            <p:spPr>
              <a:xfrm>
                <a:off x="6295988" y="3588002"/>
                <a:ext cx="2025493" cy="2025514"/>
              </a:xfrm>
              <a:custGeom>
                <a:avLst/>
                <a:gdLst/>
                <a:ahLst/>
                <a:cxnLst/>
                <a:rect l="l" t="t" r="r" b="b"/>
                <a:pathLst>
                  <a:path w="4726305" h="4726305">
                    <a:moveTo>
                      <a:pt x="0" y="0"/>
                    </a:moveTo>
                    <a:lnTo>
                      <a:pt x="0" y="4726292"/>
                    </a:lnTo>
                    <a:lnTo>
                      <a:pt x="4726292" y="47262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CB2BB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9834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41DD677-3A97-456D-940A-64F6E8F34D2F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710629-A50E-4B10-852A-A655A6A714B2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Distribution of new HIV infections (aged 15–49 years),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by population, global, 2018</a:t>
              </a:r>
              <a:endParaRPr kumimoji="0" lang="en-CH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5EF2988-915A-4AEE-A99A-8630D773E471}"/>
                </a:ext>
              </a:extLst>
            </p:cNvPr>
            <p:cNvGrpSpPr/>
            <p:nvPr/>
          </p:nvGrpSpPr>
          <p:grpSpPr>
            <a:xfrm>
              <a:off x="1080000" y="1980000"/>
              <a:ext cx="6502277" cy="2930440"/>
              <a:chOff x="1377526" y="1947892"/>
              <a:chExt cx="6502277" cy="2930440"/>
            </a:xfrm>
          </p:grpSpPr>
          <p:sp>
            <p:nvSpPr>
              <p:cNvPr id="17" name="object 6">
                <a:extLst>
                  <a:ext uri="{FF2B5EF4-FFF2-40B4-BE49-F238E27FC236}">
                    <a16:creationId xmlns:a16="http://schemas.microsoft.com/office/drawing/2014/main" id="{742C53B3-4B7E-486E-8DBC-0B7F7264E363}"/>
                  </a:ext>
                </a:extLst>
              </p:cNvPr>
              <p:cNvSpPr txBox="1"/>
              <p:nvPr/>
            </p:nvSpPr>
            <p:spPr>
              <a:xfrm>
                <a:off x="1377526" y="3429000"/>
                <a:ext cx="1368152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dirty="0"/>
                  <a:t>Remaining  population  </a:t>
                </a:r>
                <a:r>
                  <a:rPr sz="1400" b="1" dirty="0"/>
                  <a:t>46%</a:t>
                </a:r>
              </a:p>
            </p:txBody>
          </p:sp>
          <p:sp>
            <p:nvSpPr>
              <p:cNvPr id="19" name="bk object 16">
                <a:extLst>
                  <a:ext uri="{FF2B5EF4-FFF2-40B4-BE49-F238E27FC236}">
                    <a16:creationId xmlns:a16="http://schemas.microsoft.com/office/drawing/2014/main" id="{03B1560A-59F6-4E1F-93A7-1F73A838D75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745229" y="2349000"/>
                <a:ext cx="2162630" cy="2160000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663823A0-EE19-47D6-87D4-BE13E4414334}"/>
                  </a:ext>
                </a:extLst>
              </p:cNvPr>
              <p:cNvSpPr txBox="1"/>
              <p:nvPr/>
            </p:nvSpPr>
            <p:spPr>
              <a:xfrm>
                <a:off x="4139998" y="4509000"/>
                <a:ext cx="3739805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dirty="0"/>
                  <a:t>Clients of sex workers and sex  partners</a:t>
                </a:r>
                <a:r>
                  <a:rPr lang="en-GB" dirty="0"/>
                  <a:t> </a:t>
                </a:r>
                <a:r>
                  <a:rPr dirty="0"/>
                  <a:t>of other key populations  </a:t>
                </a:r>
                <a:r>
                  <a:rPr sz="1400" b="1" dirty="0"/>
                  <a:t>18%</a:t>
                </a:r>
              </a:p>
            </p:txBody>
          </p:sp>
          <p:sp>
            <p:nvSpPr>
              <p:cNvPr id="47" name="object 6">
                <a:extLst>
                  <a:ext uri="{FF2B5EF4-FFF2-40B4-BE49-F238E27FC236}">
                    <a16:creationId xmlns:a16="http://schemas.microsoft.com/office/drawing/2014/main" id="{7932DCD3-3408-472F-94E5-B590AB761BF4}"/>
                  </a:ext>
                </a:extLst>
              </p:cNvPr>
              <p:cNvSpPr txBox="1"/>
              <p:nvPr/>
            </p:nvSpPr>
            <p:spPr>
              <a:xfrm>
                <a:off x="3986903" y="1947892"/>
                <a:ext cx="857562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lang="en-GB" dirty="0"/>
                  <a:t>Sex workers </a:t>
                </a:r>
                <a:r>
                  <a:rPr sz="1400" b="1" dirty="0"/>
                  <a:t>6%</a:t>
                </a:r>
              </a:p>
            </p:txBody>
          </p:sp>
          <p:sp>
            <p:nvSpPr>
              <p:cNvPr id="48" name="object 6">
                <a:extLst>
                  <a:ext uri="{FF2B5EF4-FFF2-40B4-BE49-F238E27FC236}">
                    <a16:creationId xmlns:a16="http://schemas.microsoft.com/office/drawing/2014/main" id="{E1F062DD-5621-4289-9869-1200E3E84681}"/>
                  </a:ext>
                </a:extLst>
              </p:cNvPr>
              <p:cNvSpPr txBox="1"/>
              <p:nvPr/>
            </p:nvSpPr>
            <p:spPr>
              <a:xfrm>
                <a:off x="4691217" y="2339290"/>
                <a:ext cx="1375851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lang="fr-CH" dirty="0"/>
                  <a:t>People </a:t>
                </a:r>
                <a:r>
                  <a:rPr lang="fr-CH" dirty="0" err="1"/>
                  <a:t>who</a:t>
                </a:r>
                <a:r>
                  <a:rPr lang="fr-CH" dirty="0"/>
                  <a:t> </a:t>
                </a:r>
                <a:r>
                  <a:rPr lang="fr-CH" dirty="0" err="1"/>
                  <a:t>inject</a:t>
                </a:r>
                <a:r>
                  <a:rPr lang="fr-CH" dirty="0"/>
                  <a:t> </a:t>
                </a:r>
                <a:r>
                  <a:rPr lang="fr-CH" dirty="0" err="1"/>
                  <a:t>drugs</a:t>
                </a:r>
                <a:endParaRPr lang="fr-CH" dirty="0"/>
              </a:p>
              <a:p>
                <a:r>
                  <a:rPr lang="fr-CH" sz="1400" b="1" dirty="0"/>
                  <a:t>12% </a:t>
                </a:r>
                <a:endParaRPr sz="1400" b="1" dirty="0"/>
              </a:p>
            </p:txBody>
          </p:sp>
          <p:sp>
            <p:nvSpPr>
              <p:cNvPr id="49" name="object 6">
                <a:extLst>
                  <a:ext uri="{FF2B5EF4-FFF2-40B4-BE49-F238E27FC236}">
                    <a16:creationId xmlns:a16="http://schemas.microsoft.com/office/drawing/2014/main" id="{301A1187-F9F0-4BC5-BDB4-25CE51EDF806}"/>
                  </a:ext>
                </a:extLst>
              </p:cNvPr>
              <p:cNvSpPr txBox="1"/>
              <p:nvPr/>
            </p:nvSpPr>
            <p:spPr>
              <a:xfrm>
                <a:off x="4999484" y="3244334"/>
                <a:ext cx="2736304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lang="en-GB" dirty="0"/>
                  <a:t>Gay men and other men who have sex with men  </a:t>
                </a:r>
              </a:p>
              <a:p>
                <a:r>
                  <a:rPr lang="en-GB" sz="1400" b="1" dirty="0"/>
                  <a:t>17%</a:t>
                </a:r>
              </a:p>
            </p:txBody>
          </p:sp>
          <p:sp>
            <p:nvSpPr>
              <p:cNvPr id="50" name="object 6">
                <a:extLst>
                  <a:ext uri="{FF2B5EF4-FFF2-40B4-BE49-F238E27FC236}">
                    <a16:creationId xmlns:a16="http://schemas.microsoft.com/office/drawing/2014/main" id="{ED3170B9-CF43-43E4-AAAF-5B45DECD6512}"/>
                  </a:ext>
                </a:extLst>
              </p:cNvPr>
              <p:cNvSpPr txBox="1"/>
              <p:nvPr/>
            </p:nvSpPr>
            <p:spPr>
              <a:xfrm>
                <a:off x="4844465" y="4005064"/>
                <a:ext cx="1275331" cy="369332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>
                <a:defPPr>
                  <a:defRPr lang="en-US"/>
                </a:defPPr>
                <a:lvl1pPr marL="0" marR="5080" lvl="0" indent="0" defTabSz="914400" eaLnBrk="1" latinLnBrk="0" hangingPunct="1">
                  <a:lnSpc>
                    <a:spcPct val="100000"/>
                  </a:lnSpc>
                  <a:spcBef>
                    <a:spcPts val="0"/>
                  </a:spcBef>
                  <a:buClrTx/>
                  <a:buSzTx/>
                  <a:buFontTx/>
                  <a:buNone/>
                  <a:tabLst/>
                  <a:defRPr kumimoji="0" sz="1000" b="0" i="0" u="none" strike="noStrike" cap="none" normalizeH="0">
                    <a:ln>
                      <a:noFill/>
                    </a:ln>
                    <a:effectLst/>
                    <a:uLnTx/>
                    <a:uFillTx/>
                    <a:latin typeface="Arial"/>
                    <a:cs typeface="Arial"/>
                  </a:defRPr>
                </a:lvl1pPr>
              </a:lstStyle>
              <a:p>
                <a:r>
                  <a:rPr lang="fr-CH" dirty="0" err="1"/>
                  <a:t>Transgender</a:t>
                </a:r>
                <a:r>
                  <a:rPr lang="fr-CH" dirty="0"/>
                  <a:t> </a:t>
                </a:r>
                <a:r>
                  <a:rPr lang="fr-CH" dirty="0" err="1"/>
                  <a:t>women</a:t>
                </a:r>
                <a:endParaRPr lang="fr-CH" dirty="0"/>
              </a:p>
              <a:p>
                <a:r>
                  <a:rPr lang="fr-CH" sz="1400" b="1" dirty="0"/>
                  <a:t>1%</a:t>
                </a:r>
              </a:p>
            </p:txBody>
          </p:sp>
        </p:grp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932132E-7D06-47CC-8358-AF30AD6B21B8}"/>
                </a:ext>
              </a:extLst>
            </p:cNvPr>
            <p:cNvSpPr/>
            <p:nvPr/>
          </p:nvSpPr>
          <p:spPr>
            <a:xfrm>
              <a:off x="360000" y="6030000"/>
              <a:ext cx="1840247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UNAIDS </a:t>
              </a:r>
              <a:r>
                <a:rPr kumimoji="0" lang="fr-CH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special</a:t>
              </a: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kumimoji="0" lang="fr-CH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analysis</a:t>
              </a: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, 2019.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1096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BF5CBD-2230-47FF-932E-6CB455DE55EF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>
                <a:defRPr/>
              </a:pPr>
              <a:r>
                <a:rPr lang="en-GB" sz="22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Countries reporting safeguards and restrictions for the registration and operation of civil society and community-based organizations that deliver </a:t>
              </a:r>
            </a:p>
            <a:p>
              <a:pPr lvl="0">
                <a:defRPr/>
              </a:pPr>
              <a:r>
                <a:rPr lang="en-GB" sz="22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HIV services, global, 2019</a:t>
              </a:r>
              <a:endParaRPr kumimoji="0" lang="en-GB" sz="22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03F428-59FE-46AB-A0C7-CF78F002BFDA}"/>
                </a:ext>
              </a:extLst>
            </p:cNvPr>
            <p:cNvSpPr/>
            <p:nvPr/>
          </p:nvSpPr>
          <p:spPr>
            <a:xfrm>
              <a:off x="360000" y="6030000"/>
              <a:ext cx="2734723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2019 National Commitments and Policy Instrument.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BC9F552E-5976-4686-9E98-59EDC658FA53}"/>
                </a:ext>
              </a:extLst>
            </p:cNvPr>
            <p:cNvGrpSpPr/>
            <p:nvPr/>
          </p:nvGrpSpPr>
          <p:grpSpPr>
            <a:xfrm>
              <a:off x="720000" y="1720800"/>
              <a:ext cx="8388000" cy="3301200"/>
              <a:chOff x="612000" y="1288800"/>
              <a:chExt cx="8388000" cy="3301200"/>
            </a:xfrm>
          </p:grpSpPr>
          <p:sp>
            <p:nvSpPr>
              <p:cNvPr id="71" name="object 10">
                <a:extLst>
                  <a:ext uri="{FF2B5EF4-FFF2-40B4-BE49-F238E27FC236}">
                    <a16:creationId xmlns:a16="http://schemas.microsoft.com/office/drawing/2014/main" id="{B4DF2B31-B8C7-4477-A2E2-4300CA123CDD}"/>
                  </a:ext>
                </a:extLst>
              </p:cNvPr>
              <p:cNvSpPr/>
              <p:nvPr/>
            </p:nvSpPr>
            <p:spPr>
              <a:xfrm>
                <a:off x="1080000" y="1350000"/>
                <a:ext cx="0" cy="324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72" name="object 11">
                <a:extLst>
                  <a:ext uri="{FF2B5EF4-FFF2-40B4-BE49-F238E27FC236}">
                    <a16:creationId xmlns:a16="http://schemas.microsoft.com/office/drawing/2014/main" id="{C6016FC2-4571-41FF-B9E5-C021711B9130}"/>
                  </a:ext>
                </a:extLst>
              </p:cNvPr>
              <p:cNvSpPr/>
              <p:nvPr/>
            </p:nvSpPr>
            <p:spPr>
              <a:xfrm>
                <a:off x="1080000" y="3150000"/>
                <a:ext cx="7920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5469255">
                    <a:moveTo>
                      <a:pt x="0" y="0"/>
                    </a:moveTo>
                    <a:lnTo>
                      <a:pt x="5469153" y="0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73" name="object 10">
                <a:extLst>
                  <a:ext uri="{FF2B5EF4-FFF2-40B4-BE49-F238E27FC236}">
                    <a16:creationId xmlns:a16="http://schemas.microsoft.com/office/drawing/2014/main" id="{BB132E38-B1A2-40DE-8164-CFFFF75933CA}"/>
                  </a:ext>
                </a:extLst>
              </p:cNvPr>
              <p:cNvSpPr/>
              <p:nvPr/>
            </p:nvSpPr>
            <p:spPr>
              <a:xfrm>
                <a:off x="9000000" y="1350000"/>
                <a:ext cx="0" cy="324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76" name="object 54">
                <a:extLst>
                  <a:ext uri="{FF2B5EF4-FFF2-40B4-BE49-F238E27FC236}">
                    <a16:creationId xmlns:a16="http://schemas.microsoft.com/office/drawing/2014/main" id="{F0ABFBE7-DBFD-4142-A0A2-8AA782987898}"/>
                  </a:ext>
                </a:extLst>
              </p:cNvPr>
              <p:cNvSpPr txBox="1"/>
              <p:nvPr/>
            </p:nvSpPr>
            <p:spPr>
              <a:xfrm>
                <a:off x="108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Registration of HIV CSOs is possible</a:t>
                </a:r>
              </a:p>
            </p:txBody>
          </p:sp>
          <p:sp>
            <p:nvSpPr>
              <p:cNvPr id="218" name="object 54">
                <a:extLst>
                  <a:ext uri="{FF2B5EF4-FFF2-40B4-BE49-F238E27FC236}">
                    <a16:creationId xmlns:a16="http://schemas.microsoft.com/office/drawing/2014/main" id="{5B0F8A0C-1E8D-4F3D-BE50-ADF8708EFF93}"/>
                  </a:ext>
                </a:extLst>
              </p:cNvPr>
              <p:cNvSpPr txBox="1"/>
              <p:nvPr/>
            </p:nvSpPr>
            <p:spPr>
              <a:xfrm>
                <a:off x="828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No restrictions</a:t>
                </a:r>
              </a:p>
            </p:txBody>
          </p:sp>
          <p:sp>
            <p:nvSpPr>
              <p:cNvPr id="219" name="object 54">
                <a:extLst>
                  <a:ext uri="{FF2B5EF4-FFF2-40B4-BE49-F238E27FC236}">
                    <a16:creationId xmlns:a16="http://schemas.microsoft.com/office/drawing/2014/main" id="{A347384E-9F2E-41B8-BFC4-42FDB1F5E49C}"/>
                  </a:ext>
                </a:extLst>
              </p:cNvPr>
              <p:cNvSpPr txBox="1"/>
              <p:nvPr/>
            </p:nvSpPr>
            <p:spPr>
              <a:xfrm>
                <a:off x="180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Registration of CSOs/ CBOs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 working with key populations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is possible</a:t>
                </a:r>
              </a:p>
            </p:txBody>
          </p:sp>
          <p:sp>
            <p:nvSpPr>
              <p:cNvPr id="220" name="object 54">
                <a:extLst>
                  <a:ext uri="{FF2B5EF4-FFF2-40B4-BE49-F238E27FC236}">
                    <a16:creationId xmlns:a16="http://schemas.microsoft.com/office/drawing/2014/main" id="{8C2279C9-2FEC-4E84-9E82-B5958E2CBEE1}"/>
                  </a:ext>
                </a:extLst>
              </p:cNvPr>
              <p:cNvSpPr txBox="1"/>
              <p:nvPr/>
            </p:nvSpPr>
            <p:spPr>
              <a:xfrm>
                <a:off x="252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HIV services can be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provided by CSOs/CBOs</a:t>
                </a:r>
              </a:p>
            </p:txBody>
          </p:sp>
          <p:sp>
            <p:nvSpPr>
              <p:cNvPr id="221" name="object 54">
                <a:extLst>
                  <a:ext uri="{FF2B5EF4-FFF2-40B4-BE49-F238E27FC236}">
                    <a16:creationId xmlns:a16="http://schemas.microsoft.com/office/drawing/2014/main" id="{F1FB71DE-9741-4A1C-9829-1BDB4D22C69C}"/>
                  </a:ext>
                </a:extLst>
              </p:cNvPr>
              <p:cNvSpPr txBox="1"/>
              <p:nvPr/>
            </p:nvSpPr>
            <p:spPr>
              <a:xfrm>
                <a:off x="324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Services to key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populations can be  provided by CSOs/CBOs</a:t>
                </a:r>
              </a:p>
            </p:txBody>
          </p:sp>
          <p:sp>
            <p:nvSpPr>
              <p:cNvPr id="222" name="object 54">
                <a:extLst>
                  <a:ext uri="{FF2B5EF4-FFF2-40B4-BE49-F238E27FC236}">
                    <a16:creationId xmlns:a16="http://schemas.microsoft.com/office/drawing/2014/main" id="{B4659FE8-E086-4ABE-AEB5-2BB10C03853F}"/>
                  </a:ext>
                </a:extLst>
              </p:cNvPr>
              <p:cNvSpPr txBox="1"/>
              <p:nvPr/>
            </p:nvSpPr>
            <p:spPr>
              <a:xfrm>
                <a:off x="3960000" y="3240000"/>
                <a:ext cx="720000" cy="861774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Reporting requirements for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CSOs/CBOs delivering HIV  services are streamlined</a:t>
                </a:r>
              </a:p>
            </p:txBody>
          </p:sp>
          <p:sp>
            <p:nvSpPr>
              <p:cNvPr id="223" name="object 54">
                <a:extLst>
                  <a:ext uri="{FF2B5EF4-FFF2-40B4-BE49-F238E27FC236}">
                    <a16:creationId xmlns:a16="http://schemas.microsoft.com/office/drawing/2014/main" id="{16ED86B3-4398-49AD-9FEE-633BCB492B02}"/>
                  </a:ext>
                </a:extLst>
              </p:cNvPr>
              <p:cNvSpPr txBox="1"/>
              <p:nvPr/>
            </p:nvSpPr>
            <p:spPr>
              <a:xfrm>
                <a:off x="468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Restrictions on registration</a:t>
                </a:r>
              </a:p>
            </p:txBody>
          </p:sp>
          <p:sp>
            <p:nvSpPr>
              <p:cNvPr id="224" name="object 54">
                <a:extLst>
                  <a:ext uri="{FF2B5EF4-FFF2-40B4-BE49-F238E27FC236}">
                    <a16:creationId xmlns:a16="http://schemas.microsoft.com/office/drawing/2014/main" id="{23F801B9-42A2-4A65-976A-0090DA8E70A5}"/>
                  </a:ext>
                </a:extLst>
              </p:cNvPr>
              <p:cNvSpPr txBox="1"/>
              <p:nvPr/>
            </p:nvSpPr>
            <p:spPr>
              <a:xfrm>
                <a:off x="540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Territorial restrictions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to operations, such as zoning</a:t>
                </a:r>
              </a:p>
            </p:txBody>
          </p:sp>
          <p:sp>
            <p:nvSpPr>
              <p:cNvPr id="225" name="object 54">
                <a:extLst>
                  <a:ext uri="{FF2B5EF4-FFF2-40B4-BE49-F238E27FC236}">
                    <a16:creationId xmlns:a16="http://schemas.microsoft.com/office/drawing/2014/main" id="{BA379BD3-6CDC-4D0B-A531-B2EB0F72A328}"/>
                  </a:ext>
                </a:extLst>
              </p:cNvPr>
              <p:cNvSpPr txBox="1"/>
              <p:nvPr/>
            </p:nvSpPr>
            <p:spPr>
              <a:xfrm>
                <a:off x="612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Restrictions on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providing services to  key populations</a:t>
                </a:r>
              </a:p>
            </p:txBody>
          </p:sp>
          <p:sp>
            <p:nvSpPr>
              <p:cNvPr id="226" name="object 54">
                <a:extLst>
                  <a:ext uri="{FF2B5EF4-FFF2-40B4-BE49-F238E27FC236}">
                    <a16:creationId xmlns:a16="http://schemas.microsoft.com/office/drawing/2014/main" id="{56D2BD64-F0D4-4E89-ABCF-11EE0CABCAB9}"/>
                  </a:ext>
                </a:extLst>
              </p:cNvPr>
              <p:cNvSpPr txBox="1"/>
              <p:nvPr/>
            </p:nvSpPr>
            <p:spPr>
              <a:xfrm>
                <a:off x="684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Cumbersome reporting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and other restrictions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on operations</a:t>
                </a:r>
              </a:p>
            </p:txBody>
          </p:sp>
          <p:sp>
            <p:nvSpPr>
              <p:cNvPr id="227" name="object 54">
                <a:extLst>
                  <a:ext uri="{FF2B5EF4-FFF2-40B4-BE49-F238E27FC236}">
                    <a16:creationId xmlns:a16="http://schemas.microsoft.com/office/drawing/2014/main" id="{7A5388FA-E4F0-4F56-9C9B-748026364358}"/>
                  </a:ext>
                </a:extLst>
              </p:cNvPr>
              <p:cNvSpPr txBox="1"/>
              <p:nvPr/>
            </p:nvSpPr>
            <p:spPr>
              <a:xfrm>
                <a:off x="7560000" y="3240000"/>
                <a:ext cx="720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Other restrictions</a:t>
                </a:r>
              </a:p>
            </p:txBody>
          </p:sp>
          <p:sp>
            <p:nvSpPr>
              <p:cNvPr id="228" name="object 14">
                <a:extLst>
                  <a:ext uri="{FF2B5EF4-FFF2-40B4-BE49-F238E27FC236}">
                    <a16:creationId xmlns:a16="http://schemas.microsoft.com/office/drawing/2014/main" id="{79939D31-107A-4DD8-9D7B-B25DAA5AABB6}"/>
                  </a:ext>
                </a:extLst>
              </p:cNvPr>
              <p:cNvSpPr/>
              <p:nvPr/>
            </p:nvSpPr>
            <p:spPr>
              <a:xfrm>
                <a:off x="1332000" y="1565876"/>
                <a:ext cx="216000" cy="1584124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29" name="object 14">
                <a:extLst>
                  <a:ext uri="{FF2B5EF4-FFF2-40B4-BE49-F238E27FC236}">
                    <a16:creationId xmlns:a16="http://schemas.microsoft.com/office/drawing/2014/main" id="{D34C31F5-BE25-4C6D-B83B-2F82DEAFC7FA}"/>
                  </a:ext>
                </a:extLst>
              </p:cNvPr>
              <p:cNvSpPr/>
              <p:nvPr/>
            </p:nvSpPr>
            <p:spPr>
              <a:xfrm>
                <a:off x="2052000" y="1637602"/>
                <a:ext cx="216000" cy="1512398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0" name="object 14">
                <a:extLst>
                  <a:ext uri="{FF2B5EF4-FFF2-40B4-BE49-F238E27FC236}">
                    <a16:creationId xmlns:a16="http://schemas.microsoft.com/office/drawing/2014/main" id="{95958199-3398-4ABF-B5F8-D258E51B8C83}"/>
                  </a:ext>
                </a:extLst>
              </p:cNvPr>
              <p:cNvSpPr/>
              <p:nvPr/>
            </p:nvSpPr>
            <p:spPr>
              <a:xfrm>
                <a:off x="2772000" y="1583618"/>
                <a:ext cx="216000" cy="1566381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1" name="object 14">
                <a:extLst>
                  <a:ext uri="{FF2B5EF4-FFF2-40B4-BE49-F238E27FC236}">
                    <a16:creationId xmlns:a16="http://schemas.microsoft.com/office/drawing/2014/main" id="{5C7A7CB8-BC30-466F-A225-4F090B67455F}"/>
                  </a:ext>
                </a:extLst>
              </p:cNvPr>
              <p:cNvSpPr/>
              <p:nvPr/>
            </p:nvSpPr>
            <p:spPr>
              <a:xfrm>
                <a:off x="3492000" y="1547410"/>
                <a:ext cx="216000" cy="1602589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2" name="object 14">
                <a:extLst>
                  <a:ext uri="{FF2B5EF4-FFF2-40B4-BE49-F238E27FC236}">
                    <a16:creationId xmlns:a16="http://schemas.microsoft.com/office/drawing/2014/main" id="{54B8B9E8-CF60-4065-9B66-6EF49FD91D11}"/>
                  </a:ext>
                </a:extLst>
              </p:cNvPr>
              <p:cNvSpPr/>
              <p:nvPr/>
            </p:nvSpPr>
            <p:spPr>
              <a:xfrm>
                <a:off x="4212000" y="2033868"/>
                <a:ext cx="216000" cy="1116132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3" name="object 14">
                <a:extLst>
                  <a:ext uri="{FF2B5EF4-FFF2-40B4-BE49-F238E27FC236}">
                    <a16:creationId xmlns:a16="http://schemas.microsoft.com/office/drawing/2014/main" id="{270362B0-C880-4386-B314-7D4E66B8EB9A}"/>
                  </a:ext>
                </a:extLst>
              </p:cNvPr>
              <p:cNvSpPr/>
              <p:nvPr/>
            </p:nvSpPr>
            <p:spPr>
              <a:xfrm>
                <a:off x="4932000" y="2843448"/>
                <a:ext cx="216000" cy="306552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4" name="object 14">
                <a:extLst>
                  <a:ext uri="{FF2B5EF4-FFF2-40B4-BE49-F238E27FC236}">
                    <a16:creationId xmlns:a16="http://schemas.microsoft.com/office/drawing/2014/main" id="{F336979A-4CFF-43EB-B20D-183DEF65D963}"/>
                  </a:ext>
                </a:extLst>
              </p:cNvPr>
              <p:cNvSpPr/>
              <p:nvPr/>
            </p:nvSpPr>
            <p:spPr>
              <a:xfrm>
                <a:off x="5652000" y="2951038"/>
                <a:ext cx="216000" cy="198961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5" name="object 14">
                <a:extLst>
                  <a:ext uri="{FF2B5EF4-FFF2-40B4-BE49-F238E27FC236}">
                    <a16:creationId xmlns:a16="http://schemas.microsoft.com/office/drawing/2014/main" id="{08B5384B-C467-435E-B19D-2C59ACE97620}"/>
                  </a:ext>
                </a:extLst>
              </p:cNvPr>
              <p:cNvSpPr/>
              <p:nvPr/>
            </p:nvSpPr>
            <p:spPr>
              <a:xfrm>
                <a:off x="6372000" y="2897408"/>
                <a:ext cx="216000" cy="252591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6" name="object 14">
                <a:extLst>
                  <a:ext uri="{FF2B5EF4-FFF2-40B4-BE49-F238E27FC236}">
                    <a16:creationId xmlns:a16="http://schemas.microsoft.com/office/drawing/2014/main" id="{E6F59E70-05EF-4D16-898A-2E4241F67058}"/>
                  </a:ext>
                </a:extLst>
              </p:cNvPr>
              <p:cNvSpPr/>
              <p:nvPr/>
            </p:nvSpPr>
            <p:spPr>
              <a:xfrm>
                <a:off x="7092000" y="2843448"/>
                <a:ext cx="216000" cy="306552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7" name="object 14">
                <a:extLst>
                  <a:ext uri="{FF2B5EF4-FFF2-40B4-BE49-F238E27FC236}">
                    <a16:creationId xmlns:a16="http://schemas.microsoft.com/office/drawing/2014/main" id="{73411663-2261-463D-9109-946DD9C1F2C7}"/>
                  </a:ext>
                </a:extLst>
              </p:cNvPr>
              <p:cNvSpPr/>
              <p:nvPr/>
            </p:nvSpPr>
            <p:spPr>
              <a:xfrm>
                <a:off x="7812000" y="2916000"/>
                <a:ext cx="216000" cy="234000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8" name="object 14">
                <a:extLst>
                  <a:ext uri="{FF2B5EF4-FFF2-40B4-BE49-F238E27FC236}">
                    <a16:creationId xmlns:a16="http://schemas.microsoft.com/office/drawing/2014/main" id="{062D9BD6-9869-4F9A-9A5E-2C42D4525E06}"/>
                  </a:ext>
                </a:extLst>
              </p:cNvPr>
              <p:cNvSpPr/>
              <p:nvPr/>
            </p:nvSpPr>
            <p:spPr>
              <a:xfrm>
                <a:off x="8532000" y="2069376"/>
                <a:ext cx="216000" cy="1080624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9" name="object 10">
                <a:extLst>
                  <a:ext uri="{FF2B5EF4-FFF2-40B4-BE49-F238E27FC236}">
                    <a16:creationId xmlns:a16="http://schemas.microsoft.com/office/drawing/2014/main" id="{1E454F1F-9277-440D-AA48-9E260E9A5D1E}"/>
                  </a:ext>
                </a:extLst>
              </p:cNvPr>
              <p:cNvSpPr/>
              <p:nvPr/>
            </p:nvSpPr>
            <p:spPr>
              <a:xfrm>
                <a:off x="4680000" y="3150000"/>
                <a:ext cx="0" cy="144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240" name="object 54">
                <a:extLst>
                  <a:ext uri="{FF2B5EF4-FFF2-40B4-BE49-F238E27FC236}">
                    <a16:creationId xmlns:a16="http://schemas.microsoft.com/office/drawing/2014/main" id="{65591592-FC75-4CB5-BE64-CB23CBF4996C}"/>
                  </a:ext>
                </a:extLst>
              </p:cNvPr>
              <p:cNvSpPr txBox="1"/>
              <p:nvPr/>
            </p:nvSpPr>
            <p:spPr>
              <a:xfrm>
                <a:off x="1080000" y="4320000"/>
                <a:ext cx="3599988" cy="216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ctr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200" dirty="0">
                    <a:latin typeface="Arial"/>
                    <a:cs typeface="Arial"/>
                  </a:rPr>
                  <a:t>National authorities</a:t>
                </a:r>
              </a:p>
            </p:txBody>
          </p:sp>
          <p:sp>
            <p:nvSpPr>
              <p:cNvPr id="241" name="object 54">
                <a:extLst>
                  <a:ext uri="{FF2B5EF4-FFF2-40B4-BE49-F238E27FC236}">
                    <a16:creationId xmlns:a16="http://schemas.microsoft.com/office/drawing/2014/main" id="{89EF6838-2E74-42EB-875A-4A66DAB11E2B}"/>
                  </a:ext>
                </a:extLst>
              </p:cNvPr>
              <p:cNvSpPr txBox="1"/>
              <p:nvPr/>
            </p:nvSpPr>
            <p:spPr>
              <a:xfrm>
                <a:off x="4679997" y="4320000"/>
                <a:ext cx="4319981" cy="216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ctr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200" dirty="0">
                    <a:latin typeface="Arial"/>
                    <a:cs typeface="Arial"/>
                  </a:rPr>
                  <a:t>Civil society</a:t>
                </a:r>
              </a:p>
            </p:txBody>
          </p:sp>
          <p:sp>
            <p:nvSpPr>
              <p:cNvPr id="34" name="object 66">
                <a:extLst>
                  <a:ext uri="{FF2B5EF4-FFF2-40B4-BE49-F238E27FC236}">
                    <a16:creationId xmlns:a16="http://schemas.microsoft.com/office/drawing/2014/main" id="{9D46635E-A239-42D9-9FA2-1B2F6A0DCA72}"/>
                  </a:ext>
                </a:extLst>
              </p:cNvPr>
              <p:cNvSpPr txBox="1"/>
              <p:nvPr/>
            </p:nvSpPr>
            <p:spPr>
              <a:xfrm>
                <a:off x="612000" y="1795407"/>
                <a:ext cx="123111" cy="928139"/>
              </a:xfrm>
              <a:prstGeom prst="rect">
                <a:avLst/>
              </a:prstGeom>
              <a:noFill/>
            </p:spPr>
            <p:txBody>
              <a:bodyPr vert="vert270" wrap="non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lvl1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Number of countries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C11A0FC-67CC-4D10-83B8-01ED97924E93}"/>
                  </a:ext>
                </a:extLst>
              </p:cNvPr>
              <p:cNvSpPr txBox="1"/>
              <p:nvPr/>
            </p:nvSpPr>
            <p:spPr>
              <a:xfrm>
                <a:off x="855302" y="164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80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1BFB14B-B6D4-4F96-8889-E9E50A2FF136}"/>
                  </a:ext>
                </a:extLst>
              </p:cNvPr>
              <p:cNvSpPr txBox="1"/>
              <p:nvPr/>
            </p:nvSpPr>
            <p:spPr>
              <a:xfrm>
                <a:off x="855302" y="200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60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2446E12-0A74-4981-AE44-7027295E5102}"/>
                  </a:ext>
                </a:extLst>
              </p:cNvPr>
              <p:cNvSpPr txBox="1"/>
              <p:nvPr/>
            </p:nvSpPr>
            <p:spPr>
              <a:xfrm>
                <a:off x="855302" y="236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40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FF05EA4-9D67-4A11-8F4F-323DE40AF252}"/>
                  </a:ext>
                </a:extLst>
              </p:cNvPr>
              <p:cNvSpPr txBox="1"/>
              <p:nvPr/>
            </p:nvSpPr>
            <p:spPr>
              <a:xfrm>
                <a:off x="855302" y="272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20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8609915-C11D-492D-8D14-120A6B4941CC}"/>
                  </a:ext>
                </a:extLst>
              </p:cNvPr>
              <p:cNvSpPr txBox="1"/>
              <p:nvPr/>
            </p:nvSpPr>
            <p:spPr>
              <a:xfrm>
                <a:off x="913010" y="3089460"/>
                <a:ext cx="57708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6F4B5EE-04F8-4B5F-9B8A-CBCA0EA71525}"/>
                  </a:ext>
                </a:extLst>
              </p:cNvPr>
              <p:cNvSpPr txBox="1"/>
              <p:nvPr/>
            </p:nvSpPr>
            <p:spPr>
              <a:xfrm>
                <a:off x="799200" y="1288800"/>
                <a:ext cx="173124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1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032CB74-10CF-4F06-8088-45AA248582F3}"/>
                  </a:ext>
                </a:extLst>
              </p:cNvPr>
              <p:cNvSpPr txBox="1"/>
              <p:nvPr/>
            </p:nvSpPr>
            <p:spPr>
              <a:xfrm>
                <a:off x="854498" y="182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70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82CC83C-8A03-486D-A8F4-576CC1A7334F}"/>
                  </a:ext>
                </a:extLst>
              </p:cNvPr>
              <p:cNvSpPr txBox="1"/>
              <p:nvPr/>
            </p:nvSpPr>
            <p:spPr>
              <a:xfrm>
                <a:off x="854498" y="218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50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DA44BC5-9980-4868-B243-BC2EE22A4ADB}"/>
                  </a:ext>
                </a:extLst>
              </p:cNvPr>
              <p:cNvSpPr txBox="1"/>
              <p:nvPr/>
            </p:nvSpPr>
            <p:spPr>
              <a:xfrm>
                <a:off x="854498" y="254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30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B725740-9269-44DC-B316-54DAC0FC64F7}"/>
                  </a:ext>
                </a:extLst>
              </p:cNvPr>
              <p:cNvSpPr txBox="1"/>
              <p:nvPr/>
            </p:nvSpPr>
            <p:spPr>
              <a:xfrm>
                <a:off x="854498" y="290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10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BF90C08-CB48-410D-ACC5-CB473E3C381E}"/>
                  </a:ext>
                </a:extLst>
              </p:cNvPr>
              <p:cNvSpPr txBox="1"/>
              <p:nvPr/>
            </p:nvSpPr>
            <p:spPr>
              <a:xfrm>
                <a:off x="856104" y="1469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90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5464E8A-E9AA-4CD8-8118-28DD4A3916D0}"/>
                </a:ext>
              </a:extLst>
            </p:cNvPr>
            <p:cNvSpPr/>
            <p:nvPr/>
          </p:nvSpPr>
          <p:spPr>
            <a:xfrm>
              <a:off x="360001" y="5544000"/>
              <a:ext cx="7302764" cy="415498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>
                <a:defRPr/>
              </a:pPr>
              <a:r>
                <a:rPr lang="en-GB" sz="700" dirty="0"/>
                <a:t>Note: CSO = civil society organization and CBO = community-based organization</a:t>
              </a:r>
            </a:p>
            <a:p>
              <a:pPr lvl="0">
                <a:defRPr/>
              </a:pPr>
              <a:r>
                <a:rPr lang="en-GB" sz="700" dirty="0"/>
                <a:t>Data included in the graph are from 95 countries that reported on these questions from both national authorities</a:t>
              </a:r>
            </a:p>
            <a:p>
              <a:pPr lvl="0">
                <a:defRPr/>
              </a:pPr>
              <a:r>
                <a:rPr lang="en-GB" sz="700" dirty="0"/>
                <a:t>(National Commitments and Policy Instrument, Part A) and civil society (National Commitments and Policy Instrument, Part B).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22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548BBE9-8C31-498B-9FD9-E86904BD6900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>
                <a:defRPr/>
              </a:pPr>
              <a:r>
                <a:rPr lang="en-GB" sz="22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Countries reporting safeguards and restrictions for the registration and operation of civil society and community-based organizations that deliver </a:t>
              </a:r>
            </a:p>
            <a:p>
              <a:pPr lvl="0">
                <a:defRPr/>
              </a:pPr>
              <a:r>
                <a:rPr lang="en-GB" sz="22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HIV services, global, 2019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03F428-59FE-46AB-A0C7-CF78F002BFDA}"/>
                </a:ext>
              </a:extLst>
            </p:cNvPr>
            <p:cNvSpPr/>
            <p:nvPr/>
          </p:nvSpPr>
          <p:spPr>
            <a:xfrm>
              <a:off x="360000" y="6030000"/>
              <a:ext cx="2734723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2019 National Commitments and Policy Instrument.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45CD430-1602-4D50-9920-1056A0058C1B}"/>
                </a:ext>
              </a:extLst>
            </p:cNvPr>
            <p:cNvGrpSpPr/>
            <p:nvPr/>
          </p:nvGrpSpPr>
          <p:grpSpPr>
            <a:xfrm>
              <a:off x="720000" y="1404000"/>
              <a:ext cx="8244000" cy="4021200"/>
              <a:chOff x="720000" y="1540800"/>
              <a:chExt cx="8244000" cy="4021200"/>
            </a:xfrm>
          </p:grpSpPr>
          <p:sp>
            <p:nvSpPr>
              <p:cNvPr id="6" name="object 10">
                <a:extLst>
                  <a:ext uri="{FF2B5EF4-FFF2-40B4-BE49-F238E27FC236}">
                    <a16:creationId xmlns:a16="http://schemas.microsoft.com/office/drawing/2014/main" id="{965A1712-2BD7-4DDD-80BF-06C94F299D6B}"/>
                  </a:ext>
                </a:extLst>
              </p:cNvPr>
              <p:cNvSpPr/>
              <p:nvPr/>
            </p:nvSpPr>
            <p:spPr>
              <a:xfrm>
                <a:off x="1188000" y="1602000"/>
                <a:ext cx="0" cy="396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7" name="object 11">
                <a:extLst>
                  <a:ext uri="{FF2B5EF4-FFF2-40B4-BE49-F238E27FC236}">
                    <a16:creationId xmlns:a16="http://schemas.microsoft.com/office/drawing/2014/main" id="{08892D81-1708-4633-A0D7-2E2A7D019310}"/>
                  </a:ext>
                </a:extLst>
              </p:cNvPr>
              <p:cNvSpPr/>
              <p:nvPr/>
            </p:nvSpPr>
            <p:spPr>
              <a:xfrm>
                <a:off x="1188000" y="3402000"/>
                <a:ext cx="7776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5469255">
                    <a:moveTo>
                      <a:pt x="0" y="0"/>
                    </a:moveTo>
                    <a:lnTo>
                      <a:pt x="5469153" y="0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8" name="object 10">
                <a:extLst>
                  <a:ext uri="{FF2B5EF4-FFF2-40B4-BE49-F238E27FC236}">
                    <a16:creationId xmlns:a16="http://schemas.microsoft.com/office/drawing/2014/main" id="{95BA9E96-FDA6-439C-8520-767C46088CDB}"/>
                  </a:ext>
                </a:extLst>
              </p:cNvPr>
              <p:cNvSpPr/>
              <p:nvPr/>
            </p:nvSpPr>
            <p:spPr>
              <a:xfrm>
                <a:off x="8964000" y="1602000"/>
                <a:ext cx="0" cy="396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20" name="object 14">
                <a:extLst>
                  <a:ext uri="{FF2B5EF4-FFF2-40B4-BE49-F238E27FC236}">
                    <a16:creationId xmlns:a16="http://schemas.microsoft.com/office/drawing/2014/main" id="{E60F0079-4735-4768-AF22-08B44F5D39E4}"/>
                  </a:ext>
                </a:extLst>
              </p:cNvPr>
              <p:cNvSpPr/>
              <p:nvPr/>
            </p:nvSpPr>
            <p:spPr>
              <a:xfrm>
                <a:off x="1476000" y="2645504"/>
                <a:ext cx="288000" cy="756496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2" name="object 14">
                <a:extLst>
                  <a:ext uri="{FF2B5EF4-FFF2-40B4-BE49-F238E27FC236}">
                    <a16:creationId xmlns:a16="http://schemas.microsoft.com/office/drawing/2014/main" id="{9AA9B0AA-35AB-4904-BB28-81CAB9DCF2DB}"/>
                  </a:ext>
                </a:extLst>
              </p:cNvPr>
              <p:cNvSpPr/>
              <p:nvPr/>
            </p:nvSpPr>
            <p:spPr>
              <a:xfrm>
                <a:off x="2340000" y="2501324"/>
                <a:ext cx="288000" cy="900676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" name="object 14">
                <a:extLst>
                  <a:ext uri="{FF2B5EF4-FFF2-40B4-BE49-F238E27FC236}">
                    <a16:creationId xmlns:a16="http://schemas.microsoft.com/office/drawing/2014/main" id="{0D83DC71-BD96-4600-B324-4D6D159D2731}"/>
                  </a:ext>
                </a:extLst>
              </p:cNvPr>
              <p:cNvSpPr/>
              <p:nvPr/>
            </p:nvSpPr>
            <p:spPr>
              <a:xfrm>
                <a:off x="3204000" y="1709234"/>
                <a:ext cx="288000" cy="1692766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4" name="object 14">
                <a:extLst>
                  <a:ext uri="{FF2B5EF4-FFF2-40B4-BE49-F238E27FC236}">
                    <a16:creationId xmlns:a16="http://schemas.microsoft.com/office/drawing/2014/main" id="{2D541288-6A2B-4E46-BB58-E17BC4CAD1F1}"/>
                  </a:ext>
                </a:extLst>
              </p:cNvPr>
              <p:cNvSpPr/>
              <p:nvPr/>
            </p:nvSpPr>
            <p:spPr>
              <a:xfrm>
                <a:off x="4068000" y="3369600"/>
                <a:ext cx="288000" cy="32400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D2934B4D-0517-42F4-8F7A-56B2BAAE343C}"/>
                  </a:ext>
                </a:extLst>
              </p:cNvPr>
              <p:cNvSpPr/>
              <p:nvPr/>
            </p:nvSpPr>
            <p:spPr>
              <a:xfrm>
                <a:off x="4932000" y="3185270"/>
                <a:ext cx="288000" cy="216729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6" name="object 14">
                <a:extLst>
                  <a:ext uri="{FF2B5EF4-FFF2-40B4-BE49-F238E27FC236}">
                    <a16:creationId xmlns:a16="http://schemas.microsoft.com/office/drawing/2014/main" id="{7E27A00C-2A52-4F35-AA61-925BFD2AACF9}"/>
                  </a:ext>
                </a:extLst>
              </p:cNvPr>
              <p:cNvSpPr/>
              <p:nvPr/>
            </p:nvSpPr>
            <p:spPr>
              <a:xfrm>
                <a:off x="5796000" y="3257360"/>
                <a:ext cx="288000" cy="144639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7" name="object 14">
                <a:extLst>
                  <a:ext uri="{FF2B5EF4-FFF2-40B4-BE49-F238E27FC236}">
                    <a16:creationId xmlns:a16="http://schemas.microsoft.com/office/drawing/2014/main" id="{C935B073-B5A2-46ED-8D22-F5FD79070896}"/>
                  </a:ext>
                </a:extLst>
              </p:cNvPr>
              <p:cNvSpPr/>
              <p:nvPr/>
            </p:nvSpPr>
            <p:spPr>
              <a:xfrm>
                <a:off x="6660000" y="2284752"/>
                <a:ext cx="288000" cy="1117247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8" name="object 14">
                <a:extLst>
                  <a:ext uri="{FF2B5EF4-FFF2-40B4-BE49-F238E27FC236}">
                    <a16:creationId xmlns:a16="http://schemas.microsoft.com/office/drawing/2014/main" id="{42BEEC1C-1A91-44FA-A32C-683A9A09F76B}"/>
                  </a:ext>
                </a:extLst>
              </p:cNvPr>
              <p:cNvSpPr/>
              <p:nvPr/>
            </p:nvSpPr>
            <p:spPr>
              <a:xfrm>
                <a:off x="7524000" y="3041092"/>
                <a:ext cx="288000" cy="360907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9" name="object 14">
                <a:extLst>
                  <a:ext uri="{FF2B5EF4-FFF2-40B4-BE49-F238E27FC236}">
                    <a16:creationId xmlns:a16="http://schemas.microsoft.com/office/drawing/2014/main" id="{F00ECBBA-D140-4CDB-A2CC-DD80D1DF3E2E}"/>
                  </a:ext>
                </a:extLst>
              </p:cNvPr>
              <p:cNvSpPr/>
              <p:nvPr/>
            </p:nvSpPr>
            <p:spPr>
              <a:xfrm>
                <a:off x="8388000" y="2969002"/>
                <a:ext cx="288000" cy="432997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2" name="object 10">
                <a:extLst>
                  <a:ext uri="{FF2B5EF4-FFF2-40B4-BE49-F238E27FC236}">
                    <a16:creationId xmlns:a16="http://schemas.microsoft.com/office/drawing/2014/main" id="{572FFA55-4D41-428E-90B4-88B19491E696}"/>
                  </a:ext>
                </a:extLst>
              </p:cNvPr>
              <p:cNvSpPr/>
              <p:nvPr/>
            </p:nvSpPr>
            <p:spPr>
              <a:xfrm>
                <a:off x="6372000" y="3402000"/>
                <a:ext cx="0" cy="2160000"/>
              </a:xfrm>
              <a:custGeom>
                <a:avLst/>
                <a:gdLst/>
                <a:ahLst/>
                <a:cxnLst/>
                <a:rect l="l" t="t" r="r" b="b"/>
                <a:pathLst>
                  <a:path h="2086610">
                    <a:moveTo>
                      <a:pt x="0" y="0"/>
                    </a:moveTo>
                    <a:lnTo>
                      <a:pt x="0" y="2086368"/>
                    </a:lnTo>
                  </a:path>
                </a:pathLst>
              </a:custGeom>
              <a:ln w="6350">
                <a:solidFill>
                  <a:schemeClr val="tx1"/>
                </a:solidFill>
              </a:ln>
            </p:spPr>
            <p:txBody>
              <a:bodyPr wrap="square" lIns="0" tIns="0" rIns="0" bIns="0" rtlCol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9" name="object 54">
                <a:extLst>
                  <a:ext uri="{FF2B5EF4-FFF2-40B4-BE49-F238E27FC236}">
                    <a16:creationId xmlns:a16="http://schemas.microsoft.com/office/drawing/2014/main" id="{4D3CBDF3-4BE3-4C80-93E1-1435D071FE40}"/>
                  </a:ext>
                </a:extLst>
              </p:cNvPr>
              <p:cNvSpPr txBox="1"/>
              <p:nvPr/>
            </p:nvSpPr>
            <p:spPr>
              <a:xfrm>
                <a:off x="1188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Social contracting or other mechanisms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allowing for funding of service delivery  by communities from domestic funding</a:t>
                </a:r>
              </a:p>
            </p:txBody>
          </p:sp>
          <p:sp>
            <p:nvSpPr>
              <p:cNvPr id="11" name="object 54">
                <a:extLst>
                  <a:ext uri="{FF2B5EF4-FFF2-40B4-BE49-F238E27FC236}">
                    <a16:creationId xmlns:a16="http://schemas.microsoft.com/office/drawing/2014/main" id="{BA7EF565-E4DA-413E-ACC5-6E9A5851F03A}"/>
                  </a:ext>
                </a:extLst>
              </p:cNvPr>
              <p:cNvSpPr txBox="1"/>
              <p:nvPr/>
            </p:nvSpPr>
            <p:spPr>
              <a:xfrm>
                <a:off x="2052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From international donors</a:t>
                </a:r>
              </a:p>
            </p:txBody>
          </p:sp>
          <p:sp>
            <p:nvSpPr>
              <p:cNvPr id="12" name="object 54">
                <a:extLst>
                  <a:ext uri="{FF2B5EF4-FFF2-40B4-BE49-F238E27FC236}">
                    <a16:creationId xmlns:a16="http://schemas.microsoft.com/office/drawing/2014/main" id="{3D336CBD-DA13-48A9-91E0-D8C2070B0CAE}"/>
                  </a:ext>
                </a:extLst>
              </p:cNvPr>
              <p:cNvSpPr txBox="1"/>
              <p:nvPr/>
            </p:nvSpPr>
            <p:spPr>
              <a:xfrm>
                <a:off x="2916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Both from domestic funding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and international donors</a:t>
                </a:r>
              </a:p>
            </p:txBody>
          </p:sp>
          <p:sp>
            <p:nvSpPr>
              <p:cNvPr id="13" name="object 54">
                <a:extLst>
                  <a:ext uri="{FF2B5EF4-FFF2-40B4-BE49-F238E27FC236}">
                    <a16:creationId xmlns:a16="http://schemas.microsoft.com/office/drawing/2014/main" id="{BE22E52D-D7E0-4936-BBE4-664A6632C9F9}"/>
                  </a:ext>
                </a:extLst>
              </p:cNvPr>
              <p:cNvSpPr txBox="1"/>
              <p:nvPr/>
            </p:nvSpPr>
            <p:spPr>
              <a:xfrm>
                <a:off x="3780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Require a certain percentage of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government funding for civil society  and community-based organizations</a:t>
                </a:r>
              </a:p>
            </p:txBody>
          </p:sp>
          <p:sp>
            <p:nvSpPr>
              <p:cNvPr id="14" name="object 54">
                <a:extLst>
                  <a:ext uri="{FF2B5EF4-FFF2-40B4-BE49-F238E27FC236}">
                    <a16:creationId xmlns:a16="http://schemas.microsoft.com/office/drawing/2014/main" id="{41B1B6A8-4D4F-4E18-BE38-EB4D4DEC69E7}"/>
                  </a:ext>
                </a:extLst>
              </p:cNvPr>
              <p:cNvSpPr txBox="1"/>
              <p:nvPr/>
            </p:nvSpPr>
            <p:spPr>
              <a:xfrm>
                <a:off x="4644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Other</a:t>
                </a:r>
              </a:p>
            </p:txBody>
          </p:sp>
          <p:sp>
            <p:nvSpPr>
              <p:cNvPr id="15" name="object 54">
                <a:extLst>
                  <a:ext uri="{FF2B5EF4-FFF2-40B4-BE49-F238E27FC236}">
                    <a16:creationId xmlns:a16="http://schemas.microsoft.com/office/drawing/2014/main" id="{47EA6439-A269-4B2B-A5CB-8D6F18133F53}"/>
                  </a:ext>
                </a:extLst>
              </p:cNvPr>
              <p:cNvSpPr txBox="1"/>
              <p:nvPr/>
            </p:nvSpPr>
            <p:spPr>
              <a:xfrm>
                <a:off x="5508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There are no laws, policies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or regulations enabling access  to funding for civil society and  community-based organizations</a:t>
                </a:r>
              </a:p>
            </p:txBody>
          </p:sp>
          <p:sp>
            <p:nvSpPr>
              <p:cNvPr id="16" name="object 54">
                <a:extLst>
                  <a:ext uri="{FF2B5EF4-FFF2-40B4-BE49-F238E27FC236}">
                    <a16:creationId xmlns:a16="http://schemas.microsoft.com/office/drawing/2014/main" id="{2A012C87-C4A7-4757-97B6-B6E5843918A1}"/>
                  </a:ext>
                </a:extLst>
              </p:cNvPr>
              <p:cNvSpPr txBox="1"/>
              <p:nvPr/>
            </p:nvSpPr>
            <p:spPr>
              <a:xfrm>
                <a:off x="6372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Lack of social contracting or other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mechanisms allowing for funding  of community-led service delivery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to be funded from domestic funding</a:t>
                </a:r>
              </a:p>
            </p:txBody>
          </p:sp>
          <p:sp>
            <p:nvSpPr>
              <p:cNvPr id="17" name="object 54">
                <a:extLst>
                  <a:ext uri="{FF2B5EF4-FFF2-40B4-BE49-F238E27FC236}">
                    <a16:creationId xmlns:a16="http://schemas.microsoft.com/office/drawing/2014/main" id="{994B57E8-3B92-4F50-B1CE-34735AD6ADAF}"/>
                  </a:ext>
                </a:extLst>
              </p:cNvPr>
              <p:cNvSpPr txBox="1"/>
              <p:nvPr/>
            </p:nvSpPr>
            <p:spPr>
              <a:xfrm>
                <a:off x="7236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”Foreign agents” or other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restrictions to accessing funding  from international donors</a:t>
                </a:r>
              </a:p>
            </p:txBody>
          </p:sp>
          <p:sp>
            <p:nvSpPr>
              <p:cNvPr id="18" name="object 54">
                <a:extLst>
                  <a:ext uri="{FF2B5EF4-FFF2-40B4-BE49-F238E27FC236}">
                    <a16:creationId xmlns:a16="http://schemas.microsoft.com/office/drawing/2014/main" id="{210D7C86-86B9-417B-B4BC-78172AFD5CFB}"/>
                  </a:ext>
                </a:extLst>
              </p:cNvPr>
              <p:cNvSpPr txBox="1"/>
              <p:nvPr/>
            </p:nvSpPr>
            <p:spPr>
              <a:xfrm>
                <a:off x="8100000" y="3492000"/>
                <a:ext cx="864000" cy="720000"/>
              </a:xfrm>
              <a:prstGeom prst="rect">
                <a:avLst/>
              </a:prstGeom>
            </p:spPr>
            <p:txBody>
              <a:bodyPr vert="horz" wrap="square" lIns="36000" tIns="0" rIns="36000" bIns="0" rtlCol="0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800" dirty="0">
                    <a:latin typeface="Arial"/>
                    <a:cs typeface="Arial"/>
                  </a:rPr>
                  <a:t>Other</a:t>
                </a:r>
              </a:p>
            </p:txBody>
          </p:sp>
          <p:sp>
            <p:nvSpPr>
              <p:cNvPr id="33" name="object 54">
                <a:extLst>
                  <a:ext uri="{FF2B5EF4-FFF2-40B4-BE49-F238E27FC236}">
                    <a16:creationId xmlns:a16="http://schemas.microsoft.com/office/drawing/2014/main" id="{549217CB-BCAA-4C26-8066-41DD92D3C2D1}"/>
                  </a:ext>
                </a:extLst>
              </p:cNvPr>
              <p:cNvSpPr txBox="1"/>
              <p:nvPr/>
            </p:nvSpPr>
            <p:spPr>
              <a:xfrm>
                <a:off x="1188000" y="5022000"/>
                <a:ext cx="5184000" cy="36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100" dirty="0">
                    <a:latin typeface="Arial"/>
                    <a:cs typeface="Arial"/>
                  </a:rPr>
                  <a:t>Laws, policies or regulations that enable access to funding  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100" dirty="0">
                    <a:latin typeface="Arial"/>
                    <a:cs typeface="Arial"/>
                  </a:rPr>
                  <a:t>(reported by national authorities)</a:t>
                </a:r>
              </a:p>
            </p:txBody>
          </p:sp>
          <p:sp>
            <p:nvSpPr>
              <p:cNvPr id="34" name="object 54">
                <a:extLst>
                  <a:ext uri="{FF2B5EF4-FFF2-40B4-BE49-F238E27FC236}">
                    <a16:creationId xmlns:a16="http://schemas.microsoft.com/office/drawing/2014/main" id="{119D80EB-5ECE-4F09-8B60-CEA571C82FF9}"/>
                  </a:ext>
                </a:extLst>
              </p:cNvPr>
              <p:cNvSpPr txBox="1"/>
              <p:nvPr/>
            </p:nvSpPr>
            <p:spPr>
              <a:xfrm>
                <a:off x="6372000" y="5022000"/>
                <a:ext cx="2592000" cy="540000"/>
              </a:xfrm>
              <a:prstGeom prst="rect">
                <a:avLst/>
              </a:prstGeom>
            </p:spPr>
            <p:txBody>
              <a:bodyPr vert="horz" wrap="square" lIns="36000" tIns="0" rIns="36000" bIns="0" rtlCol="0" anchor="t">
                <a:noAutofit/>
              </a:bodyPr>
              <a:lstStyle/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100" dirty="0">
                    <a:latin typeface="Arial"/>
                    <a:cs typeface="Arial"/>
                  </a:rPr>
                  <a:t>Laws, policies or regulations that 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100" dirty="0">
                    <a:latin typeface="Arial"/>
                    <a:cs typeface="Arial"/>
                  </a:rPr>
                  <a:t>hinder access to funding </a:t>
                </a:r>
              </a:p>
              <a:p>
                <a:pPr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GB" sz="1100" dirty="0">
                    <a:latin typeface="Arial"/>
                    <a:cs typeface="Arial"/>
                  </a:rPr>
                  <a:t>(reported by civil society)</a:t>
                </a:r>
              </a:p>
            </p:txBody>
          </p:sp>
          <p:sp>
            <p:nvSpPr>
              <p:cNvPr id="30" name="object 66">
                <a:extLst>
                  <a:ext uri="{FF2B5EF4-FFF2-40B4-BE49-F238E27FC236}">
                    <a16:creationId xmlns:a16="http://schemas.microsoft.com/office/drawing/2014/main" id="{FEF07F8D-20BE-4BDC-951F-0F34ED2047F0}"/>
                  </a:ext>
                </a:extLst>
              </p:cNvPr>
              <p:cNvSpPr txBox="1"/>
              <p:nvPr/>
            </p:nvSpPr>
            <p:spPr>
              <a:xfrm>
                <a:off x="720000" y="2047407"/>
                <a:ext cx="123111" cy="928139"/>
              </a:xfrm>
              <a:prstGeom prst="rect">
                <a:avLst/>
              </a:prstGeom>
              <a:noFill/>
            </p:spPr>
            <p:txBody>
              <a:bodyPr vert="vert270" wrap="non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lvl1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Number of countries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6C72AD2-7988-4635-AB95-E4295FAE7956}"/>
                  </a:ext>
                </a:extLst>
              </p:cNvPr>
              <p:cNvSpPr txBox="1"/>
              <p:nvPr/>
            </p:nvSpPr>
            <p:spPr>
              <a:xfrm>
                <a:off x="963302" y="190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4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EE288DA-5C1A-4B09-9040-EC0C371CA7D1}"/>
                  </a:ext>
                </a:extLst>
              </p:cNvPr>
              <p:cNvSpPr txBox="1"/>
              <p:nvPr/>
            </p:nvSpPr>
            <p:spPr>
              <a:xfrm>
                <a:off x="963302" y="226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3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BC30A3E-312A-445B-9BF1-9C3A743357A4}"/>
                  </a:ext>
                </a:extLst>
              </p:cNvPr>
              <p:cNvSpPr txBox="1"/>
              <p:nvPr/>
            </p:nvSpPr>
            <p:spPr>
              <a:xfrm>
                <a:off x="963302" y="262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2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E62D9B2-BE81-4105-AA2A-18BA552DBF60}"/>
                  </a:ext>
                </a:extLst>
              </p:cNvPr>
              <p:cNvSpPr txBox="1"/>
              <p:nvPr/>
            </p:nvSpPr>
            <p:spPr>
              <a:xfrm>
                <a:off x="963302" y="298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1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7B2BF62-0F0E-4952-9F69-3B48B9FC415E}"/>
                  </a:ext>
                </a:extLst>
              </p:cNvPr>
              <p:cNvSpPr txBox="1"/>
              <p:nvPr/>
            </p:nvSpPr>
            <p:spPr>
              <a:xfrm>
                <a:off x="1021010" y="3341460"/>
                <a:ext cx="57708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66B132B-2685-42EF-85CB-573F50CDC150}"/>
                  </a:ext>
                </a:extLst>
              </p:cNvPr>
              <p:cNvSpPr txBox="1"/>
              <p:nvPr/>
            </p:nvSpPr>
            <p:spPr>
              <a:xfrm>
                <a:off x="964908" y="15408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50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DF183AD-33F1-4217-8F1B-5D6BCA89A3C7}"/>
                  </a:ext>
                </a:extLst>
              </p:cNvPr>
              <p:cNvSpPr txBox="1"/>
              <p:nvPr/>
            </p:nvSpPr>
            <p:spPr>
              <a:xfrm>
                <a:off x="962498" y="208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35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CAEFD03-3A9F-4A8E-8351-80365CBFEF27}"/>
                  </a:ext>
                </a:extLst>
              </p:cNvPr>
              <p:cNvSpPr txBox="1"/>
              <p:nvPr/>
            </p:nvSpPr>
            <p:spPr>
              <a:xfrm>
                <a:off x="962498" y="244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25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4264C8D-BE12-4417-B95B-8E05FA94D002}"/>
                  </a:ext>
                </a:extLst>
              </p:cNvPr>
              <p:cNvSpPr txBox="1"/>
              <p:nvPr/>
            </p:nvSpPr>
            <p:spPr>
              <a:xfrm>
                <a:off x="962498" y="280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15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DFA4A53-B703-40A3-BF7A-3A41E2EE51A8}"/>
                  </a:ext>
                </a:extLst>
              </p:cNvPr>
              <p:cNvSpPr txBox="1"/>
              <p:nvPr/>
            </p:nvSpPr>
            <p:spPr>
              <a:xfrm>
                <a:off x="1020206" y="3161460"/>
                <a:ext cx="57708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5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2FC4F94-C30F-489B-A44B-7AF18D4392BC}"/>
                  </a:ext>
                </a:extLst>
              </p:cNvPr>
              <p:cNvSpPr txBox="1"/>
              <p:nvPr/>
            </p:nvSpPr>
            <p:spPr>
              <a:xfrm>
                <a:off x="964104" y="172146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45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C516FDC-55DF-4970-BD15-EB8F6B84ED77}"/>
                </a:ext>
              </a:extLst>
            </p:cNvPr>
            <p:cNvSpPr/>
            <p:nvPr/>
          </p:nvSpPr>
          <p:spPr>
            <a:xfrm>
              <a:off x="360001" y="5670000"/>
              <a:ext cx="7302764" cy="200055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>
                <a:defRPr/>
              </a:pPr>
              <a:r>
                <a:rPr lang="en-GB" sz="700" dirty="0"/>
                <a:t>Note: Data included in the graph are from 107 countries that reported on at least one of these questions.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106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F983BE5-0D9C-4BFF-8164-F3D1B90E4C81}"/>
              </a:ext>
            </a:extLst>
          </p:cNvPr>
          <p:cNvGrpSpPr/>
          <p:nvPr/>
        </p:nvGrpSpPr>
        <p:grpSpPr>
          <a:xfrm>
            <a:off x="0" y="0"/>
            <a:ext cx="10285200" cy="6096221"/>
            <a:chOff x="0" y="0"/>
            <a:chExt cx="10285200" cy="609622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>
                <a:defRPr/>
              </a:pP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Progress towards 90–90–90 testing  and treatment targets, </a:t>
              </a:r>
            </a:p>
            <a:p>
              <a:pPr lvl="0">
                <a:defRPr/>
              </a:pP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Eshowe and </a:t>
              </a:r>
              <a:r>
                <a:rPr lang="en-GB" sz="2400" kern="1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Mbongolwane</a:t>
              </a: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South Africa, 2013 and 2018</a:t>
              </a:r>
              <a:endParaRPr kumimoji="0" lang="en-GB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03F428-59FE-46AB-A0C7-CF78F002BFDA}"/>
                </a:ext>
              </a:extLst>
            </p:cNvPr>
            <p:cNvSpPr/>
            <p:nvPr/>
          </p:nvSpPr>
          <p:spPr>
            <a:xfrm>
              <a:off x="360000" y="5850000"/>
              <a:ext cx="6897722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Province of KwaZulu-Natal Department of Health, Médecins Sans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Frontières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.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Mbongolwane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 and Eshowe: KwaZulu-Natal HIV Impact Surveys, </a:t>
              </a:r>
            </a:p>
            <a:p>
              <a:pPr lvl="0">
                <a:defRPr/>
              </a:pP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2013–2018.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277E882-7315-45D7-A80D-7AC78B5F13B6}"/>
                </a:ext>
              </a:extLst>
            </p:cNvPr>
            <p:cNvGrpSpPr/>
            <p:nvPr/>
          </p:nvGrpSpPr>
          <p:grpSpPr>
            <a:xfrm>
              <a:off x="928800" y="1800000"/>
              <a:ext cx="6451200" cy="3656016"/>
              <a:chOff x="928800" y="1717200"/>
              <a:chExt cx="6451200" cy="3656016"/>
            </a:xfrm>
          </p:grpSpPr>
          <p:sp>
            <p:nvSpPr>
              <p:cNvPr id="22" name="object 27">
                <a:extLst>
                  <a:ext uri="{FF2B5EF4-FFF2-40B4-BE49-F238E27FC236}">
                    <a16:creationId xmlns:a16="http://schemas.microsoft.com/office/drawing/2014/main" id="{89435F93-A3CB-4751-AF95-D4E87F365665}"/>
                  </a:ext>
                </a:extLst>
              </p:cNvPr>
              <p:cNvSpPr txBox="1"/>
              <p:nvPr/>
            </p:nvSpPr>
            <p:spPr>
              <a:xfrm>
                <a:off x="1575190" y="4410000"/>
                <a:ext cx="1728808" cy="387927"/>
              </a:xfrm>
              <a:prstGeom prst="rect">
                <a:avLst/>
              </a:prstGeom>
            </p:spPr>
            <p:txBody>
              <a:bodyPr vert="horz" wrap="none" lIns="0" tIns="18415" rIns="0" bIns="0" rtlCol="0">
                <a:spAutoFit/>
              </a:bodyPr>
              <a:lstStyle/>
              <a:p>
                <a:pPr marR="5080" lvl="0" algn="ctr">
                  <a:spcBef>
                    <a:spcPts val="0"/>
                  </a:spcBef>
                  <a:defRPr/>
                </a:pPr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Awareness of HIV status</a:t>
                </a:r>
              </a:p>
              <a:p>
                <a:pPr marR="5080" lvl="0" algn="ctr">
                  <a:spcBef>
                    <a:spcPts val="0"/>
                  </a:spcBef>
                  <a:defRPr/>
                </a:pPr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(First 90)</a:t>
                </a:r>
              </a:p>
            </p:txBody>
          </p:sp>
          <p:sp>
            <p:nvSpPr>
              <p:cNvPr id="23" name="object 28">
                <a:extLst>
                  <a:ext uri="{FF2B5EF4-FFF2-40B4-BE49-F238E27FC236}">
                    <a16:creationId xmlns:a16="http://schemas.microsoft.com/office/drawing/2014/main" id="{5BF224C0-2EBE-445A-AE68-4F052ACF1962}"/>
                  </a:ext>
                </a:extLst>
              </p:cNvPr>
              <p:cNvSpPr txBox="1"/>
              <p:nvPr/>
            </p:nvSpPr>
            <p:spPr>
              <a:xfrm>
                <a:off x="3693485" y="4410000"/>
                <a:ext cx="1454629" cy="387927"/>
              </a:xfrm>
              <a:prstGeom prst="rect">
                <a:avLst/>
              </a:prstGeom>
            </p:spPr>
            <p:txBody>
              <a:bodyPr vert="horz" wrap="none" lIns="0" tIns="18415" rIns="0" bIns="0" rtlCol="0">
                <a:spAutoFit/>
              </a:bodyPr>
              <a:lstStyle/>
              <a:p>
                <a:pPr lvl="0" algn="ctr">
                  <a:defRPr/>
                </a:pPr>
                <a:r>
                  <a:rPr lang="en-GB" sz="1200" dirty="0">
                    <a:solidFill>
                      <a:prstClr val="black"/>
                    </a:solidFill>
                  </a:rPr>
                  <a:t>Treatment coverage </a:t>
                </a:r>
              </a:p>
              <a:p>
                <a:pPr lvl="0" algn="ctr">
                  <a:defRPr/>
                </a:pPr>
                <a:r>
                  <a:rPr lang="en-GB" sz="1200" dirty="0">
                    <a:solidFill>
                      <a:prstClr val="black"/>
                    </a:solidFill>
                  </a:rPr>
                  <a:t>(Second 90)</a:t>
                </a:r>
              </a:p>
            </p:txBody>
          </p:sp>
          <p:sp>
            <p:nvSpPr>
              <p:cNvPr id="24" name="object 29">
                <a:extLst>
                  <a:ext uri="{FF2B5EF4-FFF2-40B4-BE49-F238E27FC236}">
                    <a16:creationId xmlns:a16="http://schemas.microsoft.com/office/drawing/2014/main" id="{1B691821-1F3A-4078-9326-87DB8413E180}"/>
                  </a:ext>
                </a:extLst>
              </p:cNvPr>
              <p:cNvSpPr txBox="1"/>
              <p:nvPr/>
            </p:nvSpPr>
            <p:spPr>
              <a:xfrm>
                <a:off x="5639079" y="4410000"/>
                <a:ext cx="1521570" cy="387927"/>
              </a:xfrm>
              <a:prstGeom prst="rect">
                <a:avLst/>
              </a:prstGeom>
            </p:spPr>
            <p:txBody>
              <a:bodyPr vert="horz" wrap="none" lIns="0" tIns="18415" rIns="0" bIns="0" rtlCol="0">
                <a:spAutoFit/>
              </a:bodyPr>
              <a:lstStyle/>
              <a:p>
                <a:pPr marR="5080" lvl="0" algn="ctr">
                  <a:spcBef>
                    <a:spcPts val="0"/>
                  </a:spcBef>
                  <a:defRPr/>
                </a:pPr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Suppressed viral  load</a:t>
                </a:r>
              </a:p>
              <a:p>
                <a:pPr marR="5080" lvl="0" algn="ctr">
                  <a:spcBef>
                    <a:spcPts val="0"/>
                  </a:spcBef>
                  <a:defRPr/>
                </a:pPr>
                <a:r>
                  <a:rPr lang="en-GB" sz="12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(Third 90)</a:t>
                </a:r>
              </a:p>
            </p:txBody>
          </p:sp>
          <p:sp>
            <p:nvSpPr>
              <p:cNvPr id="25" name="object 579">
                <a:extLst>
                  <a:ext uri="{FF2B5EF4-FFF2-40B4-BE49-F238E27FC236}">
                    <a16:creationId xmlns:a16="http://schemas.microsoft.com/office/drawing/2014/main" id="{7F2FA591-BB08-461C-8C0E-A9EA405A2AC9}"/>
                  </a:ext>
                </a:extLst>
              </p:cNvPr>
              <p:cNvSpPr txBox="1"/>
              <p:nvPr/>
            </p:nvSpPr>
            <p:spPr>
              <a:xfrm>
                <a:off x="1249279" y="4233600"/>
                <a:ext cx="113355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0</a:t>
                </a:r>
              </a:p>
            </p:txBody>
          </p:sp>
          <p:sp>
            <p:nvSpPr>
              <p:cNvPr id="26" name="object 580">
                <a:extLst>
                  <a:ext uri="{FF2B5EF4-FFF2-40B4-BE49-F238E27FC236}">
                    <a16:creationId xmlns:a16="http://schemas.microsoft.com/office/drawing/2014/main" id="{758F4107-818D-4185-9BBA-16930FBE7B10}"/>
                  </a:ext>
                </a:extLst>
              </p:cNvPr>
              <p:cNvSpPr txBox="1"/>
              <p:nvPr/>
            </p:nvSpPr>
            <p:spPr>
              <a:xfrm>
                <a:off x="1172185" y="39816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10</a:t>
                </a:r>
              </a:p>
            </p:txBody>
          </p:sp>
          <p:sp>
            <p:nvSpPr>
              <p:cNvPr id="27" name="object 581">
                <a:extLst>
                  <a:ext uri="{FF2B5EF4-FFF2-40B4-BE49-F238E27FC236}">
                    <a16:creationId xmlns:a16="http://schemas.microsoft.com/office/drawing/2014/main" id="{A3204019-5153-4644-B2E7-D2ED556E381E}"/>
                  </a:ext>
                </a:extLst>
              </p:cNvPr>
              <p:cNvSpPr txBox="1"/>
              <p:nvPr/>
            </p:nvSpPr>
            <p:spPr>
              <a:xfrm>
                <a:off x="1172185" y="3733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20</a:t>
                </a:r>
              </a:p>
            </p:txBody>
          </p:sp>
          <p:sp>
            <p:nvSpPr>
              <p:cNvPr id="28" name="object 582">
                <a:extLst>
                  <a:ext uri="{FF2B5EF4-FFF2-40B4-BE49-F238E27FC236}">
                    <a16:creationId xmlns:a16="http://schemas.microsoft.com/office/drawing/2014/main" id="{3536B7EF-E8E6-4486-8486-399AF6DE99D5}"/>
                  </a:ext>
                </a:extLst>
              </p:cNvPr>
              <p:cNvSpPr txBox="1"/>
              <p:nvPr/>
            </p:nvSpPr>
            <p:spPr>
              <a:xfrm>
                <a:off x="1172185" y="3481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30</a:t>
                </a:r>
              </a:p>
            </p:txBody>
          </p:sp>
          <p:sp>
            <p:nvSpPr>
              <p:cNvPr id="29" name="object 583">
                <a:extLst>
                  <a:ext uri="{FF2B5EF4-FFF2-40B4-BE49-F238E27FC236}">
                    <a16:creationId xmlns:a16="http://schemas.microsoft.com/office/drawing/2014/main" id="{8AC55CC8-0818-4D9E-902F-2AB7219429C0}"/>
                  </a:ext>
                </a:extLst>
              </p:cNvPr>
              <p:cNvSpPr txBox="1"/>
              <p:nvPr/>
            </p:nvSpPr>
            <p:spPr>
              <a:xfrm>
                <a:off x="1172185" y="3229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40</a:t>
                </a:r>
              </a:p>
            </p:txBody>
          </p:sp>
          <p:sp>
            <p:nvSpPr>
              <p:cNvPr id="30" name="object 584">
                <a:extLst>
                  <a:ext uri="{FF2B5EF4-FFF2-40B4-BE49-F238E27FC236}">
                    <a16:creationId xmlns:a16="http://schemas.microsoft.com/office/drawing/2014/main" id="{0911B536-F162-4F76-9EF9-8B1EECBC3B4C}"/>
                  </a:ext>
                </a:extLst>
              </p:cNvPr>
              <p:cNvSpPr txBox="1"/>
              <p:nvPr/>
            </p:nvSpPr>
            <p:spPr>
              <a:xfrm>
                <a:off x="1172185" y="2977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50</a:t>
                </a:r>
              </a:p>
            </p:txBody>
          </p:sp>
          <p:sp>
            <p:nvSpPr>
              <p:cNvPr id="31" name="object 585">
                <a:extLst>
                  <a:ext uri="{FF2B5EF4-FFF2-40B4-BE49-F238E27FC236}">
                    <a16:creationId xmlns:a16="http://schemas.microsoft.com/office/drawing/2014/main" id="{CB81CF9B-13DF-4E33-B433-5E0F8A9A9F5D}"/>
                  </a:ext>
                </a:extLst>
              </p:cNvPr>
              <p:cNvSpPr txBox="1"/>
              <p:nvPr/>
            </p:nvSpPr>
            <p:spPr>
              <a:xfrm>
                <a:off x="1172185" y="27144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60</a:t>
                </a:r>
              </a:p>
            </p:txBody>
          </p:sp>
          <p:sp>
            <p:nvSpPr>
              <p:cNvPr id="32" name="object 586">
                <a:extLst>
                  <a:ext uri="{FF2B5EF4-FFF2-40B4-BE49-F238E27FC236}">
                    <a16:creationId xmlns:a16="http://schemas.microsoft.com/office/drawing/2014/main" id="{77A298A9-464D-4BEB-9BFF-622FFDD3F267}"/>
                  </a:ext>
                </a:extLst>
              </p:cNvPr>
              <p:cNvSpPr txBox="1"/>
              <p:nvPr/>
            </p:nvSpPr>
            <p:spPr>
              <a:xfrm>
                <a:off x="1172185" y="2473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70</a:t>
                </a:r>
              </a:p>
            </p:txBody>
          </p:sp>
          <p:sp>
            <p:nvSpPr>
              <p:cNvPr id="33" name="object 587">
                <a:extLst>
                  <a:ext uri="{FF2B5EF4-FFF2-40B4-BE49-F238E27FC236}">
                    <a16:creationId xmlns:a16="http://schemas.microsoft.com/office/drawing/2014/main" id="{F7F02134-6B53-4997-BC26-512D1D501678}"/>
                  </a:ext>
                </a:extLst>
              </p:cNvPr>
              <p:cNvSpPr txBox="1"/>
              <p:nvPr/>
            </p:nvSpPr>
            <p:spPr>
              <a:xfrm>
                <a:off x="1172185" y="2221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80</a:t>
                </a:r>
              </a:p>
            </p:txBody>
          </p:sp>
          <p:sp>
            <p:nvSpPr>
              <p:cNvPr id="34" name="object 588">
                <a:extLst>
                  <a:ext uri="{FF2B5EF4-FFF2-40B4-BE49-F238E27FC236}">
                    <a16:creationId xmlns:a16="http://schemas.microsoft.com/office/drawing/2014/main" id="{A22F9BFA-B31F-4F9A-9050-0F4295CD728F}"/>
                  </a:ext>
                </a:extLst>
              </p:cNvPr>
              <p:cNvSpPr txBox="1"/>
              <p:nvPr/>
            </p:nvSpPr>
            <p:spPr>
              <a:xfrm>
                <a:off x="1172185" y="1969200"/>
                <a:ext cx="189846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90</a:t>
                </a:r>
              </a:p>
            </p:txBody>
          </p:sp>
          <p:sp>
            <p:nvSpPr>
              <p:cNvPr id="35" name="object 589">
                <a:extLst>
                  <a:ext uri="{FF2B5EF4-FFF2-40B4-BE49-F238E27FC236}">
                    <a16:creationId xmlns:a16="http://schemas.microsoft.com/office/drawing/2014/main" id="{8383B5B0-37BF-4350-9A77-6D869970EA98}"/>
                  </a:ext>
                </a:extLst>
              </p:cNvPr>
              <p:cNvSpPr txBox="1"/>
              <p:nvPr/>
            </p:nvSpPr>
            <p:spPr>
              <a:xfrm>
                <a:off x="1095514" y="1717200"/>
                <a:ext cx="267259" cy="1506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 marR="0" lvl="0" indent="0" algn="r" defTabSz="914400" rtl="0" eaLnBrk="1" fontAlgn="auto" latinLnBrk="0" hangingPunct="1">
                  <a:lnSpc>
                    <a:spcPct val="100000"/>
                  </a:lnSpc>
                  <a:spcBef>
                    <a:spcPts val="95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100</a:t>
                </a:r>
              </a:p>
            </p:txBody>
          </p:sp>
          <p:sp>
            <p:nvSpPr>
              <p:cNvPr id="36" name="object 590">
                <a:extLst>
                  <a:ext uri="{FF2B5EF4-FFF2-40B4-BE49-F238E27FC236}">
                    <a16:creationId xmlns:a16="http://schemas.microsoft.com/office/drawing/2014/main" id="{61655B57-E9A1-4A49-AFBE-E279055CE452}"/>
                  </a:ext>
                </a:extLst>
              </p:cNvPr>
              <p:cNvSpPr txBox="1"/>
              <p:nvPr/>
            </p:nvSpPr>
            <p:spPr>
              <a:xfrm>
                <a:off x="928800" y="2839458"/>
                <a:ext cx="138499" cy="434734"/>
              </a:xfrm>
              <a:prstGeom prst="rect">
                <a:avLst/>
              </a:prstGeom>
            </p:spPr>
            <p:txBody>
              <a:bodyPr vert="vert270" wrap="none" lIns="0" tIns="0" rIns="0" bIns="0" rtlCol="0">
                <a:spAutoFit/>
              </a:bodyPr>
              <a:lstStyle>
                <a:defPPr>
                  <a:defRPr lang="en-US"/>
                </a:defPPr>
                <a:lvl1pPr marR="5080">
                  <a:spcBef>
                    <a:spcPts val="0"/>
                  </a:spcBef>
                  <a:spcAft>
                    <a:spcPts val="0"/>
                  </a:spcAft>
                  <a:defRPr sz="11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 marL="0" marR="5080" lvl="0" indent="0" algn="l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pitchFamily="34" charset="-128"/>
                    <a:cs typeface="Arial" panose="020B0604020202020204" pitchFamily="34" charset="0"/>
                  </a:rPr>
                  <a:t>Per cent</a:t>
                </a:r>
              </a:p>
            </p:txBody>
          </p:sp>
          <p:sp>
            <p:nvSpPr>
              <p:cNvPr id="7" name="object 14">
                <a:extLst>
                  <a:ext uri="{FF2B5EF4-FFF2-40B4-BE49-F238E27FC236}">
                    <a16:creationId xmlns:a16="http://schemas.microsoft.com/office/drawing/2014/main" id="{BD7217A6-131E-4D86-8A4E-B83A36BA0051}"/>
                  </a:ext>
                </a:extLst>
              </p:cNvPr>
              <p:cNvSpPr/>
              <p:nvPr/>
            </p:nvSpPr>
            <p:spPr>
              <a:xfrm>
                <a:off x="1925460" y="2403321"/>
                <a:ext cx="445099" cy="1916096"/>
              </a:xfrm>
              <a:custGeom>
                <a:avLst/>
                <a:gdLst/>
                <a:ahLst/>
                <a:cxnLst/>
                <a:rect l="l" t="t" r="r" b="b"/>
                <a:pathLst>
                  <a:path w="299719" h="1386205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1386077"/>
                    </a:lnTo>
                    <a:lnTo>
                      <a:pt x="299465" y="1386077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8" name="object 15">
                <a:extLst>
                  <a:ext uri="{FF2B5EF4-FFF2-40B4-BE49-F238E27FC236}">
                    <a16:creationId xmlns:a16="http://schemas.microsoft.com/office/drawing/2014/main" id="{0A65DBA9-9D0C-4AD8-B6A2-ECE10285562E}"/>
                  </a:ext>
                </a:extLst>
              </p:cNvPr>
              <p:cNvSpPr/>
              <p:nvPr/>
            </p:nvSpPr>
            <p:spPr>
              <a:xfrm>
                <a:off x="3905774" y="2555211"/>
                <a:ext cx="444156" cy="1764596"/>
              </a:xfrm>
              <a:custGeom>
                <a:avLst/>
                <a:gdLst/>
                <a:ahLst/>
                <a:cxnLst/>
                <a:rect l="l" t="t" r="r" b="b"/>
                <a:pathLst>
                  <a:path w="299085" h="1122045">
                    <a:moveTo>
                      <a:pt x="298704" y="0"/>
                    </a:moveTo>
                    <a:lnTo>
                      <a:pt x="0" y="0"/>
                    </a:lnTo>
                    <a:lnTo>
                      <a:pt x="0" y="1121663"/>
                    </a:lnTo>
                    <a:lnTo>
                      <a:pt x="298704" y="1121663"/>
                    </a:lnTo>
                    <a:lnTo>
                      <a:pt x="298704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9" name="object 16">
                <a:extLst>
                  <a:ext uri="{FF2B5EF4-FFF2-40B4-BE49-F238E27FC236}">
                    <a16:creationId xmlns:a16="http://schemas.microsoft.com/office/drawing/2014/main" id="{F1C41190-7FE1-4A4B-A98C-7B1C2D7AC4BF}"/>
                  </a:ext>
                </a:extLst>
              </p:cNvPr>
              <p:cNvSpPr/>
              <p:nvPr/>
            </p:nvSpPr>
            <p:spPr>
              <a:xfrm>
                <a:off x="5886089" y="1975683"/>
                <a:ext cx="444156" cy="2343929"/>
              </a:xfrm>
              <a:custGeom>
                <a:avLst/>
                <a:gdLst/>
                <a:ahLst/>
                <a:cxnLst/>
                <a:rect l="l" t="t" r="r" b="b"/>
                <a:pathLst>
                  <a:path w="299085" h="974089">
                    <a:moveTo>
                      <a:pt x="298703" y="0"/>
                    </a:moveTo>
                    <a:lnTo>
                      <a:pt x="0" y="0"/>
                    </a:lnTo>
                    <a:lnTo>
                      <a:pt x="0" y="973835"/>
                    </a:lnTo>
                    <a:lnTo>
                      <a:pt x="298703" y="973835"/>
                    </a:lnTo>
                    <a:lnTo>
                      <a:pt x="298703" y="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0" name="object 17">
                <a:extLst>
                  <a:ext uri="{FF2B5EF4-FFF2-40B4-BE49-F238E27FC236}">
                    <a16:creationId xmlns:a16="http://schemas.microsoft.com/office/drawing/2014/main" id="{666EF32C-E223-422A-B34C-4EAD2D0539E2}"/>
                  </a:ext>
                </a:extLst>
              </p:cNvPr>
              <p:cNvSpPr/>
              <p:nvPr/>
            </p:nvSpPr>
            <p:spPr>
              <a:xfrm>
                <a:off x="2490132" y="2052001"/>
                <a:ext cx="444156" cy="2267415"/>
              </a:xfrm>
              <a:custGeom>
                <a:avLst/>
                <a:gdLst/>
                <a:ahLst/>
                <a:cxnLst/>
                <a:rect l="l" t="t" r="r" b="b"/>
                <a:pathLst>
                  <a:path w="299085" h="1237614">
                    <a:moveTo>
                      <a:pt x="298704" y="0"/>
                    </a:moveTo>
                    <a:lnTo>
                      <a:pt x="0" y="0"/>
                    </a:lnTo>
                    <a:lnTo>
                      <a:pt x="0" y="1237487"/>
                    </a:lnTo>
                    <a:lnTo>
                      <a:pt x="298704" y="1237487"/>
                    </a:lnTo>
                    <a:lnTo>
                      <a:pt x="298704" y="0"/>
                    </a:lnTo>
                    <a:close/>
                  </a:path>
                </a:pathLst>
              </a:custGeom>
              <a:solidFill>
                <a:srgbClr val="8FBE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1" name="object 18">
                <a:extLst>
                  <a:ext uri="{FF2B5EF4-FFF2-40B4-BE49-F238E27FC236}">
                    <a16:creationId xmlns:a16="http://schemas.microsoft.com/office/drawing/2014/main" id="{ED1FEC3F-6CFB-4514-943E-A184B5C36D02}"/>
                  </a:ext>
                </a:extLst>
              </p:cNvPr>
              <p:cNvSpPr/>
              <p:nvPr/>
            </p:nvSpPr>
            <p:spPr>
              <a:xfrm>
                <a:off x="4469315" y="1951283"/>
                <a:ext cx="445099" cy="2368717"/>
              </a:xfrm>
              <a:custGeom>
                <a:avLst/>
                <a:gdLst/>
                <a:ahLst/>
                <a:cxnLst/>
                <a:rect l="l" t="t" r="r" b="b"/>
                <a:pathLst>
                  <a:path w="299720" h="908050">
                    <a:moveTo>
                      <a:pt x="299465" y="0"/>
                    </a:moveTo>
                    <a:lnTo>
                      <a:pt x="0" y="0"/>
                    </a:lnTo>
                    <a:lnTo>
                      <a:pt x="0" y="907542"/>
                    </a:lnTo>
                    <a:lnTo>
                      <a:pt x="299465" y="907542"/>
                    </a:lnTo>
                    <a:lnTo>
                      <a:pt x="299465" y="0"/>
                    </a:lnTo>
                    <a:close/>
                  </a:path>
                </a:pathLst>
              </a:custGeom>
              <a:solidFill>
                <a:srgbClr val="8FBE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2" name="object 19">
                <a:extLst>
                  <a:ext uri="{FF2B5EF4-FFF2-40B4-BE49-F238E27FC236}">
                    <a16:creationId xmlns:a16="http://schemas.microsoft.com/office/drawing/2014/main" id="{78E5C703-ECA7-4AB5-B351-592E4738F50A}"/>
                  </a:ext>
                </a:extLst>
              </p:cNvPr>
              <p:cNvSpPr/>
              <p:nvPr/>
            </p:nvSpPr>
            <p:spPr>
              <a:xfrm>
                <a:off x="6449629" y="1925030"/>
                <a:ext cx="444156" cy="2394580"/>
              </a:xfrm>
              <a:custGeom>
                <a:avLst/>
                <a:gdLst/>
                <a:ahLst/>
                <a:cxnLst/>
                <a:rect l="l" t="t" r="r" b="b"/>
                <a:pathLst>
                  <a:path w="299085" h="775969">
                    <a:moveTo>
                      <a:pt x="298703" y="0"/>
                    </a:moveTo>
                    <a:lnTo>
                      <a:pt x="0" y="0"/>
                    </a:lnTo>
                    <a:lnTo>
                      <a:pt x="0" y="775716"/>
                    </a:lnTo>
                    <a:lnTo>
                      <a:pt x="298703" y="775716"/>
                    </a:lnTo>
                    <a:lnTo>
                      <a:pt x="298703" y="0"/>
                    </a:lnTo>
                    <a:close/>
                  </a:path>
                </a:pathLst>
              </a:custGeom>
              <a:solidFill>
                <a:srgbClr val="8FBE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" name="object 26">
                <a:extLst>
                  <a:ext uri="{FF2B5EF4-FFF2-40B4-BE49-F238E27FC236}">
                    <a16:creationId xmlns:a16="http://schemas.microsoft.com/office/drawing/2014/main" id="{08324CC8-E58D-4C3B-A969-FAE442EEF2B6}"/>
                  </a:ext>
                </a:extLst>
              </p:cNvPr>
              <p:cNvSpPr/>
              <p:nvPr/>
            </p:nvSpPr>
            <p:spPr>
              <a:xfrm>
                <a:off x="1440566" y="1800000"/>
                <a:ext cx="0" cy="2519418"/>
              </a:xfrm>
              <a:custGeom>
                <a:avLst/>
                <a:gdLst/>
                <a:ahLst/>
                <a:cxnLst/>
                <a:rect l="l" t="t" r="r" b="b"/>
                <a:pathLst>
                  <a:path h="1649095">
                    <a:moveTo>
                      <a:pt x="0" y="0"/>
                    </a:moveTo>
                    <a:lnTo>
                      <a:pt x="0" y="1648968"/>
                    </a:lnTo>
                  </a:path>
                </a:pathLst>
              </a:custGeom>
              <a:ln w="3809">
                <a:solidFill>
                  <a:srgbClr val="868686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22B4EF32-46C9-436E-BB5B-EB8376482B42}"/>
                  </a:ext>
                </a:extLst>
              </p:cNvPr>
              <p:cNvSpPr/>
              <p:nvPr/>
            </p:nvSpPr>
            <p:spPr>
              <a:xfrm>
                <a:off x="1440000" y="4319233"/>
                <a:ext cx="5940000" cy="0"/>
              </a:xfrm>
              <a:custGeom>
                <a:avLst/>
                <a:gdLst/>
                <a:ahLst/>
                <a:cxnLst/>
                <a:rect l="l" t="t" r="r" b="b"/>
                <a:pathLst>
                  <a:path w="3999865">
                    <a:moveTo>
                      <a:pt x="0" y="0"/>
                    </a:moveTo>
                    <a:lnTo>
                      <a:pt x="3999738" y="0"/>
                    </a:lnTo>
                  </a:path>
                </a:pathLst>
              </a:custGeom>
              <a:ln w="3175">
                <a:solidFill>
                  <a:srgbClr val="868686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7" name="object 1064">
                <a:extLst>
                  <a:ext uri="{FF2B5EF4-FFF2-40B4-BE49-F238E27FC236}">
                    <a16:creationId xmlns:a16="http://schemas.microsoft.com/office/drawing/2014/main" id="{A6ADC5C4-4BE0-492F-8117-E4008DB1E7D1}"/>
                  </a:ext>
                </a:extLst>
              </p:cNvPr>
              <p:cNvSpPr/>
              <p:nvPr/>
            </p:nvSpPr>
            <p:spPr>
              <a:xfrm>
                <a:off x="1440000" y="1800846"/>
                <a:ext cx="0" cy="2483154"/>
              </a:xfrm>
              <a:custGeom>
                <a:avLst/>
                <a:gdLst/>
                <a:ahLst/>
                <a:cxnLst/>
                <a:rect l="l" t="t" r="r" b="b"/>
                <a:pathLst>
                  <a:path h="2263140">
                    <a:moveTo>
                      <a:pt x="0" y="0"/>
                    </a:moveTo>
                    <a:lnTo>
                      <a:pt x="0" y="2263139"/>
                    </a:lnTo>
                  </a:path>
                </a:pathLst>
              </a:custGeom>
              <a:ln w="3175">
                <a:solidFill>
                  <a:srgbClr val="868686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39" name="object 39">
                <a:extLst>
                  <a:ext uri="{FF2B5EF4-FFF2-40B4-BE49-F238E27FC236}">
                    <a16:creationId xmlns:a16="http://schemas.microsoft.com/office/drawing/2014/main" id="{BD565ABA-8A76-42D5-88E5-C20D63A5024E}"/>
                  </a:ext>
                </a:extLst>
              </p:cNvPr>
              <p:cNvSpPr/>
              <p:nvPr/>
            </p:nvSpPr>
            <p:spPr>
              <a:xfrm>
                <a:off x="1567566" y="5229624"/>
                <a:ext cx="126000" cy="126000"/>
              </a:xfrm>
              <a:custGeom>
                <a:avLst/>
                <a:gdLst/>
                <a:ahLst/>
                <a:cxnLst/>
                <a:rect l="l" t="t" r="r" b="b"/>
                <a:pathLst>
                  <a:path w="108584" h="108584">
                    <a:moveTo>
                      <a:pt x="0" y="108000"/>
                    </a:moveTo>
                    <a:lnTo>
                      <a:pt x="108000" y="108000"/>
                    </a:lnTo>
                    <a:lnTo>
                      <a:pt x="108000" y="0"/>
                    </a:lnTo>
                    <a:lnTo>
                      <a:pt x="0" y="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40" name="object 44">
                <a:extLst>
                  <a:ext uri="{FF2B5EF4-FFF2-40B4-BE49-F238E27FC236}">
                    <a16:creationId xmlns:a16="http://schemas.microsoft.com/office/drawing/2014/main" id="{ACAE24B2-EF95-4BCA-B15A-F5F96483D782}"/>
                  </a:ext>
                </a:extLst>
              </p:cNvPr>
              <p:cNvSpPr txBox="1"/>
              <p:nvPr/>
            </p:nvSpPr>
            <p:spPr>
              <a:xfrm>
                <a:off x="1746231" y="5203939"/>
                <a:ext cx="319318" cy="169277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>
                <a:defPPr>
                  <a:defRPr lang="en-US"/>
                </a:defPPr>
                <a:lvl1pPr marR="5080" algn="ctr">
                  <a:spcBef>
                    <a:spcPts val="0"/>
                  </a:spcBef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 lvl="0" algn="l">
                  <a:spcAft>
                    <a:spcPts val="0"/>
                  </a:spcAft>
                  <a:defRPr/>
                </a:pPr>
                <a:r>
                  <a:rPr lang="en-GB" sz="1100" dirty="0">
                    <a:solidFill>
                      <a:schemeClr val="tx1"/>
                    </a:solidFill>
                  </a:rPr>
                  <a:t>2013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2A5AFAEB-ED8E-42CA-A2F8-7A95323E4DB8}"/>
                  </a:ext>
                </a:extLst>
              </p:cNvPr>
              <p:cNvGrpSpPr/>
              <p:nvPr/>
            </p:nvGrpSpPr>
            <p:grpSpPr>
              <a:xfrm>
                <a:off x="2476111" y="5203939"/>
                <a:ext cx="507149" cy="169277"/>
                <a:chOff x="3703340" y="5202000"/>
                <a:chExt cx="507149" cy="169277"/>
              </a:xfrm>
            </p:grpSpPr>
            <p:sp>
              <p:nvSpPr>
                <p:cNvPr id="41" name="object 41">
                  <a:extLst>
                    <a:ext uri="{FF2B5EF4-FFF2-40B4-BE49-F238E27FC236}">
                      <a16:creationId xmlns:a16="http://schemas.microsoft.com/office/drawing/2014/main" id="{468E8B9B-A801-4441-84CB-5082D366C15A}"/>
                    </a:ext>
                  </a:extLst>
                </p:cNvPr>
                <p:cNvSpPr/>
                <p:nvPr/>
              </p:nvSpPr>
              <p:spPr>
                <a:xfrm>
                  <a:off x="3703340" y="5227685"/>
                  <a:ext cx="126000" cy="12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85" h="108584">
                      <a:moveTo>
                        <a:pt x="0" y="108000"/>
                      </a:moveTo>
                      <a:lnTo>
                        <a:pt x="108000" y="108000"/>
                      </a:lnTo>
                      <a:lnTo>
                        <a:pt x="108000" y="0"/>
                      </a:lnTo>
                      <a:lnTo>
                        <a:pt x="0" y="0"/>
                      </a:lnTo>
                      <a:lnTo>
                        <a:pt x="0" y="108000"/>
                      </a:lnTo>
                      <a:close/>
                    </a:path>
                  </a:pathLst>
                </a:custGeom>
                <a:solidFill>
                  <a:srgbClr val="8FBE20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42" name="object 44">
                  <a:extLst>
                    <a:ext uri="{FF2B5EF4-FFF2-40B4-BE49-F238E27FC236}">
                      <a16:creationId xmlns:a16="http://schemas.microsoft.com/office/drawing/2014/main" id="{525E1592-4B02-47F2-808E-02E8093C9E5F}"/>
                    </a:ext>
                  </a:extLst>
                </p:cNvPr>
                <p:cNvSpPr txBox="1"/>
                <p:nvPr/>
              </p:nvSpPr>
              <p:spPr>
                <a:xfrm>
                  <a:off x="3888606" y="5202000"/>
                  <a:ext cx="321883" cy="169277"/>
                </a:xfrm>
                <a:prstGeom prst="rect">
                  <a:avLst/>
                </a:prstGeom>
              </p:spPr>
              <p:txBody>
                <a:bodyPr vert="horz" wrap="none" lIns="0" tIns="0" rIns="0" bIns="0" rtlCol="0">
                  <a:spAutoFit/>
                </a:bodyPr>
                <a:lstStyle>
                  <a:defPPr>
                    <a:defRPr lang="en-US"/>
                  </a:defPPr>
                  <a:lvl1pPr marR="5080" algn="ctr">
                    <a:spcBef>
                      <a:spcPts val="0"/>
                    </a:spcBef>
                    <a:defRPr sz="120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</a:lstStyle>
                <a:p>
                  <a:pPr lvl="0" algn="l" fontAlgn="auto">
                    <a:spcAft>
                      <a:spcPts val="0"/>
                    </a:spcAft>
                    <a:defRPr/>
                  </a:pPr>
                  <a:r>
                    <a:rPr lang="en-GB" sz="1100" spc="5" dirty="0">
                      <a:solidFill>
                        <a:schemeClr val="tx1"/>
                      </a:solidFill>
                      <a:latin typeface="Arial"/>
                      <a:cs typeface="Arial"/>
                    </a:rPr>
                    <a:t>2018</a:t>
                  </a:r>
                  <a:endPara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50" name="object 26">
                <a:extLst>
                  <a:ext uri="{FF2B5EF4-FFF2-40B4-BE49-F238E27FC236}">
                    <a16:creationId xmlns:a16="http://schemas.microsoft.com/office/drawing/2014/main" id="{63F54683-1360-484F-B21D-8D175D016958}"/>
                  </a:ext>
                </a:extLst>
              </p:cNvPr>
              <p:cNvSpPr txBox="1"/>
              <p:nvPr/>
            </p:nvSpPr>
            <p:spPr>
              <a:xfrm>
                <a:off x="2491200" y="18720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9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0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51" name="object 27">
                <a:extLst>
                  <a:ext uri="{FF2B5EF4-FFF2-40B4-BE49-F238E27FC236}">
                    <a16:creationId xmlns:a16="http://schemas.microsoft.com/office/drawing/2014/main" id="{BD0E7BCD-A982-4AF0-A2A2-E41ED0B197C2}"/>
                  </a:ext>
                </a:extLst>
              </p:cNvPr>
              <p:cNvSpPr txBox="1"/>
              <p:nvPr/>
            </p:nvSpPr>
            <p:spPr>
              <a:xfrm>
                <a:off x="4471200" y="17712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9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4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52" name="object 28">
                <a:extLst>
                  <a:ext uri="{FF2B5EF4-FFF2-40B4-BE49-F238E27FC236}">
                    <a16:creationId xmlns:a16="http://schemas.microsoft.com/office/drawing/2014/main" id="{8C1DDBAB-8B80-421A-9908-9ADE35D11939}"/>
                  </a:ext>
                </a:extLst>
              </p:cNvPr>
              <p:cNvSpPr txBox="1"/>
              <p:nvPr/>
            </p:nvSpPr>
            <p:spPr>
              <a:xfrm>
                <a:off x="6449629" y="17460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9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5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53" name="object 29">
                <a:extLst>
                  <a:ext uri="{FF2B5EF4-FFF2-40B4-BE49-F238E27FC236}">
                    <a16:creationId xmlns:a16="http://schemas.microsoft.com/office/drawing/2014/main" id="{6BC2EEA9-1D9C-41E6-9633-B5128060C036}"/>
                  </a:ext>
                </a:extLst>
              </p:cNvPr>
              <p:cNvSpPr txBox="1"/>
              <p:nvPr/>
            </p:nvSpPr>
            <p:spPr>
              <a:xfrm>
                <a:off x="1926000" y="22248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7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6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54" name="object 30">
                <a:extLst>
                  <a:ext uri="{FF2B5EF4-FFF2-40B4-BE49-F238E27FC236}">
                    <a16:creationId xmlns:a16="http://schemas.microsoft.com/office/drawing/2014/main" id="{0551046F-A951-4B6D-B13D-24661AD07304}"/>
                  </a:ext>
                </a:extLst>
              </p:cNvPr>
              <p:cNvSpPr txBox="1"/>
              <p:nvPr/>
            </p:nvSpPr>
            <p:spPr>
              <a:xfrm>
                <a:off x="3906000" y="23760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7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0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  <p:sp>
            <p:nvSpPr>
              <p:cNvPr id="55" name="object 31">
                <a:extLst>
                  <a:ext uri="{FF2B5EF4-FFF2-40B4-BE49-F238E27FC236}">
                    <a16:creationId xmlns:a16="http://schemas.microsoft.com/office/drawing/2014/main" id="{1CFF62AE-F78D-431A-9246-E766B2DDC9A1}"/>
                  </a:ext>
                </a:extLst>
              </p:cNvPr>
              <p:cNvSpPr txBox="1"/>
              <p:nvPr/>
            </p:nvSpPr>
            <p:spPr>
              <a:xfrm>
                <a:off x="5886000" y="1796400"/>
                <a:ext cx="446400" cy="195814"/>
              </a:xfrm>
              <a:prstGeom prst="rect">
                <a:avLst/>
              </a:prstGeom>
            </p:spPr>
            <p:txBody>
              <a:bodyPr vert="horz" wrap="square" lIns="0" tIns="0" rIns="0" bIns="72000" rtlCol="0" anchor="ctr">
                <a:spAutoFit/>
              </a:bodyPr>
              <a:lstStyle/>
              <a:p>
                <a:pPr marL="12700" algn="ctr" fontAlgn="auto">
                  <a:spcBef>
                    <a:spcPts val="95"/>
                  </a:spcBef>
                  <a:spcAft>
                    <a:spcPts val="0"/>
                  </a:spcAft>
                </a:pPr>
                <a:r>
                  <a:rPr sz="800" spc="-35" dirty="0">
                    <a:latin typeface="Arial"/>
                    <a:ea typeface="+mn-ea"/>
                    <a:cs typeface="Arial"/>
                  </a:rPr>
                  <a:t>9</a:t>
                </a:r>
                <a:r>
                  <a:rPr sz="800" spc="-30" dirty="0">
                    <a:latin typeface="Arial"/>
                    <a:ea typeface="+mn-ea"/>
                    <a:cs typeface="Arial"/>
                  </a:rPr>
                  <a:t>3</a:t>
                </a:r>
                <a:endParaRPr sz="800" dirty="0">
                  <a:latin typeface="Arial"/>
                  <a:ea typeface="+mn-ea"/>
                  <a:cs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5767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150C97F-4990-45D7-B418-47BBD09BE662}"/>
              </a:ext>
            </a:extLst>
          </p:cNvPr>
          <p:cNvGrpSpPr/>
          <p:nvPr/>
        </p:nvGrpSpPr>
        <p:grpSpPr>
          <a:xfrm>
            <a:off x="0" y="0"/>
            <a:ext cx="10285200" cy="6096221"/>
            <a:chOff x="0" y="0"/>
            <a:chExt cx="10285200" cy="609622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>
                <a:defRPr/>
              </a:pP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Enrolment in differentiated models of care, urban and rural areas, Eshowe and </a:t>
              </a:r>
              <a:r>
                <a:rPr lang="en-GB" sz="2400" kern="100" dirty="0" err="1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Mbongolwane</a:t>
              </a: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South Africa, 2012–2019</a:t>
              </a:r>
              <a:endParaRPr kumimoji="0" lang="en-GB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03F428-59FE-46AB-A0C7-CF78F002BFDA}"/>
                </a:ext>
              </a:extLst>
            </p:cNvPr>
            <p:cNvSpPr/>
            <p:nvPr/>
          </p:nvSpPr>
          <p:spPr>
            <a:xfrm>
              <a:off x="360000" y="5850000"/>
              <a:ext cx="6553076" cy="24622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lvl="0"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Differentiated models of care: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Mbongolwane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 and Eshowe,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uMlalazi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 Municipality, King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Cetshwayo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 District, KwaZulu Natal, South Africa. </a:t>
              </a:r>
            </a:p>
            <a:p>
              <a:pPr lvl="0">
                <a:defRPr/>
              </a:pP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Cape Town: Médecins Sans </a:t>
              </a:r>
              <a:r>
                <a:rPr lang="en-GB" sz="800" dirty="0" err="1">
                  <a:solidFill>
                    <a:srgbClr val="231F20"/>
                  </a:solidFill>
                  <a:latin typeface="Arial"/>
                  <a:cs typeface="Arial"/>
                </a:rPr>
                <a:t>Frontières</a:t>
              </a:r>
              <a:r>
                <a:rPr lang="en-GB" sz="800" dirty="0">
                  <a:solidFill>
                    <a:srgbClr val="231F20"/>
                  </a:solidFill>
                  <a:latin typeface="Arial"/>
                  <a:cs typeface="Arial"/>
                </a:rPr>
                <a:t>; 2019.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6" name="object 15">
              <a:extLst>
                <a:ext uri="{FF2B5EF4-FFF2-40B4-BE49-F238E27FC236}">
                  <a16:creationId xmlns:a16="http://schemas.microsoft.com/office/drawing/2014/main" id="{DFE741D6-2072-4A01-B4AB-50CF6AF11436}"/>
                </a:ext>
              </a:extLst>
            </p:cNvPr>
            <p:cNvSpPr/>
            <p:nvPr/>
          </p:nvSpPr>
          <p:spPr>
            <a:xfrm>
              <a:off x="1495321" y="4244400"/>
              <a:ext cx="144000" cy="36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8" name="object 21">
              <a:extLst>
                <a:ext uri="{FF2B5EF4-FFF2-40B4-BE49-F238E27FC236}">
                  <a16:creationId xmlns:a16="http://schemas.microsoft.com/office/drawing/2014/main" id="{D63B62E2-CEFE-4946-91CF-E845682EF023}"/>
                </a:ext>
              </a:extLst>
            </p:cNvPr>
            <p:cNvSpPr/>
            <p:nvPr/>
          </p:nvSpPr>
          <p:spPr>
            <a:xfrm>
              <a:off x="1495321" y="4013999"/>
              <a:ext cx="144000" cy="2304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3" name="object 15">
              <a:extLst>
                <a:ext uri="{FF2B5EF4-FFF2-40B4-BE49-F238E27FC236}">
                  <a16:creationId xmlns:a16="http://schemas.microsoft.com/office/drawing/2014/main" id="{FA781629-D63A-4B89-915C-057910930C7E}"/>
                </a:ext>
              </a:extLst>
            </p:cNvPr>
            <p:cNvSpPr/>
            <p:nvPr/>
          </p:nvSpPr>
          <p:spPr>
            <a:xfrm>
              <a:off x="1747321" y="4240800"/>
              <a:ext cx="144000" cy="72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4" name="object 21">
              <a:extLst>
                <a:ext uri="{FF2B5EF4-FFF2-40B4-BE49-F238E27FC236}">
                  <a16:creationId xmlns:a16="http://schemas.microsoft.com/office/drawing/2014/main" id="{D98986DE-55A2-48B4-9DB3-93A0C4827F4A}"/>
                </a:ext>
              </a:extLst>
            </p:cNvPr>
            <p:cNvSpPr/>
            <p:nvPr/>
          </p:nvSpPr>
          <p:spPr>
            <a:xfrm>
              <a:off x="1747321" y="4039200"/>
              <a:ext cx="144000" cy="2016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6" name="object 15">
              <a:extLst>
                <a:ext uri="{FF2B5EF4-FFF2-40B4-BE49-F238E27FC236}">
                  <a16:creationId xmlns:a16="http://schemas.microsoft.com/office/drawing/2014/main" id="{BF97A876-9861-40B1-975C-AC31F73D10D7}"/>
                </a:ext>
              </a:extLst>
            </p:cNvPr>
            <p:cNvSpPr/>
            <p:nvPr/>
          </p:nvSpPr>
          <p:spPr>
            <a:xfrm>
              <a:off x="1999321" y="4233600"/>
              <a:ext cx="144000" cy="144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7" name="object 21">
              <a:extLst>
                <a:ext uri="{FF2B5EF4-FFF2-40B4-BE49-F238E27FC236}">
                  <a16:creationId xmlns:a16="http://schemas.microsoft.com/office/drawing/2014/main" id="{286093FB-6E21-4663-93FE-A24D69C913A6}"/>
                </a:ext>
              </a:extLst>
            </p:cNvPr>
            <p:cNvSpPr/>
            <p:nvPr/>
          </p:nvSpPr>
          <p:spPr>
            <a:xfrm>
              <a:off x="1999321" y="4018510"/>
              <a:ext cx="144000" cy="216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9" name="object 15">
              <a:extLst>
                <a:ext uri="{FF2B5EF4-FFF2-40B4-BE49-F238E27FC236}">
                  <a16:creationId xmlns:a16="http://schemas.microsoft.com/office/drawing/2014/main" id="{056EECD5-E1A6-42B9-A3EB-E58B0AC2FD86}"/>
                </a:ext>
              </a:extLst>
            </p:cNvPr>
            <p:cNvSpPr/>
            <p:nvPr/>
          </p:nvSpPr>
          <p:spPr>
            <a:xfrm>
              <a:off x="2251321" y="4226400"/>
              <a:ext cx="144000" cy="216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0" name="object 21">
              <a:extLst>
                <a:ext uri="{FF2B5EF4-FFF2-40B4-BE49-F238E27FC236}">
                  <a16:creationId xmlns:a16="http://schemas.microsoft.com/office/drawing/2014/main" id="{DD7D2237-1908-47EB-88E3-079C700D7A2B}"/>
                </a:ext>
              </a:extLst>
            </p:cNvPr>
            <p:cNvSpPr/>
            <p:nvPr/>
          </p:nvSpPr>
          <p:spPr>
            <a:xfrm>
              <a:off x="2251321" y="3956269"/>
              <a:ext cx="144000" cy="270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9" name="object 15">
              <a:extLst>
                <a:ext uri="{FF2B5EF4-FFF2-40B4-BE49-F238E27FC236}">
                  <a16:creationId xmlns:a16="http://schemas.microsoft.com/office/drawing/2014/main" id="{03E012DC-1B5E-422E-8E0B-A2162975C16A}"/>
                </a:ext>
              </a:extLst>
            </p:cNvPr>
            <p:cNvSpPr/>
            <p:nvPr/>
          </p:nvSpPr>
          <p:spPr>
            <a:xfrm>
              <a:off x="3511321" y="4075354"/>
              <a:ext cx="144000" cy="172646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0" name="object 21">
              <a:extLst>
                <a:ext uri="{FF2B5EF4-FFF2-40B4-BE49-F238E27FC236}">
                  <a16:creationId xmlns:a16="http://schemas.microsoft.com/office/drawing/2014/main" id="{157BCD0D-C25E-4BEA-99DA-300189F8D2D5}"/>
                </a:ext>
              </a:extLst>
            </p:cNvPr>
            <p:cNvSpPr/>
            <p:nvPr/>
          </p:nvSpPr>
          <p:spPr>
            <a:xfrm>
              <a:off x="3511321" y="3544253"/>
              <a:ext cx="144000" cy="5364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1" name="object 15">
              <a:extLst>
                <a:ext uri="{FF2B5EF4-FFF2-40B4-BE49-F238E27FC236}">
                  <a16:creationId xmlns:a16="http://schemas.microsoft.com/office/drawing/2014/main" id="{9AA95FF8-F2DF-42FC-A9EC-BA47E0DF8989}"/>
                </a:ext>
              </a:extLst>
            </p:cNvPr>
            <p:cNvSpPr/>
            <p:nvPr/>
          </p:nvSpPr>
          <p:spPr>
            <a:xfrm>
              <a:off x="3763321" y="4062972"/>
              <a:ext cx="144000" cy="185027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2" name="object 21">
              <a:extLst>
                <a:ext uri="{FF2B5EF4-FFF2-40B4-BE49-F238E27FC236}">
                  <a16:creationId xmlns:a16="http://schemas.microsoft.com/office/drawing/2014/main" id="{A70F3D27-7DC7-47A5-BE7D-A593DB1AD319}"/>
                </a:ext>
              </a:extLst>
            </p:cNvPr>
            <p:cNvSpPr/>
            <p:nvPr/>
          </p:nvSpPr>
          <p:spPr>
            <a:xfrm>
              <a:off x="3763321" y="3455642"/>
              <a:ext cx="144000" cy="612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3" name="object 15">
              <a:extLst>
                <a:ext uri="{FF2B5EF4-FFF2-40B4-BE49-F238E27FC236}">
                  <a16:creationId xmlns:a16="http://schemas.microsoft.com/office/drawing/2014/main" id="{850CEB2D-D480-489B-BE45-F37608245B36}"/>
                </a:ext>
              </a:extLst>
            </p:cNvPr>
            <p:cNvSpPr/>
            <p:nvPr/>
          </p:nvSpPr>
          <p:spPr>
            <a:xfrm>
              <a:off x="4015321" y="4042336"/>
              <a:ext cx="144000" cy="205663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4" name="object 21">
              <a:extLst>
                <a:ext uri="{FF2B5EF4-FFF2-40B4-BE49-F238E27FC236}">
                  <a16:creationId xmlns:a16="http://schemas.microsoft.com/office/drawing/2014/main" id="{90970A30-AD41-499D-85F6-A6E4102FC4EA}"/>
                </a:ext>
              </a:extLst>
            </p:cNvPr>
            <p:cNvSpPr/>
            <p:nvPr/>
          </p:nvSpPr>
          <p:spPr>
            <a:xfrm>
              <a:off x="4015321" y="3362400"/>
              <a:ext cx="144000" cy="684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5" name="object 15">
              <a:extLst>
                <a:ext uri="{FF2B5EF4-FFF2-40B4-BE49-F238E27FC236}">
                  <a16:creationId xmlns:a16="http://schemas.microsoft.com/office/drawing/2014/main" id="{D6A81CAD-E9F9-4FAD-8D64-03ACBF86106B}"/>
                </a:ext>
              </a:extLst>
            </p:cNvPr>
            <p:cNvSpPr/>
            <p:nvPr/>
          </p:nvSpPr>
          <p:spPr>
            <a:xfrm>
              <a:off x="4267321" y="4036640"/>
              <a:ext cx="144000" cy="211359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6" name="object 21">
              <a:extLst>
                <a:ext uri="{FF2B5EF4-FFF2-40B4-BE49-F238E27FC236}">
                  <a16:creationId xmlns:a16="http://schemas.microsoft.com/office/drawing/2014/main" id="{748559C6-F021-461B-95AB-428AFD65AE52}"/>
                </a:ext>
              </a:extLst>
            </p:cNvPr>
            <p:cNvSpPr/>
            <p:nvPr/>
          </p:nvSpPr>
          <p:spPr>
            <a:xfrm>
              <a:off x="4267321" y="3279598"/>
              <a:ext cx="144000" cy="7632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4" name="object 15">
              <a:extLst>
                <a:ext uri="{FF2B5EF4-FFF2-40B4-BE49-F238E27FC236}">
                  <a16:creationId xmlns:a16="http://schemas.microsoft.com/office/drawing/2014/main" id="{D0BDC406-D2D5-4049-A327-A0E45E0FBD48}"/>
                </a:ext>
              </a:extLst>
            </p:cNvPr>
            <p:cNvSpPr/>
            <p:nvPr/>
          </p:nvSpPr>
          <p:spPr>
            <a:xfrm>
              <a:off x="2503321" y="4215600"/>
              <a:ext cx="144000" cy="324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5" name="object 21">
              <a:extLst>
                <a:ext uri="{FF2B5EF4-FFF2-40B4-BE49-F238E27FC236}">
                  <a16:creationId xmlns:a16="http://schemas.microsoft.com/office/drawing/2014/main" id="{3A3392FB-C6A3-4F43-8970-8C80D6A95759}"/>
                </a:ext>
              </a:extLst>
            </p:cNvPr>
            <p:cNvSpPr/>
            <p:nvPr/>
          </p:nvSpPr>
          <p:spPr>
            <a:xfrm>
              <a:off x="2503321" y="3830400"/>
              <a:ext cx="144000" cy="3852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6" name="object 15">
              <a:extLst>
                <a:ext uri="{FF2B5EF4-FFF2-40B4-BE49-F238E27FC236}">
                  <a16:creationId xmlns:a16="http://schemas.microsoft.com/office/drawing/2014/main" id="{688A38F5-ECEE-4993-AD0A-4F084B3E3460}"/>
                </a:ext>
              </a:extLst>
            </p:cNvPr>
            <p:cNvSpPr/>
            <p:nvPr/>
          </p:nvSpPr>
          <p:spPr>
            <a:xfrm>
              <a:off x="2755321" y="4142760"/>
              <a:ext cx="144000" cy="10524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7" name="object 21">
              <a:extLst>
                <a:ext uri="{FF2B5EF4-FFF2-40B4-BE49-F238E27FC236}">
                  <a16:creationId xmlns:a16="http://schemas.microsoft.com/office/drawing/2014/main" id="{11409A21-98CC-4065-8EE6-6597E26A9B14}"/>
                </a:ext>
              </a:extLst>
            </p:cNvPr>
            <p:cNvSpPr/>
            <p:nvPr/>
          </p:nvSpPr>
          <p:spPr>
            <a:xfrm>
              <a:off x="2755321" y="3700800"/>
              <a:ext cx="144000" cy="4428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8" name="object 15">
              <a:extLst>
                <a:ext uri="{FF2B5EF4-FFF2-40B4-BE49-F238E27FC236}">
                  <a16:creationId xmlns:a16="http://schemas.microsoft.com/office/drawing/2014/main" id="{CDF24E58-DB83-45CD-B423-D1889248D59C}"/>
                </a:ext>
              </a:extLst>
            </p:cNvPr>
            <p:cNvSpPr/>
            <p:nvPr/>
          </p:nvSpPr>
          <p:spPr>
            <a:xfrm>
              <a:off x="3007321" y="4107516"/>
              <a:ext cx="144000" cy="140484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9" name="object 21">
              <a:extLst>
                <a:ext uri="{FF2B5EF4-FFF2-40B4-BE49-F238E27FC236}">
                  <a16:creationId xmlns:a16="http://schemas.microsoft.com/office/drawing/2014/main" id="{D176E202-9F58-4D19-9837-4D671E8FA3F4}"/>
                </a:ext>
              </a:extLst>
            </p:cNvPr>
            <p:cNvSpPr/>
            <p:nvPr/>
          </p:nvSpPr>
          <p:spPr>
            <a:xfrm>
              <a:off x="3007321" y="3633653"/>
              <a:ext cx="144000" cy="47697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0" name="object 15">
              <a:extLst>
                <a:ext uri="{FF2B5EF4-FFF2-40B4-BE49-F238E27FC236}">
                  <a16:creationId xmlns:a16="http://schemas.microsoft.com/office/drawing/2014/main" id="{73E0453A-A251-4CAB-BFAF-6EBD7F85E93C}"/>
                </a:ext>
              </a:extLst>
            </p:cNvPr>
            <p:cNvSpPr/>
            <p:nvPr/>
          </p:nvSpPr>
          <p:spPr>
            <a:xfrm>
              <a:off x="3259321" y="4081144"/>
              <a:ext cx="144000" cy="166856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21" name="object 21">
              <a:extLst>
                <a:ext uri="{FF2B5EF4-FFF2-40B4-BE49-F238E27FC236}">
                  <a16:creationId xmlns:a16="http://schemas.microsoft.com/office/drawing/2014/main" id="{672C66FB-8FF3-42EE-AC2C-DB61A7693102}"/>
                </a:ext>
              </a:extLst>
            </p:cNvPr>
            <p:cNvSpPr/>
            <p:nvPr/>
          </p:nvSpPr>
          <p:spPr>
            <a:xfrm>
              <a:off x="3259321" y="3585469"/>
              <a:ext cx="144000" cy="495035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29" name="object 15">
              <a:extLst>
                <a:ext uri="{FF2B5EF4-FFF2-40B4-BE49-F238E27FC236}">
                  <a16:creationId xmlns:a16="http://schemas.microsoft.com/office/drawing/2014/main" id="{83A24462-3746-4FBD-8ED3-E6648226DFA0}"/>
                </a:ext>
              </a:extLst>
            </p:cNvPr>
            <p:cNvSpPr/>
            <p:nvPr/>
          </p:nvSpPr>
          <p:spPr>
            <a:xfrm>
              <a:off x="4519321" y="4036640"/>
              <a:ext cx="144000" cy="21136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0" name="object 21">
              <a:extLst>
                <a:ext uri="{FF2B5EF4-FFF2-40B4-BE49-F238E27FC236}">
                  <a16:creationId xmlns:a16="http://schemas.microsoft.com/office/drawing/2014/main" id="{CFAC19E5-8AA8-4FF1-833B-6FA1357450AE}"/>
                </a:ext>
              </a:extLst>
            </p:cNvPr>
            <p:cNvSpPr/>
            <p:nvPr/>
          </p:nvSpPr>
          <p:spPr>
            <a:xfrm>
              <a:off x="4519321" y="3213791"/>
              <a:ext cx="144000" cy="828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1" name="object 15">
              <a:extLst>
                <a:ext uri="{FF2B5EF4-FFF2-40B4-BE49-F238E27FC236}">
                  <a16:creationId xmlns:a16="http://schemas.microsoft.com/office/drawing/2014/main" id="{5CA00D87-392F-4686-99EE-3FEFA1893169}"/>
                </a:ext>
              </a:extLst>
            </p:cNvPr>
            <p:cNvSpPr/>
            <p:nvPr/>
          </p:nvSpPr>
          <p:spPr>
            <a:xfrm>
              <a:off x="4771321" y="4003776"/>
              <a:ext cx="144000" cy="244223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2" name="object 21">
              <a:extLst>
                <a:ext uri="{FF2B5EF4-FFF2-40B4-BE49-F238E27FC236}">
                  <a16:creationId xmlns:a16="http://schemas.microsoft.com/office/drawing/2014/main" id="{B11AC594-FABA-4E16-BD23-C60A8EF8D2CB}"/>
                </a:ext>
              </a:extLst>
            </p:cNvPr>
            <p:cNvSpPr/>
            <p:nvPr/>
          </p:nvSpPr>
          <p:spPr>
            <a:xfrm>
              <a:off x="4771321" y="3062976"/>
              <a:ext cx="144000" cy="9468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3" name="object 15">
              <a:extLst>
                <a:ext uri="{FF2B5EF4-FFF2-40B4-BE49-F238E27FC236}">
                  <a16:creationId xmlns:a16="http://schemas.microsoft.com/office/drawing/2014/main" id="{3B25E295-0436-4BA9-993E-237401D67CE5}"/>
                </a:ext>
              </a:extLst>
            </p:cNvPr>
            <p:cNvSpPr/>
            <p:nvPr/>
          </p:nvSpPr>
          <p:spPr>
            <a:xfrm>
              <a:off x="5023321" y="3982242"/>
              <a:ext cx="144000" cy="265757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4" name="object 21">
              <a:extLst>
                <a:ext uri="{FF2B5EF4-FFF2-40B4-BE49-F238E27FC236}">
                  <a16:creationId xmlns:a16="http://schemas.microsoft.com/office/drawing/2014/main" id="{29BA2912-EB82-4B51-8893-D4400B92DEE5}"/>
                </a:ext>
              </a:extLst>
            </p:cNvPr>
            <p:cNvSpPr/>
            <p:nvPr/>
          </p:nvSpPr>
          <p:spPr>
            <a:xfrm>
              <a:off x="5023321" y="2903921"/>
              <a:ext cx="144000" cy="10872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5" name="object 15">
              <a:extLst>
                <a:ext uri="{FF2B5EF4-FFF2-40B4-BE49-F238E27FC236}">
                  <a16:creationId xmlns:a16="http://schemas.microsoft.com/office/drawing/2014/main" id="{8DD9D457-9F4F-4782-B72D-A7D0263A5FA1}"/>
                </a:ext>
              </a:extLst>
            </p:cNvPr>
            <p:cNvSpPr/>
            <p:nvPr/>
          </p:nvSpPr>
          <p:spPr>
            <a:xfrm>
              <a:off x="5275321" y="3963924"/>
              <a:ext cx="144000" cy="284075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6" name="object 21">
              <a:extLst>
                <a:ext uri="{FF2B5EF4-FFF2-40B4-BE49-F238E27FC236}">
                  <a16:creationId xmlns:a16="http://schemas.microsoft.com/office/drawing/2014/main" id="{CF67ADC6-B4B5-411C-AA07-DA204608E50B}"/>
                </a:ext>
              </a:extLst>
            </p:cNvPr>
            <p:cNvSpPr/>
            <p:nvPr/>
          </p:nvSpPr>
          <p:spPr>
            <a:xfrm>
              <a:off x="5275321" y="2789998"/>
              <a:ext cx="144000" cy="11808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4" name="object 15">
              <a:extLst>
                <a:ext uri="{FF2B5EF4-FFF2-40B4-BE49-F238E27FC236}">
                  <a16:creationId xmlns:a16="http://schemas.microsoft.com/office/drawing/2014/main" id="{87A07BE3-36F1-460F-AF08-B43F7B6EF2CD}"/>
                </a:ext>
              </a:extLst>
            </p:cNvPr>
            <p:cNvSpPr/>
            <p:nvPr/>
          </p:nvSpPr>
          <p:spPr>
            <a:xfrm>
              <a:off x="5527321" y="3880008"/>
              <a:ext cx="144000" cy="367992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5" name="object 21">
              <a:extLst>
                <a:ext uri="{FF2B5EF4-FFF2-40B4-BE49-F238E27FC236}">
                  <a16:creationId xmlns:a16="http://schemas.microsoft.com/office/drawing/2014/main" id="{88938254-6710-4D3D-9FE4-41D76F35CA61}"/>
                </a:ext>
              </a:extLst>
            </p:cNvPr>
            <p:cNvSpPr/>
            <p:nvPr/>
          </p:nvSpPr>
          <p:spPr>
            <a:xfrm>
              <a:off x="5527321" y="2706261"/>
              <a:ext cx="144000" cy="11772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6" name="object 15">
              <a:extLst>
                <a:ext uri="{FF2B5EF4-FFF2-40B4-BE49-F238E27FC236}">
                  <a16:creationId xmlns:a16="http://schemas.microsoft.com/office/drawing/2014/main" id="{582E2A8D-033A-4333-9CE3-0DE3E992763A}"/>
                </a:ext>
              </a:extLst>
            </p:cNvPr>
            <p:cNvSpPr/>
            <p:nvPr/>
          </p:nvSpPr>
          <p:spPr>
            <a:xfrm>
              <a:off x="5779321" y="3834734"/>
              <a:ext cx="144000" cy="413266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7" name="object 21">
              <a:extLst>
                <a:ext uri="{FF2B5EF4-FFF2-40B4-BE49-F238E27FC236}">
                  <a16:creationId xmlns:a16="http://schemas.microsoft.com/office/drawing/2014/main" id="{783C1BC8-6E1C-43AB-8ACF-EF7B4CE710DC}"/>
                </a:ext>
              </a:extLst>
            </p:cNvPr>
            <p:cNvSpPr/>
            <p:nvPr/>
          </p:nvSpPr>
          <p:spPr>
            <a:xfrm>
              <a:off x="5779321" y="2624399"/>
              <a:ext cx="144000" cy="12132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8" name="object 15">
              <a:extLst>
                <a:ext uri="{FF2B5EF4-FFF2-40B4-BE49-F238E27FC236}">
                  <a16:creationId xmlns:a16="http://schemas.microsoft.com/office/drawing/2014/main" id="{CB849097-552C-41DB-B08C-6899C0F4E0A3}"/>
                </a:ext>
              </a:extLst>
            </p:cNvPr>
            <p:cNvSpPr/>
            <p:nvPr/>
          </p:nvSpPr>
          <p:spPr>
            <a:xfrm>
              <a:off x="6031321" y="3681444"/>
              <a:ext cx="144000" cy="566556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9" name="object 21">
              <a:extLst>
                <a:ext uri="{FF2B5EF4-FFF2-40B4-BE49-F238E27FC236}">
                  <a16:creationId xmlns:a16="http://schemas.microsoft.com/office/drawing/2014/main" id="{67D5506D-4681-407F-BC78-3C717A1D500C}"/>
                </a:ext>
              </a:extLst>
            </p:cNvPr>
            <p:cNvSpPr/>
            <p:nvPr/>
          </p:nvSpPr>
          <p:spPr>
            <a:xfrm>
              <a:off x="6031321" y="2564912"/>
              <a:ext cx="144000" cy="11196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0" name="object 15">
              <a:extLst>
                <a:ext uri="{FF2B5EF4-FFF2-40B4-BE49-F238E27FC236}">
                  <a16:creationId xmlns:a16="http://schemas.microsoft.com/office/drawing/2014/main" id="{67CC64C6-1BCA-4632-9294-ED5E46B96C40}"/>
                </a:ext>
              </a:extLst>
            </p:cNvPr>
            <p:cNvSpPr/>
            <p:nvPr/>
          </p:nvSpPr>
          <p:spPr>
            <a:xfrm>
              <a:off x="6283321" y="3605630"/>
              <a:ext cx="144000" cy="642369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1" name="object 21">
              <a:extLst>
                <a:ext uri="{FF2B5EF4-FFF2-40B4-BE49-F238E27FC236}">
                  <a16:creationId xmlns:a16="http://schemas.microsoft.com/office/drawing/2014/main" id="{3CEDE042-A530-4353-9C94-D4DFD7C3ACE3}"/>
                </a:ext>
              </a:extLst>
            </p:cNvPr>
            <p:cNvSpPr/>
            <p:nvPr/>
          </p:nvSpPr>
          <p:spPr>
            <a:xfrm>
              <a:off x="6283321" y="2530800"/>
              <a:ext cx="144000" cy="1080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9" name="object 15">
              <a:extLst>
                <a:ext uri="{FF2B5EF4-FFF2-40B4-BE49-F238E27FC236}">
                  <a16:creationId xmlns:a16="http://schemas.microsoft.com/office/drawing/2014/main" id="{30BB8657-0A46-4CF7-AC73-14C675F743C9}"/>
                </a:ext>
              </a:extLst>
            </p:cNvPr>
            <p:cNvSpPr/>
            <p:nvPr/>
          </p:nvSpPr>
          <p:spPr>
            <a:xfrm>
              <a:off x="6535321" y="3564292"/>
              <a:ext cx="144000" cy="683707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0" name="object 21">
              <a:extLst>
                <a:ext uri="{FF2B5EF4-FFF2-40B4-BE49-F238E27FC236}">
                  <a16:creationId xmlns:a16="http://schemas.microsoft.com/office/drawing/2014/main" id="{42FE5BEF-63CF-4C8C-96E6-567376AB7804}"/>
                </a:ext>
              </a:extLst>
            </p:cNvPr>
            <p:cNvSpPr/>
            <p:nvPr/>
          </p:nvSpPr>
          <p:spPr>
            <a:xfrm>
              <a:off x="6535321" y="2480399"/>
              <a:ext cx="144000" cy="10908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1" name="object 15">
              <a:extLst>
                <a:ext uri="{FF2B5EF4-FFF2-40B4-BE49-F238E27FC236}">
                  <a16:creationId xmlns:a16="http://schemas.microsoft.com/office/drawing/2014/main" id="{C6477011-FF7D-4061-8E54-7F5EFE31A746}"/>
                </a:ext>
              </a:extLst>
            </p:cNvPr>
            <p:cNvSpPr/>
            <p:nvPr/>
          </p:nvSpPr>
          <p:spPr>
            <a:xfrm>
              <a:off x="6787321" y="3508384"/>
              <a:ext cx="144000" cy="739616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2" name="object 21">
              <a:extLst>
                <a:ext uri="{FF2B5EF4-FFF2-40B4-BE49-F238E27FC236}">
                  <a16:creationId xmlns:a16="http://schemas.microsoft.com/office/drawing/2014/main" id="{A62C2096-547D-41E7-9260-D4375458B688}"/>
                </a:ext>
              </a:extLst>
            </p:cNvPr>
            <p:cNvSpPr/>
            <p:nvPr/>
          </p:nvSpPr>
          <p:spPr>
            <a:xfrm>
              <a:off x="6787321" y="2434565"/>
              <a:ext cx="144000" cy="10800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3" name="object 15">
              <a:extLst>
                <a:ext uri="{FF2B5EF4-FFF2-40B4-BE49-F238E27FC236}">
                  <a16:creationId xmlns:a16="http://schemas.microsoft.com/office/drawing/2014/main" id="{12C5D8BC-2C9B-47B8-A95D-85336263BAE7}"/>
                </a:ext>
              </a:extLst>
            </p:cNvPr>
            <p:cNvSpPr/>
            <p:nvPr/>
          </p:nvSpPr>
          <p:spPr>
            <a:xfrm>
              <a:off x="7039321" y="3441858"/>
              <a:ext cx="144000" cy="806142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4" name="object 21">
              <a:extLst>
                <a:ext uri="{FF2B5EF4-FFF2-40B4-BE49-F238E27FC236}">
                  <a16:creationId xmlns:a16="http://schemas.microsoft.com/office/drawing/2014/main" id="{AE19209C-298B-432B-B5B0-D043B3AB4DE8}"/>
                </a:ext>
              </a:extLst>
            </p:cNvPr>
            <p:cNvSpPr/>
            <p:nvPr/>
          </p:nvSpPr>
          <p:spPr>
            <a:xfrm>
              <a:off x="7039321" y="2332799"/>
              <a:ext cx="144000" cy="11124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5" name="object 15">
              <a:extLst>
                <a:ext uri="{FF2B5EF4-FFF2-40B4-BE49-F238E27FC236}">
                  <a16:creationId xmlns:a16="http://schemas.microsoft.com/office/drawing/2014/main" id="{EB442EC8-6DCD-4661-A6C1-8E397A9C9CF5}"/>
                </a:ext>
              </a:extLst>
            </p:cNvPr>
            <p:cNvSpPr/>
            <p:nvPr/>
          </p:nvSpPr>
          <p:spPr>
            <a:xfrm>
              <a:off x="7291321" y="3314718"/>
              <a:ext cx="144000" cy="933282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6" name="object 21">
              <a:extLst>
                <a:ext uri="{FF2B5EF4-FFF2-40B4-BE49-F238E27FC236}">
                  <a16:creationId xmlns:a16="http://schemas.microsoft.com/office/drawing/2014/main" id="{FE272184-2A53-4A22-969A-3B83A641AE67}"/>
                </a:ext>
              </a:extLst>
            </p:cNvPr>
            <p:cNvSpPr/>
            <p:nvPr/>
          </p:nvSpPr>
          <p:spPr>
            <a:xfrm>
              <a:off x="7291321" y="2264318"/>
              <a:ext cx="144000" cy="10548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4" name="object 15">
              <a:extLst>
                <a:ext uri="{FF2B5EF4-FFF2-40B4-BE49-F238E27FC236}">
                  <a16:creationId xmlns:a16="http://schemas.microsoft.com/office/drawing/2014/main" id="{7DC1D612-0996-444E-A819-ACA890F0B1B9}"/>
                </a:ext>
              </a:extLst>
            </p:cNvPr>
            <p:cNvSpPr/>
            <p:nvPr/>
          </p:nvSpPr>
          <p:spPr>
            <a:xfrm>
              <a:off x="7543321" y="3180008"/>
              <a:ext cx="144000" cy="1067991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5" name="object 21">
              <a:extLst>
                <a:ext uri="{FF2B5EF4-FFF2-40B4-BE49-F238E27FC236}">
                  <a16:creationId xmlns:a16="http://schemas.microsoft.com/office/drawing/2014/main" id="{21DDD130-ACB5-4BC0-A553-9ECE8A9311DF}"/>
                </a:ext>
              </a:extLst>
            </p:cNvPr>
            <p:cNvSpPr/>
            <p:nvPr/>
          </p:nvSpPr>
          <p:spPr>
            <a:xfrm>
              <a:off x="7543321" y="2224800"/>
              <a:ext cx="144000" cy="958245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6" name="object 15">
              <a:extLst>
                <a:ext uri="{FF2B5EF4-FFF2-40B4-BE49-F238E27FC236}">
                  <a16:creationId xmlns:a16="http://schemas.microsoft.com/office/drawing/2014/main" id="{D80A7BB8-1451-40BB-8560-7A53E16437C0}"/>
                </a:ext>
              </a:extLst>
            </p:cNvPr>
            <p:cNvSpPr/>
            <p:nvPr/>
          </p:nvSpPr>
          <p:spPr>
            <a:xfrm>
              <a:off x="7795321" y="3099322"/>
              <a:ext cx="144000" cy="1148677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7" name="object 21">
              <a:extLst>
                <a:ext uri="{FF2B5EF4-FFF2-40B4-BE49-F238E27FC236}">
                  <a16:creationId xmlns:a16="http://schemas.microsoft.com/office/drawing/2014/main" id="{7BB6065F-AB6D-471B-A002-ADC09419467F}"/>
                </a:ext>
              </a:extLst>
            </p:cNvPr>
            <p:cNvSpPr/>
            <p:nvPr/>
          </p:nvSpPr>
          <p:spPr>
            <a:xfrm>
              <a:off x="7795321" y="2185304"/>
              <a:ext cx="144000" cy="916978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8" name="object 15">
              <a:extLst>
                <a:ext uri="{FF2B5EF4-FFF2-40B4-BE49-F238E27FC236}">
                  <a16:creationId xmlns:a16="http://schemas.microsoft.com/office/drawing/2014/main" id="{4C70A0F0-8F22-41B9-9FE2-C9BC2AA35AC3}"/>
                </a:ext>
              </a:extLst>
            </p:cNvPr>
            <p:cNvSpPr/>
            <p:nvPr/>
          </p:nvSpPr>
          <p:spPr>
            <a:xfrm>
              <a:off x="8047321" y="3043024"/>
              <a:ext cx="144000" cy="1204975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9" name="object 21">
              <a:extLst>
                <a:ext uri="{FF2B5EF4-FFF2-40B4-BE49-F238E27FC236}">
                  <a16:creationId xmlns:a16="http://schemas.microsoft.com/office/drawing/2014/main" id="{3E6AF97D-C39D-49BE-80DA-39CC62A18B7A}"/>
                </a:ext>
              </a:extLst>
            </p:cNvPr>
            <p:cNvSpPr/>
            <p:nvPr/>
          </p:nvSpPr>
          <p:spPr>
            <a:xfrm>
              <a:off x="8047321" y="2109599"/>
              <a:ext cx="144000" cy="9396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80" name="object 15">
              <a:extLst>
                <a:ext uri="{FF2B5EF4-FFF2-40B4-BE49-F238E27FC236}">
                  <a16:creationId xmlns:a16="http://schemas.microsoft.com/office/drawing/2014/main" id="{7AAE5308-CA75-42B3-B32A-0E89B2E6E565}"/>
                </a:ext>
              </a:extLst>
            </p:cNvPr>
            <p:cNvSpPr/>
            <p:nvPr/>
          </p:nvSpPr>
          <p:spPr>
            <a:xfrm>
              <a:off x="8299321" y="3014024"/>
              <a:ext cx="144000" cy="1233975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81" name="object 21">
              <a:extLst>
                <a:ext uri="{FF2B5EF4-FFF2-40B4-BE49-F238E27FC236}">
                  <a16:creationId xmlns:a16="http://schemas.microsoft.com/office/drawing/2014/main" id="{761799F7-AA5D-4865-B1FD-41444DBDEC23}"/>
                </a:ext>
              </a:extLst>
            </p:cNvPr>
            <p:cNvSpPr/>
            <p:nvPr/>
          </p:nvSpPr>
          <p:spPr>
            <a:xfrm>
              <a:off x="8299321" y="2051999"/>
              <a:ext cx="144000" cy="968400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89" name="object 15">
              <a:extLst>
                <a:ext uri="{FF2B5EF4-FFF2-40B4-BE49-F238E27FC236}">
                  <a16:creationId xmlns:a16="http://schemas.microsoft.com/office/drawing/2014/main" id="{F8D5200B-FDDE-4D34-B90D-2DD3201AF489}"/>
                </a:ext>
              </a:extLst>
            </p:cNvPr>
            <p:cNvSpPr/>
            <p:nvPr/>
          </p:nvSpPr>
          <p:spPr>
            <a:xfrm>
              <a:off x="8551321" y="2988000"/>
              <a:ext cx="144000" cy="1260000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3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0" name="object 21">
              <a:extLst>
                <a:ext uri="{FF2B5EF4-FFF2-40B4-BE49-F238E27FC236}">
                  <a16:creationId xmlns:a16="http://schemas.microsoft.com/office/drawing/2014/main" id="{DD8BA876-BE27-4C2F-B2E7-28E6D7DFC805}"/>
                </a:ext>
              </a:extLst>
            </p:cNvPr>
            <p:cNvSpPr/>
            <p:nvPr/>
          </p:nvSpPr>
          <p:spPr>
            <a:xfrm>
              <a:off x="8551321" y="2001600"/>
              <a:ext cx="144000" cy="993063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FBF2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1" name="object 87">
              <a:extLst>
                <a:ext uri="{FF2B5EF4-FFF2-40B4-BE49-F238E27FC236}">
                  <a16:creationId xmlns:a16="http://schemas.microsoft.com/office/drawing/2014/main" id="{34CE40A8-C725-485C-953D-EB8B1F69960F}"/>
                </a:ext>
              </a:extLst>
            </p:cNvPr>
            <p:cNvSpPr/>
            <p:nvPr/>
          </p:nvSpPr>
          <p:spPr>
            <a:xfrm>
              <a:off x="1551600" y="2662016"/>
              <a:ext cx="7085071" cy="1589584"/>
            </a:xfrm>
            <a:custGeom>
              <a:avLst/>
              <a:gdLst/>
              <a:ahLst/>
              <a:cxnLst/>
              <a:rect l="l" t="t" r="r" b="b"/>
              <a:pathLst>
                <a:path w="4795520" h="1467485">
                  <a:moveTo>
                    <a:pt x="177385" y="1410851"/>
                  </a:moveTo>
                  <a:lnTo>
                    <a:pt x="8369" y="1447063"/>
                  </a:lnTo>
                  <a:lnTo>
                    <a:pt x="3048" y="1448587"/>
                  </a:lnTo>
                  <a:lnTo>
                    <a:pt x="0" y="1453146"/>
                  </a:lnTo>
                  <a:lnTo>
                    <a:pt x="762" y="1458480"/>
                  </a:lnTo>
                  <a:lnTo>
                    <a:pt x="2286" y="1463802"/>
                  </a:lnTo>
                  <a:lnTo>
                    <a:pt x="6845" y="1466862"/>
                  </a:lnTo>
                  <a:lnTo>
                    <a:pt x="12179" y="1466088"/>
                  </a:lnTo>
                  <a:lnTo>
                    <a:pt x="182600" y="1429562"/>
                  </a:lnTo>
                  <a:lnTo>
                    <a:pt x="183349" y="1428813"/>
                  </a:lnTo>
                  <a:lnTo>
                    <a:pt x="184873" y="1428813"/>
                  </a:lnTo>
                  <a:lnTo>
                    <a:pt x="219282" y="1411300"/>
                  </a:lnTo>
                  <a:lnTo>
                    <a:pt x="176504" y="1411300"/>
                  </a:lnTo>
                  <a:lnTo>
                    <a:pt x="177385" y="1410851"/>
                  </a:lnTo>
                  <a:close/>
                </a:path>
                <a:path w="4795520" h="1467485">
                  <a:moveTo>
                    <a:pt x="178790" y="1410550"/>
                  </a:moveTo>
                  <a:lnTo>
                    <a:pt x="177385" y="1410851"/>
                  </a:lnTo>
                  <a:lnTo>
                    <a:pt x="176504" y="1411300"/>
                  </a:lnTo>
                  <a:lnTo>
                    <a:pt x="178790" y="1410550"/>
                  </a:lnTo>
                  <a:close/>
                </a:path>
                <a:path w="4795520" h="1467485">
                  <a:moveTo>
                    <a:pt x="220754" y="1410550"/>
                  </a:moveTo>
                  <a:lnTo>
                    <a:pt x="178790" y="1410550"/>
                  </a:lnTo>
                  <a:lnTo>
                    <a:pt x="176504" y="1411300"/>
                  </a:lnTo>
                  <a:lnTo>
                    <a:pt x="219282" y="1411300"/>
                  </a:lnTo>
                  <a:lnTo>
                    <a:pt x="220754" y="1410550"/>
                  </a:lnTo>
                  <a:close/>
                </a:path>
                <a:path w="4795520" h="1467485">
                  <a:moveTo>
                    <a:pt x="686277" y="1276158"/>
                  </a:moveTo>
                  <a:lnTo>
                    <a:pt x="518871" y="1322285"/>
                  </a:lnTo>
                  <a:lnTo>
                    <a:pt x="350735" y="1323809"/>
                  </a:lnTo>
                  <a:lnTo>
                    <a:pt x="348449" y="1323809"/>
                  </a:lnTo>
                  <a:lnTo>
                    <a:pt x="177385" y="1410851"/>
                  </a:lnTo>
                  <a:lnTo>
                    <a:pt x="178790" y="1410550"/>
                  </a:lnTo>
                  <a:lnTo>
                    <a:pt x="220754" y="1410550"/>
                  </a:lnTo>
                  <a:lnTo>
                    <a:pt x="353798" y="1342834"/>
                  </a:lnTo>
                  <a:lnTo>
                    <a:pt x="351497" y="1342834"/>
                  </a:lnTo>
                  <a:lnTo>
                    <a:pt x="355295" y="1342072"/>
                  </a:lnTo>
                  <a:lnTo>
                    <a:pt x="436708" y="1342072"/>
                  </a:lnTo>
                  <a:lnTo>
                    <a:pt x="524192" y="1341310"/>
                  </a:lnTo>
                  <a:lnTo>
                    <a:pt x="695375" y="1294142"/>
                  </a:lnTo>
                  <a:lnTo>
                    <a:pt x="697661" y="1293380"/>
                  </a:lnTo>
                  <a:lnTo>
                    <a:pt x="699947" y="1291094"/>
                  </a:lnTo>
                  <a:lnTo>
                    <a:pt x="700709" y="1288834"/>
                  </a:lnTo>
                  <a:lnTo>
                    <a:pt x="705212" y="1280452"/>
                  </a:lnTo>
                  <a:lnTo>
                    <a:pt x="683971" y="1280452"/>
                  </a:lnTo>
                  <a:lnTo>
                    <a:pt x="686277" y="1276158"/>
                  </a:lnTo>
                  <a:close/>
                </a:path>
                <a:path w="4795520" h="1467485">
                  <a:moveTo>
                    <a:pt x="355295" y="1342072"/>
                  </a:moveTo>
                  <a:lnTo>
                    <a:pt x="351497" y="1342834"/>
                  </a:lnTo>
                  <a:lnTo>
                    <a:pt x="353839" y="1342813"/>
                  </a:lnTo>
                  <a:lnTo>
                    <a:pt x="355295" y="1342072"/>
                  </a:lnTo>
                  <a:close/>
                </a:path>
                <a:path w="4795520" h="1467485">
                  <a:moveTo>
                    <a:pt x="353839" y="1342813"/>
                  </a:moveTo>
                  <a:lnTo>
                    <a:pt x="351497" y="1342834"/>
                  </a:lnTo>
                  <a:lnTo>
                    <a:pt x="353798" y="1342834"/>
                  </a:lnTo>
                  <a:close/>
                </a:path>
                <a:path w="4795520" h="1467485">
                  <a:moveTo>
                    <a:pt x="436708" y="1342072"/>
                  </a:moveTo>
                  <a:lnTo>
                    <a:pt x="355295" y="1342072"/>
                  </a:lnTo>
                  <a:lnTo>
                    <a:pt x="353839" y="1342813"/>
                  </a:lnTo>
                  <a:lnTo>
                    <a:pt x="436708" y="1342072"/>
                  </a:lnTo>
                  <a:close/>
                </a:path>
                <a:path w="4795520" h="1467485">
                  <a:moveTo>
                    <a:pt x="690054" y="1275118"/>
                  </a:moveTo>
                  <a:lnTo>
                    <a:pt x="686277" y="1276158"/>
                  </a:lnTo>
                  <a:lnTo>
                    <a:pt x="683971" y="1280452"/>
                  </a:lnTo>
                  <a:lnTo>
                    <a:pt x="690054" y="1275118"/>
                  </a:lnTo>
                  <a:close/>
                </a:path>
                <a:path w="4795520" h="1467485">
                  <a:moveTo>
                    <a:pt x="708077" y="1275118"/>
                  </a:moveTo>
                  <a:lnTo>
                    <a:pt x="690054" y="1275118"/>
                  </a:lnTo>
                  <a:lnTo>
                    <a:pt x="683971" y="1280452"/>
                  </a:lnTo>
                  <a:lnTo>
                    <a:pt x="705212" y="1280452"/>
                  </a:lnTo>
                  <a:lnTo>
                    <a:pt x="708077" y="1275118"/>
                  </a:lnTo>
                  <a:close/>
                </a:path>
                <a:path w="4795520" h="1467485">
                  <a:moveTo>
                    <a:pt x="1204353" y="811784"/>
                  </a:moveTo>
                  <a:lnTo>
                    <a:pt x="1202080" y="811784"/>
                  </a:lnTo>
                  <a:lnTo>
                    <a:pt x="1200556" y="812546"/>
                  </a:lnTo>
                  <a:lnTo>
                    <a:pt x="1029373" y="875690"/>
                  </a:lnTo>
                  <a:lnTo>
                    <a:pt x="858951" y="958621"/>
                  </a:lnTo>
                  <a:lnTo>
                    <a:pt x="686277" y="1276158"/>
                  </a:lnTo>
                  <a:lnTo>
                    <a:pt x="690054" y="1275118"/>
                  </a:lnTo>
                  <a:lnTo>
                    <a:pt x="708077" y="1275118"/>
                  </a:lnTo>
                  <a:lnTo>
                    <a:pt x="868682" y="976122"/>
                  </a:lnTo>
                  <a:lnTo>
                    <a:pt x="867321" y="976122"/>
                  </a:lnTo>
                  <a:lnTo>
                    <a:pt x="871131" y="971562"/>
                  </a:lnTo>
                  <a:lnTo>
                    <a:pt x="876690" y="971562"/>
                  </a:lnTo>
                  <a:lnTo>
                    <a:pt x="1037742" y="893191"/>
                  </a:lnTo>
                  <a:lnTo>
                    <a:pt x="1205255" y="830845"/>
                  </a:lnTo>
                  <a:lnTo>
                    <a:pt x="1203604" y="830808"/>
                  </a:lnTo>
                  <a:lnTo>
                    <a:pt x="1207401" y="830046"/>
                  </a:lnTo>
                  <a:lnTo>
                    <a:pt x="1448234" y="830046"/>
                  </a:lnTo>
                  <a:lnTo>
                    <a:pt x="1376299" y="815594"/>
                  </a:lnTo>
                  <a:lnTo>
                    <a:pt x="1374775" y="815594"/>
                  </a:lnTo>
                  <a:lnTo>
                    <a:pt x="1204353" y="811784"/>
                  </a:lnTo>
                  <a:close/>
                </a:path>
                <a:path w="4795520" h="1467485">
                  <a:moveTo>
                    <a:pt x="871131" y="971562"/>
                  </a:moveTo>
                  <a:lnTo>
                    <a:pt x="867321" y="976122"/>
                  </a:lnTo>
                  <a:lnTo>
                    <a:pt x="869163" y="975225"/>
                  </a:lnTo>
                  <a:lnTo>
                    <a:pt x="871131" y="971562"/>
                  </a:lnTo>
                  <a:close/>
                </a:path>
                <a:path w="4795520" h="1467485">
                  <a:moveTo>
                    <a:pt x="869163" y="975225"/>
                  </a:moveTo>
                  <a:lnTo>
                    <a:pt x="867321" y="976122"/>
                  </a:lnTo>
                  <a:lnTo>
                    <a:pt x="868682" y="976122"/>
                  </a:lnTo>
                  <a:lnTo>
                    <a:pt x="869163" y="975225"/>
                  </a:lnTo>
                  <a:close/>
                </a:path>
                <a:path w="4795520" h="1467485">
                  <a:moveTo>
                    <a:pt x="876690" y="971562"/>
                  </a:moveTo>
                  <a:lnTo>
                    <a:pt x="871131" y="971562"/>
                  </a:lnTo>
                  <a:lnTo>
                    <a:pt x="869163" y="975225"/>
                  </a:lnTo>
                  <a:lnTo>
                    <a:pt x="876690" y="971562"/>
                  </a:lnTo>
                  <a:close/>
                </a:path>
                <a:path w="4795520" h="1467485">
                  <a:moveTo>
                    <a:pt x="2346769" y="937323"/>
                  </a:moveTo>
                  <a:lnTo>
                    <a:pt x="2227643" y="937323"/>
                  </a:lnTo>
                  <a:lnTo>
                    <a:pt x="2225864" y="937402"/>
                  </a:lnTo>
                  <a:lnTo>
                    <a:pt x="2395791" y="964704"/>
                  </a:lnTo>
                  <a:lnTo>
                    <a:pt x="2568486" y="968514"/>
                  </a:lnTo>
                  <a:lnTo>
                    <a:pt x="2570772" y="968514"/>
                  </a:lnTo>
                  <a:lnTo>
                    <a:pt x="2573820" y="966990"/>
                  </a:lnTo>
                  <a:lnTo>
                    <a:pt x="2597678" y="951014"/>
                  </a:lnTo>
                  <a:lnTo>
                    <a:pt x="2563926" y="951014"/>
                  </a:lnTo>
                  <a:lnTo>
                    <a:pt x="2566300" y="949424"/>
                  </a:lnTo>
                  <a:lnTo>
                    <a:pt x="2398839" y="945692"/>
                  </a:lnTo>
                  <a:lnTo>
                    <a:pt x="2346769" y="937323"/>
                  </a:lnTo>
                  <a:close/>
                </a:path>
                <a:path w="4795520" h="1467485">
                  <a:moveTo>
                    <a:pt x="2566300" y="949424"/>
                  </a:moveTo>
                  <a:lnTo>
                    <a:pt x="2563926" y="951014"/>
                  </a:lnTo>
                  <a:lnTo>
                    <a:pt x="2569248" y="949490"/>
                  </a:lnTo>
                  <a:lnTo>
                    <a:pt x="2566300" y="949424"/>
                  </a:lnTo>
                  <a:close/>
                </a:path>
                <a:path w="4795520" h="1467485">
                  <a:moveTo>
                    <a:pt x="2904996" y="800206"/>
                  </a:moveTo>
                  <a:lnTo>
                    <a:pt x="2737383" y="835367"/>
                  </a:lnTo>
                  <a:lnTo>
                    <a:pt x="2735884" y="836129"/>
                  </a:lnTo>
                  <a:lnTo>
                    <a:pt x="2735110" y="836129"/>
                  </a:lnTo>
                  <a:lnTo>
                    <a:pt x="2734348" y="836891"/>
                  </a:lnTo>
                  <a:lnTo>
                    <a:pt x="2566300" y="949424"/>
                  </a:lnTo>
                  <a:lnTo>
                    <a:pt x="2569248" y="949490"/>
                  </a:lnTo>
                  <a:lnTo>
                    <a:pt x="2563926" y="951014"/>
                  </a:lnTo>
                  <a:lnTo>
                    <a:pt x="2597678" y="951014"/>
                  </a:lnTo>
                  <a:lnTo>
                    <a:pt x="2741965" y="854392"/>
                  </a:lnTo>
                  <a:lnTo>
                    <a:pt x="2741206" y="854392"/>
                  </a:lnTo>
                  <a:lnTo>
                    <a:pt x="2744241" y="852868"/>
                  </a:lnTo>
                  <a:lnTo>
                    <a:pt x="2748470" y="852868"/>
                  </a:lnTo>
                  <a:lnTo>
                    <a:pt x="2911614" y="818642"/>
                  </a:lnTo>
                  <a:lnTo>
                    <a:pt x="2913900" y="817880"/>
                  </a:lnTo>
                  <a:lnTo>
                    <a:pt x="2916936" y="814832"/>
                  </a:lnTo>
                  <a:lnTo>
                    <a:pt x="2925878" y="803414"/>
                  </a:lnTo>
                  <a:lnTo>
                    <a:pt x="2902483" y="803414"/>
                  </a:lnTo>
                  <a:lnTo>
                    <a:pt x="2904996" y="800206"/>
                  </a:lnTo>
                  <a:close/>
                </a:path>
                <a:path w="4795520" h="1467485">
                  <a:moveTo>
                    <a:pt x="1448234" y="830046"/>
                  </a:moveTo>
                  <a:lnTo>
                    <a:pt x="1207401" y="830046"/>
                  </a:lnTo>
                  <a:lnTo>
                    <a:pt x="1205255" y="830845"/>
                  </a:lnTo>
                  <a:lnTo>
                    <a:pt x="1374025" y="834618"/>
                  </a:lnTo>
                  <a:lnTo>
                    <a:pt x="1372501" y="834618"/>
                  </a:lnTo>
                  <a:lnTo>
                    <a:pt x="1542923" y="868845"/>
                  </a:lnTo>
                  <a:lnTo>
                    <a:pt x="1544447" y="868845"/>
                  </a:lnTo>
                  <a:lnTo>
                    <a:pt x="1715617" y="871131"/>
                  </a:lnTo>
                  <a:lnTo>
                    <a:pt x="1713344" y="871131"/>
                  </a:lnTo>
                  <a:lnTo>
                    <a:pt x="1883765" y="917536"/>
                  </a:lnTo>
                  <a:lnTo>
                    <a:pt x="2054948" y="944930"/>
                  </a:lnTo>
                  <a:lnTo>
                    <a:pt x="2057222" y="944930"/>
                  </a:lnTo>
                  <a:lnTo>
                    <a:pt x="2225864" y="937402"/>
                  </a:lnTo>
                  <a:lnTo>
                    <a:pt x="2225370" y="937323"/>
                  </a:lnTo>
                  <a:lnTo>
                    <a:pt x="2346769" y="937323"/>
                  </a:lnTo>
                  <a:lnTo>
                    <a:pt x="2275735" y="925906"/>
                  </a:lnTo>
                  <a:lnTo>
                    <a:pt x="2056460" y="925906"/>
                  </a:lnTo>
                  <a:lnTo>
                    <a:pt x="2057655" y="925852"/>
                  </a:lnTo>
                  <a:lnTo>
                    <a:pt x="1889086" y="898525"/>
                  </a:lnTo>
                  <a:lnTo>
                    <a:pt x="1718665" y="852106"/>
                  </a:lnTo>
                  <a:lnTo>
                    <a:pt x="1716379" y="852106"/>
                  </a:lnTo>
                  <a:lnTo>
                    <a:pt x="1545196" y="849833"/>
                  </a:lnTo>
                  <a:lnTo>
                    <a:pt x="1546720" y="849833"/>
                  </a:lnTo>
                  <a:lnTo>
                    <a:pt x="1448234" y="830046"/>
                  </a:lnTo>
                  <a:close/>
                </a:path>
                <a:path w="4795520" h="1467485">
                  <a:moveTo>
                    <a:pt x="2227643" y="937323"/>
                  </a:moveTo>
                  <a:lnTo>
                    <a:pt x="2225370" y="937323"/>
                  </a:lnTo>
                  <a:lnTo>
                    <a:pt x="2225864" y="937402"/>
                  </a:lnTo>
                  <a:lnTo>
                    <a:pt x="2227643" y="937323"/>
                  </a:lnTo>
                  <a:close/>
                </a:path>
                <a:path w="4795520" h="1467485">
                  <a:moveTo>
                    <a:pt x="2057655" y="925852"/>
                  </a:moveTo>
                  <a:lnTo>
                    <a:pt x="2056460" y="925906"/>
                  </a:lnTo>
                  <a:lnTo>
                    <a:pt x="2057984" y="925906"/>
                  </a:lnTo>
                  <a:lnTo>
                    <a:pt x="2057655" y="925852"/>
                  </a:lnTo>
                  <a:close/>
                </a:path>
                <a:path w="4795520" h="1467485">
                  <a:moveTo>
                    <a:pt x="2228405" y="918298"/>
                  </a:moveTo>
                  <a:lnTo>
                    <a:pt x="2226881" y="918298"/>
                  </a:lnTo>
                  <a:lnTo>
                    <a:pt x="2057655" y="925852"/>
                  </a:lnTo>
                  <a:lnTo>
                    <a:pt x="2057984" y="925906"/>
                  </a:lnTo>
                  <a:lnTo>
                    <a:pt x="2275735" y="925906"/>
                  </a:lnTo>
                  <a:lnTo>
                    <a:pt x="2228405" y="918298"/>
                  </a:lnTo>
                  <a:close/>
                </a:path>
                <a:path w="4795520" h="1467485">
                  <a:moveTo>
                    <a:pt x="2744241" y="852868"/>
                  </a:moveTo>
                  <a:lnTo>
                    <a:pt x="2741206" y="854392"/>
                  </a:lnTo>
                  <a:lnTo>
                    <a:pt x="2742312" y="854160"/>
                  </a:lnTo>
                  <a:lnTo>
                    <a:pt x="2744241" y="852868"/>
                  </a:lnTo>
                  <a:close/>
                </a:path>
                <a:path w="4795520" h="1467485">
                  <a:moveTo>
                    <a:pt x="2742312" y="854160"/>
                  </a:moveTo>
                  <a:lnTo>
                    <a:pt x="2741206" y="854392"/>
                  </a:lnTo>
                  <a:lnTo>
                    <a:pt x="2741965" y="854392"/>
                  </a:lnTo>
                  <a:lnTo>
                    <a:pt x="2742312" y="854160"/>
                  </a:lnTo>
                  <a:close/>
                </a:path>
                <a:path w="4795520" h="1467485">
                  <a:moveTo>
                    <a:pt x="2748470" y="852868"/>
                  </a:moveTo>
                  <a:lnTo>
                    <a:pt x="2744241" y="852868"/>
                  </a:lnTo>
                  <a:lnTo>
                    <a:pt x="2742312" y="854160"/>
                  </a:lnTo>
                  <a:lnTo>
                    <a:pt x="2748470" y="852868"/>
                  </a:lnTo>
                  <a:close/>
                </a:path>
                <a:path w="4795520" h="1467485">
                  <a:moveTo>
                    <a:pt x="1207401" y="830046"/>
                  </a:moveTo>
                  <a:lnTo>
                    <a:pt x="1203604" y="830808"/>
                  </a:lnTo>
                  <a:lnTo>
                    <a:pt x="1205255" y="830845"/>
                  </a:lnTo>
                  <a:lnTo>
                    <a:pt x="1207401" y="830046"/>
                  </a:lnTo>
                  <a:close/>
                </a:path>
                <a:path w="4795520" h="1467485">
                  <a:moveTo>
                    <a:pt x="2907804" y="799617"/>
                  </a:moveTo>
                  <a:lnTo>
                    <a:pt x="2904996" y="800206"/>
                  </a:lnTo>
                  <a:lnTo>
                    <a:pt x="2902483" y="803414"/>
                  </a:lnTo>
                  <a:lnTo>
                    <a:pt x="2907804" y="799617"/>
                  </a:lnTo>
                  <a:close/>
                </a:path>
                <a:path w="4795520" h="1467485">
                  <a:moveTo>
                    <a:pt x="2928852" y="799617"/>
                  </a:moveTo>
                  <a:lnTo>
                    <a:pt x="2907804" y="799617"/>
                  </a:lnTo>
                  <a:lnTo>
                    <a:pt x="2902483" y="803414"/>
                  </a:lnTo>
                  <a:lnTo>
                    <a:pt x="2925878" y="803414"/>
                  </a:lnTo>
                  <a:lnTo>
                    <a:pt x="2928852" y="799617"/>
                  </a:lnTo>
                  <a:close/>
                </a:path>
                <a:path w="4795520" h="1467485">
                  <a:moveTo>
                    <a:pt x="3758233" y="366492"/>
                  </a:moveTo>
                  <a:lnTo>
                    <a:pt x="3589489" y="403999"/>
                  </a:lnTo>
                  <a:lnTo>
                    <a:pt x="3419068" y="452691"/>
                  </a:lnTo>
                  <a:lnTo>
                    <a:pt x="3248647" y="491490"/>
                  </a:lnTo>
                  <a:lnTo>
                    <a:pt x="3247885" y="492252"/>
                  </a:lnTo>
                  <a:lnTo>
                    <a:pt x="3246374" y="492252"/>
                  </a:lnTo>
                  <a:lnTo>
                    <a:pt x="3075952" y="582790"/>
                  </a:lnTo>
                  <a:lnTo>
                    <a:pt x="3074428" y="583539"/>
                  </a:lnTo>
                  <a:lnTo>
                    <a:pt x="3073666" y="584301"/>
                  </a:lnTo>
                  <a:lnTo>
                    <a:pt x="3072904" y="585825"/>
                  </a:lnTo>
                  <a:lnTo>
                    <a:pt x="2904996" y="800206"/>
                  </a:lnTo>
                  <a:lnTo>
                    <a:pt x="2907804" y="799617"/>
                  </a:lnTo>
                  <a:lnTo>
                    <a:pt x="2928852" y="799617"/>
                  </a:lnTo>
                  <a:lnTo>
                    <a:pt x="3084979" y="600278"/>
                  </a:lnTo>
                  <a:lnTo>
                    <a:pt x="3084322" y="600278"/>
                  </a:lnTo>
                  <a:lnTo>
                    <a:pt x="3087357" y="597242"/>
                  </a:lnTo>
                  <a:lnTo>
                    <a:pt x="3090036" y="597242"/>
                  </a:lnTo>
                  <a:lnTo>
                    <a:pt x="3253345" y="510501"/>
                  </a:lnTo>
                  <a:lnTo>
                    <a:pt x="3252457" y="510501"/>
                  </a:lnTo>
                  <a:lnTo>
                    <a:pt x="3254756" y="509752"/>
                  </a:lnTo>
                  <a:lnTo>
                    <a:pt x="3255748" y="509752"/>
                  </a:lnTo>
                  <a:lnTo>
                    <a:pt x="3422878" y="471703"/>
                  </a:lnTo>
                  <a:lnTo>
                    <a:pt x="3594823" y="422249"/>
                  </a:lnTo>
                  <a:lnTo>
                    <a:pt x="3764483" y="384975"/>
                  </a:lnTo>
                  <a:lnTo>
                    <a:pt x="3766007" y="384213"/>
                  </a:lnTo>
                  <a:lnTo>
                    <a:pt x="3766756" y="384213"/>
                  </a:lnTo>
                  <a:lnTo>
                    <a:pt x="3768293" y="383451"/>
                  </a:lnTo>
                  <a:lnTo>
                    <a:pt x="3790382" y="367474"/>
                  </a:lnTo>
                  <a:lnTo>
                    <a:pt x="3756875" y="367474"/>
                  </a:lnTo>
                  <a:lnTo>
                    <a:pt x="3758233" y="366492"/>
                  </a:lnTo>
                  <a:close/>
                </a:path>
                <a:path w="4795520" h="1467485">
                  <a:moveTo>
                    <a:pt x="3087357" y="597242"/>
                  </a:moveTo>
                  <a:lnTo>
                    <a:pt x="3084322" y="600278"/>
                  </a:lnTo>
                  <a:lnTo>
                    <a:pt x="3085448" y="599679"/>
                  </a:lnTo>
                  <a:lnTo>
                    <a:pt x="3087357" y="597242"/>
                  </a:lnTo>
                  <a:close/>
                </a:path>
                <a:path w="4795520" h="1467485">
                  <a:moveTo>
                    <a:pt x="3085448" y="599679"/>
                  </a:moveTo>
                  <a:lnTo>
                    <a:pt x="3084322" y="600278"/>
                  </a:lnTo>
                  <a:lnTo>
                    <a:pt x="3084979" y="600278"/>
                  </a:lnTo>
                  <a:lnTo>
                    <a:pt x="3085448" y="599679"/>
                  </a:lnTo>
                  <a:close/>
                </a:path>
                <a:path w="4795520" h="1467485">
                  <a:moveTo>
                    <a:pt x="3090036" y="597242"/>
                  </a:moveTo>
                  <a:lnTo>
                    <a:pt x="3087357" y="597242"/>
                  </a:lnTo>
                  <a:lnTo>
                    <a:pt x="3085448" y="599679"/>
                  </a:lnTo>
                  <a:lnTo>
                    <a:pt x="3090036" y="597242"/>
                  </a:lnTo>
                  <a:close/>
                </a:path>
                <a:path w="4795520" h="1467485">
                  <a:moveTo>
                    <a:pt x="3254756" y="509752"/>
                  </a:moveTo>
                  <a:lnTo>
                    <a:pt x="3252457" y="510501"/>
                  </a:lnTo>
                  <a:lnTo>
                    <a:pt x="3254011" y="510148"/>
                  </a:lnTo>
                  <a:lnTo>
                    <a:pt x="3254756" y="509752"/>
                  </a:lnTo>
                  <a:close/>
                </a:path>
                <a:path w="4795520" h="1467485">
                  <a:moveTo>
                    <a:pt x="3254011" y="510148"/>
                  </a:moveTo>
                  <a:lnTo>
                    <a:pt x="3252457" y="510501"/>
                  </a:lnTo>
                  <a:lnTo>
                    <a:pt x="3253345" y="510501"/>
                  </a:lnTo>
                  <a:lnTo>
                    <a:pt x="3254011" y="510148"/>
                  </a:lnTo>
                  <a:close/>
                </a:path>
                <a:path w="4795520" h="1467485">
                  <a:moveTo>
                    <a:pt x="3255748" y="509752"/>
                  </a:moveTo>
                  <a:lnTo>
                    <a:pt x="3254756" y="509752"/>
                  </a:lnTo>
                  <a:lnTo>
                    <a:pt x="3254011" y="510148"/>
                  </a:lnTo>
                  <a:lnTo>
                    <a:pt x="3255748" y="509752"/>
                  </a:lnTo>
                  <a:close/>
                </a:path>
                <a:path w="4795520" h="1467485">
                  <a:moveTo>
                    <a:pt x="3760673" y="365950"/>
                  </a:moveTo>
                  <a:lnTo>
                    <a:pt x="3758233" y="366492"/>
                  </a:lnTo>
                  <a:lnTo>
                    <a:pt x="3756875" y="367474"/>
                  </a:lnTo>
                  <a:lnTo>
                    <a:pt x="3760673" y="365950"/>
                  </a:lnTo>
                  <a:close/>
                </a:path>
                <a:path w="4795520" h="1467485">
                  <a:moveTo>
                    <a:pt x="3792489" y="365950"/>
                  </a:moveTo>
                  <a:lnTo>
                    <a:pt x="3760673" y="365950"/>
                  </a:lnTo>
                  <a:lnTo>
                    <a:pt x="3756875" y="367474"/>
                  </a:lnTo>
                  <a:lnTo>
                    <a:pt x="3790382" y="367474"/>
                  </a:lnTo>
                  <a:lnTo>
                    <a:pt x="3792489" y="365950"/>
                  </a:lnTo>
                  <a:close/>
                </a:path>
                <a:path w="4795520" h="1467485">
                  <a:moveTo>
                    <a:pt x="4615065" y="0"/>
                  </a:moveTo>
                  <a:lnTo>
                    <a:pt x="4443882" y="3810"/>
                  </a:lnTo>
                  <a:lnTo>
                    <a:pt x="4272699" y="20548"/>
                  </a:lnTo>
                  <a:lnTo>
                    <a:pt x="4271937" y="20548"/>
                  </a:lnTo>
                  <a:lnTo>
                    <a:pt x="4271175" y="21323"/>
                  </a:lnTo>
                  <a:lnTo>
                    <a:pt x="4269663" y="21323"/>
                  </a:lnTo>
                  <a:lnTo>
                    <a:pt x="4099229" y="99669"/>
                  </a:lnTo>
                  <a:lnTo>
                    <a:pt x="4098493" y="100431"/>
                  </a:lnTo>
                  <a:lnTo>
                    <a:pt x="4097718" y="100431"/>
                  </a:lnTo>
                  <a:lnTo>
                    <a:pt x="4096956" y="101193"/>
                  </a:lnTo>
                  <a:lnTo>
                    <a:pt x="3927309" y="244221"/>
                  </a:lnTo>
                  <a:lnTo>
                    <a:pt x="3758233" y="366492"/>
                  </a:lnTo>
                  <a:lnTo>
                    <a:pt x="3760673" y="365950"/>
                  </a:lnTo>
                  <a:lnTo>
                    <a:pt x="3792489" y="365950"/>
                  </a:lnTo>
                  <a:lnTo>
                    <a:pt x="3938701" y="260197"/>
                  </a:lnTo>
                  <a:lnTo>
                    <a:pt x="4108080" y="117170"/>
                  </a:lnTo>
                  <a:lnTo>
                    <a:pt x="4107599" y="117170"/>
                  </a:lnTo>
                  <a:lnTo>
                    <a:pt x="4109885" y="115646"/>
                  </a:lnTo>
                  <a:lnTo>
                    <a:pt x="4110913" y="115646"/>
                  </a:lnTo>
                  <a:lnTo>
                    <a:pt x="4276363" y="39573"/>
                  </a:lnTo>
                  <a:lnTo>
                    <a:pt x="4274985" y="39573"/>
                  </a:lnTo>
                  <a:lnTo>
                    <a:pt x="4278020" y="38811"/>
                  </a:lnTo>
                  <a:lnTo>
                    <a:pt x="4282777" y="38811"/>
                  </a:lnTo>
                  <a:lnTo>
                    <a:pt x="4446168" y="22834"/>
                  </a:lnTo>
                  <a:lnTo>
                    <a:pt x="4615827" y="19024"/>
                  </a:lnTo>
                  <a:lnTo>
                    <a:pt x="4795393" y="19024"/>
                  </a:lnTo>
                  <a:lnTo>
                    <a:pt x="4795393" y="14478"/>
                  </a:lnTo>
                  <a:lnTo>
                    <a:pt x="4791570" y="9893"/>
                  </a:lnTo>
                  <a:lnTo>
                    <a:pt x="4786249" y="9893"/>
                  </a:lnTo>
                  <a:lnTo>
                    <a:pt x="4615065" y="0"/>
                  </a:lnTo>
                  <a:close/>
                </a:path>
                <a:path w="4795520" h="1467485">
                  <a:moveTo>
                    <a:pt x="4109885" y="115646"/>
                  </a:moveTo>
                  <a:lnTo>
                    <a:pt x="4107599" y="117170"/>
                  </a:lnTo>
                  <a:lnTo>
                    <a:pt x="4108655" y="116684"/>
                  </a:lnTo>
                  <a:lnTo>
                    <a:pt x="4109885" y="115646"/>
                  </a:lnTo>
                  <a:close/>
                </a:path>
                <a:path w="4795520" h="1467485">
                  <a:moveTo>
                    <a:pt x="4108655" y="116684"/>
                  </a:moveTo>
                  <a:lnTo>
                    <a:pt x="4107599" y="117170"/>
                  </a:lnTo>
                  <a:lnTo>
                    <a:pt x="4108080" y="117170"/>
                  </a:lnTo>
                  <a:lnTo>
                    <a:pt x="4108655" y="116684"/>
                  </a:lnTo>
                  <a:close/>
                </a:path>
                <a:path w="4795520" h="1467485">
                  <a:moveTo>
                    <a:pt x="4110913" y="115646"/>
                  </a:moveTo>
                  <a:lnTo>
                    <a:pt x="4109885" y="115646"/>
                  </a:lnTo>
                  <a:lnTo>
                    <a:pt x="4108655" y="116684"/>
                  </a:lnTo>
                  <a:lnTo>
                    <a:pt x="4110913" y="115646"/>
                  </a:lnTo>
                  <a:close/>
                </a:path>
                <a:path w="4795520" h="1467485">
                  <a:moveTo>
                    <a:pt x="4278020" y="38811"/>
                  </a:moveTo>
                  <a:lnTo>
                    <a:pt x="4274985" y="39573"/>
                  </a:lnTo>
                  <a:lnTo>
                    <a:pt x="4276735" y="39402"/>
                  </a:lnTo>
                  <a:lnTo>
                    <a:pt x="4278020" y="38811"/>
                  </a:lnTo>
                  <a:close/>
                </a:path>
                <a:path w="4795520" h="1467485">
                  <a:moveTo>
                    <a:pt x="4276735" y="39402"/>
                  </a:moveTo>
                  <a:lnTo>
                    <a:pt x="4274985" y="39573"/>
                  </a:lnTo>
                  <a:lnTo>
                    <a:pt x="4276363" y="39573"/>
                  </a:lnTo>
                  <a:lnTo>
                    <a:pt x="4276735" y="39402"/>
                  </a:lnTo>
                  <a:close/>
                </a:path>
                <a:path w="4795520" h="1467485">
                  <a:moveTo>
                    <a:pt x="4282777" y="38811"/>
                  </a:moveTo>
                  <a:lnTo>
                    <a:pt x="4278020" y="38811"/>
                  </a:lnTo>
                  <a:lnTo>
                    <a:pt x="4276735" y="39402"/>
                  </a:lnTo>
                  <a:lnTo>
                    <a:pt x="4282777" y="38811"/>
                  </a:lnTo>
                  <a:close/>
                </a:path>
                <a:path w="4795520" h="1467485">
                  <a:moveTo>
                    <a:pt x="4795393" y="19024"/>
                  </a:moveTo>
                  <a:lnTo>
                    <a:pt x="4615827" y="19024"/>
                  </a:lnTo>
                  <a:lnTo>
                    <a:pt x="4785487" y="28917"/>
                  </a:lnTo>
                  <a:lnTo>
                    <a:pt x="4790808" y="28917"/>
                  </a:lnTo>
                  <a:lnTo>
                    <a:pt x="4794618" y="25107"/>
                  </a:lnTo>
                  <a:lnTo>
                    <a:pt x="4795282" y="20548"/>
                  </a:lnTo>
                  <a:lnTo>
                    <a:pt x="4795393" y="19024"/>
                  </a:lnTo>
                  <a:close/>
                </a:path>
              </a:pathLst>
            </a:custGeom>
            <a:noFill/>
            <a:ln w="25400">
              <a:solidFill>
                <a:srgbClr val="F7E6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10">
              <a:extLst>
                <a:ext uri="{FF2B5EF4-FFF2-40B4-BE49-F238E27FC236}">
                  <a16:creationId xmlns:a16="http://schemas.microsoft.com/office/drawing/2014/main" id="{9A41EB2C-C92A-4327-8782-3878E87D9FAD}"/>
                </a:ext>
              </a:extLst>
            </p:cNvPr>
            <p:cNvSpPr/>
            <p:nvPr/>
          </p:nvSpPr>
          <p:spPr>
            <a:xfrm>
              <a:off x="1441321" y="1728000"/>
              <a:ext cx="0" cy="288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7" name="object 11">
              <a:extLst>
                <a:ext uri="{FF2B5EF4-FFF2-40B4-BE49-F238E27FC236}">
                  <a16:creationId xmlns:a16="http://schemas.microsoft.com/office/drawing/2014/main" id="{E18E22E8-9D3A-44D7-8AD9-29851C327151}"/>
                </a:ext>
              </a:extLst>
            </p:cNvPr>
            <p:cNvSpPr/>
            <p:nvPr/>
          </p:nvSpPr>
          <p:spPr>
            <a:xfrm>
              <a:off x="1441321" y="4248000"/>
              <a:ext cx="7308000" cy="0"/>
            </a:xfrm>
            <a:custGeom>
              <a:avLst/>
              <a:gdLst/>
              <a:ahLst/>
              <a:cxnLst/>
              <a:rect l="l" t="t" r="r" b="b"/>
              <a:pathLst>
                <a:path w="5469255">
                  <a:moveTo>
                    <a:pt x="0" y="0"/>
                  </a:moveTo>
                  <a:lnTo>
                    <a:pt x="5469153" y="0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object 10">
              <a:extLst>
                <a:ext uri="{FF2B5EF4-FFF2-40B4-BE49-F238E27FC236}">
                  <a16:creationId xmlns:a16="http://schemas.microsoft.com/office/drawing/2014/main" id="{499A274C-A483-4B42-BA1D-C7B6CB039AAB}"/>
                </a:ext>
              </a:extLst>
            </p:cNvPr>
            <p:cNvSpPr/>
            <p:nvPr/>
          </p:nvSpPr>
          <p:spPr>
            <a:xfrm>
              <a:off x="8749321" y="1728000"/>
              <a:ext cx="0" cy="288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object 54">
              <a:extLst>
                <a:ext uri="{FF2B5EF4-FFF2-40B4-BE49-F238E27FC236}">
                  <a16:creationId xmlns:a16="http://schemas.microsoft.com/office/drawing/2014/main" id="{F028512E-49FA-41BD-9C84-B19F3220DACD}"/>
                </a:ext>
              </a:extLst>
            </p:cNvPr>
            <p:cNvSpPr txBox="1"/>
            <p:nvPr/>
          </p:nvSpPr>
          <p:spPr>
            <a:xfrm>
              <a:off x="1441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12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1" name="object 54">
              <a:extLst>
                <a:ext uri="{FF2B5EF4-FFF2-40B4-BE49-F238E27FC236}">
                  <a16:creationId xmlns:a16="http://schemas.microsoft.com/office/drawing/2014/main" id="{D95F5571-F50F-4365-BC0C-84DB7BA54AB0}"/>
                </a:ext>
              </a:extLst>
            </p:cNvPr>
            <p:cNvSpPr txBox="1"/>
            <p:nvPr/>
          </p:nvSpPr>
          <p:spPr>
            <a:xfrm>
              <a:off x="1441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" name="object 54">
              <a:extLst>
                <a:ext uri="{FF2B5EF4-FFF2-40B4-BE49-F238E27FC236}">
                  <a16:creationId xmlns:a16="http://schemas.microsoft.com/office/drawing/2014/main" id="{27235CDD-0DF2-439C-BE45-F5F7C51D594B}"/>
                </a:ext>
              </a:extLst>
            </p:cNvPr>
            <p:cNvSpPr txBox="1"/>
            <p:nvPr/>
          </p:nvSpPr>
          <p:spPr>
            <a:xfrm>
              <a:off x="1693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" name="object 54">
              <a:extLst>
                <a:ext uri="{FF2B5EF4-FFF2-40B4-BE49-F238E27FC236}">
                  <a16:creationId xmlns:a16="http://schemas.microsoft.com/office/drawing/2014/main" id="{CDF7BD67-DB75-4F48-9DAC-5A9E9FEE8E74}"/>
                </a:ext>
              </a:extLst>
            </p:cNvPr>
            <p:cNvSpPr txBox="1"/>
            <p:nvPr/>
          </p:nvSpPr>
          <p:spPr>
            <a:xfrm>
              <a:off x="1945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" name="object 54">
              <a:extLst>
                <a:ext uri="{FF2B5EF4-FFF2-40B4-BE49-F238E27FC236}">
                  <a16:creationId xmlns:a16="http://schemas.microsoft.com/office/drawing/2014/main" id="{C19FE14F-E34B-43AB-80D7-36B18BF57C9A}"/>
                </a:ext>
              </a:extLst>
            </p:cNvPr>
            <p:cNvSpPr txBox="1"/>
            <p:nvPr/>
          </p:nvSpPr>
          <p:spPr>
            <a:xfrm>
              <a:off x="2197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" name="object 10">
              <a:extLst>
                <a:ext uri="{FF2B5EF4-FFF2-40B4-BE49-F238E27FC236}">
                  <a16:creationId xmlns:a16="http://schemas.microsoft.com/office/drawing/2014/main" id="{65461D2D-0AA0-4AB8-B348-D14BD6D8A260}"/>
                </a:ext>
              </a:extLst>
            </p:cNvPr>
            <p:cNvSpPr/>
            <p:nvPr/>
          </p:nvSpPr>
          <p:spPr>
            <a:xfrm>
              <a:off x="2449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3" name="object 54">
              <a:extLst>
                <a:ext uri="{FF2B5EF4-FFF2-40B4-BE49-F238E27FC236}">
                  <a16:creationId xmlns:a16="http://schemas.microsoft.com/office/drawing/2014/main" id="{1C513042-EC73-4D8F-B3B9-C89115CC9BF0}"/>
                </a:ext>
              </a:extLst>
            </p:cNvPr>
            <p:cNvSpPr txBox="1"/>
            <p:nvPr/>
          </p:nvSpPr>
          <p:spPr>
            <a:xfrm>
              <a:off x="3457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14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94" name="object 54">
              <a:extLst>
                <a:ext uri="{FF2B5EF4-FFF2-40B4-BE49-F238E27FC236}">
                  <a16:creationId xmlns:a16="http://schemas.microsoft.com/office/drawing/2014/main" id="{3F0933F9-2008-413A-BDB1-9C14B4668409}"/>
                </a:ext>
              </a:extLst>
            </p:cNvPr>
            <p:cNvSpPr txBox="1"/>
            <p:nvPr/>
          </p:nvSpPr>
          <p:spPr>
            <a:xfrm>
              <a:off x="3457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95" name="object 54">
              <a:extLst>
                <a:ext uri="{FF2B5EF4-FFF2-40B4-BE49-F238E27FC236}">
                  <a16:creationId xmlns:a16="http://schemas.microsoft.com/office/drawing/2014/main" id="{9B6881DC-1431-4783-804D-E7002A368C37}"/>
                </a:ext>
              </a:extLst>
            </p:cNvPr>
            <p:cNvSpPr txBox="1"/>
            <p:nvPr/>
          </p:nvSpPr>
          <p:spPr>
            <a:xfrm>
              <a:off x="3709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96" name="object 54">
              <a:extLst>
                <a:ext uri="{FF2B5EF4-FFF2-40B4-BE49-F238E27FC236}">
                  <a16:creationId xmlns:a16="http://schemas.microsoft.com/office/drawing/2014/main" id="{A5A4BBA7-6D19-4103-A634-808D7574EE6D}"/>
                </a:ext>
              </a:extLst>
            </p:cNvPr>
            <p:cNvSpPr txBox="1"/>
            <p:nvPr/>
          </p:nvSpPr>
          <p:spPr>
            <a:xfrm>
              <a:off x="3961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97" name="object 54">
              <a:extLst>
                <a:ext uri="{FF2B5EF4-FFF2-40B4-BE49-F238E27FC236}">
                  <a16:creationId xmlns:a16="http://schemas.microsoft.com/office/drawing/2014/main" id="{E5D59689-1CEB-4C9D-9F19-C23054ADE905}"/>
                </a:ext>
              </a:extLst>
            </p:cNvPr>
            <p:cNvSpPr txBox="1"/>
            <p:nvPr/>
          </p:nvSpPr>
          <p:spPr>
            <a:xfrm>
              <a:off x="4213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98" name="object 10">
              <a:extLst>
                <a:ext uri="{FF2B5EF4-FFF2-40B4-BE49-F238E27FC236}">
                  <a16:creationId xmlns:a16="http://schemas.microsoft.com/office/drawing/2014/main" id="{B9535139-467C-4486-9A59-7089F24ACBC5}"/>
                </a:ext>
              </a:extLst>
            </p:cNvPr>
            <p:cNvSpPr/>
            <p:nvPr/>
          </p:nvSpPr>
          <p:spPr>
            <a:xfrm>
              <a:off x="4465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8" name="object 54">
              <a:extLst>
                <a:ext uri="{FF2B5EF4-FFF2-40B4-BE49-F238E27FC236}">
                  <a16:creationId xmlns:a16="http://schemas.microsoft.com/office/drawing/2014/main" id="{99A3B8A1-1365-4766-88E9-02A7E241CF4F}"/>
                </a:ext>
              </a:extLst>
            </p:cNvPr>
            <p:cNvSpPr txBox="1"/>
            <p:nvPr/>
          </p:nvSpPr>
          <p:spPr>
            <a:xfrm>
              <a:off x="2449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13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09" name="object 54">
              <a:extLst>
                <a:ext uri="{FF2B5EF4-FFF2-40B4-BE49-F238E27FC236}">
                  <a16:creationId xmlns:a16="http://schemas.microsoft.com/office/drawing/2014/main" id="{633931FD-3220-4920-826D-83CBAAC8388B}"/>
                </a:ext>
              </a:extLst>
            </p:cNvPr>
            <p:cNvSpPr txBox="1"/>
            <p:nvPr/>
          </p:nvSpPr>
          <p:spPr>
            <a:xfrm>
              <a:off x="2449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10" name="object 54">
              <a:extLst>
                <a:ext uri="{FF2B5EF4-FFF2-40B4-BE49-F238E27FC236}">
                  <a16:creationId xmlns:a16="http://schemas.microsoft.com/office/drawing/2014/main" id="{DF24E8D0-360C-4C37-8B68-32BB68FCA58E}"/>
                </a:ext>
              </a:extLst>
            </p:cNvPr>
            <p:cNvSpPr txBox="1"/>
            <p:nvPr/>
          </p:nvSpPr>
          <p:spPr>
            <a:xfrm>
              <a:off x="2701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11" name="object 54">
              <a:extLst>
                <a:ext uri="{FF2B5EF4-FFF2-40B4-BE49-F238E27FC236}">
                  <a16:creationId xmlns:a16="http://schemas.microsoft.com/office/drawing/2014/main" id="{19B1BE1F-B7C0-41E0-917B-046634C21043}"/>
                </a:ext>
              </a:extLst>
            </p:cNvPr>
            <p:cNvSpPr txBox="1"/>
            <p:nvPr/>
          </p:nvSpPr>
          <p:spPr>
            <a:xfrm>
              <a:off x="2953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12" name="object 54">
              <a:extLst>
                <a:ext uri="{FF2B5EF4-FFF2-40B4-BE49-F238E27FC236}">
                  <a16:creationId xmlns:a16="http://schemas.microsoft.com/office/drawing/2014/main" id="{652AE12C-F9B4-4FF1-BD7D-E45EA2887167}"/>
                </a:ext>
              </a:extLst>
            </p:cNvPr>
            <p:cNvSpPr txBox="1"/>
            <p:nvPr/>
          </p:nvSpPr>
          <p:spPr>
            <a:xfrm>
              <a:off x="3205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13" name="object 10">
              <a:extLst>
                <a:ext uri="{FF2B5EF4-FFF2-40B4-BE49-F238E27FC236}">
                  <a16:creationId xmlns:a16="http://schemas.microsoft.com/office/drawing/2014/main" id="{CA2FA4C5-9D97-4155-A301-248D0FDCC3EC}"/>
                </a:ext>
              </a:extLst>
            </p:cNvPr>
            <p:cNvSpPr/>
            <p:nvPr/>
          </p:nvSpPr>
          <p:spPr>
            <a:xfrm>
              <a:off x="3457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23" name="object 54">
              <a:extLst>
                <a:ext uri="{FF2B5EF4-FFF2-40B4-BE49-F238E27FC236}">
                  <a16:creationId xmlns:a16="http://schemas.microsoft.com/office/drawing/2014/main" id="{290B09F0-22BB-46F9-92AB-82D3D799E65A}"/>
                </a:ext>
              </a:extLst>
            </p:cNvPr>
            <p:cNvSpPr txBox="1"/>
            <p:nvPr/>
          </p:nvSpPr>
          <p:spPr>
            <a:xfrm>
              <a:off x="4465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4" name="object 54">
              <a:extLst>
                <a:ext uri="{FF2B5EF4-FFF2-40B4-BE49-F238E27FC236}">
                  <a16:creationId xmlns:a16="http://schemas.microsoft.com/office/drawing/2014/main" id="{2C85BDBD-D80D-4C23-90BD-8A3C20502247}"/>
                </a:ext>
              </a:extLst>
            </p:cNvPr>
            <p:cNvSpPr txBox="1"/>
            <p:nvPr/>
          </p:nvSpPr>
          <p:spPr>
            <a:xfrm>
              <a:off x="4465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5" name="object 54">
              <a:extLst>
                <a:ext uri="{FF2B5EF4-FFF2-40B4-BE49-F238E27FC236}">
                  <a16:creationId xmlns:a16="http://schemas.microsoft.com/office/drawing/2014/main" id="{5A3CFF31-1B03-4329-937B-26F72DFC8467}"/>
                </a:ext>
              </a:extLst>
            </p:cNvPr>
            <p:cNvSpPr txBox="1"/>
            <p:nvPr/>
          </p:nvSpPr>
          <p:spPr>
            <a:xfrm>
              <a:off x="4717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6" name="object 54">
              <a:extLst>
                <a:ext uri="{FF2B5EF4-FFF2-40B4-BE49-F238E27FC236}">
                  <a16:creationId xmlns:a16="http://schemas.microsoft.com/office/drawing/2014/main" id="{45B41F4E-5B66-4168-90EE-DE381BD1425D}"/>
                </a:ext>
              </a:extLst>
            </p:cNvPr>
            <p:cNvSpPr txBox="1"/>
            <p:nvPr/>
          </p:nvSpPr>
          <p:spPr>
            <a:xfrm>
              <a:off x="4969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7" name="object 54">
              <a:extLst>
                <a:ext uri="{FF2B5EF4-FFF2-40B4-BE49-F238E27FC236}">
                  <a16:creationId xmlns:a16="http://schemas.microsoft.com/office/drawing/2014/main" id="{1D4EC67A-6AB6-49A8-92B9-ABA2475B1E1D}"/>
                </a:ext>
              </a:extLst>
            </p:cNvPr>
            <p:cNvSpPr txBox="1"/>
            <p:nvPr/>
          </p:nvSpPr>
          <p:spPr>
            <a:xfrm>
              <a:off x="5221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8" name="object 10">
              <a:extLst>
                <a:ext uri="{FF2B5EF4-FFF2-40B4-BE49-F238E27FC236}">
                  <a16:creationId xmlns:a16="http://schemas.microsoft.com/office/drawing/2014/main" id="{034BC75F-34A0-47B0-B64B-912058AB77F1}"/>
                </a:ext>
              </a:extLst>
            </p:cNvPr>
            <p:cNvSpPr/>
            <p:nvPr/>
          </p:nvSpPr>
          <p:spPr>
            <a:xfrm>
              <a:off x="5473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38" name="object 54">
              <a:extLst>
                <a:ext uri="{FF2B5EF4-FFF2-40B4-BE49-F238E27FC236}">
                  <a16:creationId xmlns:a16="http://schemas.microsoft.com/office/drawing/2014/main" id="{DEC3D758-2D38-4F64-A867-E8F7092A9966}"/>
                </a:ext>
              </a:extLst>
            </p:cNvPr>
            <p:cNvSpPr txBox="1"/>
            <p:nvPr/>
          </p:nvSpPr>
          <p:spPr>
            <a:xfrm>
              <a:off x="5473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16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9" name="object 54">
              <a:extLst>
                <a:ext uri="{FF2B5EF4-FFF2-40B4-BE49-F238E27FC236}">
                  <a16:creationId xmlns:a16="http://schemas.microsoft.com/office/drawing/2014/main" id="{589A529B-7AC1-4D38-844A-5FDDBC147B48}"/>
                </a:ext>
              </a:extLst>
            </p:cNvPr>
            <p:cNvSpPr txBox="1"/>
            <p:nvPr/>
          </p:nvSpPr>
          <p:spPr>
            <a:xfrm>
              <a:off x="5473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0" name="object 54">
              <a:extLst>
                <a:ext uri="{FF2B5EF4-FFF2-40B4-BE49-F238E27FC236}">
                  <a16:creationId xmlns:a16="http://schemas.microsoft.com/office/drawing/2014/main" id="{ACA436D6-171E-4980-B1F5-AFC2A7B60DC0}"/>
                </a:ext>
              </a:extLst>
            </p:cNvPr>
            <p:cNvSpPr txBox="1"/>
            <p:nvPr/>
          </p:nvSpPr>
          <p:spPr>
            <a:xfrm>
              <a:off x="5725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1" name="object 54">
              <a:extLst>
                <a:ext uri="{FF2B5EF4-FFF2-40B4-BE49-F238E27FC236}">
                  <a16:creationId xmlns:a16="http://schemas.microsoft.com/office/drawing/2014/main" id="{8AB25203-44C3-4A81-82BB-94D2B87C5129}"/>
                </a:ext>
              </a:extLst>
            </p:cNvPr>
            <p:cNvSpPr txBox="1"/>
            <p:nvPr/>
          </p:nvSpPr>
          <p:spPr>
            <a:xfrm>
              <a:off x="5977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2" name="object 54">
              <a:extLst>
                <a:ext uri="{FF2B5EF4-FFF2-40B4-BE49-F238E27FC236}">
                  <a16:creationId xmlns:a16="http://schemas.microsoft.com/office/drawing/2014/main" id="{32C3F556-B114-4493-AB20-0BB15068157D}"/>
                </a:ext>
              </a:extLst>
            </p:cNvPr>
            <p:cNvSpPr txBox="1"/>
            <p:nvPr/>
          </p:nvSpPr>
          <p:spPr>
            <a:xfrm>
              <a:off x="6229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43" name="object 10">
              <a:extLst>
                <a:ext uri="{FF2B5EF4-FFF2-40B4-BE49-F238E27FC236}">
                  <a16:creationId xmlns:a16="http://schemas.microsoft.com/office/drawing/2014/main" id="{D9BA748A-BB7F-43F9-A445-FECB323C5D3F}"/>
                </a:ext>
              </a:extLst>
            </p:cNvPr>
            <p:cNvSpPr/>
            <p:nvPr/>
          </p:nvSpPr>
          <p:spPr>
            <a:xfrm>
              <a:off x="6481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53" name="object 54">
              <a:extLst>
                <a:ext uri="{FF2B5EF4-FFF2-40B4-BE49-F238E27FC236}">
                  <a16:creationId xmlns:a16="http://schemas.microsoft.com/office/drawing/2014/main" id="{7ABEC78C-E04E-4BBD-9F03-BD04C73A560C}"/>
                </a:ext>
              </a:extLst>
            </p:cNvPr>
            <p:cNvSpPr txBox="1"/>
            <p:nvPr/>
          </p:nvSpPr>
          <p:spPr>
            <a:xfrm>
              <a:off x="6481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17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4" name="object 54">
              <a:extLst>
                <a:ext uri="{FF2B5EF4-FFF2-40B4-BE49-F238E27FC236}">
                  <a16:creationId xmlns:a16="http://schemas.microsoft.com/office/drawing/2014/main" id="{4E5E1E8F-826E-4AFF-9249-AA3CF8AFB79F}"/>
                </a:ext>
              </a:extLst>
            </p:cNvPr>
            <p:cNvSpPr txBox="1"/>
            <p:nvPr/>
          </p:nvSpPr>
          <p:spPr>
            <a:xfrm>
              <a:off x="6481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5" name="object 54">
              <a:extLst>
                <a:ext uri="{FF2B5EF4-FFF2-40B4-BE49-F238E27FC236}">
                  <a16:creationId xmlns:a16="http://schemas.microsoft.com/office/drawing/2014/main" id="{AD3D4D13-2591-456F-8D97-2862343A50C9}"/>
                </a:ext>
              </a:extLst>
            </p:cNvPr>
            <p:cNvSpPr txBox="1"/>
            <p:nvPr/>
          </p:nvSpPr>
          <p:spPr>
            <a:xfrm>
              <a:off x="6733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6" name="object 54">
              <a:extLst>
                <a:ext uri="{FF2B5EF4-FFF2-40B4-BE49-F238E27FC236}">
                  <a16:creationId xmlns:a16="http://schemas.microsoft.com/office/drawing/2014/main" id="{DDA8B2DB-24D0-4AB7-A0DB-E45EDBEB59F7}"/>
                </a:ext>
              </a:extLst>
            </p:cNvPr>
            <p:cNvSpPr txBox="1"/>
            <p:nvPr/>
          </p:nvSpPr>
          <p:spPr>
            <a:xfrm>
              <a:off x="6985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7" name="object 54">
              <a:extLst>
                <a:ext uri="{FF2B5EF4-FFF2-40B4-BE49-F238E27FC236}">
                  <a16:creationId xmlns:a16="http://schemas.microsoft.com/office/drawing/2014/main" id="{8D261FCA-FA8A-49AA-9C0E-5E616C57099B}"/>
                </a:ext>
              </a:extLst>
            </p:cNvPr>
            <p:cNvSpPr txBox="1"/>
            <p:nvPr/>
          </p:nvSpPr>
          <p:spPr>
            <a:xfrm>
              <a:off x="7237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58" name="object 10">
              <a:extLst>
                <a:ext uri="{FF2B5EF4-FFF2-40B4-BE49-F238E27FC236}">
                  <a16:creationId xmlns:a16="http://schemas.microsoft.com/office/drawing/2014/main" id="{B7E4F462-0327-48BE-827E-AF759787154A}"/>
                </a:ext>
              </a:extLst>
            </p:cNvPr>
            <p:cNvSpPr/>
            <p:nvPr/>
          </p:nvSpPr>
          <p:spPr>
            <a:xfrm>
              <a:off x="7489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68" name="object 54">
              <a:extLst>
                <a:ext uri="{FF2B5EF4-FFF2-40B4-BE49-F238E27FC236}">
                  <a16:creationId xmlns:a16="http://schemas.microsoft.com/office/drawing/2014/main" id="{E22CB6AA-5271-4506-BF2C-EA37343A48B4}"/>
                </a:ext>
              </a:extLst>
            </p:cNvPr>
            <p:cNvSpPr txBox="1"/>
            <p:nvPr/>
          </p:nvSpPr>
          <p:spPr>
            <a:xfrm>
              <a:off x="7489321" y="4446000"/>
              <a:ext cx="1008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18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69" name="object 54">
              <a:extLst>
                <a:ext uri="{FF2B5EF4-FFF2-40B4-BE49-F238E27FC236}">
                  <a16:creationId xmlns:a16="http://schemas.microsoft.com/office/drawing/2014/main" id="{631DD15D-0BE7-48F4-BD06-66DBC67C034C}"/>
                </a:ext>
              </a:extLst>
            </p:cNvPr>
            <p:cNvSpPr txBox="1"/>
            <p:nvPr/>
          </p:nvSpPr>
          <p:spPr>
            <a:xfrm>
              <a:off x="7489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70" name="object 54">
              <a:extLst>
                <a:ext uri="{FF2B5EF4-FFF2-40B4-BE49-F238E27FC236}">
                  <a16:creationId xmlns:a16="http://schemas.microsoft.com/office/drawing/2014/main" id="{25C45708-571A-422D-9721-7B2D559452E0}"/>
                </a:ext>
              </a:extLst>
            </p:cNvPr>
            <p:cNvSpPr txBox="1"/>
            <p:nvPr/>
          </p:nvSpPr>
          <p:spPr>
            <a:xfrm>
              <a:off x="7741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Q2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71" name="object 54">
              <a:extLst>
                <a:ext uri="{FF2B5EF4-FFF2-40B4-BE49-F238E27FC236}">
                  <a16:creationId xmlns:a16="http://schemas.microsoft.com/office/drawing/2014/main" id="{7F7367F8-E33C-424F-94CC-6CBC8BF5AA0A}"/>
                </a:ext>
              </a:extLst>
            </p:cNvPr>
            <p:cNvSpPr txBox="1"/>
            <p:nvPr/>
          </p:nvSpPr>
          <p:spPr>
            <a:xfrm>
              <a:off x="7993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Q3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72" name="object 54">
              <a:extLst>
                <a:ext uri="{FF2B5EF4-FFF2-40B4-BE49-F238E27FC236}">
                  <a16:creationId xmlns:a16="http://schemas.microsoft.com/office/drawing/2014/main" id="{62C347C0-786A-4149-854A-3F31854E029A}"/>
                </a:ext>
              </a:extLst>
            </p:cNvPr>
            <p:cNvSpPr txBox="1"/>
            <p:nvPr/>
          </p:nvSpPr>
          <p:spPr>
            <a:xfrm>
              <a:off x="8245321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Q4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73" name="object 10">
              <a:extLst>
                <a:ext uri="{FF2B5EF4-FFF2-40B4-BE49-F238E27FC236}">
                  <a16:creationId xmlns:a16="http://schemas.microsoft.com/office/drawing/2014/main" id="{DBC16137-5CF6-49A2-927E-0479C7BCE633}"/>
                </a:ext>
              </a:extLst>
            </p:cNvPr>
            <p:cNvSpPr/>
            <p:nvPr/>
          </p:nvSpPr>
          <p:spPr>
            <a:xfrm>
              <a:off x="8497321" y="4248000"/>
              <a:ext cx="0" cy="3600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83" name="object 54">
              <a:extLst>
                <a:ext uri="{FF2B5EF4-FFF2-40B4-BE49-F238E27FC236}">
                  <a16:creationId xmlns:a16="http://schemas.microsoft.com/office/drawing/2014/main" id="{A316013A-BA6F-4DA2-ADB7-AB9E117DBF4B}"/>
                </a:ext>
              </a:extLst>
            </p:cNvPr>
            <p:cNvSpPr txBox="1"/>
            <p:nvPr/>
          </p:nvSpPr>
          <p:spPr>
            <a:xfrm>
              <a:off x="8497321" y="4540928"/>
              <a:ext cx="252000" cy="166071"/>
            </a:xfrm>
            <a:prstGeom prst="rect">
              <a:avLst/>
            </a:prstGeom>
          </p:spPr>
          <p:txBody>
            <a:bodyPr vert="vert270" wrap="non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19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84" name="object 54">
              <a:extLst>
                <a:ext uri="{FF2B5EF4-FFF2-40B4-BE49-F238E27FC236}">
                  <a16:creationId xmlns:a16="http://schemas.microsoft.com/office/drawing/2014/main" id="{CBEED9CC-CABA-44C2-8CF7-B83B40B0D836}"/>
                </a:ext>
              </a:extLst>
            </p:cNvPr>
            <p:cNvSpPr txBox="1"/>
            <p:nvPr/>
          </p:nvSpPr>
          <p:spPr>
            <a:xfrm>
              <a:off x="8497904" y="4248000"/>
              <a:ext cx="252000" cy="159462"/>
            </a:xfrm>
            <a:prstGeom prst="rect">
              <a:avLst/>
            </a:prstGeom>
          </p:spPr>
          <p:txBody>
            <a:bodyPr vert="horz" wrap="square" lIns="0" tIns="3600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Q1</a:t>
              </a:r>
              <a:endParaRPr kumimoji="0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6700F3E4-BB60-436A-8A85-FD8A1322450E}"/>
                </a:ext>
              </a:extLst>
            </p:cNvPr>
            <p:cNvGrpSpPr/>
            <p:nvPr/>
          </p:nvGrpSpPr>
          <p:grpSpPr>
            <a:xfrm>
              <a:off x="720000" y="1666800"/>
              <a:ext cx="662641" cy="2643111"/>
              <a:chOff x="666000" y="1666800"/>
              <a:chExt cx="662641" cy="2643111"/>
            </a:xfrm>
          </p:grpSpPr>
          <p:sp>
            <p:nvSpPr>
              <p:cNvPr id="182" name="object 66">
                <a:extLst>
                  <a:ext uri="{FF2B5EF4-FFF2-40B4-BE49-F238E27FC236}">
                    <a16:creationId xmlns:a16="http://schemas.microsoft.com/office/drawing/2014/main" id="{96F30131-D9F3-4241-978D-90B18CB786BE}"/>
                  </a:ext>
                </a:extLst>
              </p:cNvPr>
              <p:cNvSpPr txBox="1"/>
              <p:nvPr/>
            </p:nvSpPr>
            <p:spPr>
              <a:xfrm>
                <a:off x="666000" y="2083172"/>
                <a:ext cx="246221" cy="1835438"/>
              </a:xfrm>
              <a:prstGeom prst="rect">
                <a:avLst/>
              </a:prstGeom>
              <a:noFill/>
            </p:spPr>
            <p:txBody>
              <a:bodyPr vert="vert270" wrap="non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lvl1pPr>
              </a:lstStyle>
              <a:p>
                <a:pPr lvl="0" algn="ctr">
                  <a:defRPr/>
                </a:pPr>
                <a:r>
                  <a:rPr lang="en-GB" sz="800" dirty="0">
                    <a:solidFill>
                      <a:schemeClr val="tx1"/>
                    </a:solidFill>
                  </a:rPr>
                  <a:t>Number of active HIV treatment patients</a:t>
                </a:r>
              </a:p>
              <a:p>
                <a:pPr lvl="0" algn="ctr">
                  <a:defRPr/>
                </a:pPr>
                <a:r>
                  <a:rPr lang="en-GB" sz="800" dirty="0">
                    <a:solidFill>
                      <a:schemeClr val="tx1"/>
                    </a:solidFill>
                  </a:rPr>
                  <a:t>eligible for differentiated models of care</a:t>
                </a:r>
              </a:p>
            </p:txBody>
          </p:sp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654F5BED-A09C-4A20-9E66-79861288B70F}"/>
                  </a:ext>
                </a:extLst>
              </p:cNvPr>
              <p:cNvSpPr txBox="1"/>
              <p:nvPr/>
            </p:nvSpPr>
            <p:spPr>
              <a:xfrm>
                <a:off x="1009639" y="2026800"/>
                <a:ext cx="31739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12 000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2460D8AB-0E60-45EB-BD7A-8CF3C3944B81}"/>
                  </a:ext>
                </a:extLst>
              </p:cNvPr>
              <p:cNvSpPr txBox="1"/>
              <p:nvPr/>
            </p:nvSpPr>
            <p:spPr>
              <a:xfrm>
                <a:off x="1096202" y="2747460"/>
                <a:ext cx="230833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8</a:t>
                </a:r>
                <a:r>
                  <a:rPr lang="en-GB" sz="800" dirty="0"/>
                  <a:t>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88" name="TextBox 187">
                <a:extLst>
                  <a:ext uri="{FF2B5EF4-FFF2-40B4-BE49-F238E27FC236}">
                    <a16:creationId xmlns:a16="http://schemas.microsoft.com/office/drawing/2014/main" id="{14E36B3C-6C80-46CE-B179-3E7189620DAE}"/>
                  </a:ext>
                </a:extLst>
              </p:cNvPr>
              <p:cNvSpPr txBox="1"/>
              <p:nvPr/>
            </p:nvSpPr>
            <p:spPr>
              <a:xfrm>
                <a:off x="1096202" y="3466800"/>
                <a:ext cx="230833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4000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1" name="TextBox 190">
                <a:extLst>
                  <a:ext uri="{FF2B5EF4-FFF2-40B4-BE49-F238E27FC236}">
                    <a16:creationId xmlns:a16="http://schemas.microsoft.com/office/drawing/2014/main" id="{2C8249FB-DE48-423F-873D-DA6F3E10218A}"/>
                  </a:ext>
                </a:extLst>
              </p:cNvPr>
              <p:cNvSpPr txBox="1"/>
              <p:nvPr/>
            </p:nvSpPr>
            <p:spPr>
              <a:xfrm>
                <a:off x="1269327" y="4186800"/>
                <a:ext cx="57708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2" name="TextBox 191">
                <a:extLst>
                  <a:ext uri="{FF2B5EF4-FFF2-40B4-BE49-F238E27FC236}">
                    <a16:creationId xmlns:a16="http://schemas.microsoft.com/office/drawing/2014/main" id="{FD06FC3E-527A-4009-A261-AD15D4F9659C}"/>
                  </a:ext>
                </a:extLst>
              </p:cNvPr>
              <p:cNvSpPr txBox="1"/>
              <p:nvPr/>
            </p:nvSpPr>
            <p:spPr>
              <a:xfrm>
                <a:off x="1011245" y="1666800"/>
                <a:ext cx="31739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14 00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4" name="TextBox 193">
                <a:extLst>
                  <a:ext uri="{FF2B5EF4-FFF2-40B4-BE49-F238E27FC236}">
                    <a16:creationId xmlns:a16="http://schemas.microsoft.com/office/drawing/2014/main" id="{A925A2CA-FEF4-46BB-8F7D-8412DC50C639}"/>
                  </a:ext>
                </a:extLst>
              </p:cNvPr>
              <p:cNvSpPr txBox="1"/>
              <p:nvPr/>
            </p:nvSpPr>
            <p:spPr>
              <a:xfrm>
                <a:off x="1008835" y="2386800"/>
                <a:ext cx="31739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10 000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5" name="TextBox 194">
                <a:extLst>
                  <a:ext uri="{FF2B5EF4-FFF2-40B4-BE49-F238E27FC236}">
                    <a16:creationId xmlns:a16="http://schemas.microsoft.com/office/drawing/2014/main" id="{10C062AD-4E7A-4FD7-A1F0-43A83504F418}"/>
                  </a:ext>
                </a:extLst>
              </p:cNvPr>
              <p:cNvSpPr txBox="1"/>
              <p:nvPr/>
            </p:nvSpPr>
            <p:spPr>
              <a:xfrm>
                <a:off x="1095398" y="3106800"/>
                <a:ext cx="230833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6000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16F2E8A8-A58C-4D41-B03F-255CE4690B44}"/>
                  </a:ext>
                </a:extLst>
              </p:cNvPr>
              <p:cNvSpPr txBox="1"/>
              <p:nvPr/>
            </p:nvSpPr>
            <p:spPr>
              <a:xfrm>
                <a:off x="1095398" y="3826800"/>
                <a:ext cx="230833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2000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</p:grpSp>
        <p:grpSp>
          <p:nvGrpSpPr>
            <p:cNvPr id="300" name="Group 299">
              <a:extLst>
                <a:ext uri="{FF2B5EF4-FFF2-40B4-BE49-F238E27FC236}">
                  <a16:creationId xmlns:a16="http://schemas.microsoft.com/office/drawing/2014/main" id="{02B37653-8E94-4323-A0B3-9957BC1BDE57}"/>
                </a:ext>
              </a:extLst>
            </p:cNvPr>
            <p:cNvGrpSpPr/>
            <p:nvPr/>
          </p:nvGrpSpPr>
          <p:grpSpPr>
            <a:xfrm>
              <a:off x="8820000" y="1666800"/>
              <a:ext cx="343615" cy="2643111"/>
              <a:chOff x="8893321" y="1666800"/>
              <a:chExt cx="343615" cy="2643111"/>
            </a:xfrm>
          </p:grpSpPr>
          <p:sp>
            <p:nvSpPr>
              <p:cNvPr id="199" name="object 66">
                <a:extLst>
                  <a:ext uri="{FF2B5EF4-FFF2-40B4-BE49-F238E27FC236}">
                    <a16:creationId xmlns:a16="http://schemas.microsoft.com/office/drawing/2014/main" id="{89C408EB-34E4-405B-8769-49725BD2C346}"/>
                  </a:ext>
                </a:extLst>
              </p:cNvPr>
              <p:cNvSpPr txBox="1"/>
              <p:nvPr/>
            </p:nvSpPr>
            <p:spPr>
              <a:xfrm>
                <a:off x="9113825" y="2805590"/>
                <a:ext cx="123111" cy="384721"/>
              </a:xfrm>
              <a:prstGeom prst="rect">
                <a:avLst/>
              </a:prstGeom>
              <a:noFill/>
            </p:spPr>
            <p:txBody>
              <a:bodyPr vert="vert270" wrap="none" lIns="0" tIns="0" rIns="0" bIns="0" rtlCol="0">
                <a:spAutoFit/>
              </a:bodyPr>
              <a:lstStyle>
                <a:defPPr>
                  <a:defRPr lang="en-US"/>
                </a:defPPr>
                <a:lvl1pPr algn="r">
                  <a:defRPr sz="1000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lvl1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Per cent</a:t>
                </a:r>
              </a:p>
            </p:txBody>
          </p:sp>
          <p:sp>
            <p:nvSpPr>
              <p:cNvPr id="200" name="TextBox 199">
                <a:extLst>
                  <a:ext uri="{FF2B5EF4-FFF2-40B4-BE49-F238E27FC236}">
                    <a16:creationId xmlns:a16="http://schemas.microsoft.com/office/drawing/2014/main" id="{318B7811-FF1D-412C-8B49-ADE408806643}"/>
                  </a:ext>
                </a:extLst>
              </p:cNvPr>
              <p:cNvSpPr txBox="1"/>
              <p:nvPr/>
            </p:nvSpPr>
            <p:spPr>
              <a:xfrm>
                <a:off x="8894125" y="19476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80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1C2AF6F-83B3-4295-9FD2-015A16AB6995}"/>
                  </a:ext>
                </a:extLst>
              </p:cNvPr>
              <p:cNvSpPr txBox="1"/>
              <p:nvPr/>
            </p:nvSpPr>
            <p:spPr>
              <a:xfrm>
                <a:off x="8894125" y="25056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60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4D3AFE24-BDEF-47B3-B276-96B00B28F237}"/>
                  </a:ext>
                </a:extLst>
              </p:cNvPr>
              <p:cNvSpPr txBox="1"/>
              <p:nvPr/>
            </p:nvSpPr>
            <p:spPr>
              <a:xfrm>
                <a:off x="8894125" y="30672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40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E46FA6E1-BB7C-45E5-BE8B-EF270BEDC311}"/>
                  </a:ext>
                </a:extLst>
              </p:cNvPr>
              <p:cNvSpPr txBox="1"/>
              <p:nvPr/>
            </p:nvSpPr>
            <p:spPr>
              <a:xfrm>
                <a:off x="8894125" y="36252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20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4" name="TextBox 203">
                <a:extLst>
                  <a:ext uri="{FF2B5EF4-FFF2-40B4-BE49-F238E27FC236}">
                    <a16:creationId xmlns:a16="http://schemas.microsoft.com/office/drawing/2014/main" id="{1956EB36-9D79-4C90-BCB7-DFF2B53BB741}"/>
                  </a:ext>
                </a:extLst>
              </p:cNvPr>
              <p:cNvSpPr txBox="1"/>
              <p:nvPr/>
            </p:nvSpPr>
            <p:spPr>
              <a:xfrm>
                <a:off x="8951833" y="4186800"/>
                <a:ext cx="57708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5" name="TextBox 204">
                <a:extLst>
                  <a:ext uri="{FF2B5EF4-FFF2-40B4-BE49-F238E27FC236}">
                    <a16:creationId xmlns:a16="http://schemas.microsoft.com/office/drawing/2014/main" id="{167E8114-BD50-4528-9F6C-7DB72887AF5C}"/>
                  </a:ext>
                </a:extLst>
              </p:cNvPr>
              <p:cNvSpPr txBox="1"/>
              <p:nvPr/>
            </p:nvSpPr>
            <p:spPr>
              <a:xfrm>
                <a:off x="8895731" y="16668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800" dirty="0"/>
                  <a:t>9</a:t>
                </a: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6CC8B158-946D-4580-8E9D-B4B3FA00BC86}"/>
                  </a:ext>
                </a:extLst>
              </p:cNvPr>
              <p:cNvSpPr txBox="1"/>
              <p:nvPr/>
            </p:nvSpPr>
            <p:spPr>
              <a:xfrm>
                <a:off x="8893321" y="22284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70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7C09AF84-F5E2-4EE8-AFA1-6EAC299BA55B}"/>
                  </a:ext>
                </a:extLst>
              </p:cNvPr>
              <p:cNvSpPr txBox="1"/>
              <p:nvPr/>
            </p:nvSpPr>
            <p:spPr>
              <a:xfrm>
                <a:off x="8893321" y="27864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50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8" name="TextBox 207">
                <a:extLst>
                  <a:ext uri="{FF2B5EF4-FFF2-40B4-BE49-F238E27FC236}">
                    <a16:creationId xmlns:a16="http://schemas.microsoft.com/office/drawing/2014/main" id="{6CB468BF-AB1E-4DC4-A57C-0FAF01BFA240}"/>
                  </a:ext>
                </a:extLst>
              </p:cNvPr>
              <p:cNvSpPr txBox="1"/>
              <p:nvPr/>
            </p:nvSpPr>
            <p:spPr>
              <a:xfrm>
                <a:off x="8893321" y="33480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30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09" name="TextBox 208">
                <a:extLst>
                  <a:ext uri="{FF2B5EF4-FFF2-40B4-BE49-F238E27FC236}">
                    <a16:creationId xmlns:a16="http://schemas.microsoft.com/office/drawing/2014/main" id="{C05CE739-201F-494A-B865-F6784B64D3A6}"/>
                  </a:ext>
                </a:extLst>
              </p:cNvPr>
              <p:cNvSpPr txBox="1"/>
              <p:nvPr/>
            </p:nvSpPr>
            <p:spPr>
              <a:xfrm>
                <a:off x="8893321" y="3906000"/>
                <a:ext cx="115416" cy="123111"/>
              </a:xfrm>
              <a:prstGeom prst="rect">
                <a:avLst/>
              </a:prstGeom>
              <a:noFill/>
            </p:spPr>
            <p:txBody>
              <a:bodyPr vert="horz" wrap="none" lIns="0" tIns="0" rIns="0" bIns="0" rtlCol="0">
                <a:spAutoFit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8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10</a:t>
                </a:r>
                <a:endParaRPr kumimoji="0" lang="en-CH" sz="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</p:grpSp>
        <p:grpSp>
          <p:nvGrpSpPr>
            <p:cNvPr id="297" name="Group 296">
              <a:extLst>
                <a:ext uri="{FF2B5EF4-FFF2-40B4-BE49-F238E27FC236}">
                  <a16:creationId xmlns:a16="http://schemas.microsoft.com/office/drawing/2014/main" id="{1668FA18-46D6-4DC4-BB39-C4858C7526ED}"/>
                </a:ext>
              </a:extLst>
            </p:cNvPr>
            <p:cNvGrpSpPr/>
            <p:nvPr/>
          </p:nvGrpSpPr>
          <p:grpSpPr>
            <a:xfrm>
              <a:off x="1778738" y="4968000"/>
              <a:ext cx="6024206" cy="169277"/>
              <a:chOff x="2143630" y="4941168"/>
              <a:chExt cx="6024206" cy="169277"/>
            </a:xfrm>
          </p:grpSpPr>
          <p:sp>
            <p:nvSpPr>
              <p:cNvPr id="275" name="object 39">
                <a:extLst>
                  <a:ext uri="{FF2B5EF4-FFF2-40B4-BE49-F238E27FC236}">
                    <a16:creationId xmlns:a16="http://schemas.microsoft.com/office/drawing/2014/main" id="{11444D68-BAA8-4B3B-B2DA-13115E62B585}"/>
                  </a:ext>
                </a:extLst>
              </p:cNvPr>
              <p:cNvSpPr/>
              <p:nvPr/>
            </p:nvSpPr>
            <p:spPr>
              <a:xfrm>
                <a:off x="2143630" y="4966853"/>
                <a:ext cx="126000" cy="126000"/>
              </a:xfrm>
              <a:custGeom>
                <a:avLst/>
                <a:gdLst/>
                <a:ahLst/>
                <a:cxnLst/>
                <a:rect l="l" t="t" r="r" b="b"/>
                <a:pathLst>
                  <a:path w="108584" h="108584">
                    <a:moveTo>
                      <a:pt x="0" y="108000"/>
                    </a:moveTo>
                    <a:lnTo>
                      <a:pt x="108000" y="108000"/>
                    </a:lnTo>
                    <a:lnTo>
                      <a:pt x="108000" y="0"/>
                    </a:lnTo>
                    <a:lnTo>
                      <a:pt x="0" y="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rgbClr val="009FE2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76" name="object 44">
                <a:extLst>
                  <a:ext uri="{FF2B5EF4-FFF2-40B4-BE49-F238E27FC236}">
                    <a16:creationId xmlns:a16="http://schemas.microsoft.com/office/drawing/2014/main" id="{FBD31CC3-561F-4719-BBC0-6BC15AE59AED}"/>
                  </a:ext>
                </a:extLst>
              </p:cNvPr>
              <p:cNvSpPr txBox="1"/>
              <p:nvPr/>
            </p:nvSpPr>
            <p:spPr>
              <a:xfrm>
                <a:off x="2322295" y="4941168"/>
                <a:ext cx="2478564" cy="169277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>
                <a:defPPr>
                  <a:defRPr lang="en-US"/>
                </a:defPPr>
                <a:lvl1pPr marR="5080" algn="ctr">
                  <a:spcBef>
                    <a:spcPts val="0"/>
                  </a:spcBef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 lvl="0" algn="l">
                  <a:spcAft>
                    <a:spcPts val="0"/>
                  </a:spcAft>
                  <a:defRPr/>
                </a:pPr>
                <a:r>
                  <a:rPr lang="en-GB" sz="1100" dirty="0">
                    <a:solidFill>
                      <a:schemeClr val="tx1"/>
                    </a:solidFill>
                  </a:rPr>
                  <a:t>Patients in differentiated models of care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8" name="object 41">
                <a:extLst>
                  <a:ext uri="{FF2B5EF4-FFF2-40B4-BE49-F238E27FC236}">
                    <a16:creationId xmlns:a16="http://schemas.microsoft.com/office/drawing/2014/main" id="{4B77899A-36F0-4343-BAD5-288B50701C84}"/>
                  </a:ext>
                </a:extLst>
              </p:cNvPr>
              <p:cNvSpPr/>
              <p:nvPr/>
            </p:nvSpPr>
            <p:spPr>
              <a:xfrm>
                <a:off x="5241114" y="4966853"/>
                <a:ext cx="126000" cy="126000"/>
              </a:xfrm>
              <a:custGeom>
                <a:avLst/>
                <a:gdLst/>
                <a:ahLst/>
                <a:cxnLst/>
                <a:rect l="l" t="t" r="r" b="b"/>
                <a:pathLst>
                  <a:path w="108585" h="108584">
                    <a:moveTo>
                      <a:pt x="0" y="108000"/>
                    </a:moveTo>
                    <a:lnTo>
                      <a:pt x="108000" y="108000"/>
                    </a:lnTo>
                    <a:lnTo>
                      <a:pt x="108000" y="0"/>
                    </a:lnTo>
                    <a:lnTo>
                      <a:pt x="0" y="0"/>
                    </a:lnTo>
                    <a:lnTo>
                      <a:pt x="0" y="108000"/>
                    </a:lnTo>
                    <a:close/>
                  </a:path>
                </a:pathLst>
              </a:custGeom>
              <a:solidFill>
                <a:srgbClr val="8FBE20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79" name="object 44">
                <a:extLst>
                  <a:ext uri="{FF2B5EF4-FFF2-40B4-BE49-F238E27FC236}">
                    <a16:creationId xmlns:a16="http://schemas.microsoft.com/office/drawing/2014/main" id="{6129DFCE-1BA6-4C56-8E78-417EF09FA35D}"/>
                  </a:ext>
                </a:extLst>
              </p:cNvPr>
              <p:cNvSpPr txBox="1"/>
              <p:nvPr/>
            </p:nvSpPr>
            <p:spPr>
              <a:xfrm>
                <a:off x="5426380" y="4941168"/>
                <a:ext cx="2741456" cy="169277"/>
              </a:xfrm>
              <a:prstGeom prst="rect">
                <a:avLst/>
              </a:prstGeom>
            </p:spPr>
            <p:txBody>
              <a:bodyPr vert="horz" wrap="none" lIns="0" tIns="0" rIns="0" bIns="0" rtlCol="0">
                <a:spAutoFit/>
              </a:bodyPr>
              <a:lstStyle>
                <a:defPPr>
                  <a:defRPr lang="en-US"/>
                </a:defPPr>
                <a:lvl1pPr marR="5080" algn="ctr">
                  <a:spcBef>
                    <a:spcPts val="0"/>
                  </a:spcBef>
                  <a:defRPr sz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</a:lstStyle>
              <a:p>
                <a:pPr lvl="0" algn="l" fontAlgn="auto">
                  <a:spcAft>
                    <a:spcPts val="0"/>
                  </a:spcAft>
                  <a:defRPr/>
                </a:pPr>
                <a:r>
                  <a:rPr lang="en-GB" sz="1100" spc="5" dirty="0">
                    <a:solidFill>
                      <a:schemeClr val="tx1"/>
                    </a:solidFill>
                    <a:latin typeface="Arial"/>
                    <a:cs typeface="Arial"/>
                  </a:rPr>
                  <a:t>Patients not in differentiated models of care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9ED6DFC1-A5DC-432A-AF3A-A1AAAD803001}"/>
                </a:ext>
              </a:extLst>
            </p:cNvPr>
            <p:cNvCxnSpPr/>
            <p:nvPr/>
          </p:nvCxnSpPr>
          <p:spPr>
            <a:xfrm>
              <a:off x="1615108" y="5308200"/>
              <a:ext cx="252000" cy="0"/>
            </a:xfrm>
            <a:prstGeom prst="line">
              <a:avLst/>
            </a:prstGeom>
            <a:ln w="31750">
              <a:solidFill>
                <a:srgbClr val="F7E6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7A3CCE90-ACBA-402F-9255-79C2C34ABABD}"/>
                </a:ext>
              </a:extLst>
            </p:cNvPr>
            <p:cNvSpPr txBox="1"/>
            <p:nvPr/>
          </p:nvSpPr>
          <p:spPr>
            <a:xfrm>
              <a:off x="1942138" y="5220000"/>
              <a:ext cx="4018729" cy="169277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lvl="0">
                <a:defRPr/>
              </a:pPr>
              <a:r>
                <a:rPr lang="en-GB" sz="11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Percentage in differentiated models of care among those eligible</a:t>
              </a:r>
              <a:endPara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0682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F4D8F2D8-0C33-4BE9-A3AA-B6FF3FCF4DF6}"/>
              </a:ext>
            </a:extLst>
          </p:cNvPr>
          <p:cNvGrpSpPr/>
          <p:nvPr/>
        </p:nvGrpSpPr>
        <p:grpSpPr>
          <a:xfrm>
            <a:off x="0" y="0"/>
            <a:ext cx="10287000" cy="5940000"/>
            <a:chOff x="0" y="0"/>
            <a:chExt cx="10287000" cy="5940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2511E3B-D215-4329-AF51-2398D7B30045}"/>
                </a:ext>
              </a:extLst>
            </p:cNvPr>
            <p:cNvSpPr/>
            <p:nvPr/>
          </p:nvSpPr>
          <p:spPr>
            <a:xfrm>
              <a:off x="0" y="0"/>
              <a:ext cx="10287000" cy="5940000"/>
            </a:xfrm>
            <a:prstGeom prst="rect">
              <a:avLst/>
            </a:prstGeom>
            <a:solidFill>
              <a:srgbClr val="0083C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2A28CEE-ACC5-4B11-8866-79BA585A15C8}"/>
                </a:ext>
              </a:extLst>
            </p:cNvPr>
            <p:cNvSpPr/>
            <p:nvPr/>
          </p:nvSpPr>
          <p:spPr>
            <a:xfrm>
              <a:off x="0" y="432000"/>
              <a:ext cx="1028700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612000" tIns="0" rIns="0" bIns="0" rtlCol="0" anchor="t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kumimoji="0" lang="en-US" sz="2000" b="0" i="0" u="none" strike="noStrike" kern="0" cap="none" spc="1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GLOBAL AIDS UPDATE </a:t>
              </a:r>
              <a:r>
                <a:rPr kumimoji="0" lang="en-US" sz="2000" b="0" i="0" u="none" strike="noStrike" kern="0" cap="none" spc="10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5E3135F-2A3F-47E7-98A6-E03DD4B150DA}"/>
                </a:ext>
              </a:extLst>
            </p:cNvPr>
            <p:cNvSpPr/>
            <p:nvPr/>
          </p:nvSpPr>
          <p:spPr>
            <a:xfrm>
              <a:off x="2769452" y="2340000"/>
              <a:ext cx="4648708" cy="13542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lang="en-US" sz="4400" kern="0" spc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r>
                <a:rPr lang="en-US" sz="4400" kern="0" spc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SUMMARY</a:t>
              </a:r>
              <a:endParaRPr kumimoji="0" lang="en-US" sz="4400" b="0" i="0" u="none" strike="noStrike" kern="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068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59A237B-7C00-44BB-B78A-4A84AE32F2CF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HIV testing and treatment cascade, global, 2018</a:t>
              </a:r>
              <a:endParaRPr kumimoji="0" lang="en-CH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4E3AECC-C223-4008-8128-B22FA9776144}"/>
                </a:ext>
              </a:extLst>
            </p:cNvPr>
            <p:cNvSpPr/>
            <p:nvPr/>
          </p:nvSpPr>
          <p:spPr>
            <a:xfrm>
              <a:off x="360000" y="6030000"/>
              <a:ext cx="3683701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UNAIDS special analysis, 2019; see annex on methods for more details.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A49B4947-B646-4EBB-8E79-3A46194148AF}"/>
                </a:ext>
              </a:extLst>
            </p:cNvPr>
            <p:cNvSpPr/>
            <p:nvPr/>
          </p:nvSpPr>
          <p:spPr>
            <a:xfrm>
              <a:off x="2810134" y="2639991"/>
              <a:ext cx="540000" cy="1715352"/>
            </a:xfrm>
            <a:custGeom>
              <a:avLst/>
              <a:gdLst/>
              <a:ahLst/>
              <a:cxnLst/>
              <a:rect l="l" t="t" r="r" b="b"/>
              <a:pathLst>
                <a:path w="377189" h="1291589">
                  <a:moveTo>
                    <a:pt x="0" y="1291590"/>
                  </a:moveTo>
                  <a:lnTo>
                    <a:pt x="377189" y="1291590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291590"/>
                  </a:lnTo>
                  <a:close/>
                </a:path>
              </a:pathLst>
            </a:custGeom>
            <a:solidFill>
              <a:srgbClr val="009FE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" name="object 18">
              <a:extLst>
                <a:ext uri="{FF2B5EF4-FFF2-40B4-BE49-F238E27FC236}">
                  <a16:creationId xmlns:a16="http://schemas.microsoft.com/office/drawing/2014/main" id="{7C625674-675E-4403-850F-09E8CA094DAD}"/>
                </a:ext>
              </a:extLst>
            </p:cNvPr>
            <p:cNvSpPr/>
            <p:nvPr/>
          </p:nvSpPr>
          <p:spPr>
            <a:xfrm>
              <a:off x="2810134" y="2390027"/>
              <a:ext cx="540000" cy="249966"/>
            </a:xfrm>
            <a:prstGeom prst="rect">
              <a:avLst/>
            </a:prstGeom>
            <a:pattFill prst="wdDnDiag">
              <a:fgClr>
                <a:srgbClr val="009FE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Arial"/>
                <a:ea typeface="+mn-ea"/>
              </a:endParaRPr>
            </a:p>
          </p:txBody>
        </p:sp>
        <p:sp>
          <p:nvSpPr>
            <p:cNvPr id="26" name="object 21">
              <a:extLst>
                <a:ext uri="{FF2B5EF4-FFF2-40B4-BE49-F238E27FC236}">
                  <a16:creationId xmlns:a16="http://schemas.microsoft.com/office/drawing/2014/main" id="{74083C83-412F-41EA-8031-5E44CFF3AC8D}"/>
                </a:ext>
              </a:extLst>
            </p:cNvPr>
            <p:cNvSpPr/>
            <p:nvPr/>
          </p:nvSpPr>
          <p:spPr>
            <a:xfrm>
              <a:off x="2809372" y="2171434"/>
              <a:ext cx="540000" cy="219268"/>
            </a:xfrm>
            <a:custGeom>
              <a:avLst/>
              <a:gdLst/>
              <a:ahLst/>
              <a:cxnLst/>
              <a:rect l="l" t="t" r="r" b="b"/>
              <a:pathLst>
                <a:path w="377189" h="165100">
                  <a:moveTo>
                    <a:pt x="377189" y="0"/>
                  </a:moveTo>
                  <a:lnTo>
                    <a:pt x="0" y="0"/>
                  </a:lnTo>
                  <a:lnTo>
                    <a:pt x="0" y="164592"/>
                  </a:lnTo>
                  <a:lnTo>
                    <a:pt x="377189" y="164592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68686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47D865BD-D4FF-48D0-BA72-18D9E9FE8230}"/>
                </a:ext>
              </a:extLst>
            </p:cNvPr>
            <p:cNvSpPr/>
            <p:nvPr/>
          </p:nvSpPr>
          <p:spPr>
            <a:xfrm>
              <a:off x="4789372" y="3011398"/>
              <a:ext cx="540000" cy="1344282"/>
            </a:xfrm>
            <a:custGeom>
              <a:avLst/>
              <a:gdLst/>
              <a:ahLst/>
              <a:cxnLst/>
              <a:rect l="l" t="t" r="r" b="b"/>
              <a:pathLst>
                <a:path w="377189" h="1012189">
                  <a:moveTo>
                    <a:pt x="0" y="1011936"/>
                  </a:moveTo>
                  <a:lnTo>
                    <a:pt x="377189" y="1011936"/>
                  </a:lnTo>
                  <a:lnTo>
                    <a:pt x="377189" y="0"/>
                  </a:lnTo>
                  <a:lnTo>
                    <a:pt x="0" y="0"/>
                  </a:lnTo>
                  <a:lnTo>
                    <a:pt x="0" y="1011936"/>
                  </a:lnTo>
                  <a:close/>
                </a:path>
              </a:pathLst>
            </a:custGeom>
            <a:solidFill>
              <a:srgbClr val="009FE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4" name="object 19">
              <a:extLst>
                <a:ext uri="{FF2B5EF4-FFF2-40B4-BE49-F238E27FC236}">
                  <a16:creationId xmlns:a16="http://schemas.microsoft.com/office/drawing/2014/main" id="{59432C52-9713-40C9-8B9C-AFC3A563E0B6}"/>
                </a:ext>
              </a:extLst>
            </p:cNvPr>
            <p:cNvSpPr/>
            <p:nvPr/>
          </p:nvSpPr>
          <p:spPr>
            <a:xfrm>
              <a:off x="4789372" y="2586356"/>
              <a:ext cx="540000" cy="425042"/>
            </a:xfrm>
            <a:prstGeom prst="rect">
              <a:avLst/>
            </a:prstGeom>
            <a:pattFill prst="wdDnDiag">
              <a:fgClr>
                <a:srgbClr val="009FE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Arial"/>
                <a:ea typeface="+mn-ea"/>
              </a:endParaRPr>
            </a:p>
          </p:txBody>
        </p:sp>
        <p:sp>
          <p:nvSpPr>
            <p:cNvPr id="27" name="object 22">
              <a:extLst>
                <a:ext uri="{FF2B5EF4-FFF2-40B4-BE49-F238E27FC236}">
                  <a16:creationId xmlns:a16="http://schemas.microsoft.com/office/drawing/2014/main" id="{4C832A68-8D84-4605-882F-52C1175991D9}"/>
                </a:ext>
              </a:extLst>
            </p:cNvPr>
            <p:cNvSpPr/>
            <p:nvPr/>
          </p:nvSpPr>
          <p:spPr>
            <a:xfrm>
              <a:off x="4789372" y="2171434"/>
              <a:ext cx="540000" cy="414924"/>
            </a:xfrm>
            <a:custGeom>
              <a:avLst/>
              <a:gdLst/>
              <a:ahLst/>
              <a:cxnLst/>
              <a:rect l="l" t="t" r="r" b="b"/>
              <a:pathLst>
                <a:path w="376554" h="312419">
                  <a:moveTo>
                    <a:pt x="376427" y="0"/>
                  </a:moveTo>
                  <a:lnTo>
                    <a:pt x="0" y="0"/>
                  </a:lnTo>
                  <a:lnTo>
                    <a:pt x="0" y="312420"/>
                  </a:lnTo>
                  <a:lnTo>
                    <a:pt x="376427" y="312420"/>
                  </a:lnTo>
                  <a:lnTo>
                    <a:pt x="376427" y="0"/>
                  </a:lnTo>
                  <a:close/>
                </a:path>
              </a:pathLst>
            </a:custGeom>
            <a:solidFill>
              <a:srgbClr val="868686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7" name="object 17">
              <a:extLst>
                <a:ext uri="{FF2B5EF4-FFF2-40B4-BE49-F238E27FC236}">
                  <a16:creationId xmlns:a16="http://schemas.microsoft.com/office/drawing/2014/main" id="{F42469CF-D458-4327-A5BC-D39D3EF6B28E}"/>
                </a:ext>
              </a:extLst>
            </p:cNvPr>
            <p:cNvSpPr/>
            <p:nvPr/>
          </p:nvSpPr>
          <p:spPr>
            <a:xfrm>
              <a:off x="6770133" y="3202669"/>
              <a:ext cx="540000" cy="1152841"/>
            </a:xfrm>
            <a:custGeom>
              <a:avLst/>
              <a:gdLst/>
              <a:ahLst/>
              <a:cxnLst/>
              <a:rect l="l" t="t" r="r" b="b"/>
              <a:pathLst>
                <a:path w="376554" h="868044">
                  <a:moveTo>
                    <a:pt x="0" y="867918"/>
                  </a:moveTo>
                  <a:lnTo>
                    <a:pt x="376427" y="867918"/>
                  </a:lnTo>
                  <a:lnTo>
                    <a:pt x="376427" y="0"/>
                  </a:lnTo>
                  <a:lnTo>
                    <a:pt x="0" y="0"/>
                  </a:lnTo>
                  <a:lnTo>
                    <a:pt x="0" y="867918"/>
                  </a:lnTo>
                  <a:close/>
                </a:path>
              </a:pathLst>
            </a:custGeom>
            <a:solidFill>
              <a:srgbClr val="009FE2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5" name="object 20">
              <a:extLst>
                <a:ext uri="{FF2B5EF4-FFF2-40B4-BE49-F238E27FC236}">
                  <a16:creationId xmlns:a16="http://schemas.microsoft.com/office/drawing/2014/main" id="{3883D038-50BB-4A3C-9951-1A3C168E3F8C}"/>
                </a:ext>
              </a:extLst>
            </p:cNvPr>
            <p:cNvSpPr/>
            <p:nvPr/>
          </p:nvSpPr>
          <p:spPr>
            <a:xfrm>
              <a:off x="6770133" y="2761435"/>
              <a:ext cx="540000" cy="441234"/>
            </a:xfrm>
            <a:prstGeom prst="rect">
              <a:avLst/>
            </a:prstGeom>
            <a:pattFill prst="wdDnDiag">
              <a:fgClr>
                <a:srgbClr val="009FE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prstClr val="white"/>
                </a:solidFill>
                <a:latin typeface="Arial"/>
                <a:ea typeface="+mn-ea"/>
              </a:endParaRPr>
            </a:p>
          </p:txBody>
        </p:sp>
        <p:sp>
          <p:nvSpPr>
            <p:cNvPr id="28" name="object 23">
              <a:extLst>
                <a:ext uri="{FF2B5EF4-FFF2-40B4-BE49-F238E27FC236}">
                  <a16:creationId xmlns:a16="http://schemas.microsoft.com/office/drawing/2014/main" id="{DCFDFE2F-E071-4229-81B5-4B6B02DE9262}"/>
                </a:ext>
              </a:extLst>
            </p:cNvPr>
            <p:cNvSpPr/>
            <p:nvPr/>
          </p:nvSpPr>
          <p:spPr>
            <a:xfrm>
              <a:off x="6769372" y="2171434"/>
              <a:ext cx="540000" cy="589492"/>
            </a:xfrm>
            <a:custGeom>
              <a:avLst/>
              <a:gdLst/>
              <a:ahLst/>
              <a:cxnLst/>
              <a:rect l="l" t="t" r="r" b="b"/>
              <a:pathLst>
                <a:path w="377189" h="443864">
                  <a:moveTo>
                    <a:pt x="377189" y="0"/>
                  </a:moveTo>
                  <a:lnTo>
                    <a:pt x="0" y="0"/>
                  </a:lnTo>
                  <a:lnTo>
                    <a:pt x="0" y="443483"/>
                  </a:lnTo>
                  <a:lnTo>
                    <a:pt x="377189" y="443483"/>
                  </a:lnTo>
                  <a:lnTo>
                    <a:pt x="377189" y="0"/>
                  </a:lnTo>
                  <a:close/>
                </a:path>
              </a:pathLst>
            </a:custGeom>
            <a:solidFill>
              <a:srgbClr val="868686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9" name="object 24">
              <a:extLst>
                <a:ext uri="{FF2B5EF4-FFF2-40B4-BE49-F238E27FC236}">
                  <a16:creationId xmlns:a16="http://schemas.microsoft.com/office/drawing/2014/main" id="{B788CBC5-C589-4B2F-8CB6-2FA453E43FC5}"/>
                </a:ext>
              </a:extLst>
            </p:cNvPr>
            <p:cNvSpPr/>
            <p:nvPr/>
          </p:nvSpPr>
          <p:spPr>
            <a:xfrm>
              <a:off x="2088623" y="2052000"/>
              <a:ext cx="0" cy="2304000"/>
            </a:xfrm>
            <a:custGeom>
              <a:avLst/>
              <a:gdLst/>
              <a:ahLst/>
              <a:cxnLst/>
              <a:rect l="l" t="t" r="r" b="b"/>
              <a:pathLst>
                <a:path h="1734820">
                  <a:moveTo>
                    <a:pt x="0" y="0"/>
                  </a:moveTo>
                  <a:lnTo>
                    <a:pt x="0" y="1734324"/>
                  </a:lnTo>
                </a:path>
              </a:pathLst>
            </a:custGeom>
            <a:ln w="3822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0" name="object 25">
              <a:extLst>
                <a:ext uri="{FF2B5EF4-FFF2-40B4-BE49-F238E27FC236}">
                  <a16:creationId xmlns:a16="http://schemas.microsoft.com/office/drawing/2014/main" id="{670987CE-CBC5-4E59-81D9-CD4DCC716006}"/>
                </a:ext>
              </a:extLst>
            </p:cNvPr>
            <p:cNvSpPr/>
            <p:nvPr/>
          </p:nvSpPr>
          <p:spPr>
            <a:xfrm>
              <a:off x="2088997" y="4355343"/>
              <a:ext cx="5940000" cy="0"/>
            </a:xfrm>
            <a:custGeom>
              <a:avLst/>
              <a:gdLst/>
              <a:ahLst/>
              <a:cxnLst/>
              <a:rect l="l" t="t" r="r" b="b"/>
              <a:pathLst>
                <a:path w="4963795">
                  <a:moveTo>
                    <a:pt x="0" y="0"/>
                  </a:moveTo>
                  <a:lnTo>
                    <a:pt x="4963667" y="0"/>
                  </a:lnTo>
                </a:path>
              </a:pathLst>
            </a:custGeom>
            <a:ln w="3175">
              <a:solidFill>
                <a:srgbClr val="868686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2" name="object 27">
              <a:extLst>
                <a:ext uri="{FF2B5EF4-FFF2-40B4-BE49-F238E27FC236}">
                  <a16:creationId xmlns:a16="http://schemas.microsoft.com/office/drawing/2014/main" id="{38EFF2D2-87AF-4615-BBBB-FBFE73890B66}"/>
                </a:ext>
              </a:extLst>
            </p:cNvPr>
            <p:cNvSpPr txBox="1"/>
            <p:nvPr/>
          </p:nvSpPr>
          <p:spPr>
            <a:xfrm>
              <a:off x="2287284" y="4464000"/>
              <a:ext cx="1584176" cy="387927"/>
            </a:xfrm>
            <a:prstGeom prst="rect">
              <a:avLst/>
            </a:prstGeom>
          </p:spPr>
          <p:txBody>
            <a:bodyPr vert="horz" wrap="square" lIns="0" tIns="18415" rIns="0" bIns="0" rtlCol="0">
              <a:spAutoFit/>
            </a:bodyPr>
            <a:lstStyle/>
            <a:p>
              <a:pPr marL="0" marR="508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People living with HIV who know their status</a:t>
              </a:r>
            </a:p>
          </p:txBody>
        </p:sp>
        <p:sp>
          <p:nvSpPr>
            <p:cNvPr id="33" name="object 28">
              <a:extLst>
                <a:ext uri="{FF2B5EF4-FFF2-40B4-BE49-F238E27FC236}">
                  <a16:creationId xmlns:a16="http://schemas.microsoft.com/office/drawing/2014/main" id="{EBBC6692-9BDD-4FC0-9E4D-18A5A63C7D25}"/>
                </a:ext>
              </a:extLst>
            </p:cNvPr>
            <p:cNvSpPr txBox="1"/>
            <p:nvPr/>
          </p:nvSpPr>
          <p:spPr>
            <a:xfrm>
              <a:off x="4421162" y="4464000"/>
              <a:ext cx="1275670" cy="387927"/>
            </a:xfrm>
            <a:prstGeom prst="rect">
              <a:avLst/>
            </a:prstGeom>
          </p:spPr>
          <p:txBody>
            <a:bodyPr vert="horz" wrap="square" lIns="0" tIns="18415" rIns="0" bIns="0" rtlCol="0">
              <a:spAutoFit/>
            </a:bodyPr>
            <a:lstStyle/>
            <a:p>
              <a:pPr marL="0" marR="508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People living with HIV on treatment</a:t>
              </a:r>
            </a:p>
          </p:txBody>
        </p:sp>
        <p:sp>
          <p:nvSpPr>
            <p:cNvPr id="34" name="object 29">
              <a:extLst>
                <a:ext uri="{FF2B5EF4-FFF2-40B4-BE49-F238E27FC236}">
                  <a16:creationId xmlns:a16="http://schemas.microsoft.com/office/drawing/2014/main" id="{813A8966-7E73-470A-ABDB-8FDC52BE26C7}"/>
                </a:ext>
              </a:extLst>
            </p:cNvPr>
            <p:cNvSpPr txBox="1"/>
            <p:nvPr/>
          </p:nvSpPr>
          <p:spPr>
            <a:xfrm>
              <a:off x="6079652" y="4464000"/>
              <a:ext cx="1919440" cy="387927"/>
            </a:xfrm>
            <a:prstGeom prst="rect">
              <a:avLst/>
            </a:prstGeom>
          </p:spPr>
          <p:txBody>
            <a:bodyPr vert="horz" wrap="square" lIns="0" tIns="18415" rIns="0" bIns="0" rtlCol="0">
              <a:spAutoFit/>
            </a:bodyPr>
            <a:lstStyle/>
            <a:p>
              <a:pPr marL="0" marR="5080" lvl="0" indent="0" algn="ct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People living with HIV who</a:t>
              </a:r>
              <a:r>
                <a:rPr kumimoji="0" lang="fr-CH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kumimoji="0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are virally suppressed</a:t>
              </a:r>
            </a:p>
          </p:txBody>
        </p:sp>
        <p:sp>
          <p:nvSpPr>
            <p:cNvPr id="35" name="object 30">
              <a:extLst>
                <a:ext uri="{FF2B5EF4-FFF2-40B4-BE49-F238E27FC236}">
                  <a16:creationId xmlns:a16="http://schemas.microsoft.com/office/drawing/2014/main" id="{7F5C00E6-00D0-4E49-9E69-D3AA42311573}"/>
                </a:ext>
              </a:extLst>
            </p:cNvPr>
            <p:cNvSpPr txBox="1"/>
            <p:nvPr/>
          </p:nvSpPr>
          <p:spPr>
            <a:xfrm>
              <a:off x="824400" y="2941200"/>
              <a:ext cx="780020" cy="61555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Number of people living  with HIV (million)</a:t>
              </a:r>
            </a:p>
          </p:txBody>
        </p:sp>
        <p:sp>
          <p:nvSpPr>
            <p:cNvPr id="36" name="object 31">
              <a:extLst>
                <a:ext uri="{FF2B5EF4-FFF2-40B4-BE49-F238E27FC236}">
                  <a16:creationId xmlns:a16="http://schemas.microsoft.com/office/drawing/2014/main" id="{D8D985DF-E9CB-43DF-A9A4-ECA2C81D8823}"/>
                </a:ext>
              </a:extLst>
            </p:cNvPr>
            <p:cNvSpPr txBox="1"/>
            <p:nvPr/>
          </p:nvSpPr>
          <p:spPr>
            <a:xfrm>
              <a:off x="3439372" y="2227797"/>
              <a:ext cx="962543" cy="540533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/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Gap to reaching  the first 90: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4.3 million</a:t>
              </a:r>
            </a:p>
          </p:txBody>
        </p:sp>
        <p:sp>
          <p:nvSpPr>
            <p:cNvPr id="37" name="object 32">
              <a:extLst>
                <a:ext uri="{FF2B5EF4-FFF2-40B4-BE49-F238E27FC236}">
                  <a16:creationId xmlns:a16="http://schemas.microsoft.com/office/drawing/2014/main" id="{3A16BBCC-5D2E-4B89-A271-FDE9A9562AF4}"/>
                </a:ext>
              </a:extLst>
            </p:cNvPr>
            <p:cNvSpPr txBox="1"/>
            <p:nvPr/>
          </p:nvSpPr>
          <p:spPr>
            <a:xfrm>
              <a:off x="5419372" y="2409771"/>
              <a:ext cx="962543" cy="691215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Gap to reaching  the first and  second 90s: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7.4 million</a:t>
              </a:r>
            </a:p>
          </p:txBody>
        </p:sp>
        <p:sp>
          <p:nvSpPr>
            <p:cNvPr id="38" name="object 33">
              <a:extLst>
                <a:ext uri="{FF2B5EF4-FFF2-40B4-BE49-F238E27FC236}">
                  <a16:creationId xmlns:a16="http://schemas.microsoft.com/office/drawing/2014/main" id="{EE84FC46-43CE-43F0-86B8-849B4BD40038}"/>
                </a:ext>
              </a:extLst>
            </p:cNvPr>
            <p:cNvSpPr txBox="1"/>
            <p:nvPr/>
          </p:nvSpPr>
          <p:spPr>
            <a:xfrm>
              <a:off x="7399372" y="2727182"/>
              <a:ext cx="962543" cy="537327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>
              <a:defPPr>
                <a:defRPr lang="en-US"/>
              </a:defPPr>
              <a:lvl1pPr marR="5080">
                <a:spcBef>
                  <a:spcPts val="0"/>
                </a:spcBef>
                <a:defRPr sz="900" spc="65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Gap to reaching</a:t>
              </a:r>
            </a:p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all three 90s:</a:t>
              </a:r>
            </a:p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7.7 million</a:t>
              </a:r>
            </a:p>
          </p:txBody>
        </p:sp>
        <p:sp>
          <p:nvSpPr>
            <p:cNvPr id="39" name="object 34">
              <a:extLst>
                <a:ext uri="{FF2B5EF4-FFF2-40B4-BE49-F238E27FC236}">
                  <a16:creationId xmlns:a16="http://schemas.microsoft.com/office/drawing/2014/main" id="{0F85B670-00E4-4203-90F5-05A6CAD52A51}"/>
                </a:ext>
              </a:extLst>
            </p:cNvPr>
            <p:cNvSpPr txBox="1"/>
            <p:nvPr/>
          </p:nvSpPr>
          <p:spPr>
            <a:xfrm>
              <a:off x="3439372" y="3092566"/>
              <a:ext cx="540000" cy="371255"/>
            </a:xfrm>
            <a:prstGeom prst="rect">
              <a:avLst/>
            </a:prstGeom>
          </p:spPr>
          <p:txBody>
            <a:bodyPr vert="horz" wrap="square" lIns="0" tIns="17145" rIns="0" bIns="0" rtlCol="0">
              <a:spAutoFit/>
            </a:bodyPr>
            <a:lstStyle>
              <a:defPPr>
                <a:defRPr lang="en-US"/>
              </a:defPPr>
              <a:lvl1pPr marR="5080">
                <a:spcBef>
                  <a:spcPts val="0"/>
                </a:spcBef>
                <a:defRPr sz="10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79%</a:t>
              </a:r>
            </a:p>
            <a:p>
              <a:pPr marL="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[67–92%]</a:t>
              </a:r>
            </a:p>
          </p:txBody>
        </p:sp>
        <p:sp>
          <p:nvSpPr>
            <p:cNvPr id="40" name="object 35">
              <a:extLst>
                <a:ext uri="{FF2B5EF4-FFF2-40B4-BE49-F238E27FC236}">
                  <a16:creationId xmlns:a16="http://schemas.microsoft.com/office/drawing/2014/main" id="{4A72BD7A-4C77-4573-8671-2CD99A485649}"/>
                </a:ext>
              </a:extLst>
            </p:cNvPr>
            <p:cNvSpPr txBox="1"/>
            <p:nvPr/>
          </p:nvSpPr>
          <p:spPr>
            <a:xfrm>
              <a:off x="5419372" y="3299562"/>
              <a:ext cx="640096" cy="36612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62%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[46–74%]</a:t>
              </a:r>
            </a:p>
          </p:txBody>
        </p:sp>
        <p:sp>
          <p:nvSpPr>
            <p:cNvPr id="41" name="object 36">
              <a:extLst>
                <a:ext uri="{FF2B5EF4-FFF2-40B4-BE49-F238E27FC236}">
                  <a16:creationId xmlns:a16="http://schemas.microsoft.com/office/drawing/2014/main" id="{98A9A5FE-C012-46BA-8596-14F06E6AB257}"/>
                </a:ext>
              </a:extLst>
            </p:cNvPr>
            <p:cNvSpPr txBox="1"/>
            <p:nvPr/>
          </p:nvSpPr>
          <p:spPr>
            <a:xfrm>
              <a:off x="7399372" y="3397574"/>
              <a:ext cx="700677" cy="366126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>
              <a:defPPr>
                <a:defRPr lang="en-US"/>
              </a:defPPr>
              <a:lvl1pPr marL="12700">
                <a:lnSpc>
                  <a:spcPts val="955"/>
                </a:lnSpc>
                <a:spcBef>
                  <a:spcPts val="95"/>
                </a:spcBef>
                <a:defRPr sz="10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53%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[43–63%]</a:t>
              </a:r>
            </a:p>
          </p:txBody>
        </p:sp>
        <p:sp>
          <p:nvSpPr>
            <p:cNvPr id="42" name="object 30">
              <a:extLst>
                <a:ext uri="{FF2B5EF4-FFF2-40B4-BE49-F238E27FC236}">
                  <a16:creationId xmlns:a16="http://schemas.microsoft.com/office/drawing/2014/main" id="{0771438A-5389-4B1C-9D93-7C0CD5363937}"/>
                </a:ext>
              </a:extLst>
            </p:cNvPr>
            <p:cNvSpPr txBox="1"/>
            <p:nvPr/>
          </p:nvSpPr>
          <p:spPr>
            <a:xfrm>
              <a:off x="1819372" y="1980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40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3" name="object 30">
              <a:extLst>
                <a:ext uri="{FF2B5EF4-FFF2-40B4-BE49-F238E27FC236}">
                  <a16:creationId xmlns:a16="http://schemas.microsoft.com/office/drawing/2014/main" id="{D60ABBDF-B13E-445C-8508-61D2A4561662}"/>
                </a:ext>
              </a:extLst>
            </p:cNvPr>
            <p:cNvSpPr txBox="1"/>
            <p:nvPr/>
          </p:nvSpPr>
          <p:spPr>
            <a:xfrm>
              <a:off x="1819372" y="2268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35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4" name="object 30">
              <a:extLst>
                <a:ext uri="{FF2B5EF4-FFF2-40B4-BE49-F238E27FC236}">
                  <a16:creationId xmlns:a16="http://schemas.microsoft.com/office/drawing/2014/main" id="{A3B4ABCA-7640-4C69-89A0-803FB89AFA2A}"/>
                </a:ext>
              </a:extLst>
            </p:cNvPr>
            <p:cNvSpPr txBox="1"/>
            <p:nvPr/>
          </p:nvSpPr>
          <p:spPr>
            <a:xfrm>
              <a:off x="1819372" y="2556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30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5" name="object 30">
              <a:extLst>
                <a:ext uri="{FF2B5EF4-FFF2-40B4-BE49-F238E27FC236}">
                  <a16:creationId xmlns:a16="http://schemas.microsoft.com/office/drawing/2014/main" id="{1D554E84-68DE-4A7D-BD54-CE9503FADE6B}"/>
                </a:ext>
              </a:extLst>
            </p:cNvPr>
            <p:cNvSpPr txBox="1"/>
            <p:nvPr/>
          </p:nvSpPr>
          <p:spPr>
            <a:xfrm>
              <a:off x="1819372" y="2844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6" name="object 30">
              <a:extLst>
                <a:ext uri="{FF2B5EF4-FFF2-40B4-BE49-F238E27FC236}">
                  <a16:creationId xmlns:a16="http://schemas.microsoft.com/office/drawing/2014/main" id="{E65F2DE4-E471-4461-B69A-2BF558D9B9D6}"/>
                </a:ext>
              </a:extLst>
            </p:cNvPr>
            <p:cNvSpPr txBox="1"/>
            <p:nvPr/>
          </p:nvSpPr>
          <p:spPr>
            <a:xfrm>
              <a:off x="1819372" y="3132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20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7" name="object 30">
              <a:extLst>
                <a:ext uri="{FF2B5EF4-FFF2-40B4-BE49-F238E27FC236}">
                  <a16:creationId xmlns:a16="http://schemas.microsoft.com/office/drawing/2014/main" id="{5A4F2B8E-EDB2-4CFF-92F8-5329B6650059}"/>
                </a:ext>
              </a:extLst>
            </p:cNvPr>
            <p:cNvSpPr txBox="1"/>
            <p:nvPr/>
          </p:nvSpPr>
          <p:spPr>
            <a:xfrm>
              <a:off x="1819372" y="3420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8" name="object 30">
              <a:extLst>
                <a:ext uri="{FF2B5EF4-FFF2-40B4-BE49-F238E27FC236}">
                  <a16:creationId xmlns:a16="http://schemas.microsoft.com/office/drawing/2014/main" id="{159A09C6-3A8D-4DCF-9448-641ECEB85106}"/>
                </a:ext>
              </a:extLst>
            </p:cNvPr>
            <p:cNvSpPr txBox="1"/>
            <p:nvPr/>
          </p:nvSpPr>
          <p:spPr>
            <a:xfrm>
              <a:off x="1819372" y="3708000"/>
              <a:ext cx="141064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10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49" name="object 30">
              <a:extLst>
                <a:ext uri="{FF2B5EF4-FFF2-40B4-BE49-F238E27FC236}">
                  <a16:creationId xmlns:a16="http://schemas.microsoft.com/office/drawing/2014/main" id="{7847E08F-FFF7-4231-8AD0-460379E06F48}"/>
                </a:ext>
              </a:extLst>
            </p:cNvPr>
            <p:cNvSpPr txBox="1"/>
            <p:nvPr/>
          </p:nvSpPr>
          <p:spPr>
            <a:xfrm>
              <a:off x="1887338" y="3996000"/>
              <a:ext cx="73098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0" name="object 30">
              <a:extLst>
                <a:ext uri="{FF2B5EF4-FFF2-40B4-BE49-F238E27FC236}">
                  <a16:creationId xmlns:a16="http://schemas.microsoft.com/office/drawing/2014/main" id="{0D0CBF05-0329-4EB6-BE72-BFA47ECE39AA}"/>
                </a:ext>
              </a:extLst>
            </p:cNvPr>
            <p:cNvSpPr txBox="1"/>
            <p:nvPr/>
          </p:nvSpPr>
          <p:spPr>
            <a:xfrm>
              <a:off x="1887339" y="4284000"/>
              <a:ext cx="73097" cy="153888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/>
            <a:p>
              <a:pPr marL="0" marR="5080" lvl="0" indent="0" algn="r" defTabSz="914400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892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0DBE990-604E-48F6-82E0-EB122B442CAF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91" name="object 59">
              <a:extLst>
                <a:ext uri="{FF2B5EF4-FFF2-40B4-BE49-F238E27FC236}">
                  <a16:creationId xmlns:a16="http://schemas.microsoft.com/office/drawing/2014/main" id="{51CC53EF-AD76-4D45-BFB8-5E496907C98D}"/>
                </a:ext>
              </a:extLst>
            </p:cNvPr>
            <p:cNvSpPr/>
            <p:nvPr/>
          </p:nvSpPr>
          <p:spPr>
            <a:xfrm>
              <a:off x="1760436" y="2157284"/>
              <a:ext cx="5561522" cy="1561700"/>
            </a:xfrm>
            <a:custGeom>
              <a:avLst/>
              <a:gdLst/>
              <a:ahLst/>
              <a:cxnLst/>
              <a:rect l="l" t="t" r="r" b="b"/>
              <a:pathLst>
                <a:path w="2152650" h="865504">
                  <a:moveTo>
                    <a:pt x="2152523" y="537565"/>
                  </a:moveTo>
                  <a:lnTo>
                    <a:pt x="531799" y="537565"/>
                  </a:lnTo>
                  <a:lnTo>
                    <a:pt x="607771" y="550684"/>
                  </a:lnTo>
                  <a:lnTo>
                    <a:pt x="696404" y="563791"/>
                  </a:lnTo>
                  <a:lnTo>
                    <a:pt x="772375" y="576897"/>
                  </a:lnTo>
                  <a:lnTo>
                    <a:pt x="924318" y="629348"/>
                  </a:lnTo>
                  <a:lnTo>
                    <a:pt x="1000277" y="642454"/>
                  </a:lnTo>
                  <a:lnTo>
                    <a:pt x="1076261" y="668680"/>
                  </a:lnTo>
                  <a:lnTo>
                    <a:pt x="1228204" y="694905"/>
                  </a:lnTo>
                  <a:lnTo>
                    <a:pt x="1304175" y="721131"/>
                  </a:lnTo>
                  <a:lnTo>
                    <a:pt x="1380147" y="734237"/>
                  </a:lnTo>
                  <a:lnTo>
                    <a:pt x="1456118" y="760463"/>
                  </a:lnTo>
                  <a:lnTo>
                    <a:pt x="1532077" y="773569"/>
                  </a:lnTo>
                  <a:lnTo>
                    <a:pt x="1620723" y="786688"/>
                  </a:lnTo>
                  <a:lnTo>
                    <a:pt x="1848637" y="826020"/>
                  </a:lnTo>
                  <a:lnTo>
                    <a:pt x="1924608" y="826020"/>
                  </a:lnTo>
                  <a:lnTo>
                    <a:pt x="2152523" y="865352"/>
                  </a:lnTo>
                  <a:lnTo>
                    <a:pt x="2152523" y="537565"/>
                  </a:lnTo>
                  <a:close/>
                </a:path>
                <a:path w="2152650" h="865504">
                  <a:moveTo>
                    <a:pt x="607771" y="0"/>
                  </a:moveTo>
                  <a:lnTo>
                    <a:pt x="531799" y="0"/>
                  </a:lnTo>
                  <a:lnTo>
                    <a:pt x="455828" y="13119"/>
                  </a:lnTo>
                  <a:lnTo>
                    <a:pt x="303885" y="91782"/>
                  </a:lnTo>
                  <a:lnTo>
                    <a:pt x="227914" y="183565"/>
                  </a:lnTo>
                  <a:lnTo>
                    <a:pt x="151942" y="249123"/>
                  </a:lnTo>
                  <a:lnTo>
                    <a:pt x="75971" y="327786"/>
                  </a:lnTo>
                  <a:lnTo>
                    <a:pt x="0" y="445782"/>
                  </a:lnTo>
                  <a:lnTo>
                    <a:pt x="0" y="812901"/>
                  </a:lnTo>
                  <a:lnTo>
                    <a:pt x="75971" y="747356"/>
                  </a:lnTo>
                  <a:lnTo>
                    <a:pt x="151942" y="694905"/>
                  </a:lnTo>
                  <a:lnTo>
                    <a:pt x="227914" y="655573"/>
                  </a:lnTo>
                  <a:lnTo>
                    <a:pt x="303885" y="603122"/>
                  </a:lnTo>
                  <a:lnTo>
                    <a:pt x="455828" y="550684"/>
                  </a:lnTo>
                  <a:lnTo>
                    <a:pt x="531799" y="537565"/>
                  </a:lnTo>
                  <a:lnTo>
                    <a:pt x="2152523" y="537565"/>
                  </a:lnTo>
                  <a:lnTo>
                    <a:pt x="2076551" y="524459"/>
                  </a:lnTo>
                  <a:lnTo>
                    <a:pt x="2000580" y="498233"/>
                  </a:lnTo>
                  <a:lnTo>
                    <a:pt x="1924608" y="485127"/>
                  </a:lnTo>
                  <a:lnTo>
                    <a:pt x="1848637" y="458901"/>
                  </a:lnTo>
                  <a:lnTo>
                    <a:pt x="1772666" y="445782"/>
                  </a:lnTo>
                  <a:lnTo>
                    <a:pt x="1696681" y="419569"/>
                  </a:lnTo>
                  <a:lnTo>
                    <a:pt x="1620723" y="406450"/>
                  </a:lnTo>
                  <a:lnTo>
                    <a:pt x="1532077" y="380237"/>
                  </a:lnTo>
                  <a:lnTo>
                    <a:pt x="1304175" y="301561"/>
                  </a:lnTo>
                  <a:lnTo>
                    <a:pt x="1228204" y="262229"/>
                  </a:lnTo>
                  <a:lnTo>
                    <a:pt x="1076261" y="209778"/>
                  </a:lnTo>
                  <a:lnTo>
                    <a:pt x="1000277" y="170446"/>
                  </a:lnTo>
                  <a:lnTo>
                    <a:pt x="924318" y="144233"/>
                  </a:lnTo>
                  <a:lnTo>
                    <a:pt x="696404" y="26225"/>
                  </a:lnTo>
                  <a:lnTo>
                    <a:pt x="607771" y="0"/>
                  </a:lnTo>
                  <a:close/>
                </a:path>
              </a:pathLst>
            </a:custGeom>
            <a:solidFill>
              <a:srgbClr val="E5F4FD"/>
            </a:solidFill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89" name="object 57">
              <a:extLst>
                <a:ext uri="{FF2B5EF4-FFF2-40B4-BE49-F238E27FC236}">
                  <a16:creationId xmlns:a16="http://schemas.microsoft.com/office/drawing/2014/main" id="{6695A43A-99FE-4416-936D-E565670DD364}"/>
                </a:ext>
              </a:extLst>
            </p:cNvPr>
            <p:cNvSpPr/>
            <p:nvPr/>
          </p:nvSpPr>
          <p:spPr>
            <a:xfrm>
              <a:off x="1760400" y="3079960"/>
              <a:ext cx="5561522" cy="1372646"/>
            </a:xfrm>
            <a:custGeom>
              <a:avLst/>
              <a:gdLst/>
              <a:ahLst/>
              <a:cxnLst/>
              <a:rect l="l" t="t" r="r" b="b"/>
              <a:pathLst>
                <a:path w="2152650" h="760729">
                  <a:moveTo>
                    <a:pt x="1076274" y="0"/>
                  </a:moveTo>
                  <a:lnTo>
                    <a:pt x="1000302" y="13106"/>
                  </a:lnTo>
                  <a:lnTo>
                    <a:pt x="924331" y="52438"/>
                  </a:lnTo>
                  <a:lnTo>
                    <a:pt x="772388" y="157327"/>
                  </a:lnTo>
                  <a:lnTo>
                    <a:pt x="696417" y="222884"/>
                  </a:lnTo>
                  <a:lnTo>
                    <a:pt x="607783" y="288442"/>
                  </a:lnTo>
                  <a:lnTo>
                    <a:pt x="75984" y="655561"/>
                  </a:lnTo>
                  <a:lnTo>
                    <a:pt x="0" y="694893"/>
                  </a:lnTo>
                  <a:lnTo>
                    <a:pt x="0" y="760450"/>
                  </a:lnTo>
                  <a:lnTo>
                    <a:pt x="303898" y="655561"/>
                  </a:lnTo>
                  <a:lnTo>
                    <a:pt x="379869" y="616216"/>
                  </a:lnTo>
                  <a:lnTo>
                    <a:pt x="607783" y="537552"/>
                  </a:lnTo>
                  <a:lnTo>
                    <a:pt x="696417" y="498220"/>
                  </a:lnTo>
                  <a:lnTo>
                    <a:pt x="772388" y="458889"/>
                  </a:lnTo>
                  <a:lnTo>
                    <a:pt x="924331" y="406450"/>
                  </a:lnTo>
                  <a:lnTo>
                    <a:pt x="1076274" y="380225"/>
                  </a:lnTo>
                  <a:lnTo>
                    <a:pt x="1810719" y="380225"/>
                  </a:lnTo>
                  <a:lnTo>
                    <a:pt x="1620735" y="314667"/>
                  </a:lnTo>
                  <a:lnTo>
                    <a:pt x="1532102" y="275335"/>
                  </a:lnTo>
                  <a:lnTo>
                    <a:pt x="1456131" y="236004"/>
                  </a:lnTo>
                  <a:lnTo>
                    <a:pt x="1304188" y="104876"/>
                  </a:lnTo>
                  <a:lnTo>
                    <a:pt x="1228217" y="52438"/>
                  </a:lnTo>
                  <a:lnTo>
                    <a:pt x="1152258" y="13106"/>
                  </a:lnTo>
                  <a:lnTo>
                    <a:pt x="1076274" y="0"/>
                  </a:lnTo>
                  <a:close/>
                </a:path>
                <a:path w="2152650" h="760729">
                  <a:moveTo>
                    <a:pt x="1810719" y="380225"/>
                  </a:moveTo>
                  <a:lnTo>
                    <a:pt x="1152258" y="380225"/>
                  </a:lnTo>
                  <a:lnTo>
                    <a:pt x="1304188" y="432663"/>
                  </a:lnTo>
                  <a:lnTo>
                    <a:pt x="1380159" y="471995"/>
                  </a:lnTo>
                  <a:lnTo>
                    <a:pt x="1532102" y="524446"/>
                  </a:lnTo>
                  <a:lnTo>
                    <a:pt x="1620735" y="550671"/>
                  </a:lnTo>
                  <a:lnTo>
                    <a:pt x="2000592" y="616216"/>
                  </a:lnTo>
                  <a:lnTo>
                    <a:pt x="2076564" y="616216"/>
                  </a:lnTo>
                  <a:lnTo>
                    <a:pt x="2152535" y="629335"/>
                  </a:lnTo>
                  <a:lnTo>
                    <a:pt x="2152535" y="458889"/>
                  </a:lnTo>
                  <a:lnTo>
                    <a:pt x="2000592" y="432663"/>
                  </a:lnTo>
                  <a:lnTo>
                    <a:pt x="1924621" y="406450"/>
                  </a:lnTo>
                  <a:lnTo>
                    <a:pt x="1848650" y="393318"/>
                  </a:lnTo>
                  <a:lnTo>
                    <a:pt x="1810719" y="380225"/>
                  </a:lnTo>
                  <a:close/>
                </a:path>
              </a:pathLst>
            </a:custGeom>
            <a:solidFill>
              <a:srgbClr val="8FBE20">
                <a:alpha val="20000"/>
              </a:srgbClr>
            </a:solidFill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/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Number of new HIV infections and AIDS-related deaths, </a:t>
              </a:r>
            </a:p>
            <a:p>
              <a:pPr lvl="0"/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global, 1990–2018</a:t>
              </a:r>
              <a:endParaRPr kumimoji="0" lang="en-CH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4E3AECC-C223-4008-8128-B22FA9776144}"/>
                </a:ext>
              </a:extLst>
            </p:cNvPr>
            <p:cNvSpPr/>
            <p:nvPr/>
          </p:nvSpPr>
          <p:spPr>
            <a:xfrm>
              <a:off x="360000" y="6030000"/>
              <a:ext cx="1530868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UNAIDS 2019 </a:t>
              </a:r>
              <a:r>
                <a:rPr kumimoji="0" lang="fr-CH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estimates</a:t>
              </a: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96FD9AC4-A3EE-4378-88E0-6C5D57351925}"/>
                </a:ext>
              </a:extLst>
            </p:cNvPr>
            <p:cNvSpPr/>
            <p:nvPr/>
          </p:nvSpPr>
          <p:spPr>
            <a:xfrm>
              <a:off x="1656000" y="1710000"/>
              <a:ext cx="0" cy="28656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57BF8925-F5C7-4540-BFFB-8A9EFD9B1496}"/>
                </a:ext>
              </a:extLst>
            </p:cNvPr>
            <p:cNvSpPr/>
            <p:nvPr/>
          </p:nvSpPr>
          <p:spPr>
            <a:xfrm>
              <a:off x="1656020" y="4575600"/>
              <a:ext cx="5741980" cy="0"/>
            </a:xfrm>
            <a:custGeom>
              <a:avLst/>
              <a:gdLst/>
              <a:ahLst/>
              <a:cxnLst/>
              <a:rect l="l" t="t" r="r" b="b"/>
              <a:pathLst>
                <a:path w="5469255">
                  <a:moveTo>
                    <a:pt x="0" y="0"/>
                  </a:moveTo>
                  <a:lnTo>
                    <a:pt x="5469153" y="0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5" name="object 10">
              <a:extLst>
                <a:ext uri="{FF2B5EF4-FFF2-40B4-BE49-F238E27FC236}">
                  <a16:creationId xmlns:a16="http://schemas.microsoft.com/office/drawing/2014/main" id="{E9C912F1-F78C-4F49-9A3B-EA61CC121C38}"/>
                </a:ext>
              </a:extLst>
            </p:cNvPr>
            <p:cNvSpPr/>
            <p:nvPr/>
          </p:nvSpPr>
          <p:spPr>
            <a:xfrm>
              <a:off x="185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" name="object 10">
              <a:extLst>
                <a:ext uri="{FF2B5EF4-FFF2-40B4-BE49-F238E27FC236}">
                  <a16:creationId xmlns:a16="http://schemas.microsoft.com/office/drawing/2014/main" id="{2AD37C7A-951E-4A4A-8EE9-3756E908B8D6}"/>
                </a:ext>
              </a:extLst>
            </p:cNvPr>
            <p:cNvSpPr/>
            <p:nvPr/>
          </p:nvSpPr>
          <p:spPr>
            <a:xfrm>
              <a:off x="205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7" name="object 10">
              <a:extLst>
                <a:ext uri="{FF2B5EF4-FFF2-40B4-BE49-F238E27FC236}">
                  <a16:creationId xmlns:a16="http://schemas.microsoft.com/office/drawing/2014/main" id="{39119F03-9D2F-4102-88BC-8B942AE027F0}"/>
                </a:ext>
              </a:extLst>
            </p:cNvPr>
            <p:cNvSpPr/>
            <p:nvPr/>
          </p:nvSpPr>
          <p:spPr>
            <a:xfrm>
              <a:off x="225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8" name="object 10">
              <a:extLst>
                <a:ext uri="{FF2B5EF4-FFF2-40B4-BE49-F238E27FC236}">
                  <a16:creationId xmlns:a16="http://schemas.microsoft.com/office/drawing/2014/main" id="{D1B86A1D-4480-44C7-9C00-B1C9F619A3DA}"/>
                </a:ext>
              </a:extLst>
            </p:cNvPr>
            <p:cNvSpPr/>
            <p:nvPr/>
          </p:nvSpPr>
          <p:spPr>
            <a:xfrm>
              <a:off x="244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9" name="object 10">
              <a:extLst>
                <a:ext uri="{FF2B5EF4-FFF2-40B4-BE49-F238E27FC236}">
                  <a16:creationId xmlns:a16="http://schemas.microsoft.com/office/drawing/2014/main" id="{26D0F43F-5073-41F0-8C55-AC3CF8621329}"/>
                </a:ext>
              </a:extLst>
            </p:cNvPr>
            <p:cNvSpPr/>
            <p:nvPr/>
          </p:nvSpPr>
          <p:spPr>
            <a:xfrm>
              <a:off x="2646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0" name="object 10">
              <a:extLst>
                <a:ext uri="{FF2B5EF4-FFF2-40B4-BE49-F238E27FC236}">
                  <a16:creationId xmlns:a16="http://schemas.microsoft.com/office/drawing/2014/main" id="{9E906834-7394-4E8A-B369-3C09D8C05038}"/>
                </a:ext>
              </a:extLst>
            </p:cNvPr>
            <p:cNvSpPr/>
            <p:nvPr/>
          </p:nvSpPr>
          <p:spPr>
            <a:xfrm>
              <a:off x="284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1" name="object 10">
              <a:extLst>
                <a:ext uri="{FF2B5EF4-FFF2-40B4-BE49-F238E27FC236}">
                  <a16:creationId xmlns:a16="http://schemas.microsoft.com/office/drawing/2014/main" id="{76147835-3DDD-4D31-B932-F06DD91E6949}"/>
                </a:ext>
              </a:extLst>
            </p:cNvPr>
            <p:cNvSpPr/>
            <p:nvPr/>
          </p:nvSpPr>
          <p:spPr>
            <a:xfrm>
              <a:off x="304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2" name="object 10">
              <a:extLst>
                <a:ext uri="{FF2B5EF4-FFF2-40B4-BE49-F238E27FC236}">
                  <a16:creationId xmlns:a16="http://schemas.microsoft.com/office/drawing/2014/main" id="{CFEE7EDF-0BA1-43AC-8C62-5AF2DD72EF4B}"/>
                </a:ext>
              </a:extLst>
            </p:cNvPr>
            <p:cNvSpPr/>
            <p:nvPr/>
          </p:nvSpPr>
          <p:spPr>
            <a:xfrm>
              <a:off x="324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3" name="object 10">
              <a:extLst>
                <a:ext uri="{FF2B5EF4-FFF2-40B4-BE49-F238E27FC236}">
                  <a16:creationId xmlns:a16="http://schemas.microsoft.com/office/drawing/2014/main" id="{E7D461AE-0E4E-48C1-AA76-E9898020E755}"/>
                </a:ext>
              </a:extLst>
            </p:cNvPr>
            <p:cNvSpPr/>
            <p:nvPr/>
          </p:nvSpPr>
          <p:spPr>
            <a:xfrm>
              <a:off x="343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4" name="object 10">
              <a:extLst>
                <a:ext uri="{FF2B5EF4-FFF2-40B4-BE49-F238E27FC236}">
                  <a16:creationId xmlns:a16="http://schemas.microsoft.com/office/drawing/2014/main" id="{21EE76C8-1E7B-4C8E-A9B9-C2E43645CD8A}"/>
                </a:ext>
              </a:extLst>
            </p:cNvPr>
            <p:cNvSpPr/>
            <p:nvPr/>
          </p:nvSpPr>
          <p:spPr>
            <a:xfrm>
              <a:off x="3636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5" name="object 10">
              <a:extLst>
                <a:ext uri="{FF2B5EF4-FFF2-40B4-BE49-F238E27FC236}">
                  <a16:creationId xmlns:a16="http://schemas.microsoft.com/office/drawing/2014/main" id="{764583B7-D88A-4EDB-945C-B9496FC129B1}"/>
                </a:ext>
              </a:extLst>
            </p:cNvPr>
            <p:cNvSpPr/>
            <p:nvPr/>
          </p:nvSpPr>
          <p:spPr>
            <a:xfrm>
              <a:off x="383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6" name="object 10">
              <a:extLst>
                <a:ext uri="{FF2B5EF4-FFF2-40B4-BE49-F238E27FC236}">
                  <a16:creationId xmlns:a16="http://schemas.microsoft.com/office/drawing/2014/main" id="{74C84A13-2374-4130-8A8A-3055BFDCB00E}"/>
                </a:ext>
              </a:extLst>
            </p:cNvPr>
            <p:cNvSpPr/>
            <p:nvPr/>
          </p:nvSpPr>
          <p:spPr>
            <a:xfrm>
              <a:off x="403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7" name="object 10">
              <a:extLst>
                <a:ext uri="{FF2B5EF4-FFF2-40B4-BE49-F238E27FC236}">
                  <a16:creationId xmlns:a16="http://schemas.microsoft.com/office/drawing/2014/main" id="{C1570FA2-ECCA-4F59-A572-918F3BFA25AA}"/>
                </a:ext>
              </a:extLst>
            </p:cNvPr>
            <p:cNvSpPr/>
            <p:nvPr/>
          </p:nvSpPr>
          <p:spPr>
            <a:xfrm>
              <a:off x="423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8" name="object 10">
              <a:extLst>
                <a:ext uri="{FF2B5EF4-FFF2-40B4-BE49-F238E27FC236}">
                  <a16:creationId xmlns:a16="http://schemas.microsoft.com/office/drawing/2014/main" id="{F68D6A1F-0973-42EE-86CE-6F9C6013BE21}"/>
                </a:ext>
              </a:extLst>
            </p:cNvPr>
            <p:cNvSpPr/>
            <p:nvPr/>
          </p:nvSpPr>
          <p:spPr>
            <a:xfrm>
              <a:off x="442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39" name="object 10">
              <a:extLst>
                <a:ext uri="{FF2B5EF4-FFF2-40B4-BE49-F238E27FC236}">
                  <a16:creationId xmlns:a16="http://schemas.microsoft.com/office/drawing/2014/main" id="{5A837774-DC03-4090-BB56-1BDE1C51559B}"/>
                </a:ext>
              </a:extLst>
            </p:cNvPr>
            <p:cNvSpPr/>
            <p:nvPr/>
          </p:nvSpPr>
          <p:spPr>
            <a:xfrm>
              <a:off x="4626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0" name="object 10">
              <a:extLst>
                <a:ext uri="{FF2B5EF4-FFF2-40B4-BE49-F238E27FC236}">
                  <a16:creationId xmlns:a16="http://schemas.microsoft.com/office/drawing/2014/main" id="{AE977E12-3F0C-4A1E-8AD9-566B6F8251BF}"/>
                </a:ext>
              </a:extLst>
            </p:cNvPr>
            <p:cNvSpPr/>
            <p:nvPr/>
          </p:nvSpPr>
          <p:spPr>
            <a:xfrm>
              <a:off x="482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1" name="object 10">
              <a:extLst>
                <a:ext uri="{FF2B5EF4-FFF2-40B4-BE49-F238E27FC236}">
                  <a16:creationId xmlns:a16="http://schemas.microsoft.com/office/drawing/2014/main" id="{C0C48CF4-D5E5-4362-9457-C3E9752254E9}"/>
                </a:ext>
              </a:extLst>
            </p:cNvPr>
            <p:cNvSpPr/>
            <p:nvPr/>
          </p:nvSpPr>
          <p:spPr>
            <a:xfrm>
              <a:off x="502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2" name="object 10">
              <a:extLst>
                <a:ext uri="{FF2B5EF4-FFF2-40B4-BE49-F238E27FC236}">
                  <a16:creationId xmlns:a16="http://schemas.microsoft.com/office/drawing/2014/main" id="{1B98B904-5F4F-48C4-8465-E6019EF7B380}"/>
                </a:ext>
              </a:extLst>
            </p:cNvPr>
            <p:cNvSpPr/>
            <p:nvPr/>
          </p:nvSpPr>
          <p:spPr>
            <a:xfrm>
              <a:off x="522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3" name="object 10">
              <a:extLst>
                <a:ext uri="{FF2B5EF4-FFF2-40B4-BE49-F238E27FC236}">
                  <a16:creationId xmlns:a16="http://schemas.microsoft.com/office/drawing/2014/main" id="{BE4ACABE-1F74-4F95-B1B2-C6CD49DBE8ED}"/>
                </a:ext>
              </a:extLst>
            </p:cNvPr>
            <p:cNvSpPr/>
            <p:nvPr/>
          </p:nvSpPr>
          <p:spPr>
            <a:xfrm>
              <a:off x="541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4" name="object 10">
              <a:extLst>
                <a:ext uri="{FF2B5EF4-FFF2-40B4-BE49-F238E27FC236}">
                  <a16:creationId xmlns:a16="http://schemas.microsoft.com/office/drawing/2014/main" id="{34216CE4-7FF8-4D61-9A5C-8C704BF59A96}"/>
                </a:ext>
              </a:extLst>
            </p:cNvPr>
            <p:cNvSpPr/>
            <p:nvPr/>
          </p:nvSpPr>
          <p:spPr>
            <a:xfrm>
              <a:off x="5616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5" name="object 10">
              <a:extLst>
                <a:ext uri="{FF2B5EF4-FFF2-40B4-BE49-F238E27FC236}">
                  <a16:creationId xmlns:a16="http://schemas.microsoft.com/office/drawing/2014/main" id="{8F0A4125-53D8-4A61-AF10-B275A807EA06}"/>
                </a:ext>
              </a:extLst>
            </p:cNvPr>
            <p:cNvSpPr/>
            <p:nvPr/>
          </p:nvSpPr>
          <p:spPr>
            <a:xfrm>
              <a:off x="581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6" name="object 10">
              <a:extLst>
                <a:ext uri="{FF2B5EF4-FFF2-40B4-BE49-F238E27FC236}">
                  <a16:creationId xmlns:a16="http://schemas.microsoft.com/office/drawing/2014/main" id="{93DF7D46-9687-4A5D-A4BD-80FCBDF6ABAF}"/>
                </a:ext>
              </a:extLst>
            </p:cNvPr>
            <p:cNvSpPr/>
            <p:nvPr/>
          </p:nvSpPr>
          <p:spPr>
            <a:xfrm>
              <a:off x="601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7" name="object 10">
              <a:extLst>
                <a:ext uri="{FF2B5EF4-FFF2-40B4-BE49-F238E27FC236}">
                  <a16:creationId xmlns:a16="http://schemas.microsoft.com/office/drawing/2014/main" id="{C4D055E0-7A0D-496E-A2D7-0F9997492BB5}"/>
                </a:ext>
              </a:extLst>
            </p:cNvPr>
            <p:cNvSpPr/>
            <p:nvPr/>
          </p:nvSpPr>
          <p:spPr>
            <a:xfrm>
              <a:off x="621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8" name="object 10">
              <a:extLst>
                <a:ext uri="{FF2B5EF4-FFF2-40B4-BE49-F238E27FC236}">
                  <a16:creationId xmlns:a16="http://schemas.microsoft.com/office/drawing/2014/main" id="{C0BD09AE-9E4F-4398-A9ED-945ED8D9D2AC}"/>
                </a:ext>
              </a:extLst>
            </p:cNvPr>
            <p:cNvSpPr/>
            <p:nvPr/>
          </p:nvSpPr>
          <p:spPr>
            <a:xfrm>
              <a:off x="640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9" name="object 10">
              <a:extLst>
                <a:ext uri="{FF2B5EF4-FFF2-40B4-BE49-F238E27FC236}">
                  <a16:creationId xmlns:a16="http://schemas.microsoft.com/office/drawing/2014/main" id="{B1EF41A8-C31D-4313-905A-B66336733F7D}"/>
                </a:ext>
              </a:extLst>
            </p:cNvPr>
            <p:cNvSpPr/>
            <p:nvPr/>
          </p:nvSpPr>
          <p:spPr>
            <a:xfrm>
              <a:off x="6606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0" name="object 10">
              <a:extLst>
                <a:ext uri="{FF2B5EF4-FFF2-40B4-BE49-F238E27FC236}">
                  <a16:creationId xmlns:a16="http://schemas.microsoft.com/office/drawing/2014/main" id="{0C919922-EDB0-4E82-85BF-8DBE91A4E6EB}"/>
                </a:ext>
              </a:extLst>
            </p:cNvPr>
            <p:cNvSpPr/>
            <p:nvPr/>
          </p:nvSpPr>
          <p:spPr>
            <a:xfrm>
              <a:off x="6804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1" name="object 10">
              <a:extLst>
                <a:ext uri="{FF2B5EF4-FFF2-40B4-BE49-F238E27FC236}">
                  <a16:creationId xmlns:a16="http://schemas.microsoft.com/office/drawing/2014/main" id="{4D18C19C-2183-4B30-9826-9167ED7CFB1B}"/>
                </a:ext>
              </a:extLst>
            </p:cNvPr>
            <p:cNvSpPr/>
            <p:nvPr/>
          </p:nvSpPr>
          <p:spPr>
            <a:xfrm>
              <a:off x="7002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2" name="object 10">
              <a:extLst>
                <a:ext uri="{FF2B5EF4-FFF2-40B4-BE49-F238E27FC236}">
                  <a16:creationId xmlns:a16="http://schemas.microsoft.com/office/drawing/2014/main" id="{C0844476-3994-434D-A30B-068DF735856F}"/>
                </a:ext>
              </a:extLst>
            </p:cNvPr>
            <p:cNvSpPr/>
            <p:nvPr/>
          </p:nvSpPr>
          <p:spPr>
            <a:xfrm>
              <a:off x="7200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3" name="object 10">
              <a:extLst>
                <a:ext uri="{FF2B5EF4-FFF2-40B4-BE49-F238E27FC236}">
                  <a16:creationId xmlns:a16="http://schemas.microsoft.com/office/drawing/2014/main" id="{35A0BCF9-DB8B-4310-9C1F-5E8408A029CC}"/>
                </a:ext>
              </a:extLst>
            </p:cNvPr>
            <p:cNvSpPr/>
            <p:nvPr/>
          </p:nvSpPr>
          <p:spPr>
            <a:xfrm>
              <a:off x="7398000" y="4525200"/>
              <a:ext cx="0" cy="504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C16B44E-7718-4B6D-9543-ABE2BCC04E79}"/>
                </a:ext>
              </a:extLst>
            </p:cNvPr>
            <p:cNvSpPr txBox="1"/>
            <p:nvPr/>
          </p:nvSpPr>
          <p:spPr>
            <a:xfrm>
              <a:off x="158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1990</a:t>
              </a:r>
              <a:endParaRPr lang="en-CH" sz="1200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C0849D8-67D2-4E77-B58F-3E271844B9B0}"/>
                </a:ext>
              </a:extLst>
            </p:cNvPr>
            <p:cNvSpPr txBox="1"/>
            <p:nvPr/>
          </p:nvSpPr>
          <p:spPr>
            <a:xfrm>
              <a:off x="257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1995</a:t>
              </a:r>
              <a:endParaRPr lang="en-CH" sz="12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94B4941-709A-4702-AF6F-DABD94E524C8}"/>
                </a:ext>
              </a:extLst>
            </p:cNvPr>
            <p:cNvSpPr txBox="1"/>
            <p:nvPr/>
          </p:nvSpPr>
          <p:spPr>
            <a:xfrm>
              <a:off x="356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2000</a:t>
              </a:r>
              <a:endParaRPr lang="en-CH" sz="1200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4D50FE0-2238-49B8-9F75-A41F9E82E595}"/>
                </a:ext>
              </a:extLst>
            </p:cNvPr>
            <p:cNvSpPr txBox="1"/>
            <p:nvPr/>
          </p:nvSpPr>
          <p:spPr>
            <a:xfrm>
              <a:off x="455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2005</a:t>
              </a:r>
              <a:endParaRPr lang="en-CH" sz="1200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A3A0253-3084-4283-8BA1-899DBE8C9EE0}"/>
                </a:ext>
              </a:extLst>
            </p:cNvPr>
            <p:cNvSpPr txBox="1"/>
            <p:nvPr/>
          </p:nvSpPr>
          <p:spPr>
            <a:xfrm>
              <a:off x="554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2010</a:t>
              </a:r>
              <a:endParaRPr lang="en-CH" sz="1200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84397F0-6560-4EC5-98FF-61E687864028}"/>
                </a:ext>
              </a:extLst>
            </p:cNvPr>
            <p:cNvSpPr txBox="1"/>
            <p:nvPr/>
          </p:nvSpPr>
          <p:spPr>
            <a:xfrm>
              <a:off x="6534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2015</a:t>
              </a:r>
              <a:endParaRPr lang="en-CH" sz="1200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F03F3FF-5232-4DD3-888A-069745A9593E}"/>
                </a:ext>
              </a:extLst>
            </p:cNvPr>
            <p:cNvSpPr txBox="1"/>
            <p:nvPr/>
          </p:nvSpPr>
          <p:spPr>
            <a:xfrm>
              <a:off x="7128000" y="4662000"/>
              <a:ext cx="3398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GB" sz="1200" dirty="0"/>
                <a:t>2018</a:t>
              </a:r>
              <a:endParaRPr lang="en-CH" sz="1200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98484766-5FFD-42DF-B418-ECA06D5ECE90}"/>
                </a:ext>
              </a:extLst>
            </p:cNvPr>
            <p:cNvSpPr txBox="1"/>
            <p:nvPr/>
          </p:nvSpPr>
          <p:spPr>
            <a:xfrm>
              <a:off x="824400" y="1617667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4 500 000</a:t>
              </a:r>
              <a:endParaRPr lang="en-CH" sz="1200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DB23816-F078-451D-A9DF-70B8EA4D19E4}"/>
                </a:ext>
              </a:extLst>
            </p:cNvPr>
            <p:cNvSpPr txBox="1"/>
            <p:nvPr/>
          </p:nvSpPr>
          <p:spPr>
            <a:xfrm>
              <a:off x="824400" y="25704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3 000 000</a:t>
              </a:r>
              <a:endParaRPr lang="en-CH" sz="1200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266F292-4DBB-4300-8036-8403F4A214AD}"/>
                </a:ext>
              </a:extLst>
            </p:cNvPr>
            <p:cNvSpPr txBox="1"/>
            <p:nvPr/>
          </p:nvSpPr>
          <p:spPr>
            <a:xfrm>
              <a:off x="824400" y="28908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2 500 000</a:t>
              </a:r>
              <a:endParaRPr lang="en-CH" sz="1200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C05322A-480B-479D-B057-F2E025B10ACB}"/>
                </a:ext>
              </a:extLst>
            </p:cNvPr>
            <p:cNvSpPr txBox="1"/>
            <p:nvPr/>
          </p:nvSpPr>
          <p:spPr>
            <a:xfrm>
              <a:off x="824400" y="35280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1 500 000</a:t>
              </a:r>
              <a:endParaRPr lang="en-CH" sz="12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8BBBC98-4E61-4605-B145-80226F811FBA}"/>
                </a:ext>
              </a:extLst>
            </p:cNvPr>
            <p:cNvSpPr txBox="1"/>
            <p:nvPr/>
          </p:nvSpPr>
          <p:spPr>
            <a:xfrm>
              <a:off x="952640" y="4165200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500 000</a:t>
              </a:r>
              <a:endParaRPr lang="en-CH" sz="1200" dirty="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5CD0BB1-1DD0-40E4-87CE-848980B70B13}"/>
                </a:ext>
              </a:extLst>
            </p:cNvPr>
            <p:cNvSpPr txBox="1"/>
            <p:nvPr/>
          </p:nvSpPr>
          <p:spPr>
            <a:xfrm>
              <a:off x="1420717" y="4482000"/>
              <a:ext cx="8496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0</a:t>
              </a:r>
              <a:endParaRPr lang="en-CH" sz="120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6BC00CA-4807-44E0-9756-EB69FBA58C16}"/>
                </a:ext>
              </a:extLst>
            </p:cNvPr>
            <p:cNvSpPr txBox="1"/>
            <p:nvPr/>
          </p:nvSpPr>
          <p:spPr>
            <a:xfrm>
              <a:off x="392400" y="2883979"/>
              <a:ext cx="184666" cy="545021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/>
            <a:p>
              <a:r>
                <a:rPr lang="en-GB" sz="1200" dirty="0"/>
                <a:t>Number</a:t>
              </a:r>
              <a:endParaRPr lang="en-CH" sz="1200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8ABD541-BABC-4A90-AB78-9C566212E567}"/>
                </a:ext>
              </a:extLst>
            </p:cNvPr>
            <p:cNvSpPr txBox="1"/>
            <p:nvPr/>
          </p:nvSpPr>
          <p:spPr>
            <a:xfrm>
              <a:off x="2160000" y="5148000"/>
              <a:ext cx="1501373" cy="292388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>
              <a:defPPr>
                <a:defRPr lang="en-US"/>
              </a:defPPr>
              <a:lvl1pPr marR="0" lvl="0" indent="0" defTabSz="91440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sz="130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/>
                  <a:ea typeface="ＭＳ Ｐゴシック" pitchFamily="34" charset="-128"/>
                </a:defRPr>
              </a:lvl1pPr>
            </a:lstStyle>
            <a:p>
              <a:r>
                <a:rPr lang="en-GB" altLang="en-US" dirty="0"/>
                <a:t>New HIV infections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3250E57-D207-419A-9760-A55B5DD10F3A}"/>
                </a:ext>
              </a:extLst>
            </p:cNvPr>
            <p:cNvCxnSpPr/>
            <p:nvPr/>
          </p:nvCxnSpPr>
          <p:spPr>
            <a:xfrm>
              <a:off x="1800000" y="5301888"/>
              <a:ext cx="270000" cy="1"/>
            </a:xfrm>
            <a:prstGeom prst="line">
              <a:avLst/>
            </a:prstGeom>
            <a:ln w="63500">
              <a:solidFill>
                <a:srgbClr val="009F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298C2AA-6372-4240-BF5C-E997D71713AE}"/>
                </a:ext>
              </a:extLst>
            </p:cNvPr>
            <p:cNvGrpSpPr/>
            <p:nvPr/>
          </p:nvGrpSpPr>
          <p:grpSpPr>
            <a:xfrm>
              <a:off x="3960000" y="5148000"/>
              <a:ext cx="1955950" cy="292388"/>
              <a:chOff x="3708000" y="5148000"/>
              <a:chExt cx="1955950" cy="292388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D5C6740-70E3-4803-A5B2-A884F5A69069}"/>
                  </a:ext>
                </a:extLst>
              </p:cNvPr>
              <p:cNvSpPr txBox="1"/>
              <p:nvPr/>
            </p:nvSpPr>
            <p:spPr>
              <a:xfrm>
                <a:off x="4068000" y="5148000"/>
                <a:ext cx="1595950" cy="292388"/>
              </a:xfrm>
              <a:prstGeom prst="rect">
                <a:avLst/>
              </a:prstGeom>
              <a:noFill/>
            </p:spPr>
            <p:txBody>
              <a:bodyPr wrap="none" lIns="0" rtlCol="0">
                <a:spAutoFit/>
              </a:bodyPr>
              <a:lstStyle>
                <a:defPPr>
                  <a:defRPr lang="en-US"/>
                </a:defPPr>
                <a:lvl1pPr marR="0" lvl="0" indent="0" defTabSz="91440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 sz="130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/>
                    <a:ea typeface="ＭＳ Ｐゴシック" pitchFamily="34" charset="-128"/>
                  </a:defRPr>
                </a:lvl1pPr>
              </a:lstStyle>
              <a:p>
                <a:r>
                  <a:rPr lang="en-GB" altLang="en-US" dirty="0"/>
                  <a:t>AIDS-related deaths</a:t>
                </a:r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6AA196DB-E4FD-4C4F-B43E-47B44BF244CE}"/>
                  </a:ext>
                </a:extLst>
              </p:cNvPr>
              <p:cNvCxnSpPr/>
              <p:nvPr/>
            </p:nvCxnSpPr>
            <p:spPr>
              <a:xfrm>
                <a:off x="3708000" y="5301888"/>
                <a:ext cx="270000" cy="1"/>
              </a:xfrm>
              <a:prstGeom prst="line">
                <a:avLst/>
              </a:prstGeom>
              <a:ln w="63500">
                <a:solidFill>
                  <a:srgbClr val="8FBE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DD680875-AC7B-432D-8C45-7164179F4970}"/>
                </a:ext>
              </a:extLst>
            </p:cNvPr>
            <p:cNvSpPr txBox="1"/>
            <p:nvPr/>
          </p:nvSpPr>
          <p:spPr>
            <a:xfrm>
              <a:off x="824400" y="32076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2 000 000</a:t>
              </a:r>
              <a:endParaRPr lang="en-CH" sz="1200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6A50AB9-F388-4F9E-AD26-13CB4DFA2C24}"/>
                </a:ext>
              </a:extLst>
            </p:cNvPr>
            <p:cNvSpPr txBox="1"/>
            <p:nvPr/>
          </p:nvSpPr>
          <p:spPr>
            <a:xfrm>
              <a:off x="824400" y="38448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1 000 000</a:t>
              </a:r>
              <a:endParaRPr lang="en-CH" sz="1200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6834174-B86F-4F34-B339-3DBEC7C67DF6}"/>
                </a:ext>
              </a:extLst>
            </p:cNvPr>
            <p:cNvSpPr txBox="1"/>
            <p:nvPr/>
          </p:nvSpPr>
          <p:spPr>
            <a:xfrm>
              <a:off x="824400" y="19332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4 000 000</a:t>
              </a:r>
              <a:endParaRPr lang="en-CH" sz="1200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0802AD39-CF25-47EE-9A23-96150230D3C5}"/>
                </a:ext>
              </a:extLst>
            </p:cNvPr>
            <p:cNvSpPr txBox="1"/>
            <p:nvPr/>
          </p:nvSpPr>
          <p:spPr>
            <a:xfrm>
              <a:off x="824400" y="2253600"/>
              <a:ext cx="68127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3 500 000</a:t>
              </a:r>
              <a:endParaRPr lang="en-CH" sz="1200" dirty="0"/>
            </a:p>
          </p:txBody>
        </p:sp>
        <p:sp>
          <p:nvSpPr>
            <p:cNvPr id="94" name="object 62">
              <a:extLst>
                <a:ext uri="{FF2B5EF4-FFF2-40B4-BE49-F238E27FC236}">
                  <a16:creationId xmlns:a16="http://schemas.microsoft.com/office/drawing/2014/main" id="{7B254486-7E48-469C-8B2D-130743A7668C}"/>
                </a:ext>
              </a:extLst>
            </p:cNvPr>
            <p:cNvSpPr/>
            <p:nvPr/>
          </p:nvSpPr>
          <p:spPr>
            <a:xfrm>
              <a:off x="1760428" y="3482127"/>
              <a:ext cx="5561522" cy="923498"/>
            </a:xfrm>
            <a:custGeom>
              <a:avLst/>
              <a:gdLst/>
              <a:ahLst/>
              <a:cxnLst/>
              <a:rect l="l" t="t" r="r" b="b"/>
              <a:pathLst>
                <a:path w="2152650" h="511809">
                  <a:moveTo>
                    <a:pt x="0" y="511340"/>
                  </a:moveTo>
                  <a:lnTo>
                    <a:pt x="75971" y="472008"/>
                  </a:lnTo>
                  <a:lnTo>
                    <a:pt x="151942" y="445782"/>
                  </a:lnTo>
                  <a:lnTo>
                    <a:pt x="227914" y="406450"/>
                  </a:lnTo>
                  <a:lnTo>
                    <a:pt x="303885" y="367118"/>
                  </a:lnTo>
                  <a:lnTo>
                    <a:pt x="379857" y="327774"/>
                  </a:lnTo>
                  <a:lnTo>
                    <a:pt x="455828" y="288442"/>
                  </a:lnTo>
                  <a:lnTo>
                    <a:pt x="531799" y="249110"/>
                  </a:lnTo>
                  <a:lnTo>
                    <a:pt x="607771" y="209778"/>
                  </a:lnTo>
                  <a:lnTo>
                    <a:pt x="696404" y="157327"/>
                  </a:lnTo>
                  <a:lnTo>
                    <a:pt x="772375" y="117995"/>
                  </a:lnTo>
                  <a:lnTo>
                    <a:pt x="848347" y="78663"/>
                  </a:lnTo>
                  <a:lnTo>
                    <a:pt x="924318" y="39331"/>
                  </a:lnTo>
                  <a:lnTo>
                    <a:pt x="1000290" y="13119"/>
                  </a:lnTo>
                  <a:lnTo>
                    <a:pt x="1076261" y="0"/>
                  </a:lnTo>
                  <a:lnTo>
                    <a:pt x="1152245" y="13119"/>
                  </a:lnTo>
                  <a:lnTo>
                    <a:pt x="1228204" y="39331"/>
                  </a:lnTo>
                  <a:lnTo>
                    <a:pt x="1304175" y="78663"/>
                  </a:lnTo>
                  <a:lnTo>
                    <a:pt x="1380147" y="131114"/>
                  </a:lnTo>
                  <a:lnTo>
                    <a:pt x="1456118" y="170446"/>
                  </a:lnTo>
                  <a:lnTo>
                    <a:pt x="1532089" y="196672"/>
                  </a:lnTo>
                  <a:lnTo>
                    <a:pt x="1620723" y="222897"/>
                  </a:lnTo>
                  <a:lnTo>
                    <a:pt x="1696694" y="249110"/>
                  </a:lnTo>
                  <a:lnTo>
                    <a:pt x="1772666" y="262229"/>
                  </a:lnTo>
                  <a:lnTo>
                    <a:pt x="1848637" y="288442"/>
                  </a:lnTo>
                  <a:lnTo>
                    <a:pt x="1924608" y="301561"/>
                  </a:lnTo>
                  <a:lnTo>
                    <a:pt x="2000580" y="314667"/>
                  </a:lnTo>
                  <a:lnTo>
                    <a:pt x="2076551" y="327774"/>
                  </a:lnTo>
                  <a:lnTo>
                    <a:pt x="2152523" y="340893"/>
                  </a:lnTo>
                </a:path>
              </a:pathLst>
            </a:custGeom>
            <a:ln w="44450">
              <a:solidFill>
                <a:srgbClr val="8FBF2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3" name="object 61">
              <a:extLst>
                <a:ext uri="{FF2B5EF4-FFF2-40B4-BE49-F238E27FC236}">
                  <a16:creationId xmlns:a16="http://schemas.microsoft.com/office/drawing/2014/main" id="{E0DF46AC-8746-4B09-B119-FF72DBA175A2}"/>
                </a:ext>
              </a:extLst>
            </p:cNvPr>
            <p:cNvSpPr/>
            <p:nvPr/>
          </p:nvSpPr>
          <p:spPr>
            <a:xfrm>
              <a:off x="1760428" y="2725076"/>
              <a:ext cx="5561522" cy="734444"/>
            </a:xfrm>
            <a:custGeom>
              <a:avLst/>
              <a:gdLst/>
              <a:ahLst/>
              <a:cxnLst/>
              <a:rect l="l" t="t" r="r" b="b"/>
              <a:pathLst>
                <a:path w="2152650" h="407034">
                  <a:moveTo>
                    <a:pt x="0" y="340893"/>
                  </a:moveTo>
                  <a:lnTo>
                    <a:pt x="75971" y="262229"/>
                  </a:lnTo>
                  <a:lnTo>
                    <a:pt x="151942" y="183553"/>
                  </a:lnTo>
                  <a:lnTo>
                    <a:pt x="227914" y="144221"/>
                  </a:lnTo>
                  <a:lnTo>
                    <a:pt x="303885" y="65557"/>
                  </a:lnTo>
                  <a:lnTo>
                    <a:pt x="379857" y="39331"/>
                  </a:lnTo>
                  <a:lnTo>
                    <a:pt x="455828" y="13106"/>
                  </a:lnTo>
                  <a:lnTo>
                    <a:pt x="531799" y="0"/>
                  </a:lnTo>
                  <a:lnTo>
                    <a:pt x="607771" y="0"/>
                  </a:lnTo>
                  <a:lnTo>
                    <a:pt x="696404" y="26225"/>
                  </a:lnTo>
                  <a:lnTo>
                    <a:pt x="772375" y="52450"/>
                  </a:lnTo>
                  <a:lnTo>
                    <a:pt x="848347" y="78676"/>
                  </a:lnTo>
                  <a:lnTo>
                    <a:pt x="924318" y="104889"/>
                  </a:lnTo>
                  <a:lnTo>
                    <a:pt x="1000290" y="131114"/>
                  </a:lnTo>
                  <a:lnTo>
                    <a:pt x="1076261" y="157340"/>
                  </a:lnTo>
                  <a:lnTo>
                    <a:pt x="1152245" y="183553"/>
                  </a:lnTo>
                  <a:lnTo>
                    <a:pt x="1228204" y="209778"/>
                  </a:lnTo>
                  <a:lnTo>
                    <a:pt x="1304175" y="222884"/>
                  </a:lnTo>
                  <a:lnTo>
                    <a:pt x="1380147" y="249110"/>
                  </a:lnTo>
                  <a:lnTo>
                    <a:pt x="1456118" y="275335"/>
                  </a:lnTo>
                  <a:lnTo>
                    <a:pt x="1532089" y="288455"/>
                  </a:lnTo>
                  <a:lnTo>
                    <a:pt x="1620723" y="314680"/>
                  </a:lnTo>
                  <a:lnTo>
                    <a:pt x="1696694" y="327786"/>
                  </a:lnTo>
                  <a:lnTo>
                    <a:pt x="1772666" y="340893"/>
                  </a:lnTo>
                  <a:lnTo>
                    <a:pt x="1848637" y="354012"/>
                  </a:lnTo>
                  <a:lnTo>
                    <a:pt x="1924608" y="367118"/>
                  </a:lnTo>
                  <a:lnTo>
                    <a:pt x="2000580" y="380225"/>
                  </a:lnTo>
                  <a:lnTo>
                    <a:pt x="2076551" y="393344"/>
                  </a:lnTo>
                  <a:lnTo>
                    <a:pt x="2152523" y="406450"/>
                  </a:lnTo>
                </a:path>
              </a:pathLst>
            </a:custGeom>
            <a:ln w="44450">
              <a:solidFill>
                <a:srgbClr val="1D9ED9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831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D1FF0D4-0B96-4ED9-909C-876D7855A869}"/>
              </a:ext>
            </a:extLst>
          </p:cNvPr>
          <p:cNvGrpSpPr/>
          <p:nvPr/>
        </p:nvGrpSpPr>
        <p:grpSpPr>
          <a:xfrm>
            <a:off x="0" y="0"/>
            <a:ext cx="10285200" cy="5769000"/>
            <a:chOff x="0" y="0"/>
            <a:chExt cx="10285200" cy="57690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B0498CE-370E-4C32-BB9D-039423F16C0B}"/>
                </a:ext>
              </a:extLst>
            </p:cNvPr>
            <p:cNvGrpSpPr/>
            <p:nvPr/>
          </p:nvGrpSpPr>
          <p:grpSpPr>
            <a:xfrm>
              <a:off x="0" y="1080000"/>
              <a:ext cx="10285200" cy="4689000"/>
              <a:chOff x="0" y="1080000"/>
              <a:chExt cx="10285200" cy="4689000"/>
            </a:xfrm>
          </p:grpSpPr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8AFBC85E-F8EC-4239-8753-873FD625CBF4}"/>
                  </a:ext>
                </a:extLst>
              </p:cNvPr>
              <p:cNvSpPr/>
              <p:nvPr/>
            </p:nvSpPr>
            <p:spPr>
              <a:xfrm>
                <a:off x="0" y="1089000"/>
                <a:ext cx="5040000" cy="4680000"/>
              </a:xfrm>
              <a:prstGeom prst="rect">
                <a:avLst/>
              </a:prstGeom>
              <a:solidFill>
                <a:schemeClr val="bg1">
                  <a:lumMod val="85000"/>
                  <a:alpha val="2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360000" rIns="0" bIns="0" rtlCol="0" anchor="t"/>
              <a:lstStyle/>
              <a:p>
                <a:pPr marL="12700" lvl="0" fontAlgn="auto">
                  <a:spcBef>
                    <a:spcPts val="100"/>
                  </a:spcBef>
                  <a:spcAft>
                    <a:spcPts val="0"/>
                  </a:spcAft>
                  <a:defRPr/>
                </a:pPr>
                <a:r>
                  <a:rPr lang="fr-CH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Children</a:t>
                </a:r>
                <a:r>
                  <a:rPr lang="fr-CH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fr-CH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aged</a:t>
                </a:r>
                <a:r>
                  <a:rPr lang="fr-CH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CH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0–14</a:t>
                </a:r>
                <a:r>
                  <a:rPr lang="fr-CH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CH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years</a:t>
                </a:r>
                <a:r>
                  <a:rPr lang="fr-CH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0" lang="fr-CH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C5CD42CC-8745-4411-8BBE-4757FB239D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45200" y="1080000"/>
                <a:ext cx="5040000" cy="4680000"/>
              </a:xfrm>
              <a:prstGeom prst="rect">
                <a:avLst/>
              </a:prstGeom>
              <a:solidFill>
                <a:schemeClr val="bg1">
                  <a:lumMod val="85000"/>
                  <a:alpha val="2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0" tIns="360000" rIns="0" bIns="0" rtlCol="0" anchor="t"/>
              <a:lstStyle/>
              <a:p>
                <a:pPr marL="12700" lvl="0" fontAlgn="auto">
                  <a:spcBef>
                    <a:spcPts val="100"/>
                  </a:spcBef>
                  <a:spcAft>
                    <a:spcPts val="0"/>
                  </a:spcAft>
                  <a:defRPr/>
                </a:pPr>
                <a:r>
                  <a:rPr lang="en-GB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Adults (aged 15 years and older)</a:t>
                </a:r>
                <a:endParaRPr kumimoji="0" lang="fr-CH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E6900FF3-CB22-405D-9E13-0A7F051DE1F7}"/>
                </a:ext>
              </a:extLst>
            </p:cNvPr>
            <p:cNvSpPr/>
            <p:nvPr/>
          </p:nvSpPr>
          <p:spPr>
            <a:xfrm>
              <a:off x="0" y="5490000"/>
              <a:ext cx="1894384" cy="123111"/>
            </a:xfrm>
            <a:prstGeom prst="rect">
              <a:avLst/>
            </a:prstGeom>
          </p:spPr>
          <p:txBody>
            <a:bodyPr wrap="none" lIns="36000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UNAIDS 2019 estimates.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A45CD371-7FC1-4F64-9B7A-38E1E7FEDA1C}"/>
                </a:ext>
              </a:extLst>
            </p:cNvPr>
            <p:cNvSpPr/>
            <p:nvPr/>
          </p:nvSpPr>
          <p:spPr>
            <a:xfrm>
              <a:off x="5112000" y="5490000"/>
              <a:ext cx="1894384" cy="123111"/>
            </a:xfrm>
            <a:prstGeom prst="rect">
              <a:avLst/>
            </a:prstGeom>
          </p:spPr>
          <p:txBody>
            <a:bodyPr wrap="none" lIns="360000" tIns="0" rIns="0" bIns="0">
              <a:spAutoFit/>
            </a:bodyPr>
            <a:lstStyle/>
            <a:p>
              <a:pPr lvl="0"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lang="fr-CH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UNAIDS 2019 </a:t>
              </a:r>
              <a:r>
                <a:rPr lang="fr-CH" sz="8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estimates</a:t>
              </a:r>
              <a:r>
                <a:rPr lang="fr-CH" sz="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F4E72991-9B8C-46BE-9329-6C083CA90488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/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HIV infections among children and adults, global, 2000–2018</a:t>
              </a:r>
              <a:endParaRPr kumimoji="0" lang="en-CH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6ECDE9FA-E83A-4139-81F2-15B7F54CCA15}"/>
                </a:ext>
              </a:extLst>
            </p:cNvPr>
            <p:cNvSpPr txBox="1"/>
            <p:nvPr/>
          </p:nvSpPr>
          <p:spPr>
            <a:xfrm>
              <a:off x="990000" y="5130000"/>
              <a:ext cx="974626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New HIV infections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8A6AD2EE-6B22-44BF-A5EB-ED5B57112DDF}"/>
                </a:ext>
              </a:extLst>
            </p:cNvPr>
            <p:cNvCxnSpPr/>
            <p:nvPr/>
          </p:nvCxnSpPr>
          <p:spPr>
            <a:xfrm>
              <a:off x="720000" y="5200344"/>
              <a:ext cx="216000" cy="0"/>
            </a:xfrm>
            <a:prstGeom prst="line">
              <a:avLst/>
            </a:prstGeom>
            <a:ln w="31750">
              <a:solidFill>
                <a:srgbClr val="007B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object 20">
              <a:extLst>
                <a:ext uri="{FF2B5EF4-FFF2-40B4-BE49-F238E27FC236}">
                  <a16:creationId xmlns:a16="http://schemas.microsoft.com/office/drawing/2014/main" id="{0C5AD4B9-A4B8-437D-AD39-FAB6829C6079}"/>
                </a:ext>
              </a:extLst>
            </p:cNvPr>
            <p:cNvSpPr txBox="1"/>
            <p:nvPr/>
          </p:nvSpPr>
          <p:spPr>
            <a:xfrm>
              <a:off x="1912007" y="2718000"/>
              <a:ext cx="138499" cy="1533679"/>
            </a:xfrm>
            <a:prstGeom prst="rect">
              <a:avLst/>
            </a:prstGeom>
          </p:spPr>
          <p:txBody>
            <a:bodyPr vert="vert270" wrap="square" lIns="0" tIns="0" rIns="0" bIns="0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Number of new HIV infections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65F45F5-36E6-4EFF-A07A-34CDEB385EC4}"/>
                </a:ext>
              </a:extLst>
            </p:cNvPr>
            <p:cNvGrpSpPr/>
            <p:nvPr/>
          </p:nvGrpSpPr>
          <p:grpSpPr>
            <a:xfrm>
              <a:off x="360000" y="2088000"/>
              <a:ext cx="1296001" cy="1149412"/>
              <a:chOff x="360000" y="2404591"/>
              <a:chExt cx="1296001" cy="1149412"/>
            </a:xfrm>
          </p:grpSpPr>
          <p:sp>
            <p:nvSpPr>
              <p:cNvPr id="190" name="object 27">
                <a:extLst>
                  <a:ext uri="{FF2B5EF4-FFF2-40B4-BE49-F238E27FC236}">
                    <a16:creationId xmlns:a16="http://schemas.microsoft.com/office/drawing/2014/main" id="{48A8D14A-4825-43C0-B8BA-D652F5FBF24C}"/>
                  </a:ext>
                </a:extLst>
              </p:cNvPr>
              <p:cNvSpPr txBox="1"/>
              <p:nvPr/>
            </p:nvSpPr>
            <p:spPr>
              <a:xfrm>
                <a:off x="360001" y="2404591"/>
                <a:ext cx="1296000" cy="745076"/>
              </a:xfrm>
              <a:prstGeom prst="rect">
                <a:avLst/>
              </a:prstGeom>
            </p:spPr>
            <p:txBody>
              <a:bodyPr vert="horz" wrap="square" lIns="0" tIns="6350" rIns="0" bIns="0" rtlCol="0">
                <a:spAutoFit/>
              </a:bodyPr>
              <a:lstStyle/>
              <a:p>
                <a:pPr marL="0" marR="5080" lvl="0" indent="0" algn="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Percentage change in new HIV 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 child </a:t>
                </a:r>
                <a:r>
                  <a:rPr lang="en-GB" sz="1200" dirty="0">
                    <a:solidFill>
                      <a:prstClr val="black"/>
                    </a:solidFill>
                    <a:latin typeface="Arial"/>
                    <a:cs typeface="Arial"/>
                  </a:rPr>
                  <a:t>i</a:t>
                </a:r>
                <a:r>
                  <a:rPr kumimoji="0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nfections</a:t>
                </a:r>
                <a:r>
                  <a:rPr kumimoji="0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 since 2010</a:t>
                </a:r>
              </a:p>
            </p:txBody>
          </p:sp>
          <p:sp>
            <p:nvSpPr>
              <p:cNvPr id="191" name="object 28">
                <a:extLst>
                  <a:ext uri="{FF2B5EF4-FFF2-40B4-BE49-F238E27FC236}">
                    <a16:creationId xmlns:a16="http://schemas.microsoft.com/office/drawing/2014/main" id="{70AEF849-E8A8-45E6-B425-6527711CD499}"/>
                  </a:ext>
                </a:extLst>
              </p:cNvPr>
              <p:cNvSpPr txBox="1"/>
              <p:nvPr/>
            </p:nvSpPr>
            <p:spPr>
              <a:xfrm>
                <a:off x="360000" y="3168000"/>
                <a:ext cx="1296000" cy="386003"/>
              </a:xfrm>
              <a:prstGeom prst="rect">
                <a:avLst/>
              </a:prstGeom>
            </p:spPr>
            <p:txBody>
              <a:bodyPr vert="horz" wrap="square" lIns="0" tIns="16510" rIns="0" bIns="0" rtlCol="0">
                <a:noAutofit/>
              </a:bodyPr>
              <a:lstStyle/>
              <a:p>
                <a:pPr marL="12700" lvl="0" algn="r">
                  <a:spcBef>
                    <a:spcPts val="130"/>
                  </a:spcBef>
                  <a:defRPr/>
                </a:pPr>
                <a:r>
                  <a:rPr lang="en-GB" sz="2800" spc="-100" dirty="0">
                    <a:solidFill>
                      <a:srgbClr val="007BC4"/>
                    </a:solidFill>
                    <a:latin typeface="Arial"/>
                    <a:cs typeface="Arial"/>
                  </a:rPr>
                  <a:t>– 41</a:t>
                </a:r>
                <a:r>
                  <a:rPr kumimoji="0" sz="2800" b="0" i="0" u="none" strike="noStrike" kern="1200" cap="none" spc="-100" normalizeH="0" baseline="0" noProof="0" dirty="0">
                    <a:ln>
                      <a:noFill/>
                    </a:ln>
                    <a:solidFill>
                      <a:srgbClr val="007BC4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%</a:t>
                </a:r>
                <a:endParaRPr kumimoji="0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BC4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endParaRPr>
              </a:p>
            </p:txBody>
          </p:sp>
        </p:grp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A30B711B-4160-4614-B918-7B6751F7F052}"/>
                </a:ext>
              </a:extLst>
            </p:cNvPr>
            <p:cNvSpPr txBox="1"/>
            <p:nvPr/>
          </p:nvSpPr>
          <p:spPr>
            <a:xfrm>
              <a:off x="25636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A654AE53-6E48-47E4-A155-6798373C80BE}"/>
                </a:ext>
              </a:extLst>
            </p:cNvPr>
            <p:cNvSpPr txBox="1"/>
            <p:nvPr/>
          </p:nvSpPr>
          <p:spPr>
            <a:xfrm>
              <a:off x="36796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2010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48A64B56-53C7-4262-A78C-D7947E2E4C17}"/>
                </a:ext>
              </a:extLst>
            </p:cNvPr>
            <p:cNvSpPr txBox="1"/>
            <p:nvPr/>
          </p:nvSpPr>
          <p:spPr>
            <a:xfrm>
              <a:off x="44752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2018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BAE397E2-E8B9-4995-869D-3C769EDE28D8}"/>
                </a:ext>
              </a:extLst>
            </p:cNvPr>
            <p:cNvSpPr txBox="1"/>
            <p:nvPr/>
          </p:nvSpPr>
          <p:spPr>
            <a:xfrm>
              <a:off x="2182007" y="2080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800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74FAE59A-F0D1-4EAF-B60F-712EBCD5D611}"/>
                </a:ext>
              </a:extLst>
            </p:cNvPr>
            <p:cNvSpPr txBox="1"/>
            <p:nvPr/>
          </p:nvSpPr>
          <p:spPr>
            <a:xfrm>
              <a:off x="2182007" y="2404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700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6731E24C-720A-4238-989D-1C4AF0C83869}"/>
                </a:ext>
              </a:extLst>
            </p:cNvPr>
            <p:cNvSpPr txBox="1"/>
            <p:nvPr/>
          </p:nvSpPr>
          <p:spPr>
            <a:xfrm>
              <a:off x="2182007" y="2728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600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CB6F6F61-3964-4AE4-AD9D-972424B5D58C}"/>
                </a:ext>
              </a:extLst>
            </p:cNvPr>
            <p:cNvSpPr txBox="1"/>
            <p:nvPr/>
          </p:nvSpPr>
          <p:spPr>
            <a:xfrm>
              <a:off x="2182007" y="3052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500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4955BC5C-30BE-495A-8058-5FE547687940}"/>
                </a:ext>
              </a:extLst>
            </p:cNvPr>
            <p:cNvSpPr txBox="1"/>
            <p:nvPr/>
          </p:nvSpPr>
          <p:spPr>
            <a:xfrm>
              <a:off x="2182007" y="3376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400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06AED201-F76D-4AC0-ADAD-B376C50D112C}"/>
                </a:ext>
              </a:extLst>
            </p:cNvPr>
            <p:cNvSpPr txBox="1"/>
            <p:nvPr/>
          </p:nvSpPr>
          <p:spPr>
            <a:xfrm>
              <a:off x="2182007" y="3700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300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627102AF-C3C8-4A42-92B8-7BF8F159F239}"/>
                </a:ext>
              </a:extLst>
            </p:cNvPr>
            <p:cNvSpPr txBox="1"/>
            <p:nvPr/>
          </p:nvSpPr>
          <p:spPr>
            <a:xfrm>
              <a:off x="2182007" y="4024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200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44679ABD-3453-4793-9A63-69D13264FE74}"/>
                </a:ext>
              </a:extLst>
            </p:cNvPr>
            <p:cNvSpPr txBox="1"/>
            <p:nvPr/>
          </p:nvSpPr>
          <p:spPr>
            <a:xfrm>
              <a:off x="2182007" y="4348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100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4AABD669-996C-42CD-9353-BE12C963A1D8}"/>
                </a:ext>
              </a:extLst>
            </p:cNvPr>
            <p:cNvSpPr txBox="1"/>
            <p:nvPr/>
          </p:nvSpPr>
          <p:spPr>
            <a:xfrm>
              <a:off x="2569934" y="4672800"/>
              <a:ext cx="70532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63" name="object 15">
              <a:extLst>
                <a:ext uri="{FF2B5EF4-FFF2-40B4-BE49-F238E27FC236}">
                  <a16:creationId xmlns:a16="http://schemas.microsoft.com/office/drawing/2014/main" id="{08AB26C6-774C-49D1-B807-29E7A3CDCDD9}"/>
                </a:ext>
              </a:extLst>
            </p:cNvPr>
            <p:cNvSpPr/>
            <p:nvPr/>
          </p:nvSpPr>
          <p:spPr>
            <a:xfrm>
              <a:off x="2722007" y="2160000"/>
              <a:ext cx="0" cy="2592000"/>
            </a:xfrm>
            <a:custGeom>
              <a:avLst/>
              <a:gdLst/>
              <a:ahLst/>
              <a:cxnLst/>
              <a:rect l="l" t="t" r="r" b="b"/>
              <a:pathLst>
                <a:path h="1589405">
                  <a:moveTo>
                    <a:pt x="0" y="15887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4" name="object 20">
              <a:extLst>
                <a:ext uri="{FF2B5EF4-FFF2-40B4-BE49-F238E27FC236}">
                  <a16:creationId xmlns:a16="http://schemas.microsoft.com/office/drawing/2014/main" id="{A628FB34-C7C1-4BC6-915B-AEF484F6B42C}"/>
                </a:ext>
              </a:extLst>
            </p:cNvPr>
            <p:cNvSpPr/>
            <p:nvPr/>
          </p:nvSpPr>
          <p:spPr>
            <a:xfrm>
              <a:off x="2774979" y="2488989"/>
              <a:ext cx="1907495" cy="1904390"/>
            </a:xfrm>
            <a:custGeom>
              <a:avLst/>
              <a:gdLst/>
              <a:ahLst/>
              <a:cxnLst/>
              <a:rect l="l" t="t" r="r" b="b"/>
              <a:pathLst>
                <a:path w="1169670" h="1167764">
                  <a:moveTo>
                    <a:pt x="0" y="0"/>
                  </a:moveTo>
                  <a:lnTo>
                    <a:pt x="0" y="792949"/>
                  </a:lnTo>
                  <a:lnTo>
                    <a:pt x="65646" y="793889"/>
                  </a:lnTo>
                  <a:lnTo>
                    <a:pt x="129654" y="798461"/>
                  </a:lnTo>
                  <a:lnTo>
                    <a:pt x="195173" y="804557"/>
                  </a:lnTo>
                  <a:lnTo>
                    <a:pt x="259181" y="818273"/>
                  </a:lnTo>
                  <a:lnTo>
                    <a:pt x="390258" y="873137"/>
                  </a:lnTo>
                  <a:lnTo>
                    <a:pt x="454266" y="912761"/>
                  </a:lnTo>
                  <a:lnTo>
                    <a:pt x="519798" y="958481"/>
                  </a:lnTo>
                  <a:lnTo>
                    <a:pt x="585330" y="987437"/>
                  </a:lnTo>
                  <a:lnTo>
                    <a:pt x="649338" y="1019441"/>
                  </a:lnTo>
                  <a:lnTo>
                    <a:pt x="714870" y="1054493"/>
                  </a:lnTo>
                  <a:lnTo>
                    <a:pt x="778878" y="1084973"/>
                  </a:lnTo>
                  <a:lnTo>
                    <a:pt x="844397" y="1106309"/>
                  </a:lnTo>
                  <a:lnTo>
                    <a:pt x="909929" y="1124597"/>
                  </a:lnTo>
                  <a:lnTo>
                    <a:pt x="973937" y="1141361"/>
                  </a:lnTo>
                  <a:lnTo>
                    <a:pt x="1105014" y="1159649"/>
                  </a:lnTo>
                  <a:lnTo>
                    <a:pt x="1169263" y="1167536"/>
                  </a:lnTo>
                  <a:lnTo>
                    <a:pt x="1169263" y="874547"/>
                  </a:lnTo>
                  <a:lnTo>
                    <a:pt x="1105014" y="854849"/>
                  </a:lnTo>
                  <a:lnTo>
                    <a:pt x="1039482" y="833513"/>
                  </a:lnTo>
                  <a:lnTo>
                    <a:pt x="973937" y="813701"/>
                  </a:lnTo>
                  <a:lnTo>
                    <a:pt x="844397" y="729881"/>
                  </a:lnTo>
                  <a:lnTo>
                    <a:pt x="778878" y="682637"/>
                  </a:lnTo>
                  <a:lnTo>
                    <a:pt x="714870" y="609485"/>
                  </a:lnTo>
                  <a:lnTo>
                    <a:pt x="649338" y="527189"/>
                  </a:lnTo>
                  <a:lnTo>
                    <a:pt x="585330" y="454037"/>
                  </a:lnTo>
                  <a:lnTo>
                    <a:pt x="519798" y="385457"/>
                  </a:lnTo>
                  <a:lnTo>
                    <a:pt x="454266" y="280301"/>
                  </a:lnTo>
                  <a:lnTo>
                    <a:pt x="390258" y="187337"/>
                  </a:lnTo>
                  <a:lnTo>
                    <a:pt x="259181" y="59321"/>
                  </a:lnTo>
                  <a:lnTo>
                    <a:pt x="195173" y="27317"/>
                  </a:lnTo>
                  <a:lnTo>
                    <a:pt x="129654" y="13601"/>
                  </a:lnTo>
                  <a:lnTo>
                    <a:pt x="65646" y="2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DFC"/>
            </a:solidFill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5" name="object 21">
              <a:extLst>
                <a:ext uri="{FF2B5EF4-FFF2-40B4-BE49-F238E27FC236}">
                  <a16:creationId xmlns:a16="http://schemas.microsoft.com/office/drawing/2014/main" id="{EDA2D3EA-8466-41F4-903E-52E2AD9FDDED}"/>
                </a:ext>
              </a:extLst>
            </p:cNvPr>
            <p:cNvSpPr/>
            <p:nvPr/>
          </p:nvSpPr>
          <p:spPr>
            <a:xfrm>
              <a:off x="2774979" y="3297906"/>
              <a:ext cx="1907495" cy="920610"/>
            </a:xfrm>
            <a:custGeom>
              <a:avLst/>
              <a:gdLst/>
              <a:ahLst/>
              <a:cxnLst/>
              <a:rect l="l" t="t" r="r" b="b"/>
              <a:pathLst>
                <a:path w="1169670" h="564514">
                  <a:moveTo>
                    <a:pt x="0" y="0"/>
                  </a:moveTo>
                  <a:lnTo>
                    <a:pt x="65646" y="2209"/>
                  </a:lnTo>
                  <a:lnTo>
                    <a:pt x="129654" y="8305"/>
                  </a:lnTo>
                  <a:lnTo>
                    <a:pt x="195173" y="17449"/>
                  </a:lnTo>
                  <a:lnTo>
                    <a:pt x="259181" y="38785"/>
                  </a:lnTo>
                  <a:lnTo>
                    <a:pt x="324713" y="78409"/>
                  </a:lnTo>
                  <a:lnTo>
                    <a:pt x="390258" y="121081"/>
                  </a:lnTo>
                  <a:lnTo>
                    <a:pt x="454266" y="180517"/>
                  </a:lnTo>
                  <a:lnTo>
                    <a:pt x="519798" y="247573"/>
                  </a:lnTo>
                  <a:lnTo>
                    <a:pt x="585330" y="291769"/>
                  </a:lnTo>
                  <a:lnTo>
                    <a:pt x="649338" y="339013"/>
                  </a:lnTo>
                  <a:lnTo>
                    <a:pt x="714870" y="392353"/>
                  </a:lnTo>
                  <a:lnTo>
                    <a:pt x="778878" y="438073"/>
                  </a:lnTo>
                  <a:lnTo>
                    <a:pt x="844397" y="468553"/>
                  </a:lnTo>
                  <a:lnTo>
                    <a:pt x="909929" y="497509"/>
                  </a:lnTo>
                  <a:lnTo>
                    <a:pt x="973937" y="521893"/>
                  </a:lnTo>
                  <a:lnTo>
                    <a:pt x="1039482" y="535609"/>
                  </a:lnTo>
                  <a:lnTo>
                    <a:pt x="1105014" y="549325"/>
                  </a:lnTo>
                  <a:lnTo>
                    <a:pt x="1169263" y="564045"/>
                  </a:lnTo>
                </a:path>
              </a:pathLst>
            </a:custGeom>
            <a:ln w="38100">
              <a:solidFill>
                <a:srgbClr val="007BC4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6" name="object 22">
              <a:extLst>
                <a:ext uri="{FF2B5EF4-FFF2-40B4-BE49-F238E27FC236}">
                  <a16:creationId xmlns:a16="http://schemas.microsoft.com/office/drawing/2014/main" id="{53F42403-CB54-46BE-B5A1-8A69D381157E}"/>
                </a:ext>
              </a:extLst>
            </p:cNvPr>
            <p:cNvSpPr/>
            <p:nvPr/>
          </p:nvSpPr>
          <p:spPr>
            <a:xfrm>
              <a:off x="2722007" y="4750986"/>
              <a:ext cx="2013122" cy="0"/>
            </a:xfrm>
            <a:custGeom>
              <a:avLst/>
              <a:gdLst/>
              <a:ahLst/>
              <a:cxnLst/>
              <a:rect l="l" t="t" r="r" b="b"/>
              <a:pathLst>
                <a:path w="1234439">
                  <a:moveTo>
                    <a:pt x="0" y="0"/>
                  </a:moveTo>
                  <a:lnTo>
                    <a:pt x="1234236" y="0"/>
                  </a:lnTo>
                </a:path>
              </a:pathLst>
            </a:custGeom>
            <a:ln w="3175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7" name="object 31">
              <a:extLst>
                <a:ext uri="{FF2B5EF4-FFF2-40B4-BE49-F238E27FC236}">
                  <a16:creationId xmlns:a16="http://schemas.microsoft.com/office/drawing/2014/main" id="{CD20C0D1-FFCC-4F7F-AD1F-DD4A6E0423EC}"/>
                </a:ext>
              </a:extLst>
            </p:cNvPr>
            <p:cNvSpPr/>
            <p:nvPr/>
          </p:nvSpPr>
          <p:spPr>
            <a:xfrm>
              <a:off x="4638211" y="4220449"/>
              <a:ext cx="0" cy="531241"/>
            </a:xfrm>
            <a:custGeom>
              <a:avLst/>
              <a:gdLst/>
              <a:ahLst/>
              <a:cxnLst/>
              <a:rect l="l" t="t" r="r" b="b"/>
              <a:pathLst>
                <a:path h="325755">
                  <a:moveTo>
                    <a:pt x="0" y="325539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7BC4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68" name="object 32">
              <a:extLst>
                <a:ext uri="{FF2B5EF4-FFF2-40B4-BE49-F238E27FC236}">
                  <a16:creationId xmlns:a16="http://schemas.microsoft.com/office/drawing/2014/main" id="{5D17A3B1-BDEF-4389-BA81-4AF59013C0D2}"/>
                </a:ext>
              </a:extLst>
            </p:cNvPr>
            <p:cNvSpPr/>
            <p:nvPr/>
          </p:nvSpPr>
          <p:spPr>
            <a:xfrm>
              <a:off x="3839681" y="3899219"/>
              <a:ext cx="0" cy="852264"/>
            </a:xfrm>
            <a:custGeom>
              <a:avLst/>
              <a:gdLst/>
              <a:ahLst/>
              <a:cxnLst/>
              <a:rect l="l" t="t" r="r" b="b"/>
              <a:pathLst>
                <a:path h="522605">
                  <a:moveTo>
                    <a:pt x="0" y="522516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7BC4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92" name="TextBox 291">
              <a:extLst>
                <a:ext uri="{FF2B5EF4-FFF2-40B4-BE49-F238E27FC236}">
                  <a16:creationId xmlns:a16="http://schemas.microsoft.com/office/drawing/2014/main" id="{FCD6EB97-7EDE-4F6F-A2D7-B64EAF9F2B96}"/>
                </a:ext>
              </a:extLst>
            </p:cNvPr>
            <p:cNvSpPr txBox="1"/>
            <p:nvPr/>
          </p:nvSpPr>
          <p:spPr>
            <a:xfrm>
              <a:off x="6066000" y="5130000"/>
              <a:ext cx="974626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New HIV infections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C94607F7-4D9A-42F8-898A-22E06F1D2907}"/>
                </a:ext>
              </a:extLst>
            </p:cNvPr>
            <p:cNvCxnSpPr/>
            <p:nvPr/>
          </p:nvCxnSpPr>
          <p:spPr>
            <a:xfrm>
              <a:off x="5796000" y="5200344"/>
              <a:ext cx="216000" cy="0"/>
            </a:xfrm>
            <a:prstGeom prst="line">
              <a:avLst/>
            </a:prstGeom>
            <a:ln w="31750">
              <a:solidFill>
                <a:srgbClr val="007B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object 20">
              <a:extLst>
                <a:ext uri="{FF2B5EF4-FFF2-40B4-BE49-F238E27FC236}">
                  <a16:creationId xmlns:a16="http://schemas.microsoft.com/office/drawing/2014/main" id="{77BACC05-9781-4E87-BA56-93AAA478487C}"/>
                </a:ext>
              </a:extLst>
            </p:cNvPr>
            <p:cNvSpPr txBox="1"/>
            <p:nvPr/>
          </p:nvSpPr>
          <p:spPr>
            <a:xfrm>
              <a:off x="6988007" y="2718000"/>
              <a:ext cx="138499" cy="1533679"/>
            </a:xfrm>
            <a:prstGeom prst="rect">
              <a:avLst/>
            </a:prstGeom>
          </p:spPr>
          <p:txBody>
            <a:bodyPr vert="vert270" wrap="square" lIns="0" tIns="0" rIns="0" bIns="0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Number of new HIV infections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A415170-FC69-46F9-80EA-219AC1908068}"/>
                </a:ext>
              </a:extLst>
            </p:cNvPr>
            <p:cNvGrpSpPr/>
            <p:nvPr/>
          </p:nvGrpSpPr>
          <p:grpSpPr>
            <a:xfrm>
              <a:off x="5436000" y="2088000"/>
              <a:ext cx="1296000" cy="1149412"/>
              <a:chOff x="5436000" y="2404591"/>
              <a:chExt cx="1296000" cy="1149412"/>
            </a:xfrm>
          </p:grpSpPr>
          <p:sp>
            <p:nvSpPr>
              <p:cNvPr id="271" name="object 27">
                <a:extLst>
                  <a:ext uri="{FF2B5EF4-FFF2-40B4-BE49-F238E27FC236}">
                    <a16:creationId xmlns:a16="http://schemas.microsoft.com/office/drawing/2014/main" id="{F2A05EEA-2AC3-4961-9BCC-B699A37C9E51}"/>
                  </a:ext>
                </a:extLst>
              </p:cNvPr>
              <p:cNvSpPr txBox="1"/>
              <p:nvPr/>
            </p:nvSpPr>
            <p:spPr>
              <a:xfrm>
                <a:off x="5436001" y="2404591"/>
                <a:ext cx="1260000" cy="745076"/>
              </a:xfrm>
              <a:prstGeom prst="rect">
                <a:avLst/>
              </a:prstGeom>
            </p:spPr>
            <p:txBody>
              <a:bodyPr vert="horz" wrap="square" lIns="0" tIns="6350" rIns="0" bIns="0" rtlCol="0">
                <a:noAutofit/>
              </a:bodyPr>
              <a:lstStyle/>
              <a:p>
                <a:pPr marL="0" marR="5080" lvl="0" indent="0" algn="r" defTabSz="914400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Percentage change in new HIV </a:t>
                </a:r>
                <a:r>
                  <a:rPr lang="en-GB" sz="1200" dirty="0">
                    <a:solidFill>
                      <a:prstClr val="black"/>
                    </a:solidFill>
                    <a:latin typeface="Arial"/>
                    <a:cs typeface="Arial"/>
                  </a:rPr>
                  <a:t>i</a:t>
                </a:r>
                <a:r>
                  <a:rPr kumimoji="0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nfections</a:t>
                </a:r>
                <a:r>
                  <a:rPr kumimoji="0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ＭＳ Ｐゴシック" pitchFamily="34" charset="-128"/>
                    <a:cs typeface="Arial"/>
                  </a:rPr>
                  <a:t> since 2010</a:t>
                </a:r>
              </a:p>
            </p:txBody>
          </p:sp>
          <p:sp>
            <p:nvSpPr>
              <p:cNvPr id="272" name="object 28">
                <a:extLst>
                  <a:ext uri="{FF2B5EF4-FFF2-40B4-BE49-F238E27FC236}">
                    <a16:creationId xmlns:a16="http://schemas.microsoft.com/office/drawing/2014/main" id="{F9BECF1E-1E56-417A-9AFD-FF0B74D00DF8}"/>
                  </a:ext>
                </a:extLst>
              </p:cNvPr>
              <p:cNvSpPr txBox="1"/>
              <p:nvPr/>
            </p:nvSpPr>
            <p:spPr>
              <a:xfrm>
                <a:off x="5436000" y="3168000"/>
                <a:ext cx="1296000" cy="386003"/>
              </a:xfrm>
              <a:prstGeom prst="rect">
                <a:avLst/>
              </a:prstGeom>
            </p:spPr>
            <p:txBody>
              <a:bodyPr vert="horz" wrap="square" lIns="0" tIns="16510" rIns="0" bIns="0" rtlCol="0">
                <a:noAutofit/>
              </a:bodyPr>
              <a:lstStyle/>
              <a:p>
                <a:pPr marL="12700" lvl="0" algn="r">
                  <a:spcBef>
                    <a:spcPts val="130"/>
                  </a:spcBef>
                  <a:defRPr/>
                </a:pPr>
                <a:r>
                  <a:rPr lang="en-GB" sz="2800" spc="-100" dirty="0">
                    <a:solidFill>
                      <a:srgbClr val="007BC4"/>
                    </a:solidFill>
                    <a:latin typeface="Arial"/>
                    <a:cs typeface="Arial"/>
                  </a:rPr>
                  <a:t>– 13%</a:t>
                </a:r>
                <a:endParaRPr lang="en-GB" sz="2800" dirty="0">
                  <a:solidFill>
                    <a:srgbClr val="007BC4"/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089AAF7D-2FEA-4985-90C1-0325922F61C5}"/>
                </a:ext>
              </a:extLst>
            </p:cNvPr>
            <p:cNvSpPr txBox="1"/>
            <p:nvPr/>
          </p:nvSpPr>
          <p:spPr>
            <a:xfrm>
              <a:off x="76396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E286CBFC-4EA1-4704-AC21-C17B9C593759}"/>
                </a:ext>
              </a:extLst>
            </p:cNvPr>
            <p:cNvSpPr txBox="1"/>
            <p:nvPr/>
          </p:nvSpPr>
          <p:spPr>
            <a:xfrm>
              <a:off x="87556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2010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F770AAA3-4809-40CB-9BEC-C1E9138DED9E}"/>
                </a:ext>
              </a:extLst>
            </p:cNvPr>
            <p:cNvSpPr txBox="1"/>
            <p:nvPr/>
          </p:nvSpPr>
          <p:spPr>
            <a:xfrm>
              <a:off x="9551207" y="4824000"/>
              <a:ext cx="324008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2018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21A792B5-5F77-4186-9C80-2B9A4E25C50D}"/>
                </a:ext>
              </a:extLst>
            </p:cNvPr>
            <p:cNvSpPr txBox="1"/>
            <p:nvPr/>
          </p:nvSpPr>
          <p:spPr>
            <a:xfrm>
              <a:off x="7258007" y="20808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350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483DEF49-1D3A-48B1-A935-EF622FB9643E}"/>
                </a:ext>
              </a:extLst>
            </p:cNvPr>
            <p:cNvSpPr txBox="1"/>
            <p:nvPr/>
          </p:nvSpPr>
          <p:spPr>
            <a:xfrm>
              <a:off x="7258007" y="24516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300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A7DB6641-3948-4382-82E5-18BA14E259A2}"/>
                </a:ext>
              </a:extLst>
            </p:cNvPr>
            <p:cNvSpPr txBox="1"/>
            <p:nvPr/>
          </p:nvSpPr>
          <p:spPr>
            <a:xfrm>
              <a:off x="7258007" y="28224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250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172A7D87-F57E-4610-AA30-C45A44E89970}"/>
                </a:ext>
              </a:extLst>
            </p:cNvPr>
            <p:cNvSpPr txBox="1"/>
            <p:nvPr/>
          </p:nvSpPr>
          <p:spPr>
            <a:xfrm>
              <a:off x="7258007" y="31932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200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C4B09FC2-FE92-42CF-A623-8DC373B431BD}"/>
                </a:ext>
              </a:extLst>
            </p:cNvPr>
            <p:cNvSpPr txBox="1"/>
            <p:nvPr/>
          </p:nvSpPr>
          <p:spPr>
            <a:xfrm>
              <a:off x="7258007" y="35604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150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167AD494-3CEE-444C-8DF2-5C0C9111F7A5}"/>
                </a:ext>
              </a:extLst>
            </p:cNvPr>
            <p:cNvSpPr txBox="1"/>
            <p:nvPr/>
          </p:nvSpPr>
          <p:spPr>
            <a:xfrm>
              <a:off x="7258007" y="3931200"/>
              <a:ext cx="458459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100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28C29FC8-7F91-4E4A-9F0F-13360831FBC4}"/>
                </a:ext>
              </a:extLst>
            </p:cNvPr>
            <p:cNvSpPr txBox="1"/>
            <p:nvPr/>
          </p:nvSpPr>
          <p:spPr>
            <a:xfrm>
              <a:off x="7328538" y="4302000"/>
              <a:ext cx="387928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0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50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000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EC3F2686-8EBE-48A7-A68F-82A0B6805837}"/>
                </a:ext>
              </a:extLst>
            </p:cNvPr>
            <p:cNvSpPr txBox="1"/>
            <p:nvPr/>
          </p:nvSpPr>
          <p:spPr>
            <a:xfrm>
              <a:off x="7645934" y="4672800"/>
              <a:ext cx="70532" cy="15388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94" name="object 42">
              <a:extLst>
                <a:ext uri="{FF2B5EF4-FFF2-40B4-BE49-F238E27FC236}">
                  <a16:creationId xmlns:a16="http://schemas.microsoft.com/office/drawing/2014/main" id="{61C959DA-532E-4774-8D92-2E8C79926E85}"/>
                </a:ext>
              </a:extLst>
            </p:cNvPr>
            <p:cNvSpPr/>
            <p:nvPr/>
          </p:nvSpPr>
          <p:spPr>
            <a:xfrm>
              <a:off x="7797600" y="2160000"/>
              <a:ext cx="0" cy="2592000"/>
            </a:xfrm>
            <a:custGeom>
              <a:avLst/>
              <a:gdLst/>
              <a:ahLst/>
              <a:cxnLst/>
              <a:rect l="l" t="t" r="r" b="b"/>
              <a:pathLst>
                <a:path h="1589405">
                  <a:moveTo>
                    <a:pt x="0" y="158878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43">
              <a:extLst>
                <a:ext uri="{FF2B5EF4-FFF2-40B4-BE49-F238E27FC236}">
                  <a16:creationId xmlns:a16="http://schemas.microsoft.com/office/drawing/2014/main" id="{D948AAAE-2814-4676-9EE0-E1C65B1EF2C5}"/>
                </a:ext>
              </a:extLst>
            </p:cNvPr>
            <p:cNvSpPr/>
            <p:nvPr/>
          </p:nvSpPr>
          <p:spPr>
            <a:xfrm>
              <a:off x="7850573" y="2490537"/>
              <a:ext cx="1907487" cy="1348294"/>
            </a:xfrm>
            <a:custGeom>
              <a:avLst/>
              <a:gdLst/>
              <a:ahLst/>
              <a:cxnLst/>
              <a:rect l="l" t="t" r="r" b="b"/>
              <a:pathLst>
                <a:path w="1169670" h="826769">
                  <a:moveTo>
                    <a:pt x="0" y="0"/>
                  </a:moveTo>
                  <a:lnTo>
                    <a:pt x="0" y="560844"/>
                  </a:lnTo>
                  <a:lnTo>
                    <a:pt x="65646" y="593293"/>
                  </a:lnTo>
                  <a:lnTo>
                    <a:pt x="129654" y="620725"/>
                  </a:lnTo>
                  <a:lnTo>
                    <a:pt x="195173" y="645109"/>
                  </a:lnTo>
                  <a:lnTo>
                    <a:pt x="259181" y="664921"/>
                  </a:lnTo>
                  <a:lnTo>
                    <a:pt x="324713" y="678649"/>
                  </a:lnTo>
                  <a:lnTo>
                    <a:pt x="390258" y="695401"/>
                  </a:lnTo>
                  <a:lnTo>
                    <a:pt x="454266" y="710641"/>
                  </a:lnTo>
                  <a:lnTo>
                    <a:pt x="519798" y="724357"/>
                  </a:lnTo>
                  <a:lnTo>
                    <a:pt x="585330" y="735025"/>
                  </a:lnTo>
                  <a:lnTo>
                    <a:pt x="649338" y="744169"/>
                  </a:lnTo>
                  <a:lnTo>
                    <a:pt x="714870" y="754849"/>
                  </a:lnTo>
                  <a:lnTo>
                    <a:pt x="778878" y="762457"/>
                  </a:lnTo>
                  <a:lnTo>
                    <a:pt x="844397" y="774649"/>
                  </a:lnTo>
                  <a:lnTo>
                    <a:pt x="909929" y="782269"/>
                  </a:lnTo>
                  <a:lnTo>
                    <a:pt x="973937" y="791413"/>
                  </a:lnTo>
                  <a:lnTo>
                    <a:pt x="1039482" y="802081"/>
                  </a:lnTo>
                  <a:lnTo>
                    <a:pt x="1105014" y="815797"/>
                  </a:lnTo>
                  <a:lnTo>
                    <a:pt x="1169263" y="826490"/>
                  </a:lnTo>
                  <a:lnTo>
                    <a:pt x="1169263" y="446189"/>
                  </a:lnTo>
                  <a:lnTo>
                    <a:pt x="1105014" y="427177"/>
                  </a:lnTo>
                  <a:lnTo>
                    <a:pt x="1039482" y="404317"/>
                  </a:lnTo>
                  <a:lnTo>
                    <a:pt x="973937" y="387553"/>
                  </a:lnTo>
                  <a:lnTo>
                    <a:pt x="909929" y="372313"/>
                  </a:lnTo>
                  <a:lnTo>
                    <a:pt x="844397" y="358597"/>
                  </a:lnTo>
                  <a:lnTo>
                    <a:pt x="778878" y="338785"/>
                  </a:lnTo>
                  <a:lnTo>
                    <a:pt x="714870" y="326593"/>
                  </a:lnTo>
                  <a:lnTo>
                    <a:pt x="649338" y="308305"/>
                  </a:lnTo>
                  <a:lnTo>
                    <a:pt x="585330" y="293065"/>
                  </a:lnTo>
                  <a:lnTo>
                    <a:pt x="519798" y="274777"/>
                  </a:lnTo>
                  <a:lnTo>
                    <a:pt x="454266" y="251917"/>
                  </a:lnTo>
                  <a:lnTo>
                    <a:pt x="390258" y="226009"/>
                  </a:lnTo>
                  <a:lnTo>
                    <a:pt x="324713" y="197053"/>
                  </a:lnTo>
                  <a:lnTo>
                    <a:pt x="259181" y="174193"/>
                  </a:lnTo>
                  <a:lnTo>
                    <a:pt x="195173" y="140665"/>
                  </a:lnTo>
                  <a:lnTo>
                    <a:pt x="129654" y="101041"/>
                  </a:lnTo>
                  <a:lnTo>
                    <a:pt x="65646" y="553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E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44">
              <a:extLst>
                <a:ext uri="{FF2B5EF4-FFF2-40B4-BE49-F238E27FC236}">
                  <a16:creationId xmlns:a16="http://schemas.microsoft.com/office/drawing/2014/main" id="{53C768ED-6188-455B-8FDF-0064CC609C98}"/>
                </a:ext>
              </a:extLst>
            </p:cNvPr>
            <p:cNvSpPr/>
            <p:nvPr/>
          </p:nvSpPr>
          <p:spPr>
            <a:xfrm>
              <a:off x="7850573" y="3023242"/>
              <a:ext cx="1907487" cy="558165"/>
            </a:xfrm>
            <a:custGeom>
              <a:avLst/>
              <a:gdLst/>
              <a:ahLst/>
              <a:cxnLst/>
              <a:rect l="l" t="t" r="r" b="b"/>
              <a:pathLst>
                <a:path w="1169670" h="342264">
                  <a:moveTo>
                    <a:pt x="0" y="0"/>
                  </a:moveTo>
                  <a:lnTo>
                    <a:pt x="65646" y="41097"/>
                  </a:lnTo>
                  <a:lnTo>
                    <a:pt x="129654" y="77673"/>
                  </a:lnTo>
                  <a:lnTo>
                    <a:pt x="195173" y="108153"/>
                  </a:lnTo>
                  <a:lnTo>
                    <a:pt x="259181" y="134061"/>
                  </a:lnTo>
                  <a:lnTo>
                    <a:pt x="324713" y="152349"/>
                  </a:lnTo>
                  <a:lnTo>
                    <a:pt x="390258" y="175209"/>
                  </a:lnTo>
                  <a:lnTo>
                    <a:pt x="454266" y="193497"/>
                  </a:lnTo>
                  <a:lnTo>
                    <a:pt x="519798" y="210261"/>
                  </a:lnTo>
                  <a:lnTo>
                    <a:pt x="585330" y="225501"/>
                  </a:lnTo>
                  <a:lnTo>
                    <a:pt x="649338" y="236169"/>
                  </a:lnTo>
                  <a:lnTo>
                    <a:pt x="714870" y="249885"/>
                  </a:lnTo>
                  <a:lnTo>
                    <a:pt x="778878" y="259029"/>
                  </a:lnTo>
                  <a:lnTo>
                    <a:pt x="844397" y="275793"/>
                  </a:lnTo>
                  <a:lnTo>
                    <a:pt x="909929" y="286461"/>
                  </a:lnTo>
                  <a:lnTo>
                    <a:pt x="973937" y="297129"/>
                  </a:lnTo>
                  <a:lnTo>
                    <a:pt x="1039482" y="310845"/>
                  </a:lnTo>
                  <a:lnTo>
                    <a:pt x="1105014" y="327609"/>
                  </a:lnTo>
                  <a:lnTo>
                    <a:pt x="1169263" y="341833"/>
                  </a:lnTo>
                </a:path>
              </a:pathLst>
            </a:custGeom>
            <a:ln w="38100">
              <a:solidFill>
                <a:srgbClr val="007BC4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97" name="object 50">
              <a:extLst>
                <a:ext uri="{FF2B5EF4-FFF2-40B4-BE49-F238E27FC236}">
                  <a16:creationId xmlns:a16="http://schemas.microsoft.com/office/drawing/2014/main" id="{ABF67810-943A-40CF-8CA8-379C22A0563F}"/>
                </a:ext>
              </a:extLst>
            </p:cNvPr>
            <p:cNvSpPr/>
            <p:nvPr/>
          </p:nvSpPr>
          <p:spPr>
            <a:xfrm>
              <a:off x="9713797" y="3611334"/>
              <a:ext cx="0" cy="1140149"/>
            </a:xfrm>
            <a:custGeom>
              <a:avLst/>
              <a:gdLst/>
              <a:ahLst/>
              <a:cxnLst/>
              <a:rect l="l" t="t" r="r" b="b"/>
              <a:pathLst>
                <a:path h="699135">
                  <a:moveTo>
                    <a:pt x="0" y="699046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7BC4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51">
              <a:extLst>
                <a:ext uri="{FF2B5EF4-FFF2-40B4-BE49-F238E27FC236}">
                  <a16:creationId xmlns:a16="http://schemas.microsoft.com/office/drawing/2014/main" id="{DCEF4909-90CD-4B71-8B1C-A3FB7D40D1D5}"/>
                </a:ext>
              </a:extLst>
            </p:cNvPr>
            <p:cNvSpPr/>
            <p:nvPr/>
          </p:nvSpPr>
          <p:spPr>
            <a:xfrm>
              <a:off x="8915269" y="3419942"/>
              <a:ext cx="0" cy="1331727"/>
            </a:xfrm>
            <a:custGeom>
              <a:avLst/>
              <a:gdLst/>
              <a:ahLst/>
              <a:cxnLst/>
              <a:rect l="l" t="t" r="r" b="b"/>
              <a:pathLst>
                <a:path h="816610">
                  <a:moveTo>
                    <a:pt x="0" y="816406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007BC4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52">
              <a:extLst>
                <a:ext uri="{FF2B5EF4-FFF2-40B4-BE49-F238E27FC236}">
                  <a16:creationId xmlns:a16="http://schemas.microsoft.com/office/drawing/2014/main" id="{A6E0CA16-4B6F-40BB-B437-960041E28FE3}"/>
                </a:ext>
              </a:extLst>
            </p:cNvPr>
            <p:cNvSpPr/>
            <p:nvPr/>
          </p:nvSpPr>
          <p:spPr>
            <a:xfrm>
              <a:off x="7797600" y="4750986"/>
              <a:ext cx="2124953" cy="0"/>
            </a:xfrm>
            <a:custGeom>
              <a:avLst/>
              <a:gdLst/>
              <a:ahLst/>
              <a:cxnLst/>
              <a:rect l="l" t="t" r="r" b="b"/>
              <a:pathLst>
                <a:path w="1303020">
                  <a:moveTo>
                    <a:pt x="0" y="0"/>
                  </a:moveTo>
                  <a:lnTo>
                    <a:pt x="1302626" y="0"/>
                  </a:lnTo>
                </a:path>
              </a:pathLst>
            </a:custGeom>
            <a:ln w="3175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2550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D3AC6F4-436B-436F-A936-E564255E3633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Percentage change in new HIV infections, by country, </a:t>
              </a:r>
            </a:p>
            <a:p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Latin America, 2010–2018</a:t>
              </a:r>
              <a:endParaRPr lang="en-CH" sz="2400" kern="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FC3EC9-413E-4BAE-A154-AB7CED38C560}"/>
                </a:ext>
              </a:extLst>
            </p:cNvPr>
            <p:cNvSpPr/>
            <p:nvPr/>
          </p:nvSpPr>
          <p:spPr>
            <a:xfrm>
              <a:off x="360000" y="6030000"/>
              <a:ext cx="1530868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UNAIDS 2019 estimates.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7F064A1A-AC3D-420C-8567-84943425E6F4}"/>
                </a:ext>
              </a:extLst>
            </p:cNvPr>
            <p:cNvSpPr txBox="1"/>
            <p:nvPr/>
          </p:nvSpPr>
          <p:spPr>
            <a:xfrm>
              <a:off x="2128056" y="4140000"/>
              <a:ext cx="153888" cy="54021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Colombia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363187D-A4CA-4CE2-8BE7-77E5F7B3A3FA}"/>
                </a:ext>
              </a:extLst>
            </p:cNvPr>
            <p:cNvSpPr txBox="1"/>
            <p:nvPr/>
          </p:nvSpPr>
          <p:spPr>
            <a:xfrm>
              <a:off x="2578056" y="4140000"/>
              <a:ext cx="153888" cy="474489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Ecuador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7EC6A6A2-370E-44E3-B41A-6A4F068362C9}"/>
                </a:ext>
              </a:extLst>
            </p:cNvPr>
            <p:cNvSpPr txBox="1"/>
            <p:nvPr/>
          </p:nvSpPr>
          <p:spPr>
            <a:xfrm>
              <a:off x="3028055" y="4140000"/>
              <a:ext cx="153888" cy="54502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Paraguay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12AE775-A7BC-49B9-8E9E-75B4EEBF9E95}"/>
                </a:ext>
              </a:extLst>
            </p:cNvPr>
            <p:cNvSpPr txBox="1"/>
            <p:nvPr/>
          </p:nvSpPr>
          <p:spPr>
            <a:xfrm>
              <a:off x="3481656" y="4140000"/>
              <a:ext cx="153888" cy="474489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Panama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384F964-9CEE-430E-BA79-1F8AF2B5BCF2}"/>
                </a:ext>
              </a:extLst>
            </p:cNvPr>
            <p:cNvSpPr txBox="1"/>
            <p:nvPr/>
          </p:nvSpPr>
          <p:spPr>
            <a:xfrm>
              <a:off x="3928056" y="4140000"/>
              <a:ext cx="153888" cy="269304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Peru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BE7BE63-55E3-4E38-808C-87DED7DD4519}"/>
                </a:ext>
              </a:extLst>
            </p:cNvPr>
            <p:cNvSpPr txBox="1"/>
            <p:nvPr/>
          </p:nvSpPr>
          <p:spPr>
            <a:xfrm>
              <a:off x="4378056" y="4140000"/>
              <a:ext cx="153888" cy="405559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Mexico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A52E24A-4683-40DB-97D1-D3E1067818B6}"/>
                </a:ext>
              </a:extLst>
            </p:cNvPr>
            <p:cNvSpPr txBox="1"/>
            <p:nvPr/>
          </p:nvSpPr>
          <p:spPr>
            <a:xfrm>
              <a:off x="4828055" y="4140000"/>
              <a:ext cx="153888" cy="54502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Argentina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BBCD58E8-7180-46AE-93E1-AF9BC84D8195}"/>
                </a:ext>
              </a:extLst>
            </p:cNvPr>
            <p:cNvSpPr txBox="1"/>
            <p:nvPr/>
          </p:nvSpPr>
          <p:spPr>
            <a:xfrm>
              <a:off x="5278055" y="4140000"/>
              <a:ext cx="153888" cy="623569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Guatemala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0FAAF607-2862-42FF-9B96-9F893BDF9862}"/>
                </a:ext>
              </a:extLst>
            </p:cNvPr>
            <p:cNvSpPr txBox="1"/>
            <p:nvPr/>
          </p:nvSpPr>
          <p:spPr>
            <a:xfrm>
              <a:off x="5728056" y="4140000"/>
              <a:ext cx="153888" cy="553037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Honduras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AC8F04B8-893A-4272-A519-4D9AA0CF3CC2}"/>
                </a:ext>
              </a:extLst>
            </p:cNvPr>
            <p:cNvSpPr txBox="1"/>
            <p:nvPr/>
          </p:nvSpPr>
          <p:spPr>
            <a:xfrm>
              <a:off x="6178056" y="4140000"/>
              <a:ext cx="153888" cy="482503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Uruguay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195A697-D56C-4BC9-8214-422F618A77F7}"/>
                </a:ext>
              </a:extLst>
            </p:cNvPr>
            <p:cNvSpPr txBox="1"/>
            <p:nvPr/>
          </p:nvSpPr>
          <p:spPr>
            <a:xfrm>
              <a:off x="6628056" y="4140000"/>
              <a:ext cx="153888" cy="62517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Costa Rica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655BCDD-3997-4C67-9682-2CAFEBD8BBCC}"/>
                </a:ext>
              </a:extLst>
            </p:cNvPr>
            <p:cNvSpPr txBox="1"/>
            <p:nvPr/>
          </p:nvSpPr>
          <p:spPr>
            <a:xfrm>
              <a:off x="7078056" y="4140000"/>
              <a:ext cx="153888" cy="32060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Brazil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15117155-6FFE-4D77-8DE3-FC58D8C7EF79}"/>
                </a:ext>
              </a:extLst>
            </p:cNvPr>
            <p:cNvSpPr txBox="1"/>
            <p:nvPr/>
          </p:nvSpPr>
          <p:spPr>
            <a:xfrm>
              <a:off x="7528056" y="4140000"/>
              <a:ext cx="153888" cy="1673536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Bolivia (</a:t>
              </a:r>
              <a:r>
                <a:rPr kumimoji="0" lang="en-GB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Plurinational</a:t>
              </a: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 State of)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F4733C6-E7A3-4BD4-97DD-9FA41BE8D84B}"/>
                </a:ext>
              </a:extLst>
            </p:cNvPr>
            <p:cNvSpPr txBox="1"/>
            <p:nvPr/>
          </p:nvSpPr>
          <p:spPr>
            <a:xfrm>
              <a:off x="7978056" y="4140000"/>
              <a:ext cx="153888" cy="291747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Chile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81405E39-DE32-4875-9260-5B60461C14B0}"/>
                </a:ext>
              </a:extLst>
            </p:cNvPr>
            <p:cNvSpPr txBox="1"/>
            <p:nvPr/>
          </p:nvSpPr>
          <p:spPr>
            <a:xfrm>
              <a:off x="594000" y="2322000"/>
              <a:ext cx="123111" cy="384721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Per cent</a:t>
              </a:r>
              <a:endParaRPr kumimoji="0" lang="en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2CC4432-341E-4078-A6A6-B9E3D8D6B03B}"/>
                </a:ext>
              </a:extLst>
            </p:cNvPr>
            <p:cNvSpPr txBox="1"/>
            <p:nvPr/>
          </p:nvSpPr>
          <p:spPr>
            <a:xfrm>
              <a:off x="874120" y="1443600"/>
              <a:ext cx="128240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2A305E6C-541A-47C9-B22F-30F60F1BCFEA}"/>
                </a:ext>
              </a:extLst>
            </p:cNvPr>
            <p:cNvSpPr txBox="1"/>
            <p:nvPr/>
          </p:nvSpPr>
          <p:spPr>
            <a:xfrm>
              <a:off x="938240" y="2451600"/>
              <a:ext cx="64120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344F5917-E7AF-4BB8-ADF0-C8EACDDEC67A}"/>
                </a:ext>
              </a:extLst>
            </p:cNvPr>
            <p:cNvSpPr txBox="1"/>
            <p:nvPr/>
          </p:nvSpPr>
          <p:spPr>
            <a:xfrm>
              <a:off x="835648" y="2955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-20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4AD8F548-2562-44E1-9510-A93E8440F6AD}"/>
                </a:ext>
              </a:extLst>
            </p:cNvPr>
            <p:cNvSpPr txBox="1"/>
            <p:nvPr/>
          </p:nvSpPr>
          <p:spPr>
            <a:xfrm>
              <a:off x="835648" y="3207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-30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D5E067D-592E-49AF-824A-88D44B43E7EB}"/>
                </a:ext>
              </a:extLst>
            </p:cNvPr>
            <p:cNvSpPr txBox="1"/>
            <p:nvPr/>
          </p:nvSpPr>
          <p:spPr>
            <a:xfrm>
              <a:off x="835648" y="3459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-40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7E8B319-88DB-4B66-A3B6-F48FBD65DD0A}"/>
                </a:ext>
              </a:extLst>
            </p:cNvPr>
            <p:cNvSpPr txBox="1"/>
            <p:nvPr/>
          </p:nvSpPr>
          <p:spPr>
            <a:xfrm>
              <a:off x="835648" y="3711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-50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433274E0-6BC4-42FE-9EA3-C8974AF0F505}"/>
                </a:ext>
              </a:extLst>
            </p:cNvPr>
            <p:cNvSpPr txBox="1"/>
            <p:nvPr/>
          </p:nvSpPr>
          <p:spPr>
            <a:xfrm>
              <a:off x="835648" y="3963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-60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D0DC62B-C3B7-4279-95E9-91E18B44D1A4}"/>
                </a:ext>
              </a:extLst>
            </p:cNvPr>
            <p:cNvSpPr txBox="1"/>
            <p:nvPr/>
          </p:nvSpPr>
          <p:spPr>
            <a:xfrm>
              <a:off x="1678055" y="4140000"/>
              <a:ext cx="153888" cy="581891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Nicaragua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FAF9D977-1A5D-4F17-A331-DBE7248F9975}"/>
                </a:ext>
              </a:extLst>
            </p:cNvPr>
            <p:cNvSpPr txBox="1"/>
            <p:nvPr/>
          </p:nvSpPr>
          <p:spPr>
            <a:xfrm>
              <a:off x="1228055" y="4140000"/>
              <a:ext cx="153888" cy="652423"/>
            </a:xfrm>
            <a:prstGeom prst="rect">
              <a:avLst/>
            </a:prstGeom>
            <a:noFill/>
          </p:spPr>
          <p:txBody>
            <a:bodyPr vert="vert270" wrap="none" lIns="0" tIns="0" rIns="0" bIns="0" rtlCol="0" anchor="ctr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El Salvador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9" name="object 21">
              <a:extLst>
                <a:ext uri="{FF2B5EF4-FFF2-40B4-BE49-F238E27FC236}">
                  <a16:creationId xmlns:a16="http://schemas.microsoft.com/office/drawing/2014/main" id="{006D7AA3-3A88-4D09-8BC5-888347D857A4}"/>
                </a:ext>
              </a:extLst>
            </p:cNvPr>
            <p:cNvSpPr/>
            <p:nvPr/>
          </p:nvSpPr>
          <p:spPr>
            <a:xfrm>
              <a:off x="1080000" y="1512000"/>
              <a:ext cx="0" cy="2520000"/>
            </a:xfrm>
            <a:custGeom>
              <a:avLst/>
              <a:gdLst/>
              <a:ahLst/>
              <a:cxnLst/>
              <a:rect l="l" t="t" r="r" b="b"/>
              <a:pathLst>
                <a:path h="2372360">
                  <a:moveTo>
                    <a:pt x="0" y="0"/>
                  </a:moveTo>
                  <a:lnTo>
                    <a:pt x="0" y="2372118"/>
                  </a:lnTo>
                </a:path>
              </a:pathLst>
            </a:custGeom>
            <a:ln w="3175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96617F0A-0CB8-4B44-824D-F9814E59C065}"/>
                </a:ext>
              </a:extLst>
            </p:cNvPr>
            <p:cNvCxnSpPr/>
            <p:nvPr/>
          </p:nvCxnSpPr>
          <p:spPr>
            <a:xfrm>
              <a:off x="1080000" y="1512000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369FD6E2-B93C-48DC-B1DB-E9113B2970EE}"/>
                </a:ext>
              </a:extLst>
            </p:cNvPr>
            <p:cNvCxnSpPr/>
            <p:nvPr/>
          </p:nvCxnSpPr>
          <p:spPr>
            <a:xfrm>
              <a:off x="1080000" y="1512000"/>
              <a:ext cx="0" cy="25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C4655627-E5D6-49DA-8BE1-8764CD913E88}"/>
                </a:ext>
              </a:extLst>
            </p:cNvPr>
            <p:cNvSpPr/>
            <p:nvPr/>
          </p:nvSpPr>
          <p:spPr>
            <a:xfrm>
              <a:off x="2124000" y="2519998"/>
              <a:ext cx="180000" cy="543600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3D650BE3-19CE-4819-81F4-56D1F0CF2520}"/>
                </a:ext>
              </a:extLst>
            </p:cNvPr>
            <p:cNvSpPr/>
            <p:nvPr/>
          </p:nvSpPr>
          <p:spPr>
            <a:xfrm>
              <a:off x="1674000" y="2519999"/>
              <a:ext cx="180000" cy="716517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BD20D3B4-701D-466A-BBA3-90B6E0EFA5F6}"/>
                </a:ext>
              </a:extLst>
            </p:cNvPr>
            <p:cNvSpPr/>
            <p:nvPr/>
          </p:nvSpPr>
          <p:spPr>
            <a:xfrm>
              <a:off x="2574000" y="2520000"/>
              <a:ext cx="180000" cy="286180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EB0EA92C-6ED4-479D-AC53-FDADE9F4B7C8}"/>
                </a:ext>
              </a:extLst>
            </p:cNvPr>
            <p:cNvSpPr/>
            <p:nvPr/>
          </p:nvSpPr>
          <p:spPr>
            <a:xfrm>
              <a:off x="1224000" y="2519999"/>
              <a:ext cx="180000" cy="1191589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DD36D9D6-1FF3-418B-AB1D-50540F13DECE}"/>
                </a:ext>
              </a:extLst>
            </p:cNvPr>
            <p:cNvSpPr/>
            <p:nvPr/>
          </p:nvSpPr>
          <p:spPr>
            <a:xfrm>
              <a:off x="5724000" y="2335330"/>
              <a:ext cx="180000" cy="184670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B516170B-49A2-4373-9CD4-DF6B36D15E1E}"/>
                </a:ext>
              </a:extLst>
            </p:cNvPr>
            <p:cNvSpPr/>
            <p:nvPr/>
          </p:nvSpPr>
          <p:spPr>
            <a:xfrm>
              <a:off x="5274000" y="2359738"/>
              <a:ext cx="180000" cy="160261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DBC4EDB-5C20-406D-B9D9-8AE278C44CA2}"/>
                </a:ext>
              </a:extLst>
            </p:cNvPr>
            <p:cNvSpPr/>
            <p:nvPr/>
          </p:nvSpPr>
          <p:spPr>
            <a:xfrm>
              <a:off x="6174000" y="2293222"/>
              <a:ext cx="180000" cy="226778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610154F-F162-47FE-9298-639DA895D4B9}"/>
                </a:ext>
              </a:extLst>
            </p:cNvPr>
            <p:cNvSpPr/>
            <p:nvPr/>
          </p:nvSpPr>
          <p:spPr>
            <a:xfrm>
              <a:off x="4824000" y="2462400"/>
              <a:ext cx="180000" cy="57600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1C4DFD10-8C84-43C7-9F91-00071FFEE2B4}"/>
                </a:ext>
              </a:extLst>
            </p:cNvPr>
            <p:cNvSpPr/>
            <p:nvPr/>
          </p:nvSpPr>
          <p:spPr>
            <a:xfrm>
              <a:off x="3924000" y="2520000"/>
              <a:ext cx="180000" cy="137883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8203D4ED-6DFE-40CD-83B5-26037C384154}"/>
                </a:ext>
              </a:extLst>
            </p:cNvPr>
            <p:cNvSpPr/>
            <p:nvPr/>
          </p:nvSpPr>
          <p:spPr>
            <a:xfrm>
              <a:off x="3474000" y="2520000"/>
              <a:ext cx="180000" cy="208724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CE85240-4AF1-4750-B5FA-F85380CD9994}"/>
                </a:ext>
              </a:extLst>
            </p:cNvPr>
            <p:cNvSpPr/>
            <p:nvPr/>
          </p:nvSpPr>
          <p:spPr>
            <a:xfrm>
              <a:off x="3024000" y="2520000"/>
              <a:ext cx="180000" cy="267645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F469FCF1-DD14-44A8-8004-C8A3A545058C}"/>
                </a:ext>
              </a:extLst>
            </p:cNvPr>
            <p:cNvSpPr/>
            <p:nvPr/>
          </p:nvSpPr>
          <p:spPr>
            <a:xfrm>
              <a:off x="7524000" y="1978395"/>
              <a:ext cx="180000" cy="541605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8F2A1DEC-BB07-48B6-BE99-37AFCAC3D73F}"/>
                </a:ext>
              </a:extLst>
            </p:cNvPr>
            <p:cNvSpPr/>
            <p:nvPr/>
          </p:nvSpPr>
          <p:spPr>
            <a:xfrm>
              <a:off x="7074000" y="1989117"/>
              <a:ext cx="180000" cy="530883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5CA8AFB-7FE9-4C75-8093-197F7461025B}"/>
                </a:ext>
              </a:extLst>
            </p:cNvPr>
            <p:cNvSpPr/>
            <p:nvPr/>
          </p:nvSpPr>
          <p:spPr>
            <a:xfrm>
              <a:off x="7974000" y="1687221"/>
              <a:ext cx="180000" cy="832779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7B605E93-6E6F-4439-8680-F467A34C5F5E}"/>
                </a:ext>
              </a:extLst>
            </p:cNvPr>
            <p:cNvSpPr/>
            <p:nvPr/>
          </p:nvSpPr>
          <p:spPr>
            <a:xfrm>
              <a:off x="6624000" y="1998475"/>
              <a:ext cx="180000" cy="521525"/>
            </a:xfrm>
            <a:prstGeom prst="rect">
              <a:avLst/>
            </a:prstGeom>
            <a:solidFill>
              <a:srgbClr val="009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169106F-DB88-4009-8CEB-D705ADAC915E}"/>
                </a:ext>
              </a:extLst>
            </p:cNvPr>
            <p:cNvCxnSpPr/>
            <p:nvPr/>
          </p:nvCxnSpPr>
          <p:spPr>
            <a:xfrm>
              <a:off x="1080000" y="2520000"/>
              <a:ext cx="720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0DB3083-8CB8-4EA4-8AE1-4293EA6193CB}"/>
                </a:ext>
              </a:extLst>
            </p:cNvPr>
            <p:cNvSpPr txBox="1"/>
            <p:nvPr/>
          </p:nvSpPr>
          <p:spPr>
            <a:xfrm>
              <a:off x="874120" y="1695600"/>
              <a:ext cx="128240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6170730-D62A-404B-9E52-6C3F6E65E11A}"/>
                </a:ext>
              </a:extLst>
            </p:cNvPr>
            <p:cNvSpPr txBox="1"/>
            <p:nvPr/>
          </p:nvSpPr>
          <p:spPr>
            <a:xfrm>
              <a:off x="874120" y="2199600"/>
              <a:ext cx="128240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44FAC34-E378-484E-BD42-D7471A73E40D}"/>
                </a:ext>
              </a:extLst>
            </p:cNvPr>
            <p:cNvSpPr txBox="1"/>
            <p:nvPr/>
          </p:nvSpPr>
          <p:spPr>
            <a:xfrm>
              <a:off x="835648" y="2703600"/>
              <a:ext cx="166712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-10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F8C39C1-966E-4418-8020-BF01D0BE290A}"/>
                </a:ext>
              </a:extLst>
            </p:cNvPr>
            <p:cNvSpPr txBox="1"/>
            <p:nvPr/>
          </p:nvSpPr>
          <p:spPr>
            <a:xfrm>
              <a:off x="874120" y="1947600"/>
              <a:ext cx="128240" cy="138499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</a:t>
              </a:r>
              <a:endParaRPr kumimoji="0" lang="en-CH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26" name="object 96">
              <a:extLst>
                <a:ext uri="{FF2B5EF4-FFF2-40B4-BE49-F238E27FC236}">
                  <a16:creationId xmlns:a16="http://schemas.microsoft.com/office/drawing/2014/main" id="{C76F8163-E1BC-40A2-BF0D-99FD59DAC0AF}"/>
                </a:ext>
              </a:extLst>
            </p:cNvPr>
            <p:cNvSpPr txBox="1"/>
            <p:nvPr/>
          </p:nvSpPr>
          <p:spPr>
            <a:xfrm>
              <a:off x="3474000" y="2739600"/>
              <a:ext cx="180000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8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7" name="object 97">
              <a:extLst>
                <a:ext uri="{FF2B5EF4-FFF2-40B4-BE49-F238E27FC236}">
                  <a16:creationId xmlns:a16="http://schemas.microsoft.com/office/drawing/2014/main" id="{29CA6D04-B7B4-4574-A802-1CEE5EFA319A}"/>
                </a:ext>
              </a:extLst>
            </p:cNvPr>
            <p:cNvSpPr txBox="1"/>
            <p:nvPr/>
          </p:nvSpPr>
          <p:spPr>
            <a:xfrm>
              <a:off x="3924000" y="2667600"/>
              <a:ext cx="180000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1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6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8" name="object 98">
              <a:extLst>
                <a:ext uri="{FF2B5EF4-FFF2-40B4-BE49-F238E27FC236}">
                  <a16:creationId xmlns:a16="http://schemas.microsoft.com/office/drawing/2014/main" id="{02237BA3-F4E1-4BBC-AEE0-420AA412070F}"/>
                </a:ext>
              </a:extLst>
            </p:cNvPr>
            <p:cNvSpPr txBox="1"/>
            <p:nvPr/>
          </p:nvSpPr>
          <p:spPr>
            <a:xfrm>
              <a:off x="4374000" y="2570560"/>
              <a:ext cx="180000" cy="119905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9" name="object 99">
              <a:extLst>
                <a:ext uri="{FF2B5EF4-FFF2-40B4-BE49-F238E27FC236}">
                  <a16:creationId xmlns:a16="http://schemas.microsoft.com/office/drawing/2014/main" id="{DAC55F88-B516-471B-A474-2662EDBA5843}"/>
                </a:ext>
              </a:extLst>
            </p:cNvPr>
            <p:cNvSpPr txBox="1"/>
            <p:nvPr/>
          </p:nvSpPr>
          <p:spPr>
            <a:xfrm>
              <a:off x="4824000" y="2307600"/>
              <a:ext cx="177407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0" name="object 100">
              <a:extLst>
                <a:ext uri="{FF2B5EF4-FFF2-40B4-BE49-F238E27FC236}">
                  <a16:creationId xmlns:a16="http://schemas.microsoft.com/office/drawing/2014/main" id="{FB9456DB-6A18-434F-B76F-E3DD9042E088}"/>
                </a:ext>
              </a:extLst>
            </p:cNvPr>
            <p:cNvSpPr txBox="1"/>
            <p:nvPr/>
          </p:nvSpPr>
          <p:spPr>
            <a:xfrm>
              <a:off x="5271406" y="2206800"/>
              <a:ext cx="177408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6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1" name="object 101">
              <a:extLst>
                <a:ext uri="{FF2B5EF4-FFF2-40B4-BE49-F238E27FC236}">
                  <a16:creationId xmlns:a16="http://schemas.microsoft.com/office/drawing/2014/main" id="{AAAAC101-C100-4A06-97D9-42A119A3A907}"/>
                </a:ext>
              </a:extLst>
            </p:cNvPr>
            <p:cNvSpPr txBox="1"/>
            <p:nvPr/>
          </p:nvSpPr>
          <p:spPr>
            <a:xfrm>
              <a:off x="5722707" y="2181600"/>
              <a:ext cx="179995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7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2" name="object 102">
              <a:extLst>
                <a:ext uri="{FF2B5EF4-FFF2-40B4-BE49-F238E27FC236}">
                  <a16:creationId xmlns:a16="http://schemas.microsoft.com/office/drawing/2014/main" id="{F04D6279-94A0-4EA3-AECC-6A6A11CBB4EA}"/>
                </a:ext>
              </a:extLst>
            </p:cNvPr>
            <p:cNvSpPr txBox="1"/>
            <p:nvPr/>
          </p:nvSpPr>
          <p:spPr>
            <a:xfrm>
              <a:off x="6174001" y="2138400"/>
              <a:ext cx="180000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9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3" name="object 103">
              <a:extLst>
                <a:ext uri="{FF2B5EF4-FFF2-40B4-BE49-F238E27FC236}">
                  <a16:creationId xmlns:a16="http://schemas.microsoft.com/office/drawing/2014/main" id="{E1719D47-DC87-4966-A73A-1523050C7ECD}"/>
                </a:ext>
              </a:extLst>
            </p:cNvPr>
            <p:cNvSpPr txBox="1"/>
            <p:nvPr/>
          </p:nvSpPr>
          <p:spPr>
            <a:xfrm>
              <a:off x="6623472" y="1839600"/>
              <a:ext cx="180000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4" name="object 104">
              <a:extLst>
                <a:ext uri="{FF2B5EF4-FFF2-40B4-BE49-F238E27FC236}">
                  <a16:creationId xmlns:a16="http://schemas.microsoft.com/office/drawing/2014/main" id="{0B3707F4-9ADB-4CB2-B08B-8B64AACA5B66}"/>
                </a:ext>
              </a:extLst>
            </p:cNvPr>
            <p:cNvSpPr txBox="1"/>
            <p:nvPr/>
          </p:nvSpPr>
          <p:spPr>
            <a:xfrm>
              <a:off x="7071412" y="1832400"/>
              <a:ext cx="179997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6" name="object 105">
              <a:extLst>
                <a:ext uri="{FF2B5EF4-FFF2-40B4-BE49-F238E27FC236}">
                  <a16:creationId xmlns:a16="http://schemas.microsoft.com/office/drawing/2014/main" id="{B5925C8F-145A-4F79-A6CB-B72E7D4E47A5}"/>
                </a:ext>
              </a:extLst>
            </p:cNvPr>
            <p:cNvSpPr txBox="1"/>
            <p:nvPr/>
          </p:nvSpPr>
          <p:spPr>
            <a:xfrm>
              <a:off x="7519349" y="1821600"/>
              <a:ext cx="180000" cy="136800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>
              <a:defPPr>
                <a:defRPr lang="en-US"/>
              </a:defPPr>
              <a:lvl1pPr marL="12700" algn="ctr" fontAlgn="auto">
                <a:spcBef>
                  <a:spcPts val="95"/>
                </a:spcBef>
                <a:spcAft>
                  <a:spcPts val="0"/>
                </a:spcAft>
                <a:defRPr sz="700" spc="-35">
                  <a:latin typeface="Arial"/>
                  <a:ea typeface="+mn-ea"/>
                  <a:cs typeface="Arial"/>
                </a:defRPr>
              </a:lvl1pPr>
            </a:lstStyle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22</a:t>
              </a:r>
              <a:r>
                <a:rPr kumimoji="0" lang="en-GB" sz="7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%</a:t>
              </a:r>
              <a:endParaRPr kumimoji="0" sz="700" b="0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  <p:sp>
          <p:nvSpPr>
            <p:cNvPr id="137" name="object 106">
              <a:extLst>
                <a:ext uri="{FF2B5EF4-FFF2-40B4-BE49-F238E27FC236}">
                  <a16:creationId xmlns:a16="http://schemas.microsoft.com/office/drawing/2014/main" id="{7CD74896-A688-46F4-93F9-DE5C8451B091}"/>
                </a:ext>
              </a:extLst>
            </p:cNvPr>
            <p:cNvSpPr txBox="1"/>
            <p:nvPr/>
          </p:nvSpPr>
          <p:spPr>
            <a:xfrm>
              <a:off x="7971186" y="1530000"/>
              <a:ext cx="182252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3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4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78" name="object 92">
              <a:extLst>
                <a:ext uri="{FF2B5EF4-FFF2-40B4-BE49-F238E27FC236}">
                  <a16:creationId xmlns:a16="http://schemas.microsoft.com/office/drawing/2014/main" id="{4E28323E-63FF-4EBC-8A7F-75DCE97DFD81}"/>
                </a:ext>
              </a:extLst>
            </p:cNvPr>
            <p:cNvSpPr txBox="1"/>
            <p:nvPr/>
          </p:nvSpPr>
          <p:spPr>
            <a:xfrm>
              <a:off x="1188000" y="3722400"/>
              <a:ext cx="247293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-4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8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79" name="object 93">
              <a:extLst>
                <a:ext uri="{FF2B5EF4-FFF2-40B4-BE49-F238E27FC236}">
                  <a16:creationId xmlns:a16="http://schemas.microsoft.com/office/drawing/2014/main" id="{9EF4F30B-0188-4410-B065-92D54CBDDF6A}"/>
                </a:ext>
              </a:extLst>
            </p:cNvPr>
            <p:cNvSpPr txBox="1"/>
            <p:nvPr/>
          </p:nvSpPr>
          <p:spPr>
            <a:xfrm>
              <a:off x="2088006" y="3074400"/>
              <a:ext cx="216991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-2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lang="en-GB" sz="700" spc="-30" dirty="0">
                  <a:solidFill>
                    <a:prstClr val="black"/>
                  </a:solidFill>
                  <a:latin typeface="Arial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80" name="object 94">
              <a:extLst>
                <a:ext uri="{FF2B5EF4-FFF2-40B4-BE49-F238E27FC236}">
                  <a16:creationId xmlns:a16="http://schemas.microsoft.com/office/drawing/2014/main" id="{F737ABE7-94DD-4F9B-A79F-389DE02E1114}"/>
                </a:ext>
              </a:extLst>
            </p:cNvPr>
            <p:cNvSpPr txBox="1"/>
            <p:nvPr/>
          </p:nvSpPr>
          <p:spPr>
            <a:xfrm>
              <a:off x="2538003" y="2822400"/>
              <a:ext cx="247293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-1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81" name="object 95">
              <a:extLst>
                <a:ext uri="{FF2B5EF4-FFF2-40B4-BE49-F238E27FC236}">
                  <a16:creationId xmlns:a16="http://schemas.microsoft.com/office/drawing/2014/main" id="{27C10061-06B8-47D9-85B8-D12BD7936E91}"/>
                </a:ext>
              </a:extLst>
            </p:cNvPr>
            <p:cNvSpPr txBox="1"/>
            <p:nvPr/>
          </p:nvSpPr>
          <p:spPr>
            <a:xfrm>
              <a:off x="2988005" y="2797200"/>
              <a:ext cx="247293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-1</a:t>
              </a:r>
              <a:r>
                <a:rPr kumimoji="0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7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9" name="object 92">
              <a:extLst>
                <a:ext uri="{FF2B5EF4-FFF2-40B4-BE49-F238E27FC236}">
                  <a16:creationId xmlns:a16="http://schemas.microsoft.com/office/drawing/2014/main" id="{BFD0CDF2-1390-4075-8FE7-EA585DEEB243}"/>
                </a:ext>
              </a:extLst>
            </p:cNvPr>
            <p:cNvSpPr txBox="1"/>
            <p:nvPr/>
          </p:nvSpPr>
          <p:spPr>
            <a:xfrm>
              <a:off x="1638008" y="3250800"/>
              <a:ext cx="247292" cy="135293"/>
            </a:xfrm>
            <a:prstGeom prst="rect">
              <a:avLst/>
            </a:prstGeom>
          </p:spPr>
          <p:txBody>
            <a:bodyPr vert="horz" wrap="square" lIns="0" tIns="12065" rIns="0" bIns="0" rtlCol="0" anchor="ctr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-</a:t>
              </a:r>
              <a:r>
                <a:rPr kumimoji="0" lang="en-GB" sz="700" b="0" i="0" u="none" strike="noStrike" kern="1200" cap="none" spc="-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29%</a:t>
              </a:r>
              <a:endParaRPr kumimoji="0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3369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1AE0D93-F544-4341-B9A0-18A3DB7F8B2A}"/>
              </a:ext>
            </a:extLst>
          </p:cNvPr>
          <p:cNvGrpSpPr/>
          <p:nvPr/>
        </p:nvGrpSpPr>
        <p:grpSpPr>
          <a:xfrm>
            <a:off x="0" y="0"/>
            <a:ext cx="10285200" cy="6587722"/>
            <a:chOff x="0" y="0"/>
            <a:chExt cx="10285200" cy="65877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8710629-A50E-4B10-852A-A655A6A714B2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lvl="0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Number of new HIV infections, eastern Europe and central Asia, </a:t>
              </a:r>
            </a:p>
            <a:p>
              <a:pPr lvl="0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400" kern="100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 and without the Russian Federation, 2010–2018</a:t>
              </a:r>
              <a:endParaRPr kumimoji="0" lang="en-CH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F0DA8040-8396-4477-BCA4-C05B308521D2}"/>
                </a:ext>
              </a:extLst>
            </p:cNvPr>
            <p:cNvSpPr/>
            <p:nvPr/>
          </p:nvSpPr>
          <p:spPr>
            <a:xfrm>
              <a:off x="360000" y="6480000"/>
              <a:ext cx="1332096" cy="107722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UNAIDS 2019 </a:t>
              </a:r>
              <a:r>
                <a:rPr kumimoji="0" lang="fr-CH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estimates</a:t>
              </a:r>
              <a:r>
                <a:rPr kumimoji="0" lang="fr-CH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322" name="object 2">
              <a:extLst>
                <a:ext uri="{FF2B5EF4-FFF2-40B4-BE49-F238E27FC236}">
                  <a16:creationId xmlns:a16="http://schemas.microsoft.com/office/drawing/2014/main" id="{32516EEE-9348-485D-A967-4F9E1EA7C079}"/>
                </a:ext>
              </a:extLst>
            </p:cNvPr>
            <p:cNvSpPr txBox="1"/>
            <p:nvPr/>
          </p:nvSpPr>
          <p:spPr>
            <a:xfrm>
              <a:off x="7452000" y="2060848"/>
              <a:ext cx="615256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algn="ctr" fontAlgn="auto">
                <a:spcBef>
                  <a:spcPts val="100"/>
                </a:spcBef>
                <a:spcAft>
                  <a:spcPts val="0"/>
                </a:spcAft>
                <a:defRPr sz="1200" b="1" spc="-30">
                  <a:latin typeface="Arial"/>
                  <a:ea typeface="+mn-ea"/>
                  <a:cs typeface="Arial"/>
                </a:defRPr>
              </a:lvl1pPr>
            </a:lstStyle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+29%</a:t>
              </a:r>
            </a:p>
          </p:txBody>
        </p:sp>
        <p:sp>
          <p:nvSpPr>
            <p:cNvPr id="323" name="object 3">
              <a:extLst>
                <a:ext uri="{FF2B5EF4-FFF2-40B4-BE49-F238E27FC236}">
                  <a16:creationId xmlns:a16="http://schemas.microsoft.com/office/drawing/2014/main" id="{3B6081E0-DE9E-46E5-9525-27CF84DCF5D3}"/>
                </a:ext>
              </a:extLst>
            </p:cNvPr>
            <p:cNvSpPr txBox="1"/>
            <p:nvPr/>
          </p:nvSpPr>
          <p:spPr>
            <a:xfrm>
              <a:off x="7575633" y="3699888"/>
              <a:ext cx="445817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algn="ctr" fontAlgn="auto">
                <a:spcBef>
                  <a:spcPts val="100"/>
                </a:spcBef>
                <a:spcAft>
                  <a:spcPts val="0"/>
                </a:spcAft>
                <a:defRPr sz="1200" b="1" spc="-30">
                  <a:latin typeface="Arial"/>
                  <a:ea typeface="+mn-ea"/>
                  <a:cs typeface="Arial"/>
                </a:defRPr>
              </a:lvl1pPr>
            </a:lstStyle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-4%</a:t>
              </a:r>
            </a:p>
          </p:txBody>
        </p:sp>
        <p:sp>
          <p:nvSpPr>
            <p:cNvPr id="325" name="object 5">
              <a:extLst>
                <a:ext uri="{FF2B5EF4-FFF2-40B4-BE49-F238E27FC236}">
                  <a16:creationId xmlns:a16="http://schemas.microsoft.com/office/drawing/2014/main" id="{8A42EFCB-337B-4883-B520-73CC16964479}"/>
                </a:ext>
              </a:extLst>
            </p:cNvPr>
            <p:cNvSpPr/>
            <p:nvPr/>
          </p:nvSpPr>
          <p:spPr>
            <a:xfrm>
              <a:off x="1908000" y="5220000"/>
              <a:ext cx="144000" cy="144000"/>
            </a:xfrm>
            <a:custGeom>
              <a:avLst/>
              <a:gdLst/>
              <a:ahLst/>
              <a:cxnLst/>
              <a:rect l="l" t="t" r="r" b="b"/>
              <a:pathLst>
                <a:path w="108584" h="108584">
                  <a:moveTo>
                    <a:pt x="0" y="108000"/>
                  </a:moveTo>
                  <a:lnTo>
                    <a:pt x="108000" y="108000"/>
                  </a:lnTo>
                  <a:lnTo>
                    <a:pt x="108000" y="0"/>
                  </a:lnTo>
                  <a:lnTo>
                    <a:pt x="0" y="0"/>
                  </a:lnTo>
                  <a:lnTo>
                    <a:pt x="0" y="10800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26" name="object 6">
              <a:extLst>
                <a:ext uri="{FF2B5EF4-FFF2-40B4-BE49-F238E27FC236}">
                  <a16:creationId xmlns:a16="http://schemas.microsoft.com/office/drawing/2014/main" id="{4A94E570-CAB3-4740-AB49-A57CF516545B}"/>
                </a:ext>
              </a:extLst>
            </p:cNvPr>
            <p:cNvSpPr txBox="1"/>
            <p:nvPr/>
          </p:nvSpPr>
          <p:spPr>
            <a:xfrm>
              <a:off x="2088000" y="5184000"/>
              <a:ext cx="1121371" cy="366767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 lvl="0" indent="0" algn="l" defTabSz="914400" rtl="0" eaLnBrk="1" fontAlgn="base" latinLnBrk="0" hangingPunct="1">
                <a:lnSpc>
                  <a:spcPct val="100000"/>
                </a:lnSpc>
                <a:spcBef>
                  <a:spcPts val="1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100" i="0" u="none" strike="noStrike" kern="1200" cap="none" spc="-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Eastern Europe  and </a:t>
              </a:r>
              <a:r>
                <a:rPr kumimoji="0" sz="1200" i="0" u="none" strike="noStrike" kern="1200" cap="none" spc="-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central</a:t>
              </a:r>
              <a:r>
                <a:rPr kumimoji="0" sz="1100" i="0" u="none" strike="noStrike" kern="1200" cap="none" spc="-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 Asia</a:t>
              </a:r>
            </a:p>
          </p:txBody>
        </p:sp>
        <p:sp>
          <p:nvSpPr>
            <p:cNvPr id="327" name="object 7">
              <a:extLst>
                <a:ext uri="{FF2B5EF4-FFF2-40B4-BE49-F238E27FC236}">
                  <a16:creationId xmlns:a16="http://schemas.microsoft.com/office/drawing/2014/main" id="{B1B4848D-63E0-4691-905F-CDCC2B00F793}"/>
                </a:ext>
              </a:extLst>
            </p:cNvPr>
            <p:cNvSpPr txBox="1"/>
            <p:nvPr/>
          </p:nvSpPr>
          <p:spPr>
            <a:xfrm>
              <a:off x="720000" y="2322000"/>
              <a:ext cx="115737" cy="1671932"/>
            </a:xfrm>
            <a:prstGeom prst="rect">
              <a:avLst/>
            </a:prstGeom>
          </p:spPr>
          <p:txBody>
            <a:bodyPr vert="vert270" wrap="none" lIns="0" tIns="0" rIns="0" bIns="0" rtlCol="0" anchor="ctr">
              <a:spAutoFit/>
            </a:bodyPr>
            <a:lstStyle/>
            <a:p>
              <a:pPr marL="12700" marR="0" lvl="0" indent="0" algn="ctr" defTabSz="914400" rtl="0" eaLnBrk="1" fontAlgn="base" latinLnBrk="0" hangingPunct="1">
                <a:lnSpc>
                  <a:spcPts val="865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2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Number </a:t>
              </a:r>
              <a:r>
                <a:rPr kumimoji="0" sz="1000" b="0" i="0" u="none" strike="noStrike" kern="1200" cap="none" spc="2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of </a:t>
              </a:r>
              <a:r>
                <a:rPr kumimoji="0" sz="1000" b="0" i="0" u="none" strike="noStrike" kern="1200" cap="none" spc="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new </a:t>
              </a:r>
              <a:r>
                <a:rPr kumimoji="0" sz="1000" b="0" i="0" u="none" strike="noStrike" kern="1200" cap="none" spc="-5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HIV</a:t>
              </a:r>
              <a:r>
                <a:rPr kumimoji="0" sz="1000" b="0" i="0" u="none" strike="noStrike" kern="1200" cap="none" spc="-1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 </a:t>
              </a:r>
              <a:r>
                <a:rPr kumimoji="0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infections</a:t>
              </a:r>
            </a:p>
          </p:txBody>
        </p:sp>
        <p:sp>
          <p:nvSpPr>
            <p:cNvPr id="328" name="object 8">
              <a:extLst>
                <a:ext uri="{FF2B5EF4-FFF2-40B4-BE49-F238E27FC236}">
                  <a16:creationId xmlns:a16="http://schemas.microsoft.com/office/drawing/2014/main" id="{FA9AE53D-2CEB-4781-89C9-2DDA5CA7271F}"/>
                </a:ext>
              </a:extLst>
            </p:cNvPr>
            <p:cNvSpPr/>
            <p:nvPr/>
          </p:nvSpPr>
          <p:spPr>
            <a:xfrm>
              <a:off x="3959999" y="5219999"/>
              <a:ext cx="144000" cy="144000"/>
            </a:xfrm>
            <a:custGeom>
              <a:avLst/>
              <a:gdLst/>
              <a:ahLst/>
              <a:cxnLst/>
              <a:rect l="l" t="t" r="r" b="b"/>
              <a:pathLst>
                <a:path w="108585" h="108584">
                  <a:moveTo>
                    <a:pt x="0" y="108000"/>
                  </a:moveTo>
                  <a:lnTo>
                    <a:pt x="108000" y="108000"/>
                  </a:lnTo>
                  <a:lnTo>
                    <a:pt x="108000" y="0"/>
                  </a:lnTo>
                  <a:lnTo>
                    <a:pt x="0" y="0"/>
                  </a:lnTo>
                  <a:lnTo>
                    <a:pt x="0" y="108000"/>
                  </a:lnTo>
                  <a:close/>
                </a:path>
              </a:pathLst>
            </a:custGeom>
            <a:solidFill>
              <a:srgbClr val="88C54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29" name="object 9">
              <a:extLst>
                <a:ext uri="{FF2B5EF4-FFF2-40B4-BE49-F238E27FC236}">
                  <a16:creationId xmlns:a16="http://schemas.microsoft.com/office/drawing/2014/main" id="{AE6D1D4D-84B5-488D-8A64-1C394EE646BB}"/>
                </a:ext>
              </a:extLst>
            </p:cNvPr>
            <p:cNvSpPr txBox="1"/>
            <p:nvPr/>
          </p:nvSpPr>
          <p:spPr>
            <a:xfrm>
              <a:off x="4140000" y="5184000"/>
              <a:ext cx="2049934" cy="35137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 lvl="0" indent="0" defTabSz="914400" eaLnBrk="1" latinLnBrk="0" hangingPunct="1">
                <a:lnSpc>
                  <a:spcPct val="100000"/>
                </a:lnSpc>
                <a:spcBef>
                  <a:spcPts val="100"/>
                </a:spcBef>
                <a:buClrTx/>
                <a:buSzTx/>
                <a:buFontTx/>
                <a:buNone/>
                <a:tabLst/>
                <a:defRPr kumimoji="0" sz="1100" i="0" u="none" strike="noStrike" cap="none" spc="-2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Arial"/>
                </a:defRPr>
              </a:lvl1pPr>
            </a:lstStyle>
            <a:p>
              <a:r>
                <a:rPr dirty="0"/>
                <a:t>Eastern Europe and central Asia without the Russian Federation</a:t>
              </a:r>
            </a:p>
          </p:txBody>
        </p:sp>
        <p:sp>
          <p:nvSpPr>
            <p:cNvPr id="316" name="TextBox 315">
              <a:extLst>
                <a:ext uri="{FF2B5EF4-FFF2-40B4-BE49-F238E27FC236}">
                  <a16:creationId xmlns:a16="http://schemas.microsoft.com/office/drawing/2014/main" id="{DCF6789A-D291-4B82-8199-CFDFEA1D7C95}"/>
                </a:ext>
              </a:extLst>
            </p:cNvPr>
            <p:cNvSpPr txBox="1"/>
            <p:nvPr/>
          </p:nvSpPr>
          <p:spPr>
            <a:xfrm>
              <a:off x="14868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2010</a:t>
              </a:r>
              <a:endParaRPr lang="en-CH" sz="1200" dirty="0"/>
            </a:p>
          </p:txBody>
        </p:sp>
        <p:sp>
          <p:nvSpPr>
            <p:cNvPr id="319" name="TextBox 318">
              <a:extLst>
                <a:ext uri="{FF2B5EF4-FFF2-40B4-BE49-F238E27FC236}">
                  <a16:creationId xmlns:a16="http://schemas.microsoft.com/office/drawing/2014/main" id="{4D8A38EE-C073-407C-A322-F5EEE21A7B0C}"/>
                </a:ext>
              </a:extLst>
            </p:cNvPr>
            <p:cNvSpPr txBox="1"/>
            <p:nvPr/>
          </p:nvSpPr>
          <p:spPr>
            <a:xfrm>
              <a:off x="21960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2011</a:t>
              </a:r>
              <a:endParaRPr lang="en-CH" sz="1200" dirty="0"/>
            </a:p>
          </p:txBody>
        </p:sp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4ECF6288-BB4A-489E-ADB9-21F63EE1C4DF}"/>
                </a:ext>
              </a:extLst>
            </p:cNvPr>
            <p:cNvSpPr txBox="1"/>
            <p:nvPr/>
          </p:nvSpPr>
          <p:spPr>
            <a:xfrm>
              <a:off x="36144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2013</a:t>
              </a:r>
              <a:endParaRPr lang="en-CH" sz="1200" dirty="0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AED52714-272E-432F-8681-71436677566B}"/>
                </a:ext>
              </a:extLst>
            </p:cNvPr>
            <p:cNvSpPr txBox="1"/>
            <p:nvPr/>
          </p:nvSpPr>
          <p:spPr>
            <a:xfrm>
              <a:off x="50364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2015</a:t>
              </a:r>
              <a:endParaRPr lang="en-CH" sz="1200" dirty="0"/>
            </a:p>
          </p:txBody>
        </p:sp>
        <p:sp>
          <p:nvSpPr>
            <p:cNvPr id="391" name="TextBox 390">
              <a:extLst>
                <a:ext uri="{FF2B5EF4-FFF2-40B4-BE49-F238E27FC236}">
                  <a16:creationId xmlns:a16="http://schemas.microsoft.com/office/drawing/2014/main" id="{6A8E7D0A-1394-497E-9519-6955CDACBF1F}"/>
                </a:ext>
              </a:extLst>
            </p:cNvPr>
            <p:cNvSpPr txBox="1"/>
            <p:nvPr/>
          </p:nvSpPr>
          <p:spPr>
            <a:xfrm>
              <a:off x="71640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2018</a:t>
              </a:r>
              <a:endParaRPr lang="en-CH" sz="1200" dirty="0"/>
            </a:p>
          </p:txBody>
        </p:sp>
        <p:sp>
          <p:nvSpPr>
            <p:cNvPr id="392" name="TextBox 391">
              <a:extLst>
                <a:ext uri="{FF2B5EF4-FFF2-40B4-BE49-F238E27FC236}">
                  <a16:creationId xmlns:a16="http://schemas.microsoft.com/office/drawing/2014/main" id="{E52B3B8F-48FB-4E59-94BC-45D91E472424}"/>
                </a:ext>
              </a:extLst>
            </p:cNvPr>
            <p:cNvSpPr txBox="1"/>
            <p:nvPr/>
          </p:nvSpPr>
          <p:spPr>
            <a:xfrm>
              <a:off x="952640" y="1617667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180 000</a:t>
              </a:r>
              <a:endParaRPr lang="en-CH" sz="1200" dirty="0"/>
            </a:p>
          </p:txBody>
        </p:sp>
        <p:sp>
          <p:nvSpPr>
            <p:cNvPr id="393" name="TextBox 392">
              <a:extLst>
                <a:ext uri="{FF2B5EF4-FFF2-40B4-BE49-F238E27FC236}">
                  <a16:creationId xmlns:a16="http://schemas.microsoft.com/office/drawing/2014/main" id="{8F3AD691-8C3A-4E86-A4F9-5F12234F309E}"/>
                </a:ext>
              </a:extLst>
            </p:cNvPr>
            <p:cNvSpPr txBox="1"/>
            <p:nvPr/>
          </p:nvSpPr>
          <p:spPr>
            <a:xfrm>
              <a:off x="952640" y="2570400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120 000</a:t>
              </a:r>
              <a:endParaRPr lang="en-CH" sz="1200" dirty="0"/>
            </a:p>
          </p:txBody>
        </p:sp>
        <p:sp>
          <p:nvSpPr>
            <p:cNvPr id="398" name="TextBox 397">
              <a:extLst>
                <a:ext uri="{FF2B5EF4-FFF2-40B4-BE49-F238E27FC236}">
                  <a16:creationId xmlns:a16="http://schemas.microsoft.com/office/drawing/2014/main" id="{A63DCC2D-BF36-4427-BFE1-1D80C2BD3912}"/>
                </a:ext>
              </a:extLst>
            </p:cNvPr>
            <p:cNvSpPr txBox="1"/>
            <p:nvPr/>
          </p:nvSpPr>
          <p:spPr>
            <a:xfrm>
              <a:off x="952640" y="2890800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100 000</a:t>
              </a:r>
              <a:endParaRPr lang="en-CH" sz="1200" dirty="0"/>
            </a:p>
          </p:txBody>
        </p:sp>
        <p:sp>
          <p:nvSpPr>
            <p:cNvPr id="399" name="TextBox 398">
              <a:extLst>
                <a:ext uri="{FF2B5EF4-FFF2-40B4-BE49-F238E27FC236}">
                  <a16:creationId xmlns:a16="http://schemas.microsoft.com/office/drawing/2014/main" id="{E0B2A012-0FD8-4C62-A52C-721B8C7A4051}"/>
                </a:ext>
              </a:extLst>
            </p:cNvPr>
            <p:cNvSpPr txBox="1"/>
            <p:nvPr/>
          </p:nvSpPr>
          <p:spPr>
            <a:xfrm>
              <a:off x="1037599" y="3528000"/>
              <a:ext cx="46807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60 000</a:t>
              </a:r>
              <a:endParaRPr lang="en-CH" sz="1200" dirty="0"/>
            </a:p>
          </p:txBody>
        </p:sp>
        <p:sp>
          <p:nvSpPr>
            <p:cNvPr id="400" name="TextBox 399">
              <a:extLst>
                <a:ext uri="{FF2B5EF4-FFF2-40B4-BE49-F238E27FC236}">
                  <a16:creationId xmlns:a16="http://schemas.microsoft.com/office/drawing/2014/main" id="{8C6B9AA6-503D-4A5A-8916-DF77299EC37E}"/>
                </a:ext>
              </a:extLst>
            </p:cNvPr>
            <p:cNvSpPr txBox="1"/>
            <p:nvPr/>
          </p:nvSpPr>
          <p:spPr>
            <a:xfrm>
              <a:off x="1037599" y="4165200"/>
              <a:ext cx="46807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20 000</a:t>
              </a:r>
              <a:endParaRPr lang="en-CH" sz="1200" dirty="0"/>
            </a:p>
          </p:txBody>
        </p:sp>
        <p:sp>
          <p:nvSpPr>
            <p:cNvPr id="401" name="TextBox 400">
              <a:extLst>
                <a:ext uri="{FF2B5EF4-FFF2-40B4-BE49-F238E27FC236}">
                  <a16:creationId xmlns:a16="http://schemas.microsoft.com/office/drawing/2014/main" id="{CEDEA738-7767-4694-BC97-FC38B15F8364}"/>
                </a:ext>
              </a:extLst>
            </p:cNvPr>
            <p:cNvSpPr txBox="1"/>
            <p:nvPr/>
          </p:nvSpPr>
          <p:spPr>
            <a:xfrm>
              <a:off x="1420717" y="4482000"/>
              <a:ext cx="8496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0</a:t>
              </a:r>
              <a:endParaRPr lang="en-CH" sz="1200" dirty="0"/>
            </a:p>
          </p:txBody>
        </p:sp>
        <p:sp>
          <p:nvSpPr>
            <p:cNvPr id="402" name="TextBox 401">
              <a:extLst>
                <a:ext uri="{FF2B5EF4-FFF2-40B4-BE49-F238E27FC236}">
                  <a16:creationId xmlns:a16="http://schemas.microsoft.com/office/drawing/2014/main" id="{2BE62D32-5C1E-4277-9CB4-0807D8F91907}"/>
                </a:ext>
              </a:extLst>
            </p:cNvPr>
            <p:cNvSpPr txBox="1"/>
            <p:nvPr/>
          </p:nvSpPr>
          <p:spPr>
            <a:xfrm>
              <a:off x="1037599" y="3207600"/>
              <a:ext cx="46807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80 000</a:t>
              </a:r>
              <a:endParaRPr lang="en-CH" sz="1200" dirty="0"/>
            </a:p>
          </p:txBody>
        </p:sp>
        <p:sp>
          <p:nvSpPr>
            <p:cNvPr id="403" name="TextBox 402">
              <a:extLst>
                <a:ext uri="{FF2B5EF4-FFF2-40B4-BE49-F238E27FC236}">
                  <a16:creationId xmlns:a16="http://schemas.microsoft.com/office/drawing/2014/main" id="{3D327D5D-FB53-4199-B44A-D56A431E48E5}"/>
                </a:ext>
              </a:extLst>
            </p:cNvPr>
            <p:cNvSpPr txBox="1"/>
            <p:nvPr/>
          </p:nvSpPr>
          <p:spPr>
            <a:xfrm>
              <a:off x="1037599" y="3844800"/>
              <a:ext cx="46807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40 000</a:t>
              </a:r>
              <a:endParaRPr lang="en-CH" sz="1200" dirty="0"/>
            </a:p>
          </p:txBody>
        </p:sp>
        <p:sp>
          <p:nvSpPr>
            <p:cNvPr id="404" name="TextBox 403">
              <a:extLst>
                <a:ext uri="{FF2B5EF4-FFF2-40B4-BE49-F238E27FC236}">
                  <a16:creationId xmlns:a16="http://schemas.microsoft.com/office/drawing/2014/main" id="{B7864BEB-E6DD-43FC-818F-C2BF8D259EBC}"/>
                </a:ext>
              </a:extLst>
            </p:cNvPr>
            <p:cNvSpPr txBox="1"/>
            <p:nvPr/>
          </p:nvSpPr>
          <p:spPr>
            <a:xfrm>
              <a:off x="952640" y="1933200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160 000</a:t>
              </a:r>
              <a:endParaRPr lang="en-CH" sz="1200" dirty="0"/>
            </a:p>
          </p:txBody>
        </p:sp>
        <p:sp>
          <p:nvSpPr>
            <p:cNvPr id="405" name="TextBox 404">
              <a:extLst>
                <a:ext uri="{FF2B5EF4-FFF2-40B4-BE49-F238E27FC236}">
                  <a16:creationId xmlns:a16="http://schemas.microsoft.com/office/drawing/2014/main" id="{E58C30FA-8EC0-4998-B527-1DB8F58BD9AD}"/>
                </a:ext>
              </a:extLst>
            </p:cNvPr>
            <p:cNvSpPr txBox="1"/>
            <p:nvPr/>
          </p:nvSpPr>
          <p:spPr>
            <a:xfrm>
              <a:off x="952640" y="2253600"/>
              <a:ext cx="553037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r"/>
              <a:r>
                <a:rPr lang="en-GB" sz="1200" dirty="0"/>
                <a:t>140 000</a:t>
              </a:r>
              <a:endParaRPr lang="en-CH" sz="1200" dirty="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6279291-96E3-408A-9ED4-E35421A722A8}"/>
                </a:ext>
              </a:extLst>
            </p:cNvPr>
            <p:cNvGrpSpPr/>
            <p:nvPr/>
          </p:nvGrpSpPr>
          <p:grpSpPr>
            <a:xfrm>
              <a:off x="1656000" y="2203200"/>
              <a:ext cx="5679068" cy="2375381"/>
              <a:chOff x="12445200" y="2197675"/>
              <a:chExt cx="5679068" cy="2375381"/>
            </a:xfrm>
          </p:grpSpPr>
          <p:sp>
            <p:nvSpPr>
              <p:cNvPr id="419" name="object 81">
                <a:extLst>
                  <a:ext uri="{FF2B5EF4-FFF2-40B4-BE49-F238E27FC236}">
                    <a16:creationId xmlns:a16="http://schemas.microsoft.com/office/drawing/2014/main" id="{8437EE72-187D-4CE0-A4A5-394BF8167486}"/>
                  </a:ext>
                </a:extLst>
              </p:cNvPr>
              <p:cNvSpPr/>
              <p:nvPr/>
            </p:nvSpPr>
            <p:spPr>
              <a:xfrm>
                <a:off x="12445200" y="2197675"/>
                <a:ext cx="5679068" cy="2375381"/>
              </a:xfrm>
              <a:custGeom>
                <a:avLst/>
                <a:gdLst/>
                <a:ahLst/>
                <a:cxnLst/>
                <a:rect l="l" t="t" r="r" b="b"/>
                <a:pathLst>
                  <a:path w="1946910" h="1175384">
                    <a:moveTo>
                      <a:pt x="1946554" y="0"/>
                    </a:moveTo>
                    <a:lnTo>
                      <a:pt x="1703235" y="31127"/>
                    </a:lnTo>
                    <a:lnTo>
                      <a:pt x="1459915" y="54470"/>
                    </a:lnTo>
                    <a:lnTo>
                      <a:pt x="729957" y="147853"/>
                    </a:lnTo>
                    <a:lnTo>
                      <a:pt x="0" y="264579"/>
                    </a:lnTo>
                    <a:lnTo>
                      <a:pt x="0" y="1175054"/>
                    </a:lnTo>
                    <a:lnTo>
                      <a:pt x="1946554" y="1175054"/>
                    </a:lnTo>
                    <a:lnTo>
                      <a:pt x="1946554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20" name="object 82">
                <a:extLst>
                  <a:ext uri="{FF2B5EF4-FFF2-40B4-BE49-F238E27FC236}">
                    <a16:creationId xmlns:a16="http://schemas.microsoft.com/office/drawing/2014/main" id="{6546920E-F95F-43DA-A324-2DC7018EBF2C}"/>
                  </a:ext>
                </a:extLst>
              </p:cNvPr>
              <p:cNvSpPr/>
              <p:nvPr/>
            </p:nvSpPr>
            <p:spPr>
              <a:xfrm>
                <a:off x="12445200" y="3848970"/>
                <a:ext cx="5679068" cy="723779"/>
              </a:xfrm>
              <a:custGeom>
                <a:avLst/>
                <a:gdLst/>
                <a:ahLst/>
                <a:cxnLst/>
                <a:rect l="l" t="t" r="r" b="b"/>
                <a:pathLst>
                  <a:path w="1946910" h="358140">
                    <a:moveTo>
                      <a:pt x="0" y="0"/>
                    </a:moveTo>
                    <a:lnTo>
                      <a:pt x="0" y="357962"/>
                    </a:lnTo>
                    <a:lnTo>
                      <a:pt x="1946554" y="357962"/>
                    </a:lnTo>
                    <a:lnTo>
                      <a:pt x="1946554" y="15557"/>
                    </a:lnTo>
                    <a:lnTo>
                      <a:pt x="729957" y="15557"/>
                    </a:lnTo>
                    <a:lnTo>
                      <a:pt x="486638" y="7785"/>
                    </a:lnTo>
                    <a:lnTo>
                      <a:pt x="243319" y="77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0BF2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12" name="object 10">
              <a:extLst>
                <a:ext uri="{FF2B5EF4-FFF2-40B4-BE49-F238E27FC236}">
                  <a16:creationId xmlns:a16="http://schemas.microsoft.com/office/drawing/2014/main" id="{DEFEE704-AF1A-4DA5-A9F4-2BBFC281FA34}"/>
                </a:ext>
              </a:extLst>
            </p:cNvPr>
            <p:cNvSpPr/>
            <p:nvPr/>
          </p:nvSpPr>
          <p:spPr>
            <a:xfrm>
              <a:off x="1656000" y="1710000"/>
              <a:ext cx="0" cy="2865600"/>
            </a:xfrm>
            <a:custGeom>
              <a:avLst/>
              <a:gdLst/>
              <a:ahLst/>
              <a:cxnLst/>
              <a:rect l="l" t="t" r="r" b="b"/>
              <a:pathLst>
                <a:path h="2086610">
                  <a:moveTo>
                    <a:pt x="0" y="0"/>
                  </a:moveTo>
                  <a:lnTo>
                    <a:pt x="0" y="2086368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213" name="object 11">
              <a:extLst>
                <a:ext uri="{FF2B5EF4-FFF2-40B4-BE49-F238E27FC236}">
                  <a16:creationId xmlns:a16="http://schemas.microsoft.com/office/drawing/2014/main" id="{5839DE81-A05D-4EB0-8F3F-A46B002C14B2}"/>
                </a:ext>
              </a:extLst>
            </p:cNvPr>
            <p:cNvSpPr/>
            <p:nvPr/>
          </p:nvSpPr>
          <p:spPr>
            <a:xfrm>
              <a:off x="1656020" y="4575600"/>
              <a:ext cx="5741980" cy="0"/>
            </a:xfrm>
            <a:custGeom>
              <a:avLst/>
              <a:gdLst/>
              <a:ahLst/>
              <a:cxnLst/>
              <a:rect l="l" t="t" r="r" b="b"/>
              <a:pathLst>
                <a:path w="5469255">
                  <a:moveTo>
                    <a:pt x="0" y="0"/>
                  </a:moveTo>
                  <a:lnTo>
                    <a:pt x="5469153" y="0"/>
                  </a:lnTo>
                </a:path>
              </a:pathLst>
            </a:custGeom>
            <a:ln w="635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423" name="TextBox 422">
              <a:extLst>
                <a:ext uri="{FF2B5EF4-FFF2-40B4-BE49-F238E27FC236}">
                  <a16:creationId xmlns:a16="http://schemas.microsoft.com/office/drawing/2014/main" id="{7F357652-F42C-4C69-A0FE-167ABC7B38EC}"/>
                </a:ext>
              </a:extLst>
            </p:cNvPr>
            <p:cNvSpPr txBox="1"/>
            <p:nvPr/>
          </p:nvSpPr>
          <p:spPr>
            <a:xfrm>
              <a:off x="29052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2012</a:t>
              </a:r>
              <a:endParaRPr lang="en-CH" sz="1200" dirty="0"/>
            </a:p>
          </p:txBody>
        </p:sp>
        <p:sp>
          <p:nvSpPr>
            <p:cNvPr id="424" name="TextBox 423">
              <a:extLst>
                <a:ext uri="{FF2B5EF4-FFF2-40B4-BE49-F238E27FC236}">
                  <a16:creationId xmlns:a16="http://schemas.microsoft.com/office/drawing/2014/main" id="{ADCF8704-AB39-46D7-BF56-14AA97849E20}"/>
                </a:ext>
              </a:extLst>
            </p:cNvPr>
            <p:cNvSpPr txBox="1"/>
            <p:nvPr/>
          </p:nvSpPr>
          <p:spPr>
            <a:xfrm>
              <a:off x="43272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2014</a:t>
              </a:r>
              <a:endParaRPr lang="en-CH" sz="1200" dirty="0"/>
            </a:p>
          </p:txBody>
        </p:sp>
        <p:sp>
          <p:nvSpPr>
            <p:cNvPr id="425" name="TextBox 424">
              <a:extLst>
                <a:ext uri="{FF2B5EF4-FFF2-40B4-BE49-F238E27FC236}">
                  <a16:creationId xmlns:a16="http://schemas.microsoft.com/office/drawing/2014/main" id="{1D5919D9-CE03-4376-B511-809C02F84650}"/>
                </a:ext>
              </a:extLst>
            </p:cNvPr>
            <p:cNvSpPr txBox="1"/>
            <p:nvPr/>
          </p:nvSpPr>
          <p:spPr>
            <a:xfrm>
              <a:off x="57456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2016</a:t>
              </a:r>
              <a:endParaRPr lang="en-CH" sz="1200" dirty="0"/>
            </a:p>
          </p:txBody>
        </p:sp>
        <p:sp>
          <p:nvSpPr>
            <p:cNvPr id="426" name="TextBox 425">
              <a:extLst>
                <a:ext uri="{FF2B5EF4-FFF2-40B4-BE49-F238E27FC236}">
                  <a16:creationId xmlns:a16="http://schemas.microsoft.com/office/drawing/2014/main" id="{EC9A7757-036A-4C47-B682-BF4C2358D345}"/>
                </a:ext>
              </a:extLst>
            </p:cNvPr>
            <p:cNvSpPr txBox="1"/>
            <p:nvPr/>
          </p:nvSpPr>
          <p:spPr>
            <a:xfrm>
              <a:off x="6454800" y="4662000"/>
              <a:ext cx="338400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GB" sz="1200" dirty="0"/>
                <a:t>2017</a:t>
              </a:r>
              <a:endParaRPr lang="en-CH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2589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82F89FB-54CE-47FD-A3AE-9E7072AD01E4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BF2DAFA-05B9-42F8-8125-CF00C9039233}"/>
                </a:ext>
              </a:extLst>
            </p:cNvPr>
            <p:cNvSpPr/>
            <p:nvPr/>
          </p:nvSpPr>
          <p:spPr>
            <a:xfrm>
              <a:off x="5853600" y="2358000"/>
              <a:ext cx="162000" cy="162000"/>
            </a:xfrm>
            <a:prstGeom prst="ellipse">
              <a:avLst/>
            </a:prstGeom>
            <a:solidFill>
              <a:srgbClr val="009FE3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F09C0B-1377-4C31-A376-657BE2B24ABC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Total HIV resource availability per person living with HIV in constant 2016 US dollars, HIV incidence and AIDS-related mortality rates (per 1000), low- and middle-income countries in eastern and southern Africa, 2010–2018 and 2020 targets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03F428-59FE-46AB-A0C7-CF78F002BFDA}"/>
                </a:ext>
              </a:extLst>
            </p:cNvPr>
            <p:cNvSpPr/>
            <p:nvPr/>
          </p:nvSpPr>
          <p:spPr>
            <a:xfrm>
              <a:off x="360000" y="6030000"/>
              <a:ext cx="4411464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UNAIDS 2019 resource availability and needs estimates; and UNAIDS 2019 estimates.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ED31C41-B733-41AC-82D1-CCD1D705A13E}"/>
                </a:ext>
              </a:extLst>
            </p:cNvPr>
            <p:cNvGrpSpPr/>
            <p:nvPr/>
          </p:nvGrpSpPr>
          <p:grpSpPr>
            <a:xfrm>
              <a:off x="1440000" y="4680000"/>
              <a:ext cx="3387030" cy="817200"/>
              <a:chOff x="1472970" y="4865555"/>
              <a:chExt cx="3387030" cy="817200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650DA9CC-0E63-4481-8469-E5CA3E2312DA}"/>
                  </a:ext>
                </a:extLst>
              </p:cNvPr>
              <p:cNvGrpSpPr/>
              <p:nvPr/>
            </p:nvGrpSpPr>
            <p:grpSpPr>
              <a:xfrm>
                <a:off x="1530000" y="4865555"/>
                <a:ext cx="3330000" cy="169200"/>
                <a:chOff x="6516000" y="2880000"/>
                <a:chExt cx="3330000" cy="169200"/>
              </a:xfrm>
            </p:grpSpPr>
            <p:sp>
              <p:nvSpPr>
                <p:cNvPr id="23" name="object 13">
                  <a:extLst>
                    <a:ext uri="{FF2B5EF4-FFF2-40B4-BE49-F238E27FC236}">
                      <a16:creationId xmlns:a16="http://schemas.microsoft.com/office/drawing/2014/main" id="{032FC103-F29D-469F-BD55-1C7BFA70207D}"/>
                    </a:ext>
                  </a:extLst>
                </p:cNvPr>
                <p:cNvSpPr/>
                <p:nvPr/>
              </p:nvSpPr>
              <p:spPr>
                <a:xfrm>
                  <a:off x="6516000" y="2898000"/>
                  <a:ext cx="144000" cy="14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85" h="108584">
                      <a:moveTo>
                        <a:pt x="0" y="108000"/>
                      </a:moveTo>
                      <a:lnTo>
                        <a:pt x="108000" y="108000"/>
                      </a:lnTo>
                      <a:lnTo>
                        <a:pt x="108000" y="0"/>
                      </a:lnTo>
                      <a:lnTo>
                        <a:pt x="0" y="0"/>
                      </a:lnTo>
                      <a:lnTo>
                        <a:pt x="0" y="108000"/>
                      </a:lnTo>
                      <a:close/>
                    </a:path>
                  </a:pathLst>
                </a:custGeom>
                <a:solidFill>
                  <a:srgbClr val="009FE3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219F56B9-8DDD-426E-B9CA-3AA2BCF84DAF}"/>
                    </a:ext>
                  </a:extLst>
                </p:cNvPr>
                <p:cNvSpPr txBox="1"/>
                <p:nvPr/>
              </p:nvSpPr>
              <p:spPr>
                <a:xfrm>
                  <a:off x="6786000" y="288000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Resource availability per person living with HIV </a:t>
                  </a:r>
                  <a:endParaRPr kumimoji="0" lang="en-CH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</p:grp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FC8D548B-C573-4AE1-9CBA-FD74FB7B9452}"/>
                  </a:ext>
                </a:extLst>
              </p:cNvPr>
              <p:cNvGrpSpPr/>
              <p:nvPr/>
            </p:nvGrpSpPr>
            <p:grpSpPr>
              <a:xfrm>
                <a:off x="1530000" y="5081555"/>
                <a:ext cx="2974266" cy="169277"/>
                <a:chOff x="6516000" y="3744000"/>
                <a:chExt cx="2974266" cy="169277"/>
              </a:xfrm>
            </p:grpSpPr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886756A-CCA3-4B0E-85D2-2DA135EC9609}"/>
                    </a:ext>
                  </a:extLst>
                </p:cNvPr>
                <p:cNvSpPr txBox="1"/>
                <p:nvPr/>
              </p:nvSpPr>
              <p:spPr>
                <a:xfrm>
                  <a:off x="6786000" y="3744000"/>
                  <a:ext cx="2704266" cy="169277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Resource needs per person living with HIV</a:t>
                  </a:r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68894D70-D275-411B-B3F1-D385A2BC6C42}"/>
                    </a:ext>
                  </a:extLst>
                </p:cNvPr>
                <p:cNvSpPr/>
                <p:nvPr/>
              </p:nvSpPr>
              <p:spPr>
                <a:xfrm>
                  <a:off x="6516000" y="3762000"/>
                  <a:ext cx="144000" cy="144000"/>
                </a:xfrm>
                <a:prstGeom prst="ellipse">
                  <a:avLst/>
                </a:prstGeom>
                <a:solidFill>
                  <a:srgbClr val="009FE3"/>
                </a:soli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H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5C69148A-DA96-4B36-A0C1-826973B4E2EB}"/>
                  </a:ext>
                </a:extLst>
              </p:cNvPr>
              <p:cNvGrpSpPr/>
              <p:nvPr/>
            </p:nvGrpSpPr>
            <p:grpSpPr>
              <a:xfrm>
                <a:off x="1476000" y="5297555"/>
                <a:ext cx="3384000" cy="169200"/>
                <a:chOff x="6462000" y="4102320"/>
                <a:chExt cx="3384000" cy="169200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90243A1E-8F66-4D61-9071-B8F0A0BD76CC}"/>
                    </a:ext>
                  </a:extLst>
                </p:cNvPr>
                <p:cNvGrpSpPr/>
                <p:nvPr/>
              </p:nvGrpSpPr>
              <p:grpSpPr>
                <a:xfrm>
                  <a:off x="6462000" y="4137492"/>
                  <a:ext cx="252000" cy="108000"/>
                  <a:chOff x="6462000" y="3156372"/>
                  <a:chExt cx="252000" cy="108000"/>
                </a:xfrm>
              </p:grpSpPr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A0FDB29B-7162-42B7-B557-BA5F0F16E2CE}"/>
                      </a:ext>
                    </a:extLst>
                  </p:cNvPr>
                  <p:cNvCxnSpPr/>
                  <p:nvPr/>
                </p:nvCxnSpPr>
                <p:spPr>
                  <a:xfrm>
                    <a:off x="6462000" y="3210372"/>
                    <a:ext cx="252000" cy="0"/>
                  </a:xfrm>
                  <a:prstGeom prst="line">
                    <a:avLst/>
                  </a:prstGeom>
                  <a:ln w="25400">
                    <a:solidFill>
                      <a:srgbClr val="F28C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Oval 17">
                    <a:extLst>
                      <a:ext uri="{FF2B5EF4-FFF2-40B4-BE49-F238E27FC236}">
                        <a16:creationId xmlns:a16="http://schemas.microsoft.com/office/drawing/2014/main" id="{437259D3-7202-4C34-B427-D4E0BAA7BDCA}"/>
                      </a:ext>
                    </a:extLst>
                  </p:cNvPr>
                  <p:cNvSpPr/>
                  <p:nvPr/>
                </p:nvSpPr>
                <p:spPr>
                  <a:xfrm>
                    <a:off x="6534000" y="3156372"/>
                    <a:ext cx="108000" cy="108000"/>
                  </a:xfrm>
                  <a:prstGeom prst="ellipse">
                    <a:avLst/>
                  </a:prstGeom>
                  <a:solidFill>
                    <a:srgbClr val="F28C00"/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H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3BC35BA-FD82-4466-A22D-FA00DA0E16EA}"/>
                    </a:ext>
                  </a:extLst>
                </p:cNvPr>
                <p:cNvSpPr txBox="1"/>
                <p:nvPr/>
              </p:nvSpPr>
              <p:spPr>
                <a:xfrm>
                  <a:off x="6786000" y="410232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HIV incidence rate (per 1000)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67A93E9-4540-486A-98D8-3D0F2A0F0AC0}"/>
                  </a:ext>
                </a:extLst>
              </p:cNvPr>
              <p:cNvGrpSpPr/>
              <p:nvPr/>
            </p:nvGrpSpPr>
            <p:grpSpPr>
              <a:xfrm>
                <a:off x="1472970" y="5513555"/>
                <a:ext cx="3387030" cy="169200"/>
                <a:chOff x="6458970" y="4339920"/>
                <a:chExt cx="3387030" cy="169200"/>
              </a:xfrm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923C6C9A-61C5-400A-8186-18881249DCDD}"/>
                    </a:ext>
                  </a:extLst>
                </p:cNvPr>
                <p:cNvGrpSpPr/>
                <p:nvPr/>
              </p:nvGrpSpPr>
              <p:grpSpPr>
                <a:xfrm>
                  <a:off x="6458970" y="4374120"/>
                  <a:ext cx="252000" cy="108000"/>
                  <a:chOff x="6458970" y="3393000"/>
                  <a:chExt cx="252000" cy="108000"/>
                </a:xfrm>
              </p:grpSpPr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27BD974E-C2DC-4948-8788-C13CC4F4F0B8}"/>
                      </a:ext>
                    </a:extLst>
                  </p:cNvPr>
                  <p:cNvCxnSpPr/>
                  <p:nvPr/>
                </p:nvCxnSpPr>
                <p:spPr>
                  <a:xfrm>
                    <a:off x="6458970" y="3447000"/>
                    <a:ext cx="252000" cy="0"/>
                  </a:xfrm>
                  <a:prstGeom prst="line">
                    <a:avLst/>
                  </a:prstGeom>
                  <a:ln w="25400">
                    <a:solidFill>
                      <a:srgbClr val="FFE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Oval 13">
                    <a:extLst>
                      <a:ext uri="{FF2B5EF4-FFF2-40B4-BE49-F238E27FC236}">
                        <a16:creationId xmlns:a16="http://schemas.microsoft.com/office/drawing/2014/main" id="{476B94FB-FB81-4CE5-8FA8-23E3EFBF910D}"/>
                      </a:ext>
                    </a:extLst>
                  </p:cNvPr>
                  <p:cNvSpPr/>
                  <p:nvPr/>
                </p:nvSpPr>
                <p:spPr>
                  <a:xfrm>
                    <a:off x="6530970" y="3393000"/>
                    <a:ext cx="108000" cy="108000"/>
                  </a:xfrm>
                  <a:prstGeom prst="ellipse">
                    <a:avLst/>
                  </a:prstGeom>
                  <a:solidFill>
                    <a:srgbClr val="FFE800"/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H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B9AC88E1-4E2D-49B3-A2CD-70FD97049AE9}"/>
                    </a:ext>
                  </a:extLst>
                </p:cNvPr>
                <p:cNvSpPr txBox="1"/>
                <p:nvPr/>
              </p:nvSpPr>
              <p:spPr>
                <a:xfrm>
                  <a:off x="6786000" y="433992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AIDS-related mortality rate (per 1000)</a:t>
                  </a:r>
                </a:p>
              </p:txBody>
            </p:sp>
          </p:grp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48D8559-918D-40A3-83D9-6D2D738531C3}"/>
                </a:ext>
              </a:extLst>
            </p:cNvPr>
            <p:cNvGrpSpPr/>
            <p:nvPr/>
          </p:nvGrpSpPr>
          <p:grpSpPr>
            <a:xfrm>
              <a:off x="2250000" y="2216052"/>
              <a:ext cx="3059704" cy="1798005"/>
              <a:chOff x="2282399" y="2216052"/>
              <a:chExt cx="3059704" cy="1798005"/>
            </a:xfrm>
          </p:grpSpPr>
          <p:sp>
            <p:nvSpPr>
              <p:cNvPr id="58" name="object 9">
                <a:extLst>
                  <a:ext uri="{FF2B5EF4-FFF2-40B4-BE49-F238E27FC236}">
                    <a16:creationId xmlns:a16="http://schemas.microsoft.com/office/drawing/2014/main" id="{6A0C8AE4-D633-416A-835B-60CF347E0538}"/>
                  </a:ext>
                </a:extLst>
              </p:cNvPr>
              <p:cNvSpPr/>
              <p:nvPr/>
            </p:nvSpPr>
            <p:spPr>
              <a:xfrm>
                <a:off x="5162103" y="2378747"/>
                <a:ext cx="180000" cy="1634979"/>
              </a:xfrm>
              <a:custGeom>
                <a:avLst/>
                <a:gdLst/>
                <a:ahLst/>
                <a:cxnLst/>
                <a:rect l="l" t="t" r="r" b="b"/>
                <a:pathLst>
                  <a:path w="90804" h="1319529">
                    <a:moveTo>
                      <a:pt x="0" y="0"/>
                    </a:moveTo>
                    <a:lnTo>
                      <a:pt x="90690" y="0"/>
                    </a:lnTo>
                    <a:lnTo>
                      <a:pt x="90690" y="1319199"/>
                    </a:lnTo>
                    <a:lnTo>
                      <a:pt x="0" y="13191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3" name="object 10">
                <a:extLst>
                  <a:ext uri="{FF2B5EF4-FFF2-40B4-BE49-F238E27FC236}">
                    <a16:creationId xmlns:a16="http://schemas.microsoft.com/office/drawing/2014/main" id="{6503C60D-B9E8-409F-822C-AB6019C04729}"/>
                  </a:ext>
                </a:extLst>
              </p:cNvPr>
              <p:cNvSpPr/>
              <p:nvPr/>
            </p:nvSpPr>
            <p:spPr>
              <a:xfrm>
                <a:off x="4801433" y="2216052"/>
                <a:ext cx="180000" cy="1797848"/>
              </a:xfrm>
              <a:custGeom>
                <a:avLst/>
                <a:gdLst/>
                <a:ahLst/>
                <a:cxnLst/>
                <a:rect l="l" t="t" r="r" b="b"/>
                <a:pathLst>
                  <a:path w="91439" h="1450975">
                    <a:moveTo>
                      <a:pt x="0" y="0"/>
                    </a:moveTo>
                    <a:lnTo>
                      <a:pt x="91439" y="0"/>
                    </a:lnTo>
                    <a:lnTo>
                      <a:pt x="91439" y="1450505"/>
                    </a:lnTo>
                    <a:lnTo>
                      <a:pt x="0" y="14505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4" name="object 11">
                <a:extLst>
                  <a:ext uri="{FF2B5EF4-FFF2-40B4-BE49-F238E27FC236}">
                    <a16:creationId xmlns:a16="http://schemas.microsoft.com/office/drawing/2014/main" id="{8990972A-BB12-48D9-A670-0FF88E87FCBA}"/>
                  </a:ext>
                </a:extLst>
              </p:cNvPr>
              <p:cNvSpPr/>
              <p:nvPr/>
            </p:nvSpPr>
            <p:spPr>
              <a:xfrm>
                <a:off x="4441706" y="2323985"/>
                <a:ext cx="180000" cy="1690055"/>
              </a:xfrm>
              <a:custGeom>
                <a:avLst/>
                <a:gdLst/>
                <a:ahLst/>
                <a:cxnLst/>
                <a:rect l="l" t="t" r="r" b="b"/>
                <a:pathLst>
                  <a:path w="91439" h="1363979">
                    <a:moveTo>
                      <a:pt x="0" y="0"/>
                    </a:moveTo>
                    <a:lnTo>
                      <a:pt x="91427" y="0"/>
                    </a:lnTo>
                    <a:lnTo>
                      <a:pt x="91427" y="1363395"/>
                    </a:lnTo>
                    <a:lnTo>
                      <a:pt x="0" y="1363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5" name="object 12">
                <a:extLst>
                  <a:ext uri="{FF2B5EF4-FFF2-40B4-BE49-F238E27FC236}">
                    <a16:creationId xmlns:a16="http://schemas.microsoft.com/office/drawing/2014/main" id="{A5141687-A68F-47D4-89E8-1087ECBD1975}"/>
                  </a:ext>
                </a:extLst>
              </p:cNvPr>
              <p:cNvSpPr/>
              <p:nvPr/>
            </p:nvSpPr>
            <p:spPr>
              <a:xfrm>
                <a:off x="4081978" y="2390612"/>
                <a:ext cx="180000" cy="1623177"/>
              </a:xfrm>
              <a:custGeom>
                <a:avLst/>
                <a:gdLst/>
                <a:ahLst/>
                <a:cxnLst/>
                <a:rect l="l" t="t" r="r" b="b"/>
                <a:pathLst>
                  <a:path w="90805" h="1310004">
                    <a:moveTo>
                      <a:pt x="0" y="0"/>
                    </a:moveTo>
                    <a:lnTo>
                      <a:pt x="90677" y="0"/>
                    </a:lnTo>
                    <a:lnTo>
                      <a:pt x="90677" y="1309624"/>
                    </a:lnTo>
                    <a:lnTo>
                      <a:pt x="0" y="13096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6" name="object 13">
                <a:extLst>
                  <a:ext uri="{FF2B5EF4-FFF2-40B4-BE49-F238E27FC236}">
                    <a16:creationId xmlns:a16="http://schemas.microsoft.com/office/drawing/2014/main" id="{05905647-D1CF-4066-B7A7-F6156906D825}"/>
                  </a:ext>
                </a:extLst>
              </p:cNvPr>
              <p:cNvSpPr/>
              <p:nvPr/>
            </p:nvSpPr>
            <p:spPr>
              <a:xfrm>
                <a:off x="3722251" y="2323215"/>
                <a:ext cx="180000" cy="1690842"/>
              </a:xfrm>
              <a:custGeom>
                <a:avLst/>
                <a:gdLst/>
                <a:ahLst/>
                <a:cxnLst/>
                <a:rect l="l" t="t" r="r" b="b"/>
                <a:pathLst>
                  <a:path w="90805" h="1364614">
                    <a:moveTo>
                      <a:pt x="0" y="0"/>
                    </a:moveTo>
                    <a:lnTo>
                      <a:pt x="90677" y="0"/>
                    </a:lnTo>
                    <a:lnTo>
                      <a:pt x="90677" y="1364018"/>
                    </a:lnTo>
                    <a:lnTo>
                      <a:pt x="0" y="13640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7" name="object 14">
                <a:extLst>
                  <a:ext uri="{FF2B5EF4-FFF2-40B4-BE49-F238E27FC236}">
                    <a16:creationId xmlns:a16="http://schemas.microsoft.com/office/drawing/2014/main" id="{10848838-A123-4A22-B8F0-39C4D5FDE485}"/>
                  </a:ext>
                </a:extLst>
              </p:cNvPr>
              <p:cNvSpPr/>
              <p:nvPr/>
            </p:nvSpPr>
            <p:spPr>
              <a:xfrm>
                <a:off x="3361581" y="2249035"/>
                <a:ext cx="180000" cy="1764802"/>
              </a:xfrm>
              <a:custGeom>
                <a:avLst/>
                <a:gdLst/>
                <a:ahLst/>
                <a:cxnLst/>
                <a:rect l="l" t="t" r="r" b="b"/>
                <a:pathLst>
                  <a:path w="91439" h="1424304">
                    <a:moveTo>
                      <a:pt x="0" y="0"/>
                    </a:moveTo>
                    <a:lnTo>
                      <a:pt x="91439" y="0"/>
                    </a:lnTo>
                    <a:lnTo>
                      <a:pt x="91439" y="1423885"/>
                    </a:lnTo>
                    <a:lnTo>
                      <a:pt x="0" y="142388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8" name="object 15">
                <a:extLst>
                  <a:ext uri="{FF2B5EF4-FFF2-40B4-BE49-F238E27FC236}">
                    <a16:creationId xmlns:a16="http://schemas.microsoft.com/office/drawing/2014/main" id="{4DFB2BBD-E8CC-41BF-BEA5-9AA54B46A58A}"/>
                  </a:ext>
                </a:extLst>
              </p:cNvPr>
              <p:cNvSpPr/>
              <p:nvPr/>
            </p:nvSpPr>
            <p:spPr>
              <a:xfrm>
                <a:off x="3001854" y="2298320"/>
                <a:ext cx="180000" cy="1715233"/>
              </a:xfrm>
              <a:custGeom>
                <a:avLst/>
                <a:gdLst/>
                <a:ahLst/>
                <a:cxnLst/>
                <a:rect l="l" t="t" r="r" b="b"/>
                <a:pathLst>
                  <a:path w="91439" h="1384300">
                    <a:moveTo>
                      <a:pt x="0" y="0"/>
                    </a:moveTo>
                    <a:lnTo>
                      <a:pt x="91439" y="0"/>
                    </a:lnTo>
                    <a:lnTo>
                      <a:pt x="91439" y="1384109"/>
                    </a:lnTo>
                    <a:lnTo>
                      <a:pt x="0" y="138410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9" name="object 16">
                <a:extLst>
                  <a:ext uri="{FF2B5EF4-FFF2-40B4-BE49-F238E27FC236}">
                    <a16:creationId xmlns:a16="http://schemas.microsoft.com/office/drawing/2014/main" id="{6C5A4BE3-8B74-41E1-B391-50E56869D552}"/>
                  </a:ext>
                </a:extLst>
              </p:cNvPr>
              <p:cNvSpPr/>
              <p:nvPr/>
            </p:nvSpPr>
            <p:spPr>
              <a:xfrm>
                <a:off x="2642126" y="2318666"/>
                <a:ext cx="180000" cy="1694776"/>
              </a:xfrm>
              <a:custGeom>
                <a:avLst/>
                <a:gdLst/>
                <a:ahLst/>
                <a:cxnLst/>
                <a:rect l="l" t="t" r="r" b="b"/>
                <a:pathLst>
                  <a:path w="90805" h="1367789">
                    <a:moveTo>
                      <a:pt x="0" y="0"/>
                    </a:moveTo>
                    <a:lnTo>
                      <a:pt x="90678" y="0"/>
                    </a:lnTo>
                    <a:lnTo>
                      <a:pt x="90678" y="1367688"/>
                    </a:lnTo>
                    <a:lnTo>
                      <a:pt x="0" y="13676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70" name="object 17">
                <a:extLst>
                  <a:ext uri="{FF2B5EF4-FFF2-40B4-BE49-F238E27FC236}">
                    <a16:creationId xmlns:a16="http://schemas.microsoft.com/office/drawing/2014/main" id="{7B5A8596-9CAA-48EC-B6B8-FFB81AB5DE24}"/>
                  </a:ext>
                </a:extLst>
              </p:cNvPr>
              <p:cNvSpPr/>
              <p:nvPr/>
            </p:nvSpPr>
            <p:spPr>
              <a:xfrm>
                <a:off x="2282399" y="2502149"/>
                <a:ext cx="180000" cy="1511451"/>
              </a:xfrm>
              <a:custGeom>
                <a:avLst/>
                <a:gdLst/>
                <a:ahLst/>
                <a:cxnLst/>
                <a:rect l="l" t="t" r="r" b="b"/>
                <a:pathLst>
                  <a:path w="90805" h="1219835">
                    <a:moveTo>
                      <a:pt x="0" y="0"/>
                    </a:moveTo>
                    <a:lnTo>
                      <a:pt x="90678" y="0"/>
                    </a:lnTo>
                    <a:lnTo>
                      <a:pt x="90678" y="1219606"/>
                    </a:lnTo>
                    <a:lnTo>
                      <a:pt x="0" y="12196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itchFamily="34" charset="-128"/>
                  <a:cs typeface="+mn-cs"/>
                </a:endParaRPr>
              </a:p>
            </p:txBody>
          </p:sp>
        </p:grpSp>
        <p:sp>
          <p:nvSpPr>
            <p:cNvPr id="74" name="object 21">
              <a:extLst>
                <a:ext uri="{FF2B5EF4-FFF2-40B4-BE49-F238E27FC236}">
                  <a16:creationId xmlns:a16="http://schemas.microsoft.com/office/drawing/2014/main" id="{6D6B832D-A3E8-4A4A-A5CE-3FA37CA13B22}"/>
                </a:ext>
              </a:extLst>
            </p:cNvPr>
            <p:cNvSpPr/>
            <p:nvPr/>
          </p:nvSpPr>
          <p:spPr>
            <a:xfrm>
              <a:off x="2293271" y="2148586"/>
              <a:ext cx="2968912" cy="1520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28" name="object 54">
              <a:extLst>
                <a:ext uri="{FF2B5EF4-FFF2-40B4-BE49-F238E27FC236}">
                  <a16:creationId xmlns:a16="http://schemas.microsoft.com/office/drawing/2014/main" id="{F447D5A6-7479-4ED0-925B-30B871CCEC2D}"/>
                </a:ext>
              </a:extLst>
            </p:cNvPr>
            <p:cNvSpPr txBox="1"/>
            <p:nvPr/>
          </p:nvSpPr>
          <p:spPr>
            <a:xfrm>
              <a:off x="21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29" name="object 54">
              <a:extLst>
                <a:ext uri="{FF2B5EF4-FFF2-40B4-BE49-F238E27FC236}">
                  <a16:creationId xmlns:a16="http://schemas.microsoft.com/office/drawing/2014/main" id="{6C2C0417-A751-48D4-902A-3146AE411D47}"/>
                </a:ext>
              </a:extLst>
            </p:cNvPr>
            <p:cNvSpPr txBox="1"/>
            <p:nvPr/>
          </p:nvSpPr>
          <p:spPr>
            <a:xfrm>
              <a:off x="252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11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0" name="object 54">
              <a:extLst>
                <a:ext uri="{FF2B5EF4-FFF2-40B4-BE49-F238E27FC236}">
                  <a16:creationId xmlns:a16="http://schemas.microsoft.com/office/drawing/2014/main" id="{16C8ABAB-C162-466B-A78F-BDC59D6D10C1}"/>
                </a:ext>
              </a:extLst>
            </p:cNvPr>
            <p:cNvSpPr txBox="1"/>
            <p:nvPr/>
          </p:nvSpPr>
          <p:spPr>
            <a:xfrm>
              <a:off x="288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1" name="object 54">
              <a:extLst>
                <a:ext uri="{FF2B5EF4-FFF2-40B4-BE49-F238E27FC236}">
                  <a16:creationId xmlns:a16="http://schemas.microsoft.com/office/drawing/2014/main" id="{C9D3E889-713E-43DE-87DD-ECDEEB196781}"/>
                </a:ext>
              </a:extLst>
            </p:cNvPr>
            <p:cNvSpPr txBox="1"/>
            <p:nvPr/>
          </p:nvSpPr>
          <p:spPr>
            <a:xfrm>
              <a:off x="324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3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2" name="object 54">
              <a:extLst>
                <a:ext uri="{FF2B5EF4-FFF2-40B4-BE49-F238E27FC236}">
                  <a16:creationId xmlns:a16="http://schemas.microsoft.com/office/drawing/2014/main" id="{7BD4A8DC-6C41-4963-800E-435CAF212868}"/>
                </a:ext>
              </a:extLst>
            </p:cNvPr>
            <p:cNvSpPr txBox="1"/>
            <p:nvPr/>
          </p:nvSpPr>
          <p:spPr>
            <a:xfrm>
              <a:off x="360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4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3" name="object 54">
              <a:extLst>
                <a:ext uri="{FF2B5EF4-FFF2-40B4-BE49-F238E27FC236}">
                  <a16:creationId xmlns:a16="http://schemas.microsoft.com/office/drawing/2014/main" id="{E44CE236-C6E1-4E5E-8CEA-2A72B890C290}"/>
                </a:ext>
              </a:extLst>
            </p:cNvPr>
            <p:cNvSpPr txBox="1"/>
            <p:nvPr/>
          </p:nvSpPr>
          <p:spPr>
            <a:xfrm>
              <a:off x="39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4" name="object 54">
              <a:extLst>
                <a:ext uri="{FF2B5EF4-FFF2-40B4-BE49-F238E27FC236}">
                  <a16:creationId xmlns:a16="http://schemas.microsoft.com/office/drawing/2014/main" id="{03F9FDAC-DAC5-4616-BC2E-E50DE74237AA}"/>
                </a:ext>
              </a:extLst>
            </p:cNvPr>
            <p:cNvSpPr txBox="1"/>
            <p:nvPr/>
          </p:nvSpPr>
          <p:spPr>
            <a:xfrm>
              <a:off x="504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8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5" name="object 54">
              <a:extLst>
                <a:ext uri="{FF2B5EF4-FFF2-40B4-BE49-F238E27FC236}">
                  <a16:creationId xmlns:a16="http://schemas.microsoft.com/office/drawing/2014/main" id="{94338496-737E-493E-B60C-E07183B429EA}"/>
                </a:ext>
              </a:extLst>
            </p:cNvPr>
            <p:cNvSpPr txBox="1"/>
            <p:nvPr/>
          </p:nvSpPr>
          <p:spPr>
            <a:xfrm>
              <a:off x="432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6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6" name="object 54">
              <a:extLst>
                <a:ext uri="{FF2B5EF4-FFF2-40B4-BE49-F238E27FC236}">
                  <a16:creationId xmlns:a16="http://schemas.microsoft.com/office/drawing/2014/main" id="{1808415C-B536-468C-899F-2D62E3B3CBB5}"/>
                </a:ext>
              </a:extLst>
            </p:cNvPr>
            <p:cNvSpPr txBox="1"/>
            <p:nvPr/>
          </p:nvSpPr>
          <p:spPr>
            <a:xfrm>
              <a:off x="468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7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7" name="object 54">
              <a:extLst>
                <a:ext uri="{FF2B5EF4-FFF2-40B4-BE49-F238E27FC236}">
                  <a16:creationId xmlns:a16="http://schemas.microsoft.com/office/drawing/2014/main" id="{29C93040-E5AB-40A7-9388-7E9B672301B4}"/>
                </a:ext>
              </a:extLst>
            </p:cNvPr>
            <p:cNvSpPr txBox="1"/>
            <p:nvPr/>
          </p:nvSpPr>
          <p:spPr>
            <a:xfrm>
              <a:off x="57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138" name="object 66">
              <a:extLst>
                <a:ext uri="{FF2B5EF4-FFF2-40B4-BE49-F238E27FC236}">
                  <a16:creationId xmlns:a16="http://schemas.microsoft.com/office/drawing/2014/main" id="{C57477FF-9473-49D7-8052-A61E270AD01A}"/>
                </a:ext>
              </a:extLst>
            </p:cNvPr>
            <p:cNvSpPr txBox="1"/>
            <p:nvPr/>
          </p:nvSpPr>
          <p:spPr>
            <a:xfrm>
              <a:off x="1440000" y="2214000"/>
              <a:ext cx="307777" cy="1489190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>
              <a:defPPr>
                <a:defRPr lang="en-US"/>
              </a:defPPr>
              <a:lvl1pPr algn="r">
                <a:defRPr sz="10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HIV resources per person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living with HIV (US$)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5E5EF850-DB75-4781-8266-9DA0E7C2D60F}"/>
                </a:ext>
              </a:extLst>
            </p:cNvPr>
            <p:cNvSpPr txBox="1"/>
            <p:nvPr/>
          </p:nvSpPr>
          <p:spPr>
            <a:xfrm>
              <a:off x="1864662" y="22356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9876F685-4E95-47E4-8DA8-69050730FA99}"/>
                </a:ext>
              </a:extLst>
            </p:cNvPr>
            <p:cNvSpPr txBox="1"/>
            <p:nvPr/>
          </p:nvSpPr>
          <p:spPr>
            <a:xfrm>
              <a:off x="1864662" y="25740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101F7B0-1EA4-4910-B23E-3DEDC3B1F10A}"/>
                </a:ext>
              </a:extLst>
            </p:cNvPr>
            <p:cNvSpPr txBox="1"/>
            <p:nvPr/>
          </p:nvSpPr>
          <p:spPr>
            <a:xfrm>
              <a:off x="1864662" y="29160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8A2CAF24-20AC-4D08-9901-7855BA82631B}"/>
                </a:ext>
              </a:extLst>
            </p:cNvPr>
            <p:cNvSpPr txBox="1"/>
            <p:nvPr/>
          </p:nvSpPr>
          <p:spPr>
            <a:xfrm>
              <a:off x="1864662" y="32580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15897D1F-B57F-40A2-B400-68C6792A2A85}"/>
                </a:ext>
              </a:extLst>
            </p:cNvPr>
            <p:cNvSpPr txBox="1"/>
            <p:nvPr/>
          </p:nvSpPr>
          <p:spPr>
            <a:xfrm>
              <a:off x="1864662" y="35964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6A453096-796F-462A-ABC2-96DA0A2CA17E}"/>
                </a:ext>
              </a:extLst>
            </p:cNvPr>
            <p:cNvSpPr txBox="1"/>
            <p:nvPr/>
          </p:nvSpPr>
          <p:spPr>
            <a:xfrm>
              <a:off x="2005726" y="3938400"/>
              <a:ext cx="70532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DA13C76A-90A2-48B3-B801-5AFF173A5244}"/>
                </a:ext>
              </a:extLst>
            </p:cNvPr>
            <p:cNvSpPr txBox="1"/>
            <p:nvPr/>
          </p:nvSpPr>
          <p:spPr>
            <a:xfrm>
              <a:off x="1866268" y="18936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8" name="object 66">
              <a:extLst>
                <a:ext uri="{FF2B5EF4-FFF2-40B4-BE49-F238E27FC236}">
                  <a16:creationId xmlns:a16="http://schemas.microsoft.com/office/drawing/2014/main" id="{B6CF4DD5-3252-4D91-B459-5A5E1857C260}"/>
                </a:ext>
              </a:extLst>
            </p:cNvPr>
            <p:cNvSpPr txBox="1"/>
            <p:nvPr/>
          </p:nvSpPr>
          <p:spPr>
            <a:xfrm>
              <a:off x="6599819" y="2142000"/>
              <a:ext cx="307777" cy="1630254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>
              <a:defPPr>
                <a:defRPr lang="en-US"/>
              </a:defPPr>
              <a:lvl1pPr algn="r">
                <a:defRPr sz="10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Incidence and mortality rates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per 1000 population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EBB75F1F-71AE-47ED-BC3A-405DD1113C54}"/>
                </a:ext>
              </a:extLst>
            </p:cNvPr>
            <p:cNvSpPr txBox="1"/>
            <p:nvPr/>
          </p:nvSpPr>
          <p:spPr>
            <a:xfrm>
              <a:off x="6280533" y="21852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3.0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17FB2A76-90B6-4D9C-B8C6-E07AB24A6BE9}"/>
                </a:ext>
              </a:extLst>
            </p:cNvPr>
            <p:cNvSpPr txBox="1"/>
            <p:nvPr/>
          </p:nvSpPr>
          <p:spPr>
            <a:xfrm>
              <a:off x="6280533" y="24768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2.5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D1BD2C98-4E1F-42DA-B88E-5B8D27331E74}"/>
                </a:ext>
              </a:extLst>
            </p:cNvPr>
            <p:cNvSpPr txBox="1"/>
            <p:nvPr/>
          </p:nvSpPr>
          <p:spPr>
            <a:xfrm>
              <a:off x="6280533" y="27684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2.0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D77FA517-1C1D-4080-808A-B9DA77B8A007}"/>
                </a:ext>
              </a:extLst>
            </p:cNvPr>
            <p:cNvSpPr txBox="1"/>
            <p:nvPr/>
          </p:nvSpPr>
          <p:spPr>
            <a:xfrm>
              <a:off x="6280533" y="30636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1.5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C4FF88CA-2741-4649-B3B4-8EFEC06D11A7}"/>
                </a:ext>
              </a:extLst>
            </p:cNvPr>
            <p:cNvSpPr txBox="1"/>
            <p:nvPr/>
          </p:nvSpPr>
          <p:spPr>
            <a:xfrm>
              <a:off x="6280533" y="33552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1.0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6195D1A0-E226-466D-9C90-644792531546}"/>
                </a:ext>
              </a:extLst>
            </p:cNvPr>
            <p:cNvSpPr txBox="1"/>
            <p:nvPr/>
          </p:nvSpPr>
          <p:spPr>
            <a:xfrm>
              <a:off x="6280533" y="36468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0.5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9BE38C82-EA04-4D6F-9DC3-EA18B813D087}"/>
                </a:ext>
              </a:extLst>
            </p:cNvPr>
            <p:cNvSpPr txBox="1"/>
            <p:nvPr/>
          </p:nvSpPr>
          <p:spPr>
            <a:xfrm>
              <a:off x="6386331" y="3939744"/>
              <a:ext cx="70532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28E7F5A1-EE1F-491F-9A0B-31520E7570BA}"/>
                </a:ext>
              </a:extLst>
            </p:cNvPr>
            <p:cNvSpPr txBox="1"/>
            <p:nvPr/>
          </p:nvSpPr>
          <p:spPr>
            <a:xfrm>
              <a:off x="6282139" y="1893600"/>
              <a:ext cx="176330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3.5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9" name="object 55">
              <a:extLst>
                <a:ext uri="{FF2B5EF4-FFF2-40B4-BE49-F238E27FC236}">
                  <a16:creationId xmlns:a16="http://schemas.microsoft.com/office/drawing/2014/main" id="{7F2BA776-7AB8-47DA-9D7B-A6A9FA0C112A}"/>
                </a:ext>
              </a:extLst>
            </p:cNvPr>
            <p:cNvSpPr/>
            <p:nvPr/>
          </p:nvSpPr>
          <p:spPr>
            <a:xfrm>
              <a:off x="2160617" y="1969200"/>
              <a:ext cx="0" cy="2044800"/>
            </a:xfrm>
            <a:custGeom>
              <a:avLst/>
              <a:gdLst/>
              <a:ahLst/>
              <a:cxnLst/>
              <a:rect l="l" t="t" r="r" b="b"/>
              <a:pathLst>
                <a:path h="2371090">
                  <a:moveTo>
                    <a:pt x="0" y="0"/>
                  </a:moveTo>
                  <a:lnTo>
                    <a:pt x="0" y="2370582"/>
                  </a:lnTo>
                </a:path>
              </a:pathLst>
            </a:custGeom>
            <a:ln w="3809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0" name="object 56">
              <a:extLst>
                <a:ext uri="{FF2B5EF4-FFF2-40B4-BE49-F238E27FC236}">
                  <a16:creationId xmlns:a16="http://schemas.microsoft.com/office/drawing/2014/main" id="{45408473-50EE-4D9F-945D-69E26DF92769}"/>
                </a:ext>
              </a:extLst>
            </p:cNvPr>
            <p:cNvSpPr/>
            <p:nvPr/>
          </p:nvSpPr>
          <p:spPr>
            <a:xfrm>
              <a:off x="2160000" y="4013185"/>
              <a:ext cx="3960000" cy="0"/>
            </a:xfrm>
            <a:custGeom>
              <a:avLst/>
              <a:gdLst/>
              <a:ahLst/>
              <a:cxnLst/>
              <a:rect l="l" t="t" r="r" b="b"/>
              <a:pathLst>
                <a:path w="3792854">
                  <a:moveTo>
                    <a:pt x="0" y="0"/>
                  </a:moveTo>
                  <a:lnTo>
                    <a:pt x="3792474" y="0"/>
                  </a:lnTo>
                </a:path>
              </a:pathLst>
            </a:custGeom>
            <a:ln w="3822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1" name="object 55">
              <a:extLst>
                <a:ext uri="{FF2B5EF4-FFF2-40B4-BE49-F238E27FC236}">
                  <a16:creationId xmlns:a16="http://schemas.microsoft.com/office/drawing/2014/main" id="{6960FE1F-6FCD-459F-B743-0AC8571ECD29}"/>
                </a:ext>
              </a:extLst>
            </p:cNvPr>
            <p:cNvSpPr/>
            <p:nvPr/>
          </p:nvSpPr>
          <p:spPr>
            <a:xfrm>
              <a:off x="6120000" y="1969200"/>
              <a:ext cx="0" cy="2044800"/>
            </a:xfrm>
            <a:custGeom>
              <a:avLst/>
              <a:gdLst/>
              <a:ahLst/>
              <a:cxnLst/>
              <a:rect l="l" t="t" r="r" b="b"/>
              <a:pathLst>
                <a:path h="2371090">
                  <a:moveTo>
                    <a:pt x="0" y="0"/>
                  </a:moveTo>
                  <a:lnTo>
                    <a:pt x="0" y="2370582"/>
                  </a:lnTo>
                </a:path>
              </a:pathLst>
            </a:custGeom>
            <a:ln w="3809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2" name="object 27">
              <a:extLst>
                <a:ext uri="{FF2B5EF4-FFF2-40B4-BE49-F238E27FC236}">
                  <a16:creationId xmlns:a16="http://schemas.microsoft.com/office/drawing/2014/main" id="{C562EC6E-9368-499C-8FB5-50779350B4CB}"/>
                </a:ext>
              </a:extLst>
            </p:cNvPr>
            <p:cNvSpPr/>
            <p:nvPr/>
          </p:nvSpPr>
          <p:spPr>
            <a:xfrm>
              <a:off x="2160478" y="4012498"/>
              <a:ext cx="3959522" cy="0"/>
            </a:xfrm>
            <a:custGeom>
              <a:avLst/>
              <a:gdLst/>
              <a:ahLst/>
              <a:cxnLst/>
              <a:rect l="l" t="t" r="r" b="b"/>
              <a:pathLst>
                <a:path w="3145154">
                  <a:moveTo>
                    <a:pt x="0" y="0"/>
                  </a:moveTo>
                  <a:lnTo>
                    <a:pt x="3144786" y="0"/>
                  </a:lnTo>
                </a:path>
              </a:pathLst>
            </a:custGeom>
            <a:ln w="3822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BDB8AFC1-36D1-4E95-843D-95A870FCED24}"/>
                </a:ext>
              </a:extLst>
            </p:cNvPr>
            <p:cNvSpPr/>
            <p:nvPr/>
          </p:nvSpPr>
          <p:spPr>
            <a:xfrm>
              <a:off x="5889600" y="3741802"/>
              <a:ext cx="93600" cy="93600"/>
            </a:xfrm>
            <a:prstGeom prst="ellipse">
              <a:avLst/>
            </a:prstGeom>
            <a:solidFill>
              <a:srgbClr val="F28C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32A4B4AF-16C0-4955-B4F8-21A0A8B53855}"/>
                </a:ext>
              </a:extLst>
            </p:cNvPr>
            <p:cNvSpPr/>
            <p:nvPr/>
          </p:nvSpPr>
          <p:spPr>
            <a:xfrm>
              <a:off x="5889600" y="3709830"/>
              <a:ext cx="93600" cy="93600"/>
            </a:xfrm>
            <a:prstGeom prst="ellipse">
              <a:avLst/>
            </a:prstGeom>
            <a:solidFill>
              <a:srgbClr val="FFE8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79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CB8D323-7DAB-45D0-8A5A-51EDC0161790}"/>
              </a:ext>
            </a:extLst>
          </p:cNvPr>
          <p:cNvGrpSpPr/>
          <p:nvPr/>
        </p:nvGrpSpPr>
        <p:grpSpPr>
          <a:xfrm>
            <a:off x="0" y="0"/>
            <a:ext cx="10285200" cy="6153111"/>
            <a:chOff x="0" y="0"/>
            <a:chExt cx="10285200" cy="6153111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653A48F5-6BEF-4D0F-8953-332A63DC3AA3}"/>
                </a:ext>
              </a:extLst>
            </p:cNvPr>
            <p:cNvSpPr/>
            <p:nvPr/>
          </p:nvSpPr>
          <p:spPr>
            <a:xfrm>
              <a:off x="5889818" y="3600497"/>
              <a:ext cx="93600" cy="93600"/>
            </a:xfrm>
            <a:prstGeom prst="ellipse">
              <a:avLst/>
            </a:prstGeom>
            <a:solidFill>
              <a:srgbClr val="F28C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A73A663A-49B0-478F-88C7-E770F77A2EBF}"/>
                </a:ext>
              </a:extLst>
            </p:cNvPr>
            <p:cNvSpPr/>
            <p:nvPr/>
          </p:nvSpPr>
          <p:spPr>
            <a:xfrm>
              <a:off x="5891113" y="3423600"/>
              <a:ext cx="93600" cy="93600"/>
            </a:xfrm>
            <a:prstGeom prst="ellipse">
              <a:avLst/>
            </a:prstGeom>
            <a:solidFill>
              <a:srgbClr val="FFE8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D56BDC5-A973-4E82-9AA2-D8B653095222}"/>
                </a:ext>
              </a:extLst>
            </p:cNvPr>
            <p:cNvSpPr/>
            <p:nvPr/>
          </p:nvSpPr>
          <p:spPr>
            <a:xfrm>
              <a:off x="5853600" y="2113200"/>
              <a:ext cx="162000" cy="162000"/>
            </a:xfrm>
            <a:prstGeom prst="ellipse">
              <a:avLst/>
            </a:prstGeom>
            <a:solidFill>
              <a:srgbClr val="009FE3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H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451409E-CCE2-4245-903D-61F1B511C2CE}"/>
                </a:ext>
              </a:extLst>
            </p:cNvPr>
            <p:cNvSpPr/>
            <p:nvPr/>
          </p:nvSpPr>
          <p:spPr>
            <a:xfrm>
              <a:off x="0" y="0"/>
              <a:ext cx="10285200" cy="108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Total HIV resource availability per person living with HIV in constant 2016 US dollars, HIV incidence and AIDS-related mortality rates (per 1000), low- and middle-income countries in western and central Africa, 2010–2018 and 2020 targets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5202E6-73E8-4271-B226-DA524598E172}"/>
                </a:ext>
              </a:extLst>
            </p:cNvPr>
            <p:cNvSpPr/>
            <p:nvPr/>
          </p:nvSpPr>
          <p:spPr>
            <a:xfrm>
              <a:off x="360000" y="6030000"/>
              <a:ext cx="4411464" cy="123111"/>
            </a:xfrm>
            <a:prstGeom prst="rect">
              <a:avLst/>
            </a:prstGeom>
          </p:spPr>
          <p:txBody>
            <a:bodyPr wrap="none" lIns="0" tIns="0" rIns="0" bIns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H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itchFamily="34" charset="-128"/>
                  <a:cs typeface="Arial" panose="020B0604020202020204" pitchFamily="34" charset="0"/>
                </a:rPr>
                <a:t>Source: </a:t>
              </a: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31F20"/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UNAIDS 2019 resource availability and needs estimates; and UNAIDS 2019 estimates.</a:t>
              </a:r>
              <a:endParaRPr kumimoji="0" lang="fr-CH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7A12393-327F-41C9-95F2-B00EA4C3E876}"/>
                </a:ext>
              </a:extLst>
            </p:cNvPr>
            <p:cNvGrpSpPr/>
            <p:nvPr/>
          </p:nvGrpSpPr>
          <p:grpSpPr>
            <a:xfrm>
              <a:off x="1440000" y="4680000"/>
              <a:ext cx="3387030" cy="817200"/>
              <a:chOff x="1472970" y="4865555"/>
              <a:chExt cx="3387030" cy="81720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19CA7C5-80D4-4C55-96EA-6F436709DE16}"/>
                  </a:ext>
                </a:extLst>
              </p:cNvPr>
              <p:cNvGrpSpPr/>
              <p:nvPr/>
            </p:nvGrpSpPr>
            <p:grpSpPr>
              <a:xfrm>
                <a:off x="1530000" y="4865555"/>
                <a:ext cx="3330000" cy="169200"/>
                <a:chOff x="6516000" y="2880000"/>
                <a:chExt cx="3330000" cy="169200"/>
              </a:xfrm>
            </p:grpSpPr>
            <p:sp>
              <p:nvSpPr>
                <p:cNvPr id="25" name="object 13">
                  <a:extLst>
                    <a:ext uri="{FF2B5EF4-FFF2-40B4-BE49-F238E27FC236}">
                      <a16:creationId xmlns:a16="http://schemas.microsoft.com/office/drawing/2014/main" id="{756D4040-EFD6-42B2-A53B-21959A887A05}"/>
                    </a:ext>
                  </a:extLst>
                </p:cNvPr>
                <p:cNvSpPr/>
                <p:nvPr/>
              </p:nvSpPr>
              <p:spPr>
                <a:xfrm>
                  <a:off x="6516000" y="2898000"/>
                  <a:ext cx="144000" cy="144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585" h="108584">
                      <a:moveTo>
                        <a:pt x="0" y="108000"/>
                      </a:moveTo>
                      <a:lnTo>
                        <a:pt x="108000" y="108000"/>
                      </a:lnTo>
                      <a:lnTo>
                        <a:pt x="108000" y="0"/>
                      </a:lnTo>
                      <a:lnTo>
                        <a:pt x="0" y="0"/>
                      </a:lnTo>
                      <a:lnTo>
                        <a:pt x="0" y="108000"/>
                      </a:lnTo>
                      <a:close/>
                    </a:path>
                  </a:pathLst>
                </a:custGeom>
                <a:solidFill>
                  <a:srgbClr val="009FE3"/>
                </a:solidFill>
              </p:spPr>
              <p:txBody>
                <a:bodyPr wrap="square" lIns="0" tIns="0" rIns="0" bIns="0" rtlCol="0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D888FB44-92C6-4F33-AD99-BE57E8562AAA}"/>
                    </a:ext>
                  </a:extLst>
                </p:cNvPr>
                <p:cNvSpPr txBox="1"/>
                <p:nvPr/>
              </p:nvSpPr>
              <p:spPr>
                <a:xfrm>
                  <a:off x="6786000" y="288000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Resource availability per person living with HIV </a:t>
                  </a:r>
                  <a:endParaRPr kumimoji="0" lang="en-CH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718B690-D803-4641-B057-BA4F28CE838A}"/>
                  </a:ext>
                </a:extLst>
              </p:cNvPr>
              <p:cNvGrpSpPr/>
              <p:nvPr/>
            </p:nvGrpSpPr>
            <p:grpSpPr>
              <a:xfrm>
                <a:off x="1530000" y="5081555"/>
                <a:ext cx="2974266" cy="169277"/>
                <a:chOff x="6516000" y="3744000"/>
                <a:chExt cx="2974266" cy="169277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997E0D7-EB8F-4883-BA83-C920B7542762}"/>
                    </a:ext>
                  </a:extLst>
                </p:cNvPr>
                <p:cNvSpPr txBox="1"/>
                <p:nvPr/>
              </p:nvSpPr>
              <p:spPr>
                <a:xfrm>
                  <a:off x="6786000" y="3744000"/>
                  <a:ext cx="2704266" cy="169277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Resource needs per person living with HIV</a:t>
                  </a: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E1B60D67-6354-4CB4-AF3C-899650AD1EC1}"/>
                    </a:ext>
                  </a:extLst>
                </p:cNvPr>
                <p:cNvSpPr/>
                <p:nvPr/>
              </p:nvSpPr>
              <p:spPr>
                <a:xfrm>
                  <a:off x="6516000" y="3762000"/>
                  <a:ext cx="144000" cy="144000"/>
                </a:xfrm>
                <a:prstGeom prst="ellipse">
                  <a:avLst/>
                </a:prstGeom>
                <a:solidFill>
                  <a:srgbClr val="009FE3"/>
                </a:solidFill>
                <a:ln w="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CH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BEE5E1A-63C2-4A8A-AF45-C86E50A74D61}"/>
                  </a:ext>
                </a:extLst>
              </p:cNvPr>
              <p:cNvGrpSpPr/>
              <p:nvPr/>
            </p:nvGrpSpPr>
            <p:grpSpPr>
              <a:xfrm>
                <a:off x="1476000" y="5297555"/>
                <a:ext cx="3384000" cy="169200"/>
                <a:chOff x="6462000" y="4102320"/>
                <a:chExt cx="3384000" cy="169200"/>
              </a:xfrm>
            </p:grpSpPr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7455DC4E-2AFB-4A65-BFC8-956D7B47664C}"/>
                    </a:ext>
                  </a:extLst>
                </p:cNvPr>
                <p:cNvGrpSpPr/>
                <p:nvPr/>
              </p:nvGrpSpPr>
              <p:grpSpPr>
                <a:xfrm>
                  <a:off x="6462000" y="4137492"/>
                  <a:ext cx="252000" cy="108000"/>
                  <a:chOff x="6462000" y="3156372"/>
                  <a:chExt cx="252000" cy="108000"/>
                </a:xfrm>
              </p:grpSpPr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20613FC7-E7CE-4F7E-A76B-399FCF8D29A4}"/>
                      </a:ext>
                    </a:extLst>
                  </p:cNvPr>
                  <p:cNvCxnSpPr/>
                  <p:nvPr/>
                </p:nvCxnSpPr>
                <p:spPr>
                  <a:xfrm>
                    <a:off x="6462000" y="3210372"/>
                    <a:ext cx="252000" cy="0"/>
                  </a:xfrm>
                  <a:prstGeom prst="line">
                    <a:avLst/>
                  </a:prstGeom>
                  <a:ln w="25400">
                    <a:solidFill>
                      <a:srgbClr val="F28C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" name="Oval 19">
                    <a:extLst>
                      <a:ext uri="{FF2B5EF4-FFF2-40B4-BE49-F238E27FC236}">
                        <a16:creationId xmlns:a16="http://schemas.microsoft.com/office/drawing/2014/main" id="{0C2471B2-CECB-44A7-9E1B-913AB8A99B2B}"/>
                      </a:ext>
                    </a:extLst>
                  </p:cNvPr>
                  <p:cNvSpPr/>
                  <p:nvPr/>
                </p:nvSpPr>
                <p:spPr>
                  <a:xfrm>
                    <a:off x="6534000" y="3156372"/>
                    <a:ext cx="108000" cy="108000"/>
                  </a:xfrm>
                  <a:prstGeom prst="ellipse">
                    <a:avLst/>
                  </a:prstGeom>
                  <a:solidFill>
                    <a:srgbClr val="F28C00"/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H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93E43AA-EFAA-4F17-8F4E-D87F30056A8E}"/>
                    </a:ext>
                  </a:extLst>
                </p:cNvPr>
                <p:cNvSpPr txBox="1"/>
                <p:nvPr/>
              </p:nvSpPr>
              <p:spPr>
                <a:xfrm>
                  <a:off x="6786000" y="410232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HIV incidence rate (per 1000)</a:t>
                  </a: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66E1D543-76A5-451F-8DCA-AB8F5AA744EF}"/>
                  </a:ext>
                </a:extLst>
              </p:cNvPr>
              <p:cNvGrpSpPr/>
              <p:nvPr/>
            </p:nvGrpSpPr>
            <p:grpSpPr>
              <a:xfrm>
                <a:off x="1472970" y="5513555"/>
                <a:ext cx="3387030" cy="169200"/>
                <a:chOff x="6458970" y="4339920"/>
                <a:chExt cx="3387030" cy="169200"/>
              </a:xfrm>
            </p:grpSpPr>
            <p:grpSp>
              <p:nvGrpSpPr>
                <p:cNvPr id="13" name="Group 12">
                  <a:extLst>
                    <a:ext uri="{FF2B5EF4-FFF2-40B4-BE49-F238E27FC236}">
                      <a16:creationId xmlns:a16="http://schemas.microsoft.com/office/drawing/2014/main" id="{6411ABF5-39AE-4804-8572-2AA082BECA49}"/>
                    </a:ext>
                  </a:extLst>
                </p:cNvPr>
                <p:cNvGrpSpPr/>
                <p:nvPr/>
              </p:nvGrpSpPr>
              <p:grpSpPr>
                <a:xfrm>
                  <a:off x="6458970" y="4374120"/>
                  <a:ext cx="252000" cy="108000"/>
                  <a:chOff x="6458970" y="3393000"/>
                  <a:chExt cx="252000" cy="108000"/>
                </a:xfrm>
              </p:grpSpPr>
              <p:cxnSp>
                <p:nvCxnSpPr>
                  <p:cNvPr id="15" name="Straight Connector 14">
                    <a:extLst>
                      <a:ext uri="{FF2B5EF4-FFF2-40B4-BE49-F238E27FC236}">
                        <a16:creationId xmlns:a16="http://schemas.microsoft.com/office/drawing/2014/main" id="{B3CCA3A8-B99C-411E-B336-8FBAB7419605}"/>
                      </a:ext>
                    </a:extLst>
                  </p:cNvPr>
                  <p:cNvCxnSpPr/>
                  <p:nvPr/>
                </p:nvCxnSpPr>
                <p:spPr>
                  <a:xfrm>
                    <a:off x="6458970" y="3447000"/>
                    <a:ext cx="252000" cy="0"/>
                  </a:xfrm>
                  <a:prstGeom prst="line">
                    <a:avLst/>
                  </a:prstGeom>
                  <a:ln w="25400">
                    <a:solidFill>
                      <a:srgbClr val="FFE7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" name="Oval 15">
                    <a:extLst>
                      <a:ext uri="{FF2B5EF4-FFF2-40B4-BE49-F238E27FC236}">
                        <a16:creationId xmlns:a16="http://schemas.microsoft.com/office/drawing/2014/main" id="{4AA19572-7D06-47CD-BE72-5848585918E7}"/>
                      </a:ext>
                    </a:extLst>
                  </p:cNvPr>
                  <p:cNvSpPr/>
                  <p:nvPr/>
                </p:nvSpPr>
                <p:spPr>
                  <a:xfrm>
                    <a:off x="6530970" y="3393000"/>
                    <a:ext cx="108000" cy="108000"/>
                  </a:xfrm>
                  <a:prstGeom prst="ellipse">
                    <a:avLst/>
                  </a:prstGeom>
                  <a:solidFill>
                    <a:srgbClr val="FFE800"/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CH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F0D823E1-5837-45D0-A840-E61054F084E0}"/>
                    </a:ext>
                  </a:extLst>
                </p:cNvPr>
                <p:cNvSpPr txBox="1"/>
                <p:nvPr/>
              </p:nvSpPr>
              <p:spPr>
                <a:xfrm>
                  <a:off x="6786000" y="4339920"/>
                  <a:ext cx="3060000" cy="169200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>
                  <a:no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AIDS-related mortality rate (per 1000)</a:t>
                  </a:r>
                </a:p>
              </p:txBody>
            </p:sp>
          </p:grpSp>
        </p:grpSp>
        <p:sp>
          <p:nvSpPr>
            <p:cNvPr id="27" name="object 54">
              <a:extLst>
                <a:ext uri="{FF2B5EF4-FFF2-40B4-BE49-F238E27FC236}">
                  <a16:creationId xmlns:a16="http://schemas.microsoft.com/office/drawing/2014/main" id="{1A017E64-BE53-4443-881E-B781F633CF81}"/>
                </a:ext>
              </a:extLst>
            </p:cNvPr>
            <p:cNvSpPr txBox="1"/>
            <p:nvPr/>
          </p:nvSpPr>
          <p:spPr>
            <a:xfrm>
              <a:off x="21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28" name="object 54">
              <a:extLst>
                <a:ext uri="{FF2B5EF4-FFF2-40B4-BE49-F238E27FC236}">
                  <a16:creationId xmlns:a16="http://schemas.microsoft.com/office/drawing/2014/main" id="{BBC9B117-B85D-478F-A1BA-5D5E1D58A717}"/>
                </a:ext>
              </a:extLst>
            </p:cNvPr>
            <p:cNvSpPr txBox="1"/>
            <p:nvPr/>
          </p:nvSpPr>
          <p:spPr>
            <a:xfrm>
              <a:off x="252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11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29" name="object 54">
              <a:extLst>
                <a:ext uri="{FF2B5EF4-FFF2-40B4-BE49-F238E27FC236}">
                  <a16:creationId xmlns:a16="http://schemas.microsoft.com/office/drawing/2014/main" id="{2481B950-FF71-400B-A705-6243C70872F1}"/>
                </a:ext>
              </a:extLst>
            </p:cNvPr>
            <p:cNvSpPr txBox="1"/>
            <p:nvPr/>
          </p:nvSpPr>
          <p:spPr>
            <a:xfrm>
              <a:off x="288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0" name="object 54">
              <a:extLst>
                <a:ext uri="{FF2B5EF4-FFF2-40B4-BE49-F238E27FC236}">
                  <a16:creationId xmlns:a16="http://schemas.microsoft.com/office/drawing/2014/main" id="{3AFF31E4-3F51-4A1E-B6E0-0AFB54ECDB01}"/>
                </a:ext>
              </a:extLst>
            </p:cNvPr>
            <p:cNvSpPr txBox="1"/>
            <p:nvPr/>
          </p:nvSpPr>
          <p:spPr>
            <a:xfrm>
              <a:off x="324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3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1" name="object 54">
              <a:extLst>
                <a:ext uri="{FF2B5EF4-FFF2-40B4-BE49-F238E27FC236}">
                  <a16:creationId xmlns:a16="http://schemas.microsoft.com/office/drawing/2014/main" id="{D4A827DD-AB5F-4232-844D-D2403D6F2A56}"/>
                </a:ext>
              </a:extLst>
            </p:cNvPr>
            <p:cNvSpPr txBox="1"/>
            <p:nvPr/>
          </p:nvSpPr>
          <p:spPr>
            <a:xfrm>
              <a:off x="360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4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2" name="object 54">
              <a:extLst>
                <a:ext uri="{FF2B5EF4-FFF2-40B4-BE49-F238E27FC236}">
                  <a16:creationId xmlns:a16="http://schemas.microsoft.com/office/drawing/2014/main" id="{B06D9551-A71E-496D-A66C-60C7D0A68525}"/>
                </a:ext>
              </a:extLst>
            </p:cNvPr>
            <p:cNvSpPr txBox="1"/>
            <p:nvPr/>
          </p:nvSpPr>
          <p:spPr>
            <a:xfrm>
              <a:off x="39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5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3" name="object 54">
              <a:extLst>
                <a:ext uri="{FF2B5EF4-FFF2-40B4-BE49-F238E27FC236}">
                  <a16:creationId xmlns:a16="http://schemas.microsoft.com/office/drawing/2014/main" id="{3692633B-6D91-439A-9AE6-033C37E25716}"/>
                </a:ext>
              </a:extLst>
            </p:cNvPr>
            <p:cNvSpPr txBox="1"/>
            <p:nvPr/>
          </p:nvSpPr>
          <p:spPr>
            <a:xfrm>
              <a:off x="504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8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4" name="object 54">
              <a:extLst>
                <a:ext uri="{FF2B5EF4-FFF2-40B4-BE49-F238E27FC236}">
                  <a16:creationId xmlns:a16="http://schemas.microsoft.com/office/drawing/2014/main" id="{35F147C6-C92F-413A-B368-011789B61A24}"/>
                </a:ext>
              </a:extLst>
            </p:cNvPr>
            <p:cNvSpPr txBox="1"/>
            <p:nvPr/>
          </p:nvSpPr>
          <p:spPr>
            <a:xfrm>
              <a:off x="432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6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5" name="object 54">
              <a:extLst>
                <a:ext uri="{FF2B5EF4-FFF2-40B4-BE49-F238E27FC236}">
                  <a16:creationId xmlns:a16="http://schemas.microsoft.com/office/drawing/2014/main" id="{4CBB06F7-CD05-460F-8769-63B1671CD2FF}"/>
                </a:ext>
              </a:extLst>
            </p:cNvPr>
            <p:cNvSpPr txBox="1"/>
            <p:nvPr/>
          </p:nvSpPr>
          <p:spPr>
            <a:xfrm>
              <a:off x="468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1</a:t>
              </a:r>
              <a:r>
                <a:rPr kumimoji="0" lang="en-GB" sz="1000" b="0" i="0" u="none" strike="noStrike" kern="1200" cap="none" spc="-3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7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6" name="object 54">
              <a:extLst>
                <a:ext uri="{FF2B5EF4-FFF2-40B4-BE49-F238E27FC236}">
                  <a16:creationId xmlns:a16="http://schemas.microsoft.com/office/drawing/2014/main" id="{E57403CF-8B5A-40C5-8CBA-529D431E2621}"/>
                </a:ext>
              </a:extLst>
            </p:cNvPr>
            <p:cNvSpPr txBox="1"/>
            <p:nvPr/>
          </p:nvSpPr>
          <p:spPr>
            <a:xfrm>
              <a:off x="5760000" y="4104000"/>
              <a:ext cx="360000" cy="166071"/>
            </a:xfrm>
            <a:prstGeom prst="rect">
              <a:avLst/>
            </a:prstGeom>
          </p:spPr>
          <p:txBody>
            <a:bodyPr vert="horz" wrap="none" lIns="0" tIns="12065" rIns="0" bIns="0" rtlCol="0">
              <a:no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000" b="0" i="0" u="none" strike="noStrike" kern="1200" cap="none" spc="-35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</a:t>
              </a:r>
              <a:r>
                <a:rPr kumimoji="0" sz="1000" b="0" i="0" u="none" strike="noStrike" kern="1200" cap="none" spc="-3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0</a:t>
              </a:r>
              <a:r>
                <a:rPr kumimoji="0" lang="en-GB" sz="1000" b="0" i="0" u="none" strike="noStrike" kern="1200" cap="none" spc="-35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ea typeface="ＭＳ Ｐゴシック" pitchFamily="34" charset="-128"/>
                  <a:cs typeface="Arial"/>
                </a:rPr>
                <a:t>20</a:t>
              </a:r>
              <a:endParaRPr kumimoji="0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37" name="object 66">
              <a:extLst>
                <a:ext uri="{FF2B5EF4-FFF2-40B4-BE49-F238E27FC236}">
                  <a16:creationId xmlns:a16="http://schemas.microsoft.com/office/drawing/2014/main" id="{9B0A0779-4002-48BD-92FF-62AE4DFE8BD9}"/>
                </a:ext>
              </a:extLst>
            </p:cNvPr>
            <p:cNvSpPr txBox="1"/>
            <p:nvPr/>
          </p:nvSpPr>
          <p:spPr>
            <a:xfrm>
              <a:off x="1440000" y="2214000"/>
              <a:ext cx="307777" cy="1489190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>
              <a:defPPr>
                <a:defRPr lang="en-US"/>
              </a:defPPr>
              <a:lvl1pPr algn="r">
                <a:defRPr sz="10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HIV resources per person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living with HIV (US$)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1116313-3A7B-423D-9863-FC77DAEF2418}"/>
                </a:ext>
              </a:extLst>
            </p:cNvPr>
            <p:cNvSpPr txBox="1"/>
            <p:nvPr/>
          </p:nvSpPr>
          <p:spPr>
            <a:xfrm>
              <a:off x="1864662" y="24912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600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2B2EACC-473C-4B1D-92C7-19218EA664CC}"/>
                </a:ext>
              </a:extLst>
            </p:cNvPr>
            <p:cNvSpPr txBox="1"/>
            <p:nvPr/>
          </p:nvSpPr>
          <p:spPr>
            <a:xfrm>
              <a:off x="1864662" y="27324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500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E0D2ADD-1C35-4A12-B657-FF9FBB064035}"/>
                </a:ext>
              </a:extLst>
            </p:cNvPr>
            <p:cNvSpPr txBox="1"/>
            <p:nvPr/>
          </p:nvSpPr>
          <p:spPr>
            <a:xfrm>
              <a:off x="1864662" y="29736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400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AFBC20E-953A-4322-B483-D3358C371811}"/>
                </a:ext>
              </a:extLst>
            </p:cNvPr>
            <p:cNvSpPr txBox="1"/>
            <p:nvPr/>
          </p:nvSpPr>
          <p:spPr>
            <a:xfrm>
              <a:off x="1864662" y="32148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300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3E0CCAF-09F7-46D4-AB5B-64854517D787}"/>
                </a:ext>
              </a:extLst>
            </p:cNvPr>
            <p:cNvSpPr txBox="1"/>
            <p:nvPr/>
          </p:nvSpPr>
          <p:spPr>
            <a:xfrm>
              <a:off x="1864662" y="34560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200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3A1E820-3645-4240-9385-9221D6CD279E}"/>
                </a:ext>
              </a:extLst>
            </p:cNvPr>
            <p:cNvSpPr txBox="1"/>
            <p:nvPr/>
          </p:nvSpPr>
          <p:spPr>
            <a:xfrm>
              <a:off x="1864662" y="36972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100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A3A22E2-DAFB-48AF-BFB6-1D99CF37CFD1}"/>
                </a:ext>
              </a:extLst>
            </p:cNvPr>
            <p:cNvSpPr txBox="1"/>
            <p:nvPr/>
          </p:nvSpPr>
          <p:spPr>
            <a:xfrm>
              <a:off x="2005726" y="3938400"/>
              <a:ext cx="70532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2166BBD-88AF-4F19-A60B-AC8A24AE0F3C}"/>
                </a:ext>
              </a:extLst>
            </p:cNvPr>
            <p:cNvSpPr txBox="1"/>
            <p:nvPr/>
          </p:nvSpPr>
          <p:spPr>
            <a:xfrm>
              <a:off x="1866268" y="17676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900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4F77696-D646-4F78-A744-BBD37F385547}"/>
                </a:ext>
              </a:extLst>
            </p:cNvPr>
            <p:cNvSpPr txBox="1"/>
            <p:nvPr/>
          </p:nvSpPr>
          <p:spPr>
            <a:xfrm>
              <a:off x="1866268" y="22500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700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7" name="object 66">
              <a:extLst>
                <a:ext uri="{FF2B5EF4-FFF2-40B4-BE49-F238E27FC236}">
                  <a16:creationId xmlns:a16="http://schemas.microsoft.com/office/drawing/2014/main" id="{76582BB9-6818-4B3B-A708-F89DE2CAD53E}"/>
                </a:ext>
              </a:extLst>
            </p:cNvPr>
            <p:cNvSpPr txBox="1"/>
            <p:nvPr/>
          </p:nvSpPr>
          <p:spPr>
            <a:xfrm>
              <a:off x="6599819" y="2142000"/>
              <a:ext cx="307777" cy="1630254"/>
            </a:xfrm>
            <a:prstGeom prst="rect">
              <a:avLst/>
            </a:prstGeom>
            <a:noFill/>
          </p:spPr>
          <p:txBody>
            <a:bodyPr vert="vert270" wrap="none" lIns="0" tIns="0" rIns="0" bIns="0" rtlCol="0">
              <a:spAutoFit/>
            </a:bodyPr>
            <a:lstStyle>
              <a:defPPr>
                <a:defRPr lang="en-US"/>
              </a:defPPr>
              <a:lvl1pPr algn="r">
                <a:defRPr sz="1000">
                  <a:solidFill>
                    <a:schemeClr val="tx1">
                      <a:lumMod val="75000"/>
                      <a:lumOff val="25000"/>
                    </a:schemeClr>
                  </a:solidFill>
                </a:defRPr>
              </a:lvl1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Incidence and mortality rates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per 1000 population</a:t>
              </a:r>
              <a:endPara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6A9F88C-3806-4715-9BE2-9CC73E57BF5C}"/>
                </a:ext>
              </a:extLst>
            </p:cNvPr>
            <p:cNvSpPr txBox="1"/>
            <p:nvPr/>
          </p:nvSpPr>
          <p:spPr>
            <a:xfrm>
              <a:off x="6210000" y="23112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0.60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EAB0D55-B330-4AF8-8647-3A2F69CB755B}"/>
                </a:ext>
              </a:extLst>
            </p:cNvPr>
            <p:cNvSpPr txBox="1"/>
            <p:nvPr/>
          </p:nvSpPr>
          <p:spPr>
            <a:xfrm>
              <a:off x="6210000" y="25812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0.50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EEBEADC-378E-482B-850F-EFEECEA9575F}"/>
                </a:ext>
              </a:extLst>
            </p:cNvPr>
            <p:cNvSpPr txBox="1"/>
            <p:nvPr/>
          </p:nvSpPr>
          <p:spPr>
            <a:xfrm>
              <a:off x="6210000" y="28548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0.40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FEC4764-220F-49E1-9904-F6108399450F}"/>
                </a:ext>
              </a:extLst>
            </p:cNvPr>
            <p:cNvSpPr txBox="1"/>
            <p:nvPr/>
          </p:nvSpPr>
          <p:spPr>
            <a:xfrm>
              <a:off x="6210000" y="31248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0.30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45D2603-0C57-446E-A5F3-0444FAFAAD31}"/>
                </a:ext>
              </a:extLst>
            </p:cNvPr>
            <p:cNvSpPr txBox="1"/>
            <p:nvPr/>
          </p:nvSpPr>
          <p:spPr>
            <a:xfrm>
              <a:off x="6210000" y="3394800"/>
              <a:ext cx="248400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no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0.20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ED14E757-3C53-4604-8BC6-9DCE601E453C}"/>
                </a:ext>
              </a:extLst>
            </p:cNvPr>
            <p:cNvSpPr txBox="1"/>
            <p:nvPr/>
          </p:nvSpPr>
          <p:spPr>
            <a:xfrm>
              <a:off x="6210000" y="36684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0.10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18E312-8181-40E8-92E2-97CCCC696A57}"/>
                </a:ext>
              </a:extLst>
            </p:cNvPr>
            <p:cNvSpPr txBox="1"/>
            <p:nvPr/>
          </p:nvSpPr>
          <p:spPr>
            <a:xfrm>
              <a:off x="6386331" y="3939744"/>
              <a:ext cx="70532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61F1847-1CD4-4AE4-B0D4-B77EE61E1BEF}"/>
                </a:ext>
              </a:extLst>
            </p:cNvPr>
            <p:cNvSpPr txBox="1"/>
            <p:nvPr/>
          </p:nvSpPr>
          <p:spPr>
            <a:xfrm>
              <a:off x="6211606" y="17676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0.80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B8E0225-63BE-4C01-A11E-5146D9E74B37}"/>
                </a:ext>
              </a:extLst>
            </p:cNvPr>
            <p:cNvSpPr txBox="1"/>
            <p:nvPr/>
          </p:nvSpPr>
          <p:spPr>
            <a:xfrm>
              <a:off x="6213006" y="2037600"/>
              <a:ext cx="246863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0.70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8" name="object 55">
              <a:extLst>
                <a:ext uri="{FF2B5EF4-FFF2-40B4-BE49-F238E27FC236}">
                  <a16:creationId xmlns:a16="http://schemas.microsoft.com/office/drawing/2014/main" id="{282C2840-8C1F-4D64-A1C6-791C86D22925}"/>
                </a:ext>
              </a:extLst>
            </p:cNvPr>
            <p:cNvSpPr/>
            <p:nvPr/>
          </p:nvSpPr>
          <p:spPr>
            <a:xfrm>
              <a:off x="2160617" y="1843200"/>
              <a:ext cx="0" cy="2170800"/>
            </a:xfrm>
            <a:custGeom>
              <a:avLst/>
              <a:gdLst/>
              <a:ahLst/>
              <a:cxnLst/>
              <a:rect l="l" t="t" r="r" b="b"/>
              <a:pathLst>
                <a:path h="2371090">
                  <a:moveTo>
                    <a:pt x="0" y="0"/>
                  </a:moveTo>
                  <a:lnTo>
                    <a:pt x="0" y="2370582"/>
                  </a:lnTo>
                </a:path>
              </a:pathLst>
            </a:custGeom>
            <a:ln w="3809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9" name="object 56">
              <a:extLst>
                <a:ext uri="{FF2B5EF4-FFF2-40B4-BE49-F238E27FC236}">
                  <a16:creationId xmlns:a16="http://schemas.microsoft.com/office/drawing/2014/main" id="{DF290A68-8634-40A3-B398-E6E897A28FDF}"/>
                </a:ext>
              </a:extLst>
            </p:cNvPr>
            <p:cNvSpPr/>
            <p:nvPr/>
          </p:nvSpPr>
          <p:spPr>
            <a:xfrm>
              <a:off x="2160000" y="4013185"/>
              <a:ext cx="3960000" cy="0"/>
            </a:xfrm>
            <a:custGeom>
              <a:avLst/>
              <a:gdLst/>
              <a:ahLst/>
              <a:cxnLst/>
              <a:rect l="l" t="t" r="r" b="b"/>
              <a:pathLst>
                <a:path w="3792854">
                  <a:moveTo>
                    <a:pt x="0" y="0"/>
                  </a:moveTo>
                  <a:lnTo>
                    <a:pt x="3792474" y="0"/>
                  </a:lnTo>
                </a:path>
              </a:pathLst>
            </a:custGeom>
            <a:ln w="3822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60" name="object 55">
              <a:extLst>
                <a:ext uri="{FF2B5EF4-FFF2-40B4-BE49-F238E27FC236}">
                  <a16:creationId xmlns:a16="http://schemas.microsoft.com/office/drawing/2014/main" id="{F1B299F8-DCA4-4632-9E01-560BD6BC4050}"/>
                </a:ext>
              </a:extLst>
            </p:cNvPr>
            <p:cNvSpPr/>
            <p:nvPr/>
          </p:nvSpPr>
          <p:spPr>
            <a:xfrm>
              <a:off x="6120000" y="1843200"/>
              <a:ext cx="0" cy="2170800"/>
            </a:xfrm>
            <a:custGeom>
              <a:avLst/>
              <a:gdLst/>
              <a:ahLst/>
              <a:cxnLst/>
              <a:rect l="l" t="t" r="r" b="b"/>
              <a:pathLst>
                <a:path h="2371090">
                  <a:moveTo>
                    <a:pt x="0" y="0"/>
                  </a:moveTo>
                  <a:lnTo>
                    <a:pt x="0" y="2370582"/>
                  </a:lnTo>
                </a:path>
              </a:pathLst>
            </a:custGeom>
            <a:ln w="3809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61" name="object 27">
              <a:extLst>
                <a:ext uri="{FF2B5EF4-FFF2-40B4-BE49-F238E27FC236}">
                  <a16:creationId xmlns:a16="http://schemas.microsoft.com/office/drawing/2014/main" id="{756BD00C-6D81-4CF2-869A-9F605B9FBCD0}"/>
                </a:ext>
              </a:extLst>
            </p:cNvPr>
            <p:cNvSpPr/>
            <p:nvPr/>
          </p:nvSpPr>
          <p:spPr>
            <a:xfrm>
              <a:off x="2160478" y="4012498"/>
              <a:ext cx="3959522" cy="0"/>
            </a:xfrm>
            <a:custGeom>
              <a:avLst/>
              <a:gdLst/>
              <a:ahLst/>
              <a:cxnLst/>
              <a:rect l="l" t="t" r="r" b="b"/>
              <a:pathLst>
                <a:path w="3145154">
                  <a:moveTo>
                    <a:pt x="0" y="0"/>
                  </a:moveTo>
                  <a:lnTo>
                    <a:pt x="3144786" y="0"/>
                  </a:lnTo>
                </a:path>
              </a:pathLst>
            </a:custGeom>
            <a:ln w="3822">
              <a:solidFill>
                <a:srgbClr val="878787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34" charset="-128"/>
                <a:cs typeface="+mn-cs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63C350D-1C60-48BF-9894-BE27FE016572}"/>
                </a:ext>
              </a:extLst>
            </p:cNvPr>
            <p:cNvGrpSpPr/>
            <p:nvPr/>
          </p:nvGrpSpPr>
          <p:grpSpPr>
            <a:xfrm>
              <a:off x="2250000" y="2714886"/>
              <a:ext cx="3059681" cy="1299821"/>
              <a:chOff x="2282399" y="2714886"/>
              <a:chExt cx="3059681" cy="1299821"/>
            </a:xfrm>
          </p:grpSpPr>
          <p:sp>
            <p:nvSpPr>
              <p:cNvPr id="62" name="object 58">
                <a:extLst>
                  <a:ext uri="{FF2B5EF4-FFF2-40B4-BE49-F238E27FC236}">
                    <a16:creationId xmlns:a16="http://schemas.microsoft.com/office/drawing/2014/main" id="{54005C81-B96C-4584-BA29-3AECD1C64CB3}"/>
                  </a:ext>
                </a:extLst>
              </p:cNvPr>
              <p:cNvSpPr/>
              <p:nvPr/>
            </p:nvSpPr>
            <p:spPr>
              <a:xfrm>
                <a:off x="2282399" y="2840261"/>
                <a:ext cx="180000" cy="1173951"/>
              </a:xfrm>
              <a:custGeom>
                <a:avLst/>
                <a:gdLst/>
                <a:ahLst/>
                <a:cxnLst/>
                <a:rect l="l" t="t" r="r" b="b"/>
                <a:pathLst>
                  <a:path w="87630" h="906145">
                    <a:moveTo>
                      <a:pt x="87630" y="0"/>
                    </a:moveTo>
                    <a:lnTo>
                      <a:pt x="0" y="0"/>
                    </a:lnTo>
                    <a:lnTo>
                      <a:pt x="0" y="906017"/>
                    </a:lnTo>
                    <a:lnTo>
                      <a:pt x="87630" y="906017"/>
                    </a:lnTo>
                    <a:lnTo>
                      <a:pt x="8763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3" name="object 59">
                <a:extLst>
                  <a:ext uri="{FF2B5EF4-FFF2-40B4-BE49-F238E27FC236}">
                    <a16:creationId xmlns:a16="http://schemas.microsoft.com/office/drawing/2014/main" id="{76A62031-6F25-4BDC-A3D7-8CBA63C8FBFB}"/>
                  </a:ext>
                </a:extLst>
              </p:cNvPr>
              <p:cNvSpPr/>
              <p:nvPr/>
            </p:nvSpPr>
            <p:spPr>
              <a:xfrm>
                <a:off x="2642730" y="2933058"/>
                <a:ext cx="180000" cy="1080990"/>
              </a:xfrm>
              <a:custGeom>
                <a:avLst/>
                <a:gdLst/>
                <a:ahLst/>
                <a:cxnLst/>
                <a:rect l="l" t="t" r="r" b="b"/>
                <a:pathLst>
                  <a:path w="86994" h="834390">
                    <a:moveTo>
                      <a:pt x="86868" y="0"/>
                    </a:moveTo>
                    <a:lnTo>
                      <a:pt x="0" y="0"/>
                    </a:lnTo>
                    <a:lnTo>
                      <a:pt x="0" y="834389"/>
                    </a:lnTo>
                    <a:lnTo>
                      <a:pt x="86868" y="834389"/>
                    </a:lnTo>
                    <a:lnTo>
                      <a:pt x="86868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4" name="object 60">
                <a:extLst>
                  <a:ext uri="{FF2B5EF4-FFF2-40B4-BE49-F238E27FC236}">
                    <a16:creationId xmlns:a16="http://schemas.microsoft.com/office/drawing/2014/main" id="{CAD86120-7EAB-40A4-9394-C85E9503093C}"/>
                  </a:ext>
                </a:extLst>
              </p:cNvPr>
              <p:cNvSpPr/>
              <p:nvPr/>
            </p:nvSpPr>
            <p:spPr>
              <a:xfrm>
                <a:off x="3002072" y="2794850"/>
                <a:ext cx="180000" cy="1219198"/>
              </a:xfrm>
              <a:custGeom>
                <a:avLst/>
                <a:gdLst/>
                <a:ahLst/>
                <a:cxnLst/>
                <a:rect l="l" t="t" r="r" b="b"/>
                <a:pathLst>
                  <a:path w="87630" h="941070">
                    <a:moveTo>
                      <a:pt x="87630" y="0"/>
                    </a:moveTo>
                    <a:lnTo>
                      <a:pt x="0" y="0"/>
                    </a:lnTo>
                    <a:lnTo>
                      <a:pt x="0" y="941069"/>
                    </a:lnTo>
                    <a:lnTo>
                      <a:pt x="87630" y="941069"/>
                    </a:lnTo>
                    <a:lnTo>
                      <a:pt x="87630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5" name="object 61">
                <a:extLst>
                  <a:ext uri="{FF2B5EF4-FFF2-40B4-BE49-F238E27FC236}">
                    <a16:creationId xmlns:a16="http://schemas.microsoft.com/office/drawing/2014/main" id="{BD21BA37-6EB4-4186-8F0C-8CD293AA90C9}"/>
                  </a:ext>
                </a:extLst>
              </p:cNvPr>
              <p:cNvSpPr/>
              <p:nvPr/>
            </p:nvSpPr>
            <p:spPr>
              <a:xfrm>
                <a:off x="3362404" y="2714886"/>
                <a:ext cx="180000" cy="1299821"/>
              </a:xfrm>
              <a:custGeom>
                <a:avLst/>
                <a:gdLst/>
                <a:ahLst/>
                <a:cxnLst/>
                <a:rect l="l" t="t" r="r" b="b"/>
                <a:pathLst>
                  <a:path w="86994" h="1003300">
                    <a:moveTo>
                      <a:pt x="86868" y="0"/>
                    </a:moveTo>
                    <a:lnTo>
                      <a:pt x="0" y="0"/>
                    </a:lnTo>
                    <a:lnTo>
                      <a:pt x="0" y="1002791"/>
                    </a:lnTo>
                    <a:lnTo>
                      <a:pt x="86868" y="1002791"/>
                    </a:lnTo>
                    <a:lnTo>
                      <a:pt x="86868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6" name="object 62">
                <a:extLst>
                  <a:ext uri="{FF2B5EF4-FFF2-40B4-BE49-F238E27FC236}">
                    <a16:creationId xmlns:a16="http://schemas.microsoft.com/office/drawing/2014/main" id="{57EF8817-03BE-4F79-94B4-47C076DAE56F}"/>
                  </a:ext>
                </a:extLst>
              </p:cNvPr>
              <p:cNvSpPr/>
              <p:nvPr/>
            </p:nvSpPr>
            <p:spPr>
              <a:xfrm>
                <a:off x="3722734" y="2838287"/>
                <a:ext cx="180000" cy="1176420"/>
              </a:xfrm>
              <a:custGeom>
                <a:avLst/>
                <a:gdLst/>
                <a:ahLst/>
                <a:cxnLst/>
                <a:rect l="l" t="t" r="r" b="b"/>
                <a:pathLst>
                  <a:path w="86994" h="908050">
                    <a:moveTo>
                      <a:pt x="86868" y="0"/>
                    </a:moveTo>
                    <a:lnTo>
                      <a:pt x="0" y="0"/>
                    </a:lnTo>
                    <a:lnTo>
                      <a:pt x="0" y="907541"/>
                    </a:lnTo>
                    <a:lnTo>
                      <a:pt x="86868" y="907541"/>
                    </a:lnTo>
                    <a:lnTo>
                      <a:pt x="86868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7" name="object 63">
                <a:extLst>
                  <a:ext uri="{FF2B5EF4-FFF2-40B4-BE49-F238E27FC236}">
                    <a16:creationId xmlns:a16="http://schemas.microsoft.com/office/drawing/2014/main" id="{21CBE895-AD0B-402D-9BC4-998D36C3564A}"/>
                  </a:ext>
                </a:extLst>
              </p:cNvPr>
              <p:cNvSpPr/>
              <p:nvPr/>
            </p:nvSpPr>
            <p:spPr>
              <a:xfrm>
                <a:off x="4082077" y="2932071"/>
                <a:ext cx="180000" cy="1082636"/>
              </a:xfrm>
              <a:custGeom>
                <a:avLst/>
                <a:gdLst/>
                <a:ahLst/>
                <a:cxnLst/>
                <a:rect l="l" t="t" r="r" b="b"/>
                <a:pathLst>
                  <a:path w="86994" h="835659">
                    <a:moveTo>
                      <a:pt x="86868" y="0"/>
                    </a:moveTo>
                    <a:lnTo>
                      <a:pt x="0" y="0"/>
                    </a:lnTo>
                    <a:lnTo>
                      <a:pt x="0" y="835151"/>
                    </a:lnTo>
                    <a:lnTo>
                      <a:pt x="86868" y="835151"/>
                    </a:lnTo>
                    <a:lnTo>
                      <a:pt x="86868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8" name="object 64">
                <a:extLst>
                  <a:ext uri="{FF2B5EF4-FFF2-40B4-BE49-F238E27FC236}">
                    <a16:creationId xmlns:a16="http://schemas.microsoft.com/office/drawing/2014/main" id="{9B658085-7238-472D-A8F0-680EA5E8BC54}"/>
                  </a:ext>
                </a:extLst>
              </p:cNvPr>
              <p:cNvSpPr/>
              <p:nvPr/>
            </p:nvSpPr>
            <p:spPr>
              <a:xfrm>
                <a:off x="4442407" y="2997227"/>
                <a:ext cx="180000" cy="1016822"/>
              </a:xfrm>
              <a:custGeom>
                <a:avLst/>
                <a:gdLst/>
                <a:ahLst/>
                <a:cxnLst/>
                <a:rect l="l" t="t" r="r" b="b"/>
                <a:pathLst>
                  <a:path w="86994" h="784859">
                    <a:moveTo>
                      <a:pt x="86868" y="0"/>
                    </a:moveTo>
                    <a:lnTo>
                      <a:pt x="0" y="0"/>
                    </a:lnTo>
                    <a:lnTo>
                      <a:pt x="0" y="784860"/>
                    </a:lnTo>
                    <a:lnTo>
                      <a:pt x="86868" y="784860"/>
                    </a:lnTo>
                    <a:lnTo>
                      <a:pt x="86868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69" name="object 65">
                <a:extLst>
                  <a:ext uri="{FF2B5EF4-FFF2-40B4-BE49-F238E27FC236}">
                    <a16:creationId xmlns:a16="http://schemas.microsoft.com/office/drawing/2014/main" id="{665F8ECC-344F-494D-B978-D0B9C5384B13}"/>
                  </a:ext>
                </a:extLst>
              </p:cNvPr>
              <p:cNvSpPr/>
              <p:nvPr/>
            </p:nvSpPr>
            <p:spPr>
              <a:xfrm>
                <a:off x="4801749" y="2968598"/>
                <a:ext cx="180000" cy="1045616"/>
              </a:xfrm>
              <a:custGeom>
                <a:avLst/>
                <a:gdLst/>
                <a:ahLst/>
                <a:cxnLst/>
                <a:rect l="l" t="t" r="r" b="b"/>
                <a:pathLst>
                  <a:path w="87629" h="807084">
                    <a:moveTo>
                      <a:pt x="87629" y="0"/>
                    </a:moveTo>
                    <a:lnTo>
                      <a:pt x="0" y="0"/>
                    </a:lnTo>
                    <a:lnTo>
                      <a:pt x="0" y="806958"/>
                    </a:lnTo>
                    <a:lnTo>
                      <a:pt x="87629" y="806958"/>
                    </a:lnTo>
                    <a:lnTo>
                      <a:pt x="87629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70" name="object 66">
                <a:extLst>
                  <a:ext uri="{FF2B5EF4-FFF2-40B4-BE49-F238E27FC236}">
                    <a16:creationId xmlns:a16="http://schemas.microsoft.com/office/drawing/2014/main" id="{919FB60F-E802-4A7E-9F4B-A5FF3AA324F8}"/>
                  </a:ext>
                </a:extLst>
              </p:cNvPr>
              <p:cNvSpPr/>
              <p:nvPr/>
            </p:nvSpPr>
            <p:spPr>
              <a:xfrm>
                <a:off x="5162080" y="3089037"/>
                <a:ext cx="180000" cy="925506"/>
              </a:xfrm>
              <a:custGeom>
                <a:avLst/>
                <a:gdLst/>
                <a:ahLst/>
                <a:cxnLst/>
                <a:rect l="l" t="t" r="r" b="b"/>
                <a:pathLst>
                  <a:path w="86995" h="714375">
                    <a:moveTo>
                      <a:pt x="86867" y="0"/>
                    </a:moveTo>
                    <a:lnTo>
                      <a:pt x="0" y="0"/>
                    </a:lnTo>
                    <a:lnTo>
                      <a:pt x="0" y="713993"/>
                    </a:lnTo>
                    <a:lnTo>
                      <a:pt x="86867" y="713993"/>
                    </a:lnTo>
                    <a:lnTo>
                      <a:pt x="86867" y="0"/>
                    </a:lnTo>
                    <a:close/>
                  </a:path>
                </a:pathLst>
              </a:custGeom>
              <a:solidFill>
                <a:srgbClr val="009FE3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</p:grpSp>
        <p:sp>
          <p:nvSpPr>
            <p:cNvPr id="74" name="object 70">
              <a:extLst>
                <a:ext uri="{FF2B5EF4-FFF2-40B4-BE49-F238E27FC236}">
                  <a16:creationId xmlns:a16="http://schemas.microsoft.com/office/drawing/2014/main" id="{90806ED3-5BB6-45A1-9F56-8BFD330958CC}"/>
                </a:ext>
              </a:extLst>
            </p:cNvPr>
            <p:cNvSpPr/>
            <p:nvPr/>
          </p:nvSpPr>
          <p:spPr>
            <a:xfrm>
              <a:off x="2291794" y="1902417"/>
              <a:ext cx="2972946" cy="13475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13A66AA-C2EE-4DA4-9538-57D645F64048}"/>
                </a:ext>
              </a:extLst>
            </p:cNvPr>
            <p:cNvSpPr txBox="1"/>
            <p:nvPr/>
          </p:nvSpPr>
          <p:spPr>
            <a:xfrm>
              <a:off x="1864800" y="2008800"/>
              <a:ext cx="211596" cy="153888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800</a:t>
              </a:r>
              <a:endParaRPr kumimoji="0" lang="en-CH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59007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1EBB42E9F3468CA9ACD49F64F162" ma:contentTypeVersion="8" ma:contentTypeDescription="Create a new document." ma:contentTypeScope="" ma:versionID="e0c39572bdd2c9a4d73f9f3e31db73eb">
  <xsd:schema xmlns:xsd="http://www.w3.org/2001/XMLSchema" xmlns:xs="http://www.w3.org/2001/XMLSchema" xmlns:p="http://schemas.microsoft.com/office/2006/metadata/properties" xmlns:ns2="c787a22a-65dd-4371-8b48-c17eeb9dd2a6" xmlns:ns3="6034ea42-cc56-4b5c-b72b-8ca3661c6ee8" targetNamespace="http://schemas.microsoft.com/office/2006/metadata/properties" ma:root="true" ma:fieldsID="093ddd91e313f59c9bc6e611f946f69d" ns2:_="" ns3:_="">
    <xsd:import namespace="c787a22a-65dd-4371-8b48-c17eeb9dd2a6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7a22a-65dd-4371-8b48-c17eeb9dd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7A1F6696-EC23-49D6-8E8F-CDC09AE4631F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6034ea42-cc56-4b5c-b72b-8ca3661c6ee8"/>
    <ds:schemaRef ds:uri="c787a22a-65dd-4371-8b48-c17eeb9dd2a6"/>
    <ds:schemaRef ds:uri="http://www.w3.org/XML/1998/namespace"/>
    <ds:schemaRef ds:uri="http://purl.org/dc/dcmitype/"/>
  </ds:schemaRefs>
</ds:datastoreItem>
</file>

<file path=customXml/itemProps11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CC2E4C55-0099-4C64-AB62-1E8907934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7a22a-65dd-4371-8b48-c17eeb9dd2a6"/>
    <ds:schemaRef ds:uri="6034ea42-cc56-4b5c-b72b-8ca3661c6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9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9917</TotalTime>
  <Words>1442</Words>
  <Application>Microsoft Office PowerPoint</Application>
  <PresentationFormat>35mm Slides</PresentationFormat>
  <Paragraphs>428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Default Design</vt:lpstr>
      <vt:lpstr>2_Default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FADRIQUELA, Efren Estacio</cp:lastModifiedBy>
  <cp:revision>650</cp:revision>
  <cp:lastPrinted>2019-07-10T09:38:58Z</cp:lastPrinted>
  <dcterms:created xsi:type="dcterms:W3CDTF">2011-11-02T09:59:30Z</dcterms:created>
  <dcterms:modified xsi:type="dcterms:W3CDTF">2019-09-11T10:01:35Z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0x0101008E471EBB42E9F3468CA9ACD49F64F162</vt:lpwstr>
  </property>
</Properties>
</file>