
<file path=[Content_Types].xml><?xml version="1.0" encoding="utf-8"?>
<Types xmlns="http://schemas.openxmlformats.org/package/2006/content-types">
  <Default Extension="jpg" ContentType="image/jp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4.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5.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4"/>
    <p:sldMasterId id="2147483775" r:id="rId15"/>
    <p:sldMasterId id="2147483787" r:id="rId16"/>
    <p:sldMasterId id="2147483790" r:id="rId17"/>
    <p:sldMasterId id="2147483793" r:id="rId18"/>
    <p:sldMasterId id="2147483796" r:id="rId19"/>
  </p:sldMasterIdLst>
  <p:notesMasterIdLst>
    <p:notesMasterId r:id="rId148"/>
  </p:notesMasterIdLst>
  <p:sldIdLst>
    <p:sldId id="529" r:id="rId20"/>
    <p:sldId id="532" r:id="rId21"/>
    <p:sldId id="421" r:id="rId22"/>
    <p:sldId id="388" r:id="rId23"/>
    <p:sldId id="419" r:id="rId24"/>
    <p:sldId id="533" r:id="rId25"/>
    <p:sldId id="383" r:id="rId26"/>
    <p:sldId id="422" r:id="rId27"/>
    <p:sldId id="368" r:id="rId28"/>
    <p:sldId id="385" r:id="rId29"/>
    <p:sldId id="426" r:id="rId30"/>
    <p:sldId id="370" r:id="rId31"/>
    <p:sldId id="371" r:id="rId32"/>
    <p:sldId id="391" r:id="rId33"/>
    <p:sldId id="373" r:id="rId34"/>
    <p:sldId id="374" r:id="rId35"/>
    <p:sldId id="375" r:id="rId36"/>
    <p:sldId id="390" r:id="rId37"/>
    <p:sldId id="377" r:id="rId38"/>
    <p:sldId id="534" r:id="rId39"/>
    <p:sldId id="432" r:id="rId40"/>
    <p:sldId id="433" r:id="rId41"/>
    <p:sldId id="434" r:id="rId42"/>
    <p:sldId id="535" r:id="rId43"/>
    <p:sldId id="436" r:id="rId44"/>
    <p:sldId id="437" r:id="rId45"/>
    <p:sldId id="438" r:id="rId46"/>
    <p:sldId id="439" r:id="rId47"/>
    <p:sldId id="440" r:id="rId48"/>
    <p:sldId id="441" r:id="rId49"/>
    <p:sldId id="428" r:id="rId50"/>
    <p:sldId id="442" r:id="rId51"/>
    <p:sldId id="443" r:id="rId52"/>
    <p:sldId id="429" r:id="rId53"/>
    <p:sldId id="444" r:id="rId54"/>
    <p:sldId id="536" r:id="rId55"/>
    <p:sldId id="350" r:id="rId56"/>
    <p:sldId id="446" r:id="rId57"/>
    <p:sldId id="447" r:id="rId58"/>
    <p:sldId id="448" r:id="rId59"/>
    <p:sldId id="541" r:id="rId60"/>
    <p:sldId id="450" r:id="rId61"/>
    <p:sldId id="451" r:id="rId62"/>
    <p:sldId id="452" r:id="rId63"/>
    <p:sldId id="453" r:id="rId64"/>
    <p:sldId id="454" r:id="rId65"/>
    <p:sldId id="455" r:id="rId66"/>
    <p:sldId id="456" r:id="rId67"/>
    <p:sldId id="457" r:id="rId68"/>
    <p:sldId id="458" r:id="rId69"/>
    <p:sldId id="459" r:id="rId70"/>
    <p:sldId id="460" r:id="rId71"/>
    <p:sldId id="461" r:id="rId72"/>
    <p:sldId id="462" r:id="rId73"/>
    <p:sldId id="463" r:id="rId74"/>
    <p:sldId id="464" r:id="rId75"/>
    <p:sldId id="537" r:id="rId76"/>
    <p:sldId id="466" r:id="rId77"/>
    <p:sldId id="467" r:id="rId78"/>
    <p:sldId id="468" r:id="rId79"/>
    <p:sldId id="542" r:id="rId80"/>
    <p:sldId id="470" r:id="rId81"/>
    <p:sldId id="471" r:id="rId82"/>
    <p:sldId id="472" r:id="rId83"/>
    <p:sldId id="473" r:id="rId84"/>
    <p:sldId id="474" r:id="rId85"/>
    <p:sldId id="475" r:id="rId86"/>
    <p:sldId id="476" r:id="rId87"/>
    <p:sldId id="477" r:id="rId88"/>
    <p:sldId id="478" r:id="rId89"/>
    <p:sldId id="479" r:id="rId90"/>
    <p:sldId id="547" r:id="rId91"/>
    <p:sldId id="481" r:id="rId92"/>
    <p:sldId id="538" r:id="rId93"/>
    <p:sldId id="483" r:id="rId94"/>
    <p:sldId id="484" r:id="rId95"/>
    <p:sldId id="485" r:id="rId96"/>
    <p:sldId id="543" r:id="rId97"/>
    <p:sldId id="487" r:id="rId98"/>
    <p:sldId id="488" r:id="rId99"/>
    <p:sldId id="489" r:id="rId100"/>
    <p:sldId id="490" r:id="rId101"/>
    <p:sldId id="491" r:id="rId102"/>
    <p:sldId id="492" r:id="rId103"/>
    <p:sldId id="493" r:id="rId104"/>
    <p:sldId id="494" r:id="rId105"/>
    <p:sldId id="495" r:id="rId106"/>
    <p:sldId id="496" r:id="rId107"/>
    <p:sldId id="548" r:id="rId108"/>
    <p:sldId id="498" r:id="rId109"/>
    <p:sldId id="539" r:id="rId110"/>
    <p:sldId id="395" r:id="rId111"/>
    <p:sldId id="394" r:id="rId112"/>
    <p:sldId id="499" r:id="rId113"/>
    <p:sldId id="544" r:id="rId114"/>
    <p:sldId id="500" r:id="rId115"/>
    <p:sldId id="399" r:id="rId116"/>
    <p:sldId id="416" r:id="rId117"/>
    <p:sldId id="501" r:id="rId118"/>
    <p:sldId id="502" r:id="rId119"/>
    <p:sldId id="425" r:id="rId120"/>
    <p:sldId id="549" r:id="rId121"/>
    <p:sldId id="413" r:id="rId122"/>
    <p:sldId id="540" r:id="rId123"/>
    <p:sldId id="505" r:id="rId124"/>
    <p:sldId id="506" r:id="rId125"/>
    <p:sldId id="507" r:id="rId126"/>
    <p:sldId id="545" r:id="rId127"/>
    <p:sldId id="509" r:id="rId128"/>
    <p:sldId id="510" r:id="rId129"/>
    <p:sldId id="511" r:id="rId130"/>
    <p:sldId id="512" r:id="rId131"/>
    <p:sldId id="513" r:id="rId132"/>
    <p:sldId id="514" r:id="rId133"/>
    <p:sldId id="546" r:id="rId134"/>
    <p:sldId id="516" r:id="rId135"/>
    <p:sldId id="517" r:id="rId136"/>
    <p:sldId id="518" r:id="rId137"/>
    <p:sldId id="550" r:id="rId138"/>
    <p:sldId id="551" r:id="rId139"/>
    <p:sldId id="521" r:id="rId140"/>
    <p:sldId id="552" r:id="rId141"/>
    <p:sldId id="553" r:id="rId142"/>
    <p:sldId id="559" r:id="rId143"/>
    <p:sldId id="560" r:id="rId144"/>
    <p:sldId id="556" r:id="rId145"/>
    <p:sldId id="557" r:id="rId146"/>
    <p:sldId id="558" r:id="rId147"/>
  </p:sldIdLst>
  <p:sldSz cx="10287000" cy="6858000" type="35mm"/>
  <p:notesSz cx="6808788" cy="9940925"/>
  <p:defaultTextStyle>
    <a:defPPr>
      <a:defRPr lang="en-US"/>
    </a:defPPr>
    <a:lvl1pPr algn="l" rtl="0" fontAlgn="base">
      <a:spcBef>
        <a:spcPct val="0"/>
      </a:spcBef>
      <a:spcAft>
        <a:spcPct val="0"/>
      </a:spcAft>
      <a:defRPr kern="1200">
        <a:solidFill>
          <a:schemeClr val="tx1"/>
        </a:solidFill>
        <a:latin typeface="Arial"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324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ADRIQUELA, Efren Estacio" initials="FEE" lastIdx="1" clrIdx="0">
    <p:extLst>
      <p:ext uri="{19B8F6BF-5375-455C-9EA6-DF929625EA0E}">
        <p15:presenceInfo xmlns:p15="http://schemas.microsoft.com/office/powerpoint/2012/main" userId="S::fadriquelae@unaids.org::ff09a34f-060c-4ed2-b93c-daeb0194dac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6007E"/>
    <a:srgbClr val="FFE700"/>
    <a:srgbClr val="DD052B"/>
    <a:srgbClr val="E5007D"/>
    <a:srgbClr val="FADCEB"/>
    <a:srgbClr val="FBC98D"/>
    <a:srgbClr val="CDDF9B"/>
    <a:srgbClr val="90BF21"/>
    <a:srgbClr val="FB5772"/>
    <a:srgbClr val="EDEDE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6875" autoAdjust="0"/>
    <p:restoredTop sz="96357" autoAdjust="0"/>
  </p:normalViewPr>
  <p:slideViewPr>
    <p:cSldViewPr>
      <p:cViewPr>
        <p:scale>
          <a:sx n="100" d="100"/>
          <a:sy n="100" d="100"/>
        </p:scale>
        <p:origin x="1182" y="312"/>
      </p:cViewPr>
      <p:guideLst>
        <p:guide orient="horz" pos="2160"/>
        <p:guide pos="3240"/>
      </p:guideLst>
    </p:cSldViewPr>
  </p:slideViewPr>
  <p:notesTextViewPr>
    <p:cViewPr>
      <p:scale>
        <a:sx n="3" d="2"/>
        <a:sy n="3" d="2"/>
      </p:scale>
      <p:origin x="0" y="0"/>
    </p:cViewPr>
  </p:notesTextViewPr>
  <p:sorterViewPr>
    <p:cViewPr>
      <p:scale>
        <a:sx n="130" d="100"/>
        <a:sy n="13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7.xml"/><Relationship Id="rId117" Type="http://schemas.openxmlformats.org/officeDocument/2006/relationships/slide" Target="slides/slide98.xml"/><Relationship Id="rId21" Type="http://schemas.openxmlformats.org/officeDocument/2006/relationships/slide" Target="slides/slide2.xml"/><Relationship Id="rId42" Type="http://schemas.openxmlformats.org/officeDocument/2006/relationships/slide" Target="slides/slide23.xml"/><Relationship Id="rId47" Type="http://schemas.openxmlformats.org/officeDocument/2006/relationships/slide" Target="slides/slide28.xml"/><Relationship Id="rId63" Type="http://schemas.openxmlformats.org/officeDocument/2006/relationships/slide" Target="slides/slide44.xml"/><Relationship Id="rId68" Type="http://schemas.openxmlformats.org/officeDocument/2006/relationships/slide" Target="slides/slide49.xml"/><Relationship Id="rId84" Type="http://schemas.openxmlformats.org/officeDocument/2006/relationships/slide" Target="slides/slide65.xml"/><Relationship Id="rId89" Type="http://schemas.openxmlformats.org/officeDocument/2006/relationships/slide" Target="slides/slide70.xml"/><Relationship Id="rId112" Type="http://schemas.openxmlformats.org/officeDocument/2006/relationships/slide" Target="slides/slide93.xml"/><Relationship Id="rId133" Type="http://schemas.openxmlformats.org/officeDocument/2006/relationships/slide" Target="slides/slide114.xml"/><Relationship Id="rId138" Type="http://schemas.openxmlformats.org/officeDocument/2006/relationships/slide" Target="slides/slide119.xml"/><Relationship Id="rId16" Type="http://schemas.openxmlformats.org/officeDocument/2006/relationships/slideMaster" Target="slideMasters/slideMaster3.xml"/><Relationship Id="rId107" Type="http://schemas.openxmlformats.org/officeDocument/2006/relationships/slide" Target="slides/slide88.xml"/><Relationship Id="rId11" Type="http://schemas.openxmlformats.org/officeDocument/2006/relationships/customXml" Target="../customXml/item11.xml"/><Relationship Id="rId32" Type="http://schemas.openxmlformats.org/officeDocument/2006/relationships/slide" Target="slides/slide13.xml"/><Relationship Id="rId37" Type="http://schemas.openxmlformats.org/officeDocument/2006/relationships/slide" Target="slides/slide18.xml"/><Relationship Id="rId53" Type="http://schemas.openxmlformats.org/officeDocument/2006/relationships/slide" Target="slides/slide34.xml"/><Relationship Id="rId58" Type="http://schemas.openxmlformats.org/officeDocument/2006/relationships/slide" Target="slides/slide39.xml"/><Relationship Id="rId74" Type="http://schemas.openxmlformats.org/officeDocument/2006/relationships/slide" Target="slides/slide55.xml"/><Relationship Id="rId79" Type="http://schemas.openxmlformats.org/officeDocument/2006/relationships/slide" Target="slides/slide60.xml"/><Relationship Id="rId102" Type="http://schemas.openxmlformats.org/officeDocument/2006/relationships/slide" Target="slides/slide83.xml"/><Relationship Id="rId123" Type="http://schemas.openxmlformats.org/officeDocument/2006/relationships/slide" Target="slides/slide104.xml"/><Relationship Id="rId128" Type="http://schemas.openxmlformats.org/officeDocument/2006/relationships/slide" Target="slides/slide109.xml"/><Relationship Id="rId144" Type="http://schemas.openxmlformats.org/officeDocument/2006/relationships/slide" Target="slides/slide125.xml"/><Relationship Id="rId149" Type="http://schemas.openxmlformats.org/officeDocument/2006/relationships/commentAuthors" Target="commentAuthors.xml"/><Relationship Id="rId5" Type="http://schemas.openxmlformats.org/officeDocument/2006/relationships/customXml" Target="../customXml/item5.xml"/><Relationship Id="rId90" Type="http://schemas.openxmlformats.org/officeDocument/2006/relationships/slide" Target="slides/slide71.xml"/><Relationship Id="rId95" Type="http://schemas.openxmlformats.org/officeDocument/2006/relationships/slide" Target="slides/slide76.xml"/><Relationship Id="rId22" Type="http://schemas.openxmlformats.org/officeDocument/2006/relationships/slide" Target="slides/slide3.xml"/><Relationship Id="rId27" Type="http://schemas.openxmlformats.org/officeDocument/2006/relationships/slide" Target="slides/slide8.xml"/><Relationship Id="rId43" Type="http://schemas.openxmlformats.org/officeDocument/2006/relationships/slide" Target="slides/slide24.xml"/><Relationship Id="rId48" Type="http://schemas.openxmlformats.org/officeDocument/2006/relationships/slide" Target="slides/slide29.xml"/><Relationship Id="rId64" Type="http://schemas.openxmlformats.org/officeDocument/2006/relationships/slide" Target="slides/slide45.xml"/><Relationship Id="rId69" Type="http://schemas.openxmlformats.org/officeDocument/2006/relationships/slide" Target="slides/slide50.xml"/><Relationship Id="rId113" Type="http://schemas.openxmlformats.org/officeDocument/2006/relationships/slide" Target="slides/slide94.xml"/><Relationship Id="rId118" Type="http://schemas.openxmlformats.org/officeDocument/2006/relationships/slide" Target="slides/slide99.xml"/><Relationship Id="rId134" Type="http://schemas.openxmlformats.org/officeDocument/2006/relationships/slide" Target="slides/slide115.xml"/><Relationship Id="rId139" Type="http://schemas.openxmlformats.org/officeDocument/2006/relationships/slide" Target="slides/slide120.xml"/><Relationship Id="rId80" Type="http://schemas.openxmlformats.org/officeDocument/2006/relationships/slide" Target="slides/slide61.xml"/><Relationship Id="rId85" Type="http://schemas.openxmlformats.org/officeDocument/2006/relationships/slide" Target="slides/slide66.xml"/><Relationship Id="rId150" Type="http://schemas.openxmlformats.org/officeDocument/2006/relationships/presProps" Target="presProps.xml"/><Relationship Id="rId12" Type="http://schemas.openxmlformats.org/officeDocument/2006/relationships/customXml" Target="../customXml/item12.xml"/><Relationship Id="rId17" Type="http://schemas.openxmlformats.org/officeDocument/2006/relationships/slideMaster" Target="slideMasters/slideMaster4.xml"/><Relationship Id="rId25" Type="http://schemas.openxmlformats.org/officeDocument/2006/relationships/slide" Target="slides/slide6.xml"/><Relationship Id="rId33" Type="http://schemas.openxmlformats.org/officeDocument/2006/relationships/slide" Target="slides/slide14.xml"/><Relationship Id="rId38" Type="http://schemas.openxmlformats.org/officeDocument/2006/relationships/slide" Target="slides/slide19.xml"/><Relationship Id="rId46" Type="http://schemas.openxmlformats.org/officeDocument/2006/relationships/slide" Target="slides/slide27.xml"/><Relationship Id="rId59" Type="http://schemas.openxmlformats.org/officeDocument/2006/relationships/slide" Target="slides/slide40.xml"/><Relationship Id="rId67" Type="http://schemas.openxmlformats.org/officeDocument/2006/relationships/slide" Target="slides/slide48.xml"/><Relationship Id="rId103" Type="http://schemas.openxmlformats.org/officeDocument/2006/relationships/slide" Target="slides/slide84.xml"/><Relationship Id="rId108" Type="http://schemas.openxmlformats.org/officeDocument/2006/relationships/slide" Target="slides/slide89.xml"/><Relationship Id="rId116" Type="http://schemas.openxmlformats.org/officeDocument/2006/relationships/slide" Target="slides/slide97.xml"/><Relationship Id="rId124" Type="http://schemas.openxmlformats.org/officeDocument/2006/relationships/slide" Target="slides/slide105.xml"/><Relationship Id="rId129" Type="http://schemas.openxmlformats.org/officeDocument/2006/relationships/slide" Target="slides/slide110.xml"/><Relationship Id="rId137" Type="http://schemas.openxmlformats.org/officeDocument/2006/relationships/slide" Target="slides/slide118.xml"/><Relationship Id="rId20" Type="http://schemas.openxmlformats.org/officeDocument/2006/relationships/slide" Target="slides/slide1.xml"/><Relationship Id="rId41" Type="http://schemas.openxmlformats.org/officeDocument/2006/relationships/slide" Target="slides/slide22.xml"/><Relationship Id="rId54" Type="http://schemas.openxmlformats.org/officeDocument/2006/relationships/slide" Target="slides/slide35.xml"/><Relationship Id="rId62" Type="http://schemas.openxmlformats.org/officeDocument/2006/relationships/slide" Target="slides/slide43.xml"/><Relationship Id="rId70" Type="http://schemas.openxmlformats.org/officeDocument/2006/relationships/slide" Target="slides/slide51.xml"/><Relationship Id="rId75" Type="http://schemas.openxmlformats.org/officeDocument/2006/relationships/slide" Target="slides/slide56.xml"/><Relationship Id="rId83" Type="http://schemas.openxmlformats.org/officeDocument/2006/relationships/slide" Target="slides/slide64.xml"/><Relationship Id="rId88" Type="http://schemas.openxmlformats.org/officeDocument/2006/relationships/slide" Target="slides/slide69.xml"/><Relationship Id="rId91" Type="http://schemas.openxmlformats.org/officeDocument/2006/relationships/slide" Target="slides/slide72.xml"/><Relationship Id="rId96" Type="http://schemas.openxmlformats.org/officeDocument/2006/relationships/slide" Target="slides/slide77.xml"/><Relationship Id="rId111" Type="http://schemas.openxmlformats.org/officeDocument/2006/relationships/slide" Target="slides/slide92.xml"/><Relationship Id="rId132" Type="http://schemas.openxmlformats.org/officeDocument/2006/relationships/slide" Target="slides/slide113.xml"/><Relationship Id="rId140" Type="http://schemas.openxmlformats.org/officeDocument/2006/relationships/slide" Target="slides/slide121.xml"/><Relationship Id="rId145" Type="http://schemas.openxmlformats.org/officeDocument/2006/relationships/slide" Target="slides/slide126.xml"/><Relationship Id="rId153"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Master" Target="slideMasters/slideMaster2.xml"/><Relationship Id="rId23" Type="http://schemas.openxmlformats.org/officeDocument/2006/relationships/slide" Target="slides/slide4.xml"/><Relationship Id="rId28" Type="http://schemas.openxmlformats.org/officeDocument/2006/relationships/slide" Target="slides/slide9.xml"/><Relationship Id="rId36" Type="http://schemas.openxmlformats.org/officeDocument/2006/relationships/slide" Target="slides/slide17.xml"/><Relationship Id="rId49" Type="http://schemas.openxmlformats.org/officeDocument/2006/relationships/slide" Target="slides/slide30.xml"/><Relationship Id="rId57" Type="http://schemas.openxmlformats.org/officeDocument/2006/relationships/slide" Target="slides/slide38.xml"/><Relationship Id="rId106" Type="http://schemas.openxmlformats.org/officeDocument/2006/relationships/slide" Target="slides/slide87.xml"/><Relationship Id="rId114" Type="http://schemas.openxmlformats.org/officeDocument/2006/relationships/slide" Target="slides/slide95.xml"/><Relationship Id="rId119" Type="http://schemas.openxmlformats.org/officeDocument/2006/relationships/slide" Target="slides/slide100.xml"/><Relationship Id="rId127" Type="http://schemas.openxmlformats.org/officeDocument/2006/relationships/slide" Target="slides/slide108.xml"/><Relationship Id="rId10" Type="http://schemas.openxmlformats.org/officeDocument/2006/relationships/customXml" Target="../customXml/item10.xml"/><Relationship Id="rId31" Type="http://schemas.openxmlformats.org/officeDocument/2006/relationships/slide" Target="slides/slide12.xml"/><Relationship Id="rId44" Type="http://schemas.openxmlformats.org/officeDocument/2006/relationships/slide" Target="slides/slide25.xml"/><Relationship Id="rId52" Type="http://schemas.openxmlformats.org/officeDocument/2006/relationships/slide" Target="slides/slide33.xml"/><Relationship Id="rId60" Type="http://schemas.openxmlformats.org/officeDocument/2006/relationships/slide" Target="slides/slide41.xml"/><Relationship Id="rId65" Type="http://schemas.openxmlformats.org/officeDocument/2006/relationships/slide" Target="slides/slide46.xml"/><Relationship Id="rId73" Type="http://schemas.openxmlformats.org/officeDocument/2006/relationships/slide" Target="slides/slide54.xml"/><Relationship Id="rId78" Type="http://schemas.openxmlformats.org/officeDocument/2006/relationships/slide" Target="slides/slide59.xml"/><Relationship Id="rId81" Type="http://schemas.openxmlformats.org/officeDocument/2006/relationships/slide" Target="slides/slide62.xml"/><Relationship Id="rId86" Type="http://schemas.openxmlformats.org/officeDocument/2006/relationships/slide" Target="slides/slide67.xml"/><Relationship Id="rId94" Type="http://schemas.openxmlformats.org/officeDocument/2006/relationships/slide" Target="slides/slide75.xml"/><Relationship Id="rId99" Type="http://schemas.openxmlformats.org/officeDocument/2006/relationships/slide" Target="slides/slide80.xml"/><Relationship Id="rId101" Type="http://schemas.openxmlformats.org/officeDocument/2006/relationships/slide" Target="slides/slide82.xml"/><Relationship Id="rId122" Type="http://schemas.openxmlformats.org/officeDocument/2006/relationships/slide" Target="slides/slide103.xml"/><Relationship Id="rId130" Type="http://schemas.openxmlformats.org/officeDocument/2006/relationships/slide" Target="slides/slide111.xml"/><Relationship Id="rId135" Type="http://schemas.openxmlformats.org/officeDocument/2006/relationships/slide" Target="slides/slide116.xml"/><Relationship Id="rId143" Type="http://schemas.openxmlformats.org/officeDocument/2006/relationships/slide" Target="slides/slide124.xml"/><Relationship Id="rId148" Type="http://schemas.openxmlformats.org/officeDocument/2006/relationships/notesMaster" Target="notesMasters/notesMaster1.xml"/><Relationship Id="rId151"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customXml" Target="../customXml/item9.xml"/><Relationship Id="rId13" Type="http://schemas.openxmlformats.org/officeDocument/2006/relationships/customXml" Target="../customXml/item13.xml"/><Relationship Id="rId18" Type="http://schemas.openxmlformats.org/officeDocument/2006/relationships/slideMaster" Target="slideMasters/slideMaster5.xml"/><Relationship Id="rId39" Type="http://schemas.openxmlformats.org/officeDocument/2006/relationships/slide" Target="slides/slide20.xml"/><Relationship Id="rId109" Type="http://schemas.openxmlformats.org/officeDocument/2006/relationships/slide" Target="slides/slide90.xml"/><Relationship Id="rId34" Type="http://schemas.openxmlformats.org/officeDocument/2006/relationships/slide" Target="slides/slide15.xml"/><Relationship Id="rId50" Type="http://schemas.openxmlformats.org/officeDocument/2006/relationships/slide" Target="slides/slide31.xml"/><Relationship Id="rId55" Type="http://schemas.openxmlformats.org/officeDocument/2006/relationships/slide" Target="slides/slide36.xml"/><Relationship Id="rId76" Type="http://schemas.openxmlformats.org/officeDocument/2006/relationships/slide" Target="slides/slide57.xml"/><Relationship Id="rId97" Type="http://schemas.openxmlformats.org/officeDocument/2006/relationships/slide" Target="slides/slide78.xml"/><Relationship Id="rId104" Type="http://schemas.openxmlformats.org/officeDocument/2006/relationships/slide" Target="slides/slide85.xml"/><Relationship Id="rId120" Type="http://schemas.openxmlformats.org/officeDocument/2006/relationships/slide" Target="slides/slide101.xml"/><Relationship Id="rId125" Type="http://schemas.openxmlformats.org/officeDocument/2006/relationships/slide" Target="slides/slide106.xml"/><Relationship Id="rId141" Type="http://schemas.openxmlformats.org/officeDocument/2006/relationships/slide" Target="slides/slide122.xml"/><Relationship Id="rId146" Type="http://schemas.openxmlformats.org/officeDocument/2006/relationships/slide" Target="slides/slide127.xml"/><Relationship Id="rId7" Type="http://schemas.openxmlformats.org/officeDocument/2006/relationships/customXml" Target="../customXml/item7.xml"/><Relationship Id="rId71" Type="http://schemas.openxmlformats.org/officeDocument/2006/relationships/slide" Target="slides/slide52.xml"/><Relationship Id="rId92" Type="http://schemas.openxmlformats.org/officeDocument/2006/relationships/slide" Target="slides/slide73.xml"/><Relationship Id="rId2" Type="http://schemas.openxmlformats.org/officeDocument/2006/relationships/customXml" Target="../customXml/item2.xml"/><Relationship Id="rId29" Type="http://schemas.openxmlformats.org/officeDocument/2006/relationships/slide" Target="slides/slide10.xml"/><Relationship Id="rId24" Type="http://schemas.openxmlformats.org/officeDocument/2006/relationships/slide" Target="slides/slide5.xml"/><Relationship Id="rId40" Type="http://schemas.openxmlformats.org/officeDocument/2006/relationships/slide" Target="slides/slide21.xml"/><Relationship Id="rId45" Type="http://schemas.openxmlformats.org/officeDocument/2006/relationships/slide" Target="slides/slide26.xml"/><Relationship Id="rId66" Type="http://schemas.openxmlformats.org/officeDocument/2006/relationships/slide" Target="slides/slide47.xml"/><Relationship Id="rId87" Type="http://schemas.openxmlformats.org/officeDocument/2006/relationships/slide" Target="slides/slide68.xml"/><Relationship Id="rId110" Type="http://schemas.openxmlformats.org/officeDocument/2006/relationships/slide" Target="slides/slide91.xml"/><Relationship Id="rId115" Type="http://schemas.openxmlformats.org/officeDocument/2006/relationships/slide" Target="slides/slide96.xml"/><Relationship Id="rId131" Type="http://schemas.openxmlformats.org/officeDocument/2006/relationships/slide" Target="slides/slide112.xml"/><Relationship Id="rId136" Type="http://schemas.openxmlformats.org/officeDocument/2006/relationships/slide" Target="slides/slide117.xml"/><Relationship Id="rId61" Type="http://schemas.openxmlformats.org/officeDocument/2006/relationships/slide" Target="slides/slide42.xml"/><Relationship Id="rId82" Type="http://schemas.openxmlformats.org/officeDocument/2006/relationships/slide" Target="slides/slide63.xml"/><Relationship Id="rId152" Type="http://schemas.openxmlformats.org/officeDocument/2006/relationships/theme" Target="theme/theme1.xml"/><Relationship Id="rId19" Type="http://schemas.openxmlformats.org/officeDocument/2006/relationships/slideMaster" Target="slideMasters/slideMaster6.xml"/><Relationship Id="rId14" Type="http://schemas.openxmlformats.org/officeDocument/2006/relationships/slideMaster" Target="slideMasters/slideMaster1.xml"/><Relationship Id="rId30" Type="http://schemas.openxmlformats.org/officeDocument/2006/relationships/slide" Target="slides/slide11.xml"/><Relationship Id="rId35" Type="http://schemas.openxmlformats.org/officeDocument/2006/relationships/slide" Target="slides/slide16.xml"/><Relationship Id="rId56" Type="http://schemas.openxmlformats.org/officeDocument/2006/relationships/slide" Target="slides/slide37.xml"/><Relationship Id="rId77" Type="http://schemas.openxmlformats.org/officeDocument/2006/relationships/slide" Target="slides/slide58.xml"/><Relationship Id="rId100" Type="http://schemas.openxmlformats.org/officeDocument/2006/relationships/slide" Target="slides/slide81.xml"/><Relationship Id="rId105" Type="http://schemas.openxmlformats.org/officeDocument/2006/relationships/slide" Target="slides/slide86.xml"/><Relationship Id="rId126" Type="http://schemas.openxmlformats.org/officeDocument/2006/relationships/slide" Target="slides/slide107.xml"/><Relationship Id="rId147" Type="http://schemas.openxmlformats.org/officeDocument/2006/relationships/slide" Target="slides/slide128.xml"/><Relationship Id="rId8" Type="http://schemas.openxmlformats.org/officeDocument/2006/relationships/customXml" Target="../customXml/item8.xml"/><Relationship Id="rId51" Type="http://schemas.openxmlformats.org/officeDocument/2006/relationships/slide" Target="slides/slide32.xml"/><Relationship Id="rId72" Type="http://schemas.openxmlformats.org/officeDocument/2006/relationships/slide" Target="slides/slide53.xml"/><Relationship Id="rId93" Type="http://schemas.openxmlformats.org/officeDocument/2006/relationships/slide" Target="slides/slide74.xml"/><Relationship Id="rId98" Type="http://schemas.openxmlformats.org/officeDocument/2006/relationships/slide" Target="slides/slide79.xml"/><Relationship Id="rId121" Type="http://schemas.openxmlformats.org/officeDocument/2006/relationships/slide" Target="slides/slide102.xml"/><Relationship Id="rId142" Type="http://schemas.openxmlformats.org/officeDocument/2006/relationships/slide" Target="slides/slide123.xml"/><Relationship Id="rId3" Type="http://schemas.openxmlformats.org/officeDocument/2006/relationships/customXml" Target="../customXml/item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51163" cy="4968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56038" y="0"/>
            <a:ext cx="2951162" cy="496888"/>
          </a:xfrm>
          <a:prstGeom prst="rect">
            <a:avLst/>
          </a:prstGeom>
        </p:spPr>
        <p:txBody>
          <a:bodyPr vert="horz" lIns="91440" tIns="45720" rIns="91440" bIns="45720" rtlCol="0"/>
          <a:lstStyle>
            <a:lvl1pPr algn="r">
              <a:defRPr sz="1200"/>
            </a:lvl1pPr>
          </a:lstStyle>
          <a:p>
            <a:fld id="{FEDC142D-4652-4010-A738-31F642784F92}" type="datetimeFigureOut">
              <a:rPr lang="en-US" smtClean="0"/>
              <a:t>9/12/2019</a:t>
            </a:fld>
            <a:endParaRPr lang="en-US"/>
          </a:p>
        </p:txBody>
      </p:sp>
      <p:sp>
        <p:nvSpPr>
          <p:cNvPr id="4" name="Slide Image Placeholder 3"/>
          <p:cNvSpPr>
            <a:spLocks noGrp="1" noRot="1" noChangeAspect="1"/>
          </p:cNvSpPr>
          <p:nvPr>
            <p:ph type="sldImg" idx="2"/>
          </p:nvPr>
        </p:nvSpPr>
        <p:spPr>
          <a:xfrm>
            <a:off x="609600" y="746125"/>
            <a:ext cx="5589588" cy="372745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1038" y="4721225"/>
            <a:ext cx="5446712" cy="447357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442450"/>
            <a:ext cx="2951163" cy="496888"/>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56038" y="9442450"/>
            <a:ext cx="2951162" cy="496888"/>
          </a:xfrm>
          <a:prstGeom prst="rect">
            <a:avLst/>
          </a:prstGeom>
        </p:spPr>
        <p:txBody>
          <a:bodyPr vert="horz" lIns="91440" tIns="45720" rIns="91440" bIns="45720" rtlCol="0" anchor="b"/>
          <a:lstStyle>
            <a:lvl1pPr algn="r">
              <a:defRPr sz="1200"/>
            </a:lvl1pPr>
          </a:lstStyle>
          <a:p>
            <a:fld id="{2B705FE2-EDE9-49F5-A20A-547CEF403024}" type="slidenum">
              <a:rPr lang="en-US" smtClean="0"/>
              <a:t>‹#›</a:t>
            </a:fld>
            <a:endParaRPr lang="en-US"/>
          </a:p>
        </p:txBody>
      </p:sp>
    </p:spTree>
    <p:extLst>
      <p:ext uri="{BB962C8B-B14F-4D97-AF65-F5344CB8AC3E}">
        <p14:creationId xmlns:p14="http://schemas.microsoft.com/office/powerpoint/2010/main" val="3786881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828173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180795381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36451027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219854333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64625607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15498777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36451027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21985433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00480038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7616071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124695133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21985433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21120500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3504764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2350950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11185602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25946825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240709407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98662857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888883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36451027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219854333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179613836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177016161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143256945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36451027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47605378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24094147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fld id="{2B705FE2-EDE9-49F5-A20A-547CEF403024}" type="slidenum">
              <a:rPr lang="en-US" smtClean="0"/>
              <a:t>18</a:t>
            </a:fld>
            <a:endParaRPr lang="en-US"/>
          </a:p>
        </p:txBody>
      </p:sp>
    </p:spTree>
    <p:extLst>
      <p:ext uri="{BB962C8B-B14F-4D97-AF65-F5344CB8AC3E}">
        <p14:creationId xmlns:p14="http://schemas.microsoft.com/office/powerpoint/2010/main" val="127581476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219854333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9197099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36451027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35597100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05FE2-EDE9-49F5-A20A-547CEF40302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Tree>
    <p:extLst>
      <p:ext uri="{BB962C8B-B14F-4D97-AF65-F5344CB8AC3E}">
        <p14:creationId xmlns:p14="http://schemas.microsoft.com/office/powerpoint/2010/main" val="21985433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1525" y="2130425"/>
            <a:ext cx="8743950" cy="1470025"/>
          </a:xfrm>
          <a:prstGeom prst="rect">
            <a:avLst/>
          </a:prstGeom>
        </p:spPr>
        <p:txBody>
          <a:bodyPr/>
          <a:lstStyle>
            <a:lvl1pPr>
              <a:defRPr>
                <a:solidFill>
                  <a:schemeClr val="accent4"/>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43050" y="3886200"/>
            <a:ext cx="72009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GB"/>
          </a:p>
        </p:txBody>
      </p:sp>
      <p:sp>
        <p:nvSpPr>
          <p:cNvPr id="4" name="Rectangle 4"/>
          <p:cNvSpPr>
            <a:spLocks noGrp="1" noChangeArrowheads="1"/>
          </p:cNvSpPr>
          <p:nvPr>
            <p:ph type="dt" sz="half" idx="10"/>
          </p:nvPr>
        </p:nvSpPr>
        <p:spPr>
          <a:xfrm>
            <a:off x="514350" y="6245225"/>
            <a:ext cx="2400300" cy="476250"/>
          </a:xfrm>
          <a:prstGeom prst="rect">
            <a:avLst/>
          </a:prstGeom>
        </p:spPr>
        <p:txBody>
          <a:bodyPr/>
          <a:lstStyle>
            <a:lvl1pPr>
              <a:defRPr>
                <a:latin typeface="Arial" charset="0"/>
                <a:ea typeface="+mn-ea"/>
              </a:defRPr>
            </a:lvl1pPr>
          </a:lstStyle>
          <a:p>
            <a:pPr>
              <a:defRPr/>
            </a:pPr>
            <a:endParaRPr lang="en-US"/>
          </a:p>
        </p:txBody>
      </p:sp>
      <p:sp>
        <p:nvSpPr>
          <p:cNvPr id="5" name="Rectangle 5"/>
          <p:cNvSpPr>
            <a:spLocks noGrp="1" noChangeArrowheads="1"/>
          </p:cNvSpPr>
          <p:nvPr>
            <p:ph type="ftr" sz="quarter" idx="11"/>
          </p:nvPr>
        </p:nvSpPr>
        <p:spPr>
          <a:xfrm>
            <a:off x="3514725" y="6245225"/>
            <a:ext cx="3257550" cy="476250"/>
          </a:xfrm>
          <a:prstGeom prst="rect">
            <a:avLst/>
          </a:prstGeom>
        </p:spPr>
        <p:txBody>
          <a:bodyPr/>
          <a:lstStyle>
            <a:lvl1pPr>
              <a:defRPr>
                <a:latin typeface="Arial" charset="0"/>
                <a:ea typeface="+mn-ea"/>
              </a:defRPr>
            </a:lvl1pPr>
          </a:lstStyle>
          <a:p>
            <a:pPr>
              <a:defRPr/>
            </a:pPr>
            <a:endParaRPr lang="en-US"/>
          </a:p>
        </p:txBody>
      </p:sp>
    </p:spTree>
    <p:extLst>
      <p:ext uri="{BB962C8B-B14F-4D97-AF65-F5344CB8AC3E}">
        <p14:creationId xmlns:p14="http://schemas.microsoft.com/office/powerpoint/2010/main" val="9619803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08571" y="457200"/>
            <a:ext cx="3317825"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4373315" y="987427"/>
            <a:ext cx="5207794"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708571" y="2057400"/>
            <a:ext cx="331782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DED6386-CA80-45D6-884C-7E9198E3BC84}" type="datetimeFigureOut">
              <a:rPr lang="en-CH" smtClean="0"/>
              <a:t>12/09/2019</a:t>
            </a:fld>
            <a:endParaRPr lang="en-CH"/>
          </a:p>
        </p:txBody>
      </p:sp>
      <p:sp>
        <p:nvSpPr>
          <p:cNvPr id="6" name="Footer Placeholder 5"/>
          <p:cNvSpPr>
            <a:spLocks noGrp="1"/>
          </p:cNvSpPr>
          <p:nvPr>
            <p:ph type="ftr" sz="quarter" idx="11"/>
          </p:nvPr>
        </p:nvSpPr>
        <p:spPr/>
        <p:txBody>
          <a:bodyPr/>
          <a:lstStyle/>
          <a:p>
            <a:endParaRPr lang="en-CH"/>
          </a:p>
        </p:txBody>
      </p:sp>
      <p:sp>
        <p:nvSpPr>
          <p:cNvPr id="7" name="Slide Number Placeholder 6"/>
          <p:cNvSpPr>
            <a:spLocks noGrp="1"/>
          </p:cNvSpPr>
          <p:nvPr>
            <p:ph type="sldNum" sz="quarter" idx="12"/>
          </p:nvPr>
        </p:nvSpPr>
        <p:spPr/>
        <p:txBody>
          <a:bodyPr/>
          <a:lstStyle/>
          <a:p>
            <a:fld id="{9F26D849-556F-4637-980E-C20FE030C6D9}" type="slidenum">
              <a:rPr lang="en-CH" smtClean="0"/>
              <a:t>‹#›</a:t>
            </a:fld>
            <a:endParaRPr lang="en-CH"/>
          </a:p>
        </p:txBody>
      </p:sp>
    </p:spTree>
    <p:extLst>
      <p:ext uri="{BB962C8B-B14F-4D97-AF65-F5344CB8AC3E}">
        <p14:creationId xmlns:p14="http://schemas.microsoft.com/office/powerpoint/2010/main" val="27028480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08571" y="457200"/>
            <a:ext cx="3317825"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373315" y="987427"/>
            <a:ext cx="5207794"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708571" y="2057400"/>
            <a:ext cx="331782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DED6386-CA80-45D6-884C-7E9198E3BC84}" type="datetimeFigureOut">
              <a:rPr lang="en-CH" smtClean="0"/>
              <a:t>12/09/2019</a:t>
            </a:fld>
            <a:endParaRPr lang="en-CH"/>
          </a:p>
        </p:txBody>
      </p:sp>
      <p:sp>
        <p:nvSpPr>
          <p:cNvPr id="6" name="Footer Placeholder 5"/>
          <p:cNvSpPr>
            <a:spLocks noGrp="1"/>
          </p:cNvSpPr>
          <p:nvPr>
            <p:ph type="ftr" sz="quarter" idx="11"/>
          </p:nvPr>
        </p:nvSpPr>
        <p:spPr/>
        <p:txBody>
          <a:bodyPr/>
          <a:lstStyle/>
          <a:p>
            <a:endParaRPr lang="en-CH"/>
          </a:p>
        </p:txBody>
      </p:sp>
      <p:sp>
        <p:nvSpPr>
          <p:cNvPr id="7" name="Slide Number Placeholder 6"/>
          <p:cNvSpPr>
            <a:spLocks noGrp="1"/>
          </p:cNvSpPr>
          <p:nvPr>
            <p:ph type="sldNum" sz="quarter" idx="12"/>
          </p:nvPr>
        </p:nvSpPr>
        <p:spPr/>
        <p:txBody>
          <a:bodyPr/>
          <a:lstStyle/>
          <a:p>
            <a:fld id="{9F26D849-556F-4637-980E-C20FE030C6D9}" type="slidenum">
              <a:rPr lang="en-CH" smtClean="0"/>
              <a:t>‹#›</a:t>
            </a:fld>
            <a:endParaRPr lang="en-CH"/>
          </a:p>
        </p:txBody>
      </p:sp>
    </p:spTree>
    <p:extLst>
      <p:ext uri="{BB962C8B-B14F-4D97-AF65-F5344CB8AC3E}">
        <p14:creationId xmlns:p14="http://schemas.microsoft.com/office/powerpoint/2010/main" val="208792402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DED6386-CA80-45D6-884C-7E9198E3BC84}" type="datetimeFigureOut">
              <a:rPr lang="en-CH" smtClean="0"/>
              <a:t>12/09/2019</a:t>
            </a:fld>
            <a:endParaRPr lang="en-CH"/>
          </a:p>
        </p:txBody>
      </p:sp>
      <p:sp>
        <p:nvSpPr>
          <p:cNvPr id="5" name="Footer Placeholder 4"/>
          <p:cNvSpPr>
            <a:spLocks noGrp="1"/>
          </p:cNvSpPr>
          <p:nvPr>
            <p:ph type="ftr" sz="quarter" idx="11"/>
          </p:nvPr>
        </p:nvSpPr>
        <p:spPr/>
        <p:txBody>
          <a:bodyPr/>
          <a:lstStyle/>
          <a:p>
            <a:endParaRPr lang="en-CH"/>
          </a:p>
        </p:txBody>
      </p:sp>
      <p:sp>
        <p:nvSpPr>
          <p:cNvPr id="6" name="Slide Number Placeholder 5"/>
          <p:cNvSpPr>
            <a:spLocks noGrp="1"/>
          </p:cNvSpPr>
          <p:nvPr>
            <p:ph type="sldNum" sz="quarter" idx="12"/>
          </p:nvPr>
        </p:nvSpPr>
        <p:spPr/>
        <p:txBody>
          <a:bodyPr/>
          <a:lstStyle/>
          <a:p>
            <a:fld id="{9F26D849-556F-4637-980E-C20FE030C6D9}" type="slidenum">
              <a:rPr lang="en-CH" smtClean="0"/>
              <a:t>‹#›</a:t>
            </a:fld>
            <a:endParaRPr lang="en-CH"/>
          </a:p>
        </p:txBody>
      </p:sp>
    </p:spTree>
    <p:extLst>
      <p:ext uri="{BB962C8B-B14F-4D97-AF65-F5344CB8AC3E}">
        <p14:creationId xmlns:p14="http://schemas.microsoft.com/office/powerpoint/2010/main" val="270838526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361635" y="365125"/>
            <a:ext cx="2218134"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707232" y="365125"/>
            <a:ext cx="6525816"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DED6386-CA80-45D6-884C-7E9198E3BC84}" type="datetimeFigureOut">
              <a:rPr lang="en-CH" smtClean="0"/>
              <a:t>12/09/2019</a:t>
            </a:fld>
            <a:endParaRPr lang="en-CH"/>
          </a:p>
        </p:txBody>
      </p:sp>
      <p:sp>
        <p:nvSpPr>
          <p:cNvPr id="5" name="Footer Placeholder 4"/>
          <p:cNvSpPr>
            <a:spLocks noGrp="1"/>
          </p:cNvSpPr>
          <p:nvPr>
            <p:ph type="ftr" sz="quarter" idx="11"/>
          </p:nvPr>
        </p:nvSpPr>
        <p:spPr/>
        <p:txBody>
          <a:bodyPr/>
          <a:lstStyle/>
          <a:p>
            <a:endParaRPr lang="en-CH"/>
          </a:p>
        </p:txBody>
      </p:sp>
      <p:sp>
        <p:nvSpPr>
          <p:cNvPr id="6" name="Slide Number Placeholder 5"/>
          <p:cNvSpPr>
            <a:spLocks noGrp="1"/>
          </p:cNvSpPr>
          <p:nvPr>
            <p:ph type="sldNum" sz="quarter" idx="12"/>
          </p:nvPr>
        </p:nvSpPr>
        <p:spPr/>
        <p:txBody>
          <a:bodyPr/>
          <a:lstStyle/>
          <a:p>
            <a:fld id="{9F26D849-556F-4637-980E-C20FE030C6D9}" type="slidenum">
              <a:rPr lang="en-CH" smtClean="0"/>
              <a:t>‹#›</a:t>
            </a:fld>
            <a:endParaRPr lang="en-CH"/>
          </a:p>
        </p:txBody>
      </p:sp>
    </p:spTree>
    <p:extLst>
      <p:ext uri="{BB962C8B-B14F-4D97-AF65-F5344CB8AC3E}">
        <p14:creationId xmlns:p14="http://schemas.microsoft.com/office/powerpoint/2010/main" val="124920576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1525" y="2130425"/>
            <a:ext cx="8743950" cy="1470025"/>
          </a:xfrm>
          <a:prstGeom prst="rect">
            <a:avLst/>
          </a:prstGeom>
        </p:spPr>
        <p:txBody>
          <a:bodyPr/>
          <a:lstStyle>
            <a:lvl1pPr>
              <a:defRPr>
                <a:solidFill>
                  <a:schemeClr val="accent4"/>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43050" y="3886200"/>
            <a:ext cx="72009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GB"/>
          </a:p>
        </p:txBody>
      </p:sp>
      <p:sp>
        <p:nvSpPr>
          <p:cNvPr id="4" name="Rectangle 4"/>
          <p:cNvSpPr>
            <a:spLocks noGrp="1" noChangeArrowheads="1"/>
          </p:cNvSpPr>
          <p:nvPr>
            <p:ph type="dt" sz="half" idx="10"/>
          </p:nvPr>
        </p:nvSpPr>
        <p:spPr>
          <a:xfrm>
            <a:off x="514350" y="6245225"/>
            <a:ext cx="2400300" cy="476250"/>
          </a:xfrm>
          <a:prstGeom prst="rect">
            <a:avLst/>
          </a:prstGeom>
        </p:spPr>
        <p:txBody>
          <a:bodyPr/>
          <a:lstStyle>
            <a:lvl1pPr>
              <a:defRPr>
                <a:latin typeface="Arial" charset="0"/>
                <a:ea typeface="+mn-ea"/>
              </a:defRPr>
            </a:lvl1pPr>
          </a:lstStyle>
          <a:p>
            <a:pPr>
              <a:defRPr/>
            </a:pPr>
            <a:endParaRPr lang="en-US"/>
          </a:p>
        </p:txBody>
      </p:sp>
      <p:sp>
        <p:nvSpPr>
          <p:cNvPr id="5" name="Rectangle 5"/>
          <p:cNvSpPr>
            <a:spLocks noGrp="1" noChangeArrowheads="1"/>
          </p:cNvSpPr>
          <p:nvPr>
            <p:ph type="ftr" sz="quarter" idx="11"/>
          </p:nvPr>
        </p:nvSpPr>
        <p:spPr>
          <a:xfrm>
            <a:off x="3514725" y="6245225"/>
            <a:ext cx="3257550" cy="476250"/>
          </a:xfrm>
          <a:prstGeom prst="rect">
            <a:avLst/>
          </a:prstGeom>
        </p:spPr>
        <p:txBody>
          <a:bodyPr/>
          <a:lstStyle>
            <a:lvl1pPr>
              <a:defRPr>
                <a:latin typeface="Arial" charset="0"/>
                <a:ea typeface="+mn-ea"/>
              </a:defRPr>
            </a:lvl1pPr>
          </a:lstStyle>
          <a:p>
            <a:pPr>
              <a:defRPr/>
            </a:pPr>
            <a:endParaRPr lang="en-US"/>
          </a:p>
        </p:txBody>
      </p:sp>
    </p:spTree>
    <p:extLst>
      <p:ext uri="{BB962C8B-B14F-4D97-AF65-F5344CB8AC3E}">
        <p14:creationId xmlns:p14="http://schemas.microsoft.com/office/powerpoint/2010/main" val="10600331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514350" y="6245225"/>
            <a:ext cx="2400300" cy="476250"/>
          </a:xfrm>
          <a:prstGeom prst="rect">
            <a:avLst/>
          </a:prstGeom>
        </p:spPr>
        <p:txBody>
          <a:bodyPr/>
          <a:lstStyle>
            <a:lvl1pPr>
              <a:defRPr>
                <a:latin typeface="Arial" charset="0"/>
                <a:ea typeface="+mn-ea"/>
              </a:defRPr>
            </a:lvl1pPr>
          </a:lstStyle>
          <a:p>
            <a:pPr>
              <a:defRPr/>
            </a:pPr>
            <a:endParaRPr lang="en-US"/>
          </a:p>
        </p:txBody>
      </p:sp>
      <p:sp>
        <p:nvSpPr>
          <p:cNvPr id="3" name="Rectangle 5"/>
          <p:cNvSpPr>
            <a:spLocks noGrp="1" noChangeArrowheads="1"/>
          </p:cNvSpPr>
          <p:nvPr>
            <p:ph type="ftr" sz="quarter" idx="11"/>
          </p:nvPr>
        </p:nvSpPr>
        <p:spPr>
          <a:xfrm>
            <a:off x="3514725" y="6245225"/>
            <a:ext cx="3257550" cy="476250"/>
          </a:xfrm>
          <a:prstGeom prst="rect">
            <a:avLst/>
          </a:prstGeom>
        </p:spPr>
        <p:txBody>
          <a:bodyPr/>
          <a:lstStyle>
            <a:lvl1pPr>
              <a:defRPr>
                <a:latin typeface="Arial" charset="0"/>
                <a:ea typeface="+mn-ea"/>
              </a:defRPr>
            </a:lvl1pPr>
          </a:lstStyle>
          <a:p>
            <a:pPr>
              <a:defRPr/>
            </a:pPr>
            <a:endParaRPr lang="en-US"/>
          </a:p>
        </p:txBody>
      </p:sp>
    </p:spTree>
    <p:extLst>
      <p:ext uri="{BB962C8B-B14F-4D97-AF65-F5344CB8AC3E}">
        <p14:creationId xmlns:p14="http://schemas.microsoft.com/office/powerpoint/2010/main" val="246551706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1525" y="2130425"/>
            <a:ext cx="8743950" cy="1470025"/>
          </a:xfrm>
          <a:prstGeom prst="rect">
            <a:avLst/>
          </a:prstGeom>
        </p:spPr>
        <p:txBody>
          <a:bodyPr/>
          <a:lstStyle>
            <a:lvl1pPr>
              <a:defRPr>
                <a:solidFill>
                  <a:schemeClr val="accent4"/>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43050" y="3886200"/>
            <a:ext cx="72009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GB"/>
          </a:p>
        </p:txBody>
      </p:sp>
      <p:sp>
        <p:nvSpPr>
          <p:cNvPr id="4" name="Rectangle 4"/>
          <p:cNvSpPr>
            <a:spLocks noGrp="1" noChangeArrowheads="1"/>
          </p:cNvSpPr>
          <p:nvPr>
            <p:ph type="dt" sz="half" idx="10"/>
          </p:nvPr>
        </p:nvSpPr>
        <p:spPr>
          <a:xfrm>
            <a:off x="514350" y="6245225"/>
            <a:ext cx="2400300" cy="476250"/>
          </a:xfrm>
          <a:prstGeom prst="rect">
            <a:avLst/>
          </a:prstGeom>
        </p:spPr>
        <p:txBody>
          <a:bodyPr/>
          <a:lstStyle>
            <a:lvl1pPr>
              <a:defRPr>
                <a:latin typeface="Arial" charset="0"/>
                <a:ea typeface="+mn-ea"/>
              </a:defRPr>
            </a:lvl1pPr>
          </a:lstStyle>
          <a:p>
            <a:pPr>
              <a:defRPr/>
            </a:pPr>
            <a:endParaRPr lang="en-US"/>
          </a:p>
        </p:txBody>
      </p:sp>
      <p:sp>
        <p:nvSpPr>
          <p:cNvPr id="5" name="Rectangle 5"/>
          <p:cNvSpPr>
            <a:spLocks noGrp="1" noChangeArrowheads="1"/>
          </p:cNvSpPr>
          <p:nvPr>
            <p:ph type="ftr" sz="quarter" idx="11"/>
          </p:nvPr>
        </p:nvSpPr>
        <p:spPr>
          <a:xfrm>
            <a:off x="3514725" y="6245225"/>
            <a:ext cx="3257550" cy="476250"/>
          </a:xfrm>
          <a:prstGeom prst="rect">
            <a:avLst/>
          </a:prstGeom>
        </p:spPr>
        <p:txBody>
          <a:bodyPr/>
          <a:lstStyle>
            <a:lvl1pPr>
              <a:defRPr>
                <a:latin typeface="Arial" charset="0"/>
                <a:ea typeface="+mn-ea"/>
              </a:defRPr>
            </a:lvl1pPr>
          </a:lstStyle>
          <a:p>
            <a:pPr>
              <a:defRPr/>
            </a:pPr>
            <a:endParaRPr lang="en-US"/>
          </a:p>
        </p:txBody>
      </p:sp>
    </p:spTree>
    <p:extLst>
      <p:ext uri="{BB962C8B-B14F-4D97-AF65-F5344CB8AC3E}">
        <p14:creationId xmlns:p14="http://schemas.microsoft.com/office/powerpoint/2010/main" val="4621585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514350" y="6245225"/>
            <a:ext cx="2400300" cy="476250"/>
          </a:xfrm>
          <a:prstGeom prst="rect">
            <a:avLst/>
          </a:prstGeom>
        </p:spPr>
        <p:txBody>
          <a:bodyPr/>
          <a:lstStyle>
            <a:lvl1pPr>
              <a:defRPr>
                <a:latin typeface="Arial" charset="0"/>
                <a:ea typeface="+mn-ea"/>
              </a:defRPr>
            </a:lvl1pPr>
          </a:lstStyle>
          <a:p>
            <a:pPr>
              <a:defRPr/>
            </a:pPr>
            <a:endParaRPr lang="en-US"/>
          </a:p>
        </p:txBody>
      </p:sp>
      <p:sp>
        <p:nvSpPr>
          <p:cNvPr id="3" name="Rectangle 5"/>
          <p:cNvSpPr>
            <a:spLocks noGrp="1" noChangeArrowheads="1"/>
          </p:cNvSpPr>
          <p:nvPr>
            <p:ph type="ftr" sz="quarter" idx="11"/>
          </p:nvPr>
        </p:nvSpPr>
        <p:spPr>
          <a:xfrm>
            <a:off x="3514725" y="6245225"/>
            <a:ext cx="3257550" cy="476250"/>
          </a:xfrm>
          <a:prstGeom prst="rect">
            <a:avLst/>
          </a:prstGeom>
        </p:spPr>
        <p:txBody>
          <a:bodyPr/>
          <a:lstStyle>
            <a:lvl1pPr>
              <a:defRPr>
                <a:latin typeface="Arial" charset="0"/>
                <a:ea typeface="+mn-ea"/>
              </a:defRPr>
            </a:lvl1pPr>
          </a:lstStyle>
          <a:p>
            <a:pPr>
              <a:defRPr/>
            </a:pPr>
            <a:endParaRPr lang="en-US"/>
          </a:p>
        </p:txBody>
      </p:sp>
    </p:spTree>
    <p:extLst>
      <p:ext uri="{BB962C8B-B14F-4D97-AF65-F5344CB8AC3E}">
        <p14:creationId xmlns:p14="http://schemas.microsoft.com/office/powerpoint/2010/main" val="24334692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1525" y="2130425"/>
            <a:ext cx="8743950" cy="1470025"/>
          </a:xfrm>
          <a:prstGeom prst="rect">
            <a:avLst/>
          </a:prstGeom>
        </p:spPr>
        <p:txBody>
          <a:bodyPr/>
          <a:lstStyle>
            <a:lvl1pPr>
              <a:defRPr>
                <a:solidFill>
                  <a:schemeClr val="accent4"/>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43050" y="3886200"/>
            <a:ext cx="72009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GB"/>
          </a:p>
        </p:txBody>
      </p:sp>
      <p:sp>
        <p:nvSpPr>
          <p:cNvPr id="4" name="Rectangle 4"/>
          <p:cNvSpPr>
            <a:spLocks noGrp="1" noChangeArrowheads="1"/>
          </p:cNvSpPr>
          <p:nvPr>
            <p:ph type="dt" sz="half" idx="10"/>
          </p:nvPr>
        </p:nvSpPr>
        <p:spPr>
          <a:xfrm>
            <a:off x="514350" y="6245225"/>
            <a:ext cx="2400300" cy="476250"/>
          </a:xfrm>
          <a:prstGeom prst="rect">
            <a:avLst/>
          </a:prstGeom>
        </p:spPr>
        <p:txBody>
          <a:bodyPr/>
          <a:lstStyle>
            <a:lvl1pPr>
              <a:defRPr>
                <a:latin typeface="Arial" charset="0"/>
                <a:ea typeface="+mn-ea"/>
              </a:defRPr>
            </a:lvl1pPr>
          </a:lstStyle>
          <a:p>
            <a:pPr>
              <a:defRPr/>
            </a:pPr>
            <a:endParaRPr lang="en-US"/>
          </a:p>
        </p:txBody>
      </p:sp>
      <p:sp>
        <p:nvSpPr>
          <p:cNvPr id="5" name="Rectangle 5"/>
          <p:cNvSpPr>
            <a:spLocks noGrp="1" noChangeArrowheads="1"/>
          </p:cNvSpPr>
          <p:nvPr>
            <p:ph type="ftr" sz="quarter" idx="11"/>
          </p:nvPr>
        </p:nvSpPr>
        <p:spPr>
          <a:xfrm>
            <a:off x="3514725" y="6245225"/>
            <a:ext cx="3257550" cy="476250"/>
          </a:xfrm>
          <a:prstGeom prst="rect">
            <a:avLst/>
          </a:prstGeom>
        </p:spPr>
        <p:txBody>
          <a:bodyPr/>
          <a:lstStyle>
            <a:lvl1pPr>
              <a:defRPr>
                <a:latin typeface="Arial" charset="0"/>
                <a:ea typeface="+mn-ea"/>
              </a:defRPr>
            </a:lvl1pPr>
          </a:lstStyle>
          <a:p>
            <a:pPr>
              <a:defRPr/>
            </a:pPr>
            <a:endParaRPr lang="en-US"/>
          </a:p>
        </p:txBody>
      </p:sp>
    </p:spTree>
    <p:extLst>
      <p:ext uri="{BB962C8B-B14F-4D97-AF65-F5344CB8AC3E}">
        <p14:creationId xmlns:p14="http://schemas.microsoft.com/office/powerpoint/2010/main" val="1714351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514350" y="6245225"/>
            <a:ext cx="2400300" cy="476250"/>
          </a:xfrm>
          <a:prstGeom prst="rect">
            <a:avLst/>
          </a:prstGeom>
        </p:spPr>
        <p:txBody>
          <a:bodyPr/>
          <a:lstStyle>
            <a:lvl1pPr>
              <a:defRPr>
                <a:latin typeface="Arial" charset="0"/>
                <a:ea typeface="+mn-ea"/>
              </a:defRPr>
            </a:lvl1pPr>
          </a:lstStyle>
          <a:p>
            <a:pPr>
              <a:defRPr/>
            </a:pPr>
            <a:endParaRPr lang="en-US"/>
          </a:p>
        </p:txBody>
      </p:sp>
      <p:sp>
        <p:nvSpPr>
          <p:cNvPr id="3" name="Rectangle 5"/>
          <p:cNvSpPr>
            <a:spLocks noGrp="1" noChangeArrowheads="1"/>
          </p:cNvSpPr>
          <p:nvPr>
            <p:ph type="ftr" sz="quarter" idx="11"/>
          </p:nvPr>
        </p:nvSpPr>
        <p:spPr>
          <a:xfrm>
            <a:off x="3514725" y="6245225"/>
            <a:ext cx="3257550" cy="476250"/>
          </a:xfrm>
          <a:prstGeom prst="rect">
            <a:avLst/>
          </a:prstGeom>
        </p:spPr>
        <p:txBody>
          <a:bodyPr/>
          <a:lstStyle>
            <a:lvl1pPr>
              <a:defRPr>
                <a:latin typeface="Arial" charset="0"/>
                <a:ea typeface="+mn-ea"/>
              </a:defRPr>
            </a:lvl1pPr>
          </a:lstStyle>
          <a:p>
            <a:pPr>
              <a:defRPr/>
            </a:pPr>
            <a:endParaRPr lang="en-US"/>
          </a:p>
        </p:txBody>
      </p:sp>
    </p:spTree>
    <p:extLst>
      <p:ext uri="{BB962C8B-B14F-4D97-AF65-F5344CB8AC3E}">
        <p14:creationId xmlns:p14="http://schemas.microsoft.com/office/powerpoint/2010/main" val="4634737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514350" y="6245225"/>
            <a:ext cx="2400300" cy="476250"/>
          </a:xfrm>
          <a:prstGeom prst="rect">
            <a:avLst/>
          </a:prstGeom>
        </p:spPr>
        <p:txBody>
          <a:bodyPr/>
          <a:lstStyle>
            <a:lvl1pPr>
              <a:defRPr>
                <a:latin typeface="Arial" charset="0"/>
                <a:ea typeface="+mn-ea"/>
              </a:defRPr>
            </a:lvl1pPr>
          </a:lstStyle>
          <a:p>
            <a:pPr>
              <a:defRPr/>
            </a:pPr>
            <a:endParaRPr lang="en-US"/>
          </a:p>
        </p:txBody>
      </p:sp>
      <p:sp>
        <p:nvSpPr>
          <p:cNvPr id="3" name="Rectangle 5"/>
          <p:cNvSpPr>
            <a:spLocks noGrp="1" noChangeArrowheads="1"/>
          </p:cNvSpPr>
          <p:nvPr>
            <p:ph type="ftr" sz="quarter" idx="11"/>
          </p:nvPr>
        </p:nvSpPr>
        <p:spPr>
          <a:xfrm>
            <a:off x="3514725" y="6245225"/>
            <a:ext cx="3257550" cy="476250"/>
          </a:xfrm>
          <a:prstGeom prst="rect">
            <a:avLst/>
          </a:prstGeom>
        </p:spPr>
        <p:txBody>
          <a:bodyPr/>
          <a:lstStyle>
            <a:lvl1pPr>
              <a:defRPr>
                <a:latin typeface="Arial" charset="0"/>
                <a:ea typeface="+mn-ea"/>
              </a:defRPr>
            </a:lvl1pPr>
          </a:lstStyle>
          <a:p>
            <a:pPr>
              <a:defRPr/>
            </a:pPr>
            <a:endParaRPr lang="en-US"/>
          </a:p>
        </p:txBody>
      </p:sp>
    </p:spTree>
    <p:extLst>
      <p:ext uri="{BB962C8B-B14F-4D97-AF65-F5344CB8AC3E}">
        <p14:creationId xmlns:p14="http://schemas.microsoft.com/office/powerpoint/2010/main" val="25448110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1525" y="2130425"/>
            <a:ext cx="8743950" cy="1470025"/>
          </a:xfrm>
          <a:prstGeom prst="rect">
            <a:avLst/>
          </a:prstGeom>
        </p:spPr>
        <p:txBody>
          <a:bodyPr/>
          <a:lstStyle>
            <a:lvl1pPr>
              <a:defRPr>
                <a:solidFill>
                  <a:schemeClr val="accent4"/>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43050" y="3886200"/>
            <a:ext cx="72009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GB"/>
          </a:p>
        </p:txBody>
      </p:sp>
      <p:sp>
        <p:nvSpPr>
          <p:cNvPr id="4" name="Rectangle 4"/>
          <p:cNvSpPr>
            <a:spLocks noGrp="1" noChangeArrowheads="1"/>
          </p:cNvSpPr>
          <p:nvPr>
            <p:ph type="dt" sz="half" idx="10"/>
          </p:nvPr>
        </p:nvSpPr>
        <p:spPr>
          <a:xfrm>
            <a:off x="514350" y="6245225"/>
            <a:ext cx="2400300" cy="476250"/>
          </a:xfrm>
          <a:prstGeom prst="rect">
            <a:avLst/>
          </a:prstGeom>
        </p:spPr>
        <p:txBody>
          <a:bodyPr/>
          <a:lstStyle>
            <a:lvl1pPr>
              <a:defRPr>
                <a:latin typeface="Arial" charset="0"/>
                <a:ea typeface="+mn-ea"/>
              </a:defRPr>
            </a:lvl1pPr>
          </a:lstStyle>
          <a:p>
            <a:pPr>
              <a:defRPr/>
            </a:pPr>
            <a:endParaRPr lang="en-US"/>
          </a:p>
        </p:txBody>
      </p:sp>
      <p:sp>
        <p:nvSpPr>
          <p:cNvPr id="5" name="Rectangle 5"/>
          <p:cNvSpPr>
            <a:spLocks noGrp="1" noChangeArrowheads="1"/>
          </p:cNvSpPr>
          <p:nvPr>
            <p:ph type="ftr" sz="quarter" idx="11"/>
          </p:nvPr>
        </p:nvSpPr>
        <p:spPr>
          <a:xfrm>
            <a:off x="3514725" y="6245225"/>
            <a:ext cx="3257550" cy="476250"/>
          </a:xfrm>
          <a:prstGeom prst="rect">
            <a:avLst/>
          </a:prstGeom>
        </p:spPr>
        <p:txBody>
          <a:bodyPr/>
          <a:lstStyle>
            <a:lvl1pPr>
              <a:defRPr>
                <a:latin typeface="Arial" charset="0"/>
                <a:ea typeface="+mn-ea"/>
              </a:defRPr>
            </a:lvl1pPr>
          </a:lstStyle>
          <a:p>
            <a:pPr>
              <a:defRPr/>
            </a:pPr>
            <a:endParaRPr lang="en-US"/>
          </a:p>
        </p:txBody>
      </p:sp>
    </p:spTree>
    <p:extLst>
      <p:ext uri="{BB962C8B-B14F-4D97-AF65-F5344CB8AC3E}">
        <p14:creationId xmlns:p14="http://schemas.microsoft.com/office/powerpoint/2010/main" val="15975665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514350" y="6245225"/>
            <a:ext cx="2400300" cy="476250"/>
          </a:xfrm>
          <a:prstGeom prst="rect">
            <a:avLst/>
          </a:prstGeom>
        </p:spPr>
        <p:txBody>
          <a:bodyPr/>
          <a:lstStyle>
            <a:lvl1pPr>
              <a:defRPr>
                <a:latin typeface="Arial" charset="0"/>
                <a:ea typeface="+mn-ea"/>
              </a:defRPr>
            </a:lvl1pPr>
          </a:lstStyle>
          <a:p>
            <a:pPr>
              <a:defRPr/>
            </a:pPr>
            <a:endParaRPr lang="en-US"/>
          </a:p>
        </p:txBody>
      </p:sp>
      <p:sp>
        <p:nvSpPr>
          <p:cNvPr id="3" name="Rectangle 5"/>
          <p:cNvSpPr>
            <a:spLocks noGrp="1" noChangeArrowheads="1"/>
          </p:cNvSpPr>
          <p:nvPr>
            <p:ph type="ftr" sz="quarter" idx="11"/>
          </p:nvPr>
        </p:nvSpPr>
        <p:spPr>
          <a:xfrm>
            <a:off x="3514725" y="6245225"/>
            <a:ext cx="3257550" cy="476250"/>
          </a:xfrm>
          <a:prstGeom prst="rect">
            <a:avLst/>
          </a:prstGeom>
        </p:spPr>
        <p:txBody>
          <a:bodyPr/>
          <a:lstStyle>
            <a:lvl1pPr>
              <a:defRPr>
                <a:latin typeface="Arial" charset="0"/>
                <a:ea typeface="+mn-ea"/>
              </a:defRPr>
            </a:lvl1pPr>
          </a:lstStyle>
          <a:p>
            <a:pPr>
              <a:defRPr/>
            </a:pPr>
            <a:endParaRPr lang="en-US"/>
          </a:p>
        </p:txBody>
      </p:sp>
    </p:spTree>
    <p:extLst>
      <p:ext uri="{BB962C8B-B14F-4D97-AF65-F5344CB8AC3E}">
        <p14:creationId xmlns:p14="http://schemas.microsoft.com/office/powerpoint/2010/main" val="1562187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1525" y="1122363"/>
            <a:ext cx="874395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285875" y="3602038"/>
            <a:ext cx="771525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DED6386-CA80-45D6-884C-7E9198E3BC84}" type="datetimeFigureOut">
              <a:rPr lang="en-CH" smtClean="0"/>
              <a:t>12/09/2019</a:t>
            </a:fld>
            <a:endParaRPr lang="en-CH"/>
          </a:p>
        </p:txBody>
      </p:sp>
      <p:sp>
        <p:nvSpPr>
          <p:cNvPr id="5" name="Footer Placeholder 4"/>
          <p:cNvSpPr>
            <a:spLocks noGrp="1"/>
          </p:cNvSpPr>
          <p:nvPr>
            <p:ph type="ftr" sz="quarter" idx="11"/>
          </p:nvPr>
        </p:nvSpPr>
        <p:spPr/>
        <p:txBody>
          <a:bodyPr/>
          <a:lstStyle/>
          <a:p>
            <a:endParaRPr lang="en-CH"/>
          </a:p>
        </p:txBody>
      </p:sp>
      <p:sp>
        <p:nvSpPr>
          <p:cNvPr id="6" name="Slide Number Placeholder 5"/>
          <p:cNvSpPr>
            <a:spLocks noGrp="1"/>
          </p:cNvSpPr>
          <p:nvPr>
            <p:ph type="sldNum" sz="quarter" idx="12"/>
          </p:nvPr>
        </p:nvSpPr>
        <p:spPr/>
        <p:txBody>
          <a:bodyPr/>
          <a:lstStyle/>
          <a:p>
            <a:fld id="{9F26D849-556F-4637-980E-C20FE030C6D9}" type="slidenum">
              <a:rPr lang="en-CH" smtClean="0"/>
              <a:t>‹#›</a:t>
            </a:fld>
            <a:endParaRPr lang="en-CH"/>
          </a:p>
        </p:txBody>
      </p:sp>
    </p:spTree>
    <p:extLst>
      <p:ext uri="{BB962C8B-B14F-4D97-AF65-F5344CB8AC3E}">
        <p14:creationId xmlns:p14="http://schemas.microsoft.com/office/powerpoint/2010/main" val="5187542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DED6386-CA80-45D6-884C-7E9198E3BC84}" type="datetimeFigureOut">
              <a:rPr lang="en-CH" smtClean="0"/>
              <a:t>12/09/2019</a:t>
            </a:fld>
            <a:endParaRPr lang="en-CH"/>
          </a:p>
        </p:txBody>
      </p:sp>
      <p:sp>
        <p:nvSpPr>
          <p:cNvPr id="5" name="Footer Placeholder 4"/>
          <p:cNvSpPr>
            <a:spLocks noGrp="1"/>
          </p:cNvSpPr>
          <p:nvPr>
            <p:ph type="ftr" sz="quarter" idx="11"/>
          </p:nvPr>
        </p:nvSpPr>
        <p:spPr/>
        <p:txBody>
          <a:bodyPr/>
          <a:lstStyle/>
          <a:p>
            <a:endParaRPr lang="en-CH"/>
          </a:p>
        </p:txBody>
      </p:sp>
      <p:sp>
        <p:nvSpPr>
          <p:cNvPr id="6" name="Slide Number Placeholder 5"/>
          <p:cNvSpPr>
            <a:spLocks noGrp="1"/>
          </p:cNvSpPr>
          <p:nvPr>
            <p:ph type="sldNum" sz="quarter" idx="12"/>
          </p:nvPr>
        </p:nvSpPr>
        <p:spPr/>
        <p:txBody>
          <a:bodyPr/>
          <a:lstStyle/>
          <a:p>
            <a:fld id="{9F26D849-556F-4637-980E-C20FE030C6D9}" type="slidenum">
              <a:rPr lang="en-CH" smtClean="0"/>
              <a:t>‹#›</a:t>
            </a:fld>
            <a:endParaRPr lang="en-CH"/>
          </a:p>
        </p:txBody>
      </p:sp>
    </p:spTree>
    <p:extLst>
      <p:ext uri="{BB962C8B-B14F-4D97-AF65-F5344CB8AC3E}">
        <p14:creationId xmlns:p14="http://schemas.microsoft.com/office/powerpoint/2010/main" val="35571855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01874" y="1709740"/>
            <a:ext cx="8872538"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701874" y="4589465"/>
            <a:ext cx="8872538"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DED6386-CA80-45D6-884C-7E9198E3BC84}" type="datetimeFigureOut">
              <a:rPr lang="en-CH" smtClean="0"/>
              <a:t>12/09/2019</a:t>
            </a:fld>
            <a:endParaRPr lang="en-CH"/>
          </a:p>
        </p:txBody>
      </p:sp>
      <p:sp>
        <p:nvSpPr>
          <p:cNvPr id="5" name="Footer Placeholder 4"/>
          <p:cNvSpPr>
            <a:spLocks noGrp="1"/>
          </p:cNvSpPr>
          <p:nvPr>
            <p:ph type="ftr" sz="quarter" idx="11"/>
          </p:nvPr>
        </p:nvSpPr>
        <p:spPr/>
        <p:txBody>
          <a:bodyPr/>
          <a:lstStyle/>
          <a:p>
            <a:endParaRPr lang="en-CH"/>
          </a:p>
        </p:txBody>
      </p:sp>
      <p:sp>
        <p:nvSpPr>
          <p:cNvPr id="6" name="Slide Number Placeholder 5"/>
          <p:cNvSpPr>
            <a:spLocks noGrp="1"/>
          </p:cNvSpPr>
          <p:nvPr>
            <p:ph type="sldNum" sz="quarter" idx="12"/>
          </p:nvPr>
        </p:nvSpPr>
        <p:spPr/>
        <p:txBody>
          <a:bodyPr/>
          <a:lstStyle/>
          <a:p>
            <a:fld id="{9F26D849-556F-4637-980E-C20FE030C6D9}" type="slidenum">
              <a:rPr lang="en-CH" smtClean="0"/>
              <a:t>‹#›</a:t>
            </a:fld>
            <a:endParaRPr lang="en-CH"/>
          </a:p>
        </p:txBody>
      </p:sp>
    </p:spTree>
    <p:extLst>
      <p:ext uri="{BB962C8B-B14F-4D97-AF65-F5344CB8AC3E}">
        <p14:creationId xmlns:p14="http://schemas.microsoft.com/office/powerpoint/2010/main" val="17270972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707231" y="1825625"/>
            <a:ext cx="4371975"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207794" y="1825625"/>
            <a:ext cx="4371975"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DED6386-CA80-45D6-884C-7E9198E3BC84}" type="datetimeFigureOut">
              <a:rPr lang="en-CH" smtClean="0"/>
              <a:t>12/09/2019</a:t>
            </a:fld>
            <a:endParaRPr lang="en-CH"/>
          </a:p>
        </p:txBody>
      </p:sp>
      <p:sp>
        <p:nvSpPr>
          <p:cNvPr id="6" name="Footer Placeholder 5"/>
          <p:cNvSpPr>
            <a:spLocks noGrp="1"/>
          </p:cNvSpPr>
          <p:nvPr>
            <p:ph type="ftr" sz="quarter" idx="11"/>
          </p:nvPr>
        </p:nvSpPr>
        <p:spPr/>
        <p:txBody>
          <a:bodyPr/>
          <a:lstStyle/>
          <a:p>
            <a:endParaRPr lang="en-CH"/>
          </a:p>
        </p:txBody>
      </p:sp>
      <p:sp>
        <p:nvSpPr>
          <p:cNvPr id="7" name="Slide Number Placeholder 6"/>
          <p:cNvSpPr>
            <a:spLocks noGrp="1"/>
          </p:cNvSpPr>
          <p:nvPr>
            <p:ph type="sldNum" sz="quarter" idx="12"/>
          </p:nvPr>
        </p:nvSpPr>
        <p:spPr/>
        <p:txBody>
          <a:bodyPr/>
          <a:lstStyle/>
          <a:p>
            <a:fld id="{9F26D849-556F-4637-980E-C20FE030C6D9}" type="slidenum">
              <a:rPr lang="en-CH" smtClean="0"/>
              <a:t>‹#›</a:t>
            </a:fld>
            <a:endParaRPr lang="en-CH"/>
          </a:p>
        </p:txBody>
      </p:sp>
    </p:spTree>
    <p:extLst>
      <p:ext uri="{BB962C8B-B14F-4D97-AF65-F5344CB8AC3E}">
        <p14:creationId xmlns:p14="http://schemas.microsoft.com/office/powerpoint/2010/main" val="5333721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708571" y="365127"/>
            <a:ext cx="8872538"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708572" y="1681163"/>
            <a:ext cx="4351883"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708572" y="2505075"/>
            <a:ext cx="4351883"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207794" y="1681163"/>
            <a:ext cx="4373315"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207794" y="2505075"/>
            <a:ext cx="4373315"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DED6386-CA80-45D6-884C-7E9198E3BC84}" type="datetimeFigureOut">
              <a:rPr lang="en-CH" smtClean="0"/>
              <a:t>12/09/2019</a:t>
            </a:fld>
            <a:endParaRPr lang="en-CH"/>
          </a:p>
        </p:txBody>
      </p:sp>
      <p:sp>
        <p:nvSpPr>
          <p:cNvPr id="8" name="Footer Placeholder 7"/>
          <p:cNvSpPr>
            <a:spLocks noGrp="1"/>
          </p:cNvSpPr>
          <p:nvPr>
            <p:ph type="ftr" sz="quarter" idx="11"/>
          </p:nvPr>
        </p:nvSpPr>
        <p:spPr/>
        <p:txBody>
          <a:bodyPr/>
          <a:lstStyle/>
          <a:p>
            <a:endParaRPr lang="en-CH"/>
          </a:p>
        </p:txBody>
      </p:sp>
      <p:sp>
        <p:nvSpPr>
          <p:cNvPr id="9" name="Slide Number Placeholder 8"/>
          <p:cNvSpPr>
            <a:spLocks noGrp="1"/>
          </p:cNvSpPr>
          <p:nvPr>
            <p:ph type="sldNum" sz="quarter" idx="12"/>
          </p:nvPr>
        </p:nvSpPr>
        <p:spPr/>
        <p:txBody>
          <a:bodyPr/>
          <a:lstStyle/>
          <a:p>
            <a:fld id="{9F26D849-556F-4637-980E-C20FE030C6D9}" type="slidenum">
              <a:rPr lang="en-CH" smtClean="0"/>
              <a:t>‹#›</a:t>
            </a:fld>
            <a:endParaRPr lang="en-CH"/>
          </a:p>
        </p:txBody>
      </p:sp>
    </p:spTree>
    <p:extLst>
      <p:ext uri="{BB962C8B-B14F-4D97-AF65-F5344CB8AC3E}">
        <p14:creationId xmlns:p14="http://schemas.microsoft.com/office/powerpoint/2010/main" val="79555982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DED6386-CA80-45D6-884C-7E9198E3BC84}" type="datetimeFigureOut">
              <a:rPr lang="en-CH" smtClean="0"/>
              <a:t>12/09/2019</a:t>
            </a:fld>
            <a:endParaRPr lang="en-CH"/>
          </a:p>
        </p:txBody>
      </p:sp>
      <p:sp>
        <p:nvSpPr>
          <p:cNvPr id="4" name="Footer Placeholder 3"/>
          <p:cNvSpPr>
            <a:spLocks noGrp="1"/>
          </p:cNvSpPr>
          <p:nvPr>
            <p:ph type="ftr" sz="quarter" idx="11"/>
          </p:nvPr>
        </p:nvSpPr>
        <p:spPr/>
        <p:txBody>
          <a:bodyPr/>
          <a:lstStyle/>
          <a:p>
            <a:endParaRPr lang="en-CH"/>
          </a:p>
        </p:txBody>
      </p:sp>
      <p:sp>
        <p:nvSpPr>
          <p:cNvPr id="5" name="Slide Number Placeholder 4"/>
          <p:cNvSpPr>
            <a:spLocks noGrp="1"/>
          </p:cNvSpPr>
          <p:nvPr>
            <p:ph type="sldNum" sz="quarter" idx="12"/>
          </p:nvPr>
        </p:nvSpPr>
        <p:spPr/>
        <p:txBody>
          <a:bodyPr/>
          <a:lstStyle/>
          <a:p>
            <a:fld id="{9F26D849-556F-4637-980E-C20FE030C6D9}" type="slidenum">
              <a:rPr lang="en-CH" smtClean="0"/>
              <a:t>‹#›</a:t>
            </a:fld>
            <a:endParaRPr lang="en-CH"/>
          </a:p>
        </p:txBody>
      </p:sp>
    </p:spTree>
    <p:extLst>
      <p:ext uri="{BB962C8B-B14F-4D97-AF65-F5344CB8AC3E}">
        <p14:creationId xmlns:p14="http://schemas.microsoft.com/office/powerpoint/2010/main" val="8464459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DED6386-CA80-45D6-884C-7E9198E3BC84}" type="datetimeFigureOut">
              <a:rPr lang="en-CH" smtClean="0"/>
              <a:t>12/09/2019</a:t>
            </a:fld>
            <a:endParaRPr lang="en-CH"/>
          </a:p>
        </p:txBody>
      </p:sp>
      <p:sp>
        <p:nvSpPr>
          <p:cNvPr id="3" name="Footer Placeholder 2"/>
          <p:cNvSpPr>
            <a:spLocks noGrp="1"/>
          </p:cNvSpPr>
          <p:nvPr>
            <p:ph type="ftr" sz="quarter" idx="11"/>
          </p:nvPr>
        </p:nvSpPr>
        <p:spPr/>
        <p:txBody>
          <a:bodyPr/>
          <a:lstStyle/>
          <a:p>
            <a:endParaRPr lang="en-CH"/>
          </a:p>
        </p:txBody>
      </p:sp>
      <p:sp>
        <p:nvSpPr>
          <p:cNvPr id="4" name="Slide Number Placeholder 3"/>
          <p:cNvSpPr>
            <a:spLocks noGrp="1"/>
          </p:cNvSpPr>
          <p:nvPr>
            <p:ph type="sldNum" sz="quarter" idx="12"/>
          </p:nvPr>
        </p:nvSpPr>
        <p:spPr/>
        <p:txBody>
          <a:bodyPr/>
          <a:lstStyle/>
          <a:p>
            <a:fld id="{9F26D849-556F-4637-980E-C20FE030C6D9}" type="slidenum">
              <a:rPr lang="en-CH" smtClean="0"/>
              <a:t>‹#›</a:t>
            </a:fld>
            <a:endParaRPr lang="en-CH"/>
          </a:p>
        </p:txBody>
      </p:sp>
    </p:spTree>
    <p:extLst>
      <p:ext uri="{BB962C8B-B14F-4D97-AF65-F5344CB8AC3E}">
        <p14:creationId xmlns:p14="http://schemas.microsoft.com/office/powerpoint/2010/main" val="165063380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3" Type="http://schemas.openxmlformats.org/officeDocument/2006/relationships/slideLayout" Target="../slideLayouts/slideLayout5.xml"/><Relationship Id="rId7" Type="http://schemas.openxmlformats.org/officeDocument/2006/relationships/slideLayout" Target="../slideLayouts/slideLayout9.xml"/><Relationship Id="rId12" Type="http://schemas.openxmlformats.org/officeDocument/2006/relationships/theme" Target="../theme/theme2.xml"/><Relationship Id="rId2" Type="http://schemas.openxmlformats.org/officeDocument/2006/relationships/slideLayout" Target="../slideLayouts/slideLayout4.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0" Type="http://schemas.openxmlformats.org/officeDocument/2006/relationships/slideLayout" Target="../slideLayouts/slideLayout12.xml"/><Relationship Id="rId4" Type="http://schemas.openxmlformats.org/officeDocument/2006/relationships/slideLayout" Target="../slideLayouts/slideLayout6.xml"/><Relationship Id="rId9" Type="http://schemas.openxmlformats.org/officeDocument/2006/relationships/slideLayout" Target="../slideLayouts/slideLayout11.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15.xml"/><Relationship Id="rId1" Type="http://schemas.openxmlformats.org/officeDocument/2006/relationships/slideLayout" Target="../slideLayouts/slideLayout14.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17.xml"/><Relationship Id="rId1" Type="http://schemas.openxmlformats.org/officeDocument/2006/relationships/slideLayout" Target="../slideLayouts/slideLayout16.xml"/><Relationship Id="rId4"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19.xml"/><Relationship Id="rId1" Type="http://schemas.openxmlformats.org/officeDocument/2006/relationships/slideLayout" Target="../slideLayouts/slideLayout18.xml"/><Relationship Id="rId4" Type="http://schemas.openxmlformats.org/officeDocument/2006/relationships/image" Target="../media/image1.png"/></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21.xml"/><Relationship Id="rId1" Type="http://schemas.openxmlformats.org/officeDocument/2006/relationships/slideLayout" Target="../slideLayouts/slideLayout20.xml"/><Relationship Id="rId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8"/>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7539038" y="6165850"/>
            <a:ext cx="1941512"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a:extLst>
              <a:ext uri="{FF2B5EF4-FFF2-40B4-BE49-F238E27FC236}">
                <a16:creationId xmlns:a16="http://schemas.microsoft.com/office/drawing/2014/main" id="{C5D839BE-6163-4DA2-A206-10ED4F35C2FF}"/>
              </a:ext>
            </a:extLst>
          </p:cNvPr>
          <p:cNvSpPr/>
          <p:nvPr userDrawn="1"/>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defRPr/>
            </a:pPr>
            <a:endPar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70" r:id="rId1"/>
    <p:sldLayoutId id="2147483771"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4" charset="-128"/>
          <a:cs typeface="+mj-cs"/>
        </a:defRPr>
      </a:lvl1pPr>
      <a:lvl2pPr algn="ctr" rtl="0" eaLnBrk="0" fontAlgn="base" hangingPunct="0">
        <a:spcBef>
          <a:spcPct val="0"/>
        </a:spcBef>
        <a:spcAft>
          <a:spcPct val="0"/>
        </a:spcAft>
        <a:defRPr sz="4400">
          <a:solidFill>
            <a:schemeClr val="tx2"/>
          </a:solidFill>
          <a:latin typeface="Arial" charset="0"/>
          <a:ea typeface="ＭＳ Ｐゴシック" pitchFamily="4" charset="-128"/>
        </a:defRPr>
      </a:lvl2pPr>
      <a:lvl3pPr algn="ctr" rtl="0" eaLnBrk="0" fontAlgn="base" hangingPunct="0">
        <a:spcBef>
          <a:spcPct val="0"/>
        </a:spcBef>
        <a:spcAft>
          <a:spcPct val="0"/>
        </a:spcAft>
        <a:defRPr sz="4400">
          <a:solidFill>
            <a:schemeClr val="tx2"/>
          </a:solidFill>
          <a:latin typeface="Arial" charset="0"/>
          <a:ea typeface="ＭＳ Ｐゴシック" pitchFamily="4" charset="-128"/>
        </a:defRPr>
      </a:lvl3pPr>
      <a:lvl4pPr algn="ctr" rtl="0" eaLnBrk="0" fontAlgn="base" hangingPunct="0">
        <a:spcBef>
          <a:spcPct val="0"/>
        </a:spcBef>
        <a:spcAft>
          <a:spcPct val="0"/>
        </a:spcAft>
        <a:defRPr sz="4400">
          <a:solidFill>
            <a:schemeClr val="tx2"/>
          </a:solidFill>
          <a:latin typeface="Arial" charset="0"/>
          <a:ea typeface="ＭＳ Ｐゴシック" pitchFamily="4" charset="-128"/>
        </a:defRPr>
      </a:lvl4pPr>
      <a:lvl5pPr algn="ctr" rtl="0" eaLnBrk="0" fontAlgn="base" hangingPunct="0">
        <a:spcBef>
          <a:spcPct val="0"/>
        </a:spcBef>
        <a:spcAft>
          <a:spcPct val="0"/>
        </a:spcAft>
        <a:defRPr sz="4400">
          <a:solidFill>
            <a:schemeClr val="tx2"/>
          </a:solidFill>
          <a:latin typeface="Arial" charset="0"/>
          <a:ea typeface="ＭＳ Ｐゴシック" pitchFamily="4"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07231" y="365127"/>
            <a:ext cx="8872538"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707231" y="1825625"/>
            <a:ext cx="887253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07231" y="6356352"/>
            <a:ext cx="2314575"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DED6386-CA80-45D6-884C-7E9198E3BC84}" type="datetimeFigureOut">
              <a:rPr lang="en-CH" smtClean="0"/>
              <a:t>12/09/2019</a:t>
            </a:fld>
            <a:endParaRPr lang="en-CH"/>
          </a:p>
        </p:txBody>
      </p:sp>
      <p:sp>
        <p:nvSpPr>
          <p:cNvPr id="5" name="Footer Placeholder 4"/>
          <p:cNvSpPr>
            <a:spLocks noGrp="1"/>
          </p:cNvSpPr>
          <p:nvPr>
            <p:ph type="ftr" sz="quarter" idx="3"/>
          </p:nvPr>
        </p:nvSpPr>
        <p:spPr>
          <a:xfrm>
            <a:off x="3407569" y="6356352"/>
            <a:ext cx="3471863"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CH"/>
          </a:p>
        </p:txBody>
      </p:sp>
      <p:sp>
        <p:nvSpPr>
          <p:cNvPr id="6" name="Slide Number Placeholder 5"/>
          <p:cNvSpPr>
            <a:spLocks noGrp="1"/>
          </p:cNvSpPr>
          <p:nvPr>
            <p:ph type="sldNum" sz="quarter" idx="4"/>
          </p:nvPr>
        </p:nvSpPr>
        <p:spPr>
          <a:xfrm>
            <a:off x="7265194" y="6356352"/>
            <a:ext cx="2314575"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F26D849-556F-4637-980E-C20FE030C6D9}" type="slidenum">
              <a:rPr lang="en-CH" smtClean="0"/>
              <a:t>‹#›</a:t>
            </a:fld>
            <a:endParaRPr lang="en-CH"/>
          </a:p>
        </p:txBody>
      </p:sp>
    </p:spTree>
    <p:extLst>
      <p:ext uri="{BB962C8B-B14F-4D97-AF65-F5344CB8AC3E}">
        <p14:creationId xmlns:p14="http://schemas.microsoft.com/office/powerpoint/2010/main" val="2051403682"/>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711971"/>
      </p:ext>
    </p:extLst>
  </p:cSld>
  <p:clrMap bg1="lt1" tx1="dk1" bg2="lt2" tx2="dk2" accent1="accent1" accent2="accent2" accent3="accent3" accent4="accent4" accent5="accent5" accent6="accent6" hlink="hlink" folHlink="folHlink"/>
  <p:sldLayoutIdLst>
    <p:sldLayoutId id="2147483788" r:id="rId1"/>
    <p:sldLayoutId id="2147483789"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4" charset="-128"/>
          <a:cs typeface="+mj-cs"/>
        </a:defRPr>
      </a:lvl1pPr>
      <a:lvl2pPr algn="ctr" rtl="0" eaLnBrk="0" fontAlgn="base" hangingPunct="0">
        <a:spcBef>
          <a:spcPct val="0"/>
        </a:spcBef>
        <a:spcAft>
          <a:spcPct val="0"/>
        </a:spcAft>
        <a:defRPr sz="4400">
          <a:solidFill>
            <a:schemeClr val="tx2"/>
          </a:solidFill>
          <a:latin typeface="Arial" charset="0"/>
          <a:ea typeface="ＭＳ Ｐゴシック" pitchFamily="4" charset="-128"/>
        </a:defRPr>
      </a:lvl2pPr>
      <a:lvl3pPr algn="ctr" rtl="0" eaLnBrk="0" fontAlgn="base" hangingPunct="0">
        <a:spcBef>
          <a:spcPct val="0"/>
        </a:spcBef>
        <a:spcAft>
          <a:spcPct val="0"/>
        </a:spcAft>
        <a:defRPr sz="4400">
          <a:solidFill>
            <a:schemeClr val="tx2"/>
          </a:solidFill>
          <a:latin typeface="Arial" charset="0"/>
          <a:ea typeface="ＭＳ Ｐゴシック" pitchFamily="4" charset="-128"/>
        </a:defRPr>
      </a:lvl3pPr>
      <a:lvl4pPr algn="ctr" rtl="0" eaLnBrk="0" fontAlgn="base" hangingPunct="0">
        <a:spcBef>
          <a:spcPct val="0"/>
        </a:spcBef>
        <a:spcAft>
          <a:spcPct val="0"/>
        </a:spcAft>
        <a:defRPr sz="4400">
          <a:solidFill>
            <a:schemeClr val="tx2"/>
          </a:solidFill>
          <a:latin typeface="Arial" charset="0"/>
          <a:ea typeface="ＭＳ Ｐゴシック" pitchFamily="4" charset="-128"/>
        </a:defRPr>
      </a:lvl4pPr>
      <a:lvl5pPr algn="ctr" rtl="0" eaLnBrk="0" fontAlgn="base" hangingPunct="0">
        <a:spcBef>
          <a:spcPct val="0"/>
        </a:spcBef>
        <a:spcAft>
          <a:spcPct val="0"/>
        </a:spcAft>
        <a:defRPr sz="4400">
          <a:solidFill>
            <a:schemeClr val="tx2"/>
          </a:solidFill>
          <a:latin typeface="Arial" charset="0"/>
          <a:ea typeface="ＭＳ Ｐゴシック" pitchFamily="4"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8">
            <a:extLst>
              <a:ext uri="{FF2B5EF4-FFF2-40B4-BE49-F238E27FC236}">
                <a16:creationId xmlns:a16="http://schemas.microsoft.com/office/drawing/2014/main" id="{9F03236F-73E6-4BCC-972D-2633DC99859C}"/>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7539038" y="6165850"/>
            <a:ext cx="1941512"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64FC323D-37E3-40BB-8132-F61004C7C70A}"/>
              </a:ext>
            </a:extLst>
          </p:cNvPr>
          <p:cNvSpPr/>
          <p:nvPr userDrawn="1"/>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defRPr/>
            </a:pPr>
            <a:endPar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527992336"/>
      </p:ext>
    </p:extLst>
  </p:cSld>
  <p:clrMap bg1="lt1" tx1="dk1" bg2="lt2" tx2="dk2" accent1="accent1" accent2="accent2" accent3="accent3" accent4="accent4" accent5="accent5" accent6="accent6" hlink="hlink" folHlink="folHlink"/>
  <p:sldLayoutIdLst>
    <p:sldLayoutId id="2147483791" r:id="rId1"/>
    <p:sldLayoutId id="2147483792"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4" charset="-128"/>
          <a:cs typeface="+mj-cs"/>
        </a:defRPr>
      </a:lvl1pPr>
      <a:lvl2pPr algn="ctr" rtl="0" eaLnBrk="0" fontAlgn="base" hangingPunct="0">
        <a:spcBef>
          <a:spcPct val="0"/>
        </a:spcBef>
        <a:spcAft>
          <a:spcPct val="0"/>
        </a:spcAft>
        <a:defRPr sz="4400">
          <a:solidFill>
            <a:schemeClr val="tx2"/>
          </a:solidFill>
          <a:latin typeface="Arial" charset="0"/>
          <a:ea typeface="ＭＳ Ｐゴシック" pitchFamily="4" charset="-128"/>
        </a:defRPr>
      </a:lvl2pPr>
      <a:lvl3pPr algn="ctr" rtl="0" eaLnBrk="0" fontAlgn="base" hangingPunct="0">
        <a:spcBef>
          <a:spcPct val="0"/>
        </a:spcBef>
        <a:spcAft>
          <a:spcPct val="0"/>
        </a:spcAft>
        <a:defRPr sz="4400">
          <a:solidFill>
            <a:schemeClr val="tx2"/>
          </a:solidFill>
          <a:latin typeface="Arial" charset="0"/>
          <a:ea typeface="ＭＳ Ｐゴシック" pitchFamily="4" charset="-128"/>
        </a:defRPr>
      </a:lvl3pPr>
      <a:lvl4pPr algn="ctr" rtl="0" eaLnBrk="0" fontAlgn="base" hangingPunct="0">
        <a:spcBef>
          <a:spcPct val="0"/>
        </a:spcBef>
        <a:spcAft>
          <a:spcPct val="0"/>
        </a:spcAft>
        <a:defRPr sz="4400">
          <a:solidFill>
            <a:schemeClr val="tx2"/>
          </a:solidFill>
          <a:latin typeface="Arial" charset="0"/>
          <a:ea typeface="ＭＳ Ｐゴシック" pitchFamily="4" charset="-128"/>
        </a:defRPr>
      </a:lvl4pPr>
      <a:lvl5pPr algn="ctr" rtl="0" eaLnBrk="0" fontAlgn="base" hangingPunct="0">
        <a:spcBef>
          <a:spcPct val="0"/>
        </a:spcBef>
        <a:spcAft>
          <a:spcPct val="0"/>
        </a:spcAft>
        <a:defRPr sz="4400">
          <a:solidFill>
            <a:schemeClr val="tx2"/>
          </a:solidFill>
          <a:latin typeface="Arial" charset="0"/>
          <a:ea typeface="ＭＳ Ｐゴシック" pitchFamily="4"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8">
            <a:extLst>
              <a:ext uri="{FF2B5EF4-FFF2-40B4-BE49-F238E27FC236}">
                <a16:creationId xmlns:a16="http://schemas.microsoft.com/office/drawing/2014/main" id="{9155D137-56DC-4FA6-9C89-70BCCD273031}"/>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7539038" y="6165850"/>
            <a:ext cx="1941512"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3005686"/>
      </p:ext>
    </p:extLst>
  </p:cSld>
  <p:clrMap bg1="lt1" tx1="dk1" bg2="lt2" tx2="dk2" accent1="accent1" accent2="accent2" accent3="accent3" accent4="accent4" accent5="accent5" accent6="accent6" hlink="hlink" folHlink="folHlink"/>
  <p:sldLayoutIdLst>
    <p:sldLayoutId id="2147483794" r:id="rId1"/>
    <p:sldLayoutId id="2147483795"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4" charset="-128"/>
          <a:cs typeface="+mj-cs"/>
        </a:defRPr>
      </a:lvl1pPr>
      <a:lvl2pPr algn="ctr" rtl="0" eaLnBrk="0" fontAlgn="base" hangingPunct="0">
        <a:spcBef>
          <a:spcPct val="0"/>
        </a:spcBef>
        <a:spcAft>
          <a:spcPct val="0"/>
        </a:spcAft>
        <a:defRPr sz="4400">
          <a:solidFill>
            <a:schemeClr val="tx2"/>
          </a:solidFill>
          <a:latin typeface="Arial" charset="0"/>
          <a:ea typeface="ＭＳ Ｐゴシック" pitchFamily="4" charset="-128"/>
        </a:defRPr>
      </a:lvl2pPr>
      <a:lvl3pPr algn="ctr" rtl="0" eaLnBrk="0" fontAlgn="base" hangingPunct="0">
        <a:spcBef>
          <a:spcPct val="0"/>
        </a:spcBef>
        <a:spcAft>
          <a:spcPct val="0"/>
        </a:spcAft>
        <a:defRPr sz="4400">
          <a:solidFill>
            <a:schemeClr val="tx2"/>
          </a:solidFill>
          <a:latin typeface="Arial" charset="0"/>
          <a:ea typeface="ＭＳ Ｐゴシック" pitchFamily="4" charset="-128"/>
        </a:defRPr>
      </a:lvl3pPr>
      <a:lvl4pPr algn="ctr" rtl="0" eaLnBrk="0" fontAlgn="base" hangingPunct="0">
        <a:spcBef>
          <a:spcPct val="0"/>
        </a:spcBef>
        <a:spcAft>
          <a:spcPct val="0"/>
        </a:spcAft>
        <a:defRPr sz="4400">
          <a:solidFill>
            <a:schemeClr val="tx2"/>
          </a:solidFill>
          <a:latin typeface="Arial" charset="0"/>
          <a:ea typeface="ＭＳ Ｐゴシック" pitchFamily="4" charset="-128"/>
        </a:defRPr>
      </a:lvl4pPr>
      <a:lvl5pPr algn="ctr" rtl="0" eaLnBrk="0" fontAlgn="base" hangingPunct="0">
        <a:spcBef>
          <a:spcPct val="0"/>
        </a:spcBef>
        <a:spcAft>
          <a:spcPct val="0"/>
        </a:spcAft>
        <a:defRPr sz="4400">
          <a:solidFill>
            <a:schemeClr val="tx2"/>
          </a:solidFill>
          <a:latin typeface="Arial" charset="0"/>
          <a:ea typeface="ＭＳ Ｐゴシック" pitchFamily="4"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8">
            <a:extLst>
              <a:ext uri="{FF2B5EF4-FFF2-40B4-BE49-F238E27FC236}">
                <a16:creationId xmlns:a16="http://schemas.microsoft.com/office/drawing/2014/main" id="{9F03236F-73E6-4BCC-972D-2633DC99859C}"/>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7539038" y="6165850"/>
            <a:ext cx="1941512"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01917699"/>
      </p:ext>
    </p:extLst>
  </p:cSld>
  <p:clrMap bg1="lt1" tx1="dk1" bg2="lt2" tx2="dk2" accent1="accent1" accent2="accent2" accent3="accent3" accent4="accent4" accent5="accent5" accent6="accent6" hlink="hlink" folHlink="folHlink"/>
  <p:sldLayoutIdLst>
    <p:sldLayoutId id="2147483797" r:id="rId1"/>
    <p:sldLayoutId id="2147483798"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4" charset="-128"/>
          <a:cs typeface="+mj-cs"/>
        </a:defRPr>
      </a:lvl1pPr>
      <a:lvl2pPr algn="ctr" rtl="0" eaLnBrk="0" fontAlgn="base" hangingPunct="0">
        <a:spcBef>
          <a:spcPct val="0"/>
        </a:spcBef>
        <a:spcAft>
          <a:spcPct val="0"/>
        </a:spcAft>
        <a:defRPr sz="4400">
          <a:solidFill>
            <a:schemeClr val="tx2"/>
          </a:solidFill>
          <a:latin typeface="Arial" charset="0"/>
          <a:ea typeface="ＭＳ Ｐゴシック" pitchFamily="4" charset="-128"/>
        </a:defRPr>
      </a:lvl2pPr>
      <a:lvl3pPr algn="ctr" rtl="0" eaLnBrk="0" fontAlgn="base" hangingPunct="0">
        <a:spcBef>
          <a:spcPct val="0"/>
        </a:spcBef>
        <a:spcAft>
          <a:spcPct val="0"/>
        </a:spcAft>
        <a:defRPr sz="4400">
          <a:solidFill>
            <a:schemeClr val="tx2"/>
          </a:solidFill>
          <a:latin typeface="Arial" charset="0"/>
          <a:ea typeface="ＭＳ Ｐゴシック" pitchFamily="4" charset="-128"/>
        </a:defRPr>
      </a:lvl3pPr>
      <a:lvl4pPr algn="ctr" rtl="0" eaLnBrk="0" fontAlgn="base" hangingPunct="0">
        <a:spcBef>
          <a:spcPct val="0"/>
        </a:spcBef>
        <a:spcAft>
          <a:spcPct val="0"/>
        </a:spcAft>
        <a:defRPr sz="4400">
          <a:solidFill>
            <a:schemeClr val="tx2"/>
          </a:solidFill>
          <a:latin typeface="Arial" charset="0"/>
          <a:ea typeface="ＭＳ Ｐゴシック" pitchFamily="4" charset="-128"/>
        </a:defRPr>
      </a:lvl4pPr>
      <a:lvl5pPr algn="ctr" rtl="0" eaLnBrk="0" fontAlgn="base" hangingPunct="0">
        <a:spcBef>
          <a:spcPct val="0"/>
        </a:spcBef>
        <a:spcAft>
          <a:spcPct val="0"/>
        </a:spcAft>
        <a:defRPr sz="4400">
          <a:solidFill>
            <a:schemeClr val="tx2"/>
          </a:solidFill>
          <a:latin typeface="Arial" charset="0"/>
          <a:ea typeface="ＭＳ Ｐゴシック" pitchFamily="4"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0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8.xml"/><Relationship Id="rId1" Type="http://schemas.openxmlformats.org/officeDocument/2006/relationships/slideLayout" Target="../slideLayouts/slideLayout9.xml"/><Relationship Id="rId5" Type="http://schemas.openxmlformats.org/officeDocument/2006/relationships/image" Target="../media/image28.jpg"/><Relationship Id="rId4" Type="http://schemas.openxmlformats.org/officeDocument/2006/relationships/image" Target="../media/image27.png"/></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1.xml"/></Relationships>
</file>

<file path=ppt/slides/_rels/slide1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8.xml.rels><?xml version="1.0" encoding="UTF-8" standalone="yes"?>
<Relationships xmlns="http://schemas.openxmlformats.org/package/2006/relationships"><Relationship Id="rId3" Type="http://schemas.openxmlformats.org/officeDocument/2006/relationships/hyperlink" Target="https://ecdc.europa.eu/sites/portal/fi%20les/documents/hiv-aids-surveillance-europe-2018.pdf" TargetMode="External"/><Relationship Id="rId2" Type="http://schemas.openxmlformats.org/officeDocument/2006/relationships/notesSlide" Target="../notesSlides/notesSlide32.xml"/><Relationship Id="rId1" Type="http://schemas.openxmlformats.org/officeDocument/2006/relationships/slideLayout" Target="../slideLayouts/slideLayout9.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4.xml"/><Relationship Id="rId1" Type="http://schemas.openxmlformats.org/officeDocument/2006/relationships/slideLayout" Target="../slideLayouts/slideLayout19.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3.pn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21.xml"/><Relationship Id="rId5" Type="http://schemas.openxmlformats.org/officeDocument/2006/relationships/image" Target="../media/image6.png"/><Relationship Id="rId4" Type="http://schemas.openxmlformats.org/officeDocument/2006/relationships/image" Target="../media/image5.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9.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7.png"/><Relationship Id="rId1" Type="http://schemas.openxmlformats.org/officeDocument/2006/relationships/slideLayout" Target="../slideLayouts/slideLayout17.xml"/><Relationship Id="rId6" Type="http://schemas.openxmlformats.org/officeDocument/2006/relationships/image" Target="../media/image11.png"/><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6.png"/><Relationship Id="rId7"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9.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3.xml"/><Relationship Id="rId1" Type="http://schemas.openxmlformats.org/officeDocument/2006/relationships/slideLayout" Target="../slideLayouts/slideLayout21.xml"/><Relationship Id="rId4" Type="http://schemas.openxmlformats.org/officeDocument/2006/relationships/image" Target="../media/image23.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7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xml"/><Relationship Id="rId1" Type="http://schemas.openxmlformats.org/officeDocument/2006/relationships/slideLayout" Target="../slideLayouts/slideLayout2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9DCF3B3-E9F4-41CC-A208-EF80648F7959}"/>
              </a:ext>
            </a:extLst>
          </p:cNvPr>
          <p:cNvGrpSpPr/>
          <p:nvPr/>
        </p:nvGrpSpPr>
        <p:grpSpPr>
          <a:xfrm>
            <a:off x="0" y="0"/>
            <a:ext cx="10287000" cy="5940000"/>
            <a:chOff x="0" y="0"/>
            <a:chExt cx="10287000" cy="5940000"/>
          </a:xfrm>
        </p:grpSpPr>
        <p:sp>
          <p:nvSpPr>
            <p:cNvPr id="4" name="Rectangle 3">
              <a:extLst>
                <a:ext uri="{FF2B5EF4-FFF2-40B4-BE49-F238E27FC236}">
                  <a16:creationId xmlns:a16="http://schemas.microsoft.com/office/drawing/2014/main" id="{32511E3B-D215-4329-AF51-2398D7B30045}"/>
                </a:ext>
              </a:extLst>
            </p:cNvPr>
            <p:cNvSpPr/>
            <p:nvPr/>
          </p:nvSpPr>
          <p:spPr>
            <a:xfrm>
              <a:off x="0" y="0"/>
              <a:ext cx="10287000" cy="594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5" name="Rectangle 4">
              <a:extLst>
                <a:ext uri="{FF2B5EF4-FFF2-40B4-BE49-F238E27FC236}">
                  <a16:creationId xmlns:a16="http://schemas.microsoft.com/office/drawing/2014/main" id="{52A28CEE-ACC5-4B11-8866-79BA585A15C8}"/>
                </a:ext>
              </a:extLst>
            </p:cNvPr>
            <p:cNvSpPr/>
            <p:nvPr/>
          </p:nvSpPr>
          <p:spPr>
            <a:xfrm>
              <a:off x="0" y="432000"/>
              <a:ext cx="10287000"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US" sz="2000" b="0" i="0" u="none" strike="noStrike" kern="0" cap="none" spc="10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 AIDS UPDATE </a:t>
              </a:r>
              <a:r>
                <a:rPr kumimoji="0" lang="en-US" sz="2000" b="0" i="0" u="none" strike="noStrike" kern="0" cap="none" spc="10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2019</a:t>
              </a:r>
            </a:p>
          </p:txBody>
        </p:sp>
        <p:sp>
          <p:nvSpPr>
            <p:cNvPr id="3" name="Rectangle 2">
              <a:extLst>
                <a:ext uri="{FF2B5EF4-FFF2-40B4-BE49-F238E27FC236}">
                  <a16:creationId xmlns:a16="http://schemas.microsoft.com/office/drawing/2014/main" id="{B5E3135F-2A3F-47E7-98A6-E03DD4B150DA}"/>
                </a:ext>
              </a:extLst>
            </p:cNvPr>
            <p:cNvSpPr/>
            <p:nvPr/>
          </p:nvSpPr>
          <p:spPr>
            <a:xfrm>
              <a:off x="2409585" y="2340000"/>
              <a:ext cx="5368457" cy="677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tab pos="0" algn="l"/>
                </a:tabLst>
                <a:defRPr/>
              </a:pPr>
              <a:r>
                <a:rPr kumimoji="0" lang="en-US" sz="4400" b="0" i="0" u="none" strike="noStrike" kern="0" cap="none" spc="10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REGION PROFILES</a:t>
              </a:r>
            </a:p>
          </p:txBody>
        </p:sp>
      </p:grpSp>
    </p:spTree>
    <p:extLst>
      <p:ext uri="{BB962C8B-B14F-4D97-AF65-F5344CB8AC3E}">
        <p14:creationId xmlns:p14="http://schemas.microsoft.com/office/powerpoint/2010/main" val="78341396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7">
            <a:extLst>
              <a:ext uri="{FF2B5EF4-FFF2-40B4-BE49-F238E27FC236}">
                <a16:creationId xmlns:a16="http://schemas.microsoft.com/office/drawing/2014/main" id="{BBE5D40D-4DBC-462F-A6A9-34B1B46523A3}"/>
              </a:ext>
            </a:extLst>
          </p:cNvPr>
          <p:cNvGraphicFramePr>
            <a:graphicFrameLocks noGrp="1"/>
          </p:cNvGraphicFramePr>
          <p:nvPr>
            <p:extLst>
              <p:ext uri="{D42A27DB-BD31-4B8C-83A1-F6EECF244321}">
                <p14:modId xmlns:p14="http://schemas.microsoft.com/office/powerpoint/2010/main" val="1399015840"/>
              </p:ext>
            </p:extLst>
          </p:nvPr>
        </p:nvGraphicFramePr>
        <p:xfrm>
          <a:off x="144000" y="1260000"/>
          <a:ext cx="9645005" cy="4380932"/>
        </p:xfrm>
        <a:graphic>
          <a:graphicData uri="http://schemas.openxmlformats.org/drawingml/2006/table">
            <a:tbl>
              <a:tblPr firstRow="1" bandRow="1">
                <a:tableStyleId>{2D5ABB26-0587-4C30-8999-92F81FD0307C}</a:tableStyleId>
              </a:tblPr>
              <a:tblGrid>
                <a:gridCol w="1437005">
                  <a:extLst>
                    <a:ext uri="{9D8B030D-6E8A-4147-A177-3AD203B41FA5}">
                      <a16:colId xmlns:a16="http://schemas.microsoft.com/office/drawing/2014/main" val="20000"/>
                    </a:ext>
                  </a:extLst>
                </a:gridCol>
                <a:gridCol w="684000">
                  <a:extLst>
                    <a:ext uri="{9D8B030D-6E8A-4147-A177-3AD203B41FA5}">
                      <a16:colId xmlns:a16="http://schemas.microsoft.com/office/drawing/2014/main" val="20001"/>
                    </a:ext>
                  </a:extLst>
                </a:gridCol>
                <a:gridCol w="684000">
                  <a:extLst>
                    <a:ext uri="{9D8B030D-6E8A-4147-A177-3AD203B41FA5}">
                      <a16:colId xmlns:a16="http://schemas.microsoft.com/office/drawing/2014/main" val="20002"/>
                    </a:ext>
                  </a:extLst>
                </a:gridCol>
                <a:gridCol w="684000">
                  <a:extLst>
                    <a:ext uri="{9D8B030D-6E8A-4147-A177-3AD203B41FA5}">
                      <a16:colId xmlns:a16="http://schemas.microsoft.com/office/drawing/2014/main" val="20003"/>
                    </a:ext>
                  </a:extLst>
                </a:gridCol>
                <a:gridCol w="684000">
                  <a:extLst>
                    <a:ext uri="{9D8B030D-6E8A-4147-A177-3AD203B41FA5}">
                      <a16:colId xmlns:a16="http://schemas.microsoft.com/office/drawing/2014/main" val="20004"/>
                    </a:ext>
                  </a:extLst>
                </a:gridCol>
                <a:gridCol w="684000">
                  <a:extLst>
                    <a:ext uri="{9D8B030D-6E8A-4147-A177-3AD203B41FA5}">
                      <a16:colId xmlns:a16="http://schemas.microsoft.com/office/drawing/2014/main" val="20005"/>
                    </a:ext>
                  </a:extLst>
                </a:gridCol>
                <a:gridCol w="684000">
                  <a:extLst>
                    <a:ext uri="{9D8B030D-6E8A-4147-A177-3AD203B41FA5}">
                      <a16:colId xmlns:a16="http://schemas.microsoft.com/office/drawing/2014/main" val="20006"/>
                    </a:ext>
                  </a:extLst>
                </a:gridCol>
                <a:gridCol w="684000">
                  <a:extLst>
                    <a:ext uri="{9D8B030D-6E8A-4147-A177-3AD203B41FA5}">
                      <a16:colId xmlns:a16="http://schemas.microsoft.com/office/drawing/2014/main" val="20007"/>
                    </a:ext>
                  </a:extLst>
                </a:gridCol>
                <a:gridCol w="684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gridCol w="684000">
                  <a:extLst>
                    <a:ext uri="{9D8B030D-6E8A-4147-A177-3AD203B41FA5}">
                      <a16:colId xmlns:a16="http://schemas.microsoft.com/office/drawing/2014/main" val="20010"/>
                    </a:ext>
                  </a:extLst>
                </a:gridCol>
                <a:gridCol w="684000">
                  <a:extLst>
                    <a:ext uri="{9D8B030D-6E8A-4147-A177-3AD203B41FA5}">
                      <a16:colId xmlns:a16="http://schemas.microsoft.com/office/drawing/2014/main" val="20011"/>
                    </a:ext>
                  </a:extLst>
                </a:gridCol>
                <a:gridCol w="684000">
                  <a:extLst>
                    <a:ext uri="{9D8B030D-6E8A-4147-A177-3AD203B41FA5}">
                      <a16:colId xmlns:a16="http://schemas.microsoft.com/office/drawing/2014/main" val="20012"/>
                    </a:ext>
                  </a:extLst>
                </a:gridCol>
              </a:tblGrid>
              <a:tr h="747182">
                <a:tc rowSpan="2">
                  <a:txBody>
                    <a:bodyPr/>
                    <a:lstStyle/>
                    <a:p>
                      <a:pPr>
                        <a:lnSpc>
                          <a:spcPct val="100000"/>
                        </a:lnSpc>
                      </a:pPr>
                      <a:endParaRPr sz="800">
                        <a:latin typeface="Times New Roman"/>
                        <a:cs typeface="Times New Roman"/>
                      </a:endParaRPr>
                    </a:p>
                  </a:txBody>
                  <a:tcPr marL="0" marR="0" marT="0" marB="0">
                    <a:lnR w="6350" cap="flat" cmpd="sng" algn="ctr">
                      <a:solidFill>
                        <a:schemeClr val="tx1">
                          <a:lumMod val="85000"/>
                          <a:lumOff val="15000"/>
                        </a:schemeClr>
                      </a:solidFill>
                      <a:prstDash val="solid"/>
                      <a:round/>
                      <a:headEnd type="none" w="med" len="med"/>
                      <a:tailEnd type="none" w="med" len="med"/>
                    </a:lnR>
                    <a:lnB w="6350" cap="flat" cmpd="sng" algn="ctr">
                      <a:solidFill>
                        <a:schemeClr val="tx1">
                          <a:lumMod val="85000"/>
                          <a:lumOff val="15000"/>
                        </a:schemeClr>
                      </a:solidFill>
                      <a:prstDash val="solid"/>
                      <a:round/>
                      <a:headEnd type="none" w="med" len="med"/>
                      <a:tailEnd type="none" w="med" len="med"/>
                    </a:lnB>
                  </a:tcPr>
                </a:tc>
                <a:tc gridSpan="3">
                  <a:txBody>
                    <a:bodyPr/>
                    <a:lstStyle/>
                    <a:p>
                      <a:pPr marL="0" marR="90805" indent="-635" algn="ctr">
                        <a:lnSpc>
                          <a:spcPct val="100000"/>
                        </a:lnSpc>
                        <a:spcBef>
                          <a:spcPts val="0"/>
                        </a:spcBef>
                      </a:pPr>
                      <a:r>
                        <a:rPr sz="1000" b="1" i="1" spc="0" baseline="0" dirty="0">
                          <a:solidFill>
                            <a:schemeClr val="bg1"/>
                          </a:solidFill>
                          <a:latin typeface="Arial"/>
                          <a:cs typeface="Arial"/>
                        </a:rPr>
                        <a:t>First 90: </a:t>
                      </a:r>
                      <a:r>
                        <a:rPr sz="1000" b="0" spc="0" baseline="0" dirty="0">
                          <a:solidFill>
                            <a:schemeClr val="bg1"/>
                          </a:solidFill>
                          <a:latin typeface="Arial"/>
                          <a:cs typeface="Arial"/>
                        </a:rPr>
                        <a:t>percentage of people living with HIV who know their HIV status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62865" algn="ctr">
                        <a:lnSpc>
                          <a:spcPct val="100000"/>
                        </a:lnSpc>
                        <a:spcBef>
                          <a:spcPts val="0"/>
                        </a:spcBef>
                      </a:pPr>
                      <a:r>
                        <a:rPr sz="1000" b="1" i="1" spc="0" baseline="0" dirty="0">
                          <a:solidFill>
                            <a:schemeClr val="bg1"/>
                          </a:solidFill>
                          <a:latin typeface="Arial"/>
                          <a:cs typeface="Arial"/>
                        </a:rPr>
                        <a:t>Second 90:</a:t>
                      </a:r>
                      <a:r>
                        <a:rPr sz="1000" b="1" spc="0" baseline="0" dirty="0">
                          <a:solidFill>
                            <a:schemeClr val="bg1"/>
                          </a:solidFill>
                          <a:latin typeface="Arial"/>
                          <a:cs typeface="Arial"/>
                        </a:rPr>
                        <a:t>  </a:t>
                      </a:r>
                      <a:r>
                        <a:rPr sz="1000" b="0" spc="0" baseline="0" dirty="0">
                          <a:solidFill>
                            <a:schemeClr val="bg1"/>
                          </a:solidFill>
                          <a:latin typeface="Arial"/>
                          <a:cs typeface="Arial"/>
                        </a:rPr>
                        <a:t>percentage of people living with HIV who know their status and who are on treatment</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52705" algn="ctr">
                        <a:lnSpc>
                          <a:spcPct val="100000"/>
                        </a:lnSpc>
                        <a:spcBef>
                          <a:spcPts val="0"/>
                        </a:spcBef>
                      </a:pPr>
                      <a:r>
                        <a:rPr sz="1000" b="1" i="1" spc="0" baseline="0" dirty="0">
                          <a:solidFill>
                            <a:schemeClr val="bg1"/>
                          </a:solidFill>
                          <a:latin typeface="Arial"/>
                          <a:cs typeface="Arial"/>
                        </a:rPr>
                        <a:t>Third 90: </a:t>
                      </a:r>
                      <a:r>
                        <a:rPr sz="1000" b="0" spc="0" baseline="0" dirty="0">
                          <a:solidFill>
                            <a:schemeClr val="bg1"/>
                          </a:solidFill>
                          <a:latin typeface="Arial"/>
                          <a:cs typeface="Arial"/>
                        </a:rPr>
                        <a:t>percentage of people living with HIV on treatment who have suppressed viral loads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46355" algn="ctr">
                        <a:lnSpc>
                          <a:spcPct val="100000"/>
                        </a:lnSpc>
                        <a:spcBef>
                          <a:spcPts val="0"/>
                        </a:spcBef>
                      </a:pPr>
                      <a:r>
                        <a:rPr sz="1000" b="1" spc="0" baseline="0" dirty="0">
                          <a:solidFill>
                            <a:schemeClr val="bg1"/>
                          </a:solidFill>
                          <a:latin typeface="Arial"/>
                          <a:cs typeface="Arial"/>
                        </a:rPr>
                        <a:t>Viral load suppression:  </a:t>
                      </a:r>
                      <a:r>
                        <a:rPr sz="1000" b="0" spc="0" baseline="0" dirty="0">
                          <a:solidFill>
                            <a:schemeClr val="bg1"/>
                          </a:solidFill>
                          <a:latin typeface="Arial"/>
                          <a:cs typeface="Arial"/>
                        </a:rPr>
                        <a:t>percentage of people living with HIV who are virally suppressed</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68000">
                <a:tc vMerge="1">
                  <a:txBody>
                    <a:bodyPr/>
                    <a:lstStyle/>
                    <a:p>
                      <a:endParaRPr/>
                    </a:p>
                  </a:txBody>
                  <a:tcPr marL="0" marR="0" marT="0" marB="0">
                    <a:lnR w="6350">
                      <a:solidFill>
                        <a:srgbClr val="878787"/>
                      </a:solidFill>
                      <a:prstDash val="solid"/>
                    </a:lnR>
                    <a:lnB w="6350">
                      <a:solidFill>
                        <a:srgbClr val="878787"/>
                      </a:solidFill>
                      <a:prstDash val="solid"/>
                    </a:lnB>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extLst>
                  <a:ext uri="{0D108BD9-81ED-4DB2-BD59-A6C34878D82A}">
                    <a16:rowId xmlns:a16="http://schemas.microsoft.com/office/drawing/2014/main" val="10001"/>
                  </a:ext>
                </a:extLst>
              </a:tr>
              <a:tr h="252000">
                <a:tc>
                  <a:txBody>
                    <a:bodyPr/>
                    <a:lstStyle/>
                    <a:p>
                      <a:pPr marL="53975">
                        <a:lnSpc>
                          <a:spcPct val="100000"/>
                        </a:lnSpc>
                        <a:spcBef>
                          <a:spcPts val="229"/>
                        </a:spcBef>
                      </a:pPr>
                      <a:r>
                        <a:rPr sz="800" b="1" spc="-20" dirty="0">
                          <a:solidFill>
                            <a:schemeClr val="tx1"/>
                          </a:solidFill>
                          <a:latin typeface="+mn-lt"/>
                          <a:cs typeface="Arial"/>
                        </a:rPr>
                        <a:t>Eastern </a:t>
                      </a:r>
                      <a:r>
                        <a:rPr sz="800" b="1" spc="-10" dirty="0">
                          <a:solidFill>
                            <a:schemeClr val="tx1"/>
                          </a:solidFill>
                          <a:latin typeface="+mn-lt"/>
                          <a:cs typeface="Arial"/>
                        </a:rPr>
                        <a:t>and </a:t>
                      </a:r>
                      <a:r>
                        <a:rPr sz="800" b="1" spc="-15" dirty="0">
                          <a:solidFill>
                            <a:schemeClr val="tx1"/>
                          </a:solidFill>
                          <a:latin typeface="+mn-lt"/>
                          <a:cs typeface="Arial"/>
                        </a:rPr>
                        <a:t>southern</a:t>
                      </a:r>
                      <a:r>
                        <a:rPr sz="800" b="1" spc="30" dirty="0">
                          <a:solidFill>
                            <a:schemeClr val="tx1"/>
                          </a:solidFill>
                          <a:latin typeface="+mn-lt"/>
                          <a:cs typeface="Arial"/>
                        </a:rPr>
                        <a:t> </a:t>
                      </a:r>
                      <a:r>
                        <a:rPr sz="800" b="1" spc="-15" dirty="0">
                          <a:solidFill>
                            <a:schemeClr val="tx1"/>
                          </a:solidFill>
                          <a:latin typeface="+mn-lt"/>
                          <a:cs typeface="Arial"/>
                        </a:rPr>
                        <a:t>Africa</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spcBef>
                          <a:spcPts val="229"/>
                        </a:spcBef>
                      </a:pPr>
                      <a:r>
                        <a:rPr sz="800" b="1" spc="25" dirty="0">
                          <a:latin typeface="+mn-lt"/>
                          <a:cs typeface="Arial"/>
                        </a:rPr>
                        <a:t>85</a:t>
                      </a:r>
                      <a:endParaRPr sz="8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28270" algn="r">
                        <a:lnSpc>
                          <a:spcPct val="100000"/>
                        </a:lnSpc>
                        <a:spcBef>
                          <a:spcPts val="229"/>
                        </a:spcBef>
                      </a:pPr>
                      <a:r>
                        <a:rPr sz="800" b="1" dirty="0">
                          <a:latin typeface="+mn-lt"/>
                          <a:cs typeface="Arial"/>
                        </a:rPr>
                        <a:t>88</a:t>
                      </a:r>
                      <a:endParaRPr sz="800" dirty="0">
                        <a:latin typeface="+mn-lt"/>
                        <a:cs typeface="Arial"/>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28270" algn="r">
                        <a:lnSpc>
                          <a:spcPct val="100000"/>
                        </a:lnSpc>
                        <a:spcBef>
                          <a:spcPts val="229"/>
                        </a:spcBef>
                      </a:pPr>
                      <a:r>
                        <a:rPr sz="800" b="1" dirty="0">
                          <a:latin typeface="+mn-lt"/>
                          <a:cs typeface="Arial"/>
                        </a:rPr>
                        <a:t>82</a:t>
                      </a:r>
                      <a:endParaRPr sz="800" dirty="0">
                        <a:latin typeface="+mn-lt"/>
                        <a:cs typeface="Arial"/>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b="1" spc="25" dirty="0">
                          <a:latin typeface="+mn-lt"/>
                          <a:cs typeface="Arial"/>
                        </a:rPr>
                        <a:t>79</a:t>
                      </a:r>
                      <a:endParaRPr sz="8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5890" algn="r">
                        <a:lnSpc>
                          <a:spcPct val="100000"/>
                        </a:lnSpc>
                        <a:spcBef>
                          <a:spcPts val="229"/>
                        </a:spcBef>
                      </a:pPr>
                      <a:r>
                        <a:rPr sz="800" b="1" spc="25" dirty="0">
                          <a:latin typeface="+mn-lt"/>
                          <a:cs typeface="Arial"/>
                        </a:rPr>
                        <a:t>82</a:t>
                      </a:r>
                      <a:endParaRPr sz="8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8270" algn="r">
                        <a:lnSpc>
                          <a:spcPct val="100000"/>
                        </a:lnSpc>
                        <a:spcBef>
                          <a:spcPts val="229"/>
                        </a:spcBef>
                      </a:pPr>
                      <a:r>
                        <a:rPr sz="800" b="1" dirty="0">
                          <a:latin typeface="+mn-lt"/>
                          <a:cs typeface="Arial"/>
                        </a:rPr>
                        <a:t>72</a:t>
                      </a:r>
                      <a:endParaRPr sz="800" dirty="0">
                        <a:latin typeface="+mn-lt"/>
                        <a:cs typeface="Arial"/>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5890" algn="r">
                        <a:lnSpc>
                          <a:spcPct val="100000"/>
                        </a:lnSpc>
                        <a:spcBef>
                          <a:spcPts val="229"/>
                        </a:spcBef>
                      </a:pPr>
                      <a:r>
                        <a:rPr sz="800" b="1" spc="25" dirty="0">
                          <a:latin typeface="+mn-lt"/>
                          <a:cs typeface="Arial"/>
                        </a:rPr>
                        <a:t>87</a:t>
                      </a:r>
                      <a:endParaRPr sz="8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635" algn="r">
                        <a:lnSpc>
                          <a:spcPct val="100000"/>
                        </a:lnSpc>
                        <a:spcBef>
                          <a:spcPts val="229"/>
                        </a:spcBef>
                      </a:pPr>
                      <a:r>
                        <a:rPr sz="800" b="1" spc="25" dirty="0">
                          <a:latin typeface="+mn-lt"/>
                          <a:cs typeface="Arial"/>
                        </a:rPr>
                        <a:t>89</a:t>
                      </a:r>
                      <a:endParaRPr sz="8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27635" algn="r">
                        <a:lnSpc>
                          <a:spcPct val="100000"/>
                        </a:lnSpc>
                        <a:spcBef>
                          <a:spcPts val="229"/>
                        </a:spcBef>
                      </a:pPr>
                      <a:r>
                        <a:rPr sz="800" b="1" dirty="0">
                          <a:latin typeface="+mn-lt"/>
                          <a:cs typeface="Arial"/>
                        </a:rPr>
                        <a:t>86</a:t>
                      </a:r>
                      <a:endParaRPr sz="800" dirty="0">
                        <a:latin typeface="+mn-lt"/>
                        <a:cs typeface="Arial"/>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36525" algn="r">
                        <a:lnSpc>
                          <a:spcPct val="100000"/>
                        </a:lnSpc>
                        <a:spcBef>
                          <a:spcPts val="229"/>
                        </a:spcBef>
                      </a:pPr>
                      <a:r>
                        <a:rPr sz="800" b="1" spc="25" dirty="0">
                          <a:latin typeface="+mn-lt"/>
                          <a:cs typeface="Arial"/>
                        </a:rPr>
                        <a:t>58</a:t>
                      </a:r>
                      <a:endParaRPr sz="8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35" algn="r">
                        <a:lnSpc>
                          <a:spcPct val="100000"/>
                        </a:lnSpc>
                        <a:spcBef>
                          <a:spcPts val="229"/>
                        </a:spcBef>
                      </a:pPr>
                      <a:r>
                        <a:rPr sz="800" b="1" spc="25" dirty="0">
                          <a:latin typeface="+mn-lt"/>
                          <a:cs typeface="Arial"/>
                        </a:rPr>
                        <a:t>64</a:t>
                      </a:r>
                      <a:endParaRPr sz="8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35" algn="r">
                        <a:lnSpc>
                          <a:spcPct val="100000"/>
                        </a:lnSpc>
                        <a:spcBef>
                          <a:spcPts val="229"/>
                        </a:spcBef>
                      </a:pPr>
                      <a:r>
                        <a:rPr sz="800" b="1" spc="25" dirty="0">
                          <a:latin typeface="+mn-lt"/>
                          <a:cs typeface="Arial"/>
                        </a:rPr>
                        <a:t>50</a:t>
                      </a:r>
                      <a:endParaRPr sz="8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02"/>
                  </a:ext>
                </a:extLst>
              </a:tr>
              <a:tr h="138750">
                <a:tc>
                  <a:txBody>
                    <a:bodyPr/>
                    <a:lstStyle/>
                    <a:p>
                      <a:pPr marL="53975">
                        <a:lnSpc>
                          <a:spcPct val="100000"/>
                        </a:lnSpc>
                        <a:spcBef>
                          <a:spcPts val="229"/>
                        </a:spcBef>
                      </a:pPr>
                      <a:r>
                        <a:rPr sz="800" spc="10" dirty="0">
                          <a:solidFill>
                            <a:schemeClr val="tx1"/>
                          </a:solidFill>
                          <a:latin typeface="+mn-lt"/>
                          <a:cs typeface="Arial"/>
                        </a:rPr>
                        <a:t>Angola</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635" algn="r">
                        <a:lnSpc>
                          <a:spcPct val="100000"/>
                        </a:lnSpc>
                        <a:spcBef>
                          <a:spcPts val="229"/>
                        </a:spcBef>
                      </a:pPr>
                      <a:r>
                        <a:rPr sz="700" spc="-30" dirty="0">
                          <a:latin typeface="+mn-lt"/>
                          <a:cs typeface="Arial"/>
                        </a:rPr>
                        <a:t>42</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35255" algn="r">
                        <a:lnSpc>
                          <a:spcPct val="100000"/>
                        </a:lnSpc>
                        <a:spcBef>
                          <a:spcPts val="229"/>
                        </a:spcBef>
                      </a:pPr>
                      <a:r>
                        <a:rPr sz="700" dirty="0">
                          <a:latin typeface="+mn-lt"/>
                          <a:cs typeface="Arial"/>
                        </a:rPr>
                        <a:t>47</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35255" algn="r">
                        <a:lnSpc>
                          <a:spcPct val="100000"/>
                        </a:lnSpc>
                        <a:spcBef>
                          <a:spcPts val="229"/>
                        </a:spcBef>
                      </a:pPr>
                      <a:r>
                        <a:rPr sz="700" dirty="0">
                          <a:latin typeface="+mn-lt"/>
                          <a:cs typeface="Arial"/>
                        </a:rPr>
                        <a:t>44</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270" algn="r">
                        <a:lnSpc>
                          <a:spcPct val="100000"/>
                        </a:lnSpc>
                        <a:spcBef>
                          <a:spcPts val="229"/>
                        </a:spcBef>
                      </a:pPr>
                      <a:r>
                        <a:rPr sz="700" spc="-30" dirty="0">
                          <a:latin typeface="+mn-lt"/>
                          <a:cs typeface="Arial"/>
                        </a:rPr>
                        <a:t>63</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44145" algn="r">
                        <a:lnSpc>
                          <a:spcPct val="100000"/>
                        </a:lnSpc>
                        <a:spcBef>
                          <a:spcPts val="229"/>
                        </a:spcBef>
                      </a:pPr>
                      <a:r>
                        <a:rPr sz="700" spc="-30" dirty="0">
                          <a:latin typeface="+mn-lt"/>
                          <a:cs typeface="Arial"/>
                        </a:rPr>
                        <a:t>59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34620" algn="r">
                        <a:lnSpc>
                          <a:spcPct val="100000"/>
                        </a:lnSpc>
                        <a:spcBef>
                          <a:spcPts val="229"/>
                        </a:spcBef>
                      </a:pPr>
                      <a:r>
                        <a:rPr sz="700" dirty="0">
                          <a:latin typeface="+mn-lt"/>
                          <a:cs typeface="Arial"/>
                        </a:rPr>
                        <a:t>69</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extLst>
                  <a:ext uri="{0D108BD9-81ED-4DB2-BD59-A6C34878D82A}">
                    <a16:rowId xmlns:a16="http://schemas.microsoft.com/office/drawing/2014/main" val="10003"/>
                  </a:ext>
                </a:extLst>
              </a:tr>
              <a:tr h="138750">
                <a:tc>
                  <a:txBody>
                    <a:bodyPr/>
                    <a:lstStyle/>
                    <a:p>
                      <a:pPr marL="54610">
                        <a:lnSpc>
                          <a:spcPct val="100000"/>
                        </a:lnSpc>
                        <a:spcBef>
                          <a:spcPts val="229"/>
                        </a:spcBef>
                      </a:pPr>
                      <a:r>
                        <a:rPr sz="800" spc="-15" dirty="0">
                          <a:solidFill>
                            <a:schemeClr val="tx1"/>
                          </a:solidFill>
                          <a:latin typeface="+mn-lt"/>
                          <a:cs typeface="Arial"/>
                        </a:rPr>
                        <a:t>Botswana</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270" algn="r">
                        <a:lnSpc>
                          <a:spcPct val="100000"/>
                        </a:lnSpc>
                        <a:spcBef>
                          <a:spcPts val="229"/>
                        </a:spcBef>
                      </a:pPr>
                      <a:r>
                        <a:rPr sz="700" spc="-30" dirty="0">
                          <a:latin typeface="+mn-lt"/>
                          <a:cs typeface="Arial"/>
                        </a:rPr>
                        <a:t>91</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00965" algn="r">
                        <a:lnSpc>
                          <a:spcPct val="100000"/>
                        </a:lnSpc>
                        <a:spcBef>
                          <a:spcPts val="229"/>
                        </a:spcBef>
                      </a:pPr>
                      <a:r>
                        <a:rPr sz="700" dirty="0">
                          <a:latin typeface="+mn-lt"/>
                          <a:cs typeface="Arial"/>
                        </a:rPr>
                        <a:t>&gt;95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4620" algn="r">
                        <a:lnSpc>
                          <a:spcPct val="100000"/>
                        </a:lnSpc>
                        <a:spcBef>
                          <a:spcPts val="229"/>
                        </a:spcBef>
                      </a:pPr>
                      <a:r>
                        <a:rPr sz="700" dirty="0">
                          <a:latin typeface="+mn-lt"/>
                          <a:cs typeface="Arial"/>
                        </a:rPr>
                        <a:t>89</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270" algn="r">
                        <a:lnSpc>
                          <a:spcPct val="100000"/>
                        </a:lnSpc>
                        <a:spcBef>
                          <a:spcPts val="229"/>
                        </a:spcBef>
                      </a:pPr>
                      <a:r>
                        <a:rPr sz="700" spc="-30" dirty="0">
                          <a:latin typeface="+mn-lt"/>
                          <a:cs typeface="Arial"/>
                        </a:rPr>
                        <a:t>92</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10489"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4620" algn="r">
                        <a:lnSpc>
                          <a:spcPct val="100000"/>
                        </a:lnSpc>
                        <a:spcBef>
                          <a:spcPts val="229"/>
                        </a:spcBef>
                      </a:pPr>
                      <a:r>
                        <a:rPr sz="700" dirty="0">
                          <a:latin typeface="+mn-lt"/>
                          <a:cs typeface="Arial"/>
                        </a:rPr>
                        <a:t>80</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09855" algn="r">
                        <a:lnSpc>
                          <a:spcPct val="100000"/>
                        </a:lnSpc>
                        <a:spcBef>
                          <a:spcPts val="229"/>
                        </a:spcBef>
                      </a:pPr>
                      <a:r>
                        <a:rPr sz="700" dirty="0">
                          <a:latin typeface="+mn-lt"/>
                          <a:cs typeface="Arial"/>
                        </a:rPr>
                        <a:t>&gt;95</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270"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00965" algn="r">
                        <a:lnSpc>
                          <a:spcPct val="100000"/>
                        </a:lnSpc>
                        <a:spcBef>
                          <a:spcPts val="229"/>
                        </a:spcBef>
                      </a:pPr>
                      <a:r>
                        <a:rPr sz="700" dirty="0">
                          <a:latin typeface="+mn-lt"/>
                          <a:cs typeface="Arial"/>
                        </a:rPr>
                        <a:t>&gt;95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10489" algn="r">
                        <a:lnSpc>
                          <a:spcPct val="100000"/>
                        </a:lnSpc>
                        <a:spcBef>
                          <a:spcPts val="229"/>
                        </a:spcBef>
                      </a:pPr>
                      <a:r>
                        <a:rPr sz="700" dirty="0">
                          <a:latin typeface="+mn-lt"/>
                          <a:cs typeface="Arial"/>
                        </a:rPr>
                        <a:t>&gt;95</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270" algn="r">
                        <a:lnSpc>
                          <a:spcPct val="100000"/>
                        </a:lnSpc>
                        <a:spcBef>
                          <a:spcPts val="229"/>
                        </a:spcBef>
                      </a:pPr>
                      <a:r>
                        <a:rPr sz="700" spc="-30" dirty="0">
                          <a:latin typeface="+mn-lt"/>
                          <a:cs typeface="Arial"/>
                        </a:rPr>
                        <a:t>93</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270" algn="r">
                        <a:lnSpc>
                          <a:spcPct val="100000"/>
                        </a:lnSpc>
                        <a:spcBef>
                          <a:spcPts val="229"/>
                        </a:spcBef>
                      </a:pPr>
                      <a:r>
                        <a:rPr sz="700" spc="-30" dirty="0">
                          <a:latin typeface="+mn-lt"/>
                          <a:cs typeface="Arial"/>
                        </a:rPr>
                        <a:t>69</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extLst>
                  <a:ext uri="{0D108BD9-81ED-4DB2-BD59-A6C34878D82A}">
                    <a16:rowId xmlns:a16="http://schemas.microsoft.com/office/drawing/2014/main" val="10004"/>
                  </a:ext>
                </a:extLst>
              </a:tr>
              <a:tr h="138750">
                <a:tc>
                  <a:txBody>
                    <a:bodyPr/>
                    <a:lstStyle/>
                    <a:p>
                      <a:pPr marL="54610">
                        <a:lnSpc>
                          <a:spcPct val="100000"/>
                        </a:lnSpc>
                        <a:spcBef>
                          <a:spcPts val="229"/>
                        </a:spcBef>
                      </a:pPr>
                      <a:r>
                        <a:rPr sz="800" dirty="0">
                          <a:solidFill>
                            <a:schemeClr val="tx1"/>
                          </a:solidFill>
                          <a:latin typeface="+mn-lt"/>
                          <a:cs typeface="Arial"/>
                        </a:rPr>
                        <a:t>Comoros</a:t>
                      </a:r>
                      <a:endParaRPr sz="8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270" algn="r">
                        <a:lnSpc>
                          <a:spcPct val="100000"/>
                        </a:lnSpc>
                        <a:spcBef>
                          <a:spcPts val="229"/>
                        </a:spcBef>
                      </a:pPr>
                      <a:r>
                        <a:rPr sz="700" spc="-30" dirty="0">
                          <a:latin typeface="+mn-lt"/>
                          <a:cs typeface="Arial"/>
                        </a:rPr>
                        <a:t>86</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34620" algn="r">
                        <a:lnSpc>
                          <a:spcPct val="100000"/>
                        </a:lnSpc>
                        <a:spcBef>
                          <a:spcPts val="229"/>
                        </a:spcBef>
                      </a:pPr>
                      <a:r>
                        <a:rPr sz="700" dirty="0">
                          <a:latin typeface="+mn-lt"/>
                          <a:cs typeface="Arial"/>
                        </a:rPr>
                        <a:t>78</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00965" algn="r">
                        <a:lnSpc>
                          <a:spcPct val="100000"/>
                        </a:lnSpc>
                        <a:spcBef>
                          <a:spcPts val="229"/>
                        </a:spcBef>
                      </a:pPr>
                      <a:r>
                        <a:rPr sz="700" dirty="0">
                          <a:latin typeface="+mn-lt"/>
                          <a:cs typeface="Arial"/>
                        </a:rPr>
                        <a:t>&gt;95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270" algn="r">
                        <a:lnSpc>
                          <a:spcPct val="100000"/>
                        </a:lnSpc>
                        <a:spcBef>
                          <a:spcPts val="229"/>
                        </a:spcBef>
                      </a:pPr>
                      <a:r>
                        <a:rPr sz="700" spc="-30" dirty="0">
                          <a:latin typeface="+mn-lt"/>
                          <a:cs typeface="Arial"/>
                        </a:rPr>
                        <a:t>91</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44145" algn="r">
                        <a:lnSpc>
                          <a:spcPct val="100000"/>
                        </a:lnSpc>
                        <a:spcBef>
                          <a:spcPts val="229"/>
                        </a:spcBef>
                      </a:pPr>
                      <a:r>
                        <a:rPr sz="700" spc="-30" dirty="0">
                          <a:latin typeface="+mn-lt"/>
                          <a:cs typeface="Arial"/>
                        </a:rPr>
                        <a:t>80</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00965" algn="r">
                        <a:lnSpc>
                          <a:spcPct val="100000"/>
                        </a:lnSpc>
                        <a:spcBef>
                          <a:spcPts val="229"/>
                        </a:spcBef>
                      </a:pPr>
                      <a:r>
                        <a:rPr sz="700" dirty="0">
                          <a:latin typeface="+mn-lt"/>
                          <a:cs typeface="Arial"/>
                        </a:rPr>
                        <a:t>&gt;95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44145" algn="r">
                        <a:lnSpc>
                          <a:spcPct val="100000"/>
                        </a:lnSpc>
                        <a:spcBef>
                          <a:spcPts val="229"/>
                        </a:spcBef>
                      </a:pPr>
                      <a:r>
                        <a:rPr sz="700" spc="-30" dirty="0">
                          <a:latin typeface="+mn-lt"/>
                          <a:cs typeface="Arial"/>
                        </a:rPr>
                        <a:t>86</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44145" algn="r">
                        <a:lnSpc>
                          <a:spcPct val="100000"/>
                        </a:lnSpc>
                        <a:spcBef>
                          <a:spcPts val="229"/>
                        </a:spcBef>
                      </a:pPr>
                      <a:r>
                        <a:rPr sz="700" spc="-30" dirty="0">
                          <a:latin typeface="+mn-lt"/>
                          <a:cs typeface="Arial"/>
                        </a:rPr>
                        <a:t>68</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extLst>
                  <a:ext uri="{0D108BD9-81ED-4DB2-BD59-A6C34878D82A}">
                    <a16:rowId xmlns:a16="http://schemas.microsoft.com/office/drawing/2014/main" val="10005"/>
                  </a:ext>
                </a:extLst>
              </a:tr>
              <a:tr h="138750">
                <a:tc>
                  <a:txBody>
                    <a:bodyPr/>
                    <a:lstStyle/>
                    <a:p>
                      <a:pPr marL="54610">
                        <a:lnSpc>
                          <a:spcPct val="100000"/>
                        </a:lnSpc>
                        <a:spcBef>
                          <a:spcPts val="229"/>
                        </a:spcBef>
                      </a:pPr>
                      <a:r>
                        <a:rPr sz="800" spc="-10" dirty="0">
                          <a:solidFill>
                            <a:schemeClr val="tx1"/>
                          </a:solidFill>
                          <a:latin typeface="+mn-lt"/>
                          <a:cs typeface="Arial"/>
                        </a:rPr>
                        <a:t>Eritrea</a:t>
                      </a:r>
                      <a:endParaRPr sz="8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905" algn="r">
                        <a:lnSpc>
                          <a:spcPct val="100000"/>
                        </a:lnSpc>
                        <a:spcBef>
                          <a:spcPts val="229"/>
                        </a:spcBef>
                      </a:pPr>
                      <a:r>
                        <a:rPr sz="700" spc="-30" dirty="0">
                          <a:latin typeface="+mn-lt"/>
                          <a:cs typeface="Arial"/>
                        </a:rPr>
                        <a:t>82</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4620" algn="r">
                        <a:lnSpc>
                          <a:spcPct val="100000"/>
                        </a:lnSpc>
                        <a:spcBef>
                          <a:spcPts val="229"/>
                        </a:spcBef>
                      </a:pPr>
                      <a:r>
                        <a:rPr sz="700" dirty="0">
                          <a:latin typeface="+mn-lt"/>
                          <a:cs typeface="Arial"/>
                        </a:rPr>
                        <a:t>85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34620" algn="r">
                        <a:lnSpc>
                          <a:spcPct val="100000"/>
                        </a:lnSpc>
                        <a:spcBef>
                          <a:spcPts val="229"/>
                        </a:spcBef>
                      </a:pPr>
                      <a:r>
                        <a:rPr sz="700" dirty="0">
                          <a:latin typeface="+mn-lt"/>
                          <a:cs typeface="Arial"/>
                        </a:rPr>
                        <a:t>87</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905" algn="r">
                        <a:lnSpc>
                          <a:spcPct val="100000"/>
                        </a:lnSpc>
                        <a:spcBef>
                          <a:spcPts val="229"/>
                        </a:spcBef>
                      </a:pPr>
                      <a:r>
                        <a:rPr sz="700" spc="-30" dirty="0">
                          <a:latin typeface="+mn-lt"/>
                          <a:cs typeface="Arial"/>
                        </a:rPr>
                        <a:t>62</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44145" algn="r">
                        <a:lnSpc>
                          <a:spcPct val="100000"/>
                        </a:lnSpc>
                        <a:spcBef>
                          <a:spcPts val="229"/>
                        </a:spcBef>
                      </a:pPr>
                      <a:r>
                        <a:rPr sz="700" spc="-30" dirty="0">
                          <a:latin typeface="+mn-lt"/>
                          <a:cs typeface="Arial"/>
                        </a:rPr>
                        <a:t>62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34620" algn="r">
                        <a:lnSpc>
                          <a:spcPct val="100000"/>
                        </a:lnSpc>
                        <a:spcBef>
                          <a:spcPts val="229"/>
                        </a:spcBef>
                      </a:pPr>
                      <a:r>
                        <a:rPr sz="700" dirty="0">
                          <a:latin typeface="+mn-lt"/>
                          <a:cs typeface="Arial"/>
                        </a:rPr>
                        <a:t>57</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44780" algn="r">
                        <a:lnSpc>
                          <a:spcPct val="100000"/>
                        </a:lnSpc>
                        <a:spcBef>
                          <a:spcPts val="229"/>
                        </a:spcBef>
                      </a:pPr>
                      <a:r>
                        <a:rPr sz="700" spc="-30" dirty="0">
                          <a:latin typeface="+mn-lt"/>
                          <a:cs typeface="Arial"/>
                        </a:rPr>
                        <a:t>77</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44780" algn="r">
                        <a:lnSpc>
                          <a:spcPct val="100000"/>
                        </a:lnSpc>
                        <a:spcBef>
                          <a:spcPts val="229"/>
                        </a:spcBef>
                      </a:pPr>
                      <a:r>
                        <a:rPr sz="700" spc="-30" dirty="0">
                          <a:latin typeface="+mn-lt"/>
                          <a:cs typeface="Arial"/>
                        </a:rPr>
                        <a:t>39</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extLst>
                  <a:ext uri="{0D108BD9-81ED-4DB2-BD59-A6C34878D82A}">
                    <a16:rowId xmlns:a16="http://schemas.microsoft.com/office/drawing/2014/main" val="10006"/>
                  </a:ext>
                </a:extLst>
              </a:tr>
              <a:tr h="138750">
                <a:tc>
                  <a:txBody>
                    <a:bodyPr/>
                    <a:lstStyle/>
                    <a:p>
                      <a:pPr marL="55244">
                        <a:lnSpc>
                          <a:spcPct val="100000"/>
                        </a:lnSpc>
                        <a:spcBef>
                          <a:spcPts val="229"/>
                        </a:spcBef>
                      </a:pPr>
                      <a:r>
                        <a:rPr sz="800" spc="-15" dirty="0">
                          <a:solidFill>
                            <a:schemeClr val="tx1"/>
                          </a:solidFill>
                          <a:latin typeface="+mn-lt"/>
                          <a:cs typeface="Arial"/>
                        </a:rPr>
                        <a:t>Eswatini</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2540" algn="r">
                        <a:lnSpc>
                          <a:spcPct val="100000"/>
                        </a:lnSpc>
                        <a:spcBef>
                          <a:spcPts val="229"/>
                        </a:spcBef>
                      </a:pPr>
                      <a:r>
                        <a:rPr sz="700" spc="-30" dirty="0">
                          <a:latin typeface="+mn-lt"/>
                          <a:cs typeface="Arial"/>
                        </a:rPr>
                        <a:t>92</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3985" algn="r">
                        <a:lnSpc>
                          <a:spcPct val="100000"/>
                        </a:lnSpc>
                        <a:spcBef>
                          <a:spcPts val="229"/>
                        </a:spcBef>
                      </a:pPr>
                      <a:r>
                        <a:rPr sz="700" dirty="0">
                          <a:latin typeface="+mn-lt"/>
                          <a:cs typeface="Arial"/>
                        </a:rPr>
                        <a:t>93</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3985" algn="r">
                        <a:lnSpc>
                          <a:spcPct val="100000"/>
                        </a:lnSpc>
                        <a:spcBef>
                          <a:spcPts val="229"/>
                        </a:spcBef>
                      </a:pPr>
                      <a:r>
                        <a:rPr sz="700" dirty="0">
                          <a:latin typeface="+mn-lt"/>
                          <a:cs typeface="Arial"/>
                        </a:rPr>
                        <a:t>93</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2540" algn="r">
                        <a:lnSpc>
                          <a:spcPct val="100000"/>
                        </a:lnSpc>
                        <a:spcBef>
                          <a:spcPts val="229"/>
                        </a:spcBef>
                      </a:pPr>
                      <a:r>
                        <a:rPr sz="700" spc="-30" dirty="0">
                          <a:latin typeface="+mn-lt"/>
                          <a:cs typeface="Arial"/>
                        </a:rPr>
                        <a:t>93</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11125"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3985" algn="r">
                        <a:lnSpc>
                          <a:spcPct val="100000"/>
                        </a:lnSpc>
                        <a:spcBef>
                          <a:spcPts val="229"/>
                        </a:spcBef>
                      </a:pPr>
                      <a:r>
                        <a:rPr sz="700" dirty="0">
                          <a:latin typeface="+mn-lt"/>
                          <a:cs typeface="Arial"/>
                        </a:rPr>
                        <a:t>85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44780" algn="r">
                        <a:lnSpc>
                          <a:spcPct val="100000"/>
                        </a:lnSpc>
                        <a:spcBef>
                          <a:spcPts val="229"/>
                        </a:spcBef>
                      </a:pPr>
                      <a:r>
                        <a:rPr sz="700" spc="-30" dirty="0">
                          <a:latin typeface="+mn-lt"/>
                          <a:cs typeface="Arial"/>
                        </a:rPr>
                        <a:t>94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2540" algn="r">
                        <a:lnSpc>
                          <a:spcPct val="100000"/>
                        </a:lnSpc>
                        <a:spcBef>
                          <a:spcPts val="229"/>
                        </a:spcBef>
                      </a:pPr>
                      <a:r>
                        <a:rPr sz="700" spc="-30" dirty="0">
                          <a:latin typeface="+mn-lt"/>
                          <a:cs typeface="Arial"/>
                        </a:rPr>
                        <a:t>95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3985" algn="r">
                        <a:lnSpc>
                          <a:spcPct val="100000"/>
                        </a:lnSpc>
                        <a:spcBef>
                          <a:spcPts val="229"/>
                        </a:spcBef>
                      </a:pPr>
                      <a:r>
                        <a:rPr sz="700" dirty="0">
                          <a:latin typeface="+mn-lt"/>
                          <a:cs typeface="Arial"/>
                        </a:rPr>
                        <a:t>94</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44780" algn="r">
                        <a:lnSpc>
                          <a:spcPct val="100000"/>
                        </a:lnSpc>
                        <a:spcBef>
                          <a:spcPts val="229"/>
                        </a:spcBef>
                      </a:pPr>
                      <a:r>
                        <a:rPr sz="700" spc="-30" dirty="0">
                          <a:latin typeface="+mn-lt"/>
                          <a:cs typeface="Arial"/>
                        </a:rPr>
                        <a:t>81</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3175" algn="r">
                        <a:lnSpc>
                          <a:spcPct val="100000"/>
                        </a:lnSpc>
                        <a:spcBef>
                          <a:spcPts val="229"/>
                        </a:spcBef>
                      </a:pPr>
                      <a:r>
                        <a:rPr sz="700" spc="-30" dirty="0">
                          <a:latin typeface="+mn-lt"/>
                          <a:cs typeface="Arial"/>
                        </a:rPr>
                        <a:t>86</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3175" algn="r">
                        <a:lnSpc>
                          <a:spcPct val="100000"/>
                        </a:lnSpc>
                        <a:spcBef>
                          <a:spcPts val="229"/>
                        </a:spcBef>
                      </a:pPr>
                      <a:r>
                        <a:rPr sz="700" spc="-30" dirty="0">
                          <a:latin typeface="+mn-lt"/>
                          <a:cs typeface="Arial"/>
                        </a:rPr>
                        <a:t>75</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extLst>
                  <a:ext uri="{0D108BD9-81ED-4DB2-BD59-A6C34878D82A}">
                    <a16:rowId xmlns:a16="http://schemas.microsoft.com/office/drawing/2014/main" val="10007"/>
                  </a:ext>
                </a:extLst>
              </a:tr>
              <a:tr h="138750">
                <a:tc>
                  <a:txBody>
                    <a:bodyPr/>
                    <a:lstStyle/>
                    <a:p>
                      <a:pPr marL="55244">
                        <a:lnSpc>
                          <a:spcPct val="100000"/>
                        </a:lnSpc>
                        <a:spcBef>
                          <a:spcPts val="229"/>
                        </a:spcBef>
                      </a:pPr>
                      <a:r>
                        <a:rPr sz="800" spc="5" dirty="0">
                          <a:solidFill>
                            <a:schemeClr val="tx1"/>
                          </a:solidFill>
                          <a:latin typeface="+mn-lt"/>
                          <a:cs typeface="Arial"/>
                        </a:rPr>
                        <a:t>Ethiopia</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3175" algn="r">
                        <a:lnSpc>
                          <a:spcPct val="100000"/>
                        </a:lnSpc>
                        <a:spcBef>
                          <a:spcPts val="229"/>
                        </a:spcBef>
                      </a:pPr>
                      <a:r>
                        <a:rPr sz="700" spc="-30" dirty="0">
                          <a:latin typeface="+mn-lt"/>
                          <a:cs typeface="Arial"/>
                        </a:rPr>
                        <a:t>79</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3985" algn="r">
                        <a:lnSpc>
                          <a:spcPct val="100000"/>
                        </a:lnSpc>
                        <a:spcBef>
                          <a:spcPts val="229"/>
                        </a:spcBef>
                      </a:pPr>
                      <a:r>
                        <a:rPr sz="700" dirty="0">
                          <a:latin typeface="+mn-lt"/>
                          <a:cs typeface="Arial"/>
                        </a:rPr>
                        <a:t>79</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3985" algn="r">
                        <a:lnSpc>
                          <a:spcPct val="100000"/>
                        </a:lnSpc>
                        <a:spcBef>
                          <a:spcPts val="229"/>
                        </a:spcBef>
                      </a:pPr>
                      <a:r>
                        <a:rPr sz="700" dirty="0">
                          <a:latin typeface="+mn-lt"/>
                          <a:cs typeface="Arial"/>
                        </a:rPr>
                        <a:t>81</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3175" algn="r">
                        <a:lnSpc>
                          <a:spcPct val="100000"/>
                        </a:lnSpc>
                        <a:spcBef>
                          <a:spcPts val="229"/>
                        </a:spcBef>
                      </a:pPr>
                      <a:r>
                        <a:rPr sz="700" spc="-30" dirty="0">
                          <a:latin typeface="+mn-lt"/>
                          <a:cs typeface="Arial"/>
                        </a:rPr>
                        <a:t>83</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5415" algn="r">
                        <a:lnSpc>
                          <a:spcPct val="100000"/>
                        </a:lnSpc>
                        <a:spcBef>
                          <a:spcPts val="229"/>
                        </a:spcBef>
                      </a:pPr>
                      <a:r>
                        <a:rPr sz="700" spc="-30" dirty="0">
                          <a:latin typeface="+mn-lt"/>
                          <a:cs typeface="Arial"/>
                        </a:rPr>
                        <a:t>82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3350" algn="r">
                        <a:lnSpc>
                          <a:spcPct val="100000"/>
                        </a:lnSpc>
                        <a:spcBef>
                          <a:spcPts val="229"/>
                        </a:spcBef>
                      </a:pPr>
                      <a:r>
                        <a:rPr sz="700" dirty="0">
                          <a:latin typeface="+mn-lt"/>
                          <a:cs typeface="Arial"/>
                        </a:rPr>
                        <a:t>82</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extLst>
                  <a:ext uri="{0D108BD9-81ED-4DB2-BD59-A6C34878D82A}">
                    <a16:rowId xmlns:a16="http://schemas.microsoft.com/office/drawing/2014/main" val="10008"/>
                  </a:ext>
                </a:extLst>
              </a:tr>
              <a:tr h="138750">
                <a:tc>
                  <a:txBody>
                    <a:bodyPr/>
                    <a:lstStyle/>
                    <a:p>
                      <a:pPr marL="55880">
                        <a:lnSpc>
                          <a:spcPct val="100000"/>
                        </a:lnSpc>
                        <a:spcBef>
                          <a:spcPts val="229"/>
                        </a:spcBef>
                      </a:pPr>
                      <a:r>
                        <a:rPr sz="800" spc="-25" dirty="0">
                          <a:solidFill>
                            <a:schemeClr val="tx1"/>
                          </a:solidFill>
                          <a:latin typeface="+mn-lt"/>
                          <a:cs typeface="Arial"/>
                        </a:rPr>
                        <a:t>Kenya</a:t>
                      </a:r>
                      <a:endParaRPr sz="8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3810" algn="r">
                        <a:lnSpc>
                          <a:spcPct val="100000"/>
                        </a:lnSpc>
                        <a:spcBef>
                          <a:spcPts val="229"/>
                        </a:spcBef>
                      </a:pPr>
                      <a:r>
                        <a:rPr sz="700" spc="-30" dirty="0">
                          <a:latin typeface="+mn-lt"/>
                          <a:cs typeface="Arial"/>
                        </a:rPr>
                        <a:t>89</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33350" algn="r">
                        <a:lnSpc>
                          <a:spcPct val="100000"/>
                        </a:lnSpc>
                        <a:spcBef>
                          <a:spcPts val="229"/>
                        </a:spcBef>
                      </a:pPr>
                      <a:r>
                        <a:rPr sz="700" dirty="0">
                          <a:latin typeface="+mn-lt"/>
                          <a:cs typeface="Arial"/>
                        </a:rPr>
                        <a:t>94</a:t>
                      </a:r>
                      <a:endParaRPr sz="700">
                        <a:latin typeface="+mn-lt"/>
                        <a:cs typeface="Arial"/>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3350" algn="r">
                        <a:lnSpc>
                          <a:spcPct val="100000"/>
                        </a:lnSpc>
                        <a:spcBef>
                          <a:spcPts val="229"/>
                        </a:spcBef>
                      </a:pPr>
                      <a:r>
                        <a:rPr sz="700" dirty="0">
                          <a:latin typeface="+mn-lt"/>
                          <a:cs typeface="Arial"/>
                        </a:rPr>
                        <a:t>88</a:t>
                      </a:r>
                      <a:endParaRPr sz="700">
                        <a:latin typeface="+mn-lt"/>
                        <a:cs typeface="Arial"/>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3810" algn="r">
                        <a:lnSpc>
                          <a:spcPct val="100000"/>
                        </a:lnSpc>
                        <a:spcBef>
                          <a:spcPts val="229"/>
                        </a:spcBef>
                      </a:pPr>
                      <a:r>
                        <a:rPr sz="700" spc="-30" dirty="0">
                          <a:latin typeface="+mn-lt"/>
                          <a:cs typeface="Arial"/>
                        </a:rPr>
                        <a:t>77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5415" algn="r">
                        <a:lnSpc>
                          <a:spcPct val="100000"/>
                        </a:lnSpc>
                        <a:spcBef>
                          <a:spcPts val="229"/>
                        </a:spcBef>
                      </a:pPr>
                      <a:r>
                        <a:rPr sz="700" spc="-30" dirty="0">
                          <a:latin typeface="+mn-lt"/>
                          <a:cs typeface="Arial"/>
                        </a:rPr>
                        <a:t>80</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3350" algn="r">
                        <a:lnSpc>
                          <a:spcPct val="100000"/>
                        </a:lnSpc>
                        <a:spcBef>
                          <a:spcPts val="229"/>
                        </a:spcBef>
                      </a:pPr>
                      <a:r>
                        <a:rPr sz="700" dirty="0">
                          <a:latin typeface="+mn-lt"/>
                          <a:cs typeface="Arial"/>
                        </a:rPr>
                        <a:t>67</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extLst>
                  <a:ext uri="{0D108BD9-81ED-4DB2-BD59-A6C34878D82A}">
                    <a16:rowId xmlns:a16="http://schemas.microsoft.com/office/drawing/2014/main" val="10009"/>
                  </a:ext>
                </a:extLst>
              </a:tr>
              <a:tr h="138750">
                <a:tc>
                  <a:txBody>
                    <a:bodyPr/>
                    <a:lstStyle/>
                    <a:p>
                      <a:pPr marL="55880">
                        <a:lnSpc>
                          <a:spcPct val="100000"/>
                        </a:lnSpc>
                        <a:spcBef>
                          <a:spcPts val="229"/>
                        </a:spcBef>
                      </a:pPr>
                      <a:r>
                        <a:rPr sz="800" dirty="0">
                          <a:solidFill>
                            <a:schemeClr val="tx1"/>
                          </a:solidFill>
                          <a:latin typeface="+mn-lt"/>
                          <a:cs typeface="Arial"/>
                        </a:rPr>
                        <a:t>Lesotho</a:t>
                      </a:r>
                      <a:endParaRPr sz="8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3810" algn="r">
                        <a:lnSpc>
                          <a:spcPct val="100000"/>
                        </a:lnSpc>
                        <a:spcBef>
                          <a:spcPts val="229"/>
                        </a:spcBef>
                      </a:pPr>
                      <a:r>
                        <a:rPr sz="700" spc="-30" dirty="0">
                          <a:latin typeface="+mn-lt"/>
                          <a:cs typeface="Arial"/>
                        </a:rPr>
                        <a:t>86</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33350" algn="r">
                        <a:lnSpc>
                          <a:spcPct val="100000"/>
                        </a:lnSpc>
                        <a:spcBef>
                          <a:spcPts val="229"/>
                        </a:spcBef>
                      </a:pPr>
                      <a:r>
                        <a:rPr sz="700" dirty="0">
                          <a:latin typeface="+mn-lt"/>
                          <a:cs typeface="Arial"/>
                        </a:rPr>
                        <a:t>89</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33350" algn="r">
                        <a:lnSpc>
                          <a:spcPct val="100000"/>
                        </a:lnSpc>
                        <a:spcBef>
                          <a:spcPts val="229"/>
                        </a:spcBef>
                      </a:pPr>
                      <a:r>
                        <a:rPr sz="700" dirty="0">
                          <a:latin typeface="+mn-lt"/>
                          <a:cs typeface="Arial"/>
                        </a:rPr>
                        <a:t>82</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4445" algn="r">
                        <a:lnSpc>
                          <a:spcPct val="100000"/>
                        </a:lnSpc>
                        <a:spcBef>
                          <a:spcPts val="229"/>
                        </a:spcBef>
                      </a:pPr>
                      <a:r>
                        <a:rPr sz="700" spc="-30" dirty="0">
                          <a:latin typeface="+mn-lt"/>
                          <a:cs typeface="Arial"/>
                        </a:rPr>
                        <a:t>71</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5415" algn="r">
                        <a:lnSpc>
                          <a:spcPct val="100000"/>
                        </a:lnSpc>
                        <a:spcBef>
                          <a:spcPts val="229"/>
                        </a:spcBef>
                      </a:pPr>
                      <a:r>
                        <a:rPr sz="700" spc="-30" dirty="0">
                          <a:latin typeface="+mn-lt"/>
                          <a:cs typeface="Arial"/>
                        </a:rPr>
                        <a:t>73</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3350" algn="r">
                        <a:lnSpc>
                          <a:spcPct val="100000"/>
                        </a:lnSpc>
                        <a:spcBef>
                          <a:spcPts val="229"/>
                        </a:spcBef>
                      </a:pPr>
                      <a:r>
                        <a:rPr sz="700" dirty="0">
                          <a:latin typeface="+mn-lt"/>
                          <a:cs typeface="Arial"/>
                        </a:rPr>
                        <a:t>66</a:t>
                      </a:r>
                      <a:endParaRPr sz="700">
                        <a:latin typeface="+mn-lt"/>
                        <a:cs typeface="Arial"/>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45415" algn="r">
                        <a:lnSpc>
                          <a:spcPct val="100000"/>
                        </a:lnSpc>
                        <a:spcBef>
                          <a:spcPts val="229"/>
                        </a:spcBef>
                      </a:pPr>
                      <a:r>
                        <a:rPr sz="700" spc="-30" dirty="0">
                          <a:latin typeface="+mn-lt"/>
                          <a:cs typeface="Arial"/>
                        </a:rPr>
                        <a:t>93</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4445" algn="r">
                        <a:lnSpc>
                          <a:spcPct val="100000"/>
                        </a:lnSpc>
                        <a:spcBef>
                          <a:spcPts val="229"/>
                        </a:spcBef>
                      </a:pPr>
                      <a:r>
                        <a:rPr sz="700" spc="-30" dirty="0">
                          <a:latin typeface="+mn-lt"/>
                          <a:cs typeface="Arial"/>
                        </a:rPr>
                        <a:t>95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3350" algn="r">
                        <a:lnSpc>
                          <a:spcPct val="100000"/>
                        </a:lnSpc>
                        <a:spcBef>
                          <a:spcPts val="229"/>
                        </a:spcBef>
                      </a:pPr>
                      <a:r>
                        <a:rPr sz="700" dirty="0">
                          <a:latin typeface="+mn-lt"/>
                          <a:cs typeface="Arial"/>
                        </a:rPr>
                        <a:t>91</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46050" algn="r">
                        <a:lnSpc>
                          <a:spcPct val="100000"/>
                        </a:lnSpc>
                        <a:spcBef>
                          <a:spcPts val="229"/>
                        </a:spcBef>
                      </a:pPr>
                      <a:r>
                        <a:rPr sz="700" spc="-30" dirty="0">
                          <a:latin typeface="+mn-lt"/>
                          <a:cs typeface="Arial"/>
                        </a:rPr>
                        <a:t>57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080" algn="r">
                        <a:lnSpc>
                          <a:spcPct val="100000"/>
                        </a:lnSpc>
                        <a:spcBef>
                          <a:spcPts val="229"/>
                        </a:spcBef>
                      </a:pPr>
                      <a:r>
                        <a:rPr sz="700" spc="-30" dirty="0">
                          <a:latin typeface="+mn-lt"/>
                          <a:cs typeface="Arial"/>
                        </a:rPr>
                        <a:t>61</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080" algn="r">
                        <a:lnSpc>
                          <a:spcPct val="100000"/>
                        </a:lnSpc>
                        <a:spcBef>
                          <a:spcPts val="229"/>
                        </a:spcBef>
                      </a:pPr>
                      <a:r>
                        <a:rPr sz="700" spc="-30" dirty="0">
                          <a:latin typeface="+mn-lt"/>
                          <a:cs typeface="Arial"/>
                        </a:rPr>
                        <a:t>49</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0"/>
                  </a:ext>
                </a:extLst>
              </a:tr>
              <a:tr h="138750">
                <a:tc>
                  <a:txBody>
                    <a:bodyPr/>
                    <a:lstStyle/>
                    <a:p>
                      <a:pPr marL="56515">
                        <a:lnSpc>
                          <a:spcPct val="100000"/>
                        </a:lnSpc>
                        <a:spcBef>
                          <a:spcPts val="229"/>
                        </a:spcBef>
                      </a:pPr>
                      <a:r>
                        <a:rPr sz="800" spc="-10" dirty="0">
                          <a:solidFill>
                            <a:schemeClr val="tx1"/>
                          </a:solidFill>
                          <a:latin typeface="+mn-lt"/>
                          <a:cs typeface="Arial"/>
                        </a:rPr>
                        <a:t>Madagascar</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5080" algn="r">
                        <a:lnSpc>
                          <a:spcPct val="100000"/>
                        </a:lnSpc>
                        <a:spcBef>
                          <a:spcPts val="229"/>
                        </a:spcBef>
                      </a:pPr>
                      <a:r>
                        <a:rPr sz="700" spc="-30" dirty="0">
                          <a:latin typeface="+mn-lt"/>
                          <a:cs typeface="Arial"/>
                        </a:rPr>
                        <a:t>11</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32715" algn="r">
                        <a:lnSpc>
                          <a:spcPct val="100000"/>
                        </a:lnSpc>
                        <a:spcBef>
                          <a:spcPts val="229"/>
                        </a:spcBef>
                      </a:pPr>
                      <a:r>
                        <a:rPr sz="700" dirty="0">
                          <a:latin typeface="+mn-lt"/>
                          <a:cs typeface="Arial"/>
                        </a:rPr>
                        <a:t>21</a:t>
                      </a:r>
                      <a:endParaRPr sz="700">
                        <a:latin typeface="+mn-lt"/>
                        <a:cs typeface="Arial"/>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5080" algn="r">
                        <a:lnSpc>
                          <a:spcPct val="100000"/>
                        </a:lnSpc>
                        <a:spcBef>
                          <a:spcPts val="229"/>
                        </a:spcBef>
                      </a:pPr>
                      <a:r>
                        <a:rPr lang="en-GB" sz="700" dirty="0">
                          <a:latin typeface="+mn-lt"/>
                          <a:cs typeface="Arial"/>
                        </a:rPr>
                        <a:t>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5080" algn="r">
                        <a:lnSpc>
                          <a:spcPct val="100000"/>
                        </a:lnSpc>
                        <a:spcBef>
                          <a:spcPts val="229"/>
                        </a:spcBef>
                      </a:pPr>
                      <a:r>
                        <a:rPr sz="700" spc="-30" dirty="0">
                          <a:latin typeface="+mn-lt"/>
                          <a:cs typeface="Arial"/>
                        </a:rPr>
                        <a:t>84</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6050" algn="r">
                        <a:lnSpc>
                          <a:spcPct val="100000"/>
                        </a:lnSpc>
                        <a:spcBef>
                          <a:spcPts val="229"/>
                        </a:spcBef>
                      </a:pPr>
                      <a:r>
                        <a:rPr sz="700" spc="-30" dirty="0">
                          <a:latin typeface="+mn-lt"/>
                          <a:cs typeface="Arial"/>
                        </a:rPr>
                        <a:t>75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99060" algn="r">
                        <a:lnSpc>
                          <a:spcPct val="100000"/>
                        </a:lnSpc>
                        <a:spcBef>
                          <a:spcPts val="229"/>
                        </a:spcBef>
                      </a:pPr>
                      <a:r>
                        <a:rPr sz="700" dirty="0">
                          <a:latin typeface="+mn-lt"/>
                          <a:cs typeface="Arial"/>
                        </a:rPr>
                        <a:t>&gt;95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extLst>
                  <a:ext uri="{0D108BD9-81ED-4DB2-BD59-A6C34878D82A}">
                    <a16:rowId xmlns:a16="http://schemas.microsoft.com/office/drawing/2014/main" val="10011"/>
                  </a:ext>
                </a:extLst>
              </a:tr>
              <a:tr h="138750">
                <a:tc>
                  <a:txBody>
                    <a:bodyPr/>
                    <a:lstStyle/>
                    <a:p>
                      <a:pPr marL="56515">
                        <a:lnSpc>
                          <a:spcPct val="100000"/>
                        </a:lnSpc>
                        <a:spcBef>
                          <a:spcPts val="229"/>
                        </a:spcBef>
                      </a:pPr>
                      <a:r>
                        <a:rPr sz="800" spc="-5" dirty="0">
                          <a:solidFill>
                            <a:schemeClr val="tx1"/>
                          </a:solidFill>
                          <a:latin typeface="+mn-lt"/>
                          <a:cs typeface="Arial"/>
                        </a:rPr>
                        <a:t>Malawi</a:t>
                      </a:r>
                      <a:endParaRPr sz="8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5080" algn="r">
                        <a:lnSpc>
                          <a:spcPct val="100000"/>
                        </a:lnSpc>
                        <a:spcBef>
                          <a:spcPts val="229"/>
                        </a:spcBef>
                      </a:pPr>
                      <a:r>
                        <a:rPr sz="700" spc="-30" dirty="0">
                          <a:latin typeface="+mn-lt"/>
                          <a:cs typeface="Arial"/>
                        </a:rPr>
                        <a:t>90</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2715" algn="r">
                        <a:lnSpc>
                          <a:spcPct val="100000"/>
                        </a:lnSpc>
                        <a:spcBef>
                          <a:spcPts val="229"/>
                        </a:spcBef>
                      </a:pPr>
                      <a:r>
                        <a:rPr sz="700" dirty="0">
                          <a:latin typeface="+mn-lt"/>
                          <a:cs typeface="Arial"/>
                        </a:rPr>
                        <a:t>94</a:t>
                      </a:r>
                      <a:endParaRPr sz="700">
                        <a:latin typeface="+mn-lt"/>
                        <a:cs typeface="Arial"/>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2715" algn="r">
                        <a:lnSpc>
                          <a:spcPct val="100000"/>
                        </a:lnSpc>
                        <a:spcBef>
                          <a:spcPts val="229"/>
                        </a:spcBef>
                      </a:pPr>
                      <a:r>
                        <a:rPr sz="700" dirty="0">
                          <a:latin typeface="+mn-lt"/>
                          <a:cs typeface="Arial"/>
                        </a:rPr>
                        <a:t>89</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5715" algn="r">
                        <a:lnSpc>
                          <a:spcPct val="100000"/>
                        </a:lnSpc>
                        <a:spcBef>
                          <a:spcPts val="229"/>
                        </a:spcBef>
                      </a:pPr>
                      <a:r>
                        <a:rPr sz="700" spc="-30" dirty="0">
                          <a:latin typeface="+mn-lt"/>
                          <a:cs typeface="Arial"/>
                        </a:rPr>
                        <a:t>87</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46050" algn="r">
                        <a:lnSpc>
                          <a:spcPct val="100000"/>
                        </a:lnSpc>
                        <a:spcBef>
                          <a:spcPts val="229"/>
                        </a:spcBef>
                      </a:pPr>
                      <a:r>
                        <a:rPr sz="700" spc="-30" dirty="0">
                          <a:latin typeface="+mn-lt"/>
                          <a:cs typeface="Arial"/>
                        </a:rPr>
                        <a:t>92</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2715" algn="r">
                        <a:lnSpc>
                          <a:spcPct val="100000"/>
                        </a:lnSpc>
                        <a:spcBef>
                          <a:spcPts val="229"/>
                        </a:spcBef>
                      </a:pPr>
                      <a:r>
                        <a:rPr sz="700" dirty="0">
                          <a:latin typeface="+mn-lt"/>
                          <a:cs typeface="Arial"/>
                        </a:rPr>
                        <a:t>76</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6050" algn="r">
                        <a:lnSpc>
                          <a:spcPct val="100000"/>
                        </a:lnSpc>
                        <a:spcBef>
                          <a:spcPts val="229"/>
                        </a:spcBef>
                      </a:pPr>
                      <a:r>
                        <a:rPr sz="700" spc="-30" dirty="0">
                          <a:latin typeface="+mn-lt"/>
                          <a:cs typeface="Arial"/>
                        </a:rPr>
                        <a:t>89</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5715" algn="r">
                        <a:lnSpc>
                          <a:spcPct val="100000"/>
                        </a:lnSpc>
                        <a:spcBef>
                          <a:spcPts val="229"/>
                        </a:spcBef>
                      </a:pPr>
                      <a:r>
                        <a:rPr sz="700" spc="-30" dirty="0">
                          <a:latin typeface="+mn-lt"/>
                          <a:cs typeface="Arial"/>
                        </a:rPr>
                        <a:t>92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2715" algn="r">
                        <a:lnSpc>
                          <a:spcPct val="100000"/>
                        </a:lnSpc>
                        <a:spcBef>
                          <a:spcPts val="229"/>
                        </a:spcBef>
                      </a:pPr>
                      <a:r>
                        <a:rPr sz="700" dirty="0">
                          <a:latin typeface="+mn-lt"/>
                          <a:cs typeface="Arial"/>
                        </a:rPr>
                        <a:t>89</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46685" algn="r">
                        <a:lnSpc>
                          <a:spcPct val="100000"/>
                        </a:lnSpc>
                        <a:spcBef>
                          <a:spcPts val="229"/>
                        </a:spcBef>
                      </a:pPr>
                      <a:r>
                        <a:rPr sz="700" spc="-30" dirty="0">
                          <a:latin typeface="+mn-lt"/>
                          <a:cs typeface="Arial"/>
                        </a:rPr>
                        <a:t>69</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6350" algn="r">
                        <a:lnSpc>
                          <a:spcPct val="100000"/>
                        </a:lnSpc>
                        <a:spcBef>
                          <a:spcPts val="229"/>
                        </a:spcBef>
                      </a:pPr>
                      <a:r>
                        <a:rPr sz="700" spc="-30" dirty="0">
                          <a:latin typeface="+mn-lt"/>
                          <a:cs typeface="Arial"/>
                        </a:rPr>
                        <a:t>79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6350" algn="r">
                        <a:lnSpc>
                          <a:spcPct val="100000"/>
                        </a:lnSpc>
                        <a:spcBef>
                          <a:spcPts val="229"/>
                        </a:spcBef>
                      </a:pPr>
                      <a:r>
                        <a:rPr sz="700" spc="-30" dirty="0">
                          <a:latin typeface="+mn-lt"/>
                          <a:cs typeface="Arial"/>
                        </a:rPr>
                        <a:t>61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2"/>
                  </a:ext>
                </a:extLst>
              </a:tr>
              <a:tr h="138750">
                <a:tc>
                  <a:txBody>
                    <a:bodyPr/>
                    <a:lstStyle/>
                    <a:p>
                      <a:pPr marL="57150">
                        <a:lnSpc>
                          <a:spcPct val="100000"/>
                        </a:lnSpc>
                        <a:spcBef>
                          <a:spcPts val="229"/>
                        </a:spcBef>
                      </a:pPr>
                      <a:r>
                        <a:rPr sz="800" dirty="0">
                          <a:solidFill>
                            <a:schemeClr val="tx1"/>
                          </a:solidFill>
                          <a:latin typeface="+mn-lt"/>
                          <a:cs typeface="Arial"/>
                        </a:rPr>
                        <a:t>Mauritius</a:t>
                      </a: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6350" algn="r">
                        <a:lnSpc>
                          <a:spcPct val="100000"/>
                        </a:lnSpc>
                        <a:spcBef>
                          <a:spcPts val="229"/>
                        </a:spcBef>
                      </a:pPr>
                      <a:r>
                        <a:rPr sz="700" spc="-30" dirty="0">
                          <a:latin typeface="+mn-lt"/>
                          <a:cs typeface="Arial"/>
                        </a:rPr>
                        <a:t>22</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32080" algn="r">
                        <a:lnSpc>
                          <a:spcPct val="100000"/>
                        </a:lnSpc>
                        <a:spcBef>
                          <a:spcPts val="229"/>
                        </a:spcBef>
                      </a:pPr>
                      <a:r>
                        <a:rPr sz="700" dirty="0">
                          <a:latin typeface="+mn-lt"/>
                          <a:cs typeface="Arial"/>
                        </a:rPr>
                        <a:t>19</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32080" algn="r">
                        <a:lnSpc>
                          <a:spcPct val="100000"/>
                        </a:lnSpc>
                        <a:spcBef>
                          <a:spcPts val="229"/>
                        </a:spcBef>
                      </a:pPr>
                      <a:r>
                        <a:rPr sz="700" dirty="0">
                          <a:latin typeface="+mn-lt"/>
                          <a:cs typeface="Arial"/>
                        </a:rPr>
                        <a:t>23</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6350" algn="r">
                        <a:lnSpc>
                          <a:spcPct val="100000"/>
                        </a:lnSpc>
                        <a:spcBef>
                          <a:spcPts val="229"/>
                        </a:spcBef>
                      </a:pPr>
                      <a:r>
                        <a:rPr sz="700" dirty="0">
                          <a:latin typeface="+mn-lt"/>
                          <a:cs typeface="Arial"/>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13030"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98425" algn="r">
                        <a:lnSpc>
                          <a:spcPct val="100000"/>
                        </a:lnSpc>
                        <a:spcBef>
                          <a:spcPts val="229"/>
                        </a:spcBef>
                      </a:pPr>
                      <a:r>
                        <a:rPr sz="700" dirty="0">
                          <a:latin typeface="+mn-lt"/>
                          <a:cs typeface="Arial"/>
                        </a:rPr>
                        <a:t>&gt;95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46685" algn="r">
                        <a:lnSpc>
                          <a:spcPct val="100000"/>
                        </a:lnSpc>
                        <a:spcBef>
                          <a:spcPts val="229"/>
                        </a:spcBef>
                      </a:pPr>
                      <a:r>
                        <a:rPr sz="700" spc="-30" dirty="0">
                          <a:latin typeface="+mn-lt"/>
                          <a:cs typeface="Arial"/>
                        </a:rPr>
                        <a:t>73</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350" algn="r">
                        <a:lnSpc>
                          <a:spcPct val="100000"/>
                        </a:lnSpc>
                        <a:spcBef>
                          <a:spcPts val="229"/>
                        </a:spcBef>
                      </a:pPr>
                      <a:r>
                        <a:rPr sz="700" spc="-30" dirty="0">
                          <a:latin typeface="+mn-lt"/>
                          <a:cs typeface="Arial"/>
                        </a:rPr>
                        <a:t>70</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2080" algn="r">
                        <a:lnSpc>
                          <a:spcPct val="100000"/>
                        </a:lnSpc>
                        <a:spcBef>
                          <a:spcPts val="229"/>
                        </a:spcBef>
                      </a:pPr>
                      <a:r>
                        <a:rPr sz="700" dirty="0">
                          <a:latin typeface="+mn-lt"/>
                          <a:cs typeface="Arial"/>
                        </a:rPr>
                        <a:t>74</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6685" algn="r">
                        <a:lnSpc>
                          <a:spcPct val="100000"/>
                        </a:lnSpc>
                        <a:spcBef>
                          <a:spcPts val="229"/>
                        </a:spcBef>
                      </a:pPr>
                      <a:r>
                        <a:rPr sz="700" spc="-30" dirty="0">
                          <a:latin typeface="+mn-lt"/>
                          <a:cs typeface="Arial"/>
                        </a:rPr>
                        <a:t>16</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6985" algn="r">
                        <a:lnSpc>
                          <a:spcPct val="100000"/>
                        </a:lnSpc>
                        <a:spcBef>
                          <a:spcPts val="229"/>
                        </a:spcBef>
                      </a:pPr>
                      <a:r>
                        <a:rPr sz="700" spc="-30" dirty="0">
                          <a:latin typeface="+mn-lt"/>
                          <a:cs typeface="Arial"/>
                        </a:rPr>
                        <a:t>13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6985" algn="r">
                        <a:lnSpc>
                          <a:spcPct val="100000"/>
                        </a:lnSpc>
                        <a:spcBef>
                          <a:spcPts val="229"/>
                        </a:spcBef>
                      </a:pPr>
                      <a:r>
                        <a:rPr sz="700" spc="-30" dirty="0">
                          <a:latin typeface="+mn-lt"/>
                          <a:cs typeface="Arial"/>
                        </a:rPr>
                        <a:t>17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13"/>
                  </a:ext>
                </a:extLst>
              </a:tr>
              <a:tr h="138750">
                <a:tc>
                  <a:txBody>
                    <a:bodyPr/>
                    <a:lstStyle/>
                    <a:p>
                      <a:pPr marL="57150">
                        <a:lnSpc>
                          <a:spcPct val="100000"/>
                        </a:lnSpc>
                        <a:spcBef>
                          <a:spcPts val="229"/>
                        </a:spcBef>
                      </a:pPr>
                      <a:r>
                        <a:rPr sz="800" spc="10" dirty="0">
                          <a:solidFill>
                            <a:schemeClr val="tx1"/>
                          </a:solidFill>
                          <a:latin typeface="+mn-lt"/>
                          <a:cs typeface="Arial"/>
                        </a:rPr>
                        <a:t>Mozambique</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6985" algn="r">
                        <a:lnSpc>
                          <a:spcPct val="100000"/>
                        </a:lnSpc>
                        <a:spcBef>
                          <a:spcPts val="229"/>
                        </a:spcBef>
                      </a:pPr>
                      <a:r>
                        <a:rPr sz="700" spc="-30" dirty="0">
                          <a:latin typeface="+mn-lt"/>
                          <a:cs typeface="Arial"/>
                        </a:rPr>
                        <a:t>72</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2080" algn="r">
                        <a:lnSpc>
                          <a:spcPct val="100000"/>
                        </a:lnSpc>
                        <a:spcBef>
                          <a:spcPts val="229"/>
                        </a:spcBef>
                      </a:pPr>
                      <a:r>
                        <a:rPr sz="700" dirty="0">
                          <a:latin typeface="+mn-lt"/>
                          <a:cs typeface="Arial"/>
                        </a:rPr>
                        <a:t>80</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2080" algn="r">
                        <a:lnSpc>
                          <a:spcPct val="100000"/>
                        </a:lnSpc>
                        <a:spcBef>
                          <a:spcPts val="229"/>
                        </a:spcBef>
                      </a:pPr>
                      <a:r>
                        <a:rPr sz="700" dirty="0">
                          <a:latin typeface="+mn-lt"/>
                          <a:cs typeface="Arial"/>
                        </a:rPr>
                        <a:t>61</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6985" algn="r">
                        <a:lnSpc>
                          <a:spcPct val="100000"/>
                        </a:lnSpc>
                        <a:spcBef>
                          <a:spcPts val="229"/>
                        </a:spcBef>
                      </a:pPr>
                      <a:r>
                        <a:rPr sz="700" spc="-30" dirty="0">
                          <a:latin typeface="+mn-lt"/>
                          <a:cs typeface="Arial"/>
                        </a:rPr>
                        <a:t>77</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7320" algn="r">
                        <a:lnSpc>
                          <a:spcPct val="100000"/>
                        </a:lnSpc>
                        <a:spcBef>
                          <a:spcPts val="229"/>
                        </a:spcBef>
                      </a:pPr>
                      <a:r>
                        <a:rPr sz="700" spc="-30" dirty="0">
                          <a:latin typeface="+mn-lt"/>
                          <a:cs typeface="Arial"/>
                        </a:rPr>
                        <a:t>79</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1445" algn="r">
                        <a:lnSpc>
                          <a:spcPct val="100000"/>
                        </a:lnSpc>
                        <a:spcBef>
                          <a:spcPts val="229"/>
                        </a:spcBef>
                      </a:pPr>
                      <a:r>
                        <a:rPr sz="700" dirty="0">
                          <a:latin typeface="+mn-lt"/>
                          <a:cs typeface="Arial"/>
                        </a:rPr>
                        <a:t>69</a:t>
                      </a:r>
                      <a:endParaRPr sz="700">
                        <a:latin typeface="+mn-lt"/>
                        <a:cs typeface="Arial"/>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extLst>
                  <a:ext uri="{0D108BD9-81ED-4DB2-BD59-A6C34878D82A}">
                    <a16:rowId xmlns:a16="http://schemas.microsoft.com/office/drawing/2014/main" val="10014"/>
                  </a:ext>
                </a:extLst>
              </a:tr>
              <a:tr h="138750">
                <a:tc>
                  <a:txBody>
                    <a:bodyPr/>
                    <a:lstStyle/>
                    <a:p>
                      <a:pPr marL="57785">
                        <a:lnSpc>
                          <a:spcPct val="100000"/>
                        </a:lnSpc>
                        <a:spcBef>
                          <a:spcPts val="229"/>
                        </a:spcBef>
                      </a:pPr>
                      <a:r>
                        <a:rPr sz="800" spc="10" dirty="0">
                          <a:solidFill>
                            <a:schemeClr val="tx1"/>
                          </a:solidFill>
                          <a:latin typeface="+mn-lt"/>
                          <a:cs typeface="Arial"/>
                        </a:rPr>
                        <a:t>Namibia</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7620" algn="r">
                        <a:lnSpc>
                          <a:spcPct val="100000"/>
                        </a:lnSpc>
                        <a:spcBef>
                          <a:spcPts val="229"/>
                        </a:spcBef>
                      </a:pPr>
                      <a:r>
                        <a:rPr sz="700" spc="-30" dirty="0">
                          <a:latin typeface="+mn-lt"/>
                          <a:cs typeface="Arial"/>
                        </a:rPr>
                        <a:t>91</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1445" algn="r">
                        <a:lnSpc>
                          <a:spcPct val="100000"/>
                        </a:lnSpc>
                        <a:spcBef>
                          <a:spcPts val="229"/>
                        </a:spcBef>
                      </a:pPr>
                      <a:r>
                        <a:rPr sz="700" dirty="0">
                          <a:latin typeface="+mn-lt"/>
                          <a:cs typeface="Arial"/>
                        </a:rPr>
                        <a:t>95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1445" algn="r">
                        <a:lnSpc>
                          <a:spcPct val="100000"/>
                        </a:lnSpc>
                        <a:spcBef>
                          <a:spcPts val="229"/>
                        </a:spcBef>
                      </a:pPr>
                      <a:r>
                        <a:rPr sz="700" dirty="0">
                          <a:latin typeface="+mn-lt"/>
                          <a:cs typeface="Arial"/>
                        </a:rPr>
                        <a:t>87</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7620" algn="r">
                        <a:lnSpc>
                          <a:spcPct val="100000"/>
                        </a:lnSpc>
                        <a:spcBef>
                          <a:spcPts val="229"/>
                        </a:spcBef>
                      </a:pPr>
                      <a:r>
                        <a:rPr sz="700" dirty="0">
                          <a:latin typeface="+mn-lt"/>
                          <a:cs typeface="Arial"/>
                        </a:rPr>
                        <a:t>&gt;95</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13664" algn="r">
                        <a:lnSpc>
                          <a:spcPct val="100000"/>
                        </a:lnSpc>
                        <a:spcBef>
                          <a:spcPts val="229"/>
                        </a:spcBef>
                      </a:pPr>
                      <a:r>
                        <a:rPr sz="700" dirty="0">
                          <a:latin typeface="+mn-lt"/>
                          <a:cs typeface="Arial"/>
                        </a:rPr>
                        <a:t>&gt;95</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1445" algn="r">
                        <a:lnSpc>
                          <a:spcPct val="100000"/>
                        </a:lnSpc>
                        <a:spcBef>
                          <a:spcPts val="229"/>
                        </a:spcBef>
                      </a:pPr>
                      <a:r>
                        <a:rPr sz="700" dirty="0">
                          <a:latin typeface="+mn-lt"/>
                          <a:cs typeface="Arial"/>
                        </a:rPr>
                        <a:t>88</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47320" algn="r">
                        <a:lnSpc>
                          <a:spcPct val="100000"/>
                        </a:lnSpc>
                        <a:spcBef>
                          <a:spcPts val="229"/>
                        </a:spcBef>
                      </a:pPr>
                      <a:r>
                        <a:rPr sz="700" spc="-30" dirty="0">
                          <a:latin typeface="+mn-lt"/>
                          <a:cs typeface="Arial"/>
                        </a:rPr>
                        <a:t>95</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7620"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1445" algn="r">
                        <a:lnSpc>
                          <a:spcPct val="100000"/>
                        </a:lnSpc>
                        <a:spcBef>
                          <a:spcPts val="229"/>
                        </a:spcBef>
                      </a:pPr>
                      <a:r>
                        <a:rPr sz="700" dirty="0">
                          <a:latin typeface="+mn-lt"/>
                          <a:cs typeface="Arial"/>
                        </a:rPr>
                        <a:t>94</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47320" algn="r">
                        <a:lnSpc>
                          <a:spcPct val="100000"/>
                        </a:lnSpc>
                        <a:spcBef>
                          <a:spcPts val="229"/>
                        </a:spcBef>
                      </a:pPr>
                      <a:r>
                        <a:rPr sz="700" spc="-30" dirty="0">
                          <a:latin typeface="+mn-lt"/>
                          <a:cs typeface="Arial"/>
                        </a:rPr>
                        <a:t>87</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8255"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7620" algn="r">
                        <a:lnSpc>
                          <a:spcPct val="100000"/>
                        </a:lnSpc>
                        <a:spcBef>
                          <a:spcPts val="229"/>
                        </a:spcBef>
                      </a:pPr>
                      <a:r>
                        <a:rPr sz="700" spc="-30" dirty="0">
                          <a:latin typeface="+mn-lt"/>
                          <a:cs typeface="Arial"/>
                        </a:rPr>
                        <a:t>72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extLst>
                  <a:ext uri="{0D108BD9-81ED-4DB2-BD59-A6C34878D82A}">
                    <a16:rowId xmlns:a16="http://schemas.microsoft.com/office/drawing/2014/main" val="10015"/>
                  </a:ext>
                </a:extLst>
              </a:tr>
              <a:tr h="138750">
                <a:tc>
                  <a:txBody>
                    <a:bodyPr/>
                    <a:lstStyle/>
                    <a:p>
                      <a:pPr marL="57785">
                        <a:lnSpc>
                          <a:spcPct val="100000"/>
                        </a:lnSpc>
                        <a:spcBef>
                          <a:spcPts val="229"/>
                        </a:spcBef>
                      </a:pPr>
                      <a:r>
                        <a:rPr sz="800" spc="-25" dirty="0">
                          <a:solidFill>
                            <a:schemeClr val="tx1"/>
                          </a:solidFill>
                          <a:latin typeface="+mn-lt"/>
                          <a:cs typeface="Arial"/>
                        </a:rPr>
                        <a:t>Rwanda</a:t>
                      </a:r>
                      <a:endParaRPr sz="8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7620" algn="r">
                        <a:lnSpc>
                          <a:spcPct val="100000"/>
                        </a:lnSpc>
                        <a:spcBef>
                          <a:spcPts val="229"/>
                        </a:spcBef>
                      </a:pPr>
                      <a:r>
                        <a:rPr sz="700" spc="-30" dirty="0">
                          <a:latin typeface="+mn-lt"/>
                          <a:cs typeface="Arial"/>
                        </a:rPr>
                        <a:t>94</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97790" algn="r">
                        <a:lnSpc>
                          <a:spcPct val="100000"/>
                        </a:lnSpc>
                        <a:spcBef>
                          <a:spcPts val="229"/>
                        </a:spcBef>
                      </a:pPr>
                      <a:r>
                        <a:rPr sz="700" dirty="0">
                          <a:latin typeface="+mn-lt"/>
                          <a:cs typeface="Arial"/>
                        </a:rPr>
                        <a:t>&gt;95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1445" algn="r">
                        <a:lnSpc>
                          <a:spcPct val="100000"/>
                        </a:lnSpc>
                        <a:spcBef>
                          <a:spcPts val="229"/>
                        </a:spcBef>
                      </a:pPr>
                      <a:r>
                        <a:rPr sz="700" dirty="0">
                          <a:latin typeface="+mn-lt"/>
                          <a:cs typeface="Arial"/>
                        </a:rPr>
                        <a:t>95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7620" algn="r">
                        <a:lnSpc>
                          <a:spcPct val="100000"/>
                        </a:lnSpc>
                        <a:spcBef>
                          <a:spcPts val="229"/>
                        </a:spcBef>
                      </a:pPr>
                      <a:r>
                        <a:rPr sz="700" spc="-30" dirty="0">
                          <a:latin typeface="+mn-lt"/>
                          <a:cs typeface="Arial"/>
                        </a:rPr>
                        <a:t>93</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47320" algn="r">
                        <a:lnSpc>
                          <a:spcPct val="100000"/>
                        </a:lnSpc>
                        <a:spcBef>
                          <a:spcPts val="229"/>
                        </a:spcBef>
                      </a:pPr>
                      <a:r>
                        <a:rPr sz="700" spc="-30" dirty="0">
                          <a:latin typeface="+mn-lt"/>
                          <a:cs typeface="Arial"/>
                        </a:rPr>
                        <a:t>95</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1445" algn="r">
                        <a:lnSpc>
                          <a:spcPct val="100000"/>
                        </a:lnSpc>
                        <a:spcBef>
                          <a:spcPts val="229"/>
                        </a:spcBef>
                      </a:pPr>
                      <a:r>
                        <a:rPr sz="700" dirty="0">
                          <a:latin typeface="+mn-lt"/>
                          <a:cs typeface="Arial"/>
                        </a:rPr>
                        <a:t>88</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47320" algn="r">
                        <a:lnSpc>
                          <a:spcPct val="100000"/>
                        </a:lnSpc>
                        <a:spcBef>
                          <a:spcPts val="229"/>
                        </a:spcBef>
                      </a:pPr>
                      <a:r>
                        <a:rPr sz="700" spc="-30" dirty="0">
                          <a:latin typeface="+mn-lt"/>
                          <a:cs typeface="Arial"/>
                        </a:rPr>
                        <a:t>85</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8255" algn="r">
                        <a:lnSpc>
                          <a:spcPct val="100000"/>
                        </a:lnSpc>
                        <a:spcBef>
                          <a:spcPts val="229"/>
                        </a:spcBef>
                      </a:pPr>
                      <a:r>
                        <a:rPr sz="700" spc="-30" dirty="0">
                          <a:latin typeface="+mn-lt"/>
                          <a:cs typeface="Arial"/>
                        </a:rPr>
                        <a:t>87</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31445" algn="r">
                        <a:lnSpc>
                          <a:spcPct val="100000"/>
                        </a:lnSpc>
                        <a:spcBef>
                          <a:spcPts val="229"/>
                        </a:spcBef>
                      </a:pPr>
                      <a:r>
                        <a:rPr sz="700" dirty="0">
                          <a:latin typeface="+mn-lt"/>
                          <a:cs typeface="Arial"/>
                        </a:rPr>
                        <a:t>84</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7320" algn="r">
                        <a:lnSpc>
                          <a:spcPct val="100000"/>
                        </a:lnSpc>
                        <a:spcBef>
                          <a:spcPts val="229"/>
                        </a:spcBef>
                      </a:pPr>
                      <a:r>
                        <a:rPr sz="700" spc="-30" dirty="0">
                          <a:latin typeface="+mn-lt"/>
                          <a:cs typeface="Arial"/>
                        </a:rPr>
                        <a:t>74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8255" algn="r">
                        <a:lnSpc>
                          <a:spcPct val="100000"/>
                        </a:lnSpc>
                        <a:spcBef>
                          <a:spcPts val="229"/>
                        </a:spcBef>
                      </a:pPr>
                      <a:r>
                        <a:rPr sz="700" spc="-30" dirty="0">
                          <a:latin typeface="+mn-lt"/>
                          <a:cs typeface="Arial"/>
                        </a:rPr>
                        <a:t>79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8890" algn="r">
                        <a:lnSpc>
                          <a:spcPct val="100000"/>
                        </a:lnSpc>
                        <a:spcBef>
                          <a:spcPts val="229"/>
                        </a:spcBef>
                      </a:pPr>
                      <a:r>
                        <a:rPr sz="700" spc="-30" dirty="0">
                          <a:latin typeface="+mn-lt"/>
                          <a:cs typeface="Arial"/>
                        </a:rPr>
                        <a:t>70</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extLst>
                  <a:ext uri="{0D108BD9-81ED-4DB2-BD59-A6C34878D82A}">
                    <a16:rowId xmlns:a16="http://schemas.microsoft.com/office/drawing/2014/main" val="10016"/>
                  </a:ext>
                </a:extLst>
              </a:tr>
              <a:tr h="138750">
                <a:tc>
                  <a:txBody>
                    <a:bodyPr/>
                    <a:lstStyle/>
                    <a:p>
                      <a:pPr marL="58419">
                        <a:lnSpc>
                          <a:spcPct val="100000"/>
                        </a:lnSpc>
                        <a:spcBef>
                          <a:spcPts val="229"/>
                        </a:spcBef>
                      </a:pPr>
                      <a:r>
                        <a:rPr sz="800" spc="-20" dirty="0">
                          <a:solidFill>
                            <a:schemeClr val="tx1"/>
                          </a:solidFill>
                          <a:latin typeface="+mn-lt"/>
                          <a:cs typeface="Arial"/>
                        </a:rPr>
                        <a:t>Seychelles</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8890" algn="r">
                        <a:lnSpc>
                          <a:spcPct val="100000"/>
                        </a:lnSpc>
                        <a:spcBef>
                          <a:spcPts val="229"/>
                        </a:spcBef>
                      </a:pPr>
                      <a:r>
                        <a:rPr sz="700" spc="-30" dirty="0">
                          <a:latin typeface="+mn-lt"/>
                          <a:cs typeface="Arial"/>
                        </a:rPr>
                        <a:t>72</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47955" algn="r">
                        <a:lnSpc>
                          <a:spcPct val="100000"/>
                        </a:lnSpc>
                        <a:spcBef>
                          <a:spcPts val="229"/>
                        </a:spcBef>
                      </a:pPr>
                      <a:r>
                        <a:rPr sz="700" spc="-30" dirty="0">
                          <a:latin typeface="+mn-lt"/>
                          <a:cs typeface="Arial"/>
                        </a:rPr>
                        <a:t>91</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extLst>
                  <a:ext uri="{0D108BD9-81ED-4DB2-BD59-A6C34878D82A}">
                    <a16:rowId xmlns:a16="http://schemas.microsoft.com/office/drawing/2014/main" val="10017"/>
                  </a:ext>
                </a:extLst>
              </a:tr>
              <a:tr h="138750">
                <a:tc>
                  <a:txBody>
                    <a:bodyPr/>
                    <a:lstStyle/>
                    <a:p>
                      <a:pPr marL="58419">
                        <a:lnSpc>
                          <a:spcPct val="100000"/>
                        </a:lnSpc>
                        <a:spcBef>
                          <a:spcPts val="229"/>
                        </a:spcBef>
                      </a:pPr>
                      <a:r>
                        <a:rPr sz="800" spc="-5" dirty="0">
                          <a:solidFill>
                            <a:schemeClr val="tx1"/>
                          </a:solidFill>
                          <a:latin typeface="+mn-lt"/>
                          <a:cs typeface="Arial"/>
                        </a:rPr>
                        <a:t>South</a:t>
                      </a:r>
                      <a:r>
                        <a:rPr sz="800" spc="-20" dirty="0">
                          <a:solidFill>
                            <a:schemeClr val="tx1"/>
                          </a:solidFill>
                          <a:latin typeface="+mn-lt"/>
                          <a:cs typeface="Arial"/>
                        </a:rPr>
                        <a:t> </a:t>
                      </a:r>
                      <a:r>
                        <a:rPr sz="800" spc="-5" dirty="0">
                          <a:solidFill>
                            <a:schemeClr val="tx1"/>
                          </a:solidFill>
                          <a:latin typeface="+mn-lt"/>
                          <a:cs typeface="Arial"/>
                        </a:rPr>
                        <a:t>Africa</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8890" algn="r">
                        <a:lnSpc>
                          <a:spcPct val="100000"/>
                        </a:lnSpc>
                        <a:spcBef>
                          <a:spcPts val="229"/>
                        </a:spcBef>
                      </a:pPr>
                      <a:r>
                        <a:rPr sz="700" spc="-30" dirty="0">
                          <a:latin typeface="+mn-lt"/>
                          <a:cs typeface="Arial"/>
                        </a:rPr>
                        <a:t>90</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0810" algn="r">
                        <a:lnSpc>
                          <a:spcPct val="100000"/>
                        </a:lnSpc>
                        <a:spcBef>
                          <a:spcPts val="229"/>
                        </a:spcBef>
                      </a:pPr>
                      <a:r>
                        <a:rPr sz="700" dirty="0">
                          <a:latin typeface="+mn-lt"/>
                          <a:cs typeface="Arial"/>
                        </a:rPr>
                        <a:t>93</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0810" algn="r">
                        <a:lnSpc>
                          <a:spcPct val="100000"/>
                        </a:lnSpc>
                        <a:spcBef>
                          <a:spcPts val="229"/>
                        </a:spcBef>
                      </a:pPr>
                      <a:r>
                        <a:rPr sz="700" dirty="0">
                          <a:latin typeface="+mn-lt"/>
                          <a:cs typeface="Arial"/>
                        </a:rPr>
                        <a:t>88</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8890" algn="r">
                        <a:lnSpc>
                          <a:spcPct val="100000"/>
                        </a:lnSpc>
                        <a:spcBef>
                          <a:spcPts val="229"/>
                        </a:spcBef>
                      </a:pPr>
                      <a:r>
                        <a:rPr sz="700" spc="-30" dirty="0">
                          <a:latin typeface="+mn-lt"/>
                          <a:cs typeface="Arial"/>
                        </a:rPr>
                        <a:t>68</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47955" algn="r">
                        <a:lnSpc>
                          <a:spcPct val="100000"/>
                        </a:lnSpc>
                        <a:spcBef>
                          <a:spcPts val="229"/>
                        </a:spcBef>
                      </a:pPr>
                      <a:r>
                        <a:rPr sz="700" spc="-30" dirty="0">
                          <a:latin typeface="+mn-lt"/>
                          <a:cs typeface="Arial"/>
                        </a:rPr>
                        <a:t>71</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0810" algn="r">
                        <a:lnSpc>
                          <a:spcPct val="100000"/>
                        </a:lnSpc>
                        <a:spcBef>
                          <a:spcPts val="229"/>
                        </a:spcBef>
                      </a:pPr>
                      <a:r>
                        <a:rPr sz="700" dirty="0">
                          <a:latin typeface="+mn-lt"/>
                          <a:cs typeface="Arial"/>
                        </a:rPr>
                        <a:t>63</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47955" algn="r">
                        <a:lnSpc>
                          <a:spcPct val="100000"/>
                        </a:lnSpc>
                        <a:spcBef>
                          <a:spcPts val="229"/>
                        </a:spcBef>
                      </a:pPr>
                      <a:r>
                        <a:rPr sz="700" spc="-30" dirty="0">
                          <a:latin typeface="+mn-lt"/>
                          <a:cs typeface="Arial"/>
                        </a:rPr>
                        <a:t>87</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9525" algn="r">
                        <a:lnSpc>
                          <a:spcPct val="100000"/>
                        </a:lnSpc>
                        <a:spcBef>
                          <a:spcPts val="229"/>
                        </a:spcBef>
                      </a:pPr>
                      <a:r>
                        <a:rPr sz="700" spc="-30" dirty="0">
                          <a:latin typeface="+mn-lt"/>
                          <a:cs typeface="Arial"/>
                        </a:rPr>
                        <a:t>89</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30810" algn="r">
                        <a:lnSpc>
                          <a:spcPct val="100000"/>
                        </a:lnSpc>
                        <a:spcBef>
                          <a:spcPts val="229"/>
                        </a:spcBef>
                      </a:pPr>
                      <a:r>
                        <a:rPr sz="700" dirty="0">
                          <a:latin typeface="+mn-lt"/>
                          <a:cs typeface="Arial"/>
                        </a:rPr>
                        <a:t>85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47955" algn="r">
                        <a:lnSpc>
                          <a:spcPct val="100000"/>
                        </a:lnSpc>
                        <a:spcBef>
                          <a:spcPts val="229"/>
                        </a:spcBef>
                      </a:pPr>
                      <a:r>
                        <a:rPr sz="700" spc="-30" dirty="0">
                          <a:latin typeface="+mn-lt"/>
                          <a:cs typeface="Arial"/>
                        </a:rPr>
                        <a:t>54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9525" algn="r">
                        <a:lnSpc>
                          <a:spcPct val="100000"/>
                        </a:lnSpc>
                        <a:spcBef>
                          <a:spcPts val="229"/>
                        </a:spcBef>
                      </a:pPr>
                      <a:r>
                        <a:rPr sz="700" spc="-30" dirty="0">
                          <a:latin typeface="+mn-lt"/>
                          <a:cs typeface="Arial"/>
                        </a:rPr>
                        <a:t>58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0160" algn="r">
                        <a:lnSpc>
                          <a:spcPct val="100000"/>
                        </a:lnSpc>
                        <a:spcBef>
                          <a:spcPts val="229"/>
                        </a:spcBef>
                      </a:pPr>
                      <a:r>
                        <a:rPr sz="700" spc="-30" dirty="0">
                          <a:latin typeface="+mn-lt"/>
                          <a:cs typeface="Arial"/>
                        </a:rPr>
                        <a:t>47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8"/>
                  </a:ext>
                </a:extLst>
              </a:tr>
              <a:tr h="138750">
                <a:tc>
                  <a:txBody>
                    <a:bodyPr/>
                    <a:lstStyle/>
                    <a:p>
                      <a:pPr marL="59055">
                        <a:lnSpc>
                          <a:spcPct val="100000"/>
                        </a:lnSpc>
                        <a:spcBef>
                          <a:spcPts val="229"/>
                        </a:spcBef>
                      </a:pPr>
                      <a:r>
                        <a:rPr sz="800" spc="-5" dirty="0">
                          <a:solidFill>
                            <a:schemeClr val="tx1"/>
                          </a:solidFill>
                          <a:latin typeface="+mn-lt"/>
                          <a:cs typeface="Arial"/>
                        </a:rPr>
                        <a:t>South</a:t>
                      </a:r>
                      <a:r>
                        <a:rPr sz="800" spc="-20" dirty="0">
                          <a:solidFill>
                            <a:schemeClr val="tx1"/>
                          </a:solidFill>
                          <a:latin typeface="+mn-lt"/>
                          <a:cs typeface="Arial"/>
                        </a:rPr>
                        <a:t> </a:t>
                      </a:r>
                      <a:r>
                        <a:rPr sz="800" spc="-15" dirty="0">
                          <a:solidFill>
                            <a:schemeClr val="tx1"/>
                          </a:solidFill>
                          <a:latin typeface="+mn-lt"/>
                          <a:cs typeface="Arial"/>
                        </a:rPr>
                        <a:t>Sudan</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9525" algn="r">
                        <a:lnSpc>
                          <a:spcPct val="100000"/>
                        </a:lnSpc>
                        <a:spcBef>
                          <a:spcPts val="229"/>
                        </a:spcBef>
                      </a:pPr>
                      <a:r>
                        <a:rPr sz="700" spc="-30" dirty="0">
                          <a:latin typeface="+mn-lt"/>
                          <a:cs typeface="Arial"/>
                        </a:rPr>
                        <a:t>24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31445" algn="r">
                        <a:lnSpc>
                          <a:spcPct val="100000"/>
                        </a:lnSpc>
                        <a:spcBef>
                          <a:spcPts val="229"/>
                        </a:spcBef>
                      </a:pPr>
                      <a:r>
                        <a:rPr sz="700" dirty="0">
                          <a:latin typeface="+mn-lt"/>
                          <a:cs typeface="Arial"/>
                        </a:rPr>
                        <a:t>28</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30175" algn="r">
                        <a:lnSpc>
                          <a:spcPct val="100000"/>
                        </a:lnSpc>
                        <a:spcBef>
                          <a:spcPts val="229"/>
                        </a:spcBef>
                      </a:pPr>
                      <a:r>
                        <a:rPr sz="700" dirty="0">
                          <a:latin typeface="+mn-lt"/>
                          <a:cs typeface="Arial"/>
                        </a:rPr>
                        <a:t>22</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0160" algn="r">
                        <a:lnSpc>
                          <a:spcPct val="100000"/>
                        </a:lnSpc>
                        <a:spcBef>
                          <a:spcPts val="229"/>
                        </a:spcBef>
                      </a:pPr>
                      <a:r>
                        <a:rPr sz="700" spc="-30" dirty="0">
                          <a:latin typeface="+mn-lt"/>
                          <a:cs typeface="Arial"/>
                        </a:rPr>
                        <a:t>66</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48590" algn="r">
                        <a:lnSpc>
                          <a:spcPct val="100000"/>
                        </a:lnSpc>
                        <a:spcBef>
                          <a:spcPts val="229"/>
                        </a:spcBef>
                      </a:pPr>
                      <a:r>
                        <a:rPr sz="700" spc="-30" dirty="0">
                          <a:latin typeface="+mn-lt"/>
                          <a:cs typeface="Arial"/>
                        </a:rPr>
                        <a:t>67</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30175" algn="r">
                        <a:lnSpc>
                          <a:spcPct val="100000"/>
                        </a:lnSpc>
                        <a:spcBef>
                          <a:spcPts val="229"/>
                        </a:spcBef>
                      </a:pPr>
                      <a:r>
                        <a:rPr sz="700" dirty="0">
                          <a:latin typeface="+mn-lt"/>
                          <a:cs typeface="Arial"/>
                        </a:rPr>
                        <a:t>62</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extLst>
                  <a:ext uri="{0D108BD9-81ED-4DB2-BD59-A6C34878D82A}">
                    <a16:rowId xmlns:a16="http://schemas.microsoft.com/office/drawing/2014/main" val="10019"/>
                  </a:ext>
                </a:extLst>
              </a:tr>
              <a:tr h="138750">
                <a:tc>
                  <a:txBody>
                    <a:bodyPr/>
                    <a:lstStyle/>
                    <a:p>
                      <a:pPr marL="59055">
                        <a:lnSpc>
                          <a:spcPct val="100000"/>
                        </a:lnSpc>
                        <a:spcBef>
                          <a:spcPts val="229"/>
                        </a:spcBef>
                      </a:pPr>
                      <a:r>
                        <a:rPr sz="800" spc="-5" dirty="0">
                          <a:solidFill>
                            <a:schemeClr val="tx1"/>
                          </a:solidFill>
                          <a:latin typeface="+mn-lt"/>
                          <a:cs typeface="Arial"/>
                        </a:rPr>
                        <a:t>Uganda</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0160" algn="r">
                        <a:lnSpc>
                          <a:spcPct val="100000"/>
                        </a:lnSpc>
                        <a:spcBef>
                          <a:spcPts val="229"/>
                        </a:spcBef>
                      </a:pPr>
                      <a:r>
                        <a:rPr sz="700" spc="-30" dirty="0">
                          <a:latin typeface="+mn-lt"/>
                          <a:cs typeface="Arial"/>
                        </a:rPr>
                        <a:t>84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0175" algn="r">
                        <a:lnSpc>
                          <a:spcPct val="100000"/>
                        </a:lnSpc>
                        <a:spcBef>
                          <a:spcPts val="229"/>
                        </a:spcBef>
                      </a:pPr>
                      <a:r>
                        <a:rPr sz="700" dirty="0">
                          <a:latin typeface="+mn-lt"/>
                          <a:cs typeface="Arial"/>
                        </a:rPr>
                        <a:t>85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30175" algn="r">
                        <a:lnSpc>
                          <a:spcPct val="100000"/>
                        </a:lnSpc>
                        <a:spcBef>
                          <a:spcPts val="229"/>
                        </a:spcBef>
                      </a:pPr>
                      <a:r>
                        <a:rPr sz="700" dirty="0">
                          <a:latin typeface="+mn-lt"/>
                          <a:cs typeface="Arial"/>
                        </a:rPr>
                        <a:t>84</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0795" algn="r">
                        <a:lnSpc>
                          <a:spcPct val="100000"/>
                        </a:lnSpc>
                        <a:spcBef>
                          <a:spcPts val="229"/>
                        </a:spcBef>
                      </a:pPr>
                      <a:r>
                        <a:rPr sz="700" spc="-30" dirty="0">
                          <a:latin typeface="+mn-lt"/>
                          <a:cs typeface="Arial"/>
                        </a:rPr>
                        <a:t>87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48590" algn="r">
                        <a:lnSpc>
                          <a:spcPct val="100000"/>
                        </a:lnSpc>
                        <a:spcBef>
                          <a:spcPts val="229"/>
                        </a:spcBef>
                      </a:pPr>
                      <a:r>
                        <a:rPr sz="700" spc="-30" dirty="0">
                          <a:latin typeface="+mn-lt"/>
                          <a:cs typeface="Arial"/>
                        </a:rPr>
                        <a:t>93</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0175" algn="r">
                        <a:lnSpc>
                          <a:spcPct val="100000"/>
                        </a:lnSpc>
                        <a:spcBef>
                          <a:spcPts val="229"/>
                        </a:spcBef>
                      </a:pPr>
                      <a:r>
                        <a:rPr sz="700" dirty="0">
                          <a:latin typeface="+mn-lt"/>
                          <a:cs typeface="Arial"/>
                        </a:rPr>
                        <a:t>75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8590" algn="r">
                        <a:lnSpc>
                          <a:spcPct val="100000"/>
                        </a:lnSpc>
                        <a:spcBef>
                          <a:spcPts val="229"/>
                        </a:spcBef>
                      </a:pPr>
                      <a:r>
                        <a:rPr sz="700" spc="-30" dirty="0">
                          <a:latin typeface="+mn-lt"/>
                          <a:cs typeface="Arial"/>
                        </a:rPr>
                        <a:t>88</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0795" algn="r">
                        <a:lnSpc>
                          <a:spcPct val="100000"/>
                        </a:lnSpc>
                        <a:spcBef>
                          <a:spcPts val="229"/>
                        </a:spcBef>
                      </a:pPr>
                      <a:r>
                        <a:rPr sz="700" spc="-30" dirty="0">
                          <a:latin typeface="+mn-lt"/>
                          <a:cs typeface="Arial"/>
                        </a:rPr>
                        <a:t>90</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0175" algn="r">
                        <a:lnSpc>
                          <a:spcPct val="100000"/>
                        </a:lnSpc>
                        <a:spcBef>
                          <a:spcPts val="229"/>
                        </a:spcBef>
                      </a:pPr>
                      <a:r>
                        <a:rPr sz="700" dirty="0">
                          <a:latin typeface="+mn-lt"/>
                          <a:cs typeface="Arial"/>
                        </a:rPr>
                        <a:t>88</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49225" algn="r">
                        <a:lnSpc>
                          <a:spcPct val="100000"/>
                        </a:lnSpc>
                        <a:spcBef>
                          <a:spcPts val="229"/>
                        </a:spcBef>
                      </a:pPr>
                      <a:r>
                        <a:rPr sz="700" spc="-30" dirty="0">
                          <a:latin typeface="+mn-lt"/>
                          <a:cs typeface="Arial"/>
                        </a:rPr>
                        <a:t>64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1430" algn="r">
                        <a:lnSpc>
                          <a:spcPct val="100000"/>
                        </a:lnSpc>
                        <a:spcBef>
                          <a:spcPts val="229"/>
                        </a:spcBef>
                      </a:pPr>
                      <a:r>
                        <a:rPr sz="700" spc="-30" dirty="0">
                          <a:latin typeface="+mn-lt"/>
                          <a:cs typeface="Arial"/>
                        </a:rPr>
                        <a:t>72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1430" algn="r">
                        <a:lnSpc>
                          <a:spcPct val="100000"/>
                        </a:lnSpc>
                        <a:spcBef>
                          <a:spcPts val="229"/>
                        </a:spcBef>
                      </a:pPr>
                      <a:r>
                        <a:rPr sz="700" spc="-30" dirty="0">
                          <a:latin typeface="+mn-lt"/>
                          <a:cs typeface="Arial"/>
                        </a:rPr>
                        <a:t>55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20"/>
                  </a:ext>
                </a:extLst>
              </a:tr>
              <a:tr h="138750">
                <a:tc>
                  <a:txBody>
                    <a:bodyPr/>
                    <a:lstStyle/>
                    <a:p>
                      <a:pPr marL="59690">
                        <a:lnSpc>
                          <a:spcPct val="100000"/>
                        </a:lnSpc>
                        <a:spcBef>
                          <a:spcPts val="229"/>
                        </a:spcBef>
                      </a:pPr>
                      <a:r>
                        <a:rPr sz="800" spc="10" dirty="0">
                          <a:solidFill>
                            <a:schemeClr val="tx1"/>
                          </a:solidFill>
                          <a:latin typeface="+mn-lt"/>
                          <a:cs typeface="Arial"/>
                        </a:rPr>
                        <a:t>United </a:t>
                      </a:r>
                      <a:r>
                        <a:rPr sz="800" spc="-5" dirty="0">
                          <a:solidFill>
                            <a:schemeClr val="tx1"/>
                          </a:solidFill>
                          <a:latin typeface="+mn-lt"/>
                          <a:cs typeface="Arial"/>
                        </a:rPr>
                        <a:t>Republic </a:t>
                      </a:r>
                      <a:r>
                        <a:rPr sz="800" spc="20" dirty="0">
                          <a:solidFill>
                            <a:schemeClr val="tx1"/>
                          </a:solidFill>
                          <a:latin typeface="+mn-lt"/>
                          <a:cs typeface="Arial"/>
                        </a:rPr>
                        <a:t>of</a:t>
                      </a:r>
                      <a:r>
                        <a:rPr sz="800" spc="-60" dirty="0">
                          <a:solidFill>
                            <a:schemeClr val="tx1"/>
                          </a:solidFill>
                          <a:latin typeface="+mn-lt"/>
                          <a:cs typeface="Arial"/>
                        </a:rPr>
                        <a:t> </a:t>
                      </a:r>
                      <a:r>
                        <a:rPr sz="800" spc="-35" dirty="0">
                          <a:solidFill>
                            <a:schemeClr val="tx1"/>
                          </a:solidFill>
                          <a:latin typeface="+mn-lt"/>
                          <a:cs typeface="Arial"/>
                        </a:rPr>
                        <a:t>Tanzania</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1430" algn="r">
                        <a:lnSpc>
                          <a:spcPct val="100000"/>
                        </a:lnSpc>
                        <a:spcBef>
                          <a:spcPts val="229"/>
                        </a:spcBef>
                      </a:pPr>
                      <a:r>
                        <a:rPr sz="700" spc="-30" dirty="0">
                          <a:latin typeface="+mn-lt"/>
                          <a:cs typeface="Arial"/>
                        </a:rPr>
                        <a:t>78</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9539" algn="r">
                        <a:lnSpc>
                          <a:spcPct val="100000"/>
                        </a:lnSpc>
                        <a:spcBef>
                          <a:spcPts val="229"/>
                        </a:spcBef>
                      </a:pPr>
                      <a:r>
                        <a:rPr sz="700" dirty="0">
                          <a:latin typeface="+mn-lt"/>
                          <a:cs typeface="Arial"/>
                        </a:rPr>
                        <a:t>82</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9539" algn="r">
                        <a:lnSpc>
                          <a:spcPct val="100000"/>
                        </a:lnSpc>
                        <a:spcBef>
                          <a:spcPts val="229"/>
                        </a:spcBef>
                      </a:pPr>
                      <a:r>
                        <a:rPr sz="700" dirty="0">
                          <a:latin typeface="+mn-lt"/>
                          <a:cs typeface="Arial"/>
                        </a:rPr>
                        <a:t>73</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1430" algn="r">
                        <a:lnSpc>
                          <a:spcPct val="100000"/>
                        </a:lnSpc>
                        <a:spcBef>
                          <a:spcPts val="229"/>
                        </a:spcBef>
                      </a:pPr>
                      <a:r>
                        <a:rPr sz="700" spc="-30" dirty="0">
                          <a:latin typeface="+mn-lt"/>
                          <a:cs typeface="Arial"/>
                        </a:rPr>
                        <a:t>92</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15570" algn="r">
                        <a:lnSpc>
                          <a:spcPct val="100000"/>
                        </a:lnSpc>
                        <a:spcBef>
                          <a:spcPts val="229"/>
                        </a:spcBef>
                      </a:pPr>
                      <a:r>
                        <a:rPr sz="700" dirty="0">
                          <a:latin typeface="+mn-lt"/>
                          <a:cs typeface="Arial"/>
                        </a:rPr>
                        <a:t>&gt;95</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29539" algn="r">
                        <a:lnSpc>
                          <a:spcPct val="100000"/>
                        </a:lnSpc>
                        <a:spcBef>
                          <a:spcPts val="229"/>
                        </a:spcBef>
                      </a:pPr>
                      <a:r>
                        <a:rPr sz="700" dirty="0">
                          <a:latin typeface="+mn-lt"/>
                          <a:cs typeface="Arial"/>
                        </a:rPr>
                        <a:t>77</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9225" algn="r">
                        <a:lnSpc>
                          <a:spcPct val="100000"/>
                        </a:lnSpc>
                        <a:spcBef>
                          <a:spcPts val="229"/>
                        </a:spcBef>
                      </a:pPr>
                      <a:r>
                        <a:rPr sz="700" spc="-30" dirty="0">
                          <a:latin typeface="+mn-lt"/>
                          <a:cs typeface="Arial"/>
                        </a:rPr>
                        <a:t>87</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1430" algn="r">
                        <a:lnSpc>
                          <a:spcPct val="100000"/>
                        </a:lnSpc>
                        <a:spcBef>
                          <a:spcPts val="229"/>
                        </a:spcBef>
                      </a:pPr>
                      <a:r>
                        <a:rPr sz="700" spc="-30" dirty="0">
                          <a:latin typeface="+mn-lt"/>
                          <a:cs typeface="Arial"/>
                        </a:rPr>
                        <a:t>89</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29539" algn="r">
                        <a:lnSpc>
                          <a:spcPct val="100000"/>
                        </a:lnSpc>
                        <a:spcBef>
                          <a:spcPts val="229"/>
                        </a:spcBef>
                      </a:pPr>
                      <a:r>
                        <a:rPr sz="700" dirty="0">
                          <a:latin typeface="+mn-lt"/>
                          <a:cs typeface="Arial"/>
                        </a:rPr>
                        <a:t>86</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49225" algn="r">
                        <a:lnSpc>
                          <a:spcPct val="100000"/>
                        </a:lnSpc>
                        <a:spcBef>
                          <a:spcPts val="229"/>
                        </a:spcBef>
                      </a:pPr>
                      <a:r>
                        <a:rPr sz="700" spc="-30" dirty="0">
                          <a:latin typeface="+mn-lt"/>
                          <a:cs typeface="Arial"/>
                        </a:rPr>
                        <a:t>62</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2065" algn="r">
                        <a:lnSpc>
                          <a:spcPct val="100000"/>
                        </a:lnSpc>
                        <a:spcBef>
                          <a:spcPts val="229"/>
                        </a:spcBef>
                      </a:pPr>
                      <a:r>
                        <a:rPr sz="700" spc="-30" dirty="0">
                          <a:latin typeface="+mn-lt"/>
                          <a:cs typeface="Arial"/>
                        </a:rPr>
                        <a:t>73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2065" algn="r">
                        <a:lnSpc>
                          <a:spcPct val="100000"/>
                        </a:lnSpc>
                        <a:spcBef>
                          <a:spcPts val="229"/>
                        </a:spcBef>
                      </a:pPr>
                      <a:r>
                        <a:rPr sz="700" spc="-30" dirty="0">
                          <a:latin typeface="+mn-lt"/>
                          <a:cs typeface="Arial"/>
                        </a:rPr>
                        <a:t>49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21"/>
                  </a:ext>
                </a:extLst>
              </a:tr>
              <a:tr h="138750">
                <a:tc>
                  <a:txBody>
                    <a:bodyPr/>
                    <a:lstStyle/>
                    <a:p>
                      <a:pPr marL="59690">
                        <a:lnSpc>
                          <a:spcPct val="100000"/>
                        </a:lnSpc>
                        <a:spcBef>
                          <a:spcPts val="229"/>
                        </a:spcBef>
                      </a:pPr>
                      <a:r>
                        <a:rPr sz="800" spc="-5" dirty="0">
                          <a:solidFill>
                            <a:schemeClr val="tx1"/>
                          </a:solidFill>
                          <a:latin typeface="+mn-lt"/>
                          <a:cs typeface="Arial"/>
                        </a:rPr>
                        <a:t>Zambia</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2065" algn="r">
                        <a:lnSpc>
                          <a:spcPct val="100000"/>
                        </a:lnSpc>
                        <a:spcBef>
                          <a:spcPts val="229"/>
                        </a:spcBef>
                      </a:pPr>
                      <a:r>
                        <a:rPr sz="700" spc="-30" dirty="0">
                          <a:latin typeface="+mn-lt"/>
                          <a:cs typeface="Arial"/>
                        </a:rPr>
                        <a:t>87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29539" algn="r">
                        <a:lnSpc>
                          <a:spcPct val="100000"/>
                        </a:lnSpc>
                        <a:spcBef>
                          <a:spcPts val="229"/>
                        </a:spcBef>
                      </a:pPr>
                      <a:r>
                        <a:rPr sz="700" dirty="0">
                          <a:latin typeface="+mn-lt"/>
                          <a:cs typeface="Arial"/>
                        </a:rPr>
                        <a:t>88</a:t>
                      </a:r>
                      <a:endParaRPr sz="700">
                        <a:latin typeface="+mn-lt"/>
                        <a:cs typeface="Arial"/>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29539" algn="r">
                        <a:lnSpc>
                          <a:spcPct val="100000"/>
                        </a:lnSpc>
                        <a:spcBef>
                          <a:spcPts val="229"/>
                        </a:spcBef>
                      </a:pPr>
                      <a:r>
                        <a:rPr sz="700" dirty="0">
                          <a:latin typeface="+mn-lt"/>
                          <a:cs typeface="Arial"/>
                        </a:rPr>
                        <a:t>87</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2065" algn="r">
                        <a:lnSpc>
                          <a:spcPct val="100000"/>
                        </a:lnSpc>
                        <a:spcBef>
                          <a:spcPts val="229"/>
                        </a:spcBef>
                      </a:pPr>
                      <a:r>
                        <a:rPr sz="700" spc="-30" dirty="0">
                          <a:latin typeface="+mn-lt"/>
                          <a:cs typeface="Arial"/>
                        </a:rPr>
                        <a:t>89</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49860" algn="r">
                        <a:lnSpc>
                          <a:spcPct val="100000"/>
                        </a:lnSpc>
                        <a:spcBef>
                          <a:spcPts val="229"/>
                        </a:spcBef>
                      </a:pPr>
                      <a:r>
                        <a:rPr sz="700" spc="-30" dirty="0">
                          <a:latin typeface="+mn-lt"/>
                          <a:cs typeface="Arial"/>
                        </a:rPr>
                        <a:t>95</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28905" algn="r">
                        <a:lnSpc>
                          <a:spcPct val="100000"/>
                        </a:lnSpc>
                        <a:spcBef>
                          <a:spcPts val="229"/>
                        </a:spcBef>
                      </a:pPr>
                      <a:r>
                        <a:rPr sz="700" dirty="0">
                          <a:latin typeface="+mn-lt"/>
                          <a:cs typeface="Arial"/>
                        </a:rPr>
                        <a:t>79</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9860" algn="r">
                        <a:lnSpc>
                          <a:spcPct val="100000"/>
                        </a:lnSpc>
                        <a:spcBef>
                          <a:spcPts val="229"/>
                        </a:spcBef>
                      </a:pPr>
                      <a:r>
                        <a:rPr sz="700" spc="-30" dirty="0">
                          <a:latin typeface="+mn-lt"/>
                          <a:cs typeface="Arial"/>
                        </a:rPr>
                        <a:t>75</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2700" algn="r">
                        <a:lnSpc>
                          <a:spcPct val="100000"/>
                        </a:lnSpc>
                        <a:spcBef>
                          <a:spcPts val="229"/>
                        </a:spcBef>
                      </a:pPr>
                      <a:r>
                        <a:rPr sz="700" spc="-30" dirty="0">
                          <a:latin typeface="+mn-lt"/>
                          <a:cs typeface="Arial"/>
                        </a:rPr>
                        <a:t>75</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8905" algn="r">
                        <a:lnSpc>
                          <a:spcPct val="100000"/>
                        </a:lnSpc>
                        <a:spcBef>
                          <a:spcPts val="229"/>
                        </a:spcBef>
                      </a:pPr>
                      <a:r>
                        <a:rPr sz="700" dirty="0">
                          <a:latin typeface="+mn-lt"/>
                          <a:cs typeface="Arial"/>
                        </a:rPr>
                        <a:t>75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9860" algn="r">
                        <a:lnSpc>
                          <a:spcPct val="100000"/>
                        </a:lnSpc>
                        <a:spcBef>
                          <a:spcPts val="229"/>
                        </a:spcBef>
                      </a:pPr>
                      <a:r>
                        <a:rPr sz="700" spc="-30" dirty="0">
                          <a:latin typeface="+mn-lt"/>
                          <a:cs typeface="Arial"/>
                        </a:rPr>
                        <a:t>59</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335" algn="r">
                        <a:lnSpc>
                          <a:spcPct val="100000"/>
                        </a:lnSpc>
                        <a:spcBef>
                          <a:spcPts val="229"/>
                        </a:spcBef>
                      </a:pPr>
                      <a:r>
                        <a:rPr sz="700" spc="-30" dirty="0">
                          <a:latin typeface="+mn-lt"/>
                          <a:cs typeface="Arial"/>
                        </a:rPr>
                        <a:t>63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335" algn="r">
                        <a:lnSpc>
                          <a:spcPct val="100000"/>
                        </a:lnSpc>
                        <a:spcBef>
                          <a:spcPts val="229"/>
                        </a:spcBef>
                      </a:pPr>
                      <a:r>
                        <a:rPr sz="700" spc="-30" dirty="0">
                          <a:latin typeface="+mn-lt"/>
                          <a:cs typeface="Arial"/>
                        </a:rPr>
                        <a:t>52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22"/>
                  </a:ext>
                </a:extLst>
              </a:tr>
              <a:tr h="138750">
                <a:tc>
                  <a:txBody>
                    <a:bodyPr/>
                    <a:lstStyle/>
                    <a:p>
                      <a:pPr marL="60325">
                        <a:lnSpc>
                          <a:spcPct val="100000"/>
                        </a:lnSpc>
                        <a:spcBef>
                          <a:spcPts val="229"/>
                        </a:spcBef>
                      </a:pPr>
                      <a:r>
                        <a:rPr sz="800" dirty="0">
                          <a:solidFill>
                            <a:schemeClr val="tx1"/>
                          </a:solidFill>
                          <a:latin typeface="+mn-lt"/>
                          <a:cs typeface="Arial"/>
                        </a:rPr>
                        <a:t>Zimbabwe</a:t>
                      </a: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marL="13335" algn="r">
                        <a:lnSpc>
                          <a:spcPct val="100000"/>
                        </a:lnSpc>
                        <a:spcBef>
                          <a:spcPts val="229"/>
                        </a:spcBef>
                      </a:pPr>
                      <a:r>
                        <a:rPr sz="700" spc="-30" dirty="0">
                          <a:latin typeface="+mn-lt"/>
                          <a:cs typeface="Arial"/>
                        </a:rPr>
                        <a:t>90</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90BF21"/>
                    </a:solidFill>
                  </a:tcPr>
                </a:tc>
                <a:tc>
                  <a:txBody>
                    <a:bodyPr/>
                    <a:lstStyle/>
                    <a:p>
                      <a:pPr marR="128905" algn="r">
                        <a:lnSpc>
                          <a:spcPct val="100000"/>
                        </a:lnSpc>
                        <a:spcBef>
                          <a:spcPts val="229"/>
                        </a:spcBef>
                      </a:pPr>
                      <a:r>
                        <a:rPr sz="700" dirty="0">
                          <a:latin typeface="+mn-lt"/>
                          <a:cs typeface="Arial"/>
                        </a:rPr>
                        <a:t>94</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90BF21"/>
                    </a:solidFill>
                  </a:tcPr>
                </a:tc>
                <a:tc>
                  <a:txBody>
                    <a:bodyPr/>
                    <a:lstStyle/>
                    <a:p>
                      <a:pPr marR="128905" algn="r">
                        <a:lnSpc>
                          <a:spcPct val="100000"/>
                        </a:lnSpc>
                        <a:spcBef>
                          <a:spcPts val="229"/>
                        </a:spcBef>
                      </a:pPr>
                      <a:r>
                        <a:rPr sz="700" dirty="0">
                          <a:latin typeface="+mn-lt"/>
                          <a:cs typeface="Arial"/>
                        </a:rPr>
                        <a:t>86</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CDDF9B"/>
                    </a:solidFill>
                  </a:tcPr>
                </a:tc>
                <a:tc>
                  <a:txBody>
                    <a:bodyPr/>
                    <a:lstStyle/>
                    <a:p>
                      <a:pPr marL="13335" algn="r">
                        <a:lnSpc>
                          <a:spcPct val="100000"/>
                        </a:lnSpc>
                        <a:spcBef>
                          <a:spcPts val="229"/>
                        </a:spcBef>
                      </a:pPr>
                      <a:r>
                        <a:rPr sz="700" dirty="0">
                          <a:latin typeface="+mn-lt"/>
                          <a:cs typeface="Arial"/>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90BF21"/>
                    </a:solidFill>
                  </a:tcPr>
                </a:tc>
                <a:tc>
                  <a:txBody>
                    <a:bodyPr/>
                    <a:lstStyle/>
                    <a:p>
                      <a:pPr marL="116205"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90BF21"/>
                    </a:solidFill>
                  </a:tcPr>
                </a:tc>
                <a:tc>
                  <a:txBody>
                    <a:bodyPr/>
                    <a:lstStyle/>
                    <a:p>
                      <a:pPr marR="94615" algn="r">
                        <a:lnSpc>
                          <a:spcPct val="100000"/>
                        </a:lnSpc>
                        <a:spcBef>
                          <a:spcPts val="229"/>
                        </a:spcBef>
                      </a:pPr>
                      <a:r>
                        <a:rPr sz="700" dirty="0">
                          <a:latin typeface="+mn-lt"/>
                          <a:cs typeface="Arial"/>
                        </a:rPr>
                        <a:t>&gt;95</a:t>
                      </a: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90BF2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algn="r">
                        <a:lnSpc>
                          <a:spcPct val="100000"/>
                        </a:lnSpc>
                      </a:pPr>
                      <a:endParaRPr sz="700" dirty="0">
                        <a:latin typeface="+mn-lt"/>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grpSp>
        <p:nvGrpSpPr>
          <p:cNvPr id="2" name="Group 1">
            <a:extLst>
              <a:ext uri="{FF2B5EF4-FFF2-40B4-BE49-F238E27FC236}">
                <a16:creationId xmlns:a16="http://schemas.microsoft.com/office/drawing/2014/main" id="{5E4CD6BF-71D8-4579-9708-AC59352B0478}"/>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r>
                <a:rPr lang="en-GB" sz="2400" kern="100" dirty="0">
                  <a:solidFill>
                    <a:prstClr val="white"/>
                  </a:solidFill>
                  <a:latin typeface="Arial" panose="020B0604020202020204" pitchFamily="34" charset="0"/>
                  <a:cs typeface="Arial" panose="020B0604020202020204" pitchFamily="34" charset="0"/>
                </a:rPr>
                <a:t>90–90–90 country scorecard: eastern and southern Africa,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A6BEF24-6037-4784-8781-E0FFC9E9835D}"/>
                </a:ext>
              </a:extLst>
            </p:cNvPr>
            <p:cNvSpPr/>
            <p:nvPr/>
          </p:nvSpPr>
          <p:spPr>
            <a:xfrm>
              <a:off x="360000" y="6480000"/>
              <a:ext cx="1598194" cy="107722"/>
            </a:xfrm>
            <a:prstGeom prst="rect">
              <a:avLst/>
            </a:prstGeom>
          </p:spPr>
          <p:txBody>
            <a:bodyPr wrap="none" lIns="0" tIns="0" rIns="0" bIns="0">
              <a:spAutoFit/>
            </a:bodyPr>
            <a:lstStyle/>
            <a:p>
              <a:r>
                <a:rPr lang="fr-CH" sz="700" dirty="0">
                  <a:solidFill>
                    <a:prstClr val="black"/>
                  </a:solidFill>
                  <a:latin typeface="Arial" panose="020B0604020202020204" pitchFamily="34" charset="0"/>
                  <a:cs typeface="Arial" panose="020B0604020202020204" pitchFamily="34" charset="0"/>
                </a:rPr>
                <a:t>Source: </a:t>
              </a:r>
              <a:r>
                <a:rPr lang="en-GB" sz="700" dirty="0">
                  <a:solidFill>
                    <a:prstClr val="black"/>
                  </a:solidFill>
                  <a:latin typeface="Arial" panose="020B0604020202020204" pitchFamily="34" charset="0"/>
                  <a:cs typeface="Arial" panose="020B0604020202020204" pitchFamily="34" charset="0"/>
                </a:rPr>
                <a:t>UNAIDS special analysis, 2019.</a:t>
              </a:r>
              <a:endParaRPr lang="fr-CH" sz="700" dirty="0">
                <a:solidFill>
                  <a:prstClr val="black"/>
                </a:solidFill>
                <a:latin typeface="Arial" panose="020B0604020202020204" pitchFamily="34" charset="0"/>
                <a:cs typeface="Arial" panose="020B0604020202020204" pitchFamily="34" charset="0"/>
              </a:endParaRPr>
            </a:p>
          </p:txBody>
        </p:sp>
        <p:sp>
          <p:nvSpPr>
            <p:cNvPr id="14" name="object 13">
              <a:extLst>
                <a:ext uri="{FF2B5EF4-FFF2-40B4-BE49-F238E27FC236}">
                  <a16:creationId xmlns:a16="http://schemas.microsoft.com/office/drawing/2014/main" id="{DF333510-11EE-4A7F-A2C7-17BB19175B24}"/>
                </a:ext>
              </a:extLst>
            </p:cNvPr>
            <p:cNvSpPr/>
            <p:nvPr/>
          </p:nvSpPr>
          <p:spPr>
            <a:xfrm>
              <a:off x="2124000" y="578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5" name="TextBox 14">
              <a:extLst>
                <a:ext uri="{FF2B5EF4-FFF2-40B4-BE49-F238E27FC236}">
                  <a16:creationId xmlns:a16="http://schemas.microsoft.com/office/drawing/2014/main" id="{4074D7D5-78BE-4F3C-A84A-421ED1992DFC}"/>
                </a:ext>
              </a:extLst>
            </p:cNvPr>
            <p:cNvSpPr txBox="1"/>
            <p:nvPr/>
          </p:nvSpPr>
          <p:spPr>
            <a:xfrm>
              <a:off x="2268000" y="5770800"/>
              <a:ext cx="719749" cy="123111"/>
            </a:xfrm>
            <a:prstGeom prst="rect">
              <a:avLst/>
            </a:prstGeom>
            <a:noFill/>
          </p:spPr>
          <p:txBody>
            <a:bodyPr vert="horz" wrap="none" lIns="0" tIns="0" rIns="0" bIns="0" rtlCol="0">
              <a:spAutoFit/>
            </a:bodyPr>
            <a:lstStyle/>
            <a:p>
              <a:r>
                <a:rPr lang="en-GB" sz="800" dirty="0">
                  <a:solidFill>
                    <a:schemeClr val="tx1">
                      <a:lumMod val="75000"/>
                      <a:lumOff val="25000"/>
                    </a:schemeClr>
                  </a:solidFill>
                </a:rPr>
                <a:t>90% and above</a:t>
              </a:r>
              <a:endParaRPr lang="en-CH" sz="800" dirty="0">
                <a:solidFill>
                  <a:schemeClr val="tx1">
                    <a:lumMod val="75000"/>
                    <a:lumOff val="25000"/>
                  </a:schemeClr>
                </a:solidFill>
              </a:endParaRPr>
            </a:p>
          </p:txBody>
        </p:sp>
        <p:grpSp>
          <p:nvGrpSpPr>
            <p:cNvPr id="3" name="Group 2">
              <a:extLst>
                <a:ext uri="{FF2B5EF4-FFF2-40B4-BE49-F238E27FC236}">
                  <a16:creationId xmlns:a16="http://schemas.microsoft.com/office/drawing/2014/main" id="{E615C798-5543-4513-BDE6-F51AB3A29B75}"/>
                </a:ext>
              </a:extLst>
            </p:cNvPr>
            <p:cNvGrpSpPr/>
            <p:nvPr/>
          </p:nvGrpSpPr>
          <p:grpSpPr>
            <a:xfrm>
              <a:off x="3276000" y="5770800"/>
              <a:ext cx="523912" cy="123111"/>
              <a:chOff x="3811116" y="5763600"/>
              <a:chExt cx="523912" cy="123111"/>
            </a:xfrm>
          </p:grpSpPr>
          <p:sp>
            <p:nvSpPr>
              <p:cNvPr id="20" name="object 14">
                <a:extLst>
                  <a:ext uri="{FF2B5EF4-FFF2-40B4-BE49-F238E27FC236}">
                    <a16:creationId xmlns:a16="http://schemas.microsoft.com/office/drawing/2014/main" id="{8441A3A3-EA61-4A92-BAED-F3EAA6AB05B6}"/>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2" name="TextBox 21">
                <a:extLst>
                  <a:ext uri="{FF2B5EF4-FFF2-40B4-BE49-F238E27FC236}">
                    <a16:creationId xmlns:a16="http://schemas.microsoft.com/office/drawing/2014/main" id="{10339EF6-002B-42A7-A9DE-32D09C47195C}"/>
                  </a:ext>
                </a:extLst>
              </p:cNvPr>
              <p:cNvSpPr txBox="1"/>
              <p:nvPr/>
            </p:nvSpPr>
            <p:spPr>
              <a:xfrm>
                <a:off x="3955116" y="5763600"/>
                <a:ext cx="379912" cy="123111"/>
              </a:xfrm>
              <a:prstGeom prst="rect">
                <a:avLst/>
              </a:prstGeom>
              <a:noFill/>
            </p:spPr>
            <p:txBody>
              <a:bodyPr vert="horz" wrap="none" lIns="0" tIns="0" rIns="0" bIns="0" rtlCol="0">
                <a:spAutoFit/>
              </a:bodyPr>
              <a:lstStyle/>
              <a:p>
                <a:r>
                  <a:rPr lang="en-GB" sz="800" dirty="0">
                    <a:solidFill>
                      <a:schemeClr val="tx1">
                        <a:lumMod val="75000"/>
                        <a:lumOff val="25000"/>
                      </a:schemeClr>
                    </a:solidFill>
                  </a:rPr>
                  <a:t>85–89%</a:t>
                </a:r>
              </a:p>
            </p:txBody>
          </p:sp>
        </p:grpSp>
        <p:grpSp>
          <p:nvGrpSpPr>
            <p:cNvPr id="4" name="Group 3">
              <a:extLst>
                <a:ext uri="{FF2B5EF4-FFF2-40B4-BE49-F238E27FC236}">
                  <a16:creationId xmlns:a16="http://schemas.microsoft.com/office/drawing/2014/main" id="{E66C2B61-87BE-4808-810F-708FAAD4AF47}"/>
                </a:ext>
              </a:extLst>
            </p:cNvPr>
            <p:cNvGrpSpPr/>
            <p:nvPr/>
          </p:nvGrpSpPr>
          <p:grpSpPr>
            <a:xfrm>
              <a:off x="4089600" y="5770800"/>
              <a:ext cx="523912" cy="123111"/>
              <a:chOff x="5791116" y="5763600"/>
              <a:chExt cx="523912" cy="123111"/>
            </a:xfrm>
          </p:grpSpPr>
          <p:sp>
            <p:nvSpPr>
              <p:cNvPr id="18" name="object 15">
                <a:extLst>
                  <a:ext uri="{FF2B5EF4-FFF2-40B4-BE49-F238E27FC236}">
                    <a16:creationId xmlns:a16="http://schemas.microsoft.com/office/drawing/2014/main" id="{ED0CC85F-F780-4C55-8CDA-7807568C3CFD}"/>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9" name="TextBox 18">
                <a:extLst>
                  <a:ext uri="{FF2B5EF4-FFF2-40B4-BE49-F238E27FC236}">
                    <a16:creationId xmlns:a16="http://schemas.microsoft.com/office/drawing/2014/main" id="{AF77B3EC-F3A3-4DB0-8BC2-88B27F4E2417}"/>
                  </a:ext>
                </a:extLst>
              </p:cNvPr>
              <p:cNvSpPr txBox="1"/>
              <p:nvPr/>
            </p:nvSpPr>
            <p:spPr>
              <a:xfrm>
                <a:off x="5935116" y="5763600"/>
                <a:ext cx="379912" cy="123111"/>
              </a:xfrm>
              <a:prstGeom prst="rect">
                <a:avLst/>
              </a:prstGeom>
              <a:noFill/>
            </p:spPr>
            <p:txBody>
              <a:bodyPr vert="horz" wrap="none" lIns="0" tIns="0" rIns="0" bIns="0" rtlCol="0">
                <a:spAutoFit/>
              </a:bodyPr>
              <a:lstStyle/>
              <a:p>
                <a:r>
                  <a:rPr lang="en-GB" sz="800" dirty="0">
                    <a:solidFill>
                      <a:schemeClr val="tx1">
                        <a:lumMod val="75000"/>
                        <a:lumOff val="25000"/>
                      </a:schemeClr>
                    </a:solidFill>
                  </a:rPr>
                  <a:t>70–84%</a:t>
                </a:r>
              </a:p>
            </p:txBody>
          </p:sp>
        </p:grpSp>
        <p:grpSp>
          <p:nvGrpSpPr>
            <p:cNvPr id="5" name="Group 4">
              <a:extLst>
                <a:ext uri="{FF2B5EF4-FFF2-40B4-BE49-F238E27FC236}">
                  <a16:creationId xmlns:a16="http://schemas.microsoft.com/office/drawing/2014/main" id="{4EE900AC-C26F-4132-A771-4698881D62B0}"/>
                </a:ext>
              </a:extLst>
            </p:cNvPr>
            <p:cNvGrpSpPr/>
            <p:nvPr/>
          </p:nvGrpSpPr>
          <p:grpSpPr>
            <a:xfrm>
              <a:off x="4903200" y="5770800"/>
              <a:ext cx="523912" cy="123111"/>
              <a:chOff x="7029516" y="5763600"/>
              <a:chExt cx="523912" cy="123111"/>
            </a:xfrm>
          </p:grpSpPr>
          <p:sp>
            <p:nvSpPr>
              <p:cNvPr id="16" name="object 16">
                <a:extLst>
                  <a:ext uri="{FF2B5EF4-FFF2-40B4-BE49-F238E27FC236}">
                    <a16:creationId xmlns:a16="http://schemas.microsoft.com/office/drawing/2014/main" id="{165CCC88-1F91-49B8-9E0C-C2E1B05F510E}"/>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7" name="TextBox 16">
                <a:extLst>
                  <a:ext uri="{FF2B5EF4-FFF2-40B4-BE49-F238E27FC236}">
                    <a16:creationId xmlns:a16="http://schemas.microsoft.com/office/drawing/2014/main" id="{2B7B92C8-1E9D-4B81-8654-F953E8DA389B}"/>
                  </a:ext>
                </a:extLst>
              </p:cNvPr>
              <p:cNvSpPr txBox="1"/>
              <p:nvPr/>
            </p:nvSpPr>
            <p:spPr>
              <a:xfrm>
                <a:off x="7173516" y="5763600"/>
                <a:ext cx="379912" cy="123111"/>
              </a:xfrm>
              <a:prstGeom prst="rect">
                <a:avLst/>
              </a:prstGeom>
              <a:noFill/>
            </p:spPr>
            <p:txBody>
              <a:bodyPr vert="horz" wrap="none" lIns="0" tIns="0" rIns="0" bIns="0" rtlCol="0">
                <a:spAutoFit/>
              </a:bodyPr>
              <a:lstStyle/>
              <a:p>
                <a:r>
                  <a:rPr lang="en-GB" sz="800" dirty="0">
                    <a:solidFill>
                      <a:schemeClr val="tx1">
                        <a:lumMod val="75000"/>
                        <a:lumOff val="25000"/>
                      </a:schemeClr>
                    </a:solidFill>
                  </a:rPr>
                  <a:t>50–69%</a:t>
                </a:r>
              </a:p>
            </p:txBody>
          </p:sp>
        </p:grpSp>
        <p:grpSp>
          <p:nvGrpSpPr>
            <p:cNvPr id="29" name="Group 28">
              <a:extLst>
                <a:ext uri="{FF2B5EF4-FFF2-40B4-BE49-F238E27FC236}">
                  <a16:creationId xmlns:a16="http://schemas.microsoft.com/office/drawing/2014/main" id="{E09BAC8F-4B55-4ACC-B51C-E1AF6D3109C6}"/>
                </a:ext>
              </a:extLst>
            </p:cNvPr>
            <p:cNvGrpSpPr/>
            <p:nvPr/>
          </p:nvGrpSpPr>
          <p:grpSpPr>
            <a:xfrm>
              <a:off x="5716800" y="5770800"/>
              <a:ext cx="828483" cy="123111"/>
              <a:chOff x="7654385" y="5763600"/>
              <a:chExt cx="828483" cy="123111"/>
            </a:xfrm>
          </p:grpSpPr>
          <p:sp>
            <p:nvSpPr>
              <p:cNvPr id="25" name="object 16">
                <a:extLst>
                  <a:ext uri="{FF2B5EF4-FFF2-40B4-BE49-F238E27FC236}">
                    <a16:creationId xmlns:a16="http://schemas.microsoft.com/office/drawing/2014/main" id="{F80A49E7-61A3-4236-BB93-CBB722089F71}"/>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6" name="TextBox 25">
                <a:extLst>
                  <a:ext uri="{FF2B5EF4-FFF2-40B4-BE49-F238E27FC236}">
                    <a16:creationId xmlns:a16="http://schemas.microsoft.com/office/drawing/2014/main" id="{42B59056-E225-41EF-BA22-4CD582511BCB}"/>
                  </a:ext>
                </a:extLst>
              </p:cNvPr>
              <p:cNvSpPr txBox="1"/>
              <p:nvPr/>
            </p:nvSpPr>
            <p:spPr>
              <a:xfrm>
                <a:off x="7798385" y="5763600"/>
                <a:ext cx="684483" cy="123111"/>
              </a:xfrm>
              <a:prstGeom prst="rect">
                <a:avLst/>
              </a:prstGeom>
              <a:noFill/>
            </p:spPr>
            <p:txBody>
              <a:bodyPr vert="horz" wrap="none" lIns="0" tIns="0" rIns="0" bIns="0" rtlCol="0">
                <a:spAutoFit/>
              </a:bodyPr>
              <a:lstStyle/>
              <a:p>
                <a:r>
                  <a:rPr lang="en-GB" sz="800" dirty="0">
                    <a:solidFill>
                      <a:schemeClr val="tx1">
                        <a:lumMod val="75000"/>
                        <a:lumOff val="25000"/>
                      </a:schemeClr>
                    </a:solidFill>
                  </a:rPr>
                  <a:t>Less than 50%</a:t>
                </a:r>
              </a:p>
            </p:txBody>
          </p:sp>
        </p:grpSp>
        <p:sp>
          <p:nvSpPr>
            <p:cNvPr id="27" name="TextBox 26">
              <a:extLst>
                <a:ext uri="{FF2B5EF4-FFF2-40B4-BE49-F238E27FC236}">
                  <a16:creationId xmlns:a16="http://schemas.microsoft.com/office/drawing/2014/main" id="{C28064B1-DD4E-46AF-91CC-F0CA5D6BDF6D}"/>
                </a:ext>
              </a:extLst>
            </p:cNvPr>
            <p:cNvSpPr txBox="1"/>
            <p:nvPr/>
          </p:nvSpPr>
          <p:spPr>
            <a:xfrm>
              <a:off x="720000" y="5760000"/>
              <a:ext cx="599523"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90–90–90:</a:t>
              </a:r>
              <a:endParaRPr lang="en-CH" sz="1000" dirty="0">
                <a:solidFill>
                  <a:schemeClr val="tx1">
                    <a:lumMod val="75000"/>
                    <a:lumOff val="25000"/>
                  </a:schemeClr>
                </a:solidFill>
              </a:endParaRPr>
            </a:p>
          </p:txBody>
        </p:sp>
        <p:sp>
          <p:nvSpPr>
            <p:cNvPr id="28" name="TextBox 27">
              <a:extLst>
                <a:ext uri="{FF2B5EF4-FFF2-40B4-BE49-F238E27FC236}">
                  <a16:creationId xmlns:a16="http://schemas.microsoft.com/office/drawing/2014/main" id="{4192FA27-91F6-4647-BA54-FB78EE4E1EF5}"/>
                </a:ext>
              </a:extLst>
            </p:cNvPr>
            <p:cNvSpPr txBox="1"/>
            <p:nvPr/>
          </p:nvSpPr>
          <p:spPr>
            <a:xfrm>
              <a:off x="720000" y="5940000"/>
              <a:ext cx="1290418"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Viral load suppression:</a:t>
              </a:r>
              <a:endParaRPr lang="en-CH" sz="1000" dirty="0">
                <a:solidFill>
                  <a:schemeClr val="tx1">
                    <a:lumMod val="75000"/>
                    <a:lumOff val="25000"/>
                  </a:schemeClr>
                </a:solidFill>
              </a:endParaRPr>
            </a:p>
          </p:txBody>
        </p:sp>
        <p:sp>
          <p:nvSpPr>
            <p:cNvPr id="32" name="object 13">
              <a:extLst>
                <a:ext uri="{FF2B5EF4-FFF2-40B4-BE49-F238E27FC236}">
                  <a16:creationId xmlns:a16="http://schemas.microsoft.com/office/drawing/2014/main" id="{86D6496B-1757-4726-83C7-EED2EBCE61B7}"/>
                </a:ext>
              </a:extLst>
            </p:cNvPr>
            <p:cNvSpPr/>
            <p:nvPr/>
          </p:nvSpPr>
          <p:spPr>
            <a:xfrm>
              <a:off x="2124000" y="596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3" name="TextBox 32">
              <a:extLst>
                <a:ext uri="{FF2B5EF4-FFF2-40B4-BE49-F238E27FC236}">
                  <a16:creationId xmlns:a16="http://schemas.microsoft.com/office/drawing/2014/main" id="{9104F2F0-6992-4871-8F51-5A413FAEB3A7}"/>
                </a:ext>
              </a:extLst>
            </p:cNvPr>
            <p:cNvSpPr txBox="1"/>
            <p:nvPr/>
          </p:nvSpPr>
          <p:spPr>
            <a:xfrm>
              <a:off x="2268000" y="5950800"/>
              <a:ext cx="719749" cy="123111"/>
            </a:xfrm>
            <a:prstGeom prst="rect">
              <a:avLst/>
            </a:prstGeom>
            <a:noFill/>
          </p:spPr>
          <p:txBody>
            <a:bodyPr vert="horz" wrap="none" lIns="0" tIns="0" rIns="0" bIns="0" rtlCol="0">
              <a:spAutoFit/>
            </a:bodyPr>
            <a:lstStyle/>
            <a:p>
              <a:r>
                <a:rPr lang="en-GB" sz="800" dirty="0">
                  <a:solidFill>
                    <a:schemeClr val="tx1">
                      <a:lumMod val="75000"/>
                      <a:lumOff val="25000"/>
                    </a:schemeClr>
                  </a:solidFill>
                </a:rPr>
                <a:t>73% and above</a:t>
              </a:r>
              <a:endParaRPr lang="en-CH" sz="800" dirty="0">
                <a:solidFill>
                  <a:schemeClr val="tx1">
                    <a:lumMod val="75000"/>
                    <a:lumOff val="25000"/>
                  </a:schemeClr>
                </a:solidFill>
              </a:endParaRPr>
            </a:p>
          </p:txBody>
        </p:sp>
        <p:grpSp>
          <p:nvGrpSpPr>
            <p:cNvPr id="36" name="Group 35">
              <a:extLst>
                <a:ext uri="{FF2B5EF4-FFF2-40B4-BE49-F238E27FC236}">
                  <a16:creationId xmlns:a16="http://schemas.microsoft.com/office/drawing/2014/main" id="{665A206F-18D1-49BB-A215-771AAC397260}"/>
                </a:ext>
              </a:extLst>
            </p:cNvPr>
            <p:cNvGrpSpPr/>
            <p:nvPr/>
          </p:nvGrpSpPr>
          <p:grpSpPr>
            <a:xfrm>
              <a:off x="3276000" y="5950800"/>
              <a:ext cx="523912" cy="123111"/>
              <a:chOff x="3811116" y="5763600"/>
              <a:chExt cx="523912" cy="123111"/>
            </a:xfrm>
          </p:grpSpPr>
          <p:sp>
            <p:nvSpPr>
              <p:cNvPr id="46" name="object 14">
                <a:extLst>
                  <a:ext uri="{FF2B5EF4-FFF2-40B4-BE49-F238E27FC236}">
                    <a16:creationId xmlns:a16="http://schemas.microsoft.com/office/drawing/2014/main" id="{3AE00945-F0EE-46AD-9552-DB6B3D5D8161}"/>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7" name="TextBox 46">
                <a:extLst>
                  <a:ext uri="{FF2B5EF4-FFF2-40B4-BE49-F238E27FC236}">
                    <a16:creationId xmlns:a16="http://schemas.microsoft.com/office/drawing/2014/main" id="{F41D7FE2-81C2-4A7C-ABD6-6508B06F2A22}"/>
                  </a:ext>
                </a:extLst>
              </p:cNvPr>
              <p:cNvSpPr txBox="1"/>
              <p:nvPr/>
            </p:nvSpPr>
            <p:spPr>
              <a:xfrm>
                <a:off x="3955116" y="5763600"/>
                <a:ext cx="379912" cy="123111"/>
              </a:xfrm>
              <a:prstGeom prst="rect">
                <a:avLst/>
              </a:prstGeom>
              <a:noFill/>
            </p:spPr>
            <p:txBody>
              <a:bodyPr vert="horz" wrap="none" lIns="0" tIns="0" rIns="0" bIns="0" rtlCol="0">
                <a:spAutoFit/>
              </a:bodyPr>
              <a:lstStyle/>
              <a:p>
                <a:r>
                  <a:rPr lang="en-GB" sz="800" dirty="0">
                    <a:solidFill>
                      <a:schemeClr val="tx1">
                        <a:lumMod val="75000"/>
                        <a:lumOff val="25000"/>
                      </a:schemeClr>
                    </a:solidFill>
                  </a:rPr>
                  <a:t>65–72%</a:t>
                </a:r>
              </a:p>
            </p:txBody>
          </p:sp>
        </p:grpSp>
        <p:grpSp>
          <p:nvGrpSpPr>
            <p:cNvPr id="37" name="Group 36">
              <a:extLst>
                <a:ext uri="{FF2B5EF4-FFF2-40B4-BE49-F238E27FC236}">
                  <a16:creationId xmlns:a16="http://schemas.microsoft.com/office/drawing/2014/main" id="{A6693942-E317-4905-A311-1396047A0DAA}"/>
                </a:ext>
              </a:extLst>
            </p:cNvPr>
            <p:cNvGrpSpPr/>
            <p:nvPr/>
          </p:nvGrpSpPr>
          <p:grpSpPr>
            <a:xfrm>
              <a:off x="4089600" y="5950800"/>
              <a:ext cx="523912" cy="123111"/>
              <a:chOff x="5791116" y="5763600"/>
              <a:chExt cx="523912" cy="123111"/>
            </a:xfrm>
          </p:grpSpPr>
          <p:sp>
            <p:nvSpPr>
              <p:cNvPr id="44" name="object 15">
                <a:extLst>
                  <a:ext uri="{FF2B5EF4-FFF2-40B4-BE49-F238E27FC236}">
                    <a16:creationId xmlns:a16="http://schemas.microsoft.com/office/drawing/2014/main" id="{AFF47AF7-46FE-4C00-B4D0-2761698C9521}"/>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5" name="TextBox 44">
                <a:extLst>
                  <a:ext uri="{FF2B5EF4-FFF2-40B4-BE49-F238E27FC236}">
                    <a16:creationId xmlns:a16="http://schemas.microsoft.com/office/drawing/2014/main" id="{2FF30BF4-E7B1-4321-9F82-9E4D5EEB27AF}"/>
                  </a:ext>
                </a:extLst>
              </p:cNvPr>
              <p:cNvSpPr txBox="1"/>
              <p:nvPr/>
            </p:nvSpPr>
            <p:spPr>
              <a:xfrm>
                <a:off x="5935116" y="5763600"/>
                <a:ext cx="379912" cy="123111"/>
              </a:xfrm>
              <a:prstGeom prst="rect">
                <a:avLst/>
              </a:prstGeom>
              <a:noFill/>
            </p:spPr>
            <p:txBody>
              <a:bodyPr vert="horz" wrap="none" lIns="0" tIns="0" rIns="0" bIns="0" rtlCol="0">
                <a:spAutoFit/>
              </a:bodyPr>
              <a:lstStyle/>
              <a:p>
                <a:r>
                  <a:rPr lang="en-GB" sz="800" dirty="0">
                    <a:solidFill>
                      <a:schemeClr val="tx1">
                        <a:lumMod val="75000"/>
                        <a:lumOff val="25000"/>
                      </a:schemeClr>
                    </a:solidFill>
                  </a:rPr>
                  <a:t>40–64%</a:t>
                </a:r>
              </a:p>
            </p:txBody>
          </p:sp>
        </p:grpSp>
        <p:grpSp>
          <p:nvGrpSpPr>
            <p:cNvPr id="38" name="Group 37">
              <a:extLst>
                <a:ext uri="{FF2B5EF4-FFF2-40B4-BE49-F238E27FC236}">
                  <a16:creationId xmlns:a16="http://schemas.microsoft.com/office/drawing/2014/main" id="{379677F8-982B-4F76-88AA-291CC4C5F7B7}"/>
                </a:ext>
              </a:extLst>
            </p:cNvPr>
            <p:cNvGrpSpPr/>
            <p:nvPr/>
          </p:nvGrpSpPr>
          <p:grpSpPr>
            <a:xfrm>
              <a:off x="4903200" y="5950800"/>
              <a:ext cx="523912" cy="123111"/>
              <a:chOff x="7029516" y="5763600"/>
              <a:chExt cx="523912" cy="123111"/>
            </a:xfrm>
          </p:grpSpPr>
          <p:sp>
            <p:nvSpPr>
              <p:cNvPr id="42" name="object 16">
                <a:extLst>
                  <a:ext uri="{FF2B5EF4-FFF2-40B4-BE49-F238E27FC236}">
                    <a16:creationId xmlns:a16="http://schemas.microsoft.com/office/drawing/2014/main" id="{C5817743-D26F-4650-A687-8C7AEDD9CA72}"/>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3" name="TextBox 42">
                <a:extLst>
                  <a:ext uri="{FF2B5EF4-FFF2-40B4-BE49-F238E27FC236}">
                    <a16:creationId xmlns:a16="http://schemas.microsoft.com/office/drawing/2014/main" id="{360B471A-E338-4F07-AF1F-A965D27AA574}"/>
                  </a:ext>
                </a:extLst>
              </p:cNvPr>
              <p:cNvSpPr txBox="1"/>
              <p:nvPr/>
            </p:nvSpPr>
            <p:spPr>
              <a:xfrm>
                <a:off x="7173516" y="5763600"/>
                <a:ext cx="379912" cy="123111"/>
              </a:xfrm>
              <a:prstGeom prst="rect">
                <a:avLst/>
              </a:prstGeom>
              <a:noFill/>
            </p:spPr>
            <p:txBody>
              <a:bodyPr vert="horz" wrap="none" lIns="0" tIns="0" rIns="0" bIns="0" rtlCol="0">
                <a:spAutoFit/>
              </a:bodyPr>
              <a:lstStyle/>
              <a:p>
                <a:r>
                  <a:rPr lang="en-GB" sz="800" dirty="0">
                    <a:solidFill>
                      <a:schemeClr val="tx1">
                        <a:lumMod val="75000"/>
                        <a:lumOff val="25000"/>
                      </a:schemeClr>
                    </a:solidFill>
                  </a:rPr>
                  <a:t>25–39%</a:t>
                </a:r>
              </a:p>
            </p:txBody>
          </p:sp>
        </p:grpSp>
        <p:grpSp>
          <p:nvGrpSpPr>
            <p:cNvPr id="39" name="Group 38">
              <a:extLst>
                <a:ext uri="{FF2B5EF4-FFF2-40B4-BE49-F238E27FC236}">
                  <a16:creationId xmlns:a16="http://schemas.microsoft.com/office/drawing/2014/main" id="{AAD3E5EF-C61B-4CE7-A4CF-DA817F0FE791}"/>
                </a:ext>
              </a:extLst>
            </p:cNvPr>
            <p:cNvGrpSpPr/>
            <p:nvPr/>
          </p:nvGrpSpPr>
          <p:grpSpPr>
            <a:xfrm>
              <a:off x="5716800" y="5950800"/>
              <a:ext cx="828483" cy="123111"/>
              <a:chOff x="7654385" y="5763600"/>
              <a:chExt cx="828483" cy="123111"/>
            </a:xfrm>
          </p:grpSpPr>
          <p:sp>
            <p:nvSpPr>
              <p:cNvPr id="40" name="object 16">
                <a:extLst>
                  <a:ext uri="{FF2B5EF4-FFF2-40B4-BE49-F238E27FC236}">
                    <a16:creationId xmlns:a16="http://schemas.microsoft.com/office/drawing/2014/main" id="{88D4C011-927E-46C7-B3BF-B1C0CEEB1407}"/>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1" name="TextBox 40">
                <a:extLst>
                  <a:ext uri="{FF2B5EF4-FFF2-40B4-BE49-F238E27FC236}">
                    <a16:creationId xmlns:a16="http://schemas.microsoft.com/office/drawing/2014/main" id="{2267F4DD-CF09-4B41-8F5C-C3FA0BF541F4}"/>
                  </a:ext>
                </a:extLst>
              </p:cNvPr>
              <p:cNvSpPr txBox="1"/>
              <p:nvPr/>
            </p:nvSpPr>
            <p:spPr>
              <a:xfrm>
                <a:off x="7798385" y="5763600"/>
                <a:ext cx="684483" cy="123111"/>
              </a:xfrm>
              <a:prstGeom prst="rect">
                <a:avLst/>
              </a:prstGeom>
              <a:noFill/>
            </p:spPr>
            <p:txBody>
              <a:bodyPr vert="horz" wrap="none" lIns="0" tIns="0" rIns="0" bIns="0" rtlCol="0">
                <a:spAutoFit/>
              </a:bodyPr>
              <a:lstStyle/>
              <a:p>
                <a:r>
                  <a:rPr lang="en-GB" sz="800" dirty="0">
                    <a:solidFill>
                      <a:schemeClr val="tx1">
                        <a:lumMod val="75000"/>
                        <a:lumOff val="25000"/>
                      </a:schemeClr>
                    </a:solidFill>
                  </a:rPr>
                  <a:t>Less than 25%</a:t>
                </a:r>
              </a:p>
            </p:txBody>
          </p:sp>
        </p:grpSp>
      </p:grpSp>
    </p:spTree>
    <p:extLst>
      <p:ext uri="{BB962C8B-B14F-4D97-AF65-F5344CB8AC3E}">
        <p14:creationId xmlns:p14="http://schemas.microsoft.com/office/powerpoint/2010/main" val="49120969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2D3249BE-FB1B-47D7-B0DB-BCB1BA16582A}"/>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Number of countries reporting on key population indicators, 2016–2018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A6BEF24-6037-4784-8781-E0FFC9E9835D}"/>
                </a:ext>
              </a:extLst>
            </p:cNvPr>
            <p:cNvSpPr/>
            <p:nvPr/>
          </p:nvSpPr>
          <p:spPr>
            <a:xfrm>
              <a:off x="360000" y="6030000"/>
              <a:ext cx="2067874"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Global AIDS Monitoring, 2016–2018.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8" name="Rectangle 47">
              <a:extLst>
                <a:ext uri="{FF2B5EF4-FFF2-40B4-BE49-F238E27FC236}">
                  <a16:creationId xmlns:a16="http://schemas.microsoft.com/office/drawing/2014/main" id="{2766C57E-A2A3-49FB-A49E-5FD1B44A6E42}"/>
                </a:ext>
              </a:extLst>
            </p:cNvPr>
            <p:cNvSpPr/>
            <p:nvPr/>
          </p:nvSpPr>
          <p:spPr>
            <a:xfrm>
              <a:off x="450000" y="4860000"/>
              <a:ext cx="7117841" cy="215444"/>
            </a:xfrm>
            <a:prstGeom prst="rect">
              <a:avLst/>
            </a:prstGeom>
          </p:spPr>
          <p:txBody>
            <a:bodyPr wrap="square">
              <a:spAutoFit/>
            </a:bodyPr>
            <a:lstStyle/>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8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a:t>
              </a: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There are a total number of 21 countries in the Middle East and North Africa region.</a:t>
              </a:r>
            </a:p>
          </p:txBody>
        </p:sp>
      </p:grpSp>
      <p:graphicFrame>
        <p:nvGraphicFramePr>
          <p:cNvPr id="49" name="object 6">
            <a:extLst>
              <a:ext uri="{FF2B5EF4-FFF2-40B4-BE49-F238E27FC236}">
                <a16:creationId xmlns:a16="http://schemas.microsoft.com/office/drawing/2014/main" id="{5863B4FC-572E-46D7-B5B3-BD517831570C}"/>
              </a:ext>
            </a:extLst>
          </p:cNvPr>
          <p:cNvGraphicFramePr>
            <a:graphicFrameLocks noGrp="1"/>
          </p:cNvGraphicFramePr>
          <p:nvPr/>
        </p:nvGraphicFramePr>
        <p:xfrm>
          <a:off x="1008000" y="1800000"/>
          <a:ext cx="8280000" cy="2588343"/>
        </p:xfrm>
        <a:graphic>
          <a:graphicData uri="http://schemas.openxmlformats.org/drawingml/2006/table">
            <a:tbl>
              <a:tblPr firstRow="1" bandRow="1"/>
              <a:tblGrid>
                <a:gridCol w="2880000">
                  <a:extLst>
                    <a:ext uri="{9D8B030D-6E8A-4147-A177-3AD203B41FA5}">
                      <a16:colId xmlns:a16="http://schemas.microsoft.com/office/drawing/2014/main" val="20000"/>
                    </a:ext>
                  </a:extLst>
                </a:gridCol>
                <a:gridCol w="1080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1080000">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1080000">
                  <a:extLst>
                    <a:ext uri="{9D8B030D-6E8A-4147-A177-3AD203B41FA5}">
                      <a16:colId xmlns:a16="http://schemas.microsoft.com/office/drawing/2014/main" val="20005"/>
                    </a:ext>
                  </a:extLst>
                </a:gridCol>
              </a:tblGrid>
              <a:tr h="75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pPr>
                      <a:r>
                        <a:rPr sz="1000" b="1" spc="-20" dirty="0">
                          <a:solidFill>
                            <a:srgbClr val="FFFFFF"/>
                          </a:solidFill>
                          <a:latin typeface="Arial"/>
                          <a:cs typeface="Arial"/>
                        </a:rPr>
                        <a:t>Key </a:t>
                      </a:r>
                      <a:r>
                        <a:rPr sz="1000" b="1" spc="-5" dirty="0">
                          <a:solidFill>
                            <a:srgbClr val="FFFFFF"/>
                          </a:solidFill>
                          <a:latin typeface="Arial"/>
                          <a:cs typeface="Arial"/>
                        </a:rPr>
                        <a:t>population prevention</a:t>
                      </a:r>
                      <a:r>
                        <a:rPr sz="1000" b="1" spc="50" dirty="0">
                          <a:solidFill>
                            <a:srgbClr val="FFFFFF"/>
                          </a:solidFill>
                          <a:latin typeface="Arial"/>
                          <a:cs typeface="Arial"/>
                        </a:rPr>
                        <a:t> </a:t>
                      </a:r>
                      <a:r>
                        <a:rPr sz="1000" b="1" spc="-10" dirty="0">
                          <a:solidFill>
                            <a:srgbClr val="FFFFFF"/>
                          </a:solidFill>
                          <a:latin typeface="Arial"/>
                          <a:cs typeface="Arial"/>
                        </a:rPr>
                        <a:t>indicator</a:t>
                      </a:r>
                      <a:endParaRPr sz="1000" dirty="0">
                        <a:latin typeface="Arial"/>
                        <a:cs typeface="Arial"/>
                      </a:endParaRPr>
                    </a:p>
                  </a:txBody>
                  <a:tcPr marL="0" marR="0" marT="72000" marB="72000" anchor="ctr">
                    <a:lnL w="6350" cap="flat" cmpd="sng" algn="ctr">
                      <a:solidFill>
                        <a:schemeClr val="tx1">
                          <a:lumMod val="75000"/>
                          <a:lumOff val="25000"/>
                        </a:schemeClr>
                      </a:solidFill>
                      <a:prstDash val="solid"/>
                      <a:round/>
                      <a:headEnd type="none" w="med" len="med"/>
                      <a:tailEnd type="none" w="med" len="med"/>
                    </a:lnL>
                    <a:lnR w="6350">
                      <a:solidFill>
                        <a:srgbClr val="FFFFFF"/>
                      </a:solidFill>
                      <a:prstDash val="solid"/>
                    </a:lnR>
                    <a:lnT w="6350" cap="flat" cmpd="sng" algn="ctr">
                      <a:solidFill>
                        <a:schemeClr val="tx1">
                          <a:lumMod val="75000"/>
                          <a:lumOff val="25000"/>
                        </a:schemeClr>
                      </a:solidFill>
                      <a:prstDash val="solid"/>
                      <a:round/>
                      <a:headEnd type="none" w="med" len="med"/>
                      <a:tailEnd type="none" w="med" len="med"/>
                    </a:lnT>
                    <a:lnB>
                      <a:noFill/>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pPr>
                      <a:r>
                        <a:rPr sz="1000" b="1" spc="-30" dirty="0">
                          <a:solidFill>
                            <a:srgbClr val="FFFFFF"/>
                          </a:solidFill>
                          <a:latin typeface="Arial"/>
                          <a:cs typeface="Arial"/>
                        </a:rPr>
                        <a:t>Sex</a:t>
                      </a:r>
                      <a:r>
                        <a:rPr sz="1000" b="1" spc="-5" dirty="0">
                          <a:solidFill>
                            <a:srgbClr val="FFFFFF"/>
                          </a:solidFill>
                          <a:latin typeface="Arial"/>
                          <a:cs typeface="Arial"/>
                        </a:rPr>
                        <a:t> </a:t>
                      </a:r>
                      <a:r>
                        <a:rPr sz="1000" b="1" spc="-15" dirty="0">
                          <a:solidFill>
                            <a:srgbClr val="FFFFFF"/>
                          </a:solidFill>
                          <a:latin typeface="Arial"/>
                          <a:cs typeface="Arial"/>
                        </a:rPr>
                        <a:t>workers</a:t>
                      </a:r>
                      <a:endParaRPr sz="1000" dirty="0">
                        <a:latin typeface="Arial"/>
                        <a:cs typeface="Arial"/>
                      </a:endParaRPr>
                    </a:p>
                  </a:txBody>
                  <a:tcPr marL="0" marR="0" marT="72000" marB="72000">
                    <a:lnL w="6350">
                      <a:solidFill>
                        <a:srgbClr val="FFFFFF"/>
                      </a:solidFill>
                      <a:prstDash val="solid"/>
                    </a:lnL>
                    <a:lnR w="6350">
                      <a:solidFill>
                        <a:srgbClr val="FFFFFF"/>
                      </a:solidFill>
                      <a:prstDash val="solid"/>
                    </a:lnR>
                    <a:lnT w="6350" cap="flat" cmpd="sng" algn="ctr">
                      <a:solidFill>
                        <a:schemeClr val="tx1">
                          <a:lumMod val="75000"/>
                          <a:lumOff val="25000"/>
                        </a:schemeClr>
                      </a:solidFill>
                      <a:prstDash val="solid"/>
                      <a:round/>
                      <a:headEnd type="none" w="med" len="med"/>
                      <a:tailEnd type="none" w="med" len="med"/>
                    </a:lnT>
                    <a:lnB>
                      <a:noFill/>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marR="86995">
                        <a:lnSpc>
                          <a:spcPct val="104200"/>
                        </a:lnSpc>
                        <a:spcBef>
                          <a:spcPts val="215"/>
                        </a:spcBef>
                      </a:pPr>
                      <a:r>
                        <a:rPr sz="1000" b="1" spc="-15" dirty="0">
                          <a:solidFill>
                            <a:srgbClr val="FFFFFF"/>
                          </a:solidFill>
                          <a:latin typeface="Arial"/>
                          <a:cs typeface="Arial"/>
                        </a:rPr>
                        <a:t>Gay men </a:t>
                      </a:r>
                      <a:r>
                        <a:rPr sz="1000" b="1" spc="-10" dirty="0">
                          <a:solidFill>
                            <a:srgbClr val="FFFFFF"/>
                          </a:solidFill>
                          <a:latin typeface="Arial"/>
                          <a:cs typeface="Arial"/>
                        </a:rPr>
                        <a:t>and </a:t>
                      </a:r>
                      <a:r>
                        <a:rPr sz="1000" b="1" spc="5" dirty="0">
                          <a:solidFill>
                            <a:srgbClr val="FFFFFF"/>
                          </a:solidFill>
                          <a:latin typeface="Arial"/>
                          <a:cs typeface="Arial"/>
                        </a:rPr>
                        <a:t>other  </a:t>
                      </a:r>
                      <a:r>
                        <a:rPr sz="1000" b="1" spc="-15" dirty="0">
                          <a:solidFill>
                            <a:srgbClr val="FFFFFF"/>
                          </a:solidFill>
                          <a:latin typeface="Arial"/>
                          <a:cs typeface="Arial"/>
                        </a:rPr>
                        <a:t>men </a:t>
                      </a:r>
                      <a:r>
                        <a:rPr sz="1000" b="1" spc="-10" dirty="0">
                          <a:solidFill>
                            <a:srgbClr val="FFFFFF"/>
                          </a:solidFill>
                          <a:latin typeface="Arial"/>
                          <a:cs typeface="Arial"/>
                        </a:rPr>
                        <a:t>who </a:t>
                      </a:r>
                      <a:r>
                        <a:rPr sz="1000" b="1" spc="-20" dirty="0">
                          <a:solidFill>
                            <a:srgbClr val="FFFFFF"/>
                          </a:solidFill>
                          <a:latin typeface="Arial"/>
                          <a:cs typeface="Arial"/>
                        </a:rPr>
                        <a:t>have </a:t>
                      </a:r>
                      <a:r>
                        <a:rPr sz="1000" b="1" spc="-35" dirty="0">
                          <a:solidFill>
                            <a:srgbClr val="FFFFFF"/>
                          </a:solidFill>
                          <a:latin typeface="Arial"/>
                          <a:cs typeface="Arial"/>
                        </a:rPr>
                        <a:t>sex  </a:t>
                      </a:r>
                      <a:r>
                        <a:rPr sz="1000" b="1" dirty="0">
                          <a:solidFill>
                            <a:srgbClr val="FFFFFF"/>
                          </a:solidFill>
                          <a:latin typeface="Arial"/>
                          <a:cs typeface="Arial"/>
                        </a:rPr>
                        <a:t>with</a:t>
                      </a:r>
                      <a:r>
                        <a:rPr sz="1000" b="1" spc="5" dirty="0">
                          <a:solidFill>
                            <a:srgbClr val="FFFFFF"/>
                          </a:solidFill>
                          <a:latin typeface="Arial"/>
                          <a:cs typeface="Arial"/>
                        </a:rPr>
                        <a:t> </a:t>
                      </a:r>
                      <a:r>
                        <a:rPr sz="1000" b="1" spc="-15" dirty="0">
                          <a:solidFill>
                            <a:srgbClr val="FFFFFF"/>
                          </a:solidFill>
                          <a:latin typeface="Arial"/>
                          <a:cs typeface="Arial"/>
                        </a:rPr>
                        <a:t>men</a:t>
                      </a:r>
                      <a:endParaRPr sz="1000" dirty="0">
                        <a:latin typeface="Arial"/>
                        <a:cs typeface="Arial"/>
                      </a:endParaRPr>
                    </a:p>
                  </a:txBody>
                  <a:tcPr marL="0" marR="0" marT="72000" marB="72000">
                    <a:lnL w="6350">
                      <a:solidFill>
                        <a:srgbClr val="FFFFFF"/>
                      </a:solidFill>
                      <a:prstDash val="solid"/>
                    </a:lnL>
                    <a:lnR w="6350">
                      <a:solidFill>
                        <a:srgbClr val="FFFFFF"/>
                      </a:solidFill>
                      <a:prstDash val="solid"/>
                    </a:lnR>
                    <a:lnT w="6350" cap="flat" cmpd="sng" algn="ctr">
                      <a:solidFill>
                        <a:schemeClr val="tx1">
                          <a:lumMod val="75000"/>
                          <a:lumOff val="25000"/>
                        </a:schemeClr>
                      </a:solidFill>
                      <a:prstDash val="solid"/>
                      <a:round/>
                      <a:headEnd type="none" w="med" len="med"/>
                      <a:tailEnd type="none" w="med" len="med"/>
                    </a:lnT>
                    <a:lnB>
                      <a:noFill/>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marR="95250">
                        <a:lnSpc>
                          <a:spcPct val="104200"/>
                        </a:lnSpc>
                        <a:spcBef>
                          <a:spcPts val="715"/>
                        </a:spcBef>
                      </a:pPr>
                      <a:r>
                        <a:rPr sz="1000" b="1" spc="-5" dirty="0">
                          <a:solidFill>
                            <a:srgbClr val="FFFFFF"/>
                          </a:solidFill>
                          <a:latin typeface="Arial"/>
                          <a:cs typeface="Arial"/>
                        </a:rPr>
                        <a:t>People</a:t>
                      </a:r>
                      <a:r>
                        <a:rPr sz="1000" b="1" spc="-60" dirty="0">
                          <a:solidFill>
                            <a:srgbClr val="FFFFFF"/>
                          </a:solidFill>
                          <a:latin typeface="Arial"/>
                          <a:cs typeface="Arial"/>
                        </a:rPr>
                        <a:t> </a:t>
                      </a:r>
                      <a:r>
                        <a:rPr sz="1000" b="1" spc="-10" dirty="0">
                          <a:solidFill>
                            <a:srgbClr val="FFFFFF"/>
                          </a:solidFill>
                          <a:latin typeface="Arial"/>
                          <a:cs typeface="Arial"/>
                        </a:rPr>
                        <a:t>who  inject</a:t>
                      </a:r>
                      <a:r>
                        <a:rPr sz="1000" b="1" spc="-65" dirty="0">
                          <a:solidFill>
                            <a:srgbClr val="FFFFFF"/>
                          </a:solidFill>
                          <a:latin typeface="Arial"/>
                          <a:cs typeface="Arial"/>
                        </a:rPr>
                        <a:t> </a:t>
                      </a:r>
                      <a:r>
                        <a:rPr sz="1000" b="1" spc="-20" dirty="0">
                          <a:solidFill>
                            <a:srgbClr val="FFFFFF"/>
                          </a:solidFill>
                          <a:latin typeface="Arial"/>
                          <a:cs typeface="Arial"/>
                        </a:rPr>
                        <a:t>drugs</a:t>
                      </a:r>
                      <a:endParaRPr sz="1000" dirty="0">
                        <a:latin typeface="Arial"/>
                        <a:cs typeface="Arial"/>
                      </a:endParaRPr>
                    </a:p>
                  </a:txBody>
                  <a:tcPr marL="0" marR="0" marT="72000" marB="72000">
                    <a:lnL w="6350">
                      <a:solidFill>
                        <a:srgbClr val="FFFFFF"/>
                      </a:solidFill>
                      <a:prstDash val="solid"/>
                    </a:lnL>
                    <a:lnR w="6350">
                      <a:solidFill>
                        <a:srgbClr val="FFFFFF"/>
                      </a:solidFill>
                      <a:prstDash val="solid"/>
                    </a:lnR>
                    <a:lnT w="6350" cap="flat" cmpd="sng" algn="ctr">
                      <a:solidFill>
                        <a:schemeClr val="tx1">
                          <a:lumMod val="75000"/>
                          <a:lumOff val="25000"/>
                        </a:schemeClr>
                      </a:solidFill>
                      <a:prstDash val="solid"/>
                      <a:round/>
                      <a:headEnd type="none" w="med" len="med"/>
                      <a:tailEnd type="none" w="med" len="med"/>
                    </a:lnT>
                    <a:lnB>
                      <a:noFill/>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marR="104775">
                        <a:lnSpc>
                          <a:spcPct val="104200"/>
                        </a:lnSpc>
                        <a:spcBef>
                          <a:spcPts val="715"/>
                        </a:spcBef>
                      </a:pPr>
                      <a:r>
                        <a:rPr sz="1000" b="1" spc="-75" dirty="0">
                          <a:solidFill>
                            <a:srgbClr val="FFFFFF"/>
                          </a:solidFill>
                          <a:latin typeface="Arial"/>
                          <a:cs typeface="Arial"/>
                        </a:rPr>
                        <a:t>T</a:t>
                      </a:r>
                      <a:r>
                        <a:rPr sz="1000" b="1" dirty="0">
                          <a:solidFill>
                            <a:srgbClr val="FFFFFF"/>
                          </a:solidFill>
                          <a:latin typeface="Arial"/>
                          <a:cs typeface="Arial"/>
                        </a:rPr>
                        <a:t>ransgender  </a:t>
                      </a:r>
                      <a:r>
                        <a:rPr sz="1000" b="1" spc="5" dirty="0">
                          <a:solidFill>
                            <a:srgbClr val="FFFFFF"/>
                          </a:solidFill>
                          <a:latin typeface="Arial"/>
                          <a:cs typeface="Arial"/>
                        </a:rPr>
                        <a:t>people</a:t>
                      </a:r>
                      <a:endParaRPr sz="1000" dirty="0">
                        <a:latin typeface="Arial"/>
                        <a:cs typeface="Arial"/>
                      </a:endParaRPr>
                    </a:p>
                  </a:txBody>
                  <a:tcPr marL="0" marR="0" marT="72000" marB="72000">
                    <a:lnL w="6350">
                      <a:solidFill>
                        <a:srgbClr val="FFFFFF"/>
                      </a:solidFill>
                      <a:prstDash val="solid"/>
                    </a:lnL>
                    <a:lnR w="6350">
                      <a:solidFill>
                        <a:srgbClr val="FFFFFF"/>
                      </a:solidFill>
                      <a:prstDash val="solid"/>
                    </a:lnR>
                    <a:lnT w="6350" cap="flat" cmpd="sng" algn="ctr">
                      <a:solidFill>
                        <a:schemeClr val="tx1">
                          <a:lumMod val="75000"/>
                          <a:lumOff val="25000"/>
                        </a:schemeClr>
                      </a:solidFill>
                      <a:prstDash val="solid"/>
                      <a:round/>
                      <a:headEnd type="none" w="med" len="med"/>
                      <a:tailEnd type="none" w="med" len="med"/>
                    </a:lnT>
                    <a:lnB>
                      <a:noFill/>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pPr>
                      <a:r>
                        <a:rPr sz="1000" b="1" spc="-30" dirty="0">
                          <a:solidFill>
                            <a:srgbClr val="FFFFFF"/>
                          </a:solidFill>
                          <a:latin typeface="Arial"/>
                          <a:cs typeface="Arial"/>
                        </a:rPr>
                        <a:t>Prisoners</a:t>
                      </a:r>
                      <a:endParaRPr sz="1000" dirty="0">
                        <a:latin typeface="Arial"/>
                        <a:cs typeface="Arial"/>
                      </a:endParaRPr>
                    </a:p>
                  </a:txBody>
                  <a:tcPr marL="0" marR="0" marT="72000" marB="72000">
                    <a:lnL w="6350">
                      <a:solidFill>
                        <a:srgbClr val="FFFFFF"/>
                      </a:solidFill>
                      <a:prstDash val="solid"/>
                    </a:lnL>
                    <a:lnR w="6350" cap="flat" cmpd="sng" algn="ctr">
                      <a:solidFill>
                        <a:schemeClr val="tx1">
                          <a:lumMod val="75000"/>
                          <a:lumOff val="25000"/>
                        </a:schemeClr>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a:noFill/>
                    </a:lnB>
                    <a:lnTlToBr w="12700" cmpd="sng">
                      <a:noFill/>
                      <a:prstDash val="solid"/>
                    </a:lnTlToBr>
                    <a:lnBlToTr w="12700" cmpd="sng">
                      <a:noFill/>
                      <a:prstDash val="solid"/>
                    </a:lnBlToTr>
                    <a:solidFill>
                      <a:srgbClr val="FB5772"/>
                    </a:solidFill>
                  </a:tcPr>
                </a:tc>
                <a:extLst>
                  <a:ext uri="{0D108BD9-81ED-4DB2-BD59-A6C34878D82A}">
                    <a16:rowId xmlns:a16="http://schemas.microsoft.com/office/drawing/2014/main" val="10000"/>
                  </a:ext>
                </a:extLst>
              </a:tr>
              <a:tr h="214321">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sz="900" spc="-25" dirty="0">
                          <a:latin typeface="+mn-lt"/>
                          <a:cs typeface="Arial"/>
                        </a:rPr>
                        <a:t>HIV </a:t>
                      </a:r>
                      <a:r>
                        <a:rPr sz="900" spc="10" dirty="0">
                          <a:latin typeface="+mn-lt"/>
                          <a:cs typeface="Arial"/>
                        </a:rPr>
                        <a:t>testing among </a:t>
                      </a:r>
                      <a:r>
                        <a:rPr sz="900" spc="-15" dirty="0">
                          <a:latin typeface="+mn-lt"/>
                          <a:cs typeface="Arial"/>
                        </a:rPr>
                        <a:t>key</a:t>
                      </a:r>
                      <a:r>
                        <a:rPr sz="900" spc="-65" dirty="0">
                          <a:latin typeface="+mn-lt"/>
                          <a:cs typeface="Arial"/>
                        </a:rPr>
                        <a:t> </a:t>
                      </a:r>
                      <a:r>
                        <a:rPr sz="900" spc="10" dirty="0">
                          <a:latin typeface="+mn-lt"/>
                          <a:cs typeface="Arial"/>
                        </a:rPr>
                        <a:t>populations</a:t>
                      </a:r>
                      <a:endParaRPr sz="900" dirty="0">
                        <a:latin typeface="+mn-lt"/>
                        <a:cs typeface="Arial"/>
                      </a:endParaRPr>
                    </a:p>
                  </a:txBody>
                  <a:tcPr marL="0" marR="0" marT="72000" marB="72000">
                    <a:lnL w="6350" cap="flat" cmpd="sng" algn="ctr">
                      <a:solidFill>
                        <a:schemeClr val="tx1">
                          <a:lumMod val="75000"/>
                          <a:lumOff val="25000"/>
                        </a:schemeClr>
                      </a:solidFill>
                      <a:prstDash val="solid"/>
                      <a:round/>
                      <a:headEnd type="none" w="med" len="med"/>
                      <a:tailEnd type="none" w="med" len="med"/>
                    </a:lnL>
                    <a:lnR w="6350">
                      <a:solidFill>
                        <a:srgbClr val="878787"/>
                      </a:solidFill>
                      <a:prstDash val="solid"/>
                    </a:lnR>
                    <a:lnT>
                      <a:noFill/>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98425" algn="r">
                        <a:lnSpc>
                          <a:spcPct val="100000"/>
                        </a:lnSpc>
                        <a:spcBef>
                          <a:spcPts val="229"/>
                        </a:spcBef>
                      </a:pPr>
                      <a:r>
                        <a:rPr sz="900" dirty="0">
                          <a:latin typeface="+mn-lt"/>
                          <a:cs typeface="Arial"/>
                        </a:rPr>
                        <a:t>5</a:t>
                      </a:r>
                    </a:p>
                  </a:txBody>
                  <a:tcPr marL="0" marR="468000" marT="72000" marB="72000">
                    <a:lnL w="6350">
                      <a:solidFill>
                        <a:srgbClr val="878787"/>
                      </a:solidFill>
                      <a:prstDash val="solid"/>
                    </a:lnL>
                    <a:lnR w="6350">
                      <a:solidFill>
                        <a:srgbClr val="878787"/>
                      </a:solidFill>
                      <a:prstDash val="solid"/>
                    </a:lnR>
                    <a:lnT>
                      <a:noFill/>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441959" algn="r">
                        <a:lnSpc>
                          <a:spcPct val="100000"/>
                        </a:lnSpc>
                        <a:spcBef>
                          <a:spcPts val="229"/>
                        </a:spcBef>
                      </a:pPr>
                      <a:r>
                        <a:rPr sz="900" dirty="0">
                          <a:latin typeface="+mn-lt"/>
                          <a:cs typeface="Arial"/>
                        </a:rPr>
                        <a:t>4</a:t>
                      </a:r>
                    </a:p>
                  </a:txBody>
                  <a:tcPr marL="0" marR="0" marT="72000" marB="72000">
                    <a:lnL w="6350">
                      <a:solidFill>
                        <a:srgbClr val="878787"/>
                      </a:solidFill>
                      <a:prstDash val="solid"/>
                    </a:lnL>
                    <a:lnR w="6350">
                      <a:solidFill>
                        <a:srgbClr val="878787"/>
                      </a:solidFill>
                      <a:prstDash val="solid"/>
                    </a:lnR>
                    <a:lnT>
                      <a:noFill/>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324485" algn="r">
                        <a:lnSpc>
                          <a:spcPct val="100000"/>
                        </a:lnSpc>
                        <a:spcBef>
                          <a:spcPts val="229"/>
                        </a:spcBef>
                      </a:pPr>
                      <a:r>
                        <a:rPr sz="900" dirty="0">
                          <a:latin typeface="+mn-lt"/>
                          <a:cs typeface="Arial"/>
                        </a:rPr>
                        <a:t>5</a:t>
                      </a:r>
                    </a:p>
                  </a:txBody>
                  <a:tcPr marL="0" marR="468000" marT="72000" marB="72000">
                    <a:lnL w="6350">
                      <a:solidFill>
                        <a:srgbClr val="878787"/>
                      </a:solidFill>
                      <a:prstDash val="solid"/>
                    </a:lnL>
                    <a:lnR w="6350">
                      <a:solidFill>
                        <a:srgbClr val="878787"/>
                      </a:solidFill>
                      <a:prstDash val="solid"/>
                    </a:lnR>
                    <a:lnT>
                      <a:noFill/>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297815" algn="r">
                        <a:lnSpc>
                          <a:spcPct val="100000"/>
                        </a:lnSpc>
                        <a:spcBef>
                          <a:spcPts val="229"/>
                        </a:spcBef>
                      </a:pPr>
                      <a:r>
                        <a:rPr sz="900" dirty="0">
                          <a:latin typeface="+mn-lt"/>
                          <a:cs typeface="Arial"/>
                        </a:rPr>
                        <a:t>0</a:t>
                      </a:r>
                    </a:p>
                  </a:txBody>
                  <a:tcPr marL="0" marR="180000" marT="72000" marB="72000">
                    <a:lnL w="6350">
                      <a:solidFill>
                        <a:srgbClr val="878787"/>
                      </a:solidFill>
                      <a:prstDash val="solid"/>
                    </a:lnL>
                    <a:lnR w="6350">
                      <a:solidFill>
                        <a:srgbClr val="878787"/>
                      </a:solidFill>
                      <a:prstDash val="solid"/>
                    </a:lnR>
                    <a:lnT>
                      <a:noFill/>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80975" algn="r">
                        <a:lnSpc>
                          <a:spcPct val="100000"/>
                        </a:lnSpc>
                        <a:spcBef>
                          <a:spcPts val="229"/>
                        </a:spcBef>
                      </a:pPr>
                      <a:r>
                        <a:rPr sz="900" spc="40" dirty="0">
                          <a:latin typeface="+mn-lt"/>
                          <a:cs typeface="Arial"/>
                        </a:rPr>
                        <a:t>N/A</a:t>
                      </a:r>
                      <a:endParaRPr sz="900">
                        <a:latin typeface="+mn-lt"/>
                        <a:cs typeface="Arial"/>
                      </a:endParaRPr>
                    </a:p>
                  </a:txBody>
                  <a:tcPr marL="0" marR="468000" marT="72000" marB="72000">
                    <a:lnL w="6350">
                      <a:solidFill>
                        <a:srgbClr val="878787"/>
                      </a:solidFill>
                      <a:prstDash val="solid"/>
                    </a:lnL>
                    <a:lnR w="6350" cap="flat" cmpd="sng" algn="ctr">
                      <a:solidFill>
                        <a:schemeClr val="tx1">
                          <a:lumMod val="75000"/>
                          <a:lumOff val="25000"/>
                        </a:schemeClr>
                      </a:solidFill>
                      <a:prstDash val="solid"/>
                      <a:round/>
                      <a:headEnd type="none" w="med" len="med"/>
                      <a:tailEnd type="none" w="med" len="med"/>
                    </a:lnR>
                    <a:lnT>
                      <a:noFill/>
                    </a:lnT>
                    <a:lnB w="6350">
                      <a:solidFill>
                        <a:srgbClr val="878787"/>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8171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marR="323850">
                        <a:lnSpc>
                          <a:spcPct val="104200"/>
                        </a:lnSpc>
                        <a:spcBef>
                          <a:spcPts val="190"/>
                        </a:spcBef>
                      </a:pPr>
                      <a:r>
                        <a:rPr sz="900" dirty="0">
                          <a:latin typeface="+mn-lt"/>
                          <a:cs typeface="Arial"/>
                        </a:rPr>
                        <a:t>Coverage </a:t>
                      </a:r>
                      <a:r>
                        <a:rPr sz="900" spc="20" dirty="0">
                          <a:latin typeface="+mn-lt"/>
                          <a:cs typeface="Arial"/>
                        </a:rPr>
                        <a:t>of </a:t>
                      </a:r>
                      <a:r>
                        <a:rPr sz="900" spc="-25" dirty="0">
                          <a:latin typeface="+mn-lt"/>
                          <a:cs typeface="Arial"/>
                        </a:rPr>
                        <a:t>HIV </a:t>
                      </a:r>
                      <a:r>
                        <a:rPr sz="900" spc="5" dirty="0">
                          <a:latin typeface="+mn-lt"/>
                          <a:cs typeface="Arial"/>
                        </a:rPr>
                        <a:t>prevention</a:t>
                      </a:r>
                      <a:r>
                        <a:rPr sz="900" spc="-70" dirty="0">
                          <a:latin typeface="+mn-lt"/>
                          <a:cs typeface="Arial"/>
                        </a:rPr>
                        <a:t> </a:t>
                      </a:r>
                      <a:r>
                        <a:rPr sz="900" dirty="0" err="1">
                          <a:latin typeface="+mn-lt"/>
                          <a:cs typeface="Arial"/>
                        </a:rPr>
                        <a:t>programmes</a:t>
                      </a:r>
                      <a:r>
                        <a:rPr sz="900" dirty="0">
                          <a:latin typeface="+mn-lt"/>
                          <a:cs typeface="Arial"/>
                        </a:rPr>
                        <a:t> </a:t>
                      </a:r>
                      <a:r>
                        <a:rPr sz="900" spc="10" dirty="0">
                          <a:latin typeface="+mn-lt"/>
                          <a:cs typeface="Arial"/>
                        </a:rPr>
                        <a:t>among </a:t>
                      </a:r>
                      <a:r>
                        <a:rPr sz="900" spc="-15" dirty="0">
                          <a:latin typeface="+mn-lt"/>
                          <a:cs typeface="Arial"/>
                        </a:rPr>
                        <a:t>key</a:t>
                      </a:r>
                      <a:r>
                        <a:rPr sz="900" spc="-45" dirty="0">
                          <a:latin typeface="+mn-lt"/>
                          <a:cs typeface="Arial"/>
                        </a:rPr>
                        <a:t> </a:t>
                      </a:r>
                      <a:r>
                        <a:rPr sz="900" spc="10" dirty="0">
                          <a:latin typeface="+mn-lt"/>
                          <a:cs typeface="Arial"/>
                        </a:rPr>
                        <a:t>populations</a:t>
                      </a:r>
                      <a:endParaRPr sz="900" dirty="0">
                        <a:latin typeface="+mn-lt"/>
                        <a:cs typeface="Arial"/>
                      </a:endParaRPr>
                    </a:p>
                  </a:txBody>
                  <a:tcPr marL="0" marR="0" marT="72000" marB="72000">
                    <a:lnL w="6350" cap="flat" cmpd="sng" algn="ctr">
                      <a:solidFill>
                        <a:schemeClr val="tx1">
                          <a:lumMod val="75000"/>
                          <a:lumOff val="25000"/>
                        </a:schemeClr>
                      </a:solidFill>
                      <a:prstDash val="solid"/>
                      <a:round/>
                      <a:headEnd type="none" w="med" len="med"/>
                      <a:tailEnd type="none" w="med" len="me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a:latin typeface="+mn-lt"/>
                        <a:cs typeface="Times New Roman"/>
                      </a:endParaRPr>
                    </a:p>
                    <a:p>
                      <a:pPr marL="98425" algn="r">
                        <a:lnSpc>
                          <a:spcPct val="100000"/>
                        </a:lnSpc>
                      </a:pPr>
                      <a:r>
                        <a:rPr sz="900" dirty="0">
                          <a:latin typeface="+mn-lt"/>
                          <a:cs typeface="Arial"/>
                        </a:rPr>
                        <a:t>2</a:t>
                      </a:r>
                      <a:endParaRPr sz="900">
                        <a:latin typeface="+mn-lt"/>
                        <a:cs typeface="Arial"/>
                      </a:endParaRPr>
                    </a:p>
                  </a:txBody>
                  <a:tcPr marL="0" marR="46800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dirty="0">
                        <a:latin typeface="+mn-lt"/>
                        <a:cs typeface="Times New Roman"/>
                      </a:endParaRPr>
                    </a:p>
                    <a:p>
                      <a:pPr marR="441959" algn="r">
                        <a:lnSpc>
                          <a:spcPct val="100000"/>
                        </a:lnSpc>
                      </a:pPr>
                      <a:r>
                        <a:rPr sz="900" dirty="0">
                          <a:latin typeface="+mn-lt"/>
                          <a:cs typeface="Arial"/>
                        </a:rPr>
                        <a:t>1</a:t>
                      </a:r>
                    </a:p>
                  </a:txBody>
                  <a:tcPr marL="0" marR="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dirty="0">
                        <a:latin typeface="+mn-lt"/>
                        <a:cs typeface="Times New Roman"/>
                      </a:endParaRPr>
                    </a:p>
                    <a:p>
                      <a:pPr marL="324485" algn="r">
                        <a:lnSpc>
                          <a:spcPct val="100000"/>
                        </a:lnSpc>
                      </a:pPr>
                      <a:r>
                        <a:rPr sz="900" dirty="0">
                          <a:latin typeface="+mn-lt"/>
                          <a:cs typeface="Arial"/>
                        </a:rPr>
                        <a:t>1</a:t>
                      </a:r>
                    </a:p>
                  </a:txBody>
                  <a:tcPr marL="0" marR="46800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dirty="0">
                        <a:latin typeface="+mn-lt"/>
                        <a:cs typeface="Times New Roman"/>
                      </a:endParaRPr>
                    </a:p>
                    <a:p>
                      <a:pPr marR="297815" algn="r">
                        <a:lnSpc>
                          <a:spcPct val="100000"/>
                        </a:lnSpc>
                      </a:pPr>
                      <a:r>
                        <a:rPr sz="900" dirty="0">
                          <a:latin typeface="+mn-lt"/>
                          <a:cs typeface="Arial"/>
                        </a:rPr>
                        <a:t>0</a:t>
                      </a:r>
                    </a:p>
                  </a:txBody>
                  <a:tcPr marL="0" marR="18000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a:latin typeface="+mn-lt"/>
                        <a:cs typeface="Times New Roman"/>
                      </a:endParaRPr>
                    </a:p>
                    <a:p>
                      <a:pPr marL="180975" algn="r">
                        <a:lnSpc>
                          <a:spcPct val="100000"/>
                        </a:lnSpc>
                      </a:pPr>
                      <a:r>
                        <a:rPr sz="900" spc="40" dirty="0">
                          <a:latin typeface="+mn-lt"/>
                          <a:cs typeface="Arial"/>
                        </a:rPr>
                        <a:t>N/A</a:t>
                      </a:r>
                      <a:endParaRPr sz="900">
                        <a:latin typeface="+mn-lt"/>
                        <a:cs typeface="Arial"/>
                      </a:endParaRPr>
                    </a:p>
                  </a:txBody>
                  <a:tcPr marL="0" marR="468000" marT="72000" marB="72000">
                    <a:lnL w="6350">
                      <a:solidFill>
                        <a:srgbClr val="878787"/>
                      </a:solidFill>
                      <a:prstDash val="solid"/>
                    </a:lnL>
                    <a:lnR w="6350" cap="flat" cmpd="sng" algn="ctr">
                      <a:solidFill>
                        <a:schemeClr val="tx1">
                          <a:lumMod val="75000"/>
                          <a:lumOff val="25000"/>
                        </a:schemeClr>
                      </a:solidFill>
                      <a:prstDash val="solid"/>
                      <a:round/>
                      <a:headEnd type="none" w="med" len="med"/>
                      <a:tailEnd type="none" w="med" len="me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8171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marR="94615">
                        <a:lnSpc>
                          <a:spcPct val="104200"/>
                        </a:lnSpc>
                        <a:spcBef>
                          <a:spcPts val="190"/>
                        </a:spcBef>
                      </a:pPr>
                      <a:r>
                        <a:rPr sz="900" spc="5" dirty="0">
                          <a:latin typeface="+mn-lt"/>
                          <a:cs typeface="Arial"/>
                        </a:rPr>
                        <a:t>Antiretroviral </a:t>
                      </a:r>
                      <a:r>
                        <a:rPr sz="900" dirty="0">
                          <a:latin typeface="+mn-lt"/>
                          <a:cs typeface="Arial"/>
                        </a:rPr>
                        <a:t>therapy </a:t>
                      </a:r>
                      <a:r>
                        <a:rPr sz="900" spc="-5" dirty="0">
                          <a:latin typeface="+mn-lt"/>
                          <a:cs typeface="Arial"/>
                        </a:rPr>
                        <a:t>coverage </a:t>
                      </a:r>
                      <a:r>
                        <a:rPr sz="900" spc="10" dirty="0">
                          <a:latin typeface="+mn-lt"/>
                          <a:cs typeface="Arial"/>
                        </a:rPr>
                        <a:t>among</a:t>
                      </a:r>
                      <a:r>
                        <a:rPr sz="900" spc="-55" dirty="0">
                          <a:latin typeface="+mn-lt"/>
                          <a:cs typeface="Arial"/>
                        </a:rPr>
                        <a:t> </a:t>
                      </a:r>
                      <a:r>
                        <a:rPr sz="900" spc="20" dirty="0">
                          <a:latin typeface="+mn-lt"/>
                          <a:cs typeface="Arial"/>
                        </a:rPr>
                        <a:t>people </a:t>
                      </a:r>
                      <a:r>
                        <a:rPr sz="900" spc="5" dirty="0">
                          <a:latin typeface="+mn-lt"/>
                          <a:cs typeface="Arial"/>
                        </a:rPr>
                        <a:t>living </a:t>
                      </a:r>
                      <a:r>
                        <a:rPr sz="900" spc="10" dirty="0">
                          <a:latin typeface="+mn-lt"/>
                          <a:cs typeface="Arial"/>
                        </a:rPr>
                        <a:t>with </a:t>
                      </a:r>
                      <a:r>
                        <a:rPr sz="900" spc="-25" dirty="0">
                          <a:latin typeface="+mn-lt"/>
                          <a:cs typeface="Arial"/>
                        </a:rPr>
                        <a:t>HIV </a:t>
                      </a:r>
                      <a:r>
                        <a:rPr sz="900" spc="5" dirty="0">
                          <a:latin typeface="+mn-lt"/>
                          <a:cs typeface="Arial"/>
                        </a:rPr>
                        <a:t>in </a:t>
                      </a:r>
                      <a:r>
                        <a:rPr sz="900" spc="-15" dirty="0">
                          <a:latin typeface="+mn-lt"/>
                          <a:cs typeface="Arial"/>
                        </a:rPr>
                        <a:t>key</a:t>
                      </a:r>
                      <a:r>
                        <a:rPr sz="900" spc="-80" dirty="0">
                          <a:latin typeface="+mn-lt"/>
                          <a:cs typeface="Arial"/>
                        </a:rPr>
                        <a:t> </a:t>
                      </a:r>
                      <a:r>
                        <a:rPr sz="900" spc="10" dirty="0">
                          <a:latin typeface="+mn-lt"/>
                          <a:cs typeface="Arial"/>
                        </a:rPr>
                        <a:t>populations</a:t>
                      </a:r>
                      <a:endParaRPr sz="900" dirty="0">
                        <a:latin typeface="+mn-lt"/>
                        <a:cs typeface="Arial"/>
                      </a:endParaRPr>
                    </a:p>
                  </a:txBody>
                  <a:tcPr marL="0" marR="0" marT="72000" marB="72000">
                    <a:lnL w="6350" cap="flat" cmpd="sng" algn="ctr">
                      <a:solidFill>
                        <a:schemeClr val="tx1">
                          <a:lumMod val="75000"/>
                          <a:lumOff val="25000"/>
                        </a:schemeClr>
                      </a:solidFill>
                      <a:prstDash val="solid"/>
                      <a:round/>
                      <a:headEnd type="none" w="med" len="med"/>
                      <a:tailEnd type="none" w="med" len="me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a:latin typeface="+mn-lt"/>
                        <a:cs typeface="Times New Roman"/>
                      </a:endParaRPr>
                    </a:p>
                    <a:p>
                      <a:pPr marL="98425" algn="r">
                        <a:lnSpc>
                          <a:spcPct val="100000"/>
                        </a:lnSpc>
                      </a:pPr>
                      <a:r>
                        <a:rPr sz="900" dirty="0">
                          <a:latin typeface="+mn-lt"/>
                          <a:cs typeface="Arial"/>
                        </a:rPr>
                        <a:t>0</a:t>
                      </a:r>
                      <a:endParaRPr sz="900">
                        <a:latin typeface="+mn-lt"/>
                        <a:cs typeface="Arial"/>
                      </a:endParaRPr>
                    </a:p>
                  </a:txBody>
                  <a:tcPr marL="0" marR="46800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a:latin typeface="+mn-lt"/>
                        <a:cs typeface="Times New Roman"/>
                      </a:endParaRPr>
                    </a:p>
                    <a:p>
                      <a:pPr marR="441959" algn="r">
                        <a:lnSpc>
                          <a:spcPct val="100000"/>
                        </a:lnSpc>
                      </a:pPr>
                      <a:r>
                        <a:rPr sz="900" dirty="0">
                          <a:latin typeface="+mn-lt"/>
                          <a:cs typeface="Arial"/>
                        </a:rPr>
                        <a:t>0</a:t>
                      </a:r>
                      <a:endParaRPr sz="900">
                        <a:latin typeface="+mn-lt"/>
                        <a:cs typeface="Arial"/>
                      </a:endParaRPr>
                    </a:p>
                  </a:txBody>
                  <a:tcPr marL="0" marR="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dirty="0">
                        <a:latin typeface="+mn-lt"/>
                        <a:cs typeface="Times New Roman"/>
                      </a:endParaRPr>
                    </a:p>
                    <a:p>
                      <a:pPr marL="324485" algn="r">
                        <a:lnSpc>
                          <a:spcPct val="100000"/>
                        </a:lnSpc>
                      </a:pPr>
                      <a:r>
                        <a:rPr sz="900" dirty="0">
                          <a:latin typeface="+mn-lt"/>
                          <a:cs typeface="Arial"/>
                        </a:rPr>
                        <a:t>1</a:t>
                      </a:r>
                    </a:p>
                  </a:txBody>
                  <a:tcPr marL="0" marR="46800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dirty="0">
                        <a:latin typeface="+mn-lt"/>
                        <a:cs typeface="Times New Roman"/>
                      </a:endParaRPr>
                    </a:p>
                    <a:p>
                      <a:pPr marR="297815" algn="r">
                        <a:lnSpc>
                          <a:spcPct val="100000"/>
                        </a:lnSpc>
                      </a:pPr>
                      <a:r>
                        <a:rPr sz="900" dirty="0">
                          <a:latin typeface="+mn-lt"/>
                          <a:cs typeface="Arial"/>
                        </a:rPr>
                        <a:t>0</a:t>
                      </a:r>
                    </a:p>
                  </a:txBody>
                  <a:tcPr marL="0" marR="18000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dirty="0">
                        <a:latin typeface="+mn-lt"/>
                        <a:cs typeface="Times New Roman"/>
                      </a:endParaRPr>
                    </a:p>
                    <a:p>
                      <a:pPr marL="80010" algn="r">
                        <a:lnSpc>
                          <a:spcPct val="100000"/>
                        </a:lnSpc>
                      </a:pPr>
                      <a:r>
                        <a:rPr sz="900" dirty="0">
                          <a:latin typeface="+mn-lt"/>
                          <a:cs typeface="Arial"/>
                        </a:rPr>
                        <a:t>2</a:t>
                      </a:r>
                    </a:p>
                  </a:txBody>
                  <a:tcPr marL="0" marR="468000" marT="72000" marB="72000">
                    <a:lnL w="6350">
                      <a:solidFill>
                        <a:srgbClr val="878787"/>
                      </a:solidFill>
                      <a:prstDash val="solid"/>
                    </a:lnL>
                    <a:lnR w="6350" cap="flat" cmpd="sng" algn="ctr">
                      <a:solidFill>
                        <a:schemeClr val="tx1">
                          <a:lumMod val="75000"/>
                          <a:lumOff val="25000"/>
                        </a:schemeClr>
                      </a:solidFill>
                      <a:prstDash val="solid"/>
                      <a:round/>
                      <a:headEnd type="none" w="med" len="med"/>
                      <a:tailEnd type="none" w="med" len="me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8171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marR="134620">
                        <a:lnSpc>
                          <a:spcPct val="104200"/>
                        </a:lnSpc>
                        <a:spcBef>
                          <a:spcPts val="190"/>
                        </a:spcBef>
                      </a:pPr>
                      <a:r>
                        <a:rPr sz="900" spc="-10" dirty="0">
                          <a:latin typeface="+mn-lt"/>
                          <a:cs typeface="Arial"/>
                        </a:rPr>
                        <a:t>Needles–syringes </a:t>
                      </a:r>
                      <a:r>
                        <a:rPr sz="900" spc="15" dirty="0">
                          <a:latin typeface="+mn-lt"/>
                          <a:cs typeface="Arial"/>
                        </a:rPr>
                        <a:t>distributed </a:t>
                      </a:r>
                      <a:r>
                        <a:rPr sz="900" spc="10" dirty="0">
                          <a:latin typeface="+mn-lt"/>
                          <a:cs typeface="Arial"/>
                        </a:rPr>
                        <a:t>per </a:t>
                      </a:r>
                      <a:r>
                        <a:rPr sz="900" dirty="0">
                          <a:latin typeface="+mn-lt"/>
                          <a:cs typeface="Arial"/>
                        </a:rPr>
                        <a:t>person</a:t>
                      </a:r>
                      <a:r>
                        <a:rPr sz="900" spc="-55" dirty="0">
                          <a:latin typeface="+mn-lt"/>
                          <a:cs typeface="Arial"/>
                        </a:rPr>
                        <a:t> </a:t>
                      </a:r>
                      <a:r>
                        <a:rPr sz="900" spc="5" dirty="0">
                          <a:latin typeface="+mn-lt"/>
                          <a:cs typeface="Arial"/>
                        </a:rPr>
                        <a:t>who </a:t>
                      </a:r>
                      <a:r>
                        <a:rPr sz="900" spc="-5" dirty="0">
                          <a:latin typeface="+mn-lt"/>
                          <a:cs typeface="Arial"/>
                        </a:rPr>
                        <a:t>injects</a:t>
                      </a:r>
                      <a:r>
                        <a:rPr sz="900" spc="-20" dirty="0">
                          <a:latin typeface="+mn-lt"/>
                          <a:cs typeface="Arial"/>
                        </a:rPr>
                        <a:t> </a:t>
                      </a:r>
                      <a:r>
                        <a:rPr sz="900" spc="5" dirty="0">
                          <a:latin typeface="+mn-lt"/>
                          <a:cs typeface="Arial"/>
                        </a:rPr>
                        <a:t>drugs</a:t>
                      </a:r>
                      <a:endParaRPr sz="900" dirty="0">
                        <a:latin typeface="+mn-lt"/>
                        <a:cs typeface="Arial"/>
                      </a:endParaRPr>
                    </a:p>
                  </a:txBody>
                  <a:tcPr marL="0" marR="0" marT="72000" marB="72000">
                    <a:lnL w="6350" cap="flat" cmpd="sng" algn="ctr">
                      <a:solidFill>
                        <a:schemeClr val="tx1">
                          <a:lumMod val="75000"/>
                          <a:lumOff val="25000"/>
                        </a:schemeClr>
                      </a:solidFill>
                      <a:prstDash val="solid"/>
                      <a:round/>
                      <a:headEnd type="none" w="med" len="med"/>
                      <a:tailEnd type="none" w="med" len="me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a:latin typeface="+mn-lt"/>
                        <a:cs typeface="Times New Roman"/>
                      </a:endParaRPr>
                    </a:p>
                    <a:p>
                      <a:pPr marR="26670" algn="r">
                        <a:lnSpc>
                          <a:spcPct val="100000"/>
                        </a:lnSpc>
                      </a:pPr>
                      <a:r>
                        <a:rPr sz="900" spc="40" dirty="0">
                          <a:latin typeface="+mn-lt"/>
                          <a:cs typeface="Arial"/>
                        </a:rPr>
                        <a:t>N/A</a:t>
                      </a:r>
                      <a:endParaRPr sz="900">
                        <a:latin typeface="+mn-lt"/>
                        <a:cs typeface="Arial"/>
                      </a:endParaRPr>
                    </a:p>
                  </a:txBody>
                  <a:tcPr marL="0" marR="46800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dirty="0">
                        <a:latin typeface="+mn-lt"/>
                        <a:cs typeface="Times New Roman"/>
                      </a:endParaRPr>
                    </a:p>
                    <a:p>
                      <a:pPr marR="441959" algn="r">
                        <a:lnSpc>
                          <a:spcPct val="100000"/>
                        </a:lnSpc>
                      </a:pPr>
                      <a:r>
                        <a:rPr sz="900" dirty="0">
                          <a:latin typeface="+mn-lt"/>
                          <a:cs typeface="Arial"/>
                        </a:rPr>
                        <a:t>N/A</a:t>
                      </a:r>
                    </a:p>
                  </a:txBody>
                  <a:tcPr marL="0" marR="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dirty="0">
                        <a:latin typeface="+mn-lt"/>
                        <a:cs typeface="Times New Roman"/>
                      </a:endParaRPr>
                    </a:p>
                    <a:p>
                      <a:pPr marL="324485" algn="r">
                        <a:lnSpc>
                          <a:spcPct val="100000"/>
                        </a:lnSpc>
                      </a:pPr>
                      <a:r>
                        <a:rPr sz="900" dirty="0">
                          <a:latin typeface="+mn-lt"/>
                          <a:cs typeface="Arial"/>
                        </a:rPr>
                        <a:t>3</a:t>
                      </a:r>
                    </a:p>
                  </a:txBody>
                  <a:tcPr marL="0" marR="46800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dirty="0">
                        <a:latin typeface="+mn-lt"/>
                        <a:cs typeface="Times New Roman"/>
                      </a:endParaRPr>
                    </a:p>
                    <a:p>
                      <a:pPr marR="297815" algn="r">
                        <a:lnSpc>
                          <a:spcPct val="100000"/>
                        </a:lnSpc>
                      </a:pPr>
                      <a:r>
                        <a:rPr sz="900" dirty="0">
                          <a:latin typeface="+mn-lt"/>
                          <a:cs typeface="Arial"/>
                        </a:rPr>
                        <a:t>N/A</a:t>
                      </a:r>
                    </a:p>
                  </a:txBody>
                  <a:tcPr marL="0" marR="180000" marT="72000" marB="72000">
                    <a:lnL w="6350">
                      <a:solidFill>
                        <a:srgbClr val="878787"/>
                      </a:solidFill>
                      <a:prstDash val="solid"/>
                    </a:lnL>
                    <a:lnR w="6350">
                      <a:solidFill>
                        <a:srgbClr val="878787"/>
                      </a:solidFill>
                      <a:prstDash val="soli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40"/>
                        </a:spcBef>
                      </a:pPr>
                      <a:endParaRPr sz="900" dirty="0">
                        <a:latin typeface="+mn-lt"/>
                        <a:cs typeface="Times New Roman"/>
                      </a:endParaRPr>
                    </a:p>
                    <a:p>
                      <a:pPr marL="180975" algn="r">
                        <a:lnSpc>
                          <a:spcPct val="100000"/>
                        </a:lnSpc>
                      </a:pPr>
                      <a:r>
                        <a:rPr sz="900" spc="40" dirty="0">
                          <a:latin typeface="+mn-lt"/>
                          <a:cs typeface="Arial"/>
                        </a:rPr>
                        <a:t>N/A</a:t>
                      </a:r>
                      <a:endParaRPr sz="900" dirty="0">
                        <a:latin typeface="+mn-lt"/>
                        <a:cs typeface="Arial"/>
                      </a:endParaRPr>
                    </a:p>
                  </a:txBody>
                  <a:tcPr marL="0" marR="468000" marT="72000" marB="72000">
                    <a:lnL w="6350">
                      <a:solidFill>
                        <a:srgbClr val="878787"/>
                      </a:solidFill>
                      <a:prstDash val="solid"/>
                    </a:lnL>
                    <a:lnR w="6350" cap="flat" cmpd="sng" algn="ctr">
                      <a:solidFill>
                        <a:schemeClr val="tx1">
                          <a:lumMod val="75000"/>
                          <a:lumOff val="25000"/>
                        </a:schemeClr>
                      </a:solidFill>
                      <a:prstDash val="solid"/>
                      <a:round/>
                      <a:headEnd type="none" w="med" len="med"/>
                      <a:tailEnd type="none" w="med" len="med"/>
                    </a:lnR>
                    <a:lnT w="6350">
                      <a:solidFill>
                        <a:srgbClr val="878787"/>
                      </a:solidFill>
                      <a:prstDash val="solid"/>
                    </a:lnT>
                    <a:lnB w="6350">
                      <a:solidFill>
                        <a:srgbClr val="878787"/>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4321">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sz="900" dirty="0">
                          <a:latin typeface="+mn-lt"/>
                          <a:cs typeface="Arial"/>
                        </a:rPr>
                        <a:t>Coverage </a:t>
                      </a:r>
                      <a:r>
                        <a:rPr sz="900" spc="20" dirty="0">
                          <a:latin typeface="+mn-lt"/>
                          <a:cs typeface="Arial"/>
                        </a:rPr>
                        <a:t>of </a:t>
                      </a:r>
                      <a:r>
                        <a:rPr sz="900" spc="25" dirty="0">
                          <a:latin typeface="+mn-lt"/>
                          <a:cs typeface="Arial"/>
                        </a:rPr>
                        <a:t>opioid </a:t>
                      </a:r>
                      <a:r>
                        <a:rPr sz="900" spc="5" dirty="0">
                          <a:latin typeface="+mn-lt"/>
                          <a:cs typeface="Arial"/>
                        </a:rPr>
                        <a:t>substitution</a:t>
                      </a:r>
                      <a:r>
                        <a:rPr sz="900" spc="-105" dirty="0">
                          <a:latin typeface="+mn-lt"/>
                          <a:cs typeface="Arial"/>
                        </a:rPr>
                        <a:t> </a:t>
                      </a:r>
                      <a:r>
                        <a:rPr sz="900" dirty="0">
                          <a:latin typeface="+mn-lt"/>
                          <a:cs typeface="Arial"/>
                        </a:rPr>
                        <a:t>therapy</a:t>
                      </a:r>
                    </a:p>
                  </a:txBody>
                  <a:tcPr marL="0" marR="0" marT="72000" marB="72000">
                    <a:lnL w="6350" cap="flat" cmpd="sng" algn="ctr">
                      <a:solidFill>
                        <a:schemeClr val="tx1">
                          <a:lumMod val="75000"/>
                          <a:lumOff val="25000"/>
                        </a:schemeClr>
                      </a:solidFill>
                      <a:prstDash val="solid"/>
                      <a:round/>
                      <a:headEnd type="none" w="med" len="med"/>
                      <a:tailEnd type="none" w="med" len="med"/>
                    </a:lnL>
                    <a:lnR w="6350">
                      <a:solidFill>
                        <a:srgbClr val="878787"/>
                      </a:solidFill>
                      <a:prstDash val="solid"/>
                    </a:lnR>
                    <a:lnT w="6350">
                      <a:solidFill>
                        <a:srgbClr val="878787"/>
                      </a:solidFill>
                      <a:prstDash val="soli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26670" algn="r">
                        <a:lnSpc>
                          <a:spcPct val="100000"/>
                        </a:lnSpc>
                        <a:spcBef>
                          <a:spcPts val="229"/>
                        </a:spcBef>
                      </a:pPr>
                      <a:r>
                        <a:rPr sz="900" spc="40" dirty="0">
                          <a:latin typeface="+mn-lt"/>
                          <a:cs typeface="Arial"/>
                        </a:rPr>
                        <a:t>N/A</a:t>
                      </a:r>
                      <a:endParaRPr sz="900">
                        <a:latin typeface="+mn-lt"/>
                        <a:cs typeface="Arial"/>
                      </a:endParaRPr>
                    </a:p>
                  </a:txBody>
                  <a:tcPr marL="0" marR="468000" marT="72000" marB="72000">
                    <a:lnL w="6350">
                      <a:solidFill>
                        <a:srgbClr val="878787"/>
                      </a:solidFill>
                      <a:prstDash val="solid"/>
                    </a:lnL>
                    <a:lnR w="6350">
                      <a:solidFill>
                        <a:srgbClr val="878787"/>
                      </a:solidFill>
                      <a:prstDash val="solid"/>
                    </a:lnR>
                    <a:lnT w="6350">
                      <a:solidFill>
                        <a:srgbClr val="878787"/>
                      </a:solidFill>
                      <a:prstDash val="soli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441959" algn="r">
                        <a:lnSpc>
                          <a:spcPct val="100000"/>
                        </a:lnSpc>
                        <a:spcBef>
                          <a:spcPts val="229"/>
                        </a:spcBef>
                      </a:pPr>
                      <a:r>
                        <a:rPr sz="900" dirty="0">
                          <a:latin typeface="+mn-lt"/>
                          <a:cs typeface="Arial"/>
                        </a:rPr>
                        <a:t>N/A</a:t>
                      </a:r>
                    </a:p>
                  </a:txBody>
                  <a:tcPr marL="0" marR="0" marT="72000" marB="72000">
                    <a:lnL w="6350">
                      <a:solidFill>
                        <a:srgbClr val="878787"/>
                      </a:solidFill>
                      <a:prstDash val="solid"/>
                    </a:lnL>
                    <a:lnR w="6350">
                      <a:solidFill>
                        <a:srgbClr val="878787"/>
                      </a:solidFill>
                      <a:prstDash val="solid"/>
                    </a:lnR>
                    <a:lnT w="6350">
                      <a:solidFill>
                        <a:srgbClr val="878787"/>
                      </a:solidFill>
                      <a:prstDash val="soli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324485" algn="r">
                        <a:lnSpc>
                          <a:spcPct val="100000"/>
                        </a:lnSpc>
                        <a:spcBef>
                          <a:spcPts val="229"/>
                        </a:spcBef>
                      </a:pPr>
                      <a:r>
                        <a:rPr sz="900" dirty="0">
                          <a:latin typeface="+mn-lt"/>
                          <a:cs typeface="Arial"/>
                        </a:rPr>
                        <a:t>2</a:t>
                      </a:r>
                      <a:endParaRPr sz="900">
                        <a:latin typeface="+mn-lt"/>
                        <a:cs typeface="Arial"/>
                      </a:endParaRPr>
                    </a:p>
                  </a:txBody>
                  <a:tcPr marL="0" marR="468000" marT="72000" marB="72000">
                    <a:lnL w="6350">
                      <a:solidFill>
                        <a:srgbClr val="878787"/>
                      </a:solidFill>
                      <a:prstDash val="solid"/>
                    </a:lnL>
                    <a:lnR w="6350">
                      <a:solidFill>
                        <a:srgbClr val="878787"/>
                      </a:solidFill>
                      <a:prstDash val="solid"/>
                    </a:lnR>
                    <a:lnT w="6350">
                      <a:solidFill>
                        <a:srgbClr val="878787"/>
                      </a:solidFill>
                      <a:prstDash val="soli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297815" algn="r">
                        <a:lnSpc>
                          <a:spcPct val="100000"/>
                        </a:lnSpc>
                        <a:spcBef>
                          <a:spcPts val="229"/>
                        </a:spcBef>
                      </a:pPr>
                      <a:r>
                        <a:rPr sz="900" dirty="0">
                          <a:latin typeface="+mn-lt"/>
                          <a:cs typeface="Arial"/>
                        </a:rPr>
                        <a:t>N/A</a:t>
                      </a:r>
                    </a:p>
                  </a:txBody>
                  <a:tcPr marL="0" marR="180000" marT="72000" marB="72000">
                    <a:lnL w="6350">
                      <a:solidFill>
                        <a:srgbClr val="878787"/>
                      </a:solidFill>
                      <a:prstDash val="solid"/>
                    </a:lnL>
                    <a:lnR w="6350">
                      <a:solidFill>
                        <a:srgbClr val="878787"/>
                      </a:solidFill>
                      <a:prstDash val="solid"/>
                    </a:lnR>
                    <a:lnT w="6350">
                      <a:solidFill>
                        <a:srgbClr val="878787"/>
                      </a:solidFill>
                      <a:prstDash val="soli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80010" algn="r">
                        <a:lnSpc>
                          <a:spcPct val="100000"/>
                        </a:lnSpc>
                        <a:spcBef>
                          <a:spcPts val="229"/>
                        </a:spcBef>
                      </a:pPr>
                      <a:r>
                        <a:rPr sz="900" dirty="0">
                          <a:latin typeface="+mn-lt"/>
                          <a:cs typeface="Arial"/>
                        </a:rPr>
                        <a:t>2</a:t>
                      </a:r>
                    </a:p>
                  </a:txBody>
                  <a:tcPr marL="0" marR="468000" marT="72000" marB="72000">
                    <a:lnL w="6350">
                      <a:solidFill>
                        <a:srgbClr val="878787"/>
                      </a:solidFill>
                      <a:prstDash val="solid"/>
                    </a:lnL>
                    <a:lnR w="6350" cap="flat" cmpd="sng" algn="ctr">
                      <a:solidFill>
                        <a:schemeClr val="tx1">
                          <a:lumMod val="75000"/>
                          <a:lumOff val="25000"/>
                        </a:schemeClr>
                      </a:solidFill>
                      <a:prstDash val="solid"/>
                      <a:round/>
                      <a:headEnd type="none" w="med" len="med"/>
                      <a:tailEnd type="none" w="med" len="med"/>
                    </a:lnR>
                    <a:lnT w="6350">
                      <a:solidFill>
                        <a:srgbClr val="878787"/>
                      </a:solidFill>
                      <a:prstDash val="soli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5306332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E8FF28E-7A0C-46C3-96EC-EBB32B2A93B4}"/>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Cascade of services for preventing vertical transmission, numbers of new HIV infections and transmission rate, Middle East and North  Africa,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976777"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2019 resource availability and needs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6" name="object 6">
              <a:extLst>
                <a:ext uri="{FF2B5EF4-FFF2-40B4-BE49-F238E27FC236}">
                  <a16:creationId xmlns:a16="http://schemas.microsoft.com/office/drawing/2014/main" id="{8DA50E68-2455-4078-9C38-E668A6813F30}"/>
                </a:ext>
              </a:extLst>
            </p:cNvPr>
            <p:cNvSpPr/>
            <p:nvPr/>
          </p:nvSpPr>
          <p:spPr>
            <a:xfrm>
              <a:off x="7041001" y="3452134"/>
              <a:ext cx="360000" cy="646043"/>
            </a:xfrm>
            <a:custGeom>
              <a:avLst/>
              <a:gdLst/>
              <a:ahLst/>
              <a:cxnLst/>
              <a:rect l="l" t="t" r="r" b="b"/>
              <a:pathLst>
                <a:path w="183515" h="126364">
                  <a:moveTo>
                    <a:pt x="0" y="125920"/>
                  </a:moveTo>
                  <a:lnTo>
                    <a:pt x="182943" y="125920"/>
                  </a:lnTo>
                  <a:lnTo>
                    <a:pt x="182943" y="0"/>
                  </a:lnTo>
                  <a:lnTo>
                    <a:pt x="0" y="0"/>
                  </a:lnTo>
                  <a:lnTo>
                    <a:pt x="0" y="12592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7" name="object 7">
              <a:extLst>
                <a:ext uri="{FF2B5EF4-FFF2-40B4-BE49-F238E27FC236}">
                  <a16:creationId xmlns:a16="http://schemas.microsoft.com/office/drawing/2014/main" id="{9E313A47-BD24-4508-AD6B-2E79CCAF5C40}"/>
                </a:ext>
              </a:extLst>
            </p:cNvPr>
            <p:cNvSpPr/>
            <p:nvPr/>
          </p:nvSpPr>
          <p:spPr>
            <a:xfrm>
              <a:off x="2178000" y="2042525"/>
              <a:ext cx="360000" cy="2055108"/>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8" name="object 8">
              <a:extLst>
                <a:ext uri="{FF2B5EF4-FFF2-40B4-BE49-F238E27FC236}">
                  <a16:creationId xmlns:a16="http://schemas.microsoft.com/office/drawing/2014/main" id="{EA7919A7-E61F-4C89-BBD0-4CD22FCE9017}"/>
                </a:ext>
              </a:extLst>
            </p:cNvPr>
            <p:cNvSpPr/>
            <p:nvPr/>
          </p:nvSpPr>
          <p:spPr>
            <a:xfrm>
              <a:off x="3799000" y="3517130"/>
              <a:ext cx="360000" cy="580464"/>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9" name="object 9">
              <a:extLst>
                <a:ext uri="{FF2B5EF4-FFF2-40B4-BE49-F238E27FC236}">
                  <a16:creationId xmlns:a16="http://schemas.microsoft.com/office/drawing/2014/main" id="{195093F3-CC01-4F3D-A476-2E3766762C6C}"/>
                </a:ext>
              </a:extLst>
            </p:cNvPr>
            <p:cNvSpPr/>
            <p:nvPr/>
          </p:nvSpPr>
          <p:spPr>
            <a:xfrm>
              <a:off x="5420002" y="3855135"/>
              <a:ext cx="360000" cy="242821"/>
            </a:xfrm>
            <a:custGeom>
              <a:avLst/>
              <a:gdLst/>
              <a:ahLst/>
              <a:cxnLst/>
              <a:rect l="l" t="t" r="r" b="b"/>
              <a:pathLst>
                <a:path w="183514" h="928370">
                  <a:moveTo>
                    <a:pt x="182956" y="0"/>
                  </a:moveTo>
                  <a:lnTo>
                    <a:pt x="0" y="0"/>
                  </a:lnTo>
                  <a:lnTo>
                    <a:pt x="0" y="928077"/>
                  </a:lnTo>
                  <a:lnTo>
                    <a:pt x="182956" y="928077"/>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6" name="object 10">
              <a:extLst>
                <a:ext uri="{FF2B5EF4-FFF2-40B4-BE49-F238E27FC236}">
                  <a16:creationId xmlns:a16="http://schemas.microsoft.com/office/drawing/2014/main" id="{94C029F2-5EBE-4A14-9C51-C81E1E4976BE}"/>
                </a:ext>
              </a:extLst>
            </p:cNvPr>
            <p:cNvSpPr/>
            <p:nvPr/>
          </p:nvSpPr>
          <p:spPr>
            <a:xfrm>
              <a:off x="1548000" y="1938434"/>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7" name="object 11">
              <a:extLst>
                <a:ext uri="{FF2B5EF4-FFF2-40B4-BE49-F238E27FC236}">
                  <a16:creationId xmlns:a16="http://schemas.microsoft.com/office/drawing/2014/main" id="{789FC76F-2CEA-4248-85AE-9187766AEF95}"/>
                </a:ext>
              </a:extLst>
            </p:cNvPr>
            <p:cNvSpPr/>
            <p:nvPr/>
          </p:nvSpPr>
          <p:spPr>
            <a:xfrm>
              <a:off x="1548017" y="4097550"/>
              <a:ext cx="6479983"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1" name="object 18">
              <a:extLst>
                <a:ext uri="{FF2B5EF4-FFF2-40B4-BE49-F238E27FC236}">
                  <a16:creationId xmlns:a16="http://schemas.microsoft.com/office/drawing/2014/main" id="{2D6A302F-77F8-4A46-91AF-882086620331}"/>
                </a:ext>
              </a:extLst>
            </p:cNvPr>
            <p:cNvSpPr txBox="1"/>
            <p:nvPr/>
          </p:nvSpPr>
          <p:spPr>
            <a:xfrm>
              <a:off x="3528573" y="3024000"/>
              <a:ext cx="898853" cy="385362"/>
            </a:xfrm>
            <a:prstGeom prst="rect">
              <a:avLst/>
            </a:prstGeom>
          </p:spPr>
          <p:txBody>
            <a:bodyPr vert="horz" wrap="square" lIns="0" tIns="15875"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28</a:t>
              </a:r>
              <a:r>
                <a:rPr kumimoji="0"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16</a:t>
              </a:r>
              <a:r>
                <a:rPr kumimoji="0"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sz="1000" b="0" i="0" u="none" strike="noStrike" kern="1200" cap="none" spc="-2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lang="en-GB" sz="1000" b="0" i="0" u="none" strike="noStrike" kern="1200" cap="none" spc="5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47</a:t>
              </a:r>
              <a:r>
                <a:rPr kumimoji="0" sz="1000" b="0" i="0" u="none" strike="noStrike" kern="1200" cap="none" spc="5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62" name="object 19">
              <a:extLst>
                <a:ext uri="{FF2B5EF4-FFF2-40B4-BE49-F238E27FC236}">
                  <a16:creationId xmlns:a16="http://schemas.microsoft.com/office/drawing/2014/main" id="{0EC5B99A-EFBD-4F17-9EEB-C5F964E9D791}"/>
                </a:ext>
              </a:extLst>
            </p:cNvPr>
            <p:cNvSpPr txBox="1"/>
            <p:nvPr/>
          </p:nvSpPr>
          <p:spPr>
            <a:xfrm>
              <a:off x="5256589" y="3384000"/>
              <a:ext cx="682822" cy="385362"/>
            </a:xfrm>
            <a:prstGeom prst="rect">
              <a:avLst/>
            </a:prstGeom>
          </p:spPr>
          <p:txBody>
            <a:bodyPr vert="horz" wrap="square" lIns="0" tIns="15875"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12</a:t>
              </a:r>
              <a:r>
                <a:rPr kumimoji="0"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7</a:t>
              </a: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a:t>
              </a: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63" name="object 20">
              <a:extLst>
                <a:ext uri="{FF2B5EF4-FFF2-40B4-BE49-F238E27FC236}">
                  <a16:creationId xmlns:a16="http://schemas.microsoft.com/office/drawing/2014/main" id="{50FAD37E-B4F8-4571-93EC-F513843EE919}"/>
                </a:ext>
              </a:extLst>
            </p:cNvPr>
            <p:cNvSpPr txBox="1"/>
            <p:nvPr/>
          </p:nvSpPr>
          <p:spPr>
            <a:xfrm>
              <a:off x="6462000" y="2960093"/>
              <a:ext cx="1512000" cy="396899"/>
            </a:xfrm>
            <a:prstGeom prst="rect">
              <a:avLst/>
            </a:prstGeom>
          </p:spPr>
          <p:txBody>
            <a:bodyPr vert="horz" wrap="square" lIns="0" tIns="21590" rIns="0" bIns="0" rtlCol="0">
              <a:noAutofit/>
            </a:bodyPr>
            <a:lstStyle/>
            <a:p>
              <a:pPr marL="0" marR="5080" lvl="0" indent="0" algn="ctr"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Transmission rate: </a:t>
              </a:r>
              <a:r>
                <a:rPr kumimoji="0" lang="en-GB"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31</a:t>
              </a:r>
              <a:r>
                <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27</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36</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64" name="object 54">
              <a:extLst>
                <a:ext uri="{FF2B5EF4-FFF2-40B4-BE49-F238E27FC236}">
                  <a16:creationId xmlns:a16="http://schemas.microsoft.com/office/drawing/2014/main" id="{FB7E263D-7BDB-424F-BDFC-4416B52262D5}"/>
                </a:ext>
              </a:extLst>
            </p:cNvPr>
            <p:cNvSpPr txBox="1"/>
            <p:nvPr/>
          </p:nvSpPr>
          <p:spPr>
            <a:xfrm>
              <a:off x="1548000" y="4206434"/>
              <a:ext cx="1620000" cy="507599"/>
            </a:xfrm>
            <a:prstGeom prst="rect">
              <a:avLst/>
            </a:prstGeom>
          </p:spPr>
          <p:txBody>
            <a:bodyPr vert="horz" wrap="square" lIns="72000" tIns="0" rIns="7200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Births to women  living with HIV</a:t>
              </a:r>
            </a:p>
          </p:txBody>
        </p:sp>
        <p:sp>
          <p:nvSpPr>
            <p:cNvPr id="165" name="object 54">
              <a:extLst>
                <a:ext uri="{FF2B5EF4-FFF2-40B4-BE49-F238E27FC236}">
                  <a16:creationId xmlns:a16="http://schemas.microsoft.com/office/drawing/2014/main" id="{DDB3A52C-1C9E-4F33-A9E5-84CABA1105F6}"/>
                </a:ext>
              </a:extLst>
            </p:cNvPr>
            <p:cNvSpPr txBox="1"/>
            <p:nvPr/>
          </p:nvSpPr>
          <p:spPr>
            <a:xfrm>
              <a:off x="3168000" y="4206434"/>
              <a:ext cx="1620000" cy="768739"/>
            </a:xfrm>
            <a:prstGeom prst="rect">
              <a:avLst/>
            </a:prstGeom>
          </p:spPr>
          <p:txBody>
            <a:bodyPr vert="horz" wrap="square" lIns="72000" tIns="0" rIns="7200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Women receiving  antiretrovirals to prevent vertical transmission</a:t>
              </a:r>
            </a:p>
          </p:txBody>
        </p:sp>
        <p:sp>
          <p:nvSpPr>
            <p:cNvPr id="166" name="object 54">
              <a:extLst>
                <a:ext uri="{FF2B5EF4-FFF2-40B4-BE49-F238E27FC236}">
                  <a16:creationId xmlns:a16="http://schemas.microsoft.com/office/drawing/2014/main" id="{CF979588-90E3-487D-AD92-28F88DB435E5}"/>
                </a:ext>
              </a:extLst>
            </p:cNvPr>
            <p:cNvSpPr txBox="1"/>
            <p:nvPr/>
          </p:nvSpPr>
          <p:spPr>
            <a:xfrm>
              <a:off x="4788000" y="4206434"/>
              <a:ext cx="1620000" cy="768737"/>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mn-ea"/>
                  <a:cs typeface="Arial"/>
                </a:rPr>
                <a:t>Infants tested by eight weeks of age</a:t>
              </a:r>
            </a:p>
          </p:txBody>
        </p:sp>
        <p:sp>
          <p:nvSpPr>
            <p:cNvPr id="167" name="object 54">
              <a:extLst>
                <a:ext uri="{FF2B5EF4-FFF2-40B4-BE49-F238E27FC236}">
                  <a16:creationId xmlns:a16="http://schemas.microsoft.com/office/drawing/2014/main" id="{3803A906-D2B2-466B-A920-ED11406AB2AB}"/>
                </a:ext>
              </a:extLst>
            </p:cNvPr>
            <p:cNvSpPr txBox="1"/>
            <p:nvPr/>
          </p:nvSpPr>
          <p:spPr>
            <a:xfrm>
              <a:off x="6408000" y="4206434"/>
              <a:ext cx="1620000" cy="396904"/>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mn-ea"/>
                  <a:cs typeface="Arial"/>
                </a:rPr>
                <a:t>New child infections</a:t>
              </a:r>
            </a:p>
          </p:txBody>
        </p:sp>
        <p:sp>
          <p:nvSpPr>
            <p:cNvPr id="168" name="TextBox 167">
              <a:extLst>
                <a:ext uri="{FF2B5EF4-FFF2-40B4-BE49-F238E27FC236}">
                  <a16:creationId xmlns:a16="http://schemas.microsoft.com/office/drawing/2014/main" id="{1769BA37-9AC4-4862-9858-8BB88B061094}"/>
                </a:ext>
              </a:extLst>
            </p:cNvPr>
            <p:cNvSpPr txBox="1"/>
            <p:nvPr/>
          </p:nvSpPr>
          <p:spPr>
            <a:xfrm>
              <a:off x="900000" y="2827634"/>
              <a:ext cx="123111" cy="36548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Number</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69" name="TextBox 168">
              <a:extLst>
                <a:ext uri="{FF2B5EF4-FFF2-40B4-BE49-F238E27FC236}">
                  <a16:creationId xmlns:a16="http://schemas.microsoft.com/office/drawing/2014/main" id="{65CFF6E4-BD61-499C-9664-643E471DB469}"/>
                </a:ext>
              </a:extLst>
            </p:cNvPr>
            <p:cNvSpPr txBox="1"/>
            <p:nvPr/>
          </p:nvSpPr>
          <p:spPr>
            <a:xfrm>
              <a:off x="1195200" y="1866434"/>
              <a:ext cx="2564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0" name="TextBox 169">
              <a:extLst>
                <a:ext uri="{FF2B5EF4-FFF2-40B4-BE49-F238E27FC236}">
                  <a16:creationId xmlns:a16="http://schemas.microsoft.com/office/drawing/2014/main" id="{D0F2E210-91C5-4307-8D77-26FFCE0A47B5}"/>
                </a:ext>
              </a:extLst>
            </p:cNvPr>
            <p:cNvSpPr txBox="1"/>
            <p:nvPr/>
          </p:nvSpPr>
          <p:spPr>
            <a:xfrm>
              <a:off x="1195199" y="2082434"/>
              <a:ext cx="2564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4500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1" name="TextBox 170">
              <a:extLst>
                <a:ext uri="{FF2B5EF4-FFF2-40B4-BE49-F238E27FC236}">
                  <a16:creationId xmlns:a16="http://schemas.microsoft.com/office/drawing/2014/main" id="{63BA1CC3-F8EB-4BD0-A7B8-C5B05CF36E6D}"/>
                </a:ext>
              </a:extLst>
            </p:cNvPr>
            <p:cNvSpPr txBox="1"/>
            <p:nvPr/>
          </p:nvSpPr>
          <p:spPr>
            <a:xfrm>
              <a:off x="1195199" y="2298434"/>
              <a:ext cx="2564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2" name="TextBox 171">
              <a:extLst>
                <a:ext uri="{FF2B5EF4-FFF2-40B4-BE49-F238E27FC236}">
                  <a16:creationId xmlns:a16="http://schemas.microsoft.com/office/drawing/2014/main" id="{A29D6790-C223-414C-BC96-09C1CE941613}"/>
                </a:ext>
              </a:extLst>
            </p:cNvPr>
            <p:cNvSpPr txBox="1"/>
            <p:nvPr/>
          </p:nvSpPr>
          <p:spPr>
            <a:xfrm>
              <a:off x="1195199" y="2514434"/>
              <a:ext cx="2564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3500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3" name="TextBox 172">
              <a:extLst>
                <a:ext uri="{FF2B5EF4-FFF2-40B4-BE49-F238E27FC236}">
                  <a16:creationId xmlns:a16="http://schemas.microsoft.com/office/drawing/2014/main" id="{8652F2EC-4508-4279-90C6-74AC9617C203}"/>
                </a:ext>
              </a:extLst>
            </p:cNvPr>
            <p:cNvSpPr txBox="1"/>
            <p:nvPr/>
          </p:nvSpPr>
          <p:spPr>
            <a:xfrm>
              <a:off x="1195199" y="2730434"/>
              <a:ext cx="2564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4" name="TextBox 173">
              <a:extLst>
                <a:ext uri="{FF2B5EF4-FFF2-40B4-BE49-F238E27FC236}">
                  <a16:creationId xmlns:a16="http://schemas.microsoft.com/office/drawing/2014/main" id="{9DBED8F4-6CC5-4815-821D-760B8780EE64}"/>
                </a:ext>
              </a:extLst>
            </p:cNvPr>
            <p:cNvSpPr txBox="1"/>
            <p:nvPr/>
          </p:nvSpPr>
          <p:spPr>
            <a:xfrm>
              <a:off x="1195199" y="2946434"/>
              <a:ext cx="2564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5" name="TextBox 174">
              <a:extLst>
                <a:ext uri="{FF2B5EF4-FFF2-40B4-BE49-F238E27FC236}">
                  <a16:creationId xmlns:a16="http://schemas.microsoft.com/office/drawing/2014/main" id="{E7FE4839-2F8C-4C65-B12C-835415FD1DF9}"/>
                </a:ext>
              </a:extLst>
            </p:cNvPr>
            <p:cNvSpPr txBox="1"/>
            <p:nvPr/>
          </p:nvSpPr>
          <p:spPr>
            <a:xfrm>
              <a:off x="1195199" y="3158834"/>
              <a:ext cx="2564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6" name="TextBox 175">
              <a:extLst>
                <a:ext uri="{FF2B5EF4-FFF2-40B4-BE49-F238E27FC236}">
                  <a16:creationId xmlns:a16="http://schemas.microsoft.com/office/drawing/2014/main" id="{6E8453B4-8DA2-488B-B65D-9B4182DE72EF}"/>
                </a:ext>
              </a:extLst>
            </p:cNvPr>
            <p:cNvSpPr txBox="1"/>
            <p:nvPr/>
          </p:nvSpPr>
          <p:spPr>
            <a:xfrm>
              <a:off x="1195199" y="3374834"/>
              <a:ext cx="2564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1500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7" name="TextBox 176">
              <a:extLst>
                <a:ext uri="{FF2B5EF4-FFF2-40B4-BE49-F238E27FC236}">
                  <a16:creationId xmlns:a16="http://schemas.microsoft.com/office/drawing/2014/main" id="{7F5E4BA1-7D1D-44A8-B759-3FCD8912B38B}"/>
                </a:ext>
              </a:extLst>
            </p:cNvPr>
            <p:cNvSpPr txBox="1"/>
            <p:nvPr/>
          </p:nvSpPr>
          <p:spPr>
            <a:xfrm>
              <a:off x="1195199" y="3590834"/>
              <a:ext cx="2564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8" name="TextBox 177">
              <a:extLst>
                <a:ext uri="{FF2B5EF4-FFF2-40B4-BE49-F238E27FC236}">
                  <a16:creationId xmlns:a16="http://schemas.microsoft.com/office/drawing/2014/main" id="{605818DC-2955-4F9E-9C12-A7CCBFBD0DA3}"/>
                </a:ext>
              </a:extLst>
            </p:cNvPr>
            <p:cNvSpPr txBox="1"/>
            <p:nvPr/>
          </p:nvSpPr>
          <p:spPr>
            <a:xfrm>
              <a:off x="1259321" y="3806834"/>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9" name="TextBox 178">
              <a:extLst>
                <a:ext uri="{FF2B5EF4-FFF2-40B4-BE49-F238E27FC236}">
                  <a16:creationId xmlns:a16="http://schemas.microsoft.com/office/drawing/2014/main" id="{92A0E90D-235B-4E21-9FA4-9571DD0C7085}"/>
                </a:ext>
              </a:extLst>
            </p:cNvPr>
            <p:cNvSpPr txBox="1"/>
            <p:nvPr/>
          </p:nvSpPr>
          <p:spPr>
            <a:xfrm>
              <a:off x="1387561" y="4022834"/>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84" name="object 14">
              <a:extLst>
                <a:ext uri="{FF2B5EF4-FFF2-40B4-BE49-F238E27FC236}">
                  <a16:creationId xmlns:a16="http://schemas.microsoft.com/office/drawing/2014/main" id="{859113DA-8D85-41A5-9B62-E1096198C5B1}"/>
                </a:ext>
              </a:extLst>
            </p:cNvPr>
            <p:cNvSpPr/>
            <p:nvPr/>
          </p:nvSpPr>
          <p:spPr>
            <a:xfrm>
              <a:off x="5077303" y="5304434"/>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5" name="TextBox 184">
              <a:extLst>
                <a:ext uri="{FF2B5EF4-FFF2-40B4-BE49-F238E27FC236}">
                  <a16:creationId xmlns:a16="http://schemas.microsoft.com/office/drawing/2014/main" id="{1DEF1469-EA78-4E5F-9393-2A1504F3231F}"/>
                </a:ext>
              </a:extLst>
            </p:cNvPr>
            <p:cNvSpPr txBox="1"/>
            <p:nvPr/>
          </p:nvSpPr>
          <p:spPr>
            <a:xfrm>
              <a:off x="5257853" y="5286434"/>
              <a:ext cx="1865895"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Children newly infected with HIV</a:t>
              </a:r>
            </a:p>
          </p:txBody>
        </p:sp>
        <p:sp>
          <p:nvSpPr>
            <p:cNvPr id="182" name="object 13">
              <a:extLst>
                <a:ext uri="{FF2B5EF4-FFF2-40B4-BE49-F238E27FC236}">
                  <a16:creationId xmlns:a16="http://schemas.microsoft.com/office/drawing/2014/main" id="{988F6D6D-07C2-4044-A0D5-EAB786C74924}"/>
                </a:ext>
              </a:extLst>
            </p:cNvPr>
            <p:cNvSpPr/>
            <p:nvPr/>
          </p:nvSpPr>
          <p:spPr>
            <a:xfrm>
              <a:off x="2557303" y="5304434"/>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3" name="TextBox 182">
              <a:extLst>
                <a:ext uri="{FF2B5EF4-FFF2-40B4-BE49-F238E27FC236}">
                  <a16:creationId xmlns:a16="http://schemas.microsoft.com/office/drawing/2014/main" id="{6163CD4F-8E4D-4D04-BE1F-7DC866C4BD25}"/>
                </a:ext>
              </a:extLst>
            </p:cNvPr>
            <p:cNvSpPr txBox="1"/>
            <p:nvPr/>
          </p:nvSpPr>
          <p:spPr>
            <a:xfrm>
              <a:off x="2737853" y="5286434"/>
              <a:ext cx="1930016"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Any birth to women living with HIV</a:t>
              </a:r>
            </a:p>
          </p:txBody>
        </p:sp>
      </p:grpSp>
    </p:spTree>
    <p:extLst>
      <p:ext uri="{BB962C8B-B14F-4D97-AF65-F5344CB8AC3E}">
        <p14:creationId xmlns:p14="http://schemas.microsoft.com/office/powerpoint/2010/main" val="102929315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A2E1CC6B-9627-4C6F-BFAD-29712D351C3F}"/>
              </a:ext>
            </a:extLst>
          </p:cNvPr>
          <p:cNvGrpSpPr/>
          <p:nvPr/>
        </p:nvGrpSpPr>
        <p:grpSpPr>
          <a:xfrm>
            <a:off x="0" y="0"/>
            <a:ext cx="10476839" cy="5760000"/>
            <a:chOff x="0" y="0"/>
            <a:chExt cx="10476839" cy="5760000"/>
          </a:xfrm>
        </p:grpSpPr>
        <p:sp>
          <p:nvSpPr>
            <p:cNvPr id="113" name="Rectangle 112">
              <a:extLst>
                <a:ext uri="{FF2B5EF4-FFF2-40B4-BE49-F238E27FC236}">
                  <a16:creationId xmlns:a16="http://schemas.microsoft.com/office/drawing/2014/main" id="{8AFBC85E-F8EC-4239-8753-873FD625CBF4}"/>
                </a:ext>
              </a:extLst>
            </p:cNvPr>
            <p:cNvSpPr/>
            <p:nvPr/>
          </p:nvSpPr>
          <p:spPr>
            <a:xfrm>
              <a:off x="0" y="1440000"/>
              <a:ext cx="5040000" cy="432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endPar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95" name="Rectangle 194">
              <a:extLst>
                <a:ext uri="{FF2B5EF4-FFF2-40B4-BE49-F238E27FC236}">
                  <a16:creationId xmlns:a16="http://schemas.microsoft.com/office/drawing/2014/main" id="{C5CD42CC-8745-4411-8BBE-4757FB239D75}"/>
                </a:ext>
              </a:extLst>
            </p:cNvPr>
            <p:cNvSpPr/>
            <p:nvPr/>
          </p:nvSpPr>
          <p:spPr>
            <a:xfrm>
              <a:off x="5245200" y="1440000"/>
              <a:ext cx="5040000" cy="432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endPar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5040000" cy="144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80000" rIns="180000"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8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men and women aged 15–49 years who would not buy vegetables from a shopkeeper living with HIV</a:t>
              </a:r>
            </a:p>
          </p:txBody>
        </p:sp>
        <p:sp>
          <p:nvSpPr>
            <p:cNvPr id="95" name="Rectangle 94">
              <a:extLst>
                <a:ext uri="{FF2B5EF4-FFF2-40B4-BE49-F238E27FC236}">
                  <a16:creationId xmlns:a16="http://schemas.microsoft.com/office/drawing/2014/main" id="{82901BC7-0700-41C0-8DB2-C04892DCE002}"/>
                </a:ext>
              </a:extLst>
            </p:cNvPr>
            <p:cNvSpPr/>
            <p:nvPr/>
          </p:nvSpPr>
          <p:spPr>
            <a:xfrm>
              <a:off x="5245200" y="0"/>
              <a:ext cx="5040000" cy="144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0"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8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ever-married or partnered women aged 15–49 years who experienced physical and/or sexual violence by an intimate partner in the past 12 months</a:t>
              </a:r>
            </a:p>
          </p:txBody>
        </p:sp>
        <p:sp>
          <p:nvSpPr>
            <p:cNvPr id="215" name="Rectangle 214">
              <a:extLst>
                <a:ext uri="{FF2B5EF4-FFF2-40B4-BE49-F238E27FC236}">
                  <a16:creationId xmlns:a16="http://schemas.microsoft.com/office/drawing/2014/main" id="{E6900FF3-CB22-405D-9E13-0A7F051DE1F7}"/>
                </a:ext>
              </a:extLst>
            </p:cNvPr>
            <p:cNvSpPr/>
            <p:nvPr/>
          </p:nvSpPr>
          <p:spPr>
            <a:xfrm>
              <a:off x="0" y="5490000"/>
              <a:ext cx="3896534"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Population-based surveys, 2013–2016, countries with available data.</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6" name="Rectangle 215">
              <a:extLst>
                <a:ext uri="{FF2B5EF4-FFF2-40B4-BE49-F238E27FC236}">
                  <a16:creationId xmlns:a16="http://schemas.microsoft.com/office/drawing/2014/main" id="{A45CD371-7FC1-4F64-9B7A-38E1E7FEDA1C}"/>
                </a:ext>
              </a:extLst>
            </p:cNvPr>
            <p:cNvSpPr/>
            <p:nvPr/>
          </p:nvSpPr>
          <p:spPr>
            <a:xfrm>
              <a:off x="5245200" y="5490000"/>
              <a:ext cx="2360239"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Population-</a:t>
              </a:r>
              <a:r>
                <a:rPr kumimoji="0" lang="fr-CH" sz="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based</a:t>
              </a: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lang="fr-CH" sz="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surveys</a:t>
              </a: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2014–2018.</a:t>
              </a:r>
            </a:p>
          </p:txBody>
        </p:sp>
        <p:sp>
          <p:nvSpPr>
            <p:cNvPr id="188" name="TextBox 187">
              <a:extLst>
                <a:ext uri="{FF2B5EF4-FFF2-40B4-BE49-F238E27FC236}">
                  <a16:creationId xmlns:a16="http://schemas.microsoft.com/office/drawing/2014/main" id="{DA333A02-3CD5-4BEE-88CB-51B8ABC4C696}"/>
                </a:ext>
              </a:extLst>
            </p:cNvPr>
            <p:cNvSpPr txBox="1"/>
            <p:nvPr/>
          </p:nvSpPr>
          <p:spPr>
            <a:xfrm>
              <a:off x="360000" y="1800000"/>
              <a:ext cx="3512757" cy="230832"/>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Middle East and North Africa, </a:t>
              </a:r>
              <a:r>
                <a:rPr kumimoji="0" lang="en-GB"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2013–2014</a:t>
              </a:r>
              <a:endParaRPr kumimoji="0" lang="en-CH"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89" name="TextBox 188">
              <a:extLst>
                <a:ext uri="{FF2B5EF4-FFF2-40B4-BE49-F238E27FC236}">
                  <a16:creationId xmlns:a16="http://schemas.microsoft.com/office/drawing/2014/main" id="{0F0179A5-8A7F-4FB6-8A87-C0AD9ED501F0}"/>
                </a:ext>
              </a:extLst>
            </p:cNvPr>
            <p:cNvSpPr txBox="1"/>
            <p:nvPr/>
          </p:nvSpPr>
          <p:spPr>
            <a:xfrm>
              <a:off x="5425200" y="1800000"/>
              <a:ext cx="5051639" cy="230832"/>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Middle East and North Africa, </a:t>
              </a:r>
              <a:r>
                <a:rPr kumimoji="0" lang="en-GB"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most recent data, 2014–2018</a:t>
              </a:r>
              <a:endParaRPr kumimoji="0" lang="en-CH"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97" name="object 54">
              <a:extLst>
                <a:ext uri="{FF2B5EF4-FFF2-40B4-BE49-F238E27FC236}">
                  <a16:creationId xmlns:a16="http://schemas.microsoft.com/office/drawing/2014/main" id="{586CF35B-71D8-4B47-B7F5-2F52010D2ABB}"/>
                </a:ext>
              </a:extLst>
            </p:cNvPr>
            <p:cNvSpPr txBox="1"/>
            <p:nvPr/>
          </p:nvSpPr>
          <p:spPr>
            <a:xfrm>
              <a:off x="1764000" y="4662000"/>
              <a:ext cx="900000" cy="154209"/>
            </a:xfrm>
            <a:prstGeom prst="rect">
              <a:avLst/>
            </a:prstGeom>
          </p:spPr>
          <p:txBody>
            <a:bodyPr vert="horz" wrap="square" lIns="72000" tIns="0" rIns="72000" bIns="0" rtlCol="0" anchor="t" anchorCtr="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Yemen</a:t>
              </a:r>
            </a:p>
          </p:txBody>
        </p:sp>
        <p:sp>
          <p:nvSpPr>
            <p:cNvPr id="198" name="object 54">
              <a:extLst>
                <a:ext uri="{FF2B5EF4-FFF2-40B4-BE49-F238E27FC236}">
                  <a16:creationId xmlns:a16="http://schemas.microsoft.com/office/drawing/2014/main" id="{E40D62CE-79D9-4F3A-8972-ED777B0D9D65}"/>
                </a:ext>
              </a:extLst>
            </p:cNvPr>
            <p:cNvSpPr txBox="1"/>
            <p:nvPr/>
          </p:nvSpPr>
          <p:spPr>
            <a:xfrm>
              <a:off x="2664000" y="4662000"/>
              <a:ext cx="900000" cy="154209"/>
            </a:xfrm>
            <a:prstGeom prst="rect">
              <a:avLst/>
            </a:prstGeom>
          </p:spPr>
          <p:txBody>
            <a:bodyPr vert="horz" wrap="square" lIns="72000" tIns="0" rIns="72000" bIns="0" rtlCol="0" anchor="t" anchorCtr="0">
              <a:sp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a:ea typeface="+mn-ea"/>
                  <a:cs typeface="Arial"/>
                </a:rPr>
                <a:t>Sudan</a:t>
              </a:r>
            </a:p>
          </p:txBody>
        </p:sp>
        <p:sp>
          <p:nvSpPr>
            <p:cNvPr id="200" name="TextBox 199">
              <a:extLst>
                <a:ext uri="{FF2B5EF4-FFF2-40B4-BE49-F238E27FC236}">
                  <a16:creationId xmlns:a16="http://schemas.microsoft.com/office/drawing/2014/main" id="{48529EF0-89B3-4F99-8331-92EA654595D9}"/>
                </a:ext>
              </a:extLst>
            </p:cNvPr>
            <p:cNvSpPr txBox="1"/>
            <p:nvPr/>
          </p:nvSpPr>
          <p:spPr>
            <a:xfrm>
              <a:off x="390972" y="330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96" name="object 54">
              <a:extLst>
                <a:ext uri="{FF2B5EF4-FFF2-40B4-BE49-F238E27FC236}">
                  <a16:creationId xmlns:a16="http://schemas.microsoft.com/office/drawing/2014/main" id="{614E8D87-B5A5-4564-81CB-F6BF7D4A8BFC}"/>
                </a:ext>
              </a:extLst>
            </p:cNvPr>
            <p:cNvSpPr txBox="1"/>
            <p:nvPr/>
          </p:nvSpPr>
          <p:spPr>
            <a:xfrm>
              <a:off x="864679" y="4662000"/>
              <a:ext cx="900000" cy="154209"/>
            </a:xfrm>
            <a:prstGeom prst="rect">
              <a:avLst/>
            </a:prstGeom>
          </p:spPr>
          <p:txBody>
            <a:bodyPr vert="horz" wrap="square" lIns="72000" tIns="0" rIns="72000" bIns="0" rtlCol="0" anchor="t" anchorCtr="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Egypt</a:t>
              </a:r>
            </a:p>
          </p:txBody>
        </p:sp>
        <p:sp>
          <p:nvSpPr>
            <p:cNvPr id="190" name="object 6">
              <a:extLst>
                <a:ext uri="{FF2B5EF4-FFF2-40B4-BE49-F238E27FC236}">
                  <a16:creationId xmlns:a16="http://schemas.microsoft.com/office/drawing/2014/main" id="{F2959E25-7C87-4800-AAAF-D13DAE438F76}"/>
                </a:ext>
              </a:extLst>
            </p:cNvPr>
            <p:cNvSpPr/>
            <p:nvPr/>
          </p:nvSpPr>
          <p:spPr>
            <a:xfrm>
              <a:off x="3888000" y="3262623"/>
              <a:ext cx="252000" cy="1314000"/>
            </a:xfrm>
            <a:custGeom>
              <a:avLst/>
              <a:gdLst/>
              <a:ahLst/>
              <a:cxnLst/>
              <a:rect l="l" t="t" r="r" b="b"/>
              <a:pathLst>
                <a:path w="183515" h="126364">
                  <a:moveTo>
                    <a:pt x="0" y="125920"/>
                  </a:moveTo>
                  <a:lnTo>
                    <a:pt x="182943" y="125920"/>
                  </a:lnTo>
                  <a:lnTo>
                    <a:pt x="182943" y="0"/>
                  </a:lnTo>
                  <a:lnTo>
                    <a:pt x="0" y="0"/>
                  </a:lnTo>
                  <a:lnTo>
                    <a:pt x="0" y="12592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1" name="object 7">
              <a:extLst>
                <a:ext uri="{FF2B5EF4-FFF2-40B4-BE49-F238E27FC236}">
                  <a16:creationId xmlns:a16="http://schemas.microsoft.com/office/drawing/2014/main" id="{32DA7071-8E0E-4AA1-AFF1-B3D55A295638}"/>
                </a:ext>
              </a:extLst>
            </p:cNvPr>
            <p:cNvSpPr/>
            <p:nvPr/>
          </p:nvSpPr>
          <p:spPr>
            <a:xfrm>
              <a:off x="1188000" y="2878389"/>
              <a:ext cx="252000" cy="1692810"/>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2" name="object 8">
              <a:extLst>
                <a:ext uri="{FF2B5EF4-FFF2-40B4-BE49-F238E27FC236}">
                  <a16:creationId xmlns:a16="http://schemas.microsoft.com/office/drawing/2014/main" id="{04019974-CCF5-4599-96BE-7D5F5E1DB9AE}"/>
                </a:ext>
              </a:extLst>
            </p:cNvPr>
            <p:cNvSpPr/>
            <p:nvPr/>
          </p:nvSpPr>
          <p:spPr>
            <a:xfrm>
              <a:off x="2088000" y="2886919"/>
              <a:ext cx="252000" cy="1684241"/>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3" name="object 9">
              <a:extLst>
                <a:ext uri="{FF2B5EF4-FFF2-40B4-BE49-F238E27FC236}">
                  <a16:creationId xmlns:a16="http://schemas.microsoft.com/office/drawing/2014/main" id="{4BC12381-401A-4C14-82C7-49A64C9F705F}"/>
                </a:ext>
              </a:extLst>
            </p:cNvPr>
            <p:cNvSpPr/>
            <p:nvPr/>
          </p:nvSpPr>
          <p:spPr>
            <a:xfrm>
              <a:off x="2988000" y="3154819"/>
              <a:ext cx="252000" cy="1416704"/>
            </a:xfrm>
            <a:custGeom>
              <a:avLst/>
              <a:gdLst/>
              <a:ahLst/>
              <a:cxnLst/>
              <a:rect l="l" t="t" r="r" b="b"/>
              <a:pathLst>
                <a:path w="183514" h="928370">
                  <a:moveTo>
                    <a:pt x="182956" y="0"/>
                  </a:moveTo>
                  <a:lnTo>
                    <a:pt x="0" y="0"/>
                  </a:lnTo>
                  <a:lnTo>
                    <a:pt x="0" y="928077"/>
                  </a:lnTo>
                  <a:lnTo>
                    <a:pt x="182956" y="928077"/>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4" name="object 10">
              <a:extLst>
                <a:ext uri="{FF2B5EF4-FFF2-40B4-BE49-F238E27FC236}">
                  <a16:creationId xmlns:a16="http://schemas.microsoft.com/office/drawing/2014/main" id="{1949510F-F639-48DC-836C-2C2860A1BE47}"/>
                </a:ext>
              </a:extLst>
            </p:cNvPr>
            <p:cNvSpPr/>
            <p:nvPr/>
          </p:nvSpPr>
          <p:spPr>
            <a:xfrm>
              <a:off x="864679" y="2412000"/>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9" name="object 54">
              <a:extLst>
                <a:ext uri="{FF2B5EF4-FFF2-40B4-BE49-F238E27FC236}">
                  <a16:creationId xmlns:a16="http://schemas.microsoft.com/office/drawing/2014/main" id="{87ED7BEB-5C9B-48A3-8DC5-56F8C102B912}"/>
                </a:ext>
              </a:extLst>
            </p:cNvPr>
            <p:cNvSpPr txBox="1"/>
            <p:nvPr/>
          </p:nvSpPr>
          <p:spPr>
            <a:xfrm>
              <a:off x="3564000" y="4662000"/>
              <a:ext cx="900000" cy="154209"/>
            </a:xfrm>
            <a:prstGeom prst="rect">
              <a:avLst/>
            </a:prstGeom>
          </p:spPr>
          <p:txBody>
            <a:bodyPr vert="horz" wrap="square" lIns="72000" tIns="0" rIns="72000" bIns="0" rtlCol="0" anchor="t" anchorCtr="0">
              <a:sp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a:ea typeface="+mn-ea"/>
                  <a:cs typeface="Arial"/>
                </a:rPr>
                <a:t>Algeria</a:t>
              </a:r>
            </a:p>
          </p:txBody>
        </p:sp>
        <p:sp>
          <p:nvSpPr>
            <p:cNvPr id="201" name="TextBox 200">
              <a:extLst>
                <a:ext uri="{FF2B5EF4-FFF2-40B4-BE49-F238E27FC236}">
                  <a16:creationId xmlns:a16="http://schemas.microsoft.com/office/drawing/2014/main" id="{99F857FE-500A-42F7-949B-0217F0060CB7}"/>
                </a:ext>
              </a:extLst>
            </p:cNvPr>
            <p:cNvSpPr txBox="1"/>
            <p:nvPr/>
          </p:nvSpPr>
          <p:spPr>
            <a:xfrm>
              <a:off x="576000" y="234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2" name="TextBox 201">
              <a:extLst>
                <a:ext uri="{FF2B5EF4-FFF2-40B4-BE49-F238E27FC236}">
                  <a16:creationId xmlns:a16="http://schemas.microsoft.com/office/drawing/2014/main" id="{0E4D46A6-9CEF-4CC2-B517-0A7399DF8928}"/>
                </a:ext>
              </a:extLst>
            </p:cNvPr>
            <p:cNvSpPr txBox="1"/>
            <p:nvPr/>
          </p:nvSpPr>
          <p:spPr>
            <a:xfrm>
              <a:off x="640119" y="255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3" name="TextBox 202">
              <a:extLst>
                <a:ext uri="{FF2B5EF4-FFF2-40B4-BE49-F238E27FC236}">
                  <a16:creationId xmlns:a16="http://schemas.microsoft.com/office/drawing/2014/main" id="{56A04C01-DE68-492B-8F55-A178C70EBE10}"/>
                </a:ext>
              </a:extLst>
            </p:cNvPr>
            <p:cNvSpPr txBox="1"/>
            <p:nvPr/>
          </p:nvSpPr>
          <p:spPr>
            <a:xfrm>
              <a:off x="640119" y="277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4" name="TextBox 203">
              <a:extLst>
                <a:ext uri="{FF2B5EF4-FFF2-40B4-BE49-F238E27FC236}">
                  <a16:creationId xmlns:a16="http://schemas.microsoft.com/office/drawing/2014/main" id="{DDC50D65-1DA6-4FBE-8B59-6BA7F128DB8B}"/>
                </a:ext>
              </a:extLst>
            </p:cNvPr>
            <p:cNvSpPr txBox="1"/>
            <p:nvPr/>
          </p:nvSpPr>
          <p:spPr>
            <a:xfrm>
              <a:off x="640119" y="298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5" name="TextBox 204">
              <a:extLst>
                <a:ext uri="{FF2B5EF4-FFF2-40B4-BE49-F238E27FC236}">
                  <a16:creationId xmlns:a16="http://schemas.microsoft.com/office/drawing/2014/main" id="{79A9C748-F72F-47C9-BBB9-687CD7D29946}"/>
                </a:ext>
              </a:extLst>
            </p:cNvPr>
            <p:cNvSpPr txBox="1"/>
            <p:nvPr/>
          </p:nvSpPr>
          <p:spPr>
            <a:xfrm>
              <a:off x="640119" y="320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6" name="TextBox 205">
              <a:extLst>
                <a:ext uri="{FF2B5EF4-FFF2-40B4-BE49-F238E27FC236}">
                  <a16:creationId xmlns:a16="http://schemas.microsoft.com/office/drawing/2014/main" id="{5B47F15C-4D37-40FF-A32B-692FF4548700}"/>
                </a:ext>
              </a:extLst>
            </p:cNvPr>
            <p:cNvSpPr txBox="1"/>
            <p:nvPr/>
          </p:nvSpPr>
          <p:spPr>
            <a:xfrm>
              <a:off x="640119" y="342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7" name="TextBox 206">
              <a:extLst>
                <a:ext uri="{FF2B5EF4-FFF2-40B4-BE49-F238E27FC236}">
                  <a16:creationId xmlns:a16="http://schemas.microsoft.com/office/drawing/2014/main" id="{FF00012A-B4D9-49E5-959A-9FA84EF347F5}"/>
                </a:ext>
              </a:extLst>
            </p:cNvPr>
            <p:cNvSpPr txBox="1"/>
            <p:nvPr/>
          </p:nvSpPr>
          <p:spPr>
            <a:xfrm>
              <a:off x="640119" y="36324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8" name="TextBox 207">
              <a:extLst>
                <a:ext uri="{FF2B5EF4-FFF2-40B4-BE49-F238E27FC236}">
                  <a16:creationId xmlns:a16="http://schemas.microsoft.com/office/drawing/2014/main" id="{EB26F0A9-574F-41F3-85F3-F133A35CFA2E}"/>
                </a:ext>
              </a:extLst>
            </p:cNvPr>
            <p:cNvSpPr txBox="1"/>
            <p:nvPr/>
          </p:nvSpPr>
          <p:spPr>
            <a:xfrm>
              <a:off x="640119" y="38484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9" name="TextBox 208">
              <a:extLst>
                <a:ext uri="{FF2B5EF4-FFF2-40B4-BE49-F238E27FC236}">
                  <a16:creationId xmlns:a16="http://schemas.microsoft.com/office/drawing/2014/main" id="{21458620-74DF-4857-97E7-66C0E584E729}"/>
                </a:ext>
              </a:extLst>
            </p:cNvPr>
            <p:cNvSpPr txBox="1"/>
            <p:nvPr/>
          </p:nvSpPr>
          <p:spPr>
            <a:xfrm>
              <a:off x="640119" y="40644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0" name="TextBox 209">
              <a:extLst>
                <a:ext uri="{FF2B5EF4-FFF2-40B4-BE49-F238E27FC236}">
                  <a16:creationId xmlns:a16="http://schemas.microsoft.com/office/drawing/2014/main" id="{423FA40F-B582-4561-9A69-4E844BCD2E19}"/>
                </a:ext>
              </a:extLst>
            </p:cNvPr>
            <p:cNvSpPr txBox="1"/>
            <p:nvPr/>
          </p:nvSpPr>
          <p:spPr>
            <a:xfrm>
              <a:off x="640120" y="42804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1" name="TextBox 210">
              <a:extLst>
                <a:ext uri="{FF2B5EF4-FFF2-40B4-BE49-F238E27FC236}">
                  <a16:creationId xmlns:a16="http://schemas.microsoft.com/office/drawing/2014/main" id="{8EBAFE17-23B6-4250-96C9-FB31E2669B58}"/>
                </a:ext>
              </a:extLst>
            </p:cNvPr>
            <p:cNvSpPr txBox="1"/>
            <p:nvPr/>
          </p:nvSpPr>
          <p:spPr>
            <a:xfrm>
              <a:off x="704240" y="44964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2" name="object 11">
              <a:extLst>
                <a:ext uri="{FF2B5EF4-FFF2-40B4-BE49-F238E27FC236}">
                  <a16:creationId xmlns:a16="http://schemas.microsoft.com/office/drawing/2014/main" id="{0144BFEC-B5C3-4002-8AF6-A4F67D73872A}"/>
                </a:ext>
              </a:extLst>
            </p:cNvPr>
            <p:cNvSpPr/>
            <p:nvPr/>
          </p:nvSpPr>
          <p:spPr>
            <a:xfrm>
              <a:off x="864696" y="4571116"/>
              <a:ext cx="3600000"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9" name="TextBox 218">
              <a:extLst>
                <a:ext uri="{FF2B5EF4-FFF2-40B4-BE49-F238E27FC236}">
                  <a16:creationId xmlns:a16="http://schemas.microsoft.com/office/drawing/2014/main" id="{5B6F7747-99C7-4099-8E78-DFE33E3517F7}"/>
                </a:ext>
              </a:extLst>
            </p:cNvPr>
            <p:cNvSpPr txBox="1"/>
            <p:nvPr/>
          </p:nvSpPr>
          <p:spPr>
            <a:xfrm>
              <a:off x="5652000" y="330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54" name="object 7">
              <a:extLst>
                <a:ext uri="{FF2B5EF4-FFF2-40B4-BE49-F238E27FC236}">
                  <a16:creationId xmlns:a16="http://schemas.microsoft.com/office/drawing/2014/main" id="{0D70CD33-1D3E-4E7D-8419-928D90B64B55}"/>
                </a:ext>
              </a:extLst>
            </p:cNvPr>
            <p:cNvSpPr/>
            <p:nvPr/>
          </p:nvSpPr>
          <p:spPr>
            <a:xfrm>
              <a:off x="6789600" y="2892766"/>
              <a:ext cx="288000" cy="1677600"/>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5" name="object 8">
              <a:extLst>
                <a:ext uri="{FF2B5EF4-FFF2-40B4-BE49-F238E27FC236}">
                  <a16:creationId xmlns:a16="http://schemas.microsoft.com/office/drawing/2014/main" id="{6388265A-F104-4FF1-8CDB-171607A4EDF5}"/>
                </a:ext>
              </a:extLst>
            </p:cNvPr>
            <p:cNvSpPr/>
            <p:nvPr/>
          </p:nvSpPr>
          <p:spPr>
            <a:xfrm>
              <a:off x="8409600" y="2915299"/>
              <a:ext cx="288000" cy="1655861"/>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6" name="object 10">
              <a:extLst>
                <a:ext uri="{FF2B5EF4-FFF2-40B4-BE49-F238E27FC236}">
                  <a16:creationId xmlns:a16="http://schemas.microsoft.com/office/drawing/2014/main" id="{C4EAD8EA-C4F6-41A3-99D6-B66B2E412190}"/>
                </a:ext>
              </a:extLst>
            </p:cNvPr>
            <p:cNvSpPr/>
            <p:nvPr/>
          </p:nvSpPr>
          <p:spPr>
            <a:xfrm>
              <a:off x="6124960" y="2412000"/>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7" name="object 54">
              <a:extLst>
                <a:ext uri="{FF2B5EF4-FFF2-40B4-BE49-F238E27FC236}">
                  <a16:creationId xmlns:a16="http://schemas.microsoft.com/office/drawing/2014/main" id="{22708615-5E9B-42CB-AFF1-E4813AD577EB}"/>
                </a:ext>
              </a:extLst>
            </p:cNvPr>
            <p:cNvSpPr txBox="1"/>
            <p:nvPr/>
          </p:nvSpPr>
          <p:spPr>
            <a:xfrm>
              <a:off x="6124960" y="4662000"/>
              <a:ext cx="1620000" cy="154209"/>
            </a:xfrm>
            <a:prstGeom prst="rect">
              <a:avLst/>
            </a:prstGeom>
          </p:spPr>
          <p:txBody>
            <a:bodyPr vert="horz" wrap="square" lIns="72000" tIns="0" rIns="72000" bIns="0" rtlCol="0" anchor="t" anchorCtr="0">
              <a:sp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Egypt</a:t>
              </a:r>
            </a:p>
          </p:txBody>
        </p:sp>
        <p:sp>
          <p:nvSpPr>
            <p:cNvPr id="258" name="object 54">
              <a:extLst>
                <a:ext uri="{FF2B5EF4-FFF2-40B4-BE49-F238E27FC236}">
                  <a16:creationId xmlns:a16="http://schemas.microsoft.com/office/drawing/2014/main" id="{97D59E5A-EE83-4640-BAD4-4F1F485E9E2D}"/>
                </a:ext>
              </a:extLst>
            </p:cNvPr>
            <p:cNvSpPr txBox="1"/>
            <p:nvPr/>
          </p:nvSpPr>
          <p:spPr>
            <a:xfrm>
              <a:off x="7744960" y="4662000"/>
              <a:ext cx="1620000" cy="154209"/>
            </a:xfrm>
            <a:prstGeom prst="rect">
              <a:avLst/>
            </a:prstGeom>
          </p:spPr>
          <p:txBody>
            <a:bodyPr vert="horz" wrap="square" lIns="72000" tIns="0" rIns="72000" bIns="0" rtlCol="0" anchor="t" anchorCtr="0">
              <a:sp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Jordan</a:t>
              </a:r>
            </a:p>
          </p:txBody>
        </p:sp>
        <p:sp>
          <p:nvSpPr>
            <p:cNvPr id="260" name="TextBox 259">
              <a:extLst>
                <a:ext uri="{FF2B5EF4-FFF2-40B4-BE49-F238E27FC236}">
                  <a16:creationId xmlns:a16="http://schemas.microsoft.com/office/drawing/2014/main" id="{C9ECB8AE-0E99-41C7-A33E-4AC83F313B9E}"/>
                </a:ext>
              </a:extLst>
            </p:cNvPr>
            <p:cNvSpPr txBox="1"/>
            <p:nvPr/>
          </p:nvSpPr>
          <p:spPr>
            <a:xfrm>
              <a:off x="5900401" y="234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18</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1" name="TextBox 260">
              <a:extLst>
                <a:ext uri="{FF2B5EF4-FFF2-40B4-BE49-F238E27FC236}">
                  <a16:creationId xmlns:a16="http://schemas.microsoft.com/office/drawing/2014/main" id="{A3B82D2D-0FFB-42E7-AC4E-AC34D5806D99}"/>
                </a:ext>
              </a:extLst>
            </p:cNvPr>
            <p:cNvSpPr txBox="1"/>
            <p:nvPr/>
          </p:nvSpPr>
          <p:spPr>
            <a:xfrm>
              <a:off x="5900400" y="25831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16</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2" name="TextBox 261">
              <a:extLst>
                <a:ext uri="{FF2B5EF4-FFF2-40B4-BE49-F238E27FC236}">
                  <a16:creationId xmlns:a16="http://schemas.microsoft.com/office/drawing/2014/main" id="{A5B81C79-FC33-49EB-AE65-E9154F84598F}"/>
                </a:ext>
              </a:extLst>
            </p:cNvPr>
            <p:cNvSpPr txBox="1"/>
            <p:nvPr/>
          </p:nvSpPr>
          <p:spPr>
            <a:xfrm>
              <a:off x="5900400" y="28207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14</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3" name="TextBox 262">
              <a:extLst>
                <a:ext uri="{FF2B5EF4-FFF2-40B4-BE49-F238E27FC236}">
                  <a16:creationId xmlns:a16="http://schemas.microsoft.com/office/drawing/2014/main" id="{D19EAC25-3486-4FC3-93D5-C4A112480760}"/>
                </a:ext>
              </a:extLst>
            </p:cNvPr>
            <p:cNvSpPr txBox="1"/>
            <p:nvPr/>
          </p:nvSpPr>
          <p:spPr>
            <a:xfrm>
              <a:off x="5900400" y="30619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12</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4" name="TextBox 263">
              <a:extLst>
                <a:ext uri="{FF2B5EF4-FFF2-40B4-BE49-F238E27FC236}">
                  <a16:creationId xmlns:a16="http://schemas.microsoft.com/office/drawing/2014/main" id="{E94E8691-DE81-4D31-895B-F22045BAD4D4}"/>
                </a:ext>
              </a:extLst>
            </p:cNvPr>
            <p:cNvSpPr txBox="1"/>
            <p:nvPr/>
          </p:nvSpPr>
          <p:spPr>
            <a:xfrm>
              <a:off x="5900400" y="32995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5" name="TextBox 264">
              <a:extLst>
                <a:ext uri="{FF2B5EF4-FFF2-40B4-BE49-F238E27FC236}">
                  <a16:creationId xmlns:a16="http://schemas.microsoft.com/office/drawing/2014/main" id="{B48EDFCC-768C-4E88-985E-E5894A441A93}"/>
                </a:ext>
              </a:extLst>
            </p:cNvPr>
            <p:cNvSpPr txBox="1"/>
            <p:nvPr/>
          </p:nvSpPr>
          <p:spPr>
            <a:xfrm>
              <a:off x="5964520" y="3540766"/>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6" name="TextBox 265">
              <a:extLst>
                <a:ext uri="{FF2B5EF4-FFF2-40B4-BE49-F238E27FC236}">
                  <a16:creationId xmlns:a16="http://schemas.microsoft.com/office/drawing/2014/main" id="{F683FEC7-255E-4376-BA7C-BF31630D267D}"/>
                </a:ext>
              </a:extLst>
            </p:cNvPr>
            <p:cNvSpPr txBox="1"/>
            <p:nvPr/>
          </p:nvSpPr>
          <p:spPr>
            <a:xfrm>
              <a:off x="5964520" y="3778366"/>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7" name="TextBox 266">
              <a:extLst>
                <a:ext uri="{FF2B5EF4-FFF2-40B4-BE49-F238E27FC236}">
                  <a16:creationId xmlns:a16="http://schemas.microsoft.com/office/drawing/2014/main" id="{CF07C80A-CCD3-4199-8099-27E1A50BB5EB}"/>
                </a:ext>
              </a:extLst>
            </p:cNvPr>
            <p:cNvSpPr txBox="1"/>
            <p:nvPr/>
          </p:nvSpPr>
          <p:spPr>
            <a:xfrm>
              <a:off x="5964520" y="4019566"/>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8" name="TextBox 267">
              <a:extLst>
                <a:ext uri="{FF2B5EF4-FFF2-40B4-BE49-F238E27FC236}">
                  <a16:creationId xmlns:a16="http://schemas.microsoft.com/office/drawing/2014/main" id="{D87C1891-E644-457D-94BD-A675D6F5C4B3}"/>
                </a:ext>
              </a:extLst>
            </p:cNvPr>
            <p:cNvSpPr txBox="1"/>
            <p:nvPr/>
          </p:nvSpPr>
          <p:spPr>
            <a:xfrm>
              <a:off x="5964521" y="4257166"/>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9" name="TextBox 268">
              <a:extLst>
                <a:ext uri="{FF2B5EF4-FFF2-40B4-BE49-F238E27FC236}">
                  <a16:creationId xmlns:a16="http://schemas.microsoft.com/office/drawing/2014/main" id="{31EEBAA1-8612-4C0C-9233-514C19FBFC72}"/>
                </a:ext>
              </a:extLst>
            </p:cNvPr>
            <p:cNvSpPr txBox="1"/>
            <p:nvPr/>
          </p:nvSpPr>
          <p:spPr>
            <a:xfrm>
              <a:off x="5964521" y="44964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70" name="object 11">
              <a:extLst>
                <a:ext uri="{FF2B5EF4-FFF2-40B4-BE49-F238E27FC236}">
                  <a16:creationId xmlns:a16="http://schemas.microsoft.com/office/drawing/2014/main" id="{80721A1A-1B7A-42F9-976C-DE386FC0A5B9}"/>
                </a:ext>
              </a:extLst>
            </p:cNvPr>
            <p:cNvSpPr/>
            <p:nvPr/>
          </p:nvSpPr>
          <p:spPr>
            <a:xfrm>
              <a:off x="6124977" y="4571116"/>
              <a:ext cx="3240000"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61265453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95B2C60-7978-4144-B6E0-A559524F068E}"/>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resource availability, by source, Middle East and North Africa,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2010–2018, and projected resource needs by 2020</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976777"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2019 resource availability and needs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5" name="object 55">
              <a:extLst>
                <a:ext uri="{FF2B5EF4-FFF2-40B4-BE49-F238E27FC236}">
                  <a16:creationId xmlns:a16="http://schemas.microsoft.com/office/drawing/2014/main" id="{6D03C4D0-0F3B-41EB-ACD9-30CA77801E48}"/>
                </a:ext>
              </a:extLst>
            </p:cNvPr>
            <p:cNvSpPr/>
            <p:nvPr/>
          </p:nvSpPr>
          <p:spPr>
            <a:xfrm>
              <a:off x="1260617" y="2160000"/>
              <a:ext cx="0" cy="2160000"/>
            </a:xfrm>
            <a:custGeom>
              <a:avLst/>
              <a:gdLst/>
              <a:ahLst/>
              <a:cxnLst/>
              <a:rect l="l" t="t" r="r" b="b"/>
              <a:pathLst>
                <a:path h="2371090">
                  <a:moveTo>
                    <a:pt x="0" y="0"/>
                  </a:moveTo>
                  <a:lnTo>
                    <a:pt x="0" y="2370582"/>
                  </a:lnTo>
                </a:path>
              </a:pathLst>
            </a:custGeom>
            <a:ln w="380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6" name="object 56">
              <a:extLst>
                <a:ext uri="{FF2B5EF4-FFF2-40B4-BE49-F238E27FC236}">
                  <a16:creationId xmlns:a16="http://schemas.microsoft.com/office/drawing/2014/main" id="{8411FA6F-9451-4BB9-8323-1082E24C9F64}"/>
                </a:ext>
              </a:extLst>
            </p:cNvPr>
            <p:cNvSpPr/>
            <p:nvPr/>
          </p:nvSpPr>
          <p:spPr>
            <a:xfrm>
              <a:off x="1260000" y="4319185"/>
              <a:ext cx="5940000" cy="0"/>
            </a:xfrm>
            <a:custGeom>
              <a:avLst/>
              <a:gdLst/>
              <a:ahLst/>
              <a:cxnLst/>
              <a:rect l="l" t="t" r="r" b="b"/>
              <a:pathLst>
                <a:path w="3792854">
                  <a:moveTo>
                    <a:pt x="0" y="0"/>
                  </a:moveTo>
                  <a:lnTo>
                    <a:pt x="3792474" y="0"/>
                  </a:lnTo>
                </a:path>
              </a:pathLst>
            </a:custGeom>
            <a:ln w="3822">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nvGrpSpPr>
            <p:cNvPr id="74" name="Group 73">
              <a:extLst>
                <a:ext uri="{FF2B5EF4-FFF2-40B4-BE49-F238E27FC236}">
                  <a16:creationId xmlns:a16="http://schemas.microsoft.com/office/drawing/2014/main" id="{4BEB3864-61EA-4FC6-8432-435F89DB5B9A}"/>
                </a:ext>
              </a:extLst>
            </p:cNvPr>
            <p:cNvGrpSpPr/>
            <p:nvPr/>
          </p:nvGrpSpPr>
          <p:grpSpPr>
            <a:xfrm>
              <a:off x="7560000" y="3096000"/>
              <a:ext cx="1727632" cy="169277"/>
              <a:chOff x="7740000" y="2754000"/>
              <a:chExt cx="1727632" cy="169277"/>
            </a:xfrm>
          </p:grpSpPr>
          <p:sp>
            <p:nvSpPr>
              <p:cNvPr id="75" name="object 14">
                <a:extLst>
                  <a:ext uri="{FF2B5EF4-FFF2-40B4-BE49-F238E27FC236}">
                    <a16:creationId xmlns:a16="http://schemas.microsoft.com/office/drawing/2014/main" id="{A16F779B-25B7-4EE5-9E29-7F85D4F0C693}"/>
                  </a:ext>
                </a:extLst>
              </p:cNvPr>
              <p:cNvSpPr/>
              <p:nvPr/>
            </p:nvSpPr>
            <p:spPr>
              <a:xfrm>
                <a:off x="7740000" y="2772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6" name="TextBox 75">
                <a:extLst>
                  <a:ext uri="{FF2B5EF4-FFF2-40B4-BE49-F238E27FC236}">
                    <a16:creationId xmlns:a16="http://schemas.microsoft.com/office/drawing/2014/main" id="{B6B345F0-5156-4543-9C78-5A5337A3EB13}"/>
                  </a:ext>
                </a:extLst>
              </p:cNvPr>
              <p:cNvSpPr txBox="1"/>
              <p:nvPr/>
            </p:nvSpPr>
            <p:spPr>
              <a:xfrm>
                <a:off x="7956000" y="2754000"/>
                <a:ext cx="151163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United States (bilateral)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77" name="Group 76">
              <a:extLst>
                <a:ext uri="{FF2B5EF4-FFF2-40B4-BE49-F238E27FC236}">
                  <a16:creationId xmlns:a16="http://schemas.microsoft.com/office/drawing/2014/main" id="{9E8F0CE2-9C5E-4D2C-9CD6-616BEF13CAC3}"/>
                </a:ext>
              </a:extLst>
            </p:cNvPr>
            <p:cNvGrpSpPr/>
            <p:nvPr/>
          </p:nvGrpSpPr>
          <p:grpSpPr>
            <a:xfrm>
              <a:off x="7560000" y="3312000"/>
              <a:ext cx="985441" cy="169277"/>
              <a:chOff x="7740000" y="3006000"/>
              <a:chExt cx="985441" cy="169277"/>
            </a:xfrm>
          </p:grpSpPr>
          <p:sp>
            <p:nvSpPr>
              <p:cNvPr id="78" name="object 15">
                <a:extLst>
                  <a:ext uri="{FF2B5EF4-FFF2-40B4-BE49-F238E27FC236}">
                    <a16:creationId xmlns:a16="http://schemas.microsoft.com/office/drawing/2014/main" id="{E5190A57-1E2E-4723-9146-F24D4199E348}"/>
                  </a:ext>
                </a:extLst>
              </p:cNvPr>
              <p:cNvSpPr/>
              <p:nvPr/>
            </p:nvSpPr>
            <p:spPr>
              <a:xfrm>
                <a:off x="7740000" y="3024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9" name="TextBox 78">
                <a:extLst>
                  <a:ext uri="{FF2B5EF4-FFF2-40B4-BE49-F238E27FC236}">
                    <a16:creationId xmlns:a16="http://schemas.microsoft.com/office/drawing/2014/main" id="{68A3B346-C29F-4621-BF8F-CD8113C0E936}"/>
                  </a:ext>
                </a:extLst>
              </p:cNvPr>
              <p:cNvSpPr txBox="1"/>
              <p:nvPr/>
            </p:nvSpPr>
            <p:spPr>
              <a:xfrm>
                <a:off x="7956000" y="3006000"/>
                <a:ext cx="769441"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Global Fund</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80" name="Group 79">
              <a:extLst>
                <a:ext uri="{FF2B5EF4-FFF2-40B4-BE49-F238E27FC236}">
                  <a16:creationId xmlns:a16="http://schemas.microsoft.com/office/drawing/2014/main" id="{6BE650E2-CCD8-4B40-827A-DF3F04771B67}"/>
                </a:ext>
              </a:extLst>
            </p:cNvPr>
            <p:cNvGrpSpPr/>
            <p:nvPr/>
          </p:nvGrpSpPr>
          <p:grpSpPr>
            <a:xfrm>
              <a:off x="7560000" y="3528000"/>
              <a:ext cx="1374972" cy="169277"/>
              <a:chOff x="7740000" y="3258000"/>
              <a:chExt cx="1374972" cy="169277"/>
            </a:xfrm>
          </p:grpSpPr>
          <p:sp>
            <p:nvSpPr>
              <p:cNvPr id="81" name="object 16">
                <a:extLst>
                  <a:ext uri="{FF2B5EF4-FFF2-40B4-BE49-F238E27FC236}">
                    <a16:creationId xmlns:a16="http://schemas.microsoft.com/office/drawing/2014/main" id="{5D0E3A66-2E4C-413A-83C0-CFB29BB0FBEC}"/>
                  </a:ext>
                </a:extLst>
              </p:cNvPr>
              <p:cNvSpPr/>
              <p:nvPr/>
            </p:nvSpPr>
            <p:spPr>
              <a:xfrm>
                <a:off x="7740000" y="3276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2" name="TextBox 81">
                <a:extLst>
                  <a:ext uri="{FF2B5EF4-FFF2-40B4-BE49-F238E27FC236}">
                    <a16:creationId xmlns:a16="http://schemas.microsoft.com/office/drawing/2014/main" id="{9F7E44A6-9ECC-477A-8A54-0E2224EA28E3}"/>
                  </a:ext>
                </a:extLst>
              </p:cNvPr>
              <p:cNvSpPr txBox="1"/>
              <p:nvPr/>
            </p:nvSpPr>
            <p:spPr>
              <a:xfrm>
                <a:off x="7956000" y="3258000"/>
                <a:ext cx="115897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Other international</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83" name="Group 82">
              <a:extLst>
                <a:ext uri="{FF2B5EF4-FFF2-40B4-BE49-F238E27FC236}">
                  <a16:creationId xmlns:a16="http://schemas.microsoft.com/office/drawing/2014/main" id="{FA278296-8ADB-4584-A485-83BF02DD3940}"/>
                </a:ext>
              </a:extLst>
            </p:cNvPr>
            <p:cNvGrpSpPr/>
            <p:nvPr/>
          </p:nvGrpSpPr>
          <p:grpSpPr>
            <a:xfrm>
              <a:off x="7560000" y="3744000"/>
              <a:ext cx="2048233" cy="169277"/>
              <a:chOff x="7740000" y="3510000"/>
              <a:chExt cx="2048233" cy="169277"/>
            </a:xfrm>
          </p:grpSpPr>
          <p:sp>
            <p:nvSpPr>
              <p:cNvPr id="84" name="object 17">
                <a:extLst>
                  <a:ext uri="{FF2B5EF4-FFF2-40B4-BE49-F238E27FC236}">
                    <a16:creationId xmlns:a16="http://schemas.microsoft.com/office/drawing/2014/main" id="{DD939023-FCB3-429D-9DCC-9F248DD6924A}"/>
                  </a:ext>
                </a:extLst>
              </p:cNvPr>
              <p:cNvSpPr/>
              <p:nvPr/>
            </p:nvSpPr>
            <p:spPr>
              <a:xfrm>
                <a:off x="7740000" y="3528000"/>
                <a:ext cx="144000" cy="14400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5" name="TextBox 84">
                <a:extLst>
                  <a:ext uri="{FF2B5EF4-FFF2-40B4-BE49-F238E27FC236}">
                    <a16:creationId xmlns:a16="http://schemas.microsoft.com/office/drawing/2014/main" id="{1F60237A-30A5-4D4E-93BE-C2A2DCBEF1D4}"/>
                  </a:ext>
                </a:extLst>
              </p:cNvPr>
              <p:cNvSpPr txBox="1"/>
              <p:nvPr/>
            </p:nvSpPr>
            <p:spPr>
              <a:xfrm>
                <a:off x="7956000" y="3510000"/>
                <a:ext cx="183223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Resource needs (Fast-Track)</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86" name="Group 85">
              <a:extLst>
                <a:ext uri="{FF2B5EF4-FFF2-40B4-BE49-F238E27FC236}">
                  <a16:creationId xmlns:a16="http://schemas.microsoft.com/office/drawing/2014/main" id="{AC8FE40E-FD57-4192-8241-5945D02EAFAF}"/>
                </a:ext>
              </a:extLst>
            </p:cNvPr>
            <p:cNvGrpSpPr/>
            <p:nvPr/>
          </p:nvGrpSpPr>
          <p:grpSpPr>
            <a:xfrm>
              <a:off x="7560000" y="2880000"/>
              <a:ext cx="2080293" cy="169277"/>
              <a:chOff x="7740000" y="2502000"/>
              <a:chExt cx="2080293" cy="169277"/>
            </a:xfrm>
          </p:grpSpPr>
          <p:sp>
            <p:nvSpPr>
              <p:cNvPr id="87" name="object 13">
                <a:extLst>
                  <a:ext uri="{FF2B5EF4-FFF2-40B4-BE49-F238E27FC236}">
                    <a16:creationId xmlns:a16="http://schemas.microsoft.com/office/drawing/2014/main" id="{EDDE9284-3345-4D56-B956-59E315677160}"/>
                  </a:ext>
                </a:extLst>
              </p:cNvPr>
              <p:cNvSpPr/>
              <p:nvPr/>
            </p:nvSpPr>
            <p:spPr>
              <a:xfrm>
                <a:off x="7740000" y="252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8" name="TextBox 87">
                <a:extLst>
                  <a:ext uri="{FF2B5EF4-FFF2-40B4-BE49-F238E27FC236}">
                    <a16:creationId xmlns:a16="http://schemas.microsoft.com/office/drawing/2014/main" id="{F64E1D40-3438-4D11-9144-93444B629F1C}"/>
                  </a:ext>
                </a:extLst>
              </p:cNvPr>
              <p:cNvSpPr txBox="1"/>
              <p:nvPr/>
            </p:nvSpPr>
            <p:spPr>
              <a:xfrm>
                <a:off x="7956000" y="2502000"/>
                <a:ext cx="186429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Domestic (public and private)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28" name="Group 127">
              <a:extLst>
                <a:ext uri="{FF2B5EF4-FFF2-40B4-BE49-F238E27FC236}">
                  <a16:creationId xmlns:a16="http://schemas.microsoft.com/office/drawing/2014/main" id="{0E5271F3-50F4-4F60-B256-ABD50804E037}"/>
                </a:ext>
              </a:extLst>
            </p:cNvPr>
            <p:cNvGrpSpPr/>
            <p:nvPr/>
          </p:nvGrpSpPr>
          <p:grpSpPr>
            <a:xfrm>
              <a:off x="1404000" y="3829658"/>
              <a:ext cx="252000" cy="490178"/>
              <a:chOff x="1443599" y="3829658"/>
              <a:chExt cx="252000" cy="490178"/>
            </a:xfrm>
          </p:grpSpPr>
          <p:sp>
            <p:nvSpPr>
              <p:cNvPr id="89" name="object 22">
                <a:extLst>
                  <a:ext uri="{FF2B5EF4-FFF2-40B4-BE49-F238E27FC236}">
                    <a16:creationId xmlns:a16="http://schemas.microsoft.com/office/drawing/2014/main" id="{B1179450-87F5-48D7-A9BE-4C6F8CFD4156}"/>
                  </a:ext>
                </a:extLst>
              </p:cNvPr>
              <p:cNvSpPr/>
              <p:nvPr/>
            </p:nvSpPr>
            <p:spPr>
              <a:xfrm>
                <a:off x="1443599" y="4081384"/>
                <a:ext cx="252000" cy="238452"/>
              </a:xfrm>
              <a:custGeom>
                <a:avLst/>
                <a:gdLst/>
                <a:ahLst/>
                <a:cxnLst/>
                <a:rect l="l" t="t" r="r" b="b"/>
                <a:pathLst>
                  <a:path w="108584" h="184784">
                    <a:moveTo>
                      <a:pt x="108203" y="0"/>
                    </a:moveTo>
                    <a:lnTo>
                      <a:pt x="0" y="0"/>
                    </a:lnTo>
                    <a:lnTo>
                      <a:pt x="0" y="184403"/>
                    </a:lnTo>
                    <a:lnTo>
                      <a:pt x="108203" y="184403"/>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8" name="object 31">
                <a:extLst>
                  <a:ext uri="{FF2B5EF4-FFF2-40B4-BE49-F238E27FC236}">
                    <a16:creationId xmlns:a16="http://schemas.microsoft.com/office/drawing/2014/main" id="{D44E0ABD-5FBD-40CF-88EE-B59A232B914B}"/>
                  </a:ext>
                </a:extLst>
              </p:cNvPr>
              <p:cNvSpPr/>
              <p:nvPr/>
            </p:nvSpPr>
            <p:spPr>
              <a:xfrm>
                <a:off x="1443599" y="4050903"/>
                <a:ext cx="252000" cy="31138"/>
              </a:xfrm>
              <a:custGeom>
                <a:avLst/>
                <a:gdLst/>
                <a:ahLst/>
                <a:cxnLst/>
                <a:rect l="l" t="t" r="r" b="b"/>
                <a:pathLst>
                  <a:path w="108584" h="24129">
                    <a:moveTo>
                      <a:pt x="0" y="23621"/>
                    </a:moveTo>
                    <a:lnTo>
                      <a:pt x="108203" y="23621"/>
                    </a:lnTo>
                    <a:lnTo>
                      <a:pt x="108203" y="0"/>
                    </a:lnTo>
                    <a:lnTo>
                      <a:pt x="0" y="0"/>
                    </a:lnTo>
                    <a:lnTo>
                      <a:pt x="0" y="23621"/>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7" name="object 40">
                <a:extLst>
                  <a:ext uri="{FF2B5EF4-FFF2-40B4-BE49-F238E27FC236}">
                    <a16:creationId xmlns:a16="http://schemas.microsoft.com/office/drawing/2014/main" id="{8E5C63F1-30DC-4B06-9D9B-6D7CE6491365}"/>
                  </a:ext>
                </a:extLst>
              </p:cNvPr>
              <p:cNvSpPr/>
              <p:nvPr/>
            </p:nvSpPr>
            <p:spPr>
              <a:xfrm>
                <a:off x="1443599" y="3870956"/>
                <a:ext cx="252000" cy="180273"/>
              </a:xfrm>
              <a:custGeom>
                <a:avLst/>
                <a:gdLst/>
                <a:ahLst/>
                <a:cxnLst/>
                <a:rect l="l" t="t" r="r" b="b"/>
                <a:pathLst>
                  <a:path w="108584" h="139700">
                    <a:moveTo>
                      <a:pt x="108203" y="0"/>
                    </a:moveTo>
                    <a:lnTo>
                      <a:pt x="0" y="0"/>
                    </a:lnTo>
                    <a:lnTo>
                      <a:pt x="0" y="139445"/>
                    </a:lnTo>
                    <a:lnTo>
                      <a:pt x="108203" y="139445"/>
                    </a:lnTo>
                    <a:lnTo>
                      <a:pt x="108203"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6" name="object 49">
                <a:extLst>
                  <a:ext uri="{FF2B5EF4-FFF2-40B4-BE49-F238E27FC236}">
                    <a16:creationId xmlns:a16="http://schemas.microsoft.com/office/drawing/2014/main" id="{8499032B-FD12-4C22-9C18-0B74F197BBCC}"/>
                  </a:ext>
                </a:extLst>
              </p:cNvPr>
              <p:cNvSpPr/>
              <p:nvPr/>
            </p:nvSpPr>
            <p:spPr>
              <a:xfrm>
                <a:off x="1443599" y="3829658"/>
                <a:ext cx="252000" cy="41789"/>
              </a:xfrm>
              <a:custGeom>
                <a:avLst/>
                <a:gdLst/>
                <a:ahLst/>
                <a:cxnLst/>
                <a:rect l="l" t="t" r="r" b="b"/>
                <a:pathLst>
                  <a:path w="108584" h="32384">
                    <a:moveTo>
                      <a:pt x="0" y="32003"/>
                    </a:moveTo>
                    <a:lnTo>
                      <a:pt x="108203" y="32003"/>
                    </a:lnTo>
                    <a:lnTo>
                      <a:pt x="108203" y="0"/>
                    </a:lnTo>
                    <a:lnTo>
                      <a:pt x="0" y="0"/>
                    </a:lnTo>
                    <a:lnTo>
                      <a:pt x="0" y="32003"/>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129" name="Group 128">
              <a:extLst>
                <a:ext uri="{FF2B5EF4-FFF2-40B4-BE49-F238E27FC236}">
                  <a16:creationId xmlns:a16="http://schemas.microsoft.com/office/drawing/2014/main" id="{50F72EEF-2442-45C8-8809-426119F6CF51}"/>
                </a:ext>
              </a:extLst>
            </p:cNvPr>
            <p:cNvGrpSpPr/>
            <p:nvPr/>
          </p:nvGrpSpPr>
          <p:grpSpPr>
            <a:xfrm>
              <a:off x="1944000" y="3859156"/>
              <a:ext cx="252000" cy="460516"/>
              <a:chOff x="1984196" y="3859156"/>
              <a:chExt cx="252000" cy="460516"/>
            </a:xfrm>
          </p:grpSpPr>
          <p:sp>
            <p:nvSpPr>
              <p:cNvPr id="90" name="object 23">
                <a:extLst>
                  <a:ext uri="{FF2B5EF4-FFF2-40B4-BE49-F238E27FC236}">
                    <a16:creationId xmlns:a16="http://schemas.microsoft.com/office/drawing/2014/main" id="{EA3AA7C3-C8D8-4445-ADA8-E222B914F937}"/>
                  </a:ext>
                </a:extLst>
              </p:cNvPr>
              <p:cNvSpPr/>
              <p:nvPr/>
            </p:nvSpPr>
            <p:spPr>
              <a:xfrm>
                <a:off x="1984196" y="4045985"/>
                <a:ext cx="252000" cy="273687"/>
              </a:xfrm>
              <a:custGeom>
                <a:avLst/>
                <a:gdLst/>
                <a:ahLst/>
                <a:cxnLst/>
                <a:rect l="l" t="t" r="r" b="b"/>
                <a:pathLst>
                  <a:path w="107950" h="212090">
                    <a:moveTo>
                      <a:pt x="107442" y="0"/>
                    </a:moveTo>
                    <a:lnTo>
                      <a:pt x="0" y="0"/>
                    </a:lnTo>
                    <a:lnTo>
                      <a:pt x="0" y="211836"/>
                    </a:lnTo>
                    <a:lnTo>
                      <a:pt x="107442" y="211836"/>
                    </a:lnTo>
                    <a:lnTo>
                      <a:pt x="107442"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9" name="object 32">
                <a:extLst>
                  <a:ext uri="{FF2B5EF4-FFF2-40B4-BE49-F238E27FC236}">
                    <a16:creationId xmlns:a16="http://schemas.microsoft.com/office/drawing/2014/main" id="{0D27D41D-6C8E-477B-B774-77A083406D87}"/>
                  </a:ext>
                </a:extLst>
              </p:cNvPr>
              <p:cNvSpPr/>
              <p:nvPr/>
            </p:nvSpPr>
            <p:spPr>
              <a:xfrm>
                <a:off x="1984196" y="4014519"/>
                <a:ext cx="252000" cy="31958"/>
              </a:xfrm>
              <a:custGeom>
                <a:avLst/>
                <a:gdLst/>
                <a:ahLst/>
                <a:cxnLst/>
                <a:rect l="l" t="t" r="r" b="b"/>
                <a:pathLst>
                  <a:path w="107950" h="24765">
                    <a:moveTo>
                      <a:pt x="0" y="24383"/>
                    </a:moveTo>
                    <a:lnTo>
                      <a:pt x="107442" y="24383"/>
                    </a:lnTo>
                    <a:lnTo>
                      <a:pt x="107442" y="0"/>
                    </a:lnTo>
                    <a:lnTo>
                      <a:pt x="0" y="0"/>
                    </a:lnTo>
                    <a:lnTo>
                      <a:pt x="0" y="24383"/>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8" name="object 41">
                <a:extLst>
                  <a:ext uri="{FF2B5EF4-FFF2-40B4-BE49-F238E27FC236}">
                    <a16:creationId xmlns:a16="http://schemas.microsoft.com/office/drawing/2014/main" id="{8C7BBF9C-4F23-4322-A745-34BCEC145698}"/>
                  </a:ext>
                </a:extLst>
              </p:cNvPr>
              <p:cNvSpPr/>
              <p:nvPr/>
            </p:nvSpPr>
            <p:spPr>
              <a:xfrm>
                <a:off x="1984196" y="3887672"/>
                <a:ext cx="252000" cy="127011"/>
              </a:xfrm>
              <a:custGeom>
                <a:avLst/>
                <a:gdLst/>
                <a:ahLst/>
                <a:cxnLst/>
                <a:rect l="l" t="t" r="r" b="b"/>
                <a:pathLst>
                  <a:path w="107950" h="98425">
                    <a:moveTo>
                      <a:pt x="107442" y="0"/>
                    </a:moveTo>
                    <a:lnTo>
                      <a:pt x="0" y="0"/>
                    </a:lnTo>
                    <a:lnTo>
                      <a:pt x="0" y="98298"/>
                    </a:lnTo>
                    <a:lnTo>
                      <a:pt x="107442" y="98298"/>
                    </a:lnTo>
                    <a:lnTo>
                      <a:pt x="107442"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7" name="object 50">
                <a:extLst>
                  <a:ext uri="{FF2B5EF4-FFF2-40B4-BE49-F238E27FC236}">
                    <a16:creationId xmlns:a16="http://schemas.microsoft.com/office/drawing/2014/main" id="{E58A652C-BF0E-476B-AEA8-36EFF16E8A72}"/>
                  </a:ext>
                </a:extLst>
              </p:cNvPr>
              <p:cNvSpPr/>
              <p:nvPr/>
            </p:nvSpPr>
            <p:spPr>
              <a:xfrm>
                <a:off x="1984196" y="3859156"/>
                <a:ext cx="252000" cy="28680"/>
              </a:xfrm>
              <a:custGeom>
                <a:avLst/>
                <a:gdLst/>
                <a:ahLst/>
                <a:cxnLst/>
                <a:rect l="l" t="t" r="r" b="b"/>
                <a:pathLst>
                  <a:path w="107950" h="22225">
                    <a:moveTo>
                      <a:pt x="0" y="22097"/>
                    </a:moveTo>
                    <a:lnTo>
                      <a:pt x="107442" y="22097"/>
                    </a:lnTo>
                    <a:lnTo>
                      <a:pt x="107442" y="0"/>
                    </a:lnTo>
                    <a:lnTo>
                      <a:pt x="0" y="0"/>
                    </a:lnTo>
                    <a:lnTo>
                      <a:pt x="0" y="22097"/>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130" name="Group 129">
              <a:extLst>
                <a:ext uri="{FF2B5EF4-FFF2-40B4-BE49-F238E27FC236}">
                  <a16:creationId xmlns:a16="http://schemas.microsoft.com/office/drawing/2014/main" id="{DE35BEC0-5429-4411-82A1-869CBA2F6944}"/>
                </a:ext>
              </a:extLst>
            </p:cNvPr>
            <p:cNvGrpSpPr/>
            <p:nvPr/>
          </p:nvGrpSpPr>
          <p:grpSpPr>
            <a:xfrm>
              <a:off x="2484000" y="3915205"/>
              <a:ext cx="252000" cy="404303"/>
              <a:chOff x="2523600" y="3915205"/>
              <a:chExt cx="252000" cy="404303"/>
            </a:xfrm>
          </p:grpSpPr>
          <p:sp>
            <p:nvSpPr>
              <p:cNvPr id="91" name="object 24">
                <a:extLst>
                  <a:ext uri="{FF2B5EF4-FFF2-40B4-BE49-F238E27FC236}">
                    <a16:creationId xmlns:a16="http://schemas.microsoft.com/office/drawing/2014/main" id="{E4967DCC-658D-45C3-8BD0-761337E4EF65}"/>
                  </a:ext>
                </a:extLst>
              </p:cNvPr>
              <p:cNvSpPr/>
              <p:nvPr/>
            </p:nvSpPr>
            <p:spPr>
              <a:xfrm>
                <a:off x="2523600" y="4059751"/>
                <a:ext cx="252000" cy="259757"/>
              </a:xfrm>
              <a:custGeom>
                <a:avLst/>
                <a:gdLst/>
                <a:ahLst/>
                <a:cxnLst/>
                <a:rect l="l" t="t" r="r" b="b"/>
                <a:pathLst>
                  <a:path w="108585" h="201295">
                    <a:moveTo>
                      <a:pt x="108204" y="0"/>
                    </a:moveTo>
                    <a:lnTo>
                      <a:pt x="0" y="0"/>
                    </a:lnTo>
                    <a:lnTo>
                      <a:pt x="0" y="201168"/>
                    </a:lnTo>
                    <a:lnTo>
                      <a:pt x="108204" y="201168"/>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0" name="object 33">
                <a:extLst>
                  <a:ext uri="{FF2B5EF4-FFF2-40B4-BE49-F238E27FC236}">
                    <a16:creationId xmlns:a16="http://schemas.microsoft.com/office/drawing/2014/main" id="{41C8B2BD-2E02-43EB-A7A2-E25670829FF3}"/>
                  </a:ext>
                </a:extLst>
              </p:cNvPr>
              <p:cNvSpPr/>
              <p:nvPr/>
            </p:nvSpPr>
            <p:spPr>
              <a:xfrm>
                <a:off x="2523600" y="4028285"/>
                <a:ext cx="252000" cy="31958"/>
              </a:xfrm>
              <a:custGeom>
                <a:avLst/>
                <a:gdLst/>
                <a:ahLst/>
                <a:cxnLst/>
                <a:rect l="l" t="t" r="r" b="b"/>
                <a:pathLst>
                  <a:path w="108585" h="24765">
                    <a:moveTo>
                      <a:pt x="0" y="24383"/>
                    </a:moveTo>
                    <a:lnTo>
                      <a:pt x="108204" y="24383"/>
                    </a:lnTo>
                    <a:lnTo>
                      <a:pt x="108204" y="0"/>
                    </a:lnTo>
                    <a:lnTo>
                      <a:pt x="0" y="0"/>
                    </a:lnTo>
                    <a:lnTo>
                      <a:pt x="0" y="24383"/>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9" name="object 42">
                <a:extLst>
                  <a:ext uri="{FF2B5EF4-FFF2-40B4-BE49-F238E27FC236}">
                    <a16:creationId xmlns:a16="http://schemas.microsoft.com/office/drawing/2014/main" id="{021C7065-23F6-471D-87A4-BC4685CC547A}"/>
                  </a:ext>
                </a:extLst>
              </p:cNvPr>
              <p:cNvSpPr/>
              <p:nvPr/>
            </p:nvSpPr>
            <p:spPr>
              <a:xfrm>
                <a:off x="2523600" y="3938804"/>
                <a:ext cx="252000" cy="90137"/>
              </a:xfrm>
              <a:custGeom>
                <a:avLst/>
                <a:gdLst/>
                <a:ahLst/>
                <a:cxnLst/>
                <a:rect l="l" t="t" r="r" b="b"/>
                <a:pathLst>
                  <a:path w="108585" h="69850">
                    <a:moveTo>
                      <a:pt x="0" y="69342"/>
                    </a:moveTo>
                    <a:lnTo>
                      <a:pt x="108204" y="69342"/>
                    </a:lnTo>
                    <a:lnTo>
                      <a:pt x="108204" y="0"/>
                    </a:lnTo>
                    <a:lnTo>
                      <a:pt x="0" y="0"/>
                    </a:lnTo>
                    <a:lnTo>
                      <a:pt x="0" y="69342"/>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8" name="object 51">
                <a:extLst>
                  <a:ext uri="{FF2B5EF4-FFF2-40B4-BE49-F238E27FC236}">
                    <a16:creationId xmlns:a16="http://schemas.microsoft.com/office/drawing/2014/main" id="{ADC82221-5776-41C8-A4E5-E91216D86E64}"/>
                  </a:ext>
                </a:extLst>
              </p:cNvPr>
              <p:cNvSpPr/>
              <p:nvPr/>
            </p:nvSpPr>
            <p:spPr>
              <a:xfrm>
                <a:off x="2523600" y="3915205"/>
                <a:ext cx="252000" cy="23763"/>
              </a:xfrm>
              <a:custGeom>
                <a:avLst/>
                <a:gdLst/>
                <a:ahLst/>
                <a:cxnLst/>
                <a:rect l="l" t="t" r="r" b="b"/>
                <a:pathLst>
                  <a:path w="108585" h="18415">
                    <a:moveTo>
                      <a:pt x="0" y="18288"/>
                    </a:moveTo>
                    <a:lnTo>
                      <a:pt x="108204" y="18288"/>
                    </a:lnTo>
                    <a:lnTo>
                      <a:pt x="108204" y="0"/>
                    </a:lnTo>
                    <a:lnTo>
                      <a:pt x="0" y="0"/>
                    </a:lnTo>
                    <a:lnTo>
                      <a:pt x="0" y="18288"/>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131" name="Group 130">
              <a:extLst>
                <a:ext uri="{FF2B5EF4-FFF2-40B4-BE49-F238E27FC236}">
                  <a16:creationId xmlns:a16="http://schemas.microsoft.com/office/drawing/2014/main" id="{E2DF1B96-2CA3-4CBA-BE64-91A571914FA0}"/>
                </a:ext>
              </a:extLst>
            </p:cNvPr>
            <p:cNvGrpSpPr/>
            <p:nvPr/>
          </p:nvGrpSpPr>
          <p:grpSpPr>
            <a:xfrm>
              <a:off x="3024000" y="3899473"/>
              <a:ext cx="252000" cy="420527"/>
              <a:chOff x="3063003" y="3899473"/>
              <a:chExt cx="252000" cy="420527"/>
            </a:xfrm>
          </p:grpSpPr>
          <p:sp>
            <p:nvSpPr>
              <p:cNvPr id="92" name="object 25">
                <a:extLst>
                  <a:ext uri="{FF2B5EF4-FFF2-40B4-BE49-F238E27FC236}">
                    <a16:creationId xmlns:a16="http://schemas.microsoft.com/office/drawing/2014/main" id="{4AAF8CB9-76A2-4746-82B2-8CBF1CEB00E6}"/>
                  </a:ext>
                </a:extLst>
              </p:cNvPr>
              <p:cNvSpPr/>
              <p:nvPr/>
            </p:nvSpPr>
            <p:spPr>
              <a:xfrm>
                <a:off x="3063003" y="4052868"/>
                <a:ext cx="252000" cy="267132"/>
              </a:xfrm>
              <a:custGeom>
                <a:avLst/>
                <a:gdLst/>
                <a:ahLst/>
                <a:cxnLst/>
                <a:rect l="l" t="t" r="r" b="b"/>
                <a:pathLst>
                  <a:path w="108585" h="207009">
                    <a:moveTo>
                      <a:pt x="108204" y="0"/>
                    </a:moveTo>
                    <a:lnTo>
                      <a:pt x="0" y="0"/>
                    </a:lnTo>
                    <a:lnTo>
                      <a:pt x="0" y="206501"/>
                    </a:lnTo>
                    <a:lnTo>
                      <a:pt x="108204" y="206501"/>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1" name="object 34">
                <a:extLst>
                  <a:ext uri="{FF2B5EF4-FFF2-40B4-BE49-F238E27FC236}">
                    <a16:creationId xmlns:a16="http://schemas.microsoft.com/office/drawing/2014/main" id="{9C39FB3C-40C7-4712-8440-6732BE5252D2}"/>
                  </a:ext>
                </a:extLst>
              </p:cNvPr>
              <p:cNvSpPr/>
              <p:nvPr/>
            </p:nvSpPr>
            <p:spPr>
              <a:xfrm>
                <a:off x="3063003" y="4037135"/>
                <a:ext cx="252000" cy="16388"/>
              </a:xfrm>
              <a:custGeom>
                <a:avLst/>
                <a:gdLst/>
                <a:ahLst/>
                <a:cxnLst/>
                <a:rect l="l" t="t" r="r" b="b"/>
                <a:pathLst>
                  <a:path w="108585" h="12700">
                    <a:moveTo>
                      <a:pt x="0" y="12192"/>
                    </a:moveTo>
                    <a:lnTo>
                      <a:pt x="108204" y="12192"/>
                    </a:lnTo>
                    <a:lnTo>
                      <a:pt x="108204" y="0"/>
                    </a:lnTo>
                    <a:lnTo>
                      <a:pt x="0" y="0"/>
                    </a:lnTo>
                    <a:lnTo>
                      <a:pt x="0" y="12192"/>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0" name="object 43">
                <a:extLst>
                  <a:ext uri="{FF2B5EF4-FFF2-40B4-BE49-F238E27FC236}">
                    <a16:creationId xmlns:a16="http://schemas.microsoft.com/office/drawing/2014/main" id="{9346076F-2CA0-4B68-AB07-FC963DF00DDE}"/>
                  </a:ext>
                </a:extLst>
              </p:cNvPr>
              <p:cNvSpPr/>
              <p:nvPr/>
            </p:nvSpPr>
            <p:spPr>
              <a:xfrm>
                <a:off x="3063003" y="3927006"/>
                <a:ext cx="252000" cy="110622"/>
              </a:xfrm>
              <a:custGeom>
                <a:avLst/>
                <a:gdLst/>
                <a:ahLst/>
                <a:cxnLst/>
                <a:rect l="l" t="t" r="r" b="b"/>
                <a:pathLst>
                  <a:path w="108585" h="85725">
                    <a:moveTo>
                      <a:pt x="0" y="85344"/>
                    </a:moveTo>
                    <a:lnTo>
                      <a:pt x="108204" y="85344"/>
                    </a:lnTo>
                    <a:lnTo>
                      <a:pt x="108204" y="0"/>
                    </a:lnTo>
                    <a:lnTo>
                      <a:pt x="0" y="0"/>
                    </a:lnTo>
                    <a:lnTo>
                      <a:pt x="0" y="85344"/>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object 52">
                <a:extLst>
                  <a:ext uri="{FF2B5EF4-FFF2-40B4-BE49-F238E27FC236}">
                    <a16:creationId xmlns:a16="http://schemas.microsoft.com/office/drawing/2014/main" id="{DF4D055D-568E-4051-8F1F-E4F9B1E4DC99}"/>
                  </a:ext>
                </a:extLst>
              </p:cNvPr>
              <p:cNvSpPr/>
              <p:nvPr/>
            </p:nvSpPr>
            <p:spPr>
              <a:xfrm>
                <a:off x="3063003" y="3899473"/>
                <a:ext cx="252000" cy="27860"/>
              </a:xfrm>
              <a:custGeom>
                <a:avLst/>
                <a:gdLst/>
                <a:ahLst/>
                <a:cxnLst/>
                <a:rect l="l" t="t" r="r" b="b"/>
                <a:pathLst>
                  <a:path w="108585" h="21590">
                    <a:moveTo>
                      <a:pt x="0" y="21336"/>
                    </a:moveTo>
                    <a:lnTo>
                      <a:pt x="108204" y="21336"/>
                    </a:lnTo>
                    <a:lnTo>
                      <a:pt x="108204" y="0"/>
                    </a:lnTo>
                    <a:lnTo>
                      <a:pt x="0" y="0"/>
                    </a:lnTo>
                    <a:lnTo>
                      <a:pt x="0" y="21336"/>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132" name="Group 131">
              <a:extLst>
                <a:ext uri="{FF2B5EF4-FFF2-40B4-BE49-F238E27FC236}">
                  <a16:creationId xmlns:a16="http://schemas.microsoft.com/office/drawing/2014/main" id="{EC0BD57B-2097-48EA-8FC2-9492E25A3776}"/>
                </a:ext>
              </a:extLst>
            </p:cNvPr>
            <p:cNvGrpSpPr/>
            <p:nvPr/>
          </p:nvGrpSpPr>
          <p:grpSpPr>
            <a:xfrm>
              <a:off x="3564000" y="3915205"/>
              <a:ext cx="252000" cy="404467"/>
              <a:chOff x="3603600" y="3915205"/>
              <a:chExt cx="252000" cy="404467"/>
            </a:xfrm>
          </p:grpSpPr>
          <p:sp>
            <p:nvSpPr>
              <p:cNvPr id="93" name="object 26">
                <a:extLst>
                  <a:ext uri="{FF2B5EF4-FFF2-40B4-BE49-F238E27FC236}">
                    <a16:creationId xmlns:a16="http://schemas.microsoft.com/office/drawing/2014/main" id="{6BC3A46E-DA47-418E-9F88-8EC93605EEB9}"/>
                  </a:ext>
                </a:extLst>
              </p:cNvPr>
              <p:cNvSpPr/>
              <p:nvPr/>
            </p:nvSpPr>
            <p:spPr>
              <a:xfrm>
                <a:off x="3603600" y="4041068"/>
                <a:ext cx="252000" cy="278604"/>
              </a:xfrm>
              <a:custGeom>
                <a:avLst/>
                <a:gdLst/>
                <a:ahLst/>
                <a:cxnLst/>
                <a:rect l="l" t="t" r="r" b="b"/>
                <a:pathLst>
                  <a:path w="108585" h="215900">
                    <a:moveTo>
                      <a:pt x="108204" y="0"/>
                    </a:moveTo>
                    <a:lnTo>
                      <a:pt x="0" y="0"/>
                    </a:lnTo>
                    <a:lnTo>
                      <a:pt x="0" y="215645"/>
                    </a:lnTo>
                    <a:lnTo>
                      <a:pt x="108204" y="215645"/>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2" name="object 35">
                <a:extLst>
                  <a:ext uri="{FF2B5EF4-FFF2-40B4-BE49-F238E27FC236}">
                    <a16:creationId xmlns:a16="http://schemas.microsoft.com/office/drawing/2014/main" id="{049213F4-B584-4668-B436-9326D7D435D9}"/>
                  </a:ext>
                </a:extLst>
              </p:cNvPr>
              <p:cNvSpPr/>
              <p:nvPr/>
            </p:nvSpPr>
            <p:spPr>
              <a:xfrm>
                <a:off x="3603600" y="4035168"/>
                <a:ext cx="252000" cy="0"/>
              </a:xfrm>
              <a:custGeom>
                <a:avLst/>
                <a:gdLst/>
                <a:ahLst/>
                <a:cxnLst/>
                <a:rect l="l" t="t" r="r" b="b"/>
                <a:pathLst>
                  <a:path w="108585">
                    <a:moveTo>
                      <a:pt x="0" y="0"/>
                    </a:moveTo>
                    <a:lnTo>
                      <a:pt x="108204" y="0"/>
                    </a:lnTo>
                  </a:path>
                </a:pathLst>
              </a:custGeom>
              <a:ln w="9143">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1" name="object 44">
                <a:extLst>
                  <a:ext uri="{FF2B5EF4-FFF2-40B4-BE49-F238E27FC236}">
                    <a16:creationId xmlns:a16="http://schemas.microsoft.com/office/drawing/2014/main" id="{4380118B-92FE-430C-8057-97ED9068D6FB}"/>
                  </a:ext>
                </a:extLst>
              </p:cNvPr>
              <p:cNvSpPr/>
              <p:nvPr/>
            </p:nvSpPr>
            <p:spPr>
              <a:xfrm>
                <a:off x="3603600" y="3939788"/>
                <a:ext cx="252000" cy="90137"/>
              </a:xfrm>
              <a:custGeom>
                <a:avLst/>
                <a:gdLst/>
                <a:ahLst/>
                <a:cxnLst/>
                <a:rect l="l" t="t" r="r" b="b"/>
                <a:pathLst>
                  <a:path w="108585" h="69850">
                    <a:moveTo>
                      <a:pt x="0" y="69342"/>
                    </a:moveTo>
                    <a:lnTo>
                      <a:pt x="108204" y="69342"/>
                    </a:lnTo>
                    <a:lnTo>
                      <a:pt x="108204" y="0"/>
                    </a:lnTo>
                    <a:lnTo>
                      <a:pt x="0" y="0"/>
                    </a:lnTo>
                    <a:lnTo>
                      <a:pt x="0" y="69342"/>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0" name="object 53">
                <a:extLst>
                  <a:ext uri="{FF2B5EF4-FFF2-40B4-BE49-F238E27FC236}">
                    <a16:creationId xmlns:a16="http://schemas.microsoft.com/office/drawing/2014/main" id="{F9A94872-EE6B-47B7-9376-9FBC2717D705}"/>
                  </a:ext>
                </a:extLst>
              </p:cNvPr>
              <p:cNvSpPr/>
              <p:nvPr/>
            </p:nvSpPr>
            <p:spPr>
              <a:xfrm>
                <a:off x="3603600" y="3915205"/>
                <a:ext cx="252000" cy="24583"/>
              </a:xfrm>
              <a:custGeom>
                <a:avLst/>
                <a:gdLst/>
                <a:ahLst/>
                <a:cxnLst/>
                <a:rect l="l" t="t" r="r" b="b"/>
                <a:pathLst>
                  <a:path w="108585" h="19050">
                    <a:moveTo>
                      <a:pt x="0" y="19050"/>
                    </a:moveTo>
                    <a:lnTo>
                      <a:pt x="108204" y="19050"/>
                    </a:lnTo>
                    <a:lnTo>
                      <a:pt x="108204" y="0"/>
                    </a:lnTo>
                    <a:lnTo>
                      <a:pt x="0" y="0"/>
                    </a:lnTo>
                    <a:lnTo>
                      <a:pt x="0" y="1905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133" name="Group 132">
              <a:extLst>
                <a:ext uri="{FF2B5EF4-FFF2-40B4-BE49-F238E27FC236}">
                  <a16:creationId xmlns:a16="http://schemas.microsoft.com/office/drawing/2014/main" id="{222FEB5A-FCE3-4171-A178-2A26AED37EF0}"/>
                </a:ext>
              </a:extLst>
            </p:cNvPr>
            <p:cNvGrpSpPr/>
            <p:nvPr/>
          </p:nvGrpSpPr>
          <p:grpSpPr>
            <a:xfrm>
              <a:off x="4104000" y="3920121"/>
              <a:ext cx="252000" cy="399224"/>
              <a:chOff x="4143003" y="3920121"/>
              <a:chExt cx="252000" cy="399224"/>
            </a:xfrm>
          </p:grpSpPr>
          <p:sp>
            <p:nvSpPr>
              <p:cNvPr id="94" name="object 27">
                <a:extLst>
                  <a:ext uri="{FF2B5EF4-FFF2-40B4-BE49-F238E27FC236}">
                    <a16:creationId xmlns:a16="http://schemas.microsoft.com/office/drawing/2014/main" id="{2CE0B855-E451-4251-85B0-5D5C2D5CB9B2}"/>
                  </a:ext>
                </a:extLst>
              </p:cNvPr>
              <p:cNvSpPr/>
              <p:nvPr/>
            </p:nvSpPr>
            <p:spPr>
              <a:xfrm>
                <a:off x="4143003" y="4039102"/>
                <a:ext cx="252000" cy="280243"/>
              </a:xfrm>
              <a:custGeom>
                <a:avLst/>
                <a:gdLst/>
                <a:ahLst/>
                <a:cxnLst/>
                <a:rect l="l" t="t" r="r" b="b"/>
                <a:pathLst>
                  <a:path w="108585" h="217170">
                    <a:moveTo>
                      <a:pt x="108216" y="0"/>
                    </a:moveTo>
                    <a:lnTo>
                      <a:pt x="0" y="0"/>
                    </a:lnTo>
                    <a:lnTo>
                      <a:pt x="0" y="217169"/>
                    </a:lnTo>
                    <a:lnTo>
                      <a:pt x="108216" y="217169"/>
                    </a:lnTo>
                    <a:lnTo>
                      <a:pt x="108216"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3" name="object 36">
                <a:extLst>
                  <a:ext uri="{FF2B5EF4-FFF2-40B4-BE49-F238E27FC236}">
                    <a16:creationId xmlns:a16="http://schemas.microsoft.com/office/drawing/2014/main" id="{6AACE4DF-ADA4-4D7A-9360-8DE7A5DE3331}"/>
                  </a:ext>
                </a:extLst>
              </p:cNvPr>
              <p:cNvSpPr/>
              <p:nvPr/>
            </p:nvSpPr>
            <p:spPr>
              <a:xfrm>
                <a:off x="4143003" y="4036152"/>
                <a:ext cx="252000" cy="0"/>
              </a:xfrm>
              <a:custGeom>
                <a:avLst/>
                <a:gdLst/>
                <a:ahLst/>
                <a:cxnLst/>
                <a:rect l="l" t="t" r="r" b="b"/>
                <a:pathLst>
                  <a:path w="108585">
                    <a:moveTo>
                      <a:pt x="0" y="0"/>
                    </a:moveTo>
                    <a:lnTo>
                      <a:pt x="108216" y="0"/>
                    </a:lnTo>
                  </a:path>
                </a:pathLst>
              </a:custGeom>
              <a:ln w="4572">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2" name="object 45">
                <a:extLst>
                  <a:ext uri="{FF2B5EF4-FFF2-40B4-BE49-F238E27FC236}">
                    <a16:creationId xmlns:a16="http://schemas.microsoft.com/office/drawing/2014/main" id="{F4C2144D-4901-464C-A061-A6882D227FB5}"/>
                  </a:ext>
                </a:extLst>
              </p:cNvPr>
              <p:cNvSpPr/>
              <p:nvPr/>
            </p:nvSpPr>
            <p:spPr>
              <a:xfrm>
                <a:off x="4143003" y="3965354"/>
                <a:ext cx="252000" cy="68012"/>
              </a:xfrm>
              <a:custGeom>
                <a:avLst/>
                <a:gdLst/>
                <a:ahLst/>
                <a:cxnLst/>
                <a:rect l="l" t="t" r="r" b="b"/>
                <a:pathLst>
                  <a:path w="108585" h="52704">
                    <a:moveTo>
                      <a:pt x="0" y="52577"/>
                    </a:moveTo>
                    <a:lnTo>
                      <a:pt x="108216" y="52577"/>
                    </a:lnTo>
                    <a:lnTo>
                      <a:pt x="108216" y="0"/>
                    </a:lnTo>
                    <a:lnTo>
                      <a:pt x="0" y="0"/>
                    </a:lnTo>
                    <a:lnTo>
                      <a:pt x="0" y="52577"/>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1" name="object 54">
                <a:extLst>
                  <a:ext uri="{FF2B5EF4-FFF2-40B4-BE49-F238E27FC236}">
                    <a16:creationId xmlns:a16="http://schemas.microsoft.com/office/drawing/2014/main" id="{D1DCE179-74EB-478A-ACCF-0075233AB94F}"/>
                  </a:ext>
                </a:extLst>
              </p:cNvPr>
              <p:cNvSpPr/>
              <p:nvPr/>
            </p:nvSpPr>
            <p:spPr>
              <a:xfrm>
                <a:off x="4143003" y="3920121"/>
                <a:ext cx="252000" cy="45888"/>
              </a:xfrm>
              <a:custGeom>
                <a:avLst/>
                <a:gdLst/>
                <a:ahLst/>
                <a:cxnLst/>
                <a:rect l="l" t="t" r="r" b="b"/>
                <a:pathLst>
                  <a:path w="108585" h="35559">
                    <a:moveTo>
                      <a:pt x="0" y="35051"/>
                    </a:moveTo>
                    <a:lnTo>
                      <a:pt x="108216" y="35051"/>
                    </a:lnTo>
                    <a:lnTo>
                      <a:pt x="108216" y="0"/>
                    </a:lnTo>
                    <a:lnTo>
                      <a:pt x="0" y="0"/>
                    </a:lnTo>
                    <a:lnTo>
                      <a:pt x="0" y="35051"/>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134" name="Group 133">
              <a:extLst>
                <a:ext uri="{FF2B5EF4-FFF2-40B4-BE49-F238E27FC236}">
                  <a16:creationId xmlns:a16="http://schemas.microsoft.com/office/drawing/2014/main" id="{FF4AFF0C-A50F-4C76-AC2B-68F857051245}"/>
                </a:ext>
              </a:extLst>
            </p:cNvPr>
            <p:cNvGrpSpPr/>
            <p:nvPr/>
          </p:nvGrpSpPr>
          <p:grpSpPr>
            <a:xfrm>
              <a:off x="4644000" y="3919630"/>
              <a:ext cx="252000" cy="400207"/>
              <a:chOff x="4683600" y="3919630"/>
              <a:chExt cx="252000" cy="400207"/>
            </a:xfrm>
          </p:grpSpPr>
          <p:sp>
            <p:nvSpPr>
              <p:cNvPr id="95" name="object 28">
                <a:extLst>
                  <a:ext uri="{FF2B5EF4-FFF2-40B4-BE49-F238E27FC236}">
                    <a16:creationId xmlns:a16="http://schemas.microsoft.com/office/drawing/2014/main" id="{7FFA7DF6-B4FD-4E9C-9E62-C0EE42288726}"/>
                  </a:ext>
                </a:extLst>
              </p:cNvPr>
              <p:cNvSpPr/>
              <p:nvPr/>
            </p:nvSpPr>
            <p:spPr>
              <a:xfrm>
                <a:off x="4683600" y="4032219"/>
                <a:ext cx="252000" cy="287618"/>
              </a:xfrm>
              <a:custGeom>
                <a:avLst/>
                <a:gdLst/>
                <a:ahLst/>
                <a:cxnLst/>
                <a:rect l="l" t="t" r="r" b="b"/>
                <a:pathLst>
                  <a:path w="107950" h="222884">
                    <a:moveTo>
                      <a:pt x="107441" y="0"/>
                    </a:moveTo>
                    <a:lnTo>
                      <a:pt x="0" y="0"/>
                    </a:lnTo>
                    <a:lnTo>
                      <a:pt x="0" y="222503"/>
                    </a:lnTo>
                    <a:lnTo>
                      <a:pt x="107441" y="222503"/>
                    </a:lnTo>
                    <a:lnTo>
                      <a:pt x="107441"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4" name="object 37">
                <a:extLst>
                  <a:ext uri="{FF2B5EF4-FFF2-40B4-BE49-F238E27FC236}">
                    <a16:creationId xmlns:a16="http://schemas.microsoft.com/office/drawing/2014/main" id="{A90695FB-D4B2-4163-A753-6295232D136F}"/>
                  </a:ext>
                </a:extLst>
              </p:cNvPr>
              <p:cNvSpPr/>
              <p:nvPr/>
            </p:nvSpPr>
            <p:spPr>
              <a:xfrm>
                <a:off x="4683600" y="4029760"/>
                <a:ext cx="252000" cy="0"/>
              </a:xfrm>
              <a:custGeom>
                <a:avLst/>
                <a:gdLst/>
                <a:ahLst/>
                <a:cxnLst/>
                <a:rect l="l" t="t" r="r" b="b"/>
                <a:pathLst>
                  <a:path w="107950">
                    <a:moveTo>
                      <a:pt x="0" y="0"/>
                    </a:moveTo>
                    <a:lnTo>
                      <a:pt x="107441" y="0"/>
                    </a:lnTo>
                  </a:path>
                </a:pathLst>
              </a:custGeom>
              <a:ln w="3810">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3" name="object 46">
                <a:extLst>
                  <a:ext uri="{FF2B5EF4-FFF2-40B4-BE49-F238E27FC236}">
                    <a16:creationId xmlns:a16="http://schemas.microsoft.com/office/drawing/2014/main" id="{EAEF0546-ABA4-47F2-BC41-BFA6C3600361}"/>
                  </a:ext>
                </a:extLst>
              </p:cNvPr>
              <p:cNvSpPr/>
              <p:nvPr/>
            </p:nvSpPr>
            <p:spPr>
              <a:xfrm>
                <a:off x="4683600" y="3924056"/>
                <a:ext cx="252000" cy="103247"/>
              </a:xfrm>
              <a:custGeom>
                <a:avLst/>
                <a:gdLst/>
                <a:ahLst/>
                <a:cxnLst/>
                <a:rect l="l" t="t" r="r" b="b"/>
                <a:pathLst>
                  <a:path w="107950" h="80009">
                    <a:moveTo>
                      <a:pt x="0" y="80010"/>
                    </a:moveTo>
                    <a:lnTo>
                      <a:pt x="107441" y="80010"/>
                    </a:lnTo>
                    <a:lnTo>
                      <a:pt x="107441" y="0"/>
                    </a:lnTo>
                    <a:lnTo>
                      <a:pt x="0" y="0"/>
                    </a:lnTo>
                    <a:lnTo>
                      <a:pt x="0" y="8001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2" name="object 55">
                <a:extLst>
                  <a:ext uri="{FF2B5EF4-FFF2-40B4-BE49-F238E27FC236}">
                    <a16:creationId xmlns:a16="http://schemas.microsoft.com/office/drawing/2014/main" id="{3E2BD59B-3F7C-48C4-8F00-21C47832494F}"/>
                  </a:ext>
                </a:extLst>
              </p:cNvPr>
              <p:cNvSpPr/>
              <p:nvPr/>
            </p:nvSpPr>
            <p:spPr>
              <a:xfrm>
                <a:off x="4683600" y="3919630"/>
                <a:ext cx="252000" cy="0"/>
              </a:xfrm>
              <a:custGeom>
                <a:avLst/>
                <a:gdLst/>
                <a:ahLst/>
                <a:cxnLst/>
                <a:rect l="l" t="t" r="r" b="b"/>
                <a:pathLst>
                  <a:path w="107950">
                    <a:moveTo>
                      <a:pt x="0" y="0"/>
                    </a:moveTo>
                    <a:lnTo>
                      <a:pt x="107441" y="0"/>
                    </a:lnTo>
                  </a:path>
                </a:pathLst>
              </a:custGeom>
              <a:ln w="6858">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135" name="Group 134">
              <a:extLst>
                <a:ext uri="{FF2B5EF4-FFF2-40B4-BE49-F238E27FC236}">
                  <a16:creationId xmlns:a16="http://schemas.microsoft.com/office/drawing/2014/main" id="{BB84D3FE-7F82-442F-926A-579A838ADA87}"/>
                </a:ext>
              </a:extLst>
            </p:cNvPr>
            <p:cNvGrpSpPr/>
            <p:nvPr/>
          </p:nvGrpSpPr>
          <p:grpSpPr>
            <a:xfrm>
              <a:off x="5184000" y="3841457"/>
              <a:ext cx="252000" cy="478051"/>
              <a:chOff x="5223004" y="3841457"/>
              <a:chExt cx="252000" cy="478051"/>
            </a:xfrm>
          </p:grpSpPr>
          <p:sp>
            <p:nvSpPr>
              <p:cNvPr id="96" name="object 29">
                <a:extLst>
                  <a:ext uri="{FF2B5EF4-FFF2-40B4-BE49-F238E27FC236}">
                    <a16:creationId xmlns:a16="http://schemas.microsoft.com/office/drawing/2014/main" id="{45A32981-664A-433D-BDE7-1A36B6AF96E4}"/>
                  </a:ext>
                </a:extLst>
              </p:cNvPr>
              <p:cNvSpPr/>
              <p:nvPr/>
            </p:nvSpPr>
            <p:spPr>
              <a:xfrm>
                <a:off x="5223004" y="3995836"/>
                <a:ext cx="252000" cy="323672"/>
              </a:xfrm>
              <a:custGeom>
                <a:avLst/>
                <a:gdLst/>
                <a:ahLst/>
                <a:cxnLst/>
                <a:rect l="l" t="t" r="r" b="b"/>
                <a:pathLst>
                  <a:path w="108585" h="250825">
                    <a:moveTo>
                      <a:pt x="108203" y="0"/>
                    </a:moveTo>
                    <a:lnTo>
                      <a:pt x="0" y="0"/>
                    </a:lnTo>
                    <a:lnTo>
                      <a:pt x="0" y="250698"/>
                    </a:lnTo>
                    <a:lnTo>
                      <a:pt x="108203" y="250698"/>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5" name="object 38">
                <a:extLst>
                  <a:ext uri="{FF2B5EF4-FFF2-40B4-BE49-F238E27FC236}">
                    <a16:creationId xmlns:a16="http://schemas.microsoft.com/office/drawing/2014/main" id="{B9E08A85-F9EE-4EFA-9570-DEE6FF038883}"/>
                  </a:ext>
                </a:extLst>
              </p:cNvPr>
              <p:cNvSpPr/>
              <p:nvPr/>
            </p:nvSpPr>
            <p:spPr>
              <a:xfrm>
                <a:off x="5223004" y="3992886"/>
                <a:ext cx="252000" cy="0"/>
              </a:xfrm>
              <a:custGeom>
                <a:avLst/>
                <a:gdLst/>
                <a:ahLst/>
                <a:cxnLst/>
                <a:rect l="l" t="t" r="r" b="b"/>
                <a:pathLst>
                  <a:path w="108585">
                    <a:moveTo>
                      <a:pt x="0" y="0"/>
                    </a:moveTo>
                    <a:lnTo>
                      <a:pt x="108203" y="0"/>
                    </a:lnTo>
                  </a:path>
                </a:pathLst>
              </a:custGeom>
              <a:ln w="4572">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4" name="object 47">
                <a:extLst>
                  <a:ext uri="{FF2B5EF4-FFF2-40B4-BE49-F238E27FC236}">
                    <a16:creationId xmlns:a16="http://schemas.microsoft.com/office/drawing/2014/main" id="{5C06130F-9D03-43F8-9BCB-DB10FCAD07E4}"/>
                  </a:ext>
                </a:extLst>
              </p:cNvPr>
              <p:cNvSpPr/>
              <p:nvPr/>
            </p:nvSpPr>
            <p:spPr>
              <a:xfrm>
                <a:off x="5223004" y="3877840"/>
                <a:ext cx="252000" cy="112261"/>
              </a:xfrm>
              <a:custGeom>
                <a:avLst/>
                <a:gdLst/>
                <a:ahLst/>
                <a:cxnLst/>
                <a:rect l="l" t="t" r="r" b="b"/>
                <a:pathLst>
                  <a:path w="108585" h="86995">
                    <a:moveTo>
                      <a:pt x="108203" y="0"/>
                    </a:moveTo>
                    <a:lnTo>
                      <a:pt x="0" y="0"/>
                    </a:lnTo>
                    <a:lnTo>
                      <a:pt x="0" y="86868"/>
                    </a:lnTo>
                    <a:lnTo>
                      <a:pt x="108203" y="86868"/>
                    </a:lnTo>
                    <a:lnTo>
                      <a:pt x="108203"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3" name="object 56">
                <a:extLst>
                  <a:ext uri="{FF2B5EF4-FFF2-40B4-BE49-F238E27FC236}">
                    <a16:creationId xmlns:a16="http://schemas.microsoft.com/office/drawing/2014/main" id="{21124E6D-4E2D-4630-8015-C9E5551E63E5}"/>
                  </a:ext>
                </a:extLst>
              </p:cNvPr>
              <p:cNvSpPr/>
              <p:nvPr/>
            </p:nvSpPr>
            <p:spPr>
              <a:xfrm>
                <a:off x="5223004" y="3841457"/>
                <a:ext cx="252000" cy="36874"/>
              </a:xfrm>
              <a:custGeom>
                <a:avLst/>
                <a:gdLst/>
                <a:ahLst/>
                <a:cxnLst/>
                <a:rect l="l" t="t" r="r" b="b"/>
                <a:pathLst>
                  <a:path w="108585" h="28575">
                    <a:moveTo>
                      <a:pt x="0" y="28194"/>
                    </a:moveTo>
                    <a:lnTo>
                      <a:pt x="108203" y="28194"/>
                    </a:lnTo>
                    <a:lnTo>
                      <a:pt x="108203" y="0"/>
                    </a:lnTo>
                    <a:lnTo>
                      <a:pt x="0" y="0"/>
                    </a:lnTo>
                    <a:lnTo>
                      <a:pt x="0" y="28194"/>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136" name="Group 135">
              <a:extLst>
                <a:ext uri="{FF2B5EF4-FFF2-40B4-BE49-F238E27FC236}">
                  <a16:creationId xmlns:a16="http://schemas.microsoft.com/office/drawing/2014/main" id="{243F9DB0-3F00-4D1B-A40A-C0A3E6481D43}"/>
                </a:ext>
              </a:extLst>
            </p:cNvPr>
            <p:cNvGrpSpPr/>
            <p:nvPr/>
          </p:nvGrpSpPr>
          <p:grpSpPr>
            <a:xfrm>
              <a:off x="5724000" y="3808024"/>
              <a:ext cx="252000" cy="511648"/>
              <a:chOff x="5762406" y="3808024"/>
              <a:chExt cx="252000" cy="511648"/>
            </a:xfrm>
          </p:grpSpPr>
          <p:sp>
            <p:nvSpPr>
              <p:cNvPr id="97" name="object 30">
                <a:extLst>
                  <a:ext uri="{FF2B5EF4-FFF2-40B4-BE49-F238E27FC236}">
                    <a16:creationId xmlns:a16="http://schemas.microsoft.com/office/drawing/2014/main" id="{9DAB21F3-BBE6-4E00-8B5C-7914E471CC90}"/>
                  </a:ext>
                </a:extLst>
              </p:cNvPr>
              <p:cNvSpPr/>
              <p:nvPr/>
            </p:nvSpPr>
            <p:spPr>
              <a:xfrm>
                <a:off x="5762406" y="3923071"/>
                <a:ext cx="252000" cy="396601"/>
              </a:xfrm>
              <a:custGeom>
                <a:avLst/>
                <a:gdLst/>
                <a:ahLst/>
                <a:cxnLst/>
                <a:rect l="l" t="t" r="r" b="b"/>
                <a:pathLst>
                  <a:path w="108585" h="307340">
                    <a:moveTo>
                      <a:pt x="108203" y="0"/>
                    </a:moveTo>
                    <a:lnTo>
                      <a:pt x="0" y="0"/>
                    </a:lnTo>
                    <a:lnTo>
                      <a:pt x="0" y="307086"/>
                    </a:lnTo>
                    <a:lnTo>
                      <a:pt x="108203" y="307086"/>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6" name="object 39">
                <a:extLst>
                  <a:ext uri="{FF2B5EF4-FFF2-40B4-BE49-F238E27FC236}">
                    <a16:creationId xmlns:a16="http://schemas.microsoft.com/office/drawing/2014/main" id="{8594D06D-FBB5-48B3-8C73-BBCBD0BEC258}"/>
                  </a:ext>
                </a:extLst>
              </p:cNvPr>
              <p:cNvSpPr/>
              <p:nvPr/>
            </p:nvSpPr>
            <p:spPr>
              <a:xfrm>
                <a:off x="5762406" y="3919630"/>
                <a:ext cx="252000" cy="0"/>
              </a:xfrm>
              <a:custGeom>
                <a:avLst/>
                <a:gdLst/>
                <a:ahLst/>
                <a:cxnLst/>
                <a:rect l="l" t="t" r="r" b="b"/>
                <a:pathLst>
                  <a:path w="108585">
                    <a:moveTo>
                      <a:pt x="0" y="0"/>
                    </a:moveTo>
                    <a:lnTo>
                      <a:pt x="108203" y="0"/>
                    </a:lnTo>
                  </a:path>
                </a:pathLst>
              </a:custGeom>
              <a:ln w="5334">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5" name="object 48">
                <a:extLst>
                  <a:ext uri="{FF2B5EF4-FFF2-40B4-BE49-F238E27FC236}">
                    <a16:creationId xmlns:a16="http://schemas.microsoft.com/office/drawing/2014/main" id="{54D26255-B4ED-4041-9559-1049F8330A35}"/>
                  </a:ext>
                </a:extLst>
              </p:cNvPr>
              <p:cNvSpPr/>
              <p:nvPr/>
            </p:nvSpPr>
            <p:spPr>
              <a:xfrm>
                <a:off x="5762406" y="3840473"/>
                <a:ext cx="252000" cy="76206"/>
              </a:xfrm>
              <a:custGeom>
                <a:avLst/>
                <a:gdLst/>
                <a:ahLst/>
                <a:cxnLst/>
                <a:rect l="l" t="t" r="r" b="b"/>
                <a:pathLst>
                  <a:path w="108585" h="59054">
                    <a:moveTo>
                      <a:pt x="0" y="58674"/>
                    </a:moveTo>
                    <a:lnTo>
                      <a:pt x="108203" y="58674"/>
                    </a:lnTo>
                    <a:lnTo>
                      <a:pt x="108203" y="0"/>
                    </a:lnTo>
                    <a:lnTo>
                      <a:pt x="0" y="0"/>
                    </a:lnTo>
                    <a:lnTo>
                      <a:pt x="0" y="58674"/>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object 57">
                <a:extLst>
                  <a:ext uri="{FF2B5EF4-FFF2-40B4-BE49-F238E27FC236}">
                    <a16:creationId xmlns:a16="http://schemas.microsoft.com/office/drawing/2014/main" id="{A37EE216-66E6-41CA-92BC-2AF747BEE9B1}"/>
                  </a:ext>
                </a:extLst>
              </p:cNvPr>
              <p:cNvSpPr/>
              <p:nvPr/>
            </p:nvSpPr>
            <p:spPr>
              <a:xfrm>
                <a:off x="5762406" y="3808024"/>
                <a:ext cx="252000" cy="32777"/>
              </a:xfrm>
              <a:custGeom>
                <a:avLst/>
                <a:gdLst/>
                <a:ahLst/>
                <a:cxnLst/>
                <a:rect l="l" t="t" r="r" b="b"/>
                <a:pathLst>
                  <a:path w="108585" h="25400">
                    <a:moveTo>
                      <a:pt x="0" y="25133"/>
                    </a:moveTo>
                    <a:lnTo>
                      <a:pt x="108203" y="25133"/>
                    </a:lnTo>
                    <a:lnTo>
                      <a:pt x="108203" y="0"/>
                    </a:lnTo>
                    <a:lnTo>
                      <a:pt x="0" y="0"/>
                    </a:lnTo>
                    <a:lnTo>
                      <a:pt x="0" y="25133"/>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
          <p:nvSpPr>
            <p:cNvPr id="137" name="object 54">
              <a:extLst>
                <a:ext uri="{FF2B5EF4-FFF2-40B4-BE49-F238E27FC236}">
                  <a16:creationId xmlns:a16="http://schemas.microsoft.com/office/drawing/2014/main" id="{21D2E171-F36D-41F6-A596-79C5084B3FD4}"/>
                </a:ext>
              </a:extLst>
            </p:cNvPr>
            <p:cNvSpPr txBox="1"/>
            <p:nvPr/>
          </p:nvSpPr>
          <p:spPr>
            <a:xfrm>
              <a:off x="12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38" name="object 54">
              <a:extLst>
                <a:ext uri="{FF2B5EF4-FFF2-40B4-BE49-F238E27FC236}">
                  <a16:creationId xmlns:a16="http://schemas.microsoft.com/office/drawing/2014/main" id="{2FAE05AA-AC19-45BF-9061-FAEDDA506169}"/>
                </a:ext>
              </a:extLst>
            </p:cNvPr>
            <p:cNvSpPr txBox="1"/>
            <p:nvPr/>
          </p:nvSpPr>
          <p:spPr>
            <a:xfrm>
              <a:off x="18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11</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39" name="object 54">
              <a:extLst>
                <a:ext uri="{FF2B5EF4-FFF2-40B4-BE49-F238E27FC236}">
                  <a16:creationId xmlns:a16="http://schemas.microsoft.com/office/drawing/2014/main" id="{B5C230BA-A655-4CFE-853F-B8341EF6B2CF}"/>
                </a:ext>
              </a:extLst>
            </p:cNvPr>
            <p:cNvSpPr txBox="1"/>
            <p:nvPr/>
          </p:nvSpPr>
          <p:spPr>
            <a:xfrm>
              <a:off x="23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2</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40" name="object 54">
              <a:extLst>
                <a:ext uri="{FF2B5EF4-FFF2-40B4-BE49-F238E27FC236}">
                  <a16:creationId xmlns:a16="http://schemas.microsoft.com/office/drawing/2014/main" id="{AE3037C5-5871-460A-B4A7-C25888D10A84}"/>
                </a:ext>
              </a:extLst>
            </p:cNvPr>
            <p:cNvSpPr txBox="1"/>
            <p:nvPr/>
          </p:nvSpPr>
          <p:spPr>
            <a:xfrm>
              <a:off x="28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3</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41" name="object 54">
              <a:extLst>
                <a:ext uri="{FF2B5EF4-FFF2-40B4-BE49-F238E27FC236}">
                  <a16:creationId xmlns:a16="http://schemas.microsoft.com/office/drawing/2014/main" id="{F1B70697-F611-425A-8BD7-E0289FAF1B91}"/>
                </a:ext>
              </a:extLst>
            </p:cNvPr>
            <p:cNvSpPr txBox="1"/>
            <p:nvPr/>
          </p:nvSpPr>
          <p:spPr>
            <a:xfrm>
              <a:off x="342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4</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42" name="object 54">
              <a:extLst>
                <a:ext uri="{FF2B5EF4-FFF2-40B4-BE49-F238E27FC236}">
                  <a16:creationId xmlns:a16="http://schemas.microsoft.com/office/drawing/2014/main" id="{A4A0395C-6C38-4A36-ACBE-5F2386748D99}"/>
                </a:ext>
              </a:extLst>
            </p:cNvPr>
            <p:cNvSpPr txBox="1"/>
            <p:nvPr/>
          </p:nvSpPr>
          <p:spPr>
            <a:xfrm>
              <a:off x="39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5</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43" name="object 54">
              <a:extLst>
                <a:ext uri="{FF2B5EF4-FFF2-40B4-BE49-F238E27FC236}">
                  <a16:creationId xmlns:a16="http://schemas.microsoft.com/office/drawing/2014/main" id="{A44BB2D1-64CB-49AB-81FD-D0CC6F8E6EAB}"/>
                </a:ext>
              </a:extLst>
            </p:cNvPr>
            <p:cNvSpPr txBox="1"/>
            <p:nvPr/>
          </p:nvSpPr>
          <p:spPr>
            <a:xfrm>
              <a:off x="55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8</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44" name="object 54">
              <a:extLst>
                <a:ext uri="{FF2B5EF4-FFF2-40B4-BE49-F238E27FC236}">
                  <a16:creationId xmlns:a16="http://schemas.microsoft.com/office/drawing/2014/main" id="{0101BCA9-DA81-4C9D-BA0B-1547A0D90D8F}"/>
                </a:ext>
              </a:extLst>
            </p:cNvPr>
            <p:cNvSpPr txBox="1"/>
            <p:nvPr/>
          </p:nvSpPr>
          <p:spPr>
            <a:xfrm>
              <a:off x="45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6</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45" name="object 54">
              <a:extLst>
                <a:ext uri="{FF2B5EF4-FFF2-40B4-BE49-F238E27FC236}">
                  <a16:creationId xmlns:a16="http://schemas.microsoft.com/office/drawing/2014/main" id="{5217FF99-CAA0-46D1-8A9D-E898E4A43296}"/>
                </a:ext>
              </a:extLst>
            </p:cNvPr>
            <p:cNvSpPr txBox="1"/>
            <p:nvPr/>
          </p:nvSpPr>
          <p:spPr>
            <a:xfrm>
              <a:off x="50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7</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46" name="object 54">
              <a:extLst>
                <a:ext uri="{FF2B5EF4-FFF2-40B4-BE49-F238E27FC236}">
                  <a16:creationId xmlns:a16="http://schemas.microsoft.com/office/drawing/2014/main" id="{F37FA089-D725-4CC2-80CF-26CC96455C61}"/>
                </a:ext>
              </a:extLst>
            </p:cNvPr>
            <p:cNvSpPr txBox="1"/>
            <p:nvPr/>
          </p:nvSpPr>
          <p:spPr>
            <a:xfrm>
              <a:off x="66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47" name="object 66">
              <a:extLst>
                <a:ext uri="{FF2B5EF4-FFF2-40B4-BE49-F238E27FC236}">
                  <a16:creationId xmlns:a16="http://schemas.microsoft.com/office/drawing/2014/main" id="{194970D2-8AE7-481B-8C12-E14360C5C362}"/>
                </a:ext>
              </a:extLst>
            </p:cNvPr>
            <p:cNvSpPr txBox="1"/>
            <p:nvPr/>
          </p:nvSpPr>
          <p:spPr>
            <a:xfrm>
              <a:off x="648000" y="2862000"/>
              <a:ext cx="153888" cy="767614"/>
            </a:xfrm>
            <a:prstGeom prst="rect">
              <a:avLst/>
            </a:prstGeom>
            <a:noFill/>
          </p:spPr>
          <p:txBody>
            <a:bodyPr vert="vert270" wrap="square" lIns="0" tIns="0" rIns="0" bIns="0" rtlCol="0">
              <a:spAutoFit/>
            </a:bodyPr>
            <a:lstStyle>
              <a:defPPr>
                <a:defRPr lang="en-US"/>
              </a:defPPr>
              <a:lvl1pPr algn="r">
                <a:defRPr sz="1000">
                  <a:solidFill>
                    <a:schemeClr val="tx1">
                      <a:lumMod val="75000"/>
                      <a:lumOff val="25000"/>
                    </a:schemeClr>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US$ (million)</a:t>
              </a:r>
            </a:p>
          </p:txBody>
        </p:sp>
        <p:sp>
          <p:nvSpPr>
            <p:cNvPr id="148" name="TextBox 147">
              <a:extLst>
                <a:ext uri="{FF2B5EF4-FFF2-40B4-BE49-F238E27FC236}">
                  <a16:creationId xmlns:a16="http://schemas.microsoft.com/office/drawing/2014/main" id="{9E02B350-BAD5-4C09-88BF-8DD2BEDE92C7}"/>
                </a:ext>
              </a:extLst>
            </p:cNvPr>
            <p:cNvSpPr txBox="1"/>
            <p:nvPr/>
          </p:nvSpPr>
          <p:spPr>
            <a:xfrm>
              <a:off x="964662" y="20844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9" name="TextBox 148">
              <a:extLst>
                <a:ext uri="{FF2B5EF4-FFF2-40B4-BE49-F238E27FC236}">
                  <a16:creationId xmlns:a16="http://schemas.microsoft.com/office/drawing/2014/main" id="{070EFB71-021B-40BA-BD2F-3A1A4010E57B}"/>
                </a:ext>
              </a:extLst>
            </p:cNvPr>
            <p:cNvSpPr txBox="1"/>
            <p:nvPr/>
          </p:nvSpPr>
          <p:spPr>
            <a:xfrm>
              <a:off x="964662" y="23544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50" name="TextBox 149">
              <a:extLst>
                <a:ext uri="{FF2B5EF4-FFF2-40B4-BE49-F238E27FC236}">
                  <a16:creationId xmlns:a16="http://schemas.microsoft.com/office/drawing/2014/main" id="{7C3952A5-D6D6-4449-AACA-B3AD4C1EC673}"/>
                </a:ext>
              </a:extLst>
            </p:cNvPr>
            <p:cNvSpPr txBox="1"/>
            <p:nvPr/>
          </p:nvSpPr>
          <p:spPr>
            <a:xfrm>
              <a:off x="964662" y="28944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51" name="TextBox 150">
              <a:extLst>
                <a:ext uri="{FF2B5EF4-FFF2-40B4-BE49-F238E27FC236}">
                  <a16:creationId xmlns:a16="http://schemas.microsoft.com/office/drawing/2014/main" id="{CED607AA-EED0-4849-9DC4-9B1A2077F2F7}"/>
                </a:ext>
              </a:extLst>
            </p:cNvPr>
            <p:cNvSpPr txBox="1"/>
            <p:nvPr/>
          </p:nvSpPr>
          <p:spPr>
            <a:xfrm>
              <a:off x="964662" y="31644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52" name="TextBox 151">
              <a:extLst>
                <a:ext uri="{FF2B5EF4-FFF2-40B4-BE49-F238E27FC236}">
                  <a16:creationId xmlns:a16="http://schemas.microsoft.com/office/drawing/2014/main" id="{64D904EC-8D91-4CAD-BC59-55D7F4093392}"/>
                </a:ext>
              </a:extLst>
            </p:cNvPr>
            <p:cNvSpPr txBox="1"/>
            <p:nvPr/>
          </p:nvSpPr>
          <p:spPr>
            <a:xfrm>
              <a:off x="964662" y="37044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53" name="TextBox 152">
              <a:extLst>
                <a:ext uri="{FF2B5EF4-FFF2-40B4-BE49-F238E27FC236}">
                  <a16:creationId xmlns:a16="http://schemas.microsoft.com/office/drawing/2014/main" id="{94AEB5A1-7321-46DE-BF1F-9841A7B8A438}"/>
                </a:ext>
              </a:extLst>
            </p:cNvPr>
            <p:cNvSpPr txBox="1"/>
            <p:nvPr/>
          </p:nvSpPr>
          <p:spPr>
            <a:xfrm>
              <a:off x="964662" y="39744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54" name="TextBox 153">
              <a:extLst>
                <a:ext uri="{FF2B5EF4-FFF2-40B4-BE49-F238E27FC236}">
                  <a16:creationId xmlns:a16="http://schemas.microsoft.com/office/drawing/2014/main" id="{31C34360-3F55-459C-B9C0-F7E843648102}"/>
                </a:ext>
              </a:extLst>
            </p:cNvPr>
            <p:cNvSpPr txBox="1"/>
            <p:nvPr/>
          </p:nvSpPr>
          <p:spPr>
            <a:xfrm>
              <a:off x="1105726" y="4244400"/>
              <a:ext cx="70532"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55" name="Oval 154">
              <a:extLst>
                <a:ext uri="{FF2B5EF4-FFF2-40B4-BE49-F238E27FC236}">
                  <a16:creationId xmlns:a16="http://schemas.microsoft.com/office/drawing/2014/main" id="{0F2D3533-0C07-413E-AE8D-715DA4EB8263}"/>
                </a:ext>
              </a:extLst>
            </p:cNvPr>
            <p:cNvSpPr/>
            <p:nvPr/>
          </p:nvSpPr>
          <p:spPr>
            <a:xfrm>
              <a:off x="6804000" y="2149200"/>
              <a:ext cx="252000" cy="252000"/>
            </a:xfrm>
            <a:prstGeom prst="ellipse">
              <a:avLst/>
            </a:prstGeom>
            <a:solidFill>
              <a:srgbClr val="8FBF2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8" name="TextBox 157">
              <a:extLst>
                <a:ext uri="{FF2B5EF4-FFF2-40B4-BE49-F238E27FC236}">
                  <a16:creationId xmlns:a16="http://schemas.microsoft.com/office/drawing/2014/main" id="{F58FB8AA-AF91-414C-97C3-0A362F8058C5}"/>
                </a:ext>
              </a:extLst>
            </p:cNvPr>
            <p:cNvSpPr txBox="1"/>
            <p:nvPr/>
          </p:nvSpPr>
          <p:spPr>
            <a:xfrm>
              <a:off x="963333" y="26244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59" name="TextBox 158">
              <a:extLst>
                <a:ext uri="{FF2B5EF4-FFF2-40B4-BE49-F238E27FC236}">
                  <a16:creationId xmlns:a16="http://schemas.microsoft.com/office/drawing/2014/main" id="{ED611769-A70C-40C5-A5AF-D7F596AFD1D9}"/>
                </a:ext>
              </a:extLst>
            </p:cNvPr>
            <p:cNvSpPr txBox="1"/>
            <p:nvPr/>
          </p:nvSpPr>
          <p:spPr>
            <a:xfrm>
              <a:off x="964661" y="34344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360089391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F5CCC10-3AB3-4150-BA68-CCE2A29F5076}"/>
              </a:ext>
            </a:extLst>
          </p:cNvPr>
          <p:cNvGrpSpPr/>
          <p:nvPr/>
        </p:nvGrpSpPr>
        <p:grpSpPr>
          <a:xfrm>
            <a:off x="0" y="432000"/>
            <a:ext cx="10287000" cy="3015996"/>
            <a:chOff x="0" y="432000"/>
            <a:chExt cx="10287000" cy="3015996"/>
          </a:xfrm>
        </p:grpSpPr>
        <p:sp>
          <p:nvSpPr>
            <p:cNvPr id="5" name="Rectangle 4">
              <a:extLst>
                <a:ext uri="{FF2B5EF4-FFF2-40B4-BE49-F238E27FC236}">
                  <a16:creationId xmlns:a16="http://schemas.microsoft.com/office/drawing/2014/main" id="{52A28CEE-ACC5-4B11-8866-79BA585A15C8}"/>
                </a:ext>
              </a:extLst>
            </p:cNvPr>
            <p:cNvSpPr/>
            <p:nvPr/>
          </p:nvSpPr>
          <p:spPr>
            <a:xfrm>
              <a:off x="1800000" y="1440000"/>
              <a:ext cx="2736327"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REGION PROFILES</a:t>
              </a:r>
              <a:endParaRPr kumimoji="0" lang="en-US"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90D9700E-0D0C-46AF-BB18-E73EBA5360E2}"/>
                </a:ext>
              </a:extLst>
            </p:cNvPr>
            <p:cNvSpPr/>
            <p:nvPr/>
          </p:nvSpPr>
          <p:spPr>
            <a:xfrm>
              <a:off x="0" y="432000"/>
              <a:ext cx="10287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US" sz="1800" b="0" i="0" u="none" strike="noStrike" kern="0" cap="none" spc="10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 AIDS UPDATE 2019</a:t>
              </a:r>
            </a:p>
          </p:txBody>
        </p:sp>
        <p:sp>
          <p:nvSpPr>
            <p:cNvPr id="4" name="Rectangle 3">
              <a:extLst>
                <a:ext uri="{FF2B5EF4-FFF2-40B4-BE49-F238E27FC236}">
                  <a16:creationId xmlns:a16="http://schemas.microsoft.com/office/drawing/2014/main" id="{BFBB9419-84E3-45A2-9367-CD039DC27E6B}"/>
                </a:ext>
              </a:extLst>
            </p:cNvPr>
            <p:cNvSpPr/>
            <p:nvPr/>
          </p:nvSpPr>
          <p:spPr>
            <a:xfrm>
              <a:off x="1799999" y="2340000"/>
              <a:ext cx="4437112" cy="1107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EASTERN EUROPE </a:t>
              </a:r>
            </a:p>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AND CENTRAL ASIA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339581163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CEDC79C-EA9E-4AA9-9B5B-5EA136978F53}"/>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incidence trends among key populations,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eastern Europe and central Asia, 2010–2018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14E3AECC-C223-4008-8128-B22FA9776144}"/>
                </a:ext>
              </a:extLst>
            </p:cNvPr>
            <p:cNvSpPr/>
            <p:nvPr/>
          </p:nvSpPr>
          <p:spPr>
            <a:xfrm>
              <a:off x="360000" y="6480000"/>
              <a:ext cx="1598194"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special analysis, 2019.</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8" name="object 14">
              <a:extLst>
                <a:ext uri="{FF2B5EF4-FFF2-40B4-BE49-F238E27FC236}">
                  <a16:creationId xmlns:a16="http://schemas.microsoft.com/office/drawing/2014/main" id="{A6503BAA-9477-4A6E-99D8-3A7420AD72C0}"/>
                </a:ext>
              </a:extLst>
            </p:cNvPr>
            <p:cNvSpPr/>
            <p:nvPr/>
          </p:nvSpPr>
          <p:spPr>
            <a:xfrm>
              <a:off x="3326702" y="1576919"/>
              <a:ext cx="0" cy="4166617"/>
            </a:xfrm>
            <a:custGeom>
              <a:avLst/>
              <a:gdLst/>
              <a:ahLst/>
              <a:cxnLst/>
              <a:rect l="l" t="t" r="r" b="b"/>
              <a:pathLst>
                <a:path h="7479030">
                  <a:moveTo>
                    <a:pt x="0" y="0"/>
                  </a:moveTo>
                  <a:lnTo>
                    <a:pt x="0" y="7479017"/>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9" name="object 15">
              <a:extLst>
                <a:ext uri="{FF2B5EF4-FFF2-40B4-BE49-F238E27FC236}">
                  <a16:creationId xmlns:a16="http://schemas.microsoft.com/office/drawing/2014/main" id="{B747E2AF-3DE1-406A-B5D0-17943AD1FF24}"/>
                </a:ext>
              </a:extLst>
            </p:cNvPr>
            <p:cNvSpPr/>
            <p:nvPr/>
          </p:nvSpPr>
          <p:spPr>
            <a:xfrm>
              <a:off x="3326696" y="5743536"/>
              <a:ext cx="5668645" cy="0"/>
            </a:xfrm>
            <a:custGeom>
              <a:avLst/>
              <a:gdLst/>
              <a:ahLst/>
              <a:cxnLst/>
              <a:rect l="l" t="t" r="r" b="b"/>
              <a:pathLst>
                <a:path w="5668645">
                  <a:moveTo>
                    <a:pt x="0" y="0"/>
                  </a:moveTo>
                  <a:lnTo>
                    <a:pt x="5668530"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0" name="object 16">
              <a:extLst>
                <a:ext uri="{FF2B5EF4-FFF2-40B4-BE49-F238E27FC236}">
                  <a16:creationId xmlns:a16="http://schemas.microsoft.com/office/drawing/2014/main" id="{B86A3D12-D110-4020-86C9-FD9FFD57F220}"/>
                </a:ext>
              </a:extLst>
            </p:cNvPr>
            <p:cNvSpPr/>
            <p:nvPr/>
          </p:nvSpPr>
          <p:spPr>
            <a:xfrm>
              <a:off x="3549170" y="2327888"/>
              <a:ext cx="5242587" cy="206021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1" name="object 17">
              <a:extLst>
                <a:ext uri="{FF2B5EF4-FFF2-40B4-BE49-F238E27FC236}">
                  <a16:creationId xmlns:a16="http://schemas.microsoft.com/office/drawing/2014/main" id="{0BBB9037-3D51-4EC2-A02B-0BACA0568ABC}"/>
                </a:ext>
              </a:extLst>
            </p:cNvPr>
            <p:cNvSpPr/>
            <p:nvPr/>
          </p:nvSpPr>
          <p:spPr>
            <a:xfrm>
              <a:off x="3625401" y="2386896"/>
              <a:ext cx="5071110" cy="1954185"/>
            </a:xfrm>
            <a:custGeom>
              <a:avLst/>
              <a:gdLst/>
              <a:ahLst/>
              <a:cxnLst/>
              <a:rect l="l" t="t" r="r" b="b"/>
              <a:pathLst>
                <a:path w="5071109" h="3507740">
                  <a:moveTo>
                    <a:pt x="2524083" y="422243"/>
                  </a:moveTo>
                  <a:lnTo>
                    <a:pt x="3152394" y="1995678"/>
                  </a:lnTo>
                  <a:lnTo>
                    <a:pt x="3153156" y="1997964"/>
                  </a:lnTo>
                  <a:lnTo>
                    <a:pt x="3154680" y="1999488"/>
                  </a:lnTo>
                  <a:lnTo>
                    <a:pt x="3155442" y="2001012"/>
                  </a:lnTo>
                  <a:lnTo>
                    <a:pt x="3784854" y="2606802"/>
                  </a:lnTo>
                  <a:lnTo>
                    <a:pt x="4416552" y="3092958"/>
                  </a:lnTo>
                  <a:lnTo>
                    <a:pt x="5046726" y="3502914"/>
                  </a:lnTo>
                  <a:lnTo>
                    <a:pt x="5053583" y="3507486"/>
                  </a:lnTo>
                  <a:lnTo>
                    <a:pt x="5062728" y="3505200"/>
                  </a:lnTo>
                  <a:lnTo>
                    <a:pt x="5066550" y="3499104"/>
                  </a:lnTo>
                  <a:lnTo>
                    <a:pt x="5071109" y="3492246"/>
                  </a:lnTo>
                  <a:lnTo>
                    <a:pt x="5069585" y="3483102"/>
                  </a:lnTo>
                  <a:lnTo>
                    <a:pt x="5062728" y="3479292"/>
                  </a:lnTo>
                  <a:lnTo>
                    <a:pt x="4434078" y="3070847"/>
                  </a:lnTo>
                  <a:lnTo>
                    <a:pt x="3804666" y="2586228"/>
                  </a:lnTo>
                  <a:lnTo>
                    <a:pt x="3180795" y="1985772"/>
                  </a:lnTo>
                  <a:lnTo>
                    <a:pt x="3179064" y="1985772"/>
                  </a:lnTo>
                  <a:lnTo>
                    <a:pt x="3175254" y="1980438"/>
                  </a:lnTo>
                  <a:lnTo>
                    <a:pt x="3176934" y="1980438"/>
                  </a:lnTo>
                  <a:lnTo>
                    <a:pt x="2555584" y="424434"/>
                  </a:lnTo>
                  <a:lnTo>
                    <a:pt x="2527554" y="424434"/>
                  </a:lnTo>
                  <a:lnTo>
                    <a:pt x="2524083" y="422243"/>
                  </a:lnTo>
                  <a:close/>
                </a:path>
                <a:path w="5071109" h="3507740">
                  <a:moveTo>
                    <a:pt x="3175254" y="1980438"/>
                  </a:moveTo>
                  <a:lnTo>
                    <a:pt x="3179064" y="1985772"/>
                  </a:lnTo>
                  <a:lnTo>
                    <a:pt x="3177982" y="1983064"/>
                  </a:lnTo>
                  <a:lnTo>
                    <a:pt x="3175254" y="1980438"/>
                  </a:lnTo>
                  <a:close/>
                </a:path>
                <a:path w="5071109" h="3507740">
                  <a:moveTo>
                    <a:pt x="3177982" y="1983064"/>
                  </a:moveTo>
                  <a:lnTo>
                    <a:pt x="3179064" y="1985772"/>
                  </a:lnTo>
                  <a:lnTo>
                    <a:pt x="3180795" y="1985772"/>
                  </a:lnTo>
                  <a:lnTo>
                    <a:pt x="3177982" y="1983064"/>
                  </a:lnTo>
                  <a:close/>
                </a:path>
                <a:path w="5071109" h="3507740">
                  <a:moveTo>
                    <a:pt x="3176934" y="1980438"/>
                  </a:moveTo>
                  <a:lnTo>
                    <a:pt x="3175254" y="1980438"/>
                  </a:lnTo>
                  <a:lnTo>
                    <a:pt x="3177982" y="1983064"/>
                  </a:lnTo>
                  <a:lnTo>
                    <a:pt x="3176934" y="1980438"/>
                  </a:lnTo>
                  <a:close/>
                </a:path>
                <a:path w="5071109" h="3507740">
                  <a:moveTo>
                    <a:pt x="1906524" y="0"/>
                  </a:moveTo>
                  <a:lnTo>
                    <a:pt x="1902714" y="762"/>
                  </a:lnTo>
                  <a:lnTo>
                    <a:pt x="1273302" y="119634"/>
                  </a:lnTo>
                  <a:lnTo>
                    <a:pt x="1272540" y="119634"/>
                  </a:lnTo>
                  <a:lnTo>
                    <a:pt x="1271778" y="120396"/>
                  </a:lnTo>
                  <a:lnTo>
                    <a:pt x="1271016" y="120396"/>
                  </a:lnTo>
                  <a:lnTo>
                    <a:pt x="640842" y="351282"/>
                  </a:lnTo>
                  <a:lnTo>
                    <a:pt x="4572" y="565404"/>
                  </a:lnTo>
                  <a:lnTo>
                    <a:pt x="0" y="573786"/>
                  </a:lnTo>
                  <a:lnTo>
                    <a:pt x="3048" y="580644"/>
                  </a:lnTo>
                  <a:lnTo>
                    <a:pt x="5334" y="588264"/>
                  </a:lnTo>
                  <a:lnTo>
                    <a:pt x="12954" y="592836"/>
                  </a:lnTo>
                  <a:lnTo>
                    <a:pt x="20574" y="589788"/>
                  </a:lnTo>
                  <a:lnTo>
                    <a:pt x="649986" y="377952"/>
                  </a:lnTo>
                  <a:lnTo>
                    <a:pt x="1278839" y="147828"/>
                  </a:lnTo>
                  <a:lnTo>
                    <a:pt x="1278636" y="147828"/>
                  </a:lnTo>
                  <a:lnTo>
                    <a:pt x="1280922" y="147066"/>
                  </a:lnTo>
                  <a:lnTo>
                    <a:pt x="1282670" y="147066"/>
                  </a:lnTo>
                  <a:lnTo>
                    <a:pt x="1902624" y="29980"/>
                  </a:lnTo>
                  <a:lnTo>
                    <a:pt x="1897380" y="26670"/>
                  </a:lnTo>
                  <a:lnTo>
                    <a:pt x="1950044" y="26670"/>
                  </a:lnTo>
                  <a:lnTo>
                    <a:pt x="1912620" y="3048"/>
                  </a:lnTo>
                  <a:lnTo>
                    <a:pt x="1909572" y="762"/>
                  </a:lnTo>
                  <a:lnTo>
                    <a:pt x="1906524" y="0"/>
                  </a:lnTo>
                  <a:close/>
                </a:path>
                <a:path w="5071109" h="3507740">
                  <a:moveTo>
                    <a:pt x="2522220" y="417576"/>
                  </a:moveTo>
                  <a:lnTo>
                    <a:pt x="2524083" y="422243"/>
                  </a:lnTo>
                  <a:lnTo>
                    <a:pt x="2527554" y="424434"/>
                  </a:lnTo>
                  <a:lnTo>
                    <a:pt x="2522220" y="417576"/>
                  </a:lnTo>
                  <a:close/>
                </a:path>
                <a:path w="5071109" h="3507740">
                  <a:moveTo>
                    <a:pt x="2552845" y="417576"/>
                  </a:moveTo>
                  <a:lnTo>
                    <a:pt x="2522220" y="417576"/>
                  </a:lnTo>
                  <a:lnTo>
                    <a:pt x="2527554" y="424434"/>
                  </a:lnTo>
                  <a:lnTo>
                    <a:pt x="2555584" y="424434"/>
                  </a:lnTo>
                  <a:lnTo>
                    <a:pt x="2552845" y="417576"/>
                  </a:lnTo>
                  <a:close/>
                </a:path>
                <a:path w="5071109" h="3507740">
                  <a:moveTo>
                    <a:pt x="1950044" y="26670"/>
                  </a:moveTo>
                  <a:lnTo>
                    <a:pt x="1897380" y="26670"/>
                  </a:lnTo>
                  <a:lnTo>
                    <a:pt x="1908048" y="28956"/>
                  </a:lnTo>
                  <a:lnTo>
                    <a:pt x="1902624" y="29980"/>
                  </a:lnTo>
                  <a:lnTo>
                    <a:pt x="2524083" y="422243"/>
                  </a:lnTo>
                  <a:lnTo>
                    <a:pt x="2522220" y="417576"/>
                  </a:lnTo>
                  <a:lnTo>
                    <a:pt x="2552845" y="417576"/>
                  </a:lnTo>
                  <a:lnTo>
                    <a:pt x="2548890" y="407670"/>
                  </a:lnTo>
                  <a:lnTo>
                    <a:pt x="2547366" y="404622"/>
                  </a:lnTo>
                  <a:lnTo>
                    <a:pt x="2545842" y="402336"/>
                  </a:lnTo>
                  <a:lnTo>
                    <a:pt x="2542794" y="400812"/>
                  </a:lnTo>
                  <a:lnTo>
                    <a:pt x="1950044" y="26670"/>
                  </a:lnTo>
                  <a:close/>
                </a:path>
                <a:path w="5071109" h="3507740">
                  <a:moveTo>
                    <a:pt x="1280922" y="147066"/>
                  </a:moveTo>
                  <a:lnTo>
                    <a:pt x="1278636" y="147828"/>
                  </a:lnTo>
                  <a:lnTo>
                    <a:pt x="1279056" y="147748"/>
                  </a:lnTo>
                  <a:lnTo>
                    <a:pt x="1280922" y="147066"/>
                  </a:lnTo>
                  <a:close/>
                </a:path>
                <a:path w="5071109" h="3507740">
                  <a:moveTo>
                    <a:pt x="1279056" y="147748"/>
                  </a:moveTo>
                  <a:lnTo>
                    <a:pt x="1278636" y="147828"/>
                  </a:lnTo>
                  <a:lnTo>
                    <a:pt x="1278839" y="147828"/>
                  </a:lnTo>
                  <a:lnTo>
                    <a:pt x="1279056" y="147748"/>
                  </a:lnTo>
                  <a:close/>
                </a:path>
                <a:path w="5071109" h="3507740">
                  <a:moveTo>
                    <a:pt x="1282670" y="147066"/>
                  </a:moveTo>
                  <a:lnTo>
                    <a:pt x="1280922" y="147066"/>
                  </a:lnTo>
                  <a:lnTo>
                    <a:pt x="1279056" y="147748"/>
                  </a:lnTo>
                  <a:lnTo>
                    <a:pt x="1282670" y="147066"/>
                  </a:lnTo>
                  <a:close/>
                </a:path>
                <a:path w="5071109" h="3507740">
                  <a:moveTo>
                    <a:pt x="1897380" y="26670"/>
                  </a:moveTo>
                  <a:lnTo>
                    <a:pt x="1902624" y="29980"/>
                  </a:lnTo>
                  <a:lnTo>
                    <a:pt x="1908048" y="28956"/>
                  </a:lnTo>
                  <a:lnTo>
                    <a:pt x="1897380" y="2667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2" name="object 18">
              <a:extLst>
                <a:ext uri="{FF2B5EF4-FFF2-40B4-BE49-F238E27FC236}">
                  <a16:creationId xmlns:a16="http://schemas.microsoft.com/office/drawing/2014/main" id="{DA0A3456-A5EB-47E7-8865-A6C44AC26B7D}"/>
                </a:ext>
              </a:extLst>
            </p:cNvPr>
            <p:cNvSpPr/>
            <p:nvPr/>
          </p:nvSpPr>
          <p:spPr>
            <a:xfrm>
              <a:off x="3540037" y="4437718"/>
              <a:ext cx="5242587" cy="517950"/>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3" name="object 19">
              <a:extLst>
                <a:ext uri="{FF2B5EF4-FFF2-40B4-BE49-F238E27FC236}">
                  <a16:creationId xmlns:a16="http://schemas.microsoft.com/office/drawing/2014/main" id="{BBB4B1ED-6A24-4357-AB10-827C5124DDB6}"/>
                </a:ext>
              </a:extLst>
            </p:cNvPr>
            <p:cNvSpPr/>
            <p:nvPr/>
          </p:nvSpPr>
          <p:spPr>
            <a:xfrm>
              <a:off x="3626925" y="4491640"/>
              <a:ext cx="5068570" cy="414964"/>
            </a:xfrm>
            <a:custGeom>
              <a:avLst/>
              <a:gdLst/>
              <a:ahLst/>
              <a:cxnLst/>
              <a:rect l="l" t="t" r="r" b="b"/>
              <a:pathLst>
                <a:path w="5068570" h="744854">
                  <a:moveTo>
                    <a:pt x="7620" y="0"/>
                  </a:moveTo>
                  <a:lnTo>
                    <a:pt x="762" y="6096"/>
                  </a:lnTo>
                  <a:lnTo>
                    <a:pt x="762" y="14478"/>
                  </a:lnTo>
                  <a:lnTo>
                    <a:pt x="0" y="22110"/>
                  </a:lnTo>
                  <a:lnTo>
                    <a:pt x="6096" y="28968"/>
                  </a:lnTo>
                  <a:lnTo>
                    <a:pt x="13716" y="28968"/>
                  </a:lnTo>
                  <a:lnTo>
                    <a:pt x="643890" y="58686"/>
                  </a:lnTo>
                  <a:lnTo>
                    <a:pt x="1273302" y="121920"/>
                  </a:lnTo>
                  <a:lnTo>
                    <a:pt x="1901952" y="204978"/>
                  </a:lnTo>
                  <a:lnTo>
                    <a:pt x="2531376" y="338328"/>
                  </a:lnTo>
                  <a:lnTo>
                    <a:pt x="3160776" y="496062"/>
                  </a:lnTo>
                  <a:lnTo>
                    <a:pt x="3790950" y="623328"/>
                  </a:lnTo>
                  <a:lnTo>
                    <a:pt x="4421124" y="735330"/>
                  </a:lnTo>
                  <a:lnTo>
                    <a:pt x="4423410" y="735330"/>
                  </a:lnTo>
                  <a:lnTo>
                    <a:pt x="5052822" y="744486"/>
                  </a:lnTo>
                  <a:lnTo>
                    <a:pt x="5061204" y="744486"/>
                  </a:lnTo>
                  <a:lnTo>
                    <a:pt x="5067300" y="738378"/>
                  </a:lnTo>
                  <a:lnTo>
                    <a:pt x="5067300" y="730758"/>
                  </a:lnTo>
                  <a:lnTo>
                    <a:pt x="5068062" y="722376"/>
                  </a:lnTo>
                  <a:lnTo>
                    <a:pt x="5061204" y="716280"/>
                  </a:lnTo>
                  <a:lnTo>
                    <a:pt x="5053584" y="716280"/>
                  </a:lnTo>
                  <a:lnTo>
                    <a:pt x="4424172" y="707136"/>
                  </a:lnTo>
                  <a:lnTo>
                    <a:pt x="4426458" y="707136"/>
                  </a:lnTo>
                  <a:lnTo>
                    <a:pt x="3796284" y="595122"/>
                  </a:lnTo>
                  <a:lnTo>
                    <a:pt x="3167634" y="467868"/>
                  </a:lnTo>
                  <a:lnTo>
                    <a:pt x="2536710" y="310134"/>
                  </a:lnTo>
                  <a:lnTo>
                    <a:pt x="1905762" y="176784"/>
                  </a:lnTo>
                  <a:lnTo>
                    <a:pt x="1275588" y="93726"/>
                  </a:lnTo>
                  <a:lnTo>
                    <a:pt x="644652" y="30480"/>
                  </a:lnTo>
                  <a:lnTo>
                    <a:pt x="15240" y="762"/>
                  </a:lnTo>
                  <a:lnTo>
                    <a:pt x="7620"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4" name="object 20">
              <a:extLst>
                <a:ext uri="{FF2B5EF4-FFF2-40B4-BE49-F238E27FC236}">
                  <a16:creationId xmlns:a16="http://schemas.microsoft.com/office/drawing/2014/main" id="{AEE926E0-58CE-4916-B3C7-0EC0F81E300A}"/>
                </a:ext>
              </a:extLst>
            </p:cNvPr>
            <p:cNvSpPr/>
            <p:nvPr/>
          </p:nvSpPr>
          <p:spPr>
            <a:xfrm>
              <a:off x="3521770" y="4613477"/>
              <a:ext cx="5279121" cy="743325"/>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21">
              <a:extLst>
                <a:ext uri="{FF2B5EF4-FFF2-40B4-BE49-F238E27FC236}">
                  <a16:creationId xmlns:a16="http://schemas.microsoft.com/office/drawing/2014/main" id="{C8F39993-B51C-4AF6-8B04-139A836593FF}"/>
                </a:ext>
              </a:extLst>
            </p:cNvPr>
            <p:cNvSpPr/>
            <p:nvPr/>
          </p:nvSpPr>
          <p:spPr>
            <a:xfrm>
              <a:off x="3626929" y="4672910"/>
              <a:ext cx="5068570" cy="626160"/>
            </a:xfrm>
            <a:custGeom>
              <a:avLst/>
              <a:gdLst/>
              <a:ahLst/>
              <a:cxnLst/>
              <a:rect l="l" t="t" r="r" b="b"/>
              <a:pathLst>
                <a:path w="5068570" h="1123950">
                  <a:moveTo>
                    <a:pt x="1268663" y="890690"/>
                  </a:moveTo>
                  <a:lnTo>
                    <a:pt x="642366" y="1026413"/>
                  </a:lnTo>
                  <a:lnTo>
                    <a:pt x="5333" y="1095755"/>
                  </a:lnTo>
                  <a:lnTo>
                    <a:pt x="0" y="1102613"/>
                  </a:lnTo>
                  <a:lnTo>
                    <a:pt x="761" y="1110995"/>
                  </a:lnTo>
                  <a:lnTo>
                    <a:pt x="1523" y="1118615"/>
                  </a:lnTo>
                  <a:lnTo>
                    <a:pt x="8381" y="1123949"/>
                  </a:lnTo>
                  <a:lnTo>
                    <a:pt x="645413" y="1054607"/>
                  </a:lnTo>
                  <a:lnTo>
                    <a:pt x="1277112" y="918209"/>
                  </a:lnTo>
                  <a:lnTo>
                    <a:pt x="1278636" y="917447"/>
                  </a:lnTo>
                  <a:lnTo>
                    <a:pt x="1280160" y="917447"/>
                  </a:lnTo>
                  <a:lnTo>
                    <a:pt x="1281684" y="916685"/>
                  </a:lnTo>
                  <a:lnTo>
                    <a:pt x="1325525" y="891527"/>
                  </a:lnTo>
                  <a:lnTo>
                    <a:pt x="1267206" y="891527"/>
                  </a:lnTo>
                  <a:lnTo>
                    <a:pt x="1268663" y="890690"/>
                  </a:lnTo>
                  <a:close/>
                </a:path>
                <a:path w="5068570" h="1123950">
                  <a:moveTo>
                    <a:pt x="1271778" y="890015"/>
                  </a:moveTo>
                  <a:lnTo>
                    <a:pt x="1268663" y="890690"/>
                  </a:lnTo>
                  <a:lnTo>
                    <a:pt x="1267206" y="891527"/>
                  </a:lnTo>
                  <a:lnTo>
                    <a:pt x="1271778" y="890015"/>
                  </a:lnTo>
                  <a:close/>
                </a:path>
                <a:path w="5068570" h="1123950">
                  <a:moveTo>
                    <a:pt x="1328159" y="890015"/>
                  </a:moveTo>
                  <a:lnTo>
                    <a:pt x="1271778" y="890015"/>
                  </a:lnTo>
                  <a:lnTo>
                    <a:pt x="1267206" y="891527"/>
                  </a:lnTo>
                  <a:lnTo>
                    <a:pt x="1325525" y="891527"/>
                  </a:lnTo>
                  <a:lnTo>
                    <a:pt x="1328159" y="890015"/>
                  </a:lnTo>
                  <a:close/>
                </a:path>
                <a:path w="5068570" h="1123950">
                  <a:moveTo>
                    <a:pt x="2533650" y="188213"/>
                  </a:moveTo>
                  <a:lnTo>
                    <a:pt x="2529840" y="188975"/>
                  </a:lnTo>
                  <a:lnTo>
                    <a:pt x="2527554" y="190499"/>
                  </a:lnTo>
                  <a:lnTo>
                    <a:pt x="1896617" y="530351"/>
                  </a:lnTo>
                  <a:lnTo>
                    <a:pt x="1268663" y="890690"/>
                  </a:lnTo>
                  <a:lnTo>
                    <a:pt x="1271778" y="890015"/>
                  </a:lnTo>
                  <a:lnTo>
                    <a:pt x="1328159" y="890015"/>
                  </a:lnTo>
                  <a:lnTo>
                    <a:pt x="1911096" y="555497"/>
                  </a:lnTo>
                  <a:lnTo>
                    <a:pt x="2536119" y="218015"/>
                  </a:lnTo>
                  <a:lnTo>
                    <a:pt x="2531364" y="217169"/>
                  </a:lnTo>
                  <a:lnTo>
                    <a:pt x="2540508" y="215645"/>
                  </a:lnTo>
                  <a:lnTo>
                    <a:pt x="2686753" y="215645"/>
                  </a:lnTo>
                  <a:lnTo>
                    <a:pt x="2536698" y="188975"/>
                  </a:lnTo>
                  <a:lnTo>
                    <a:pt x="2533650" y="188213"/>
                  </a:lnTo>
                  <a:close/>
                </a:path>
                <a:path w="5068570" h="1123950">
                  <a:moveTo>
                    <a:pt x="2686753" y="215645"/>
                  </a:moveTo>
                  <a:lnTo>
                    <a:pt x="2540508" y="215645"/>
                  </a:lnTo>
                  <a:lnTo>
                    <a:pt x="2536119" y="218015"/>
                  </a:lnTo>
                  <a:lnTo>
                    <a:pt x="3161525" y="329183"/>
                  </a:lnTo>
                  <a:lnTo>
                    <a:pt x="3166110" y="329183"/>
                  </a:lnTo>
                  <a:lnTo>
                    <a:pt x="3168383" y="328421"/>
                  </a:lnTo>
                  <a:lnTo>
                    <a:pt x="3260536" y="300977"/>
                  </a:lnTo>
                  <a:lnTo>
                    <a:pt x="3160014" y="300977"/>
                  </a:lnTo>
                  <a:lnTo>
                    <a:pt x="3162572" y="300215"/>
                  </a:lnTo>
                  <a:lnTo>
                    <a:pt x="2686753" y="215645"/>
                  </a:lnTo>
                  <a:close/>
                </a:path>
                <a:path w="5068570" h="1123950">
                  <a:moveTo>
                    <a:pt x="3162572" y="300215"/>
                  </a:moveTo>
                  <a:lnTo>
                    <a:pt x="3160014" y="300977"/>
                  </a:lnTo>
                  <a:lnTo>
                    <a:pt x="3166859" y="300977"/>
                  </a:lnTo>
                  <a:lnTo>
                    <a:pt x="3162572" y="300215"/>
                  </a:lnTo>
                  <a:close/>
                </a:path>
                <a:path w="5068570" h="1123950">
                  <a:moveTo>
                    <a:pt x="4424933" y="0"/>
                  </a:moveTo>
                  <a:lnTo>
                    <a:pt x="4421124" y="0"/>
                  </a:lnTo>
                  <a:lnTo>
                    <a:pt x="3789426" y="113537"/>
                  </a:lnTo>
                  <a:lnTo>
                    <a:pt x="3162572" y="300215"/>
                  </a:lnTo>
                  <a:lnTo>
                    <a:pt x="3166859" y="300977"/>
                  </a:lnTo>
                  <a:lnTo>
                    <a:pt x="3260536" y="300977"/>
                  </a:lnTo>
                  <a:lnTo>
                    <a:pt x="3797807" y="140969"/>
                  </a:lnTo>
                  <a:lnTo>
                    <a:pt x="4426458" y="28193"/>
                  </a:lnTo>
                  <a:lnTo>
                    <a:pt x="4692939" y="28193"/>
                  </a:lnTo>
                  <a:lnTo>
                    <a:pt x="4424933" y="0"/>
                  </a:lnTo>
                  <a:close/>
                </a:path>
                <a:path w="5068570" h="1123950">
                  <a:moveTo>
                    <a:pt x="2540508" y="215645"/>
                  </a:moveTo>
                  <a:lnTo>
                    <a:pt x="2531364" y="217169"/>
                  </a:lnTo>
                  <a:lnTo>
                    <a:pt x="2536119" y="218015"/>
                  </a:lnTo>
                  <a:lnTo>
                    <a:pt x="2540508" y="215645"/>
                  </a:lnTo>
                  <a:close/>
                </a:path>
                <a:path w="5068570" h="1123950">
                  <a:moveTo>
                    <a:pt x="4692939" y="28193"/>
                  </a:moveTo>
                  <a:lnTo>
                    <a:pt x="4426458" y="28193"/>
                  </a:lnTo>
                  <a:lnTo>
                    <a:pt x="4422648" y="28955"/>
                  </a:lnTo>
                  <a:lnTo>
                    <a:pt x="5059667" y="95249"/>
                  </a:lnTo>
                  <a:lnTo>
                    <a:pt x="5066525" y="89915"/>
                  </a:lnTo>
                  <a:lnTo>
                    <a:pt x="5067300" y="81533"/>
                  </a:lnTo>
                  <a:lnTo>
                    <a:pt x="5068062" y="73913"/>
                  </a:lnTo>
                  <a:lnTo>
                    <a:pt x="5062728" y="67055"/>
                  </a:lnTo>
                  <a:lnTo>
                    <a:pt x="4692939" y="28193"/>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6" name="object 22">
              <a:extLst>
                <a:ext uri="{FF2B5EF4-FFF2-40B4-BE49-F238E27FC236}">
                  <a16:creationId xmlns:a16="http://schemas.microsoft.com/office/drawing/2014/main" id="{86B84A2B-F085-4370-BAE6-935592036414}"/>
                </a:ext>
              </a:extLst>
            </p:cNvPr>
            <p:cNvSpPr txBox="1"/>
            <p:nvPr/>
          </p:nvSpPr>
          <p:spPr>
            <a:xfrm>
              <a:off x="3031814" y="5653361"/>
              <a:ext cx="167117" cy="181460"/>
            </a:xfrm>
            <a:prstGeom prst="rect">
              <a:avLst/>
            </a:prstGeom>
          </p:spPr>
          <p:txBody>
            <a:bodyPr vert="horz" wrap="square" lIns="0" tIns="12065" rIns="0" bIns="0" rtlCol="0" anchor="ctr">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7" name="object 23">
              <a:extLst>
                <a:ext uri="{FF2B5EF4-FFF2-40B4-BE49-F238E27FC236}">
                  <a16:creationId xmlns:a16="http://schemas.microsoft.com/office/drawing/2014/main" id="{2C2BF5C1-B4A2-4F04-910C-6DD50C18F83D}"/>
                </a:ext>
              </a:extLst>
            </p:cNvPr>
            <p:cNvSpPr txBox="1"/>
            <p:nvPr/>
          </p:nvSpPr>
          <p:spPr>
            <a:xfrm>
              <a:off x="2862000" y="4820004"/>
              <a:ext cx="336952" cy="181460"/>
            </a:xfrm>
            <a:prstGeom prst="rect">
              <a:avLst/>
            </a:prstGeom>
          </p:spPr>
          <p:txBody>
            <a:bodyPr vert="horz" wrap="square" lIns="0" tIns="12065" rIns="0" bIns="0" rtlCol="0" anchor="ctr">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r>
                <a:rPr kumimoji="0" sz="11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.5</a:t>
              </a:r>
              <a:endParaRPr kumimoji="0"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58" name="object 24">
              <a:extLst>
                <a:ext uri="{FF2B5EF4-FFF2-40B4-BE49-F238E27FC236}">
                  <a16:creationId xmlns:a16="http://schemas.microsoft.com/office/drawing/2014/main" id="{763D8001-525F-4A97-B10F-B2B7A8BBBE61}"/>
                </a:ext>
              </a:extLst>
            </p:cNvPr>
            <p:cNvSpPr txBox="1"/>
            <p:nvPr/>
          </p:nvSpPr>
          <p:spPr>
            <a:xfrm>
              <a:off x="2862000" y="3986702"/>
              <a:ext cx="336952" cy="181460"/>
            </a:xfrm>
            <a:prstGeom prst="rect">
              <a:avLst/>
            </a:prstGeom>
          </p:spPr>
          <p:txBody>
            <a:bodyPr vert="horz" wrap="square" lIns="0" tIns="12065" rIns="0" bIns="0" rtlCol="0" anchor="ctr">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a:t>
              </a:r>
              <a:r>
                <a:rPr kumimoji="0" sz="11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9" name="object 25">
              <a:extLst>
                <a:ext uri="{FF2B5EF4-FFF2-40B4-BE49-F238E27FC236}">
                  <a16:creationId xmlns:a16="http://schemas.microsoft.com/office/drawing/2014/main" id="{4EF72030-44E0-465E-8C08-38FF878B6D7C}"/>
                </a:ext>
              </a:extLst>
            </p:cNvPr>
            <p:cNvSpPr txBox="1"/>
            <p:nvPr/>
          </p:nvSpPr>
          <p:spPr>
            <a:xfrm>
              <a:off x="2862000" y="3153402"/>
              <a:ext cx="336952" cy="181460"/>
            </a:xfrm>
            <a:prstGeom prst="rect">
              <a:avLst/>
            </a:prstGeom>
          </p:spPr>
          <p:txBody>
            <a:bodyPr vert="horz" wrap="square" lIns="0" tIns="12065" rIns="0" bIns="0" rtlCol="0" anchor="ctr">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a:t>
              </a:r>
              <a:r>
                <a:rPr kumimoji="0" sz="11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.5</a:t>
              </a:r>
              <a:endParaRPr kumimoji="0"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60" name="object 26">
              <a:extLst>
                <a:ext uri="{FF2B5EF4-FFF2-40B4-BE49-F238E27FC236}">
                  <a16:creationId xmlns:a16="http://schemas.microsoft.com/office/drawing/2014/main" id="{F0A707FD-343C-4E47-BEFD-5F55FA1AE8DB}"/>
                </a:ext>
              </a:extLst>
            </p:cNvPr>
            <p:cNvSpPr txBox="1"/>
            <p:nvPr/>
          </p:nvSpPr>
          <p:spPr>
            <a:xfrm>
              <a:off x="2862000" y="2320101"/>
              <a:ext cx="336952" cy="181460"/>
            </a:xfrm>
            <a:prstGeom prst="rect">
              <a:avLst/>
            </a:prstGeom>
          </p:spPr>
          <p:txBody>
            <a:bodyPr vert="horz" wrap="square" lIns="0" tIns="12065" rIns="0" bIns="0" rtlCol="0" anchor="ctr">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a:t>
              </a:r>
              <a:r>
                <a:rPr kumimoji="0" sz="11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.0</a:t>
              </a:r>
              <a:endParaRPr kumimoji="0"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61" name="object 27">
              <a:extLst>
                <a:ext uri="{FF2B5EF4-FFF2-40B4-BE49-F238E27FC236}">
                  <a16:creationId xmlns:a16="http://schemas.microsoft.com/office/drawing/2014/main" id="{789EA593-9B61-45D0-86A9-89B41824E2D3}"/>
                </a:ext>
              </a:extLst>
            </p:cNvPr>
            <p:cNvSpPr txBox="1"/>
            <p:nvPr/>
          </p:nvSpPr>
          <p:spPr>
            <a:xfrm>
              <a:off x="2862000" y="1486800"/>
              <a:ext cx="336952" cy="181460"/>
            </a:xfrm>
            <a:prstGeom prst="rect">
              <a:avLst/>
            </a:prstGeom>
          </p:spPr>
          <p:txBody>
            <a:bodyPr vert="horz" wrap="square" lIns="0" tIns="12065" rIns="0" bIns="0" rtlCol="0" anchor="ctr">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a:t>
              </a:r>
              <a:r>
                <a:rPr kumimoji="0" sz="11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.5</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nvGrpSpPr>
            <p:cNvPr id="4" name="Group 3">
              <a:extLst>
                <a:ext uri="{FF2B5EF4-FFF2-40B4-BE49-F238E27FC236}">
                  <a16:creationId xmlns:a16="http://schemas.microsoft.com/office/drawing/2014/main" id="{5FB1880F-A40A-4E13-8F6B-B796D58CFD4F}"/>
                </a:ext>
              </a:extLst>
            </p:cNvPr>
            <p:cNvGrpSpPr/>
            <p:nvPr/>
          </p:nvGrpSpPr>
          <p:grpSpPr>
            <a:xfrm>
              <a:off x="3445200" y="5832000"/>
              <a:ext cx="5434706" cy="181460"/>
              <a:chOff x="3523579" y="5752306"/>
              <a:chExt cx="5434706" cy="181460"/>
            </a:xfrm>
          </p:grpSpPr>
          <p:sp>
            <p:nvSpPr>
              <p:cNvPr id="62" name="object 28">
                <a:extLst>
                  <a:ext uri="{FF2B5EF4-FFF2-40B4-BE49-F238E27FC236}">
                    <a16:creationId xmlns:a16="http://schemas.microsoft.com/office/drawing/2014/main" id="{CD37BE99-EE43-46E1-96B6-857FDE667EA3}"/>
                  </a:ext>
                </a:extLst>
              </p:cNvPr>
              <p:cNvSpPr txBox="1"/>
              <p:nvPr/>
            </p:nvSpPr>
            <p:spPr>
              <a:xfrm>
                <a:off x="3523579" y="5752306"/>
                <a:ext cx="395783" cy="181460"/>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1</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3" name="object 29">
                <a:extLst>
                  <a:ext uri="{FF2B5EF4-FFF2-40B4-BE49-F238E27FC236}">
                    <a16:creationId xmlns:a16="http://schemas.microsoft.com/office/drawing/2014/main" id="{78C1DDBB-A9CA-4520-B849-CA65A3BD9FE5}"/>
                  </a:ext>
                </a:extLst>
              </p:cNvPr>
              <p:cNvSpPr txBox="1"/>
              <p:nvPr/>
            </p:nvSpPr>
            <p:spPr>
              <a:xfrm>
                <a:off x="4153748" y="5752306"/>
                <a:ext cx="395783" cy="181460"/>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1</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4" name="object 30">
                <a:extLst>
                  <a:ext uri="{FF2B5EF4-FFF2-40B4-BE49-F238E27FC236}">
                    <a16:creationId xmlns:a16="http://schemas.microsoft.com/office/drawing/2014/main" id="{6FCEB342-F616-4E64-A106-88DBBC5D053B}"/>
                  </a:ext>
                </a:extLst>
              </p:cNvPr>
              <p:cNvSpPr txBox="1"/>
              <p:nvPr/>
            </p:nvSpPr>
            <p:spPr>
              <a:xfrm>
                <a:off x="4783107" y="5752306"/>
                <a:ext cx="395783" cy="181460"/>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1</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a:t>
                </a:r>
                <a:endParaRPr kumimoji="0"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65" name="object 31">
                <a:extLst>
                  <a:ext uri="{FF2B5EF4-FFF2-40B4-BE49-F238E27FC236}">
                    <a16:creationId xmlns:a16="http://schemas.microsoft.com/office/drawing/2014/main" id="{A5907885-0C95-4099-9A87-B3BEA1ADF22F}"/>
                  </a:ext>
                </a:extLst>
              </p:cNvPr>
              <p:cNvSpPr txBox="1"/>
              <p:nvPr/>
            </p:nvSpPr>
            <p:spPr>
              <a:xfrm>
                <a:off x="5413276" y="5752306"/>
                <a:ext cx="395783" cy="181460"/>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1</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3</a:t>
                </a:r>
                <a:endParaRPr kumimoji="0"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66" name="object 32">
                <a:extLst>
                  <a:ext uri="{FF2B5EF4-FFF2-40B4-BE49-F238E27FC236}">
                    <a16:creationId xmlns:a16="http://schemas.microsoft.com/office/drawing/2014/main" id="{644560AE-F9D7-4700-B5C3-46A4EEFD5610}"/>
                  </a:ext>
                </a:extLst>
              </p:cNvPr>
              <p:cNvSpPr txBox="1"/>
              <p:nvPr/>
            </p:nvSpPr>
            <p:spPr>
              <a:xfrm>
                <a:off x="6042635" y="5752306"/>
                <a:ext cx="395783" cy="181460"/>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1</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4</a:t>
                </a:r>
                <a:endParaRPr kumimoji="0"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67" name="object 33">
                <a:extLst>
                  <a:ext uri="{FF2B5EF4-FFF2-40B4-BE49-F238E27FC236}">
                    <a16:creationId xmlns:a16="http://schemas.microsoft.com/office/drawing/2014/main" id="{CB2A52C5-1EBF-42F3-B10F-5CB142B4E6F3}"/>
                  </a:ext>
                </a:extLst>
              </p:cNvPr>
              <p:cNvSpPr txBox="1"/>
              <p:nvPr/>
            </p:nvSpPr>
            <p:spPr>
              <a:xfrm>
                <a:off x="6672804" y="5752306"/>
                <a:ext cx="395783" cy="181460"/>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1</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5</a:t>
                </a:r>
                <a:endParaRPr kumimoji="0"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68" name="object 34">
                <a:extLst>
                  <a:ext uri="{FF2B5EF4-FFF2-40B4-BE49-F238E27FC236}">
                    <a16:creationId xmlns:a16="http://schemas.microsoft.com/office/drawing/2014/main" id="{6EFFF35C-8635-4C76-B86B-DE5F76981C92}"/>
                  </a:ext>
                </a:extLst>
              </p:cNvPr>
              <p:cNvSpPr txBox="1"/>
              <p:nvPr/>
            </p:nvSpPr>
            <p:spPr>
              <a:xfrm>
                <a:off x="7302163" y="5752306"/>
                <a:ext cx="395783" cy="181460"/>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1</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6</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9" name="object 35">
                <a:extLst>
                  <a:ext uri="{FF2B5EF4-FFF2-40B4-BE49-F238E27FC236}">
                    <a16:creationId xmlns:a16="http://schemas.microsoft.com/office/drawing/2014/main" id="{6A939B38-4298-48B3-8D57-5CFA8228A5B3}"/>
                  </a:ext>
                </a:extLst>
              </p:cNvPr>
              <p:cNvSpPr txBox="1"/>
              <p:nvPr/>
            </p:nvSpPr>
            <p:spPr>
              <a:xfrm>
                <a:off x="7932333" y="5752306"/>
                <a:ext cx="395783" cy="181460"/>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1</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7</a:t>
                </a:r>
                <a:endParaRPr kumimoji="0"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70" name="object 36">
                <a:extLst>
                  <a:ext uri="{FF2B5EF4-FFF2-40B4-BE49-F238E27FC236}">
                    <a16:creationId xmlns:a16="http://schemas.microsoft.com/office/drawing/2014/main" id="{F7846AE6-718D-48EC-A36D-EBAAD0B316A3}"/>
                  </a:ext>
                </a:extLst>
              </p:cNvPr>
              <p:cNvSpPr txBox="1"/>
              <p:nvPr/>
            </p:nvSpPr>
            <p:spPr>
              <a:xfrm>
                <a:off x="8562502" y="5752306"/>
                <a:ext cx="395783" cy="181460"/>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r>
                  <a:rPr kumimoji="0"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1</a:t>
                </a:r>
                <a:r>
                  <a:rPr kumimoji="0" sz="11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8</a:t>
                </a:r>
                <a:endParaRPr kumimoji="0"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grpSp>
        <p:sp>
          <p:nvSpPr>
            <p:cNvPr id="44" name="TextBox 43">
              <a:extLst>
                <a:ext uri="{FF2B5EF4-FFF2-40B4-BE49-F238E27FC236}">
                  <a16:creationId xmlns:a16="http://schemas.microsoft.com/office/drawing/2014/main" id="{5FF7CD07-CDC7-4D36-ABD6-381E5A30EEA6}"/>
                </a:ext>
              </a:extLst>
            </p:cNvPr>
            <p:cNvSpPr txBox="1"/>
            <p:nvPr/>
          </p:nvSpPr>
          <p:spPr>
            <a:xfrm>
              <a:off x="2695228" y="3423536"/>
              <a:ext cx="153888" cy="474490"/>
            </a:xfrm>
            <a:prstGeom prst="rect">
              <a:avLst/>
            </a:prstGeom>
            <a:noFill/>
          </p:spPr>
          <p:txBody>
            <a:bodyPr vert="vert270"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5" name="Rectangle 44">
              <a:extLst>
                <a:ext uri="{FF2B5EF4-FFF2-40B4-BE49-F238E27FC236}">
                  <a16:creationId xmlns:a16="http://schemas.microsoft.com/office/drawing/2014/main" id="{6A3BBD62-2601-4EB1-8A91-53DF4A8F9BE3}"/>
                </a:ext>
              </a:extLst>
            </p:cNvPr>
            <p:cNvSpPr/>
            <p:nvPr/>
          </p:nvSpPr>
          <p:spPr>
            <a:xfrm>
              <a:off x="630000" y="2232000"/>
              <a:ext cx="144000" cy="144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45">
              <a:extLst>
                <a:ext uri="{FF2B5EF4-FFF2-40B4-BE49-F238E27FC236}">
                  <a16:creationId xmlns:a16="http://schemas.microsoft.com/office/drawing/2014/main" id="{48F9E1BF-BB0F-458B-9E48-A2B2514B9CEF}"/>
                </a:ext>
              </a:extLst>
            </p:cNvPr>
            <p:cNvSpPr/>
            <p:nvPr/>
          </p:nvSpPr>
          <p:spPr>
            <a:xfrm>
              <a:off x="630000" y="2520000"/>
              <a:ext cx="144000" cy="144000"/>
            </a:xfrm>
            <a:prstGeom prst="rect">
              <a:avLst/>
            </a:prstGeom>
            <a:solidFill>
              <a:srgbClr val="F1E5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Rectangle 46">
              <a:extLst>
                <a:ext uri="{FF2B5EF4-FFF2-40B4-BE49-F238E27FC236}">
                  <a16:creationId xmlns:a16="http://schemas.microsoft.com/office/drawing/2014/main" id="{407A1B81-579F-409D-B07E-0670A7650EEA}"/>
                </a:ext>
              </a:extLst>
            </p:cNvPr>
            <p:cNvSpPr/>
            <p:nvPr/>
          </p:nvSpPr>
          <p:spPr>
            <a:xfrm>
              <a:off x="630000" y="2808000"/>
              <a:ext cx="144000" cy="144000"/>
            </a:xfrm>
            <a:prstGeom prst="rect">
              <a:avLst/>
            </a:prstGeom>
            <a:solidFill>
              <a:srgbClr val="F49C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object 71">
              <a:extLst>
                <a:ext uri="{FF2B5EF4-FFF2-40B4-BE49-F238E27FC236}">
                  <a16:creationId xmlns:a16="http://schemas.microsoft.com/office/drawing/2014/main" id="{31639D27-CFBD-47A2-B215-D2A030A300BC}"/>
                </a:ext>
              </a:extLst>
            </p:cNvPr>
            <p:cNvSpPr txBox="1"/>
            <p:nvPr/>
          </p:nvSpPr>
          <p:spPr>
            <a:xfrm>
              <a:off x="846000" y="2232000"/>
              <a:ext cx="1498808" cy="169277"/>
            </a:xfrm>
            <a:prstGeom prst="rect">
              <a:avLst/>
            </a:prstGeom>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who inject drugs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73" name="object 71">
              <a:extLst>
                <a:ext uri="{FF2B5EF4-FFF2-40B4-BE49-F238E27FC236}">
                  <a16:creationId xmlns:a16="http://schemas.microsoft.com/office/drawing/2014/main" id="{41A03CF6-8253-4D0D-827C-98EC93FC2DA2}"/>
                </a:ext>
              </a:extLst>
            </p:cNvPr>
            <p:cNvSpPr txBox="1"/>
            <p:nvPr/>
          </p:nvSpPr>
          <p:spPr>
            <a:xfrm>
              <a:off x="846000" y="2520000"/>
              <a:ext cx="775853" cy="169277"/>
            </a:xfrm>
            <a:prstGeom prst="rect">
              <a:avLst/>
            </a:prstGeom>
          </p:spPr>
          <p:txBody>
            <a:bodyPr vert="horz" wrap="none" lIns="0" tIns="0" rIns="0" bIns="0" rtlCol="0">
              <a:spAutoFit/>
            </a:bodyPr>
            <a:lstStyle>
              <a:defPPr>
                <a:defRPr lang="en-US"/>
              </a:defPPr>
              <a:lvl1pPr marL="0" marR="0" lvl="0" indent="0" defTabSz="914400" eaLnBrk="1" latinLnBrk="0" hangingPunct="1">
                <a:buClrTx/>
                <a:buSzTx/>
                <a:buFontTx/>
                <a:buNone/>
                <a:tabLst/>
                <a:defRPr kumimoji="0" sz="1100" b="0" i="0" u="none" strike="noStrike" cap="none" spc="0" normalizeH="0" baseline="0">
                  <a:ln>
                    <a:noFill/>
                  </a:ln>
                  <a:solidFill>
                    <a:prstClr val="black">
                      <a:lumMod val="85000"/>
                      <a:lumOff val="15000"/>
                    </a:prstClr>
                  </a:solidFill>
                  <a:effectLst/>
                  <a:uLnTx/>
                  <a:uFillTx/>
                  <a:latin typeface="Arial"/>
                  <a:cs typeface="Arial"/>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Sex workers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74" name="object 71">
              <a:extLst>
                <a:ext uri="{FF2B5EF4-FFF2-40B4-BE49-F238E27FC236}">
                  <a16:creationId xmlns:a16="http://schemas.microsoft.com/office/drawing/2014/main" id="{20483611-D082-43BD-835F-FC131BC24AFC}"/>
                </a:ext>
              </a:extLst>
            </p:cNvPr>
            <p:cNvSpPr txBox="1"/>
            <p:nvPr/>
          </p:nvSpPr>
          <p:spPr>
            <a:xfrm>
              <a:off x="846000" y="2808000"/>
              <a:ext cx="1554913" cy="338554"/>
            </a:xfrm>
            <a:prstGeom prst="rect">
              <a:avLst/>
            </a:prstGeom>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Gay men and other men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who have sex with men</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75" name="Rectangle 74">
              <a:extLst>
                <a:ext uri="{FF2B5EF4-FFF2-40B4-BE49-F238E27FC236}">
                  <a16:creationId xmlns:a16="http://schemas.microsoft.com/office/drawing/2014/main" id="{9248EA0B-9F2C-43A8-AC23-127475C1E34C}"/>
                </a:ext>
              </a:extLst>
            </p:cNvPr>
            <p:cNvSpPr/>
            <p:nvPr/>
          </p:nvSpPr>
          <p:spPr>
            <a:xfrm>
              <a:off x="630001" y="5040000"/>
              <a:ext cx="1770912" cy="1200329"/>
            </a:xfrm>
            <a:prstGeom prst="rect">
              <a:avLst/>
            </a:prstGeom>
          </p:spPr>
          <p:txBody>
            <a:bodyPr wrap="square" lIns="0">
              <a:spAutoFit/>
            </a:bodyPr>
            <a:lstStyle/>
            <a:p>
              <a:pPr marL="266700" marR="0" lvl="0" indent="-266700" algn="l" defTabSz="914400" rtl="0" eaLnBrk="1" fontAlgn="auto" latinLnBrk="0" hangingPunct="1">
                <a:lnSpc>
                  <a:spcPct val="100000"/>
                </a:lnSpc>
                <a:spcBef>
                  <a:spcPts val="0"/>
                </a:spcBef>
                <a:spcAft>
                  <a:spcPts val="0"/>
                </a:spcAft>
                <a:buClrTx/>
                <a:buSzTx/>
                <a:buFontTx/>
                <a:buNone/>
                <a:tabLst>
                  <a:tab pos="266700" algn="l"/>
                </a:tabLst>
                <a:defRPr/>
              </a:pPr>
              <a:r>
                <a:rPr kumimoji="0" lang="en-GB" sz="800" b="0" i="0" u="none" strike="noStrike" kern="0" cap="none" spc="0" normalizeH="0" baseline="0" noProof="0" dirty="0">
                  <a:ln>
                    <a:noFill/>
                  </a:ln>
                  <a:solidFill>
                    <a:prstClr val="black"/>
                  </a:solidFill>
                  <a:effectLst/>
                  <a:uLnTx/>
                  <a:uFillTx/>
                  <a:latin typeface="Arial" charset="0"/>
                  <a:ea typeface="ＭＳ Ｐゴシック" pitchFamily="34" charset="-128"/>
                  <a:cs typeface="+mn-cs"/>
                </a:rPr>
                <a:t>Note: Countries included are: Armenia, Azerbaijan, Belarus, Georgia,  Kazakhstan, Kyrgyzstan, Republic of Moldova, Tajikistan, Ukraine and  Uzbekistan. Shadows indicate the uncertainty </a:t>
              </a:r>
            </a:p>
            <a:p>
              <a:pPr marL="266700" marR="0" lvl="0" indent="-266700" algn="l" defTabSz="914400" rtl="0" eaLnBrk="1" fontAlgn="auto" latinLnBrk="0" hangingPunct="1">
                <a:lnSpc>
                  <a:spcPct val="100000"/>
                </a:lnSpc>
                <a:spcBef>
                  <a:spcPts val="0"/>
                </a:spcBef>
                <a:spcAft>
                  <a:spcPts val="0"/>
                </a:spcAft>
                <a:buClrTx/>
                <a:buSzTx/>
                <a:buFontTx/>
                <a:buNone/>
                <a:tabLst>
                  <a:tab pos="266700" algn="l"/>
                </a:tabLst>
                <a:defRPr/>
              </a:pPr>
              <a:r>
                <a:rPr kumimoji="0" lang="en-GB" sz="800" b="0" i="0" u="none" strike="noStrike" kern="0" cap="none" spc="0" normalizeH="0" baseline="0" noProof="0" dirty="0">
                  <a:ln>
                    <a:noFill/>
                  </a:ln>
                  <a:solidFill>
                    <a:prstClr val="black"/>
                  </a:solidFill>
                  <a:effectLst/>
                  <a:uLnTx/>
                  <a:uFillTx/>
                  <a:latin typeface="Arial" charset="0"/>
                  <a:ea typeface="ＭＳ Ｐゴシック" pitchFamily="34" charset="-128"/>
                  <a:cs typeface="+mn-cs"/>
                </a:rPr>
                <a:t>	in the calculations which  has not been estimated.</a:t>
              </a:r>
              <a:endParaRPr kumimoji="0" lang="en-CH" sz="800" b="0" i="0" u="none" strike="noStrike" kern="0" cap="none" spc="0" normalizeH="0" baseline="0" noProof="0" dirty="0">
                <a:ln>
                  <a:noFill/>
                </a:ln>
                <a:solidFill>
                  <a:prstClr val="black"/>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381624171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3E79DF-03B9-4192-A11A-FD0C77518DD7}"/>
              </a:ext>
            </a:extLst>
          </p:cNvPr>
          <p:cNvGrpSpPr/>
          <p:nvPr/>
        </p:nvGrpSpPr>
        <p:grpSpPr>
          <a:xfrm>
            <a:off x="0" y="0"/>
            <a:ext cx="10285200" cy="6153111"/>
            <a:chOff x="0" y="0"/>
            <a:chExt cx="10285200" cy="6153111"/>
          </a:xfrm>
        </p:grpSpPr>
        <p:sp>
          <p:nvSpPr>
            <p:cNvPr id="68" name="Rectangle 67">
              <a:extLst>
                <a:ext uri="{FF2B5EF4-FFF2-40B4-BE49-F238E27FC236}">
                  <a16:creationId xmlns:a16="http://schemas.microsoft.com/office/drawing/2014/main" id="{70355287-9DB2-4344-AF63-D4C746A3B4FD}"/>
                </a:ext>
              </a:extLst>
            </p:cNvPr>
            <p:cNvSpPr/>
            <p:nvPr/>
          </p:nvSpPr>
          <p:spPr>
            <a:xfrm>
              <a:off x="69732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1270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Incidence-prevalence ratio</a:t>
              </a:r>
            </a:p>
          </p:txBody>
        </p:sp>
        <p:sp>
          <p:nvSpPr>
            <p:cNvPr id="66" name="Rectangle 65">
              <a:extLst>
                <a:ext uri="{FF2B5EF4-FFF2-40B4-BE49-F238E27FC236}">
                  <a16:creationId xmlns:a16="http://schemas.microsoft.com/office/drawing/2014/main" id="{FB6FB77F-1D32-4162-9697-D2391AF48BD9}"/>
                </a:ext>
              </a:extLst>
            </p:cNvPr>
            <p:cNvSpPr/>
            <p:nvPr/>
          </p:nvSpPr>
          <p:spPr>
            <a:xfrm>
              <a:off x="194400" y="1617547"/>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HIV infections</a:t>
              </a:r>
            </a:p>
          </p:txBody>
        </p:sp>
        <p:sp>
          <p:nvSpPr>
            <p:cNvPr id="67" name="Rectangle 66">
              <a:extLst>
                <a:ext uri="{FF2B5EF4-FFF2-40B4-BE49-F238E27FC236}">
                  <a16:creationId xmlns:a16="http://schemas.microsoft.com/office/drawing/2014/main" id="{B912AB74-A8F0-4B8E-9099-0902ED935CE5}"/>
                </a:ext>
              </a:extLst>
            </p:cNvPr>
            <p:cNvSpPr/>
            <p:nvPr/>
          </p:nvSpPr>
          <p:spPr>
            <a:xfrm>
              <a:off x="35640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AIDS-related deaths</a:t>
              </a:r>
            </a:p>
          </p:txBody>
        </p:sp>
        <p:sp>
          <p:nvSpPr>
            <p:cNvPr id="92" name="TextBox 91">
              <a:extLst>
                <a:ext uri="{FF2B5EF4-FFF2-40B4-BE49-F238E27FC236}">
                  <a16:creationId xmlns:a16="http://schemas.microsoft.com/office/drawing/2014/main" id="{AA771D33-5146-4B10-8B0B-B63EDA104E95}"/>
                </a:ext>
              </a:extLst>
            </p:cNvPr>
            <p:cNvSpPr txBox="1"/>
            <p:nvPr/>
          </p:nvSpPr>
          <p:spPr>
            <a:xfrm>
              <a:off x="8273501" y="36108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 name="object 8">
              <a:extLst>
                <a:ext uri="{FF2B5EF4-FFF2-40B4-BE49-F238E27FC236}">
                  <a16:creationId xmlns:a16="http://schemas.microsoft.com/office/drawing/2014/main" id="{9FEC317C-8A7A-4B1E-A88E-F06F6236BBF9}"/>
                </a:ext>
              </a:extLst>
            </p:cNvPr>
            <p:cNvSpPr/>
            <p:nvPr/>
          </p:nvSpPr>
          <p:spPr>
            <a:xfrm>
              <a:off x="1764308" y="2476800"/>
              <a:ext cx="0" cy="1483200"/>
            </a:xfrm>
            <a:custGeom>
              <a:avLst/>
              <a:gdLst/>
              <a:ahLst/>
              <a:cxnLst/>
              <a:rect l="l" t="t" r="r" b="b"/>
              <a:pathLst>
                <a:path h="1377950">
                  <a:moveTo>
                    <a:pt x="0" y="1377696"/>
                  </a:moveTo>
                  <a:lnTo>
                    <a:pt x="0"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 name="object 9">
              <a:extLst>
                <a:ext uri="{FF2B5EF4-FFF2-40B4-BE49-F238E27FC236}">
                  <a16:creationId xmlns:a16="http://schemas.microsoft.com/office/drawing/2014/main" id="{94439D00-3A4E-4C77-A45C-49A03A82DD25}"/>
                </a:ext>
              </a:extLst>
            </p:cNvPr>
            <p:cNvSpPr/>
            <p:nvPr/>
          </p:nvSpPr>
          <p:spPr>
            <a:xfrm>
              <a:off x="1764308" y="3960463"/>
              <a:ext cx="1461135" cy="0"/>
            </a:xfrm>
            <a:custGeom>
              <a:avLst/>
              <a:gdLst/>
              <a:ahLst/>
              <a:cxnLst/>
              <a:rect l="l" t="t" r="r" b="b"/>
              <a:pathLst>
                <a:path w="1461135">
                  <a:moveTo>
                    <a:pt x="0" y="0"/>
                  </a:moveTo>
                  <a:lnTo>
                    <a:pt x="1460906"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 name="object 20">
              <a:extLst>
                <a:ext uri="{FF2B5EF4-FFF2-40B4-BE49-F238E27FC236}">
                  <a16:creationId xmlns:a16="http://schemas.microsoft.com/office/drawing/2014/main" id="{6A5D86A1-D191-44F0-BB20-C93738FBB308}"/>
                </a:ext>
              </a:extLst>
            </p:cNvPr>
            <p:cNvSpPr txBox="1"/>
            <p:nvPr/>
          </p:nvSpPr>
          <p:spPr>
            <a:xfrm>
              <a:off x="1128993" y="2523364"/>
              <a:ext cx="115416" cy="1378585"/>
            </a:xfrm>
            <a:prstGeom prst="rect">
              <a:avLst/>
            </a:prstGeom>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new HIV infections</a:t>
              </a:r>
            </a:p>
          </p:txBody>
        </p:sp>
        <p:sp>
          <p:nvSpPr>
            <p:cNvPr id="29" name="object 27">
              <a:extLst>
                <a:ext uri="{FF2B5EF4-FFF2-40B4-BE49-F238E27FC236}">
                  <a16:creationId xmlns:a16="http://schemas.microsoft.com/office/drawing/2014/main" id="{1D24B081-3044-4A47-9086-A4404499F2BF}"/>
                </a:ext>
              </a:extLst>
            </p:cNvPr>
            <p:cNvSpPr txBox="1"/>
            <p:nvPr/>
          </p:nvSpPr>
          <p:spPr>
            <a:xfrm>
              <a:off x="179999" y="2520000"/>
              <a:ext cx="810000" cy="560410"/>
            </a:xfrm>
            <a:prstGeom prst="rect">
              <a:avLst/>
            </a:prstGeom>
          </p:spPr>
          <p:txBody>
            <a:bodyPr vert="horz" wrap="square" lIns="0" tIns="6350" rIns="0" bIns="0" rtlCol="0">
              <a:no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new  HIV infections  since 2010</a:t>
              </a:r>
            </a:p>
          </p:txBody>
        </p:sp>
        <p:sp>
          <p:nvSpPr>
            <p:cNvPr id="31" name="object 28">
              <a:extLst>
                <a:ext uri="{FF2B5EF4-FFF2-40B4-BE49-F238E27FC236}">
                  <a16:creationId xmlns:a16="http://schemas.microsoft.com/office/drawing/2014/main" id="{32E11E48-E107-4E95-A48A-8A011E38424B}"/>
                </a:ext>
              </a:extLst>
            </p:cNvPr>
            <p:cNvSpPr txBox="1"/>
            <p:nvPr/>
          </p:nvSpPr>
          <p:spPr>
            <a:xfrm>
              <a:off x="180000" y="3132000"/>
              <a:ext cx="810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+29</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0" name="TextBox 59">
              <a:extLst>
                <a:ext uri="{FF2B5EF4-FFF2-40B4-BE49-F238E27FC236}">
                  <a16:creationId xmlns:a16="http://schemas.microsoft.com/office/drawing/2014/main" id="{8E130622-A39A-4AD7-A859-06C5FEAC2156}"/>
                </a:ext>
              </a:extLst>
            </p:cNvPr>
            <p:cNvSpPr txBox="1"/>
            <p:nvPr/>
          </p:nvSpPr>
          <p:spPr>
            <a:xfrm>
              <a:off x="16704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7C97577C-A3B8-45ED-931B-870904D984E3}"/>
                </a:ext>
              </a:extLst>
            </p:cNvPr>
            <p:cNvSpPr txBox="1"/>
            <p:nvPr/>
          </p:nvSpPr>
          <p:spPr>
            <a:xfrm>
              <a:off x="24660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4" name="TextBox 63">
              <a:extLst>
                <a:ext uri="{FF2B5EF4-FFF2-40B4-BE49-F238E27FC236}">
                  <a16:creationId xmlns:a16="http://schemas.microsoft.com/office/drawing/2014/main" id="{FFB526B2-1239-4DE4-AD07-2460379B9EB7}"/>
                </a:ext>
              </a:extLst>
            </p:cNvPr>
            <p:cNvSpPr txBox="1"/>
            <p:nvPr/>
          </p:nvSpPr>
          <p:spPr>
            <a:xfrm>
              <a:off x="30636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CFDE19D6-DFF4-4976-94E4-F2D545A43466}"/>
                </a:ext>
              </a:extLst>
            </p:cNvPr>
            <p:cNvSpPr txBox="1"/>
            <p:nvPr/>
          </p:nvSpPr>
          <p:spPr>
            <a:xfrm>
              <a:off x="2138400" y="4392000"/>
              <a:ext cx="97462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New HIV infections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2" name="Straight Connector 111">
              <a:extLst>
                <a:ext uri="{FF2B5EF4-FFF2-40B4-BE49-F238E27FC236}">
                  <a16:creationId xmlns:a16="http://schemas.microsoft.com/office/drawing/2014/main" id="{3399F989-5406-495A-8A1C-2ABC0EF98A96}"/>
                </a:ext>
              </a:extLst>
            </p:cNvPr>
            <p:cNvCxnSpPr/>
            <p:nvPr/>
          </p:nvCxnSpPr>
          <p:spPr>
            <a:xfrm>
              <a:off x="18684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7680970A-F885-4B3F-82E8-3C182799C648}"/>
                </a:ext>
              </a:extLst>
            </p:cNvPr>
            <p:cNvSpPr txBox="1"/>
            <p:nvPr/>
          </p:nvSpPr>
          <p:spPr>
            <a:xfrm>
              <a:off x="1371341" y="27540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140 000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35B54688-75E1-4B7B-9C42-5C104CD0BE07}"/>
                </a:ext>
              </a:extLst>
            </p:cNvPr>
            <p:cNvSpPr txBox="1"/>
            <p:nvPr/>
          </p:nvSpPr>
          <p:spPr>
            <a:xfrm>
              <a:off x="1371341" y="29160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120 000</a:t>
              </a:r>
            </a:p>
          </p:txBody>
        </p:sp>
        <p:sp>
          <p:nvSpPr>
            <p:cNvPr id="102" name="TextBox 101">
              <a:extLst>
                <a:ext uri="{FF2B5EF4-FFF2-40B4-BE49-F238E27FC236}">
                  <a16:creationId xmlns:a16="http://schemas.microsoft.com/office/drawing/2014/main" id="{79E108B0-E51F-436F-8E24-741F45593A10}"/>
                </a:ext>
              </a:extLst>
            </p:cNvPr>
            <p:cNvSpPr txBox="1"/>
            <p:nvPr/>
          </p:nvSpPr>
          <p:spPr>
            <a:xfrm>
              <a:off x="1421034" y="37404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20 000</a:t>
              </a:r>
            </a:p>
          </p:txBody>
        </p:sp>
        <p:sp>
          <p:nvSpPr>
            <p:cNvPr id="104" name="TextBox 103">
              <a:extLst>
                <a:ext uri="{FF2B5EF4-FFF2-40B4-BE49-F238E27FC236}">
                  <a16:creationId xmlns:a16="http://schemas.microsoft.com/office/drawing/2014/main" id="{9C0A81EC-B481-4EE0-A718-DE385EF2D156}"/>
                </a:ext>
              </a:extLst>
            </p:cNvPr>
            <p:cNvSpPr txBox="1"/>
            <p:nvPr/>
          </p:nvSpPr>
          <p:spPr>
            <a:xfrm>
              <a:off x="1421034" y="35748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40 000</a:t>
              </a:r>
            </a:p>
          </p:txBody>
        </p:sp>
        <p:sp>
          <p:nvSpPr>
            <p:cNvPr id="108" name="TextBox 107">
              <a:extLst>
                <a:ext uri="{FF2B5EF4-FFF2-40B4-BE49-F238E27FC236}">
                  <a16:creationId xmlns:a16="http://schemas.microsoft.com/office/drawing/2014/main" id="{06310DB0-FEDA-43A2-A74E-FD2B1B577700}"/>
                </a:ext>
              </a:extLst>
            </p:cNvPr>
            <p:cNvSpPr txBox="1"/>
            <p:nvPr/>
          </p:nvSpPr>
          <p:spPr>
            <a:xfrm>
              <a:off x="1421034" y="32472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80 000</a:t>
              </a:r>
            </a:p>
          </p:txBody>
        </p:sp>
        <p:sp>
          <p:nvSpPr>
            <p:cNvPr id="109" name="TextBox 108">
              <a:extLst>
                <a:ext uri="{FF2B5EF4-FFF2-40B4-BE49-F238E27FC236}">
                  <a16:creationId xmlns:a16="http://schemas.microsoft.com/office/drawing/2014/main" id="{D806FAD2-DB60-45F1-8680-8AC1C340CF59}"/>
                </a:ext>
              </a:extLst>
            </p:cNvPr>
            <p:cNvSpPr txBox="1"/>
            <p:nvPr/>
          </p:nvSpPr>
          <p:spPr>
            <a:xfrm>
              <a:off x="1371341" y="30816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100 000</a:t>
              </a:r>
            </a:p>
          </p:txBody>
        </p:sp>
        <p:sp>
          <p:nvSpPr>
            <p:cNvPr id="110" name="TextBox 109">
              <a:extLst>
                <a:ext uri="{FF2B5EF4-FFF2-40B4-BE49-F238E27FC236}">
                  <a16:creationId xmlns:a16="http://schemas.microsoft.com/office/drawing/2014/main" id="{ADBDDE5A-8672-4032-804F-59CD5010738E}"/>
                </a:ext>
              </a:extLst>
            </p:cNvPr>
            <p:cNvSpPr txBox="1"/>
            <p:nvPr/>
          </p:nvSpPr>
          <p:spPr>
            <a:xfrm>
              <a:off x="1421034" y="34128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60 000</a:t>
              </a:r>
            </a:p>
          </p:txBody>
        </p:sp>
        <p:sp>
          <p:nvSpPr>
            <p:cNvPr id="113" name="TextBox 112">
              <a:extLst>
                <a:ext uri="{FF2B5EF4-FFF2-40B4-BE49-F238E27FC236}">
                  <a16:creationId xmlns:a16="http://schemas.microsoft.com/office/drawing/2014/main" id="{0D061584-A194-4C5E-86DA-84F2CA32D020}"/>
                </a:ext>
              </a:extLst>
            </p:cNvPr>
            <p:cNvSpPr txBox="1"/>
            <p:nvPr/>
          </p:nvSpPr>
          <p:spPr>
            <a:xfrm>
              <a:off x="1645454"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a:ea typeface="+mn-ea"/>
                  <a:cs typeface="Arial" panose="020B0604020202020204" pitchFamily="34" charset="0"/>
                </a:rPr>
                <a:t>Number of new HIV infections and </a:t>
              </a:r>
              <a:r>
                <a:rPr kumimoji="0" lang="fr-CH" sz="2000" b="0" i="0" u="none" strike="noStrike" kern="1200" cap="none" spc="0" normalizeH="0" baseline="0" noProof="0" dirty="0">
                  <a:ln>
                    <a:noFill/>
                  </a:ln>
                  <a:solidFill>
                    <a:prstClr val="white"/>
                  </a:solidFill>
                  <a:effectLst/>
                  <a:uLnTx/>
                  <a:uFillTx/>
                  <a:latin typeface="Arial"/>
                  <a:ea typeface="+mn-ea"/>
                  <a:cs typeface="+mn-cs"/>
                </a:rPr>
                <a:t>AIDS-</a:t>
              </a:r>
              <a:r>
                <a:rPr kumimoji="0" lang="fr-CH" sz="2000" b="0" i="0" u="none" strike="noStrike" kern="1200" cap="none" spc="0" normalizeH="0" baseline="0" noProof="0" dirty="0" err="1">
                  <a:ln>
                    <a:noFill/>
                  </a:ln>
                  <a:solidFill>
                    <a:prstClr val="white"/>
                  </a:solidFill>
                  <a:effectLst/>
                  <a:uLnTx/>
                  <a:uFillTx/>
                  <a:latin typeface="Arial"/>
                  <a:ea typeface="+mn-ea"/>
                  <a:cs typeface="+mn-cs"/>
                </a:rPr>
                <a:t>related</a:t>
              </a:r>
              <a:r>
                <a:rPr kumimoji="0" lang="fr-CH" sz="2000" b="0" i="0" u="none" strike="noStrike" kern="1200" cap="none" spc="0" normalizeH="0" baseline="0" noProof="0" dirty="0">
                  <a:ln>
                    <a:noFill/>
                  </a:ln>
                  <a:solidFill>
                    <a:prstClr val="white"/>
                  </a:solidFill>
                  <a:effectLst/>
                  <a:uLnTx/>
                  <a:uFillTx/>
                  <a:latin typeface="Arial"/>
                  <a:ea typeface="+mn-ea"/>
                  <a:cs typeface="+mn-cs"/>
                </a:rPr>
                <a:t> </a:t>
              </a:r>
              <a:r>
                <a:rPr kumimoji="0" lang="fr-CH" sz="2000" b="0" i="0" u="none" strike="noStrike" kern="1200" cap="none" spc="0" normalizeH="0" baseline="0" noProof="0" dirty="0" err="1">
                  <a:ln>
                    <a:noFill/>
                  </a:ln>
                  <a:solidFill>
                    <a:prstClr val="white"/>
                  </a:solidFill>
                  <a:effectLst/>
                  <a:uLnTx/>
                  <a:uFillTx/>
                  <a:latin typeface="Arial"/>
                  <a:ea typeface="+mn-ea"/>
                  <a:cs typeface="+mn-cs"/>
                </a:rPr>
                <a:t>deaths</a:t>
              </a:r>
              <a:r>
                <a:rPr kumimoji="0" lang="fr-CH" sz="2000" b="0" i="0" u="none" strike="noStrike" kern="1200" cap="none" spc="0" normalizeH="0" baseline="0" noProof="0" dirty="0">
                  <a:ln>
                    <a:noFill/>
                  </a:ln>
                  <a:solidFill>
                    <a:prstClr val="white"/>
                  </a:solidFill>
                  <a:effectLst/>
                  <a:uLnTx/>
                  <a:uFillTx/>
                  <a:latin typeface="Arial"/>
                  <a:ea typeface="+mn-ea"/>
                  <a:cs typeface="+mn-cs"/>
                </a:rPr>
                <a:t>, and incidence-</a:t>
              </a:r>
              <a:r>
                <a:rPr kumimoji="0" lang="fr-CH" sz="2000" b="0" i="0" u="none" strike="noStrike" kern="1200" cap="none" spc="0" normalizeH="0" baseline="0" noProof="0" dirty="0" err="1">
                  <a:ln>
                    <a:noFill/>
                  </a:ln>
                  <a:solidFill>
                    <a:prstClr val="white"/>
                  </a:solidFill>
                  <a:effectLst/>
                  <a:uLnTx/>
                  <a:uFillTx/>
                  <a:latin typeface="Arial"/>
                  <a:ea typeface="+mn-ea"/>
                  <a:cs typeface="+mn-cs"/>
                </a:rPr>
                <a:t>prevalence</a:t>
              </a:r>
              <a:r>
                <a:rPr kumimoji="0" lang="fr-CH" sz="2000" b="0" i="0" u="none" strike="noStrike" kern="1200" cap="none" spc="0" normalizeH="0" baseline="0" noProof="0" dirty="0">
                  <a:ln>
                    <a:noFill/>
                  </a:ln>
                  <a:solidFill>
                    <a:prstClr val="white"/>
                  </a:solidFill>
                  <a:effectLst/>
                  <a:uLnTx/>
                  <a:uFillTx/>
                  <a:latin typeface="Arial"/>
                  <a:ea typeface="+mn-ea"/>
                  <a:cs typeface="+mn-cs"/>
                </a:rPr>
                <a:t> ratio </a:t>
              </a: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eastern Europe and central Asia, 2000–2018 </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1" name="object 38">
              <a:extLst>
                <a:ext uri="{FF2B5EF4-FFF2-40B4-BE49-F238E27FC236}">
                  <a16:creationId xmlns:a16="http://schemas.microsoft.com/office/drawing/2014/main" id="{B9A9DB86-BE4C-4276-8E68-710D9709293D}"/>
                </a:ext>
              </a:extLst>
            </p:cNvPr>
            <p:cNvSpPr txBox="1"/>
            <p:nvPr/>
          </p:nvSpPr>
          <p:spPr>
            <a:xfrm>
              <a:off x="4516328" y="2417144"/>
              <a:ext cx="115416" cy="1545590"/>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AIDS-related deaths</a:t>
              </a:r>
            </a:p>
          </p:txBody>
        </p:sp>
        <p:sp>
          <p:nvSpPr>
            <p:cNvPr id="48" name="object 45">
              <a:extLst>
                <a:ext uri="{FF2B5EF4-FFF2-40B4-BE49-F238E27FC236}">
                  <a16:creationId xmlns:a16="http://schemas.microsoft.com/office/drawing/2014/main" id="{CE18BDAE-9435-4482-B2AA-13B4CBB6E220}"/>
                </a:ext>
              </a:extLst>
            </p:cNvPr>
            <p:cNvSpPr txBox="1"/>
            <p:nvPr/>
          </p:nvSpPr>
          <p:spPr>
            <a:xfrm>
              <a:off x="3528000" y="2520000"/>
              <a:ext cx="882000" cy="560410"/>
            </a:xfrm>
            <a:prstGeom prst="rect">
              <a:avLst/>
            </a:prstGeom>
          </p:spPr>
          <p:txBody>
            <a:bodyPr vert="horz" wrap="square" lIns="0" tIns="6350" rIns="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AIDS-  related deaths  since 2010</a:t>
              </a:r>
            </a:p>
          </p:txBody>
        </p:sp>
        <p:sp>
          <p:nvSpPr>
            <p:cNvPr id="105" name="object 28">
              <a:extLst>
                <a:ext uri="{FF2B5EF4-FFF2-40B4-BE49-F238E27FC236}">
                  <a16:creationId xmlns:a16="http://schemas.microsoft.com/office/drawing/2014/main" id="{E3D42A7E-6716-4B01-A793-D475603372C0}"/>
                </a:ext>
              </a:extLst>
            </p:cNvPr>
            <p:cNvSpPr txBox="1"/>
            <p:nvPr/>
          </p:nvSpPr>
          <p:spPr>
            <a:xfrm>
              <a:off x="3562355" y="3132000"/>
              <a:ext cx="846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s-ES"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+5</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5" name="TextBox 74">
              <a:extLst>
                <a:ext uri="{FF2B5EF4-FFF2-40B4-BE49-F238E27FC236}">
                  <a16:creationId xmlns:a16="http://schemas.microsoft.com/office/drawing/2014/main" id="{443C7D0C-9E95-493E-85E8-A9046F622230}"/>
                </a:ext>
              </a:extLst>
            </p:cNvPr>
            <p:cNvSpPr txBox="1"/>
            <p:nvPr/>
          </p:nvSpPr>
          <p:spPr>
            <a:xfrm>
              <a:off x="4719600" y="2426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7" name="TextBox 76">
              <a:extLst>
                <a:ext uri="{FF2B5EF4-FFF2-40B4-BE49-F238E27FC236}">
                  <a16:creationId xmlns:a16="http://schemas.microsoft.com/office/drawing/2014/main" id="{B439B86B-8F3F-4864-81D6-A5289C1FFBC0}"/>
                </a:ext>
              </a:extLst>
            </p:cNvPr>
            <p:cNvSpPr txBox="1"/>
            <p:nvPr/>
          </p:nvSpPr>
          <p:spPr>
            <a:xfrm>
              <a:off x="4719600" y="3416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8" name="TextBox 77">
              <a:extLst>
                <a:ext uri="{FF2B5EF4-FFF2-40B4-BE49-F238E27FC236}">
                  <a16:creationId xmlns:a16="http://schemas.microsoft.com/office/drawing/2014/main" id="{87E03702-144E-4D3D-B6C9-4D6B3CD14293}"/>
                </a:ext>
              </a:extLst>
            </p:cNvPr>
            <p:cNvSpPr txBox="1"/>
            <p:nvPr/>
          </p:nvSpPr>
          <p:spPr>
            <a:xfrm>
              <a:off x="4719600" y="3909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9" name="TextBox 78">
              <a:extLst>
                <a:ext uri="{FF2B5EF4-FFF2-40B4-BE49-F238E27FC236}">
                  <a16:creationId xmlns:a16="http://schemas.microsoft.com/office/drawing/2014/main" id="{AE49AF5F-4B8E-4DF0-A849-CAD263E4C0B3}"/>
                </a:ext>
              </a:extLst>
            </p:cNvPr>
            <p:cNvSpPr txBox="1"/>
            <p:nvPr/>
          </p:nvSpPr>
          <p:spPr>
            <a:xfrm>
              <a:off x="4719600" y="2919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221B0A40-4FBB-4A16-8A79-3BA2A0E71B0A}"/>
                </a:ext>
              </a:extLst>
            </p:cNvPr>
            <p:cNvSpPr txBox="1"/>
            <p:nvPr/>
          </p:nvSpPr>
          <p:spPr>
            <a:xfrm>
              <a:off x="51552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4" name="TextBox 83">
              <a:extLst>
                <a:ext uri="{FF2B5EF4-FFF2-40B4-BE49-F238E27FC236}">
                  <a16:creationId xmlns:a16="http://schemas.microsoft.com/office/drawing/2014/main" id="{37763CB7-0A1A-4A53-A65D-DFA8A3B02764}"/>
                </a:ext>
              </a:extLst>
            </p:cNvPr>
            <p:cNvSpPr txBox="1"/>
            <p:nvPr/>
          </p:nvSpPr>
          <p:spPr>
            <a:xfrm>
              <a:off x="58824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5D1A9A72-A771-400C-B764-0DE0D54B0D2F}"/>
                </a:ext>
              </a:extLst>
            </p:cNvPr>
            <p:cNvSpPr txBox="1"/>
            <p:nvPr/>
          </p:nvSpPr>
          <p:spPr>
            <a:xfrm>
              <a:off x="64620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0BD49F55-4479-483C-A15E-A51FD4246A15}"/>
                </a:ext>
              </a:extLst>
            </p:cNvPr>
            <p:cNvSpPr txBox="1"/>
            <p:nvPr/>
          </p:nvSpPr>
          <p:spPr>
            <a:xfrm>
              <a:off x="5544000" y="4392000"/>
              <a:ext cx="103874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AIDS-related deaths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8" name="Straight Connector 117">
              <a:extLst>
                <a:ext uri="{FF2B5EF4-FFF2-40B4-BE49-F238E27FC236}">
                  <a16:creationId xmlns:a16="http://schemas.microsoft.com/office/drawing/2014/main" id="{2431FBD8-6696-4A58-8630-1FDF009242F4}"/>
                </a:ext>
              </a:extLst>
            </p:cNvPr>
            <p:cNvCxnSpPr/>
            <p:nvPr/>
          </p:nvCxnSpPr>
          <p:spPr>
            <a:xfrm>
              <a:off x="527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4E4834AD-C77C-4B2F-8EEC-EA174F65D696}"/>
                </a:ext>
              </a:extLst>
            </p:cNvPr>
            <p:cNvSpPr txBox="1"/>
            <p:nvPr/>
          </p:nvSpPr>
          <p:spPr>
            <a:xfrm>
              <a:off x="4719600" y="2674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9E18BAD3-8F34-4E33-8264-14BE3F33B639}"/>
                </a:ext>
              </a:extLst>
            </p:cNvPr>
            <p:cNvSpPr txBox="1"/>
            <p:nvPr/>
          </p:nvSpPr>
          <p:spPr>
            <a:xfrm>
              <a:off x="4719600" y="3168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3" name="TextBox 122">
              <a:extLst>
                <a:ext uri="{FF2B5EF4-FFF2-40B4-BE49-F238E27FC236}">
                  <a16:creationId xmlns:a16="http://schemas.microsoft.com/office/drawing/2014/main" id="{9A381461-48D5-453D-8FBB-69511C81E607}"/>
                </a:ext>
              </a:extLst>
            </p:cNvPr>
            <p:cNvSpPr txBox="1"/>
            <p:nvPr/>
          </p:nvSpPr>
          <p:spPr>
            <a:xfrm>
              <a:off x="4719600" y="3661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6" name="object 24">
              <a:extLst>
                <a:ext uri="{FF2B5EF4-FFF2-40B4-BE49-F238E27FC236}">
                  <a16:creationId xmlns:a16="http://schemas.microsoft.com/office/drawing/2014/main" id="{5D98FFB4-0F56-4D5E-9C23-DA9F5365B9D6}"/>
                </a:ext>
              </a:extLst>
            </p:cNvPr>
            <p:cNvSpPr/>
            <p:nvPr/>
          </p:nvSpPr>
          <p:spPr>
            <a:xfrm>
              <a:off x="5248800" y="2480400"/>
              <a:ext cx="0" cy="1483995"/>
            </a:xfrm>
            <a:custGeom>
              <a:avLst/>
              <a:gdLst/>
              <a:ahLst/>
              <a:cxnLst/>
              <a:rect l="l" t="t" r="r" b="b"/>
              <a:pathLst>
                <a:path h="1483995">
                  <a:moveTo>
                    <a:pt x="0" y="1483982"/>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127" name="object 25">
              <a:extLst>
                <a:ext uri="{FF2B5EF4-FFF2-40B4-BE49-F238E27FC236}">
                  <a16:creationId xmlns:a16="http://schemas.microsoft.com/office/drawing/2014/main" id="{F484293C-D6EB-4EFE-9E47-2AE185C1D086}"/>
                </a:ext>
              </a:extLst>
            </p:cNvPr>
            <p:cNvSpPr/>
            <p:nvPr/>
          </p:nvSpPr>
          <p:spPr>
            <a:xfrm>
              <a:off x="5248800" y="3964382"/>
              <a:ext cx="1378800" cy="0"/>
            </a:xfrm>
            <a:custGeom>
              <a:avLst/>
              <a:gdLst/>
              <a:ahLst/>
              <a:cxnLst/>
              <a:rect l="l" t="t" r="r" b="b"/>
              <a:pathLst>
                <a:path w="1432560">
                  <a:moveTo>
                    <a:pt x="0" y="0"/>
                  </a:moveTo>
                  <a:lnTo>
                    <a:pt x="1432483"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1" name="object 48">
              <a:extLst>
                <a:ext uri="{FF2B5EF4-FFF2-40B4-BE49-F238E27FC236}">
                  <a16:creationId xmlns:a16="http://schemas.microsoft.com/office/drawing/2014/main" id="{36822717-41F7-4374-962D-3D4151624A4A}"/>
                </a:ext>
              </a:extLst>
            </p:cNvPr>
            <p:cNvSpPr/>
            <p:nvPr/>
          </p:nvSpPr>
          <p:spPr>
            <a:xfrm>
              <a:off x="8418266" y="2476341"/>
              <a:ext cx="0" cy="1483995"/>
            </a:xfrm>
            <a:custGeom>
              <a:avLst/>
              <a:gdLst/>
              <a:ahLst/>
              <a:cxnLst/>
              <a:rect l="l" t="t" r="r" b="b"/>
              <a:pathLst>
                <a:path h="1483995">
                  <a:moveTo>
                    <a:pt x="0" y="1483918"/>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2" name="object 49">
              <a:extLst>
                <a:ext uri="{FF2B5EF4-FFF2-40B4-BE49-F238E27FC236}">
                  <a16:creationId xmlns:a16="http://schemas.microsoft.com/office/drawing/2014/main" id="{4975E23F-8CDD-4167-8096-7E3752AAC1DF}"/>
                </a:ext>
              </a:extLst>
            </p:cNvPr>
            <p:cNvSpPr/>
            <p:nvPr/>
          </p:nvSpPr>
          <p:spPr>
            <a:xfrm>
              <a:off x="8418266" y="3960260"/>
              <a:ext cx="1625600" cy="0"/>
            </a:xfrm>
            <a:custGeom>
              <a:avLst/>
              <a:gdLst/>
              <a:ahLst/>
              <a:cxnLst/>
              <a:rect l="l" t="t" r="r" b="b"/>
              <a:pathLst>
                <a:path w="1625600">
                  <a:moveTo>
                    <a:pt x="0" y="0"/>
                  </a:moveTo>
                  <a:lnTo>
                    <a:pt x="1625549"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52">
              <a:extLst>
                <a:ext uri="{FF2B5EF4-FFF2-40B4-BE49-F238E27FC236}">
                  <a16:creationId xmlns:a16="http://schemas.microsoft.com/office/drawing/2014/main" id="{A07178E1-BB4C-4903-81CD-99B0E9D26132}"/>
                </a:ext>
              </a:extLst>
            </p:cNvPr>
            <p:cNvSpPr txBox="1"/>
            <p:nvPr/>
          </p:nvSpPr>
          <p:spPr>
            <a:xfrm>
              <a:off x="8011598" y="2591240"/>
              <a:ext cx="115416" cy="1287145"/>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Incidence</a:t>
              </a:r>
              <a:r>
                <a:rPr kumimoji="0" lang="en-GB"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a:t>
              </a: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prevalence ratio</a:t>
              </a:r>
            </a:p>
          </p:txBody>
        </p:sp>
        <p:sp>
          <p:nvSpPr>
            <p:cNvPr id="63" name="object 60">
              <a:extLst>
                <a:ext uri="{FF2B5EF4-FFF2-40B4-BE49-F238E27FC236}">
                  <a16:creationId xmlns:a16="http://schemas.microsoft.com/office/drawing/2014/main" id="{436C1130-1728-4DFD-97C0-32AD10B34B96}"/>
                </a:ext>
              </a:extLst>
            </p:cNvPr>
            <p:cNvSpPr txBox="1"/>
            <p:nvPr/>
          </p:nvSpPr>
          <p:spPr>
            <a:xfrm>
              <a:off x="6973392" y="2520000"/>
              <a:ext cx="882000" cy="570605"/>
            </a:xfrm>
            <a:prstGeom prst="rect">
              <a:avLst/>
            </a:prstGeom>
          </p:spPr>
          <p:txBody>
            <a:bodyPr vert="horz" wrap="square" lIns="0" tIns="6350" rIns="3600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2018</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Incidence</a:t>
              </a: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revalence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ratio</a:t>
              </a:r>
            </a:p>
          </p:txBody>
        </p:sp>
        <p:sp>
          <p:nvSpPr>
            <p:cNvPr id="106" name="object 28">
              <a:extLst>
                <a:ext uri="{FF2B5EF4-FFF2-40B4-BE49-F238E27FC236}">
                  <a16:creationId xmlns:a16="http://schemas.microsoft.com/office/drawing/2014/main" id="{51729B40-EF21-4253-881D-6F6B9A11EFD8}"/>
                </a:ext>
              </a:extLst>
            </p:cNvPr>
            <p:cNvSpPr txBox="1"/>
            <p:nvPr/>
          </p:nvSpPr>
          <p:spPr>
            <a:xfrm>
              <a:off x="6973392" y="3132000"/>
              <a:ext cx="846000" cy="635392"/>
            </a:xfrm>
            <a:prstGeom prst="rect">
              <a:avLst/>
            </a:prstGeom>
          </p:spPr>
          <p:txBody>
            <a:bodyPr vert="horz" wrap="square" lIns="0" tIns="16510" rIns="3600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9.0</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8.2</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9</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5</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7" name="TextBox 86">
              <a:extLst>
                <a:ext uri="{FF2B5EF4-FFF2-40B4-BE49-F238E27FC236}">
                  <a16:creationId xmlns:a16="http://schemas.microsoft.com/office/drawing/2014/main" id="{369F9BC7-47E6-4E72-812E-9DF7F1469CE6}"/>
                </a:ext>
              </a:extLst>
            </p:cNvPr>
            <p:cNvSpPr txBox="1"/>
            <p:nvPr/>
          </p:nvSpPr>
          <p:spPr>
            <a:xfrm>
              <a:off x="8223808" y="2422800"/>
              <a:ext cx="9938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8" name="TextBox 87">
              <a:extLst>
                <a:ext uri="{FF2B5EF4-FFF2-40B4-BE49-F238E27FC236}">
                  <a16:creationId xmlns:a16="http://schemas.microsoft.com/office/drawing/2014/main" id="{74EACDD7-5AC4-44BA-9085-E20B03A82DF3}"/>
                </a:ext>
              </a:extLst>
            </p:cNvPr>
            <p:cNvSpPr txBox="1"/>
            <p:nvPr/>
          </p:nvSpPr>
          <p:spPr>
            <a:xfrm>
              <a:off x="8223808" y="3016800"/>
              <a:ext cx="9938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D00F9BDA-4558-4527-9787-92FE060FB224}"/>
                </a:ext>
              </a:extLst>
            </p:cNvPr>
            <p:cNvSpPr txBox="1"/>
            <p:nvPr/>
          </p:nvSpPr>
          <p:spPr>
            <a:xfrm>
              <a:off x="8273501" y="37296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062BD50F-1CFE-4DFC-A01D-2BD21B8F5EDE}"/>
                </a:ext>
              </a:extLst>
            </p:cNvPr>
            <p:cNvSpPr txBox="1"/>
            <p:nvPr/>
          </p:nvSpPr>
          <p:spPr>
            <a:xfrm>
              <a:off x="8223809" y="3312000"/>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7" name="TextBox 96">
              <a:extLst>
                <a:ext uri="{FF2B5EF4-FFF2-40B4-BE49-F238E27FC236}">
                  <a16:creationId xmlns:a16="http://schemas.microsoft.com/office/drawing/2014/main" id="{053F924A-8D6E-422A-A6A5-04FFEC88F59E}"/>
                </a:ext>
              </a:extLst>
            </p:cNvPr>
            <p:cNvSpPr txBox="1"/>
            <p:nvPr/>
          </p:nvSpPr>
          <p:spPr>
            <a:xfrm>
              <a:off x="83376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AD485CB3-4B74-4FCB-8A7E-7536E60BDABD}"/>
                </a:ext>
              </a:extLst>
            </p:cNvPr>
            <p:cNvSpPr txBox="1"/>
            <p:nvPr/>
          </p:nvSpPr>
          <p:spPr>
            <a:xfrm>
              <a:off x="9194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68E9021D-B281-4250-91DE-2C8854EB8451}"/>
                </a:ext>
              </a:extLst>
            </p:cNvPr>
            <p:cNvSpPr txBox="1"/>
            <p:nvPr/>
          </p:nvSpPr>
          <p:spPr>
            <a:xfrm>
              <a:off x="9878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60E3F0DC-B3DA-4AA8-A66E-7F0BC3FAA7C9}"/>
                </a:ext>
              </a:extLst>
            </p:cNvPr>
            <p:cNvSpPr txBox="1"/>
            <p:nvPr/>
          </p:nvSpPr>
          <p:spPr>
            <a:xfrm>
              <a:off x="87660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CC0DC5A4-DA73-48FE-8D92-FE672E19503F}"/>
                </a:ext>
              </a:extLst>
            </p:cNvPr>
            <p:cNvSpPr txBox="1"/>
            <p:nvPr/>
          </p:nvSpPr>
          <p:spPr>
            <a:xfrm>
              <a:off x="96228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99EDC26E-CF6E-4E7E-B4B0-EC98FB275F5C}"/>
                </a:ext>
              </a:extLst>
            </p:cNvPr>
            <p:cNvSpPr txBox="1"/>
            <p:nvPr/>
          </p:nvSpPr>
          <p:spPr>
            <a:xfrm>
              <a:off x="8604000" y="4392000"/>
              <a:ext cx="1352934"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Incidence-prevalence ratio</a:t>
              </a:r>
            </a:p>
          </p:txBody>
        </p:sp>
        <p:cxnSp>
          <p:nvCxnSpPr>
            <p:cNvPr id="115" name="Straight Connector 114">
              <a:extLst>
                <a:ext uri="{FF2B5EF4-FFF2-40B4-BE49-F238E27FC236}">
                  <a16:creationId xmlns:a16="http://schemas.microsoft.com/office/drawing/2014/main" id="{BDE6D3CE-C848-45D4-9613-41413E8DA190}"/>
                </a:ext>
              </a:extLst>
            </p:cNvPr>
            <p:cNvCxnSpPr/>
            <p:nvPr/>
          </p:nvCxnSpPr>
          <p:spPr>
            <a:xfrm>
              <a:off x="833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6F5BC01F-D021-4BD4-ADE5-17A30F632494}"/>
                </a:ext>
              </a:extLst>
            </p:cNvPr>
            <p:cNvSpPr txBox="1"/>
            <p:nvPr/>
          </p:nvSpPr>
          <p:spPr>
            <a:xfrm>
              <a:off x="8604000" y="4572000"/>
              <a:ext cx="64120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Target value</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21" name="Straight Connector 120">
              <a:extLst>
                <a:ext uri="{FF2B5EF4-FFF2-40B4-BE49-F238E27FC236}">
                  <a16:creationId xmlns:a16="http://schemas.microsoft.com/office/drawing/2014/main" id="{934D9C05-9D96-4E4F-857A-0AD05C481EC0}"/>
                </a:ext>
              </a:extLst>
            </p:cNvPr>
            <p:cNvCxnSpPr/>
            <p:nvPr/>
          </p:nvCxnSpPr>
          <p:spPr>
            <a:xfrm>
              <a:off x="8334000" y="4642344"/>
              <a:ext cx="216000" cy="0"/>
            </a:xfrm>
            <a:prstGeom prst="line">
              <a:avLst/>
            </a:prstGeom>
            <a:ln w="22225">
              <a:solidFill>
                <a:srgbClr val="E6007E"/>
              </a:solidFill>
              <a:prstDash val="sysDot"/>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F2915A14-CD48-4C30-92AB-FFF207912192}"/>
                </a:ext>
              </a:extLst>
            </p:cNvPr>
            <p:cNvSpPr txBox="1"/>
            <p:nvPr/>
          </p:nvSpPr>
          <p:spPr>
            <a:xfrm>
              <a:off x="8222399" y="2718000"/>
              <a:ext cx="9938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3" name="TextBox 152">
              <a:extLst>
                <a:ext uri="{FF2B5EF4-FFF2-40B4-BE49-F238E27FC236}">
                  <a16:creationId xmlns:a16="http://schemas.microsoft.com/office/drawing/2014/main" id="{2D1AD10B-4480-4FC2-9410-568D496B130B}"/>
                </a:ext>
              </a:extLst>
            </p:cNvPr>
            <p:cNvSpPr txBox="1"/>
            <p:nvPr/>
          </p:nvSpPr>
          <p:spPr>
            <a:xfrm>
              <a:off x="8272800" y="3906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6" name="TextBox 85">
              <a:extLst>
                <a:ext uri="{FF2B5EF4-FFF2-40B4-BE49-F238E27FC236}">
                  <a16:creationId xmlns:a16="http://schemas.microsoft.com/office/drawing/2014/main" id="{EED37511-E26B-4A75-AB23-C1AEA014CF7A}"/>
                </a:ext>
              </a:extLst>
            </p:cNvPr>
            <p:cNvSpPr txBox="1"/>
            <p:nvPr/>
          </p:nvSpPr>
          <p:spPr>
            <a:xfrm>
              <a:off x="1371600" y="24228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180 000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0" name="TextBox 89">
              <a:extLst>
                <a:ext uri="{FF2B5EF4-FFF2-40B4-BE49-F238E27FC236}">
                  <a16:creationId xmlns:a16="http://schemas.microsoft.com/office/drawing/2014/main" id="{5A080908-533A-4287-A4EB-49550E19FEB6}"/>
                </a:ext>
              </a:extLst>
            </p:cNvPr>
            <p:cNvSpPr txBox="1"/>
            <p:nvPr/>
          </p:nvSpPr>
          <p:spPr>
            <a:xfrm>
              <a:off x="1371600" y="25884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160 000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5" name="object 9">
              <a:extLst>
                <a:ext uri="{FF2B5EF4-FFF2-40B4-BE49-F238E27FC236}">
                  <a16:creationId xmlns:a16="http://schemas.microsoft.com/office/drawing/2014/main" id="{FAF4F192-331D-4BB7-A401-F8B4DB476F70}"/>
                </a:ext>
              </a:extLst>
            </p:cNvPr>
            <p:cNvSpPr/>
            <p:nvPr/>
          </p:nvSpPr>
          <p:spPr>
            <a:xfrm>
              <a:off x="1802530" y="2619463"/>
              <a:ext cx="1385210" cy="1331487"/>
            </a:xfrm>
            <a:custGeom>
              <a:avLst/>
              <a:gdLst/>
              <a:ahLst/>
              <a:cxnLst/>
              <a:rect l="l" t="t" r="r" b="b"/>
              <a:pathLst>
                <a:path w="1381760" h="1340485">
                  <a:moveTo>
                    <a:pt x="1381163" y="0"/>
                  </a:moveTo>
                  <a:lnTo>
                    <a:pt x="1304201" y="30213"/>
                  </a:lnTo>
                  <a:lnTo>
                    <a:pt x="1228001" y="62217"/>
                  </a:lnTo>
                  <a:lnTo>
                    <a:pt x="1150277" y="95745"/>
                  </a:lnTo>
                  <a:lnTo>
                    <a:pt x="1074077" y="135369"/>
                  </a:lnTo>
                  <a:lnTo>
                    <a:pt x="997877" y="170421"/>
                  </a:lnTo>
                  <a:lnTo>
                    <a:pt x="920153" y="208521"/>
                  </a:lnTo>
                  <a:lnTo>
                    <a:pt x="843953" y="254241"/>
                  </a:lnTo>
                  <a:lnTo>
                    <a:pt x="767753" y="303009"/>
                  </a:lnTo>
                  <a:lnTo>
                    <a:pt x="690029" y="344157"/>
                  </a:lnTo>
                  <a:lnTo>
                    <a:pt x="613829" y="391401"/>
                  </a:lnTo>
                  <a:lnTo>
                    <a:pt x="537629" y="429501"/>
                  </a:lnTo>
                  <a:lnTo>
                    <a:pt x="459905" y="476745"/>
                  </a:lnTo>
                  <a:lnTo>
                    <a:pt x="383705" y="511797"/>
                  </a:lnTo>
                  <a:lnTo>
                    <a:pt x="307505" y="552945"/>
                  </a:lnTo>
                  <a:lnTo>
                    <a:pt x="229781" y="601713"/>
                  </a:lnTo>
                  <a:lnTo>
                    <a:pt x="153581" y="639813"/>
                  </a:lnTo>
                  <a:lnTo>
                    <a:pt x="77381" y="684009"/>
                  </a:lnTo>
                  <a:lnTo>
                    <a:pt x="0" y="716013"/>
                  </a:lnTo>
                  <a:lnTo>
                    <a:pt x="0" y="1340358"/>
                  </a:lnTo>
                  <a:lnTo>
                    <a:pt x="1381163" y="1340358"/>
                  </a:lnTo>
                  <a:lnTo>
                    <a:pt x="1381163"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object 10">
              <a:extLst>
                <a:ext uri="{FF2B5EF4-FFF2-40B4-BE49-F238E27FC236}">
                  <a16:creationId xmlns:a16="http://schemas.microsoft.com/office/drawing/2014/main" id="{249B897B-EFC8-48F4-B310-56FD74A5404F}"/>
                </a:ext>
              </a:extLst>
            </p:cNvPr>
            <p:cNvSpPr/>
            <p:nvPr/>
          </p:nvSpPr>
          <p:spPr>
            <a:xfrm>
              <a:off x="1789200" y="2811030"/>
              <a:ext cx="1421495" cy="1140374"/>
            </a:xfrm>
            <a:custGeom>
              <a:avLst/>
              <a:gdLst/>
              <a:ahLst/>
              <a:cxnLst/>
              <a:rect l="l" t="t" r="r" b="b"/>
              <a:pathLst>
                <a:path w="1417954" h="1148079">
                  <a:moveTo>
                    <a:pt x="1417726" y="0"/>
                  </a:moveTo>
                  <a:lnTo>
                    <a:pt x="1260513" y="52235"/>
                  </a:lnTo>
                  <a:lnTo>
                    <a:pt x="1180731" y="81191"/>
                  </a:lnTo>
                  <a:lnTo>
                    <a:pt x="1102512" y="114719"/>
                  </a:lnTo>
                  <a:lnTo>
                    <a:pt x="1024293" y="145199"/>
                  </a:lnTo>
                  <a:lnTo>
                    <a:pt x="944511" y="178727"/>
                  </a:lnTo>
                  <a:lnTo>
                    <a:pt x="866292" y="218351"/>
                  </a:lnTo>
                  <a:lnTo>
                    <a:pt x="788073" y="259499"/>
                  </a:lnTo>
                  <a:lnTo>
                    <a:pt x="708291" y="294551"/>
                  </a:lnTo>
                  <a:lnTo>
                    <a:pt x="630085" y="334175"/>
                  </a:lnTo>
                  <a:lnTo>
                    <a:pt x="551865" y="367703"/>
                  </a:lnTo>
                  <a:lnTo>
                    <a:pt x="472084" y="408851"/>
                  </a:lnTo>
                  <a:lnTo>
                    <a:pt x="393865" y="437807"/>
                  </a:lnTo>
                  <a:lnTo>
                    <a:pt x="315645" y="472859"/>
                  </a:lnTo>
                  <a:lnTo>
                    <a:pt x="235864" y="515531"/>
                  </a:lnTo>
                  <a:lnTo>
                    <a:pt x="157645" y="549059"/>
                  </a:lnTo>
                  <a:lnTo>
                    <a:pt x="79425" y="585635"/>
                  </a:lnTo>
                  <a:lnTo>
                    <a:pt x="0" y="613067"/>
                  </a:lnTo>
                  <a:lnTo>
                    <a:pt x="0" y="1147495"/>
                  </a:lnTo>
                  <a:lnTo>
                    <a:pt x="1417726" y="1147495"/>
                  </a:lnTo>
                  <a:lnTo>
                    <a:pt x="1417726" y="0"/>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9" name="object 13">
              <a:extLst>
                <a:ext uri="{FF2B5EF4-FFF2-40B4-BE49-F238E27FC236}">
                  <a16:creationId xmlns:a16="http://schemas.microsoft.com/office/drawing/2014/main" id="{CCED4922-92C0-40FA-8A94-DE41F25AF5C0}"/>
                </a:ext>
              </a:extLst>
            </p:cNvPr>
            <p:cNvSpPr/>
            <p:nvPr/>
          </p:nvSpPr>
          <p:spPr>
            <a:xfrm>
              <a:off x="1802530" y="2698583"/>
              <a:ext cx="1385210" cy="669843"/>
            </a:xfrm>
            <a:custGeom>
              <a:avLst/>
              <a:gdLst/>
              <a:ahLst/>
              <a:cxnLst/>
              <a:rect l="l" t="t" r="r" b="b"/>
              <a:pathLst>
                <a:path w="1381760" h="674369">
                  <a:moveTo>
                    <a:pt x="0" y="673811"/>
                  </a:moveTo>
                  <a:lnTo>
                    <a:pt x="77381" y="643978"/>
                  </a:lnTo>
                  <a:lnTo>
                    <a:pt x="153581" y="602830"/>
                  </a:lnTo>
                  <a:lnTo>
                    <a:pt x="229781" y="566254"/>
                  </a:lnTo>
                  <a:lnTo>
                    <a:pt x="307505" y="519010"/>
                  </a:lnTo>
                  <a:lnTo>
                    <a:pt x="383705" y="480910"/>
                  </a:lnTo>
                  <a:lnTo>
                    <a:pt x="459905" y="448906"/>
                  </a:lnTo>
                  <a:lnTo>
                    <a:pt x="537629" y="404710"/>
                  </a:lnTo>
                  <a:lnTo>
                    <a:pt x="613829" y="368134"/>
                  </a:lnTo>
                  <a:lnTo>
                    <a:pt x="690029" y="323938"/>
                  </a:lnTo>
                  <a:lnTo>
                    <a:pt x="767753" y="285838"/>
                  </a:lnTo>
                  <a:lnTo>
                    <a:pt x="843953" y="238594"/>
                  </a:lnTo>
                  <a:lnTo>
                    <a:pt x="920153" y="195922"/>
                  </a:lnTo>
                  <a:lnTo>
                    <a:pt x="997877" y="160870"/>
                  </a:lnTo>
                  <a:lnTo>
                    <a:pt x="1074077" y="127342"/>
                  </a:lnTo>
                  <a:lnTo>
                    <a:pt x="1150277" y="89242"/>
                  </a:lnTo>
                  <a:lnTo>
                    <a:pt x="1228001" y="57238"/>
                  </a:lnTo>
                  <a:lnTo>
                    <a:pt x="1304201" y="28282"/>
                  </a:lnTo>
                  <a:lnTo>
                    <a:pt x="1381163" y="0"/>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0" name="object 19">
              <a:extLst>
                <a:ext uri="{FF2B5EF4-FFF2-40B4-BE49-F238E27FC236}">
                  <a16:creationId xmlns:a16="http://schemas.microsoft.com/office/drawing/2014/main" id="{BBBE0197-EAAB-49DE-9615-CFD255D5D12F}"/>
                </a:ext>
              </a:extLst>
            </p:cNvPr>
            <p:cNvSpPr/>
            <p:nvPr/>
          </p:nvSpPr>
          <p:spPr>
            <a:xfrm>
              <a:off x="2563969" y="2985510"/>
              <a:ext cx="0" cy="974490"/>
            </a:xfrm>
            <a:custGeom>
              <a:avLst/>
              <a:gdLst/>
              <a:ahLst/>
              <a:cxnLst/>
              <a:rect l="l" t="t" r="r" b="b"/>
              <a:pathLst>
                <a:path h="981075">
                  <a:moveTo>
                    <a:pt x="0" y="980884"/>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object 20">
              <a:extLst>
                <a:ext uri="{FF2B5EF4-FFF2-40B4-BE49-F238E27FC236}">
                  <a16:creationId xmlns:a16="http://schemas.microsoft.com/office/drawing/2014/main" id="{D3F2847B-FDE0-4C69-AC7A-4403B943C36F}"/>
                </a:ext>
              </a:extLst>
            </p:cNvPr>
            <p:cNvSpPr/>
            <p:nvPr/>
          </p:nvSpPr>
          <p:spPr>
            <a:xfrm>
              <a:off x="3182311" y="2701724"/>
              <a:ext cx="0" cy="1248861"/>
            </a:xfrm>
            <a:custGeom>
              <a:avLst/>
              <a:gdLst/>
              <a:ahLst/>
              <a:cxnLst/>
              <a:rect l="l" t="t" r="r" b="b"/>
              <a:pathLst>
                <a:path h="1257300">
                  <a:moveTo>
                    <a:pt x="0" y="1257071"/>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2" name="object 26">
              <a:extLst>
                <a:ext uri="{FF2B5EF4-FFF2-40B4-BE49-F238E27FC236}">
                  <a16:creationId xmlns:a16="http://schemas.microsoft.com/office/drawing/2014/main" id="{3FE334F2-A2ED-4C47-9E7B-DE5574D5AA6D}"/>
                </a:ext>
              </a:extLst>
            </p:cNvPr>
            <p:cNvSpPr/>
            <p:nvPr/>
          </p:nvSpPr>
          <p:spPr>
            <a:xfrm>
              <a:off x="5286543" y="2626667"/>
              <a:ext cx="1306169" cy="1337945"/>
            </a:xfrm>
            <a:custGeom>
              <a:avLst/>
              <a:gdLst/>
              <a:ahLst/>
              <a:cxnLst/>
              <a:rect l="l" t="t" r="r" b="b"/>
              <a:pathLst>
                <a:path w="1404620" h="1337945">
                  <a:moveTo>
                    <a:pt x="467779" y="271411"/>
                  </a:moveTo>
                  <a:lnTo>
                    <a:pt x="390055" y="381139"/>
                  </a:lnTo>
                  <a:lnTo>
                    <a:pt x="312331" y="501535"/>
                  </a:lnTo>
                  <a:lnTo>
                    <a:pt x="234607" y="634123"/>
                  </a:lnTo>
                  <a:lnTo>
                    <a:pt x="155346" y="752995"/>
                  </a:lnTo>
                  <a:lnTo>
                    <a:pt x="77635" y="865771"/>
                  </a:lnTo>
                  <a:lnTo>
                    <a:pt x="0" y="970927"/>
                  </a:lnTo>
                  <a:lnTo>
                    <a:pt x="0" y="1337716"/>
                  </a:lnTo>
                  <a:lnTo>
                    <a:pt x="1404277" y="1337716"/>
                  </a:lnTo>
                  <a:lnTo>
                    <a:pt x="1404277" y="320179"/>
                  </a:lnTo>
                  <a:lnTo>
                    <a:pt x="624738" y="320179"/>
                  </a:lnTo>
                  <a:lnTo>
                    <a:pt x="545503" y="311035"/>
                  </a:lnTo>
                  <a:lnTo>
                    <a:pt x="467779" y="271411"/>
                  </a:lnTo>
                  <a:close/>
                </a:path>
                <a:path w="1404620" h="1337945">
                  <a:moveTo>
                    <a:pt x="935647" y="65671"/>
                  </a:moveTo>
                  <a:lnTo>
                    <a:pt x="857923" y="115963"/>
                  </a:lnTo>
                  <a:lnTo>
                    <a:pt x="780199" y="201307"/>
                  </a:lnTo>
                  <a:lnTo>
                    <a:pt x="702475" y="265315"/>
                  </a:lnTo>
                  <a:lnTo>
                    <a:pt x="624738" y="320179"/>
                  </a:lnTo>
                  <a:lnTo>
                    <a:pt x="1404277" y="320179"/>
                  </a:lnTo>
                  <a:lnTo>
                    <a:pt x="1404277" y="140347"/>
                  </a:lnTo>
                  <a:lnTo>
                    <a:pt x="1325791" y="102247"/>
                  </a:lnTo>
                  <a:lnTo>
                    <a:pt x="1302617" y="71767"/>
                  </a:lnTo>
                  <a:lnTo>
                    <a:pt x="1092619" y="71767"/>
                  </a:lnTo>
                  <a:lnTo>
                    <a:pt x="935647" y="65671"/>
                  </a:lnTo>
                  <a:close/>
                </a:path>
                <a:path w="1404620" h="1337945">
                  <a:moveTo>
                    <a:pt x="1248054" y="0"/>
                  </a:moveTo>
                  <a:lnTo>
                    <a:pt x="1170343" y="45859"/>
                  </a:lnTo>
                  <a:lnTo>
                    <a:pt x="1092619" y="71767"/>
                  </a:lnTo>
                  <a:lnTo>
                    <a:pt x="1302617" y="71767"/>
                  </a:lnTo>
                  <a:lnTo>
                    <a:pt x="1248054"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3" name="object 27">
              <a:extLst>
                <a:ext uri="{FF2B5EF4-FFF2-40B4-BE49-F238E27FC236}">
                  <a16:creationId xmlns:a16="http://schemas.microsoft.com/office/drawing/2014/main" id="{4A5BAF38-326C-40EF-83B1-CDCCE478ECF4}"/>
                </a:ext>
              </a:extLst>
            </p:cNvPr>
            <p:cNvSpPr/>
            <p:nvPr/>
          </p:nvSpPr>
          <p:spPr>
            <a:xfrm>
              <a:off x="5274000" y="3181162"/>
              <a:ext cx="1336285" cy="783590"/>
            </a:xfrm>
            <a:custGeom>
              <a:avLst/>
              <a:gdLst/>
              <a:ahLst/>
              <a:cxnLst/>
              <a:rect l="l" t="t" r="r" b="b"/>
              <a:pathLst>
                <a:path w="1437004" h="783589">
                  <a:moveTo>
                    <a:pt x="478536" y="158877"/>
                  </a:moveTo>
                  <a:lnTo>
                    <a:pt x="399021" y="222885"/>
                  </a:lnTo>
                  <a:lnTo>
                    <a:pt x="319519" y="294513"/>
                  </a:lnTo>
                  <a:lnTo>
                    <a:pt x="240004" y="370713"/>
                  </a:lnTo>
                  <a:lnTo>
                    <a:pt x="158927" y="440817"/>
                  </a:lnTo>
                  <a:lnTo>
                    <a:pt x="79413" y="506349"/>
                  </a:lnTo>
                  <a:lnTo>
                    <a:pt x="0" y="568833"/>
                  </a:lnTo>
                  <a:lnTo>
                    <a:pt x="0" y="783221"/>
                  </a:lnTo>
                  <a:lnTo>
                    <a:pt x="1436585" y="783221"/>
                  </a:lnTo>
                  <a:lnTo>
                    <a:pt x="1436585" y="187833"/>
                  </a:lnTo>
                  <a:lnTo>
                    <a:pt x="639127" y="187833"/>
                  </a:lnTo>
                  <a:lnTo>
                    <a:pt x="558050" y="181737"/>
                  </a:lnTo>
                  <a:lnTo>
                    <a:pt x="478536" y="158877"/>
                  </a:lnTo>
                  <a:close/>
                </a:path>
                <a:path w="1437004" h="783589">
                  <a:moveTo>
                    <a:pt x="957173" y="38481"/>
                  </a:moveTo>
                  <a:lnTo>
                    <a:pt x="877658" y="67437"/>
                  </a:lnTo>
                  <a:lnTo>
                    <a:pt x="798144" y="117729"/>
                  </a:lnTo>
                  <a:lnTo>
                    <a:pt x="718629" y="155829"/>
                  </a:lnTo>
                  <a:lnTo>
                    <a:pt x="639127" y="187833"/>
                  </a:lnTo>
                  <a:lnTo>
                    <a:pt x="1436585" y="187833"/>
                  </a:lnTo>
                  <a:lnTo>
                    <a:pt x="1436585" y="82677"/>
                  </a:lnTo>
                  <a:lnTo>
                    <a:pt x="1356296" y="59817"/>
                  </a:lnTo>
                  <a:lnTo>
                    <a:pt x="1331986" y="41529"/>
                  </a:lnTo>
                  <a:lnTo>
                    <a:pt x="1117752" y="41529"/>
                  </a:lnTo>
                  <a:lnTo>
                    <a:pt x="957173" y="38481"/>
                  </a:lnTo>
                  <a:close/>
                </a:path>
                <a:path w="1437004" h="783589">
                  <a:moveTo>
                    <a:pt x="1276781" y="0"/>
                  </a:moveTo>
                  <a:lnTo>
                    <a:pt x="1197267" y="26289"/>
                  </a:lnTo>
                  <a:lnTo>
                    <a:pt x="1117752" y="41529"/>
                  </a:lnTo>
                  <a:lnTo>
                    <a:pt x="1331986" y="41529"/>
                  </a:lnTo>
                  <a:lnTo>
                    <a:pt x="1276781" y="0"/>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6" name="object 30">
              <a:extLst>
                <a:ext uri="{FF2B5EF4-FFF2-40B4-BE49-F238E27FC236}">
                  <a16:creationId xmlns:a16="http://schemas.microsoft.com/office/drawing/2014/main" id="{B33DA856-1EDF-47A7-B5A3-A162B044F723}"/>
                </a:ext>
              </a:extLst>
            </p:cNvPr>
            <p:cNvSpPr/>
            <p:nvPr/>
          </p:nvSpPr>
          <p:spPr>
            <a:xfrm>
              <a:off x="5286543" y="2921804"/>
              <a:ext cx="1306169" cy="756920"/>
            </a:xfrm>
            <a:custGeom>
              <a:avLst/>
              <a:gdLst/>
              <a:ahLst/>
              <a:cxnLst/>
              <a:rect l="l" t="t" r="r" b="b"/>
              <a:pathLst>
                <a:path w="1404620" h="756920">
                  <a:moveTo>
                    <a:pt x="0" y="756437"/>
                  </a:moveTo>
                  <a:lnTo>
                    <a:pt x="77635" y="674268"/>
                  </a:lnTo>
                  <a:lnTo>
                    <a:pt x="155346" y="587400"/>
                  </a:lnTo>
                  <a:lnTo>
                    <a:pt x="234607" y="494436"/>
                  </a:lnTo>
                  <a:lnTo>
                    <a:pt x="312331" y="390804"/>
                  </a:lnTo>
                  <a:lnTo>
                    <a:pt x="390055" y="296316"/>
                  </a:lnTo>
                  <a:lnTo>
                    <a:pt x="467779" y="210972"/>
                  </a:lnTo>
                  <a:lnTo>
                    <a:pt x="545503" y="241452"/>
                  </a:lnTo>
                  <a:lnTo>
                    <a:pt x="624738" y="250596"/>
                  </a:lnTo>
                  <a:lnTo>
                    <a:pt x="702475" y="206400"/>
                  </a:lnTo>
                  <a:lnTo>
                    <a:pt x="780199" y="156108"/>
                  </a:lnTo>
                  <a:lnTo>
                    <a:pt x="857923" y="90576"/>
                  </a:lnTo>
                  <a:lnTo>
                    <a:pt x="935647" y="50952"/>
                  </a:lnTo>
                  <a:lnTo>
                    <a:pt x="1014895" y="54000"/>
                  </a:lnTo>
                  <a:lnTo>
                    <a:pt x="1092619" y="55524"/>
                  </a:lnTo>
                  <a:lnTo>
                    <a:pt x="1170343" y="35712"/>
                  </a:lnTo>
                  <a:lnTo>
                    <a:pt x="1248054" y="0"/>
                  </a:lnTo>
                  <a:lnTo>
                    <a:pt x="1325791" y="79908"/>
                  </a:lnTo>
                  <a:lnTo>
                    <a:pt x="1404277" y="108864"/>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object 42">
              <a:extLst>
                <a:ext uri="{FF2B5EF4-FFF2-40B4-BE49-F238E27FC236}">
                  <a16:creationId xmlns:a16="http://schemas.microsoft.com/office/drawing/2014/main" id="{2C0CCA22-8C98-4621-A5E0-F43A59D0FE68}"/>
                </a:ext>
              </a:extLst>
            </p:cNvPr>
            <p:cNvSpPr/>
            <p:nvPr/>
          </p:nvSpPr>
          <p:spPr>
            <a:xfrm>
              <a:off x="6008097" y="3065977"/>
              <a:ext cx="0" cy="898525"/>
            </a:xfrm>
            <a:custGeom>
              <a:avLst/>
              <a:gdLst/>
              <a:ahLst/>
              <a:cxnLst/>
              <a:rect l="l" t="t" r="r" b="b"/>
              <a:pathLst>
                <a:path h="898525">
                  <a:moveTo>
                    <a:pt x="0" y="897928"/>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8" name="object 43">
              <a:extLst>
                <a:ext uri="{FF2B5EF4-FFF2-40B4-BE49-F238E27FC236}">
                  <a16:creationId xmlns:a16="http://schemas.microsoft.com/office/drawing/2014/main" id="{21EC8A7C-6720-4212-8670-CDAAC713F9A3}"/>
                </a:ext>
              </a:extLst>
            </p:cNvPr>
            <p:cNvSpPr/>
            <p:nvPr/>
          </p:nvSpPr>
          <p:spPr>
            <a:xfrm>
              <a:off x="6596768" y="3032682"/>
              <a:ext cx="0" cy="931544"/>
            </a:xfrm>
            <a:custGeom>
              <a:avLst/>
              <a:gdLst/>
              <a:ahLst/>
              <a:cxnLst/>
              <a:rect l="l" t="t" r="r" b="b"/>
              <a:pathLst>
                <a:path h="931545">
                  <a:moveTo>
                    <a:pt x="0" y="931227"/>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9" name="object 46">
              <a:extLst>
                <a:ext uri="{FF2B5EF4-FFF2-40B4-BE49-F238E27FC236}">
                  <a16:creationId xmlns:a16="http://schemas.microsoft.com/office/drawing/2014/main" id="{B8B24E99-9C93-4DC8-9215-B76387FF839B}"/>
                </a:ext>
              </a:extLst>
            </p:cNvPr>
            <p:cNvSpPr/>
            <p:nvPr/>
          </p:nvSpPr>
          <p:spPr>
            <a:xfrm>
              <a:off x="8458065" y="2755656"/>
              <a:ext cx="1542134" cy="1204090"/>
            </a:xfrm>
            <a:custGeom>
              <a:avLst/>
              <a:gdLst/>
              <a:ahLst/>
              <a:cxnLst/>
              <a:rect l="l" t="t" r="r" b="b"/>
              <a:pathLst>
                <a:path w="1519554" h="1263650">
                  <a:moveTo>
                    <a:pt x="0" y="0"/>
                  </a:moveTo>
                  <a:lnTo>
                    <a:pt x="0" y="1263561"/>
                  </a:lnTo>
                  <a:lnTo>
                    <a:pt x="1518983" y="1263561"/>
                  </a:lnTo>
                  <a:lnTo>
                    <a:pt x="1518983" y="647890"/>
                  </a:lnTo>
                  <a:lnTo>
                    <a:pt x="1180820" y="550163"/>
                  </a:lnTo>
                  <a:lnTo>
                    <a:pt x="1096848" y="522668"/>
                  </a:lnTo>
                  <a:lnTo>
                    <a:pt x="1012863" y="493661"/>
                  </a:lnTo>
                  <a:lnTo>
                    <a:pt x="843368" y="447852"/>
                  </a:lnTo>
                  <a:lnTo>
                    <a:pt x="675398" y="389826"/>
                  </a:lnTo>
                  <a:lnTo>
                    <a:pt x="591413" y="353174"/>
                  </a:lnTo>
                  <a:lnTo>
                    <a:pt x="505891" y="324167"/>
                  </a:lnTo>
                  <a:lnTo>
                    <a:pt x="421919" y="284467"/>
                  </a:lnTo>
                  <a:lnTo>
                    <a:pt x="337934" y="246291"/>
                  </a:lnTo>
                  <a:lnTo>
                    <a:pt x="252412" y="212699"/>
                  </a:lnTo>
                  <a:lnTo>
                    <a:pt x="168440" y="156197"/>
                  </a:lnTo>
                  <a:lnTo>
                    <a:pt x="84455" y="98170"/>
                  </a:lnTo>
                  <a:lnTo>
                    <a:pt x="0" y="0"/>
                  </a:lnTo>
                  <a:close/>
                </a:path>
              </a:pathLst>
            </a:custGeom>
            <a:solidFill>
              <a:srgbClr val="F29FC5"/>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2" name="object 47">
              <a:extLst>
                <a:ext uri="{FF2B5EF4-FFF2-40B4-BE49-F238E27FC236}">
                  <a16:creationId xmlns:a16="http://schemas.microsoft.com/office/drawing/2014/main" id="{23219D18-C5BD-4822-8189-1BAD7C71D939}"/>
                </a:ext>
              </a:extLst>
            </p:cNvPr>
            <p:cNvSpPr/>
            <p:nvPr/>
          </p:nvSpPr>
          <p:spPr>
            <a:xfrm>
              <a:off x="8452800" y="2967685"/>
              <a:ext cx="1565979" cy="992315"/>
            </a:xfrm>
            <a:custGeom>
              <a:avLst/>
              <a:gdLst/>
              <a:ahLst/>
              <a:cxnLst/>
              <a:rect l="l" t="t" r="r" b="b"/>
              <a:pathLst>
                <a:path w="1543050" h="1041400">
                  <a:moveTo>
                    <a:pt x="0" y="0"/>
                  </a:moveTo>
                  <a:lnTo>
                    <a:pt x="0" y="1041057"/>
                  </a:lnTo>
                  <a:lnTo>
                    <a:pt x="1542732" y="1041057"/>
                  </a:lnTo>
                  <a:lnTo>
                    <a:pt x="1542732" y="533781"/>
                  </a:lnTo>
                  <a:lnTo>
                    <a:pt x="1456728" y="513930"/>
                  </a:lnTo>
                  <a:lnTo>
                    <a:pt x="1371434" y="492556"/>
                  </a:lnTo>
                  <a:lnTo>
                    <a:pt x="1199286" y="452856"/>
                  </a:lnTo>
                  <a:lnTo>
                    <a:pt x="1028700" y="407047"/>
                  </a:lnTo>
                  <a:lnTo>
                    <a:pt x="943406" y="387197"/>
                  </a:lnTo>
                  <a:lnTo>
                    <a:pt x="856551" y="368871"/>
                  </a:lnTo>
                  <a:lnTo>
                    <a:pt x="771258" y="344436"/>
                  </a:lnTo>
                  <a:lnTo>
                    <a:pt x="685965" y="321525"/>
                  </a:lnTo>
                  <a:lnTo>
                    <a:pt x="600659" y="290995"/>
                  </a:lnTo>
                  <a:lnTo>
                    <a:pt x="513816" y="266560"/>
                  </a:lnTo>
                  <a:lnTo>
                    <a:pt x="343230" y="202425"/>
                  </a:lnTo>
                  <a:lnTo>
                    <a:pt x="256362" y="174942"/>
                  </a:lnTo>
                  <a:lnTo>
                    <a:pt x="171069" y="129133"/>
                  </a:lnTo>
                  <a:lnTo>
                    <a:pt x="85775" y="80264"/>
                  </a:lnTo>
                  <a:lnTo>
                    <a:pt x="0" y="0"/>
                  </a:lnTo>
                  <a:close/>
                </a:path>
              </a:pathLst>
            </a:custGeom>
            <a:solidFill>
              <a:srgbClr val="F8F8F8"/>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6" name="object 50">
              <a:extLst>
                <a:ext uri="{FF2B5EF4-FFF2-40B4-BE49-F238E27FC236}">
                  <a16:creationId xmlns:a16="http://schemas.microsoft.com/office/drawing/2014/main" id="{CBC0BB6D-ACB3-45F4-9527-66D78BEF1CC4}"/>
                </a:ext>
              </a:extLst>
            </p:cNvPr>
            <p:cNvSpPr/>
            <p:nvPr/>
          </p:nvSpPr>
          <p:spPr>
            <a:xfrm>
              <a:off x="8458065" y="2866446"/>
              <a:ext cx="1542134" cy="560900"/>
            </a:xfrm>
            <a:custGeom>
              <a:avLst/>
              <a:gdLst/>
              <a:ahLst/>
              <a:cxnLst/>
              <a:rect l="l" t="t" r="r" b="b"/>
              <a:pathLst>
                <a:path w="1519554" h="588645">
                  <a:moveTo>
                    <a:pt x="0" y="0"/>
                  </a:moveTo>
                  <a:lnTo>
                    <a:pt x="84455" y="88798"/>
                  </a:lnTo>
                  <a:lnTo>
                    <a:pt x="168440" y="142240"/>
                  </a:lnTo>
                  <a:lnTo>
                    <a:pt x="252412" y="192633"/>
                  </a:lnTo>
                  <a:lnTo>
                    <a:pt x="337934" y="223164"/>
                  </a:lnTo>
                  <a:lnTo>
                    <a:pt x="421919" y="258292"/>
                  </a:lnTo>
                  <a:lnTo>
                    <a:pt x="505891" y="294932"/>
                  </a:lnTo>
                  <a:lnTo>
                    <a:pt x="591413" y="320890"/>
                  </a:lnTo>
                  <a:lnTo>
                    <a:pt x="675398" y="354495"/>
                  </a:lnTo>
                  <a:lnTo>
                    <a:pt x="759383" y="380453"/>
                  </a:lnTo>
                  <a:lnTo>
                    <a:pt x="843368" y="406412"/>
                  </a:lnTo>
                  <a:lnTo>
                    <a:pt x="928878" y="427786"/>
                  </a:lnTo>
                  <a:lnTo>
                    <a:pt x="1012863" y="449160"/>
                  </a:lnTo>
                  <a:lnTo>
                    <a:pt x="1096848" y="473595"/>
                  </a:lnTo>
                  <a:lnTo>
                    <a:pt x="1180820" y="499554"/>
                  </a:lnTo>
                  <a:lnTo>
                    <a:pt x="1266342" y="520928"/>
                  </a:lnTo>
                  <a:lnTo>
                    <a:pt x="1350327" y="543839"/>
                  </a:lnTo>
                  <a:lnTo>
                    <a:pt x="1434299" y="566737"/>
                  </a:lnTo>
                  <a:lnTo>
                    <a:pt x="1518983" y="588632"/>
                  </a:lnTo>
                </a:path>
              </a:pathLst>
            </a:custGeom>
            <a:ln w="28625">
              <a:solidFill>
                <a:srgbClr val="E6007E"/>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1" name="object 51">
              <a:extLst>
                <a:ext uri="{FF2B5EF4-FFF2-40B4-BE49-F238E27FC236}">
                  <a16:creationId xmlns:a16="http://schemas.microsoft.com/office/drawing/2014/main" id="{8E6E1D58-3888-44D8-B097-FA7667D09F9B}"/>
                </a:ext>
              </a:extLst>
            </p:cNvPr>
            <p:cNvSpPr/>
            <p:nvPr/>
          </p:nvSpPr>
          <p:spPr>
            <a:xfrm>
              <a:off x="8424000" y="3780000"/>
              <a:ext cx="1566000" cy="0"/>
            </a:xfrm>
            <a:custGeom>
              <a:avLst/>
              <a:gdLst/>
              <a:ahLst/>
              <a:cxnLst/>
              <a:rect l="l" t="t" r="r" b="b"/>
              <a:pathLst>
                <a:path w="1496060">
                  <a:moveTo>
                    <a:pt x="0" y="0"/>
                  </a:moveTo>
                  <a:lnTo>
                    <a:pt x="1495894"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100382450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7FE38FD-97FC-4580-9F0C-820749A1488D}"/>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change in new HIV infections, by country,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eastern Europe and central Asia, 2010–2018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C2FC3EC9-413E-4BAE-A154-AB7CED38C560}"/>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14" name="Group 13">
              <a:extLst>
                <a:ext uri="{FF2B5EF4-FFF2-40B4-BE49-F238E27FC236}">
                  <a16:creationId xmlns:a16="http://schemas.microsoft.com/office/drawing/2014/main" id="{B0BE495C-726F-4066-8B86-C6336E981F64}"/>
                </a:ext>
              </a:extLst>
            </p:cNvPr>
            <p:cNvGrpSpPr/>
            <p:nvPr/>
          </p:nvGrpSpPr>
          <p:grpSpPr>
            <a:xfrm>
              <a:off x="594000" y="1551600"/>
              <a:ext cx="6966000" cy="3348823"/>
              <a:chOff x="594000" y="1443600"/>
              <a:chExt cx="6966000" cy="3348823"/>
            </a:xfrm>
          </p:grpSpPr>
          <p:sp>
            <p:nvSpPr>
              <p:cNvPr id="123" name="TextBox 122">
                <a:extLst>
                  <a:ext uri="{FF2B5EF4-FFF2-40B4-BE49-F238E27FC236}">
                    <a16:creationId xmlns:a16="http://schemas.microsoft.com/office/drawing/2014/main" id="{DB3CD85E-D952-459C-91B8-49AFD305E847}"/>
                  </a:ext>
                </a:extLst>
              </p:cNvPr>
              <p:cNvSpPr txBox="1"/>
              <p:nvPr/>
            </p:nvSpPr>
            <p:spPr>
              <a:xfrm>
                <a:off x="594000" y="2579638"/>
                <a:ext cx="123111" cy="384721"/>
              </a:xfrm>
              <a:prstGeom prst="rect">
                <a:avLst/>
              </a:prstGeom>
              <a:noFill/>
            </p:spPr>
            <p:txBody>
              <a:bodyPr vert="vert270"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4" name="TextBox 123">
                <a:extLst>
                  <a:ext uri="{FF2B5EF4-FFF2-40B4-BE49-F238E27FC236}">
                    <a16:creationId xmlns:a16="http://schemas.microsoft.com/office/drawing/2014/main" id="{901EEEEC-8907-4A54-AE88-3E6D92647FFB}"/>
                  </a:ext>
                </a:extLst>
              </p:cNvPr>
              <p:cNvSpPr txBox="1"/>
              <p:nvPr/>
            </p:nvSpPr>
            <p:spPr>
              <a:xfrm>
                <a:off x="810000" y="1443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5" name="TextBox 124">
                <a:extLst>
                  <a:ext uri="{FF2B5EF4-FFF2-40B4-BE49-F238E27FC236}">
                    <a16:creationId xmlns:a16="http://schemas.microsoft.com/office/drawing/2014/main" id="{08D411DF-8A34-4ECC-B29B-C6415BF83F64}"/>
                  </a:ext>
                </a:extLst>
              </p:cNvPr>
              <p:cNvSpPr txBox="1"/>
              <p:nvPr/>
            </p:nvSpPr>
            <p:spPr>
              <a:xfrm>
                <a:off x="874120" y="2451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6" name="TextBox 125">
                <a:extLst>
                  <a:ext uri="{FF2B5EF4-FFF2-40B4-BE49-F238E27FC236}">
                    <a16:creationId xmlns:a16="http://schemas.microsoft.com/office/drawing/2014/main" id="{0583CD74-991F-4137-9B98-EF6B0EBEFE38}"/>
                  </a:ext>
                </a:extLst>
              </p:cNvPr>
              <p:cNvSpPr txBox="1"/>
              <p:nvPr/>
            </p:nvSpPr>
            <p:spPr>
              <a:xfrm>
                <a:off x="874120" y="2955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7" name="TextBox 126">
                <a:extLst>
                  <a:ext uri="{FF2B5EF4-FFF2-40B4-BE49-F238E27FC236}">
                    <a16:creationId xmlns:a16="http://schemas.microsoft.com/office/drawing/2014/main" id="{4239B06D-F2BF-4D29-97C9-809CA5609807}"/>
                  </a:ext>
                </a:extLst>
              </p:cNvPr>
              <p:cNvSpPr txBox="1"/>
              <p:nvPr/>
            </p:nvSpPr>
            <p:spPr>
              <a:xfrm>
                <a:off x="938240" y="3207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8" name="TextBox 127">
                <a:extLst>
                  <a:ext uri="{FF2B5EF4-FFF2-40B4-BE49-F238E27FC236}">
                    <a16:creationId xmlns:a16="http://schemas.microsoft.com/office/drawing/2014/main" id="{7F96DB23-56E6-47C2-8EB3-14E8508B54BD}"/>
                  </a:ext>
                </a:extLst>
              </p:cNvPr>
              <p:cNvSpPr txBox="1"/>
              <p:nvPr/>
            </p:nvSpPr>
            <p:spPr>
              <a:xfrm>
                <a:off x="835648" y="3459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9" name="TextBox 128">
                <a:extLst>
                  <a:ext uri="{FF2B5EF4-FFF2-40B4-BE49-F238E27FC236}">
                    <a16:creationId xmlns:a16="http://schemas.microsoft.com/office/drawing/2014/main" id="{10626632-EE86-45DC-BDBB-38E70CF68134}"/>
                  </a:ext>
                </a:extLst>
              </p:cNvPr>
              <p:cNvSpPr txBox="1"/>
              <p:nvPr/>
            </p:nvSpPr>
            <p:spPr>
              <a:xfrm>
                <a:off x="835648" y="3711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3" name="TextBox 132">
                <a:extLst>
                  <a:ext uri="{FF2B5EF4-FFF2-40B4-BE49-F238E27FC236}">
                    <a16:creationId xmlns:a16="http://schemas.microsoft.com/office/drawing/2014/main" id="{4393F775-39B3-4BED-9B2E-138CA4DD3DE7}"/>
                  </a:ext>
                </a:extLst>
              </p:cNvPr>
              <p:cNvSpPr txBox="1"/>
              <p:nvPr/>
            </p:nvSpPr>
            <p:spPr>
              <a:xfrm>
                <a:off x="835648" y="396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0" name="object 21">
                <a:extLst>
                  <a:ext uri="{FF2B5EF4-FFF2-40B4-BE49-F238E27FC236}">
                    <a16:creationId xmlns:a16="http://schemas.microsoft.com/office/drawing/2014/main" id="{1951DD77-1236-48D0-99C8-23F9C649EF44}"/>
                  </a:ext>
                </a:extLst>
              </p:cNvPr>
              <p:cNvSpPr/>
              <p:nvPr/>
            </p:nvSpPr>
            <p:spPr>
              <a:xfrm>
                <a:off x="1080000" y="1512000"/>
                <a:ext cx="0" cy="2520000"/>
              </a:xfrm>
              <a:custGeom>
                <a:avLst/>
                <a:gdLst/>
                <a:ahLst/>
                <a:cxnLst/>
                <a:rect l="l" t="t" r="r" b="b"/>
                <a:pathLst>
                  <a:path h="2372360">
                    <a:moveTo>
                      <a:pt x="0" y="0"/>
                    </a:moveTo>
                    <a:lnTo>
                      <a:pt x="0" y="2372118"/>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cxnSp>
            <p:nvCxnSpPr>
              <p:cNvPr id="142" name="Straight Connector 141">
                <a:extLst>
                  <a:ext uri="{FF2B5EF4-FFF2-40B4-BE49-F238E27FC236}">
                    <a16:creationId xmlns:a16="http://schemas.microsoft.com/office/drawing/2014/main" id="{B0DC9421-ABED-4CF0-8A0B-B916D73D36A3}"/>
                  </a:ext>
                </a:extLst>
              </p:cNvPr>
              <p:cNvCxnSpPr/>
              <p:nvPr/>
            </p:nvCxnSpPr>
            <p:spPr>
              <a:xfrm>
                <a:off x="1080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5477D3CD-8E5A-427E-ADB4-C751FCA6F79A}"/>
                  </a:ext>
                </a:extLst>
              </p:cNvPr>
              <p:cNvCxnSpPr/>
              <p:nvPr/>
            </p:nvCxnSpPr>
            <p:spPr>
              <a:xfrm>
                <a:off x="1080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9" name="TextBox 178">
                <a:extLst>
                  <a:ext uri="{FF2B5EF4-FFF2-40B4-BE49-F238E27FC236}">
                    <a16:creationId xmlns:a16="http://schemas.microsoft.com/office/drawing/2014/main" id="{89F59602-D1AA-4464-90ED-887472EBCF79}"/>
                  </a:ext>
                </a:extLst>
              </p:cNvPr>
              <p:cNvSpPr txBox="1"/>
              <p:nvPr/>
            </p:nvSpPr>
            <p:spPr>
              <a:xfrm>
                <a:off x="810000" y="1695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80" name="TextBox 179">
                <a:extLst>
                  <a:ext uri="{FF2B5EF4-FFF2-40B4-BE49-F238E27FC236}">
                    <a16:creationId xmlns:a16="http://schemas.microsoft.com/office/drawing/2014/main" id="{223C6C8B-42D2-482A-A3B4-BF0D88263FD0}"/>
                  </a:ext>
                </a:extLst>
              </p:cNvPr>
              <p:cNvSpPr txBox="1"/>
              <p:nvPr/>
            </p:nvSpPr>
            <p:spPr>
              <a:xfrm>
                <a:off x="874120" y="2199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81" name="TextBox 180">
                <a:extLst>
                  <a:ext uri="{FF2B5EF4-FFF2-40B4-BE49-F238E27FC236}">
                    <a16:creationId xmlns:a16="http://schemas.microsoft.com/office/drawing/2014/main" id="{D8FD40A1-B52A-483B-AAE1-395FDBC26292}"/>
                  </a:ext>
                </a:extLst>
              </p:cNvPr>
              <p:cNvSpPr txBox="1"/>
              <p:nvPr/>
            </p:nvSpPr>
            <p:spPr>
              <a:xfrm>
                <a:off x="874120" y="270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82" name="TextBox 181">
                <a:extLst>
                  <a:ext uri="{FF2B5EF4-FFF2-40B4-BE49-F238E27FC236}">
                    <a16:creationId xmlns:a16="http://schemas.microsoft.com/office/drawing/2014/main" id="{73881205-33DB-431D-BCAA-E1CAC9DCADAE}"/>
                  </a:ext>
                </a:extLst>
              </p:cNvPr>
              <p:cNvSpPr txBox="1"/>
              <p:nvPr/>
            </p:nvSpPr>
            <p:spPr>
              <a:xfrm>
                <a:off x="810000" y="1947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4" name="Rectangle 143">
                <a:extLst>
                  <a:ext uri="{FF2B5EF4-FFF2-40B4-BE49-F238E27FC236}">
                    <a16:creationId xmlns:a16="http://schemas.microsoft.com/office/drawing/2014/main" id="{E7DD397C-5955-4BE1-BC50-27EB3FF1F43C}"/>
                  </a:ext>
                </a:extLst>
              </p:cNvPr>
              <p:cNvSpPr/>
              <p:nvPr/>
            </p:nvSpPr>
            <p:spPr>
              <a:xfrm>
                <a:off x="2340000" y="3276000"/>
                <a:ext cx="180000" cy="36534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5" name="Rectangle 144">
                <a:extLst>
                  <a:ext uri="{FF2B5EF4-FFF2-40B4-BE49-F238E27FC236}">
                    <a16:creationId xmlns:a16="http://schemas.microsoft.com/office/drawing/2014/main" id="{166D48DD-71E2-4480-B4E1-C2C2C88CE08C}"/>
                  </a:ext>
                </a:extLst>
              </p:cNvPr>
              <p:cNvSpPr/>
              <p:nvPr/>
            </p:nvSpPr>
            <p:spPr>
              <a:xfrm>
                <a:off x="1800000" y="3276000"/>
                <a:ext cx="180000" cy="47488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6" name="Rectangle 145">
                <a:extLst>
                  <a:ext uri="{FF2B5EF4-FFF2-40B4-BE49-F238E27FC236}">
                    <a16:creationId xmlns:a16="http://schemas.microsoft.com/office/drawing/2014/main" id="{174279A5-44F3-49F3-B990-5ED4F639EFC4}"/>
                  </a:ext>
                </a:extLst>
              </p:cNvPr>
              <p:cNvSpPr/>
              <p:nvPr/>
            </p:nvSpPr>
            <p:spPr>
              <a:xfrm>
                <a:off x="2880000" y="3276000"/>
                <a:ext cx="180000" cy="26417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7" name="Rectangle 146">
                <a:extLst>
                  <a:ext uri="{FF2B5EF4-FFF2-40B4-BE49-F238E27FC236}">
                    <a16:creationId xmlns:a16="http://schemas.microsoft.com/office/drawing/2014/main" id="{8BED5B6B-AC5E-43D4-A93E-8A9A0597F84C}"/>
                  </a:ext>
                </a:extLst>
              </p:cNvPr>
              <p:cNvSpPr/>
              <p:nvPr/>
            </p:nvSpPr>
            <p:spPr>
              <a:xfrm>
                <a:off x="1260000" y="3276000"/>
                <a:ext cx="180000" cy="58570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0" name="Rectangle 149">
                <a:extLst>
                  <a:ext uri="{FF2B5EF4-FFF2-40B4-BE49-F238E27FC236}">
                    <a16:creationId xmlns:a16="http://schemas.microsoft.com/office/drawing/2014/main" id="{5599F3F2-3621-4A16-A423-457D51B81369}"/>
                  </a:ext>
                </a:extLst>
              </p:cNvPr>
              <p:cNvSpPr/>
              <p:nvPr/>
            </p:nvSpPr>
            <p:spPr>
              <a:xfrm>
                <a:off x="6660000" y="2216454"/>
                <a:ext cx="180000" cy="105954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2" name="Rectangle 151">
                <a:extLst>
                  <a:ext uri="{FF2B5EF4-FFF2-40B4-BE49-F238E27FC236}">
                    <a16:creationId xmlns:a16="http://schemas.microsoft.com/office/drawing/2014/main" id="{748ECA58-9438-4A81-A0EB-C7F113809AB4}"/>
                  </a:ext>
                </a:extLst>
              </p:cNvPr>
              <p:cNvSpPr/>
              <p:nvPr/>
            </p:nvSpPr>
            <p:spPr>
              <a:xfrm>
                <a:off x="6120000" y="2606928"/>
                <a:ext cx="180000" cy="66907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7" name="Rectangle 156">
                <a:extLst>
                  <a:ext uri="{FF2B5EF4-FFF2-40B4-BE49-F238E27FC236}">
                    <a16:creationId xmlns:a16="http://schemas.microsoft.com/office/drawing/2014/main" id="{DD2C8483-B967-47D2-BB9E-2AB88ECF75DD}"/>
                  </a:ext>
                </a:extLst>
              </p:cNvPr>
              <p:cNvSpPr/>
              <p:nvPr/>
            </p:nvSpPr>
            <p:spPr>
              <a:xfrm>
                <a:off x="7200000" y="1731600"/>
                <a:ext cx="180000" cy="1544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2" name="Rectangle 161">
                <a:extLst>
                  <a:ext uri="{FF2B5EF4-FFF2-40B4-BE49-F238E27FC236}">
                    <a16:creationId xmlns:a16="http://schemas.microsoft.com/office/drawing/2014/main" id="{E6CF25EB-84EA-44F4-A73B-1862093E2CAB}"/>
                  </a:ext>
                </a:extLst>
              </p:cNvPr>
              <p:cNvSpPr/>
              <p:nvPr/>
            </p:nvSpPr>
            <p:spPr>
              <a:xfrm>
                <a:off x="5580000" y="2854800"/>
                <a:ext cx="180000" cy="4212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9" name="Rectangle 168">
                <a:extLst>
                  <a:ext uri="{FF2B5EF4-FFF2-40B4-BE49-F238E27FC236}">
                    <a16:creationId xmlns:a16="http://schemas.microsoft.com/office/drawing/2014/main" id="{0F68EEB7-6AB8-4549-8013-F6841AB28931}"/>
                  </a:ext>
                </a:extLst>
              </p:cNvPr>
              <p:cNvSpPr/>
              <p:nvPr/>
            </p:nvSpPr>
            <p:spPr>
              <a:xfrm>
                <a:off x="4500000" y="3218400"/>
                <a:ext cx="180000" cy="57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2" name="Rectangle 171">
                <a:extLst>
                  <a:ext uri="{FF2B5EF4-FFF2-40B4-BE49-F238E27FC236}">
                    <a16:creationId xmlns:a16="http://schemas.microsoft.com/office/drawing/2014/main" id="{DB85AD41-8005-4C5C-A842-09FFAD7B9163}"/>
                  </a:ext>
                </a:extLst>
              </p:cNvPr>
              <p:cNvSpPr/>
              <p:nvPr/>
            </p:nvSpPr>
            <p:spPr>
              <a:xfrm>
                <a:off x="3960000" y="3276000"/>
                <a:ext cx="180000" cy="107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3" name="Rectangle 172">
                <a:extLst>
                  <a:ext uri="{FF2B5EF4-FFF2-40B4-BE49-F238E27FC236}">
                    <a16:creationId xmlns:a16="http://schemas.microsoft.com/office/drawing/2014/main" id="{7A111FF8-B13C-4EC4-9FD8-B2E94F0EB6B6}"/>
                  </a:ext>
                </a:extLst>
              </p:cNvPr>
              <p:cNvSpPr/>
              <p:nvPr/>
            </p:nvSpPr>
            <p:spPr>
              <a:xfrm>
                <a:off x="3420000" y="3276000"/>
                <a:ext cx="180000" cy="1332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cxnSp>
            <p:nvCxnSpPr>
              <p:cNvPr id="178" name="Straight Connector 177">
                <a:extLst>
                  <a:ext uri="{FF2B5EF4-FFF2-40B4-BE49-F238E27FC236}">
                    <a16:creationId xmlns:a16="http://schemas.microsoft.com/office/drawing/2014/main" id="{2274C688-DEC9-4CB9-A27D-6CFCAF803BB1}"/>
                  </a:ext>
                </a:extLst>
              </p:cNvPr>
              <p:cNvCxnSpPr/>
              <p:nvPr/>
            </p:nvCxnSpPr>
            <p:spPr>
              <a:xfrm>
                <a:off x="1080000" y="3276000"/>
                <a:ext cx="648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3" name="Rectangle 212">
                <a:extLst>
                  <a:ext uri="{FF2B5EF4-FFF2-40B4-BE49-F238E27FC236}">
                    <a16:creationId xmlns:a16="http://schemas.microsoft.com/office/drawing/2014/main" id="{EE481F49-0E71-4AA6-8EFC-1818842E18E3}"/>
                  </a:ext>
                </a:extLst>
              </p:cNvPr>
              <p:cNvSpPr/>
              <p:nvPr/>
            </p:nvSpPr>
            <p:spPr>
              <a:xfrm>
                <a:off x="5040000" y="2894546"/>
                <a:ext cx="180000" cy="38145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4" name="TextBox 213">
                <a:extLst>
                  <a:ext uri="{FF2B5EF4-FFF2-40B4-BE49-F238E27FC236}">
                    <a16:creationId xmlns:a16="http://schemas.microsoft.com/office/drawing/2014/main" id="{0579E7AC-0EDB-43AA-AB20-01451743B585}"/>
                  </a:ext>
                </a:extLst>
              </p:cNvPr>
              <p:cNvSpPr txBox="1"/>
              <p:nvPr/>
            </p:nvSpPr>
            <p:spPr>
              <a:xfrm>
                <a:off x="2340000" y="4140000"/>
                <a:ext cx="180000" cy="540211"/>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Tajikistan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15" name="TextBox 214">
                <a:extLst>
                  <a:ext uri="{FF2B5EF4-FFF2-40B4-BE49-F238E27FC236}">
                    <a16:creationId xmlns:a16="http://schemas.microsoft.com/office/drawing/2014/main" id="{000977E2-ED11-4A7F-A2FB-B96140D41BE8}"/>
                  </a:ext>
                </a:extLst>
              </p:cNvPr>
              <p:cNvSpPr txBox="1"/>
              <p:nvPr/>
            </p:nvSpPr>
            <p:spPr>
              <a:xfrm>
                <a:off x="2880000" y="4140000"/>
                <a:ext cx="180000" cy="474489"/>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Armenia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16" name="TextBox 215">
                <a:extLst>
                  <a:ext uri="{FF2B5EF4-FFF2-40B4-BE49-F238E27FC236}">
                    <a16:creationId xmlns:a16="http://schemas.microsoft.com/office/drawing/2014/main" id="{730B6E27-AD9B-4D17-904C-9D7C7D0F1E3C}"/>
                  </a:ext>
                </a:extLst>
              </p:cNvPr>
              <p:cNvSpPr txBox="1"/>
              <p:nvPr/>
            </p:nvSpPr>
            <p:spPr>
              <a:xfrm>
                <a:off x="3420000" y="4140000"/>
                <a:ext cx="180000" cy="545021"/>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Ukraine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17" name="TextBox 216">
                <a:extLst>
                  <a:ext uri="{FF2B5EF4-FFF2-40B4-BE49-F238E27FC236}">
                    <a16:creationId xmlns:a16="http://schemas.microsoft.com/office/drawing/2014/main" id="{2AFD3C5E-5C42-467C-AD80-588E02DF03ED}"/>
                  </a:ext>
                </a:extLst>
              </p:cNvPr>
              <p:cNvSpPr txBox="1"/>
              <p:nvPr/>
            </p:nvSpPr>
            <p:spPr>
              <a:xfrm>
                <a:off x="3960000" y="4140000"/>
                <a:ext cx="180000" cy="474489"/>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Georgia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18" name="TextBox 217">
                <a:extLst>
                  <a:ext uri="{FF2B5EF4-FFF2-40B4-BE49-F238E27FC236}">
                    <a16:creationId xmlns:a16="http://schemas.microsoft.com/office/drawing/2014/main" id="{4DDFB17A-A9A9-4493-A8FC-2F14F84BE1B7}"/>
                  </a:ext>
                </a:extLst>
              </p:cNvPr>
              <p:cNvSpPr txBox="1"/>
              <p:nvPr/>
            </p:nvSpPr>
            <p:spPr>
              <a:xfrm>
                <a:off x="4500000" y="4140000"/>
                <a:ext cx="180000" cy="269304"/>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Belarus</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19" name="TextBox 218">
                <a:extLst>
                  <a:ext uri="{FF2B5EF4-FFF2-40B4-BE49-F238E27FC236}">
                    <a16:creationId xmlns:a16="http://schemas.microsoft.com/office/drawing/2014/main" id="{B39A1BDD-B385-4AAE-BC45-63B2EACDC45C}"/>
                  </a:ext>
                </a:extLst>
              </p:cNvPr>
              <p:cNvSpPr txBox="1"/>
              <p:nvPr/>
            </p:nvSpPr>
            <p:spPr>
              <a:xfrm>
                <a:off x="5580000" y="4140000"/>
                <a:ext cx="180000" cy="405559"/>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Kazakhstan</a:t>
                </a:r>
              </a:p>
            </p:txBody>
          </p:sp>
          <p:sp>
            <p:nvSpPr>
              <p:cNvPr id="220" name="TextBox 219">
                <a:extLst>
                  <a:ext uri="{FF2B5EF4-FFF2-40B4-BE49-F238E27FC236}">
                    <a16:creationId xmlns:a16="http://schemas.microsoft.com/office/drawing/2014/main" id="{E08F076D-2DB9-496E-B986-B54C422F36DD}"/>
                  </a:ext>
                </a:extLst>
              </p:cNvPr>
              <p:cNvSpPr txBox="1"/>
              <p:nvPr/>
            </p:nvSpPr>
            <p:spPr>
              <a:xfrm>
                <a:off x="5040000" y="4140000"/>
                <a:ext cx="180000" cy="545021"/>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Uzbekistan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21" name="TextBox 220">
                <a:extLst>
                  <a:ext uri="{FF2B5EF4-FFF2-40B4-BE49-F238E27FC236}">
                    <a16:creationId xmlns:a16="http://schemas.microsoft.com/office/drawing/2014/main" id="{3B0D9977-B5D0-4678-A69E-E48B54559446}"/>
                  </a:ext>
                </a:extLst>
              </p:cNvPr>
              <p:cNvSpPr txBox="1"/>
              <p:nvPr/>
            </p:nvSpPr>
            <p:spPr>
              <a:xfrm>
                <a:off x="6120000" y="4140000"/>
                <a:ext cx="180000" cy="623569"/>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Bosnia and Herzegovina</a:t>
                </a:r>
              </a:p>
            </p:txBody>
          </p:sp>
          <p:sp>
            <p:nvSpPr>
              <p:cNvPr id="222" name="TextBox 221">
                <a:extLst>
                  <a:ext uri="{FF2B5EF4-FFF2-40B4-BE49-F238E27FC236}">
                    <a16:creationId xmlns:a16="http://schemas.microsoft.com/office/drawing/2014/main" id="{E70E1A80-A811-46B0-B6BE-774AEB7D33C7}"/>
                  </a:ext>
                </a:extLst>
              </p:cNvPr>
              <p:cNvSpPr txBox="1"/>
              <p:nvPr/>
            </p:nvSpPr>
            <p:spPr>
              <a:xfrm>
                <a:off x="6660000" y="4140000"/>
                <a:ext cx="180000" cy="553037"/>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North Macedonia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23" name="TextBox 222">
                <a:extLst>
                  <a:ext uri="{FF2B5EF4-FFF2-40B4-BE49-F238E27FC236}">
                    <a16:creationId xmlns:a16="http://schemas.microsoft.com/office/drawing/2014/main" id="{0252D85F-BE05-4FBE-B1D7-9E94D2B898FC}"/>
                  </a:ext>
                </a:extLst>
              </p:cNvPr>
              <p:cNvSpPr txBox="1"/>
              <p:nvPr/>
            </p:nvSpPr>
            <p:spPr>
              <a:xfrm>
                <a:off x="7200000" y="4140000"/>
                <a:ext cx="180000" cy="482503"/>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Montenegro</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28" name="TextBox 227">
                <a:extLst>
                  <a:ext uri="{FF2B5EF4-FFF2-40B4-BE49-F238E27FC236}">
                    <a16:creationId xmlns:a16="http://schemas.microsoft.com/office/drawing/2014/main" id="{416E02FE-FF50-4887-8242-8C8C5364026F}"/>
                  </a:ext>
                </a:extLst>
              </p:cNvPr>
              <p:cNvSpPr txBox="1"/>
              <p:nvPr/>
            </p:nvSpPr>
            <p:spPr>
              <a:xfrm>
                <a:off x="1800000" y="4140000"/>
                <a:ext cx="180000" cy="581891"/>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Republic of Moldova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29" name="TextBox 228">
                <a:extLst>
                  <a:ext uri="{FF2B5EF4-FFF2-40B4-BE49-F238E27FC236}">
                    <a16:creationId xmlns:a16="http://schemas.microsoft.com/office/drawing/2014/main" id="{161DA7D3-A791-44FD-80FF-3444E8C12A63}"/>
                  </a:ext>
                </a:extLst>
              </p:cNvPr>
              <p:cNvSpPr txBox="1"/>
              <p:nvPr/>
            </p:nvSpPr>
            <p:spPr>
              <a:xfrm>
                <a:off x="1260000" y="4140000"/>
                <a:ext cx="180000" cy="652423"/>
              </a:xfrm>
              <a:prstGeom prst="rect">
                <a:avLst/>
              </a:prstGeom>
              <a:noFill/>
            </p:spPr>
            <p:txBody>
              <a:bodyPr vert="vert270" wrap="none" lIns="0" tIns="0" rIns="0" bIns="0" rtlCol="0" anchor="ctr">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Kyrgyzstan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70" name="object 20">
                <a:extLst>
                  <a:ext uri="{FF2B5EF4-FFF2-40B4-BE49-F238E27FC236}">
                    <a16:creationId xmlns:a16="http://schemas.microsoft.com/office/drawing/2014/main" id="{776E76EE-9772-4779-9953-A1283A1B65C5}"/>
                  </a:ext>
                </a:extLst>
              </p:cNvPr>
              <p:cNvSpPr txBox="1"/>
              <p:nvPr/>
            </p:nvSpPr>
            <p:spPr>
              <a:xfrm>
                <a:off x="1259993" y="38736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-4</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9</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1" name="object 21">
                <a:extLst>
                  <a:ext uri="{FF2B5EF4-FFF2-40B4-BE49-F238E27FC236}">
                    <a16:creationId xmlns:a16="http://schemas.microsoft.com/office/drawing/2014/main" id="{615FDA70-909A-410E-AEC6-9E8FF380E3D4}"/>
                  </a:ext>
                </a:extLst>
              </p:cNvPr>
              <p:cNvSpPr txBox="1"/>
              <p:nvPr/>
            </p:nvSpPr>
            <p:spPr>
              <a:xfrm>
                <a:off x="1799995" y="37620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-3</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9</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2" name="object 22">
                <a:extLst>
                  <a:ext uri="{FF2B5EF4-FFF2-40B4-BE49-F238E27FC236}">
                    <a16:creationId xmlns:a16="http://schemas.microsoft.com/office/drawing/2014/main" id="{CD4F3353-8F0B-415F-97A7-1B3FF3705D8E}"/>
                  </a:ext>
                </a:extLst>
              </p:cNvPr>
              <p:cNvSpPr txBox="1"/>
              <p:nvPr/>
            </p:nvSpPr>
            <p:spPr>
              <a:xfrm>
                <a:off x="2339990" y="3654000"/>
                <a:ext cx="18001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-3</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3" name="object 23">
                <a:extLst>
                  <a:ext uri="{FF2B5EF4-FFF2-40B4-BE49-F238E27FC236}">
                    <a16:creationId xmlns:a16="http://schemas.microsoft.com/office/drawing/2014/main" id="{0FA3A948-A669-4874-A8A5-0C411FD64AC6}"/>
                  </a:ext>
                </a:extLst>
              </p:cNvPr>
              <p:cNvSpPr txBox="1"/>
              <p:nvPr/>
            </p:nvSpPr>
            <p:spPr>
              <a:xfrm>
                <a:off x="2879990" y="3549600"/>
                <a:ext cx="18001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-2</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4" name="object 24">
                <a:extLst>
                  <a:ext uri="{FF2B5EF4-FFF2-40B4-BE49-F238E27FC236}">
                    <a16:creationId xmlns:a16="http://schemas.microsoft.com/office/drawing/2014/main" id="{5F8F1CF4-BECF-44BD-9188-CAFD6278AB78}"/>
                  </a:ext>
                </a:extLst>
              </p:cNvPr>
              <p:cNvSpPr txBox="1"/>
              <p:nvPr/>
            </p:nvSpPr>
            <p:spPr>
              <a:xfrm>
                <a:off x="3419988" y="3420000"/>
                <a:ext cx="180011"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-11</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5" name="object 25">
                <a:extLst>
                  <a:ext uri="{FF2B5EF4-FFF2-40B4-BE49-F238E27FC236}">
                    <a16:creationId xmlns:a16="http://schemas.microsoft.com/office/drawing/2014/main" id="{417C75EA-EC7D-497C-BE3A-CAC2F385025B}"/>
                  </a:ext>
                </a:extLst>
              </p:cNvPr>
              <p:cNvSpPr txBox="1"/>
              <p:nvPr/>
            </p:nvSpPr>
            <p:spPr>
              <a:xfrm>
                <a:off x="3959987" y="3394800"/>
                <a:ext cx="180013"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9</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6" name="object 26">
                <a:extLst>
                  <a:ext uri="{FF2B5EF4-FFF2-40B4-BE49-F238E27FC236}">
                    <a16:creationId xmlns:a16="http://schemas.microsoft.com/office/drawing/2014/main" id="{8E3513C7-D3B4-4DAD-A468-C077CF62209F}"/>
                  </a:ext>
                </a:extLst>
              </p:cNvPr>
              <p:cNvSpPr txBox="1"/>
              <p:nvPr/>
            </p:nvSpPr>
            <p:spPr>
              <a:xfrm>
                <a:off x="4500000" y="3070800"/>
                <a:ext cx="179996"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5</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7" name="object 27">
                <a:extLst>
                  <a:ext uri="{FF2B5EF4-FFF2-40B4-BE49-F238E27FC236}">
                    <a16:creationId xmlns:a16="http://schemas.microsoft.com/office/drawing/2014/main" id="{DD68DE34-1AA2-45F1-99A6-CE1AA1845478}"/>
                  </a:ext>
                </a:extLst>
              </p:cNvPr>
              <p:cNvSpPr txBox="1"/>
              <p:nvPr/>
            </p:nvSpPr>
            <p:spPr>
              <a:xfrm>
                <a:off x="5035508" y="27468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3</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8" name="object 28">
                <a:extLst>
                  <a:ext uri="{FF2B5EF4-FFF2-40B4-BE49-F238E27FC236}">
                    <a16:creationId xmlns:a16="http://schemas.microsoft.com/office/drawing/2014/main" id="{EC560C64-33AA-406F-8D63-77723D2A6AD9}"/>
                  </a:ext>
                </a:extLst>
              </p:cNvPr>
              <p:cNvSpPr txBox="1"/>
              <p:nvPr/>
            </p:nvSpPr>
            <p:spPr>
              <a:xfrm>
                <a:off x="5577109" y="27072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3</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5</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9" name="object 29">
                <a:extLst>
                  <a:ext uri="{FF2B5EF4-FFF2-40B4-BE49-F238E27FC236}">
                    <a16:creationId xmlns:a16="http://schemas.microsoft.com/office/drawing/2014/main" id="{BC1E1CAC-B202-47A0-BAB3-699D24623578}"/>
                  </a:ext>
                </a:extLst>
              </p:cNvPr>
              <p:cNvSpPr txBox="1"/>
              <p:nvPr/>
            </p:nvSpPr>
            <p:spPr>
              <a:xfrm>
                <a:off x="6115628" y="24588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5</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6</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80" name="object 30">
                <a:extLst>
                  <a:ext uri="{FF2B5EF4-FFF2-40B4-BE49-F238E27FC236}">
                    <a16:creationId xmlns:a16="http://schemas.microsoft.com/office/drawing/2014/main" id="{FEB933C7-22FB-48F2-BB2C-7361AC3F6FC9}"/>
                  </a:ext>
                </a:extLst>
              </p:cNvPr>
              <p:cNvSpPr txBox="1"/>
              <p:nvPr/>
            </p:nvSpPr>
            <p:spPr>
              <a:xfrm>
                <a:off x="6655669" y="2070000"/>
                <a:ext cx="184332"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8</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8</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81" name="object 31">
                <a:extLst>
                  <a:ext uri="{FF2B5EF4-FFF2-40B4-BE49-F238E27FC236}">
                    <a16:creationId xmlns:a16="http://schemas.microsoft.com/office/drawing/2014/main" id="{077ECD4D-9019-4E82-A60C-296B7FC17E59}"/>
                  </a:ext>
                </a:extLst>
              </p:cNvPr>
              <p:cNvSpPr txBox="1"/>
              <p:nvPr/>
            </p:nvSpPr>
            <p:spPr>
              <a:xfrm>
                <a:off x="7199992" y="15840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12</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9</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grpSp>
    </p:spTree>
    <p:extLst>
      <p:ext uri="{BB962C8B-B14F-4D97-AF65-F5344CB8AC3E}">
        <p14:creationId xmlns:p14="http://schemas.microsoft.com/office/powerpoint/2010/main" val="222272451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65AC988-FAC5-4FAA-A990-A388E5FA32EB}"/>
              </a:ext>
            </a:extLst>
          </p:cNvPr>
          <p:cNvGrpSpPr/>
          <p:nvPr/>
        </p:nvGrpSpPr>
        <p:grpSpPr>
          <a:xfrm>
            <a:off x="0" y="0"/>
            <a:ext cx="10285200" cy="5760000"/>
            <a:chOff x="0" y="0"/>
            <a:chExt cx="10285200" cy="5760000"/>
          </a:xfrm>
        </p:grpSpPr>
        <p:sp>
          <p:nvSpPr>
            <p:cNvPr id="113" name="Rectangle 112">
              <a:extLst>
                <a:ext uri="{FF2B5EF4-FFF2-40B4-BE49-F238E27FC236}">
                  <a16:creationId xmlns:a16="http://schemas.microsoft.com/office/drawing/2014/main" id="{8AFBC85E-F8EC-4239-8753-873FD625CBF4}"/>
                </a:ext>
              </a:extLst>
            </p:cNvPr>
            <p:cNvSpPr/>
            <p:nvPr/>
          </p:nvSpPr>
          <p:spPr>
            <a:xfrm>
              <a:off x="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Eastern Europe and central Asia</a:t>
              </a: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2014–2018</a:t>
              </a:r>
            </a:p>
          </p:txBody>
        </p:sp>
        <p:grpSp>
          <p:nvGrpSpPr>
            <p:cNvPr id="3" name="Group 2">
              <a:extLst>
                <a:ext uri="{FF2B5EF4-FFF2-40B4-BE49-F238E27FC236}">
                  <a16:creationId xmlns:a16="http://schemas.microsoft.com/office/drawing/2014/main" id="{6D61D20D-042E-4608-8166-360F14F915E4}"/>
                </a:ext>
              </a:extLst>
            </p:cNvPr>
            <p:cNvGrpSpPr/>
            <p:nvPr/>
          </p:nvGrpSpPr>
          <p:grpSpPr>
            <a:xfrm>
              <a:off x="1058400" y="2525191"/>
              <a:ext cx="2997962" cy="1586865"/>
              <a:chOff x="6030000" y="4320000"/>
              <a:chExt cx="2997962" cy="1586865"/>
            </a:xfrm>
          </p:grpSpPr>
          <p:sp>
            <p:nvSpPr>
              <p:cNvPr id="100" name="object 2">
                <a:extLst>
                  <a:ext uri="{FF2B5EF4-FFF2-40B4-BE49-F238E27FC236}">
                    <a16:creationId xmlns:a16="http://schemas.microsoft.com/office/drawing/2014/main" id="{A4ED86BC-6846-48E7-9FF5-5E84C48E3334}"/>
                  </a:ext>
                </a:extLst>
              </p:cNvPr>
              <p:cNvSpPr txBox="1"/>
              <p:nvPr/>
            </p:nvSpPr>
            <p:spPr>
              <a:xfrm>
                <a:off x="6030000" y="4919145"/>
                <a:ext cx="139065" cy="419100"/>
              </a:xfrm>
              <a:prstGeom prst="rect">
                <a:avLst/>
              </a:prstGeom>
            </p:spPr>
            <p:txBody>
              <a:bodyPr vert="vert270" wrap="square" lIns="0" tIns="3175" rIns="0" bIns="0" rtlCol="0">
                <a:spAutoFit/>
              </a:bodyPr>
              <a:lstStyle/>
              <a:p>
                <a:pPr marL="12700" marR="0" lvl="0" indent="0" algn="l" defTabSz="914400" rtl="0" eaLnBrk="1" fontAlgn="auto" latinLnBrk="0" hangingPunct="1">
                  <a:lnSpc>
                    <a:spcPct val="100000"/>
                  </a:lnSpc>
                  <a:spcBef>
                    <a:spcPts val="25"/>
                  </a:spcBef>
                  <a:spcAft>
                    <a:spcPts val="0"/>
                  </a:spcAft>
                  <a:buClrTx/>
                  <a:buSzTx/>
                  <a:buFontTx/>
                  <a:buNone/>
                  <a:tabLst/>
                  <a:defRPr/>
                </a:pPr>
                <a:r>
                  <a:rPr kumimoji="0" sz="800" b="1" i="0" u="none" strike="noStrike" kern="1200" cap="none" spc="-10" normalizeH="0" baseline="0" noProof="0" dirty="0">
                    <a:ln>
                      <a:noFill/>
                    </a:ln>
                    <a:solidFill>
                      <a:srgbClr val="808285"/>
                    </a:solidFill>
                    <a:effectLst/>
                    <a:uLnTx/>
                    <a:uFillTx/>
                    <a:latin typeface="Arial"/>
                    <a:ea typeface="ＭＳ Ｐゴシック" pitchFamily="34" charset="-128"/>
                    <a:cs typeface="Arial"/>
                  </a:rPr>
                  <a:t>Per</a:t>
                </a:r>
                <a:r>
                  <a:rPr kumimoji="0" sz="800" b="1" i="0" u="none" strike="noStrike" kern="1200" cap="none" spc="-40" normalizeH="0" baseline="0" noProof="0" dirty="0">
                    <a:ln>
                      <a:noFill/>
                    </a:ln>
                    <a:solidFill>
                      <a:srgbClr val="808285"/>
                    </a:solidFill>
                    <a:effectLst/>
                    <a:uLnTx/>
                    <a:uFillTx/>
                    <a:latin typeface="Arial"/>
                    <a:ea typeface="ＭＳ Ｐゴシック" pitchFamily="34" charset="-128"/>
                    <a:cs typeface="Arial"/>
                  </a:rPr>
                  <a:t> </a:t>
                </a:r>
                <a:r>
                  <a:rPr kumimoji="0" sz="800" b="1" i="0" u="none" strike="noStrike" kern="1200" cap="none" spc="-20" normalizeH="0" baseline="0" noProof="0" dirty="0">
                    <a:ln>
                      <a:noFill/>
                    </a:ln>
                    <a:solidFill>
                      <a:srgbClr val="808285"/>
                    </a:solidFill>
                    <a:effectLst/>
                    <a:uLnTx/>
                    <a:uFillTx/>
                    <a:latin typeface="Arial"/>
                    <a:ea typeface="ＭＳ Ｐゴシック" pitchFamily="34" charset="-128"/>
                    <a:cs typeface="Arial"/>
                  </a:rPr>
                  <a:t>cent</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01" name="object 3">
                <a:extLst>
                  <a:ext uri="{FF2B5EF4-FFF2-40B4-BE49-F238E27FC236}">
                    <a16:creationId xmlns:a16="http://schemas.microsoft.com/office/drawing/2014/main" id="{25C4BE44-11D6-4188-AD54-D0A7A3E75107}"/>
                  </a:ext>
                </a:extLst>
              </p:cNvPr>
              <p:cNvSpPr txBox="1"/>
              <p:nvPr/>
            </p:nvSpPr>
            <p:spPr>
              <a:xfrm>
                <a:off x="6280904" y="4320000"/>
                <a:ext cx="131445" cy="158686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35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30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655"/>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25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20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15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10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65405"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65405"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04" name="object 4">
                <a:extLst>
                  <a:ext uri="{FF2B5EF4-FFF2-40B4-BE49-F238E27FC236}">
                    <a16:creationId xmlns:a16="http://schemas.microsoft.com/office/drawing/2014/main" id="{96300268-80EA-4800-8D34-511977FEE1A3}"/>
                  </a:ext>
                </a:extLst>
              </p:cNvPr>
              <p:cNvSpPr/>
              <p:nvPr/>
            </p:nvSpPr>
            <p:spPr>
              <a:xfrm>
                <a:off x="6493042" y="4412289"/>
                <a:ext cx="0" cy="1423035"/>
              </a:xfrm>
              <a:custGeom>
                <a:avLst/>
                <a:gdLst/>
                <a:ahLst/>
                <a:cxnLst/>
                <a:rect l="l" t="t" r="r" b="b"/>
                <a:pathLst>
                  <a:path h="1423035">
                    <a:moveTo>
                      <a:pt x="0" y="1422653"/>
                    </a:moveTo>
                    <a:lnTo>
                      <a:pt x="0"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5" name="object 5">
                <a:extLst>
                  <a:ext uri="{FF2B5EF4-FFF2-40B4-BE49-F238E27FC236}">
                    <a16:creationId xmlns:a16="http://schemas.microsoft.com/office/drawing/2014/main" id="{6048EB9A-1535-422A-B8FA-C4FF562DCDAE}"/>
                  </a:ext>
                </a:extLst>
              </p:cNvPr>
              <p:cNvSpPr/>
              <p:nvPr/>
            </p:nvSpPr>
            <p:spPr>
              <a:xfrm>
                <a:off x="6489867" y="5838118"/>
                <a:ext cx="2538095" cy="0"/>
              </a:xfrm>
              <a:custGeom>
                <a:avLst/>
                <a:gdLst/>
                <a:ahLst/>
                <a:cxnLst/>
                <a:rect l="l" t="t" r="r" b="b"/>
                <a:pathLst>
                  <a:path w="2538095">
                    <a:moveTo>
                      <a:pt x="0" y="0"/>
                    </a:moveTo>
                    <a:lnTo>
                      <a:pt x="2537993"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6" name="object 6">
                <a:extLst>
                  <a:ext uri="{FF2B5EF4-FFF2-40B4-BE49-F238E27FC236}">
                    <a16:creationId xmlns:a16="http://schemas.microsoft.com/office/drawing/2014/main" id="{F856E1DE-B57D-4E2D-AFAD-50F2566DB85D}"/>
                  </a:ext>
                </a:extLst>
              </p:cNvPr>
              <p:cNvSpPr/>
              <p:nvPr/>
            </p:nvSpPr>
            <p:spPr>
              <a:xfrm>
                <a:off x="6916620" y="5837926"/>
                <a:ext cx="110489" cy="0"/>
              </a:xfrm>
              <a:custGeom>
                <a:avLst/>
                <a:gdLst/>
                <a:ahLst/>
                <a:cxnLst/>
                <a:rect l="l" t="t" r="r" b="b"/>
                <a:pathLst>
                  <a:path w="110489">
                    <a:moveTo>
                      <a:pt x="0" y="0"/>
                    </a:moveTo>
                    <a:lnTo>
                      <a:pt x="10986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7" name="object 7">
                <a:extLst>
                  <a:ext uri="{FF2B5EF4-FFF2-40B4-BE49-F238E27FC236}">
                    <a16:creationId xmlns:a16="http://schemas.microsoft.com/office/drawing/2014/main" id="{35EF8341-684F-4872-BD2B-0BEBDD29EC52}"/>
                  </a:ext>
                </a:extLst>
              </p:cNvPr>
              <p:cNvSpPr/>
              <p:nvPr/>
            </p:nvSpPr>
            <p:spPr>
              <a:xfrm>
                <a:off x="6967330" y="5812755"/>
                <a:ext cx="0" cy="25400"/>
              </a:xfrm>
              <a:custGeom>
                <a:avLst/>
                <a:gdLst/>
                <a:ahLst/>
                <a:cxnLst/>
                <a:rect l="l" t="t" r="r" b="b"/>
                <a:pathLst>
                  <a:path h="25400">
                    <a:moveTo>
                      <a:pt x="0" y="0"/>
                    </a:moveTo>
                    <a:lnTo>
                      <a:pt x="0" y="25171"/>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9" name="object 8">
                <a:extLst>
                  <a:ext uri="{FF2B5EF4-FFF2-40B4-BE49-F238E27FC236}">
                    <a16:creationId xmlns:a16="http://schemas.microsoft.com/office/drawing/2014/main" id="{924456F8-6107-431C-8831-86CB5CE8C5DF}"/>
                  </a:ext>
                </a:extLst>
              </p:cNvPr>
              <p:cNvSpPr/>
              <p:nvPr/>
            </p:nvSpPr>
            <p:spPr>
              <a:xfrm>
                <a:off x="6916620" y="5552709"/>
                <a:ext cx="110489" cy="0"/>
              </a:xfrm>
              <a:custGeom>
                <a:avLst/>
                <a:gdLst/>
                <a:ahLst/>
                <a:cxnLst/>
                <a:rect l="l" t="t" r="r" b="b"/>
                <a:pathLst>
                  <a:path w="110489">
                    <a:moveTo>
                      <a:pt x="0" y="0"/>
                    </a:moveTo>
                    <a:lnTo>
                      <a:pt x="10986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0" name="object 9">
                <a:extLst>
                  <a:ext uri="{FF2B5EF4-FFF2-40B4-BE49-F238E27FC236}">
                    <a16:creationId xmlns:a16="http://schemas.microsoft.com/office/drawing/2014/main" id="{8ADB60E4-85C0-41F2-ABCE-91CF88ECB91E}"/>
                  </a:ext>
                </a:extLst>
              </p:cNvPr>
              <p:cNvSpPr/>
              <p:nvPr/>
            </p:nvSpPr>
            <p:spPr>
              <a:xfrm>
                <a:off x="6967330" y="5552709"/>
                <a:ext cx="0" cy="134620"/>
              </a:xfrm>
              <a:custGeom>
                <a:avLst/>
                <a:gdLst/>
                <a:ahLst/>
                <a:cxnLst/>
                <a:rect l="l" t="t" r="r" b="b"/>
                <a:pathLst>
                  <a:path h="134620">
                    <a:moveTo>
                      <a:pt x="0" y="0"/>
                    </a:moveTo>
                    <a:lnTo>
                      <a:pt x="0" y="13421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1" name="object 10">
                <a:extLst>
                  <a:ext uri="{FF2B5EF4-FFF2-40B4-BE49-F238E27FC236}">
                    <a16:creationId xmlns:a16="http://schemas.microsoft.com/office/drawing/2014/main" id="{29CEB33E-5D70-4F20-A94A-C60317741554}"/>
                  </a:ext>
                </a:extLst>
              </p:cNvPr>
              <p:cNvSpPr/>
              <p:nvPr/>
            </p:nvSpPr>
            <p:spPr>
              <a:xfrm>
                <a:off x="6790918" y="5687926"/>
                <a:ext cx="353060" cy="125095"/>
              </a:xfrm>
              <a:custGeom>
                <a:avLst/>
                <a:gdLst/>
                <a:ahLst/>
                <a:cxnLst/>
                <a:rect l="l" t="t" r="r" b="b"/>
                <a:pathLst>
                  <a:path w="353060" h="125095">
                    <a:moveTo>
                      <a:pt x="0" y="0"/>
                    </a:moveTo>
                    <a:lnTo>
                      <a:pt x="352831" y="0"/>
                    </a:lnTo>
                    <a:lnTo>
                      <a:pt x="352831" y="124650"/>
                    </a:lnTo>
                    <a:lnTo>
                      <a:pt x="0" y="124650"/>
                    </a:lnTo>
                    <a:lnTo>
                      <a:pt x="0" y="0"/>
                    </a:lnTo>
                    <a:close/>
                  </a:path>
                </a:pathLst>
              </a:custGeom>
              <a:solidFill>
                <a:srgbClr val="F78E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5" name="object 11">
                <a:extLst>
                  <a:ext uri="{FF2B5EF4-FFF2-40B4-BE49-F238E27FC236}">
                    <a16:creationId xmlns:a16="http://schemas.microsoft.com/office/drawing/2014/main" id="{89174F11-6FE3-466D-A3C9-22D0485D962A}"/>
                  </a:ext>
                </a:extLst>
              </p:cNvPr>
              <p:cNvSpPr/>
              <p:nvPr/>
            </p:nvSpPr>
            <p:spPr>
              <a:xfrm>
                <a:off x="6790918" y="5686224"/>
                <a:ext cx="354965" cy="126364"/>
              </a:xfrm>
              <a:custGeom>
                <a:avLst/>
                <a:gdLst/>
                <a:ahLst/>
                <a:cxnLst/>
                <a:rect l="l" t="t" r="r" b="b"/>
                <a:pathLst>
                  <a:path w="354964" h="126364">
                    <a:moveTo>
                      <a:pt x="0" y="0"/>
                    </a:moveTo>
                    <a:lnTo>
                      <a:pt x="354342" y="0"/>
                    </a:lnTo>
                    <a:lnTo>
                      <a:pt x="354342" y="126352"/>
                    </a:lnTo>
                    <a:lnTo>
                      <a:pt x="0" y="126352"/>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6" name="object 12">
                <a:extLst>
                  <a:ext uri="{FF2B5EF4-FFF2-40B4-BE49-F238E27FC236}">
                    <a16:creationId xmlns:a16="http://schemas.microsoft.com/office/drawing/2014/main" id="{1FB87216-A406-4311-83F5-4E3158518101}"/>
                  </a:ext>
                </a:extLst>
              </p:cNvPr>
              <p:cNvSpPr/>
              <p:nvPr/>
            </p:nvSpPr>
            <p:spPr>
              <a:xfrm>
                <a:off x="6790918" y="5686224"/>
                <a:ext cx="354965" cy="0"/>
              </a:xfrm>
              <a:custGeom>
                <a:avLst/>
                <a:gdLst/>
                <a:ahLst/>
                <a:cxnLst/>
                <a:rect l="l" t="t" r="r" b="b"/>
                <a:pathLst>
                  <a:path w="354964">
                    <a:moveTo>
                      <a:pt x="0" y="0"/>
                    </a:moveTo>
                    <a:lnTo>
                      <a:pt x="35434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7" name="object 13">
                <a:extLst>
                  <a:ext uri="{FF2B5EF4-FFF2-40B4-BE49-F238E27FC236}">
                    <a16:creationId xmlns:a16="http://schemas.microsoft.com/office/drawing/2014/main" id="{7EAFC22F-6C7F-472D-B1F9-24636F991608}"/>
                  </a:ext>
                </a:extLst>
              </p:cNvPr>
              <p:cNvSpPr/>
              <p:nvPr/>
            </p:nvSpPr>
            <p:spPr>
              <a:xfrm>
                <a:off x="6790918" y="5812577"/>
                <a:ext cx="354965" cy="0"/>
              </a:xfrm>
              <a:custGeom>
                <a:avLst/>
                <a:gdLst/>
                <a:ahLst/>
                <a:cxnLst/>
                <a:rect l="l" t="t" r="r" b="b"/>
                <a:pathLst>
                  <a:path w="354964">
                    <a:moveTo>
                      <a:pt x="0" y="0"/>
                    </a:moveTo>
                    <a:lnTo>
                      <a:pt x="35434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8" name="object 14">
                <a:extLst>
                  <a:ext uri="{FF2B5EF4-FFF2-40B4-BE49-F238E27FC236}">
                    <a16:creationId xmlns:a16="http://schemas.microsoft.com/office/drawing/2014/main" id="{AFA1A06E-9F31-49A6-9593-6623E5FAA8CF}"/>
                  </a:ext>
                </a:extLst>
              </p:cNvPr>
              <p:cNvSpPr/>
              <p:nvPr/>
            </p:nvSpPr>
            <p:spPr>
              <a:xfrm>
                <a:off x="6790918" y="5753611"/>
                <a:ext cx="354965" cy="0"/>
              </a:xfrm>
              <a:custGeom>
                <a:avLst/>
                <a:gdLst/>
                <a:ahLst/>
                <a:cxnLst/>
                <a:rect l="l" t="t" r="r" b="b"/>
                <a:pathLst>
                  <a:path w="354964">
                    <a:moveTo>
                      <a:pt x="0" y="0"/>
                    </a:moveTo>
                    <a:lnTo>
                      <a:pt x="35434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object 15">
                <a:extLst>
                  <a:ext uri="{FF2B5EF4-FFF2-40B4-BE49-F238E27FC236}">
                    <a16:creationId xmlns:a16="http://schemas.microsoft.com/office/drawing/2014/main" id="{24F35198-EC14-4B5E-BE96-D8C60E141894}"/>
                  </a:ext>
                </a:extLst>
              </p:cNvPr>
              <p:cNvSpPr/>
              <p:nvPr/>
            </p:nvSpPr>
            <p:spPr>
              <a:xfrm>
                <a:off x="6942771" y="5711497"/>
                <a:ext cx="50800" cy="50800"/>
              </a:xfrm>
              <a:custGeom>
                <a:avLst/>
                <a:gdLst/>
                <a:ahLst/>
                <a:cxnLst/>
                <a:rect l="l" t="t" r="r" b="b"/>
                <a:pathLst>
                  <a:path w="50800" h="50800">
                    <a:moveTo>
                      <a:pt x="0" y="50533"/>
                    </a:moveTo>
                    <a:lnTo>
                      <a:pt x="5062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0" name="object 16">
                <a:extLst>
                  <a:ext uri="{FF2B5EF4-FFF2-40B4-BE49-F238E27FC236}">
                    <a16:creationId xmlns:a16="http://schemas.microsoft.com/office/drawing/2014/main" id="{DD1427D4-E67A-443F-989A-1F5B6E1D4BA5}"/>
                  </a:ext>
                </a:extLst>
              </p:cNvPr>
              <p:cNvSpPr/>
              <p:nvPr/>
            </p:nvSpPr>
            <p:spPr>
              <a:xfrm>
                <a:off x="6942771" y="5711497"/>
                <a:ext cx="50800" cy="50800"/>
              </a:xfrm>
              <a:custGeom>
                <a:avLst/>
                <a:gdLst/>
                <a:ahLst/>
                <a:cxnLst/>
                <a:rect l="l" t="t" r="r" b="b"/>
                <a:pathLst>
                  <a:path w="50800" h="50800">
                    <a:moveTo>
                      <a:pt x="0" y="0"/>
                    </a:moveTo>
                    <a:lnTo>
                      <a:pt x="50622" y="5053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1" name="object 17">
                <a:extLst>
                  <a:ext uri="{FF2B5EF4-FFF2-40B4-BE49-F238E27FC236}">
                    <a16:creationId xmlns:a16="http://schemas.microsoft.com/office/drawing/2014/main" id="{7F015722-2FB4-49EB-8E52-43C936CB76AD}"/>
                  </a:ext>
                </a:extLst>
              </p:cNvPr>
              <p:cNvSpPr/>
              <p:nvPr/>
            </p:nvSpPr>
            <p:spPr>
              <a:xfrm>
                <a:off x="7314005" y="5795724"/>
                <a:ext cx="101600" cy="0"/>
              </a:xfrm>
              <a:custGeom>
                <a:avLst/>
                <a:gdLst/>
                <a:ahLst/>
                <a:cxnLst/>
                <a:rect l="l" t="t" r="r" b="b"/>
                <a:pathLst>
                  <a:path w="101600">
                    <a:moveTo>
                      <a:pt x="0" y="0"/>
                    </a:moveTo>
                    <a:lnTo>
                      <a:pt x="10123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2" name="object 18">
                <a:extLst>
                  <a:ext uri="{FF2B5EF4-FFF2-40B4-BE49-F238E27FC236}">
                    <a16:creationId xmlns:a16="http://schemas.microsoft.com/office/drawing/2014/main" id="{F8D69463-F90E-439A-AA69-ABC195239DD8}"/>
                  </a:ext>
                </a:extLst>
              </p:cNvPr>
              <p:cNvSpPr/>
              <p:nvPr/>
            </p:nvSpPr>
            <p:spPr>
              <a:xfrm>
                <a:off x="7364615" y="5753611"/>
                <a:ext cx="0" cy="42545"/>
              </a:xfrm>
              <a:custGeom>
                <a:avLst/>
                <a:gdLst/>
                <a:ahLst/>
                <a:cxnLst/>
                <a:rect l="l" t="t" r="r" b="b"/>
                <a:pathLst>
                  <a:path h="42545">
                    <a:moveTo>
                      <a:pt x="0" y="0"/>
                    </a:moveTo>
                    <a:lnTo>
                      <a:pt x="0" y="4211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3" name="object 19">
                <a:extLst>
                  <a:ext uri="{FF2B5EF4-FFF2-40B4-BE49-F238E27FC236}">
                    <a16:creationId xmlns:a16="http://schemas.microsoft.com/office/drawing/2014/main" id="{3A518C96-D152-4593-9F00-1FF1DAD5FFC0}"/>
                  </a:ext>
                </a:extLst>
              </p:cNvPr>
              <p:cNvSpPr/>
              <p:nvPr/>
            </p:nvSpPr>
            <p:spPr>
              <a:xfrm>
                <a:off x="7314005" y="5172408"/>
                <a:ext cx="101600" cy="0"/>
              </a:xfrm>
              <a:custGeom>
                <a:avLst/>
                <a:gdLst/>
                <a:ahLst/>
                <a:cxnLst/>
                <a:rect l="l" t="t" r="r" b="b"/>
                <a:pathLst>
                  <a:path w="101600">
                    <a:moveTo>
                      <a:pt x="0" y="0"/>
                    </a:moveTo>
                    <a:lnTo>
                      <a:pt x="10123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object 20">
                <a:extLst>
                  <a:ext uri="{FF2B5EF4-FFF2-40B4-BE49-F238E27FC236}">
                    <a16:creationId xmlns:a16="http://schemas.microsoft.com/office/drawing/2014/main" id="{403FB8BB-0721-4BEA-8567-4EDABB8B1E89}"/>
                  </a:ext>
                </a:extLst>
              </p:cNvPr>
              <p:cNvSpPr/>
              <p:nvPr/>
            </p:nvSpPr>
            <p:spPr>
              <a:xfrm>
                <a:off x="7364615" y="5172408"/>
                <a:ext cx="0" cy="278130"/>
              </a:xfrm>
              <a:custGeom>
                <a:avLst/>
                <a:gdLst/>
                <a:ahLst/>
                <a:cxnLst/>
                <a:rect l="l" t="t" r="r" b="b"/>
                <a:pathLst>
                  <a:path h="278129">
                    <a:moveTo>
                      <a:pt x="0" y="0"/>
                    </a:moveTo>
                    <a:lnTo>
                      <a:pt x="0" y="27796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object 21">
                <a:extLst>
                  <a:ext uri="{FF2B5EF4-FFF2-40B4-BE49-F238E27FC236}">
                    <a16:creationId xmlns:a16="http://schemas.microsoft.com/office/drawing/2014/main" id="{9FF66A6A-FF05-40CD-AB15-0E10AD954487}"/>
                  </a:ext>
                </a:extLst>
              </p:cNvPr>
              <p:cNvSpPr/>
              <p:nvPr/>
            </p:nvSpPr>
            <p:spPr>
              <a:xfrm>
                <a:off x="7188123" y="5451300"/>
                <a:ext cx="353060" cy="302260"/>
              </a:xfrm>
              <a:custGeom>
                <a:avLst/>
                <a:gdLst/>
                <a:ahLst/>
                <a:cxnLst/>
                <a:rect l="l" t="t" r="r" b="b"/>
                <a:pathLst>
                  <a:path w="353060" h="302260">
                    <a:moveTo>
                      <a:pt x="0" y="0"/>
                    </a:moveTo>
                    <a:lnTo>
                      <a:pt x="352831" y="0"/>
                    </a:lnTo>
                    <a:lnTo>
                      <a:pt x="352831" y="302120"/>
                    </a:lnTo>
                    <a:lnTo>
                      <a:pt x="0" y="302120"/>
                    </a:lnTo>
                    <a:lnTo>
                      <a:pt x="0" y="0"/>
                    </a:lnTo>
                    <a:close/>
                  </a:path>
                </a:pathLst>
              </a:custGeom>
              <a:solidFill>
                <a:srgbClr val="FFE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6" name="object 22">
                <a:extLst>
                  <a:ext uri="{FF2B5EF4-FFF2-40B4-BE49-F238E27FC236}">
                    <a16:creationId xmlns:a16="http://schemas.microsoft.com/office/drawing/2014/main" id="{A582BAB6-09E0-44C5-BF30-E85D5165928E}"/>
                  </a:ext>
                </a:extLst>
              </p:cNvPr>
              <p:cNvSpPr/>
              <p:nvPr/>
            </p:nvSpPr>
            <p:spPr>
              <a:xfrm>
                <a:off x="7188123" y="5449826"/>
                <a:ext cx="354965" cy="304165"/>
              </a:xfrm>
              <a:custGeom>
                <a:avLst/>
                <a:gdLst/>
                <a:ahLst/>
                <a:cxnLst/>
                <a:rect l="l" t="t" r="r" b="b"/>
                <a:pathLst>
                  <a:path w="354964" h="304164">
                    <a:moveTo>
                      <a:pt x="0" y="0"/>
                    </a:moveTo>
                    <a:lnTo>
                      <a:pt x="354342" y="0"/>
                    </a:lnTo>
                    <a:lnTo>
                      <a:pt x="354342" y="303733"/>
                    </a:lnTo>
                    <a:lnTo>
                      <a:pt x="0" y="303733"/>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object 23">
                <a:extLst>
                  <a:ext uri="{FF2B5EF4-FFF2-40B4-BE49-F238E27FC236}">
                    <a16:creationId xmlns:a16="http://schemas.microsoft.com/office/drawing/2014/main" id="{3FE0BB60-0EE0-48B8-84F0-2446E24C73BF}"/>
                  </a:ext>
                </a:extLst>
              </p:cNvPr>
              <p:cNvSpPr/>
              <p:nvPr/>
            </p:nvSpPr>
            <p:spPr>
              <a:xfrm>
                <a:off x="7188123" y="5449826"/>
                <a:ext cx="354965" cy="0"/>
              </a:xfrm>
              <a:custGeom>
                <a:avLst/>
                <a:gdLst/>
                <a:ahLst/>
                <a:cxnLst/>
                <a:rect l="l" t="t" r="r" b="b"/>
                <a:pathLst>
                  <a:path w="354964">
                    <a:moveTo>
                      <a:pt x="0" y="0"/>
                    </a:moveTo>
                    <a:lnTo>
                      <a:pt x="35434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8" name="object 24">
                <a:extLst>
                  <a:ext uri="{FF2B5EF4-FFF2-40B4-BE49-F238E27FC236}">
                    <a16:creationId xmlns:a16="http://schemas.microsoft.com/office/drawing/2014/main" id="{B263477B-DC47-4415-B83E-79C7B604E6BC}"/>
                  </a:ext>
                </a:extLst>
              </p:cNvPr>
              <p:cNvSpPr/>
              <p:nvPr/>
            </p:nvSpPr>
            <p:spPr>
              <a:xfrm>
                <a:off x="7188123" y="5753560"/>
                <a:ext cx="354965" cy="0"/>
              </a:xfrm>
              <a:custGeom>
                <a:avLst/>
                <a:gdLst/>
                <a:ahLst/>
                <a:cxnLst/>
                <a:rect l="l" t="t" r="r" b="b"/>
                <a:pathLst>
                  <a:path w="354964">
                    <a:moveTo>
                      <a:pt x="0" y="0"/>
                    </a:moveTo>
                    <a:lnTo>
                      <a:pt x="35434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9" name="object 25">
                <a:extLst>
                  <a:ext uri="{FF2B5EF4-FFF2-40B4-BE49-F238E27FC236}">
                    <a16:creationId xmlns:a16="http://schemas.microsoft.com/office/drawing/2014/main" id="{F397ADB7-9BCB-450D-9C38-43737DC4E8DF}"/>
                  </a:ext>
                </a:extLst>
              </p:cNvPr>
              <p:cNvSpPr/>
              <p:nvPr/>
            </p:nvSpPr>
            <p:spPr>
              <a:xfrm>
                <a:off x="7188123" y="5584815"/>
                <a:ext cx="354965" cy="0"/>
              </a:xfrm>
              <a:custGeom>
                <a:avLst/>
                <a:gdLst/>
                <a:ahLst/>
                <a:cxnLst/>
                <a:rect l="l" t="t" r="r" b="b"/>
                <a:pathLst>
                  <a:path w="354964">
                    <a:moveTo>
                      <a:pt x="0" y="0"/>
                    </a:moveTo>
                    <a:lnTo>
                      <a:pt x="35434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0" name="object 26">
                <a:extLst>
                  <a:ext uri="{FF2B5EF4-FFF2-40B4-BE49-F238E27FC236}">
                    <a16:creationId xmlns:a16="http://schemas.microsoft.com/office/drawing/2014/main" id="{CF8229EE-D1FE-4CB7-831B-BBC3309823A9}"/>
                  </a:ext>
                </a:extLst>
              </p:cNvPr>
              <p:cNvSpPr/>
              <p:nvPr/>
            </p:nvSpPr>
            <p:spPr>
              <a:xfrm>
                <a:off x="7339977" y="5551071"/>
                <a:ext cx="50800" cy="50800"/>
              </a:xfrm>
              <a:custGeom>
                <a:avLst/>
                <a:gdLst/>
                <a:ahLst/>
                <a:cxnLst/>
                <a:rect l="l" t="t" r="r" b="b"/>
                <a:pathLst>
                  <a:path w="50800" h="50800">
                    <a:moveTo>
                      <a:pt x="0" y="50622"/>
                    </a:moveTo>
                    <a:lnTo>
                      <a:pt x="5062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object 27">
                <a:extLst>
                  <a:ext uri="{FF2B5EF4-FFF2-40B4-BE49-F238E27FC236}">
                    <a16:creationId xmlns:a16="http://schemas.microsoft.com/office/drawing/2014/main" id="{925A335D-3651-4433-BBD3-146C271CCCBB}"/>
                  </a:ext>
                </a:extLst>
              </p:cNvPr>
              <p:cNvSpPr/>
              <p:nvPr/>
            </p:nvSpPr>
            <p:spPr>
              <a:xfrm>
                <a:off x="7339977" y="5551071"/>
                <a:ext cx="50800" cy="50800"/>
              </a:xfrm>
              <a:custGeom>
                <a:avLst/>
                <a:gdLst/>
                <a:ahLst/>
                <a:cxnLst/>
                <a:rect l="l" t="t" r="r" b="b"/>
                <a:pathLst>
                  <a:path w="50800" h="50800">
                    <a:moveTo>
                      <a:pt x="0" y="0"/>
                    </a:moveTo>
                    <a:lnTo>
                      <a:pt x="50622" y="5062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2" name="object 28">
                <a:extLst>
                  <a:ext uri="{FF2B5EF4-FFF2-40B4-BE49-F238E27FC236}">
                    <a16:creationId xmlns:a16="http://schemas.microsoft.com/office/drawing/2014/main" id="{1FEF35AC-26BB-4346-80D8-F786C1AFE4DC}"/>
                  </a:ext>
                </a:extLst>
              </p:cNvPr>
              <p:cNvSpPr/>
              <p:nvPr/>
            </p:nvSpPr>
            <p:spPr>
              <a:xfrm>
                <a:off x="7702765" y="5837926"/>
                <a:ext cx="101600" cy="0"/>
              </a:xfrm>
              <a:custGeom>
                <a:avLst/>
                <a:gdLst/>
                <a:ahLst/>
                <a:cxnLst/>
                <a:rect l="l" t="t" r="r" b="b"/>
                <a:pathLst>
                  <a:path w="101600">
                    <a:moveTo>
                      <a:pt x="0" y="0"/>
                    </a:moveTo>
                    <a:lnTo>
                      <a:pt x="10123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3" name="object 29">
                <a:extLst>
                  <a:ext uri="{FF2B5EF4-FFF2-40B4-BE49-F238E27FC236}">
                    <a16:creationId xmlns:a16="http://schemas.microsoft.com/office/drawing/2014/main" id="{B782F2D6-F05B-40A8-96B8-20A0AA27F10C}"/>
                  </a:ext>
                </a:extLst>
              </p:cNvPr>
              <p:cNvSpPr/>
              <p:nvPr/>
            </p:nvSpPr>
            <p:spPr>
              <a:xfrm>
                <a:off x="7753374" y="5778871"/>
                <a:ext cx="0" cy="59055"/>
              </a:xfrm>
              <a:custGeom>
                <a:avLst/>
                <a:gdLst/>
                <a:ahLst/>
                <a:cxnLst/>
                <a:rect l="l" t="t" r="r" b="b"/>
                <a:pathLst>
                  <a:path h="59054">
                    <a:moveTo>
                      <a:pt x="0" y="0"/>
                    </a:moveTo>
                    <a:lnTo>
                      <a:pt x="0" y="5905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4" name="object 30">
                <a:extLst>
                  <a:ext uri="{FF2B5EF4-FFF2-40B4-BE49-F238E27FC236}">
                    <a16:creationId xmlns:a16="http://schemas.microsoft.com/office/drawing/2014/main" id="{8F85DA7C-A069-4498-8ECD-F51A52FB9CF7}"/>
                  </a:ext>
                </a:extLst>
              </p:cNvPr>
              <p:cNvSpPr/>
              <p:nvPr/>
            </p:nvSpPr>
            <p:spPr>
              <a:xfrm>
                <a:off x="7702765" y="4572371"/>
                <a:ext cx="101600" cy="0"/>
              </a:xfrm>
              <a:custGeom>
                <a:avLst/>
                <a:gdLst/>
                <a:ahLst/>
                <a:cxnLst/>
                <a:rect l="l" t="t" r="r" b="b"/>
                <a:pathLst>
                  <a:path w="101600">
                    <a:moveTo>
                      <a:pt x="0" y="0"/>
                    </a:moveTo>
                    <a:lnTo>
                      <a:pt x="10123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5" name="object 31">
                <a:extLst>
                  <a:ext uri="{FF2B5EF4-FFF2-40B4-BE49-F238E27FC236}">
                    <a16:creationId xmlns:a16="http://schemas.microsoft.com/office/drawing/2014/main" id="{62F7E946-3DCF-4E94-958B-1BCB91F902A4}"/>
                  </a:ext>
                </a:extLst>
              </p:cNvPr>
              <p:cNvSpPr/>
              <p:nvPr/>
            </p:nvSpPr>
            <p:spPr>
              <a:xfrm>
                <a:off x="7753374" y="4572371"/>
                <a:ext cx="0" cy="591185"/>
              </a:xfrm>
              <a:custGeom>
                <a:avLst/>
                <a:gdLst/>
                <a:ahLst/>
                <a:cxnLst/>
                <a:rect l="l" t="t" r="r" b="b"/>
                <a:pathLst>
                  <a:path h="591185">
                    <a:moveTo>
                      <a:pt x="0" y="0"/>
                    </a:moveTo>
                    <a:lnTo>
                      <a:pt x="0" y="59058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6" name="object 32">
                <a:extLst>
                  <a:ext uri="{FF2B5EF4-FFF2-40B4-BE49-F238E27FC236}">
                    <a16:creationId xmlns:a16="http://schemas.microsoft.com/office/drawing/2014/main" id="{307A0555-F620-43B3-8EE0-BF16FCBD8E5B}"/>
                  </a:ext>
                </a:extLst>
              </p:cNvPr>
              <p:cNvSpPr/>
              <p:nvPr/>
            </p:nvSpPr>
            <p:spPr>
              <a:xfrm>
                <a:off x="7576882" y="5163950"/>
                <a:ext cx="353060" cy="615315"/>
              </a:xfrm>
              <a:custGeom>
                <a:avLst/>
                <a:gdLst/>
                <a:ahLst/>
                <a:cxnLst/>
                <a:rect l="l" t="t" r="r" b="b"/>
                <a:pathLst>
                  <a:path w="353060" h="615314">
                    <a:moveTo>
                      <a:pt x="0" y="0"/>
                    </a:moveTo>
                    <a:lnTo>
                      <a:pt x="352831" y="0"/>
                    </a:lnTo>
                    <a:lnTo>
                      <a:pt x="352831" y="614819"/>
                    </a:lnTo>
                    <a:lnTo>
                      <a:pt x="0" y="614819"/>
                    </a:lnTo>
                    <a:lnTo>
                      <a:pt x="0" y="0"/>
                    </a:lnTo>
                    <a:close/>
                  </a:path>
                </a:pathLst>
              </a:custGeom>
              <a:solidFill>
                <a:srgbClr val="00AEE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object 33">
                <a:extLst>
                  <a:ext uri="{FF2B5EF4-FFF2-40B4-BE49-F238E27FC236}">
                    <a16:creationId xmlns:a16="http://schemas.microsoft.com/office/drawing/2014/main" id="{C7DC60E4-1AB5-4BB8-8F78-E39C5EDAC3DD}"/>
                  </a:ext>
                </a:extLst>
              </p:cNvPr>
              <p:cNvSpPr/>
              <p:nvPr/>
            </p:nvSpPr>
            <p:spPr>
              <a:xfrm>
                <a:off x="7576882" y="5163950"/>
                <a:ext cx="354965" cy="615315"/>
              </a:xfrm>
              <a:custGeom>
                <a:avLst/>
                <a:gdLst/>
                <a:ahLst/>
                <a:cxnLst/>
                <a:rect l="l" t="t" r="r" b="b"/>
                <a:pathLst>
                  <a:path w="354964" h="615314">
                    <a:moveTo>
                      <a:pt x="0" y="0"/>
                    </a:moveTo>
                    <a:lnTo>
                      <a:pt x="354342" y="0"/>
                    </a:lnTo>
                    <a:lnTo>
                      <a:pt x="354342" y="614819"/>
                    </a:lnTo>
                    <a:lnTo>
                      <a:pt x="0" y="614819"/>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8" name="object 34">
                <a:extLst>
                  <a:ext uri="{FF2B5EF4-FFF2-40B4-BE49-F238E27FC236}">
                    <a16:creationId xmlns:a16="http://schemas.microsoft.com/office/drawing/2014/main" id="{6DF83B58-FC4F-4563-99E2-D1D345DF3BC7}"/>
                  </a:ext>
                </a:extLst>
              </p:cNvPr>
              <p:cNvSpPr/>
              <p:nvPr/>
            </p:nvSpPr>
            <p:spPr>
              <a:xfrm>
                <a:off x="7576882" y="5163950"/>
                <a:ext cx="354330" cy="0"/>
              </a:xfrm>
              <a:custGeom>
                <a:avLst/>
                <a:gdLst/>
                <a:ahLst/>
                <a:cxnLst/>
                <a:rect l="l" t="t" r="r" b="b"/>
                <a:pathLst>
                  <a:path w="354329">
                    <a:moveTo>
                      <a:pt x="0" y="0"/>
                    </a:moveTo>
                    <a:lnTo>
                      <a:pt x="35433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9" name="object 35">
                <a:extLst>
                  <a:ext uri="{FF2B5EF4-FFF2-40B4-BE49-F238E27FC236}">
                    <a16:creationId xmlns:a16="http://schemas.microsoft.com/office/drawing/2014/main" id="{0514722F-1B34-4F1E-94B2-7ADB9A9E1209}"/>
                  </a:ext>
                </a:extLst>
              </p:cNvPr>
              <p:cNvSpPr/>
              <p:nvPr/>
            </p:nvSpPr>
            <p:spPr>
              <a:xfrm>
                <a:off x="7728736" y="5391343"/>
                <a:ext cx="50800" cy="50800"/>
              </a:xfrm>
              <a:custGeom>
                <a:avLst/>
                <a:gdLst/>
                <a:ahLst/>
                <a:cxnLst/>
                <a:rect l="l" t="t" r="r" b="b"/>
                <a:pathLst>
                  <a:path w="50800" h="50800">
                    <a:moveTo>
                      <a:pt x="0" y="50533"/>
                    </a:moveTo>
                    <a:lnTo>
                      <a:pt x="5062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0" name="object 36">
                <a:extLst>
                  <a:ext uri="{FF2B5EF4-FFF2-40B4-BE49-F238E27FC236}">
                    <a16:creationId xmlns:a16="http://schemas.microsoft.com/office/drawing/2014/main" id="{5AF5C8D1-8773-482C-9F3C-4E0866725F07}"/>
                  </a:ext>
                </a:extLst>
              </p:cNvPr>
              <p:cNvSpPr/>
              <p:nvPr/>
            </p:nvSpPr>
            <p:spPr>
              <a:xfrm>
                <a:off x="7728736" y="5391343"/>
                <a:ext cx="50800" cy="50800"/>
              </a:xfrm>
              <a:custGeom>
                <a:avLst/>
                <a:gdLst/>
                <a:ahLst/>
                <a:cxnLst/>
                <a:rect l="l" t="t" r="r" b="b"/>
                <a:pathLst>
                  <a:path w="50800" h="50800">
                    <a:moveTo>
                      <a:pt x="0" y="0"/>
                    </a:moveTo>
                    <a:lnTo>
                      <a:pt x="50622" y="5053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1" name="object 37">
                <a:extLst>
                  <a:ext uri="{FF2B5EF4-FFF2-40B4-BE49-F238E27FC236}">
                    <a16:creationId xmlns:a16="http://schemas.microsoft.com/office/drawing/2014/main" id="{B81EB104-139D-4FCB-9FB4-AF7D1D80C469}"/>
                  </a:ext>
                </a:extLst>
              </p:cNvPr>
              <p:cNvSpPr/>
              <p:nvPr/>
            </p:nvSpPr>
            <p:spPr>
              <a:xfrm>
                <a:off x="8091512" y="5753496"/>
                <a:ext cx="101600" cy="0"/>
              </a:xfrm>
              <a:custGeom>
                <a:avLst/>
                <a:gdLst/>
                <a:ahLst/>
                <a:cxnLst/>
                <a:rect l="l" t="t" r="r" b="b"/>
                <a:pathLst>
                  <a:path w="101600">
                    <a:moveTo>
                      <a:pt x="0" y="0"/>
                    </a:moveTo>
                    <a:lnTo>
                      <a:pt x="10124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2" name="object 38">
                <a:extLst>
                  <a:ext uri="{FF2B5EF4-FFF2-40B4-BE49-F238E27FC236}">
                    <a16:creationId xmlns:a16="http://schemas.microsoft.com/office/drawing/2014/main" id="{9568E4D3-66F1-4694-8D0A-89A393D87497}"/>
                  </a:ext>
                </a:extLst>
              </p:cNvPr>
              <p:cNvSpPr/>
              <p:nvPr/>
            </p:nvSpPr>
            <p:spPr>
              <a:xfrm>
                <a:off x="7964573" y="5753576"/>
                <a:ext cx="354965" cy="0"/>
              </a:xfrm>
              <a:custGeom>
                <a:avLst/>
                <a:gdLst/>
                <a:ahLst/>
                <a:cxnLst/>
                <a:rect l="l" t="t" r="r" b="b"/>
                <a:pathLst>
                  <a:path w="354964">
                    <a:moveTo>
                      <a:pt x="0" y="0"/>
                    </a:moveTo>
                    <a:lnTo>
                      <a:pt x="354952" y="0"/>
                    </a:lnTo>
                  </a:path>
                </a:pathLst>
              </a:custGeom>
              <a:ln w="3175">
                <a:solidFill>
                  <a:srgbClr val="88C54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3" name="object 39">
                <a:extLst>
                  <a:ext uri="{FF2B5EF4-FFF2-40B4-BE49-F238E27FC236}">
                    <a16:creationId xmlns:a16="http://schemas.microsoft.com/office/drawing/2014/main" id="{60E95201-1617-4745-B28D-AEEC97449CFA}"/>
                  </a:ext>
                </a:extLst>
              </p:cNvPr>
              <p:cNvSpPr/>
              <p:nvPr/>
            </p:nvSpPr>
            <p:spPr>
              <a:xfrm>
                <a:off x="7964571" y="5753800"/>
                <a:ext cx="354965" cy="0"/>
              </a:xfrm>
              <a:custGeom>
                <a:avLst/>
                <a:gdLst/>
                <a:ahLst/>
                <a:cxnLst/>
                <a:rect l="l" t="t" r="r" b="b"/>
                <a:pathLst>
                  <a:path w="354964">
                    <a:moveTo>
                      <a:pt x="0" y="0"/>
                    </a:moveTo>
                    <a:lnTo>
                      <a:pt x="354952" y="0"/>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object 40">
                <a:extLst>
                  <a:ext uri="{FF2B5EF4-FFF2-40B4-BE49-F238E27FC236}">
                    <a16:creationId xmlns:a16="http://schemas.microsoft.com/office/drawing/2014/main" id="{A8B8ABE0-CEE8-4989-A6C5-360BD275F9B8}"/>
                  </a:ext>
                </a:extLst>
              </p:cNvPr>
              <p:cNvSpPr/>
              <p:nvPr/>
            </p:nvSpPr>
            <p:spPr>
              <a:xfrm>
                <a:off x="7964571" y="5753800"/>
                <a:ext cx="354965" cy="0"/>
              </a:xfrm>
              <a:custGeom>
                <a:avLst/>
                <a:gdLst/>
                <a:ahLst/>
                <a:cxnLst/>
                <a:rect l="l" t="t" r="r" b="b"/>
                <a:pathLst>
                  <a:path w="354964">
                    <a:moveTo>
                      <a:pt x="0" y="0"/>
                    </a:moveTo>
                    <a:lnTo>
                      <a:pt x="35495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5" name="object 41">
                <a:extLst>
                  <a:ext uri="{FF2B5EF4-FFF2-40B4-BE49-F238E27FC236}">
                    <a16:creationId xmlns:a16="http://schemas.microsoft.com/office/drawing/2014/main" id="{72A79E35-5A7E-4056-AA22-2107AC85411B}"/>
                  </a:ext>
                </a:extLst>
              </p:cNvPr>
              <p:cNvSpPr/>
              <p:nvPr/>
            </p:nvSpPr>
            <p:spPr>
              <a:xfrm>
                <a:off x="7964571" y="5753800"/>
                <a:ext cx="354965" cy="0"/>
              </a:xfrm>
              <a:custGeom>
                <a:avLst/>
                <a:gdLst/>
                <a:ahLst/>
                <a:cxnLst/>
                <a:rect l="l" t="t" r="r" b="b"/>
                <a:pathLst>
                  <a:path w="354964">
                    <a:moveTo>
                      <a:pt x="0" y="0"/>
                    </a:moveTo>
                    <a:lnTo>
                      <a:pt x="35495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6" name="object 42">
                <a:extLst>
                  <a:ext uri="{FF2B5EF4-FFF2-40B4-BE49-F238E27FC236}">
                    <a16:creationId xmlns:a16="http://schemas.microsoft.com/office/drawing/2014/main" id="{0C807A7F-273B-4B4D-91E2-D126A2890718}"/>
                  </a:ext>
                </a:extLst>
              </p:cNvPr>
              <p:cNvSpPr/>
              <p:nvPr/>
            </p:nvSpPr>
            <p:spPr>
              <a:xfrm>
                <a:off x="7964571" y="5753800"/>
                <a:ext cx="354965" cy="0"/>
              </a:xfrm>
              <a:custGeom>
                <a:avLst/>
                <a:gdLst/>
                <a:ahLst/>
                <a:cxnLst/>
                <a:rect l="l" t="t" r="r" b="b"/>
                <a:pathLst>
                  <a:path w="354964">
                    <a:moveTo>
                      <a:pt x="0" y="0"/>
                    </a:moveTo>
                    <a:lnTo>
                      <a:pt x="35495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7" name="object 43">
                <a:extLst>
                  <a:ext uri="{FF2B5EF4-FFF2-40B4-BE49-F238E27FC236}">
                    <a16:creationId xmlns:a16="http://schemas.microsoft.com/office/drawing/2014/main" id="{A29C395B-314A-45EB-BDD7-6FF1CF81C385}"/>
                  </a:ext>
                </a:extLst>
              </p:cNvPr>
              <p:cNvSpPr/>
              <p:nvPr/>
            </p:nvSpPr>
            <p:spPr>
              <a:xfrm>
                <a:off x="8116692" y="5728565"/>
                <a:ext cx="50800" cy="50800"/>
              </a:xfrm>
              <a:custGeom>
                <a:avLst/>
                <a:gdLst/>
                <a:ahLst/>
                <a:cxnLst/>
                <a:rect l="l" t="t" r="r" b="b"/>
                <a:pathLst>
                  <a:path w="50800" h="50800">
                    <a:moveTo>
                      <a:pt x="0" y="50469"/>
                    </a:moveTo>
                    <a:lnTo>
                      <a:pt x="50711" y="0"/>
                    </a:lnTo>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object 44">
                <a:extLst>
                  <a:ext uri="{FF2B5EF4-FFF2-40B4-BE49-F238E27FC236}">
                    <a16:creationId xmlns:a16="http://schemas.microsoft.com/office/drawing/2014/main" id="{0BFE78B5-3CBB-4625-BCFD-7469234AD00F}"/>
                  </a:ext>
                </a:extLst>
              </p:cNvPr>
              <p:cNvSpPr/>
              <p:nvPr/>
            </p:nvSpPr>
            <p:spPr>
              <a:xfrm>
                <a:off x="8116692" y="5728565"/>
                <a:ext cx="50800" cy="50800"/>
              </a:xfrm>
              <a:custGeom>
                <a:avLst/>
                <a:gdLst/>
                <a:ahLst/>
                <a:cxnLst/>
                <a:rect l="l" t="t" r="r" b="b"/>
                <a:pathLst>
                  <a:path w="50800" h="50800">
                    <a:moveTo>
                      <a:pt x="0" y="0"/>
                    </a:moveTo>
                    <a:lnTo>
                      <a:pt x="50711" y="50469"/>
                    </a:lnTo>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9" name="object 45">
                <a:extLst>
                  <a:ext uri="{FF2B5EF4-FFF2-40B4-BE49-F238E27FC236}">
                    <a16:creationId xmlns:a16="http://schemas.microsoft.com/office/drawing/2014/main" id="{B72062C6-B573-4932-9CF1-DEDD3BC28BE5}"/>
                  </a:ext>
                </a:extLst>
              </p:cNvPr>
              <p:cNvSpPr/>
              <p:nvPr/>
            </p:nvSpPr>
            <p:spPr>
              <a:xfrm>
                <a:off x="8480102" y="5837924"/>
                <a:ext cx="109855" cy="0"/>
              </a:xfrm>
              <a:custGeom>
                <a:avLst/>
                <a:gdLst/>
                <a:ahLst/>
                <a:cxnLst/>
                <a:rect l="l" t="t" r="r" b="b"/>
                <a:pathLst>
                  <a:path w="109854">
                    <a:moveTo>
                      <a:pt x="0" y="0"/>
                    </a:moveTo>
                    <a:lnTo>
                      <a:pt x="10985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0" name="object 46">
                <a:extLst>
                  <a:ext uri="{FF2B5EF4-FFF2-40B4-BE49-F238E27FC236}">
                    <a16:creationId xmlns:a16="http://schemas.microsoft.com/office/drawing/2014/main" id="{C4B2C792-62A1-40E1-88A3-E0E988AE1E60}"/>
                  </a:ext>
                </a:extLst>
              </p:cNvPr>
              <p:cNvSpPr/>
              <p:nvPr/>
            </p:nvSpPr>
            <p:spPr>
              <a:xfrm>
                <a:off x="8480102" y="5375238"/>
                <a:ext cx="109855" cy="0"/>
              </a:xfrm>
              <a:custGeom>
                <a:avLst/>
                <a:gdLst/>
                <a:ahLst/>
                <a:cxnLst/>
                <a:rect l="l" t="t" r="r" b="b"/>
                <a:pathLst>
                  <a:path w="109854">
                    <a:moveTo>
                      <a:pt x="0" y="0"/>
                    </a:moveTo>
                    <a:lnTo>
                      <a:pt x="10985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1" name="object 47">
                <a:extLst>
                  <a:ext uri="{FF2B5EF4-FFF2-40B4-BE49-F238E27FC236}">
                    <a16:creationId xmlns:a16="http://schemas.microsoft.com/office/drawing/2014/main" id="{C3741B51-1AE2-4978-930F-AB909CB39210}"/>
                  </a:ext>
                </a:extLst>
              </p:cNvPr>
              <p:cNvSpPr/>
              <p:nvPr/>
            </p:nvSpPr>
            <p:spPr>
              <a:xfrm>
                <a:off x="8539259" y="5375238"/>
                <a:ext cx="0" cy="134620"/>
              </a:xfrm>
              <a:custGeom>
                <a:avLst/>
                <a:gdLst/>
                <a:ahLst/>
                <a:cxnLst/>
                <a:rect l="l" t="t" r="r" b="b"/>
                <a:pathLst>
                  <a:path h="134620">
                    <a:moveTo>
                      <a:pt x="0" y="0"/>
                    </a:moveTo>
                    <a:lnTo>
                      <a:pt x="0" y="13459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2" name="object 48">
                <a:extLst>
                  <a:ext uri="{FF2B5EF4-FFF2-40B4-BE49-F238E27FC236}">
                    <a16:creationId xmlns:a16="http://schemas.microsoft.com/office/drawing/2014/main" id="{169D8BFF-E557-4A92-B826-C7E2C501B04A}"/>
                  </a:ext>
                </a:extLst>
              </p:cNvPr>
              <p:cNvSpPr/>
              <p:nvPr/>
            </p:nvSpPr>
            <p:spPr>
              <a:xfrm>
                <a:off x="8362847" y="5510456"/>
                <a:ext cx="353060" cy="319405"/>
              </a:xfrm>
              <a:custGeom>
                <a:avLst/>
                <a:gdLst/>
                <a:ahLst/>
                <a:cxnLst/>
                <a:rect l="l" t="t" r="r" b="b"/>
                <a:pathLst>
                  <a:path w="353060" h="319404">
                    <a:moveTo>
                      <a:pt x="0" y="0"/>
                    </a:moveTo>
                    <a:lnTo>
                      <a:pt x="352831" y="0"/>
                    </a:lnTo>
                    <a:lnTo>
                      <a:pt x="352831" y="319024"/>
                    </a:lnTo>
                    <a:lnTo>
                      <a:pt x="0" y="319024"/>
                    </a:lnTo>
                    <a:lnTo>
                      <a:pt x="0" y="0"/>
                    </a:lnTo>
                    <a:close/>
                  </a:path>
                </a:pathLst>
              </a:custGeom>
              <a:solidFill>
                <a:srgbClr val="EC00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3" name="object 49">
                <a:extLst>
                  <a:ext uri="{FF2B5EF4-FFF2-40B4-BE49-F238E27FC236}">
                    <a16:creationId xmlns:a16="http://schemas.microsoft.com/office/drawing/2014/main" id="{B8D60093-3D61-4BCA-8E6A-5DD35DFEBB12}"/>
                  </a:ext>
                </a:extLst>
              </p:cNvPr>
              <p:cNvSpPr/>
              <p:nvPr/>
            </p:nvSpPr>
            <p:spPr>
              <a:xfrm>
                <a:off x="8362847" y="5510456"/>
                <a:ext cx="353060" cy="319405"/>
              </a:xfrm>
              <a:custGeom>
                <a:avLst/>
                <a:gdLst/>
                <a:ahLst/>
                <a:cxnLst/>
                <a:rect l="l" t="t" r="r" b="b"/>
                <a:pathLst>
                  <a:path w="353060" h="319404">
                    <a:moveTo>
                      <a:pt x="0" y="0"/>
                    </a:moveTo>
                    <a:lnTo>
                      <a:pt x="352831" y="0"/>
                    </a:lnTo>
                    <a:lnTo>
                      <a:pt x="352831" y="319024"/>
                    </a:lnTo>
                    <a:lnTo>
                      <a:pt x="0" y="319024"/>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4" name="object 50">
                <a:extLst>
                  <a:ext uri="{FF2B5EF4-FFF2-40B4-BE49-F238E27FC236}">
                    <a16:creationId xmlns:a16="http://schemas.microsoft.com/office/drawing/2014/main" id="{65A644EC-D959-4EBA-B92E-FE41589E256D}"/>
                  </a:ext>
                </a:extLst>
              </p:cNvPr>
              <p:cNvSpPr/>
              <p:nvPr/>
            </p:nvSpPr>
            <p:spPr>
              <a:xfrm>
                <a:off x="8362847" y="5510456"/>
                <a:ext cx="353060" cy="0"/>
              </a:xfrm>
              <a:custGeom>
                <a:avLst/>
                <a:gdLst/>
                <a:ahLst/>
                <a:cxnLst/>
                <a:rect l="l" t="t" r="r" b="b"/>
                <a:pathLst>
                  <a:path w="353060">
                    <a:moveTo>
                      <a:pt x="0" y="0"/>
                    </a:moveTo>
                    <a:lnTo>
                      <a:pt x="35281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5" name="object 51">
                <a:extLst>
                  <a:ext uri="{FF2B5EF4-FFF2-40B4-BE49-F238E27FC236}">
                    <a16:creationId xmlns:a16="http://schemas.microsoft.com/office/drawing/2014/main" id="{208EFACB-BEE2-484D-901E-9DBF9F3EB50F}"/>
                  </a:ext>
                </a:extLst>
              </p:cNvPr>
              <p:cNvSpPr/>
              <p:nvPr/>
            </p:nvSpPr>
            <p:spPr>
              <a:xfrm>
                <a:off x="8362847" y="5829480"/>
                <a:ext cx="353060" cy="0"/>
              </a:xfrm>
              <a:custGeom>
                <a:avLst/>
                <a:gdLst/>
                <a:ahLst/>
                <a:cxnLst/>
                <a:rect l="l" t="t" r="r" b="b"/>
                <a:pathLst>
                  <a:path w="353060">
                    <a:moveTo>
                      <a:pt x="0" y="0"/>
                    </a:moveTo>
                    <a:lnTo>
                      <a:pt x="35281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6" name="object 52">
                <a:extLst>
                  <a:ext uri="{FF2B5EF4-FFF2-40B4-BE49-F238E27FC236}">
                    <a16:creationId xmlns:a16="http://schemas.microsoft.com/office/drawing/2014/main" id="{B8318062-6232-4424-A04B-365A0F4DD32E}"/>
                  </a:ext>
                </a:extLst>
              </p:cNvPr>
              <p:cNvSpPr/>
              <p:nvPr/>
            </p:nvSpPr>
            <p:spPr>
              <a:xfrm>
                <a:off x="8362847" y="5762310"/>
                <a:ext cx="353060" cy="0"/>
              </a:xfrm>
              <a:custGeom>
                <a:avLst/>
                <a:gdLst/>
                <a:ahLst/>
                <a:cxnLst/>
                <a:rect l="l" t="t" r="r" b="b"/>
                <a:pathLst>
                  <a:path w="353060">
                    <a:moveTo>
                      <a:pt x="0" y="0"/>
                    </a:moveTo>
                    <a:lnTo>
                      <a:pt x="35281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7" name="object 53">
                <a:extLst>
                  <a:ext uri="{FF2B5EF4-FFF2-40B4-BE49-F238E27FC236}">
                    <a16:creationId xmlns:a16="http://schemas.microsoft.com/office/drawing/2014/main" id="{5A04BF44-608E-40B0-B184-9136F00876C9}"/>
                  </a:ext>
                </a:extLst>
              </p:cNvPr>
              <p:cNvSpPr/>
              <p:nvPr/>
            </p:nvSpPr>
            <p:spPr>
              <a:xfrm>
                <a:off x="8514053" y="5669968"/>
                <a:ext cx="50800" cy="50800"/>
              </a:xfrm>
              <a:custGeom>
                <a:avLst/>
                <a:gdLst/>
                <a:ahLst/>
                <a:cxnLst/>
                <a:rect l="l" t="t" r="r" b="b"/>
                <a:pathLst>
                  <a:path w="50800" h="50800">
                    <a:moveTo>
                      <a:pt x="0" y="50368"/>
                    </a:moveTo>
                    <a:lnTo>
                      <a:pt x="5040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8" name="object 54">
                <a:extLst>
                  <a:ext uri="{FF2B5EF4-FFF2-40B4-BE49-F238E27FC236}">
                    <a16:creationId xmlns:a16="http://schemas.microsoft.com/office/drawing/2014/main" id="{F92DA04A-B957-4EBD-8A3F-528111E18B83}"/>
                  </a:ext>
                </a:extLst>
              </p:cNvPr>
              <p:cNvSpPr/>
              <p:nvPr/>
            </p:nvSpPr>
            <p:spPr>
              <a:xfrm>
                <a:off x="8514053" y="5669968"/>
                <a:ext cx="50800" cy="50800"/>
              </a:xfrm>
              <a:custGeom>
                <a:avLst/>
                <a:gdLst/>
                <a:ahLst/>
                <a:cxnLst/>
                <a:rect l="l" t="t" r="r" b="b"/>
                <a:pathLst>
                  <a:path w="50800" h="50800">
                    <a:moveTo>
                      <a:pt x="0" y="0"/>
                    </a:moveTo>
                    <a:lnTo>
                      <a:pt x="50406" y="5036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9" name="object 55">
                <a:extLst>
                  <a:ext uri="{FF2B5EF4-FFF2-40B4-BE49-F238E27FC236}">
                    <a16:creationId xmlns:a16="http://schemas.microsoft.com/office/drawing/2014/main" id="{26A50825-C189-4422-BFFF-0811323A972B}"/>
                  </a:ext>
                </a:extLst>
              </p:cNvPr>
              <p:cNvSpPr txBox="1"/>
              <p:nvPr/>
            </p:nvSpPr>
            <p:spPr>
              <a:xfrm>
                <a:off x="6588943" y="5667921"/>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2</a:t>
                </a:r>
                <a:r>
                  <a:rPr kumimoji="0" sz="8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1200" cap="none" spc="0" normalizeH="0" baseline="0" noProof="0" dirty="0">
                    <a:ln>
                      <a:noFill/>
                    </a:ln>
                    <a:solidFill>
                      <a:prstClr val="black"/>
                    </a:solidFill>
                    <a:effectLst/>
                    <a:uLnTx/>
                    <a:uFillTx/>
                    <a:latin typeface="Arial"/>
                    <a:ea typeface="ＭＳ Ｐゴシック" pitchFamily="34" charset="-128"/>
                    <a:cs typeface="Arial"/>
                  </a:rPr>
                  <a:t>0</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0" name="object 56">
                <a:extLst>
                  <a:ext uri="{FF2B5EF4-FFF2-40B4-BE49-F238E27FC236}">
                    <a16:creationId xmlns:a16="http://schemas.microsoft.com/office/drawing/2014/main" id="{7783A009-BEE8-4C24-87D5-B30F8D689419}"/>
                  </a:ext>
                </a:extLst>
              </p:cNvPr>
              <p:cNvSpPr txBox="1"/>
              <p:nvPr/>
            </p:nvSpPr>
            <p:spPr>
              <a:xfrm>
                <a:off x="7276572" y="5573230"/>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6</a:t>
                </a:r>
                <a:r>
                  <a:rPr kumimoji="0" sz="8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1200" cap="none" spc="0" normalizeH="0" baseline="0" noProof="0" dirty="0">
                    <a:ln>
                      <a:noFill/>
                    </a:ln>
                    <a:solidFill>
                      <a:prstClr val="black"/>
                    </a:solidFill>
                    <a:effectLst/>
                    <a:uLnTx/>
                    <a:uFillTx/>
                    <a:latin typeface="Arial"/>
                    <a:ea typeface="ＭＳ Ｐゴシック" pitchFamily="34" charset="-128"/>
                    <a:cs typeface="Arial"/>
                  </a:rPr>
                  <a:t>2</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1" name="object 57">
                <a:extLst>
                  <a:ext uri="{FF2B5EF4-FFF2-40B4-BE49-F238E27FC236}">
                    <a16:creationId xmlns:a16="http://schemas.microsoft.com/office/drawing/2014/main" id="{A17AF230-1C59-4798-B6B0-1506B9F8374E}"/>
                  </a:ext>
                </a:extLst>
              </p:cNvPr>
              <p:cNvSpPr txBox="1"/>
              <p:nvPr/>
            </p:nvSpPr>
            <p:spPr>
              <a:xfrm>
                <a:off x="7576882" y="5531583"/>
                <a:ext cx="354965" cy="248400"/>
              </a:xfrm>
              <a:prstGeom prst="rect">
                <a:avLst/>
              </a:prstGeom>
              <a:solidFill>
                <a:srgbClr val="00AEEF"/>
              </a:solidFill>
              <a:ln w="6350">
                <a:solidFill>
                  <a:srgbClr val="878787"/>
                </a:solidFill>
              </a:ln>
            </p:spPr>
            <p:txBody>
              <a:bodyPr vert="horz" wrap="square" lIns="0" tIns="20320" rIns="0" bIns="0" rtlCol="0">
                <a:spAutoFit/>
              </a:bodyPr>
              <a:lstStyle/>
              <a:p>
                <a:pPr marL="100965" marR="0" lvl="0" indent="0" algn="l" defTabSz="914400" rtl="0" eaLnBrk="1" fontAlgn="auto" latinLnBrk="0" hangingPunct="1">
                  <a:lnSpc>
                    <a:spcPct val="100000"/>
                  </a:lnSpc>
                  <a:spcBef>
                    <a:spcPts val="160"/>
                  </a:spcBef>
                  <a:spcAft>
                    <a:spcPts val="0"/>
                  </a:spcAft>
                  <a:buClrTx/>
                  <a:buSzTx/>
                  <a:buFontTx/>
                  <a:buNone/>
                  <a:tabLst/>
                  <a:defRPr/>
                </a:pPr>
                <a:r>
                  <a:rPr kumimoji="0" sz="800" b="1" i="0" u="none" strike="noStrike" kern="1200" cap="none" spc="10" normalizeH="0" baseline="0" noProof="0" dirty="0">
                    <a:ln>
                      <a:noFill/>
                    </a:ln>
                    <a:solidFill>
                      <a:srgbClr val="FFFFFF"/>
                    </a:solidFill>
                    <a:effectLst/>
                    <a:uLnTx/>
                    <a:uFillTx/>
                    <a:latin typeface="Arial"/>
                    <a:ea typeface="ＭＳ Ｐゴシック" pitchFamily="34" charset="-128"/>
                    <a:cs typeface="Arial"/>
                  </a:rPr>
                  <a:t>7.4</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62" name="object 58">
                <a:extLst>
                  <a:ext uri="{FF2B5EF4-FFF2-40B4-BE49-F238E27FC236}">
                    <a16:creationId xmlns:a16="http://schemas.microsoft.com/office/drawing/2014/main" id="{BA68948E-4E12-49FE-8E00-6FF3B5702435}"/>
                  </a:ext>
                </a:extLst>
              </p:cNvPr>
              <p:cNvSpPr txBox="1"/>
              <p:nvPr/>
            </p:nvSpPr>
            <p:spPr>
              <a:xfrm>
                <a:off x="8048732" y="5590807"/>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2</a:t>
                </a:r>
                <a:r>
                  <a:rPr kumimoji="0" sz="8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1200" cap="none" spc="0" normalizeH="0" baseline="0" noProof="0" dirty="0">
                    <a:ln>
                      <a:noFill/>
                    </a:ln>
                    <a:solidFill>
                      <a:prstClr val="black"/>
                    </a:solidFill>
                    <a:effectLst/>
                    <a:uLnTx/>
                    <a:uFillTx/>
                    <a:latin typeface="Arial"/>
                    <a:ea typeface="ＭＳ Ｐゴシック" pitchFamily="34" charset="-128"/>
                    <a:cs typeface="Arial"/>
                  </a:rPr>
                  <a:t>0</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3" name="object 59">
                <a:extLst>
                  <a:ext uri="{FF2B5EF4-FFF2-40B4-BE49-F238E27FC236}">
                    <a16:creationId xmlns:a16="http://schemas.microsoft.com/office/drawing/2014/main" id="{B381122F-D49B-4D45-94F5-447F1E3B8696}"/>
                  </a:ext>
                </a:extLst>
              </p:cNvPr>
              <p:cNvSpPr txBox="1"/>
              <p:nvPr/>
            </p:nvSpPr>
            <p:spPr>
              <a:xfrm>
                <a:off x="8723457" y="5675135"/>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1</a:t>
                </a:r>
                <a:r>
                  <a:rPr kumimoji="0" sz="8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1200" cap="none" spc="0" normalizeH="0" baseline="0" noProof="0" dirty="0">
                    <a:ln>
                      <a:noFill/>
                    </a:ln>
                    <a:solidFill>
                      <a:prstClr val="black"/>
                    </a:solidFill>
                    <a:effectLst/>
                    <a:uLnTx/>
                    <a:uFillTx/>
                    <a:latin typeface="Arial"/>
                    <a:ea typeface="ＭＳ Ｐゴシック" pitchFamily="34" charset="-128"/>
                    <a:cs typeface="Arial"/>
                  </a:rPr>
                  <a:t>9</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sp>
          <p:nvSpPr>
            <p:cNvPr id="195" name="Rectangle 194">
              <a:extLst>
                <a:ext uri="{FF2B5EF4-FFF2-40B4-BE49-F238E27FC236}">
                  <a16:creationId xmlns:a16="http://schemas.microsoft.com/office/drawing/2014/main" id="{C5CD42CC-8745-4411-8BBE-4757FB239D75}"/>
                </a:ext>
              </a:extLst>
            </p:cNvPr>
            <p:cNvSpPr/>
            <p:nvPr/>
          </p:nvSpPr>
          <p:spPr>
            <a:xfrm>
              <a:off x="524520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Eastern Europe and central Asia</a:t>
              </a: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2018</a:t>
              </a: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prevalence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among key populations</a:t>
              </a:r>
            </a:p>
          </p:txBody>
        </p:sp>
        <p:sp>
          <p:nvSpPr>
            <p:cNvPr id="95" name="Rectangle 94">
              <a:extLst>
                <a:ext uri="{FF2B5EF4-FFF2-40B4-BE49-F238E27FC236}">
                  <a16:creationId xmlns:a16="http://schemas.microsoft.com/office/drawing/2014/main" id="{82901BC7-0700-41C0-8DB2-C04892DCE002}"/>
                </a:ext>
              </a:extLst>
            </p:cNvPr>
            <p:cNvSpPr/>
            <p:nvPr/>
          </p:nvSpPr>
          <p:spPr>
            <a:xfrm>
              <a:off x="524520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Distribution of new HIV infections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(aged 15–49 years), by population group</a:t>
              </a:r>
            </a:p>
          </p:txBody>
        </p:sp>
        <p:sp>
          <p:nvSpPr>
            <p:cNvPr id="211" name="Rectangle 210">
              <a:extLst>
                <a:ext uri="{FF2B5EF4-FFF2-40B4-BE49-F238E27FC236}">
                  <a16:creationId xmlns:a16="http://schemas.microsoft.com/office/drawing/2014/main" id="{0922FD3B-9713-40D0-B7A1-83FE0384323F}"/>
                </a:ext>
              </a:extLst>
            </p:cNvPr>
            <p:cNvSpPr/>
            <p:nvPr/>
          </p:nvSpPr>
          <p:spPr>
            <a:xfrm>
              <a:off x="432000" y="4338000"/>
              <a:ext cx="108000" cy="108000"/>
            </a:xfrm>
            <a:prstGeom prst="rect">
              <a:avLst/>
            </a:prstGeom>
            <a:solidFill>
              <a:srgbClr val="F78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TextBox 209">
              <a:extLst>
                <a:ext uri="{FF2B5EF4-FFF2-40B4-BE49-F238E27FC236}">
                  <a16:creationId xmlns:a16="http://schemas.microsoft.com/office/drawing/2014/main" id="{28006A5A-5860-476E-8D1E-17663F79FF23}"/>
                </a:ext>
              </a:extLst>
            </p:cNvPr>
            <p:cNvSpPr txBox="1"/>
            <p:nvPr/>
          </p:nvSpPr>
          <p:spPr>
            <a:xfrm>
              <a:off x="576000" y="4320000"/>
              <a:ext cx="1022716"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Sex workers, n = 13</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9" name="Rectangle 208">
              <a:extLst>
                <a:ext uri="{FF2B5EF4-FFF2-40B4-BE49-F238E27FC236}">
                  <a16:creationId xmlns:a16="http://schemas.microsoft.com/office/drawing/2014/main" id="{41680D92-001D-42AF-82F4-0FD1D7BC36F9}"/>
                </a:ext>
              </a:extLst>
            </p:cNvPr>
            <p:cNvSpPr/>
            <p:nvPr/>
          </p:nvSpPr>
          <p:spPr>
            <a:xfrm>
              <a:off x="1800000" y="4338000"/>
              <a:ext cx="108000" cy="108000"/>
            </a:xfrm>
            <a:prstGeom prst="rect">
              <a:avLst/>
            </a:prstGeom>
            <a:solidFill>
              <a:srgbClr val="FFE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Rectangle 207">
              <a:extLst>
                <a:ext uri="{FF2B5EF4-FFF2-40B4-BE49-F238E27FC236}">
                  <a16:creationId xmlns:a16="http://schemas.microsoft.com/office/drawing/2014/main" id="{72A2F8A2-B950-414C-9724-EA2FF99C953D}"/>
                </a:ext>
              </a:extLst>
            </p:cNvPr>
            <p:cNvSpPr/>
            <p:nvPr/>
          </p:nvSpPr>
          <p:spPr>
            <a:xfrm>
              <a:off x="1944000" y="4320000"/>
              <a:ext cx="2862963"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Gay men and other men who have sex with men, n = 13</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7" name="Rectangle 206">
              <a:extLst>
                <a:ext uri="{FF2B5EF4-FFF2-40B4-BE49-F238E27FC236}">
                  <a16:creationId xmlns:a16="http://schemas.microsoft.com/office/drawing/2014/main" id="{EEEA617A-C3F1-4853-BCF0-06225B466437}"/>
                </a:ext>
              </a:extLst>
            </p:cNvPr>
            <p:cNvSpPr/>
            <p:nvPr/>
          </p:nvSpPr>
          <p:spPr>
            <a:xfrm>
              <a:off x="432000" y="4554000"/>
              <a:ext cx="108000" cy="108000"/>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Rectangle 205">
              <a:extLst>
                <a:ext uri="{FF2B5EF4-FFF2-40B4-BE49-F238E27FC236}">
                  <a16:creationId xmlns:a16="http://schemas.microsoft.com/office/drawing/2014/main" id="{2BC64016-FDB4-416D-ADC3-87DECFF20933}"/>
                </a:ext>
              </a:extLst>
            </p:cNvPr>
            <p:cNvSpPr/>
            <p:nvPr/>
          </p:nvSpPr>
          <p:spPr>
            <a:xfrm>
              <a:off x="576000" y="4536000"/>
              <a:ext cx="1612621"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who inject drugs, n = 14</a:t>
              </a:r>
            </a:p>
          </p:txBody>
        </p:sp>
        <p:sp>
          <p:nvSpPr>
            <p:cNvPr id="205" name="Rectangle 204">
              <a:extLst>
                <a:ext uri="{FF2B5EF4-FFF2-40B4-BE49-F238E27FC236}">
                  <a16:creationId xmlns:a16="http://schemas.microsoft.com/office/drawing/2014/main" id="{EB8CEB18-3576-4AD7-BD85-3F1709FEE2EE}"/>
                </a:ext>
              </a:extLst>
            </p:cNvPr>
            <p:cNvSpPr/>
            <p:nvPr/>
          </p:nvSpPr>
          <p:spPr>
            <a:xfrm>
              <a:off x="2304000" y="4554000"/>
              <a:ext cx="108000" cy="108000"/>
            </a:xfrm>
            <a:prstGeom prst="rect">
              <a:avLst/>
            </a:prstGeom>
            <a:solidFill>
              <a:srgbClr val="88C5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Rectangle 203">
              <a:extLst>
                <a:ext uri="{FF2B5EF4-FFF2-40B4-BE49-F238E27FC236}">
                  <a16:creationId xmlns:a16="http://schemas.microsoft.com/office/drawing/2014/main" id="{86839D15-3EAB-4ACD-AC66-46671E9C97F7}"/>
                </a:ext>
              </a:extLst>
            </p:cNvPr>
            <p:cNvSpPr/>
            <p:nvPr/>
          </p:nvSpPr>
          <p:spPr>
            <a:xfrm>
              <a:off x="2448000" y="4536000"/>
              <a:ext cx="13561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Transgender people, n = 1</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2" name="Rectangle 201">
              <a:extLst>
                <a:ext uri="{FF2B5EF4-FFF2-40B4-BE49-F238E27FC236}">
                  <a16:creationId xmlns:a16="http://schemas.microsoft.com/office/drawing/2014/main" id="{2CB80449-51DE-4748-A040-F3DCB43AA934}"/>
                </a:ext>
              </a:extLst>
            </p:cNvPr>
            <p:cNvSpPr/>
            <p:nvPr/>
          </p:nvSpPr>
          <p:spPr>
            <a:xfrm>
              <a:off x="4124244" y="4536000"/>
              <a:ext cx="8752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Prisoners, n = 11</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3" name="Rectangle 202">
              <a:extLst>
                <a:ext uri="{FF2B5EF4-FFF2-40B4-BE49-F238E27FC236}">
                  <a16:creationId xmlns:a16="http://schemas.microsoft.com/office/drawing/2014/main" id="{9BB85FB8-0046-41A3-9B46-40C5025E0E60}"/>
                </a:ext>
              </a:extLst>
            </p:cNvPr>
            <p:cNvSpPr/>
            <p:nvPr/>
          </p:nvSpPr>
          <p:spPr>
            <a:xfrm>
              <a:off x="3980244" y="4554000"/>
              <a:ext cx="108000" cy="108000"/>
            </a:xfrm>
            <a:prstGeom prst="rect">
              <a:avLst/>
            </a:prstGeom>
            <a:solidFill>
              <a:srgbClr val="EC00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Rectangle 214">
              <a:extLst>
                <a:ext uri="{FF2B5EF4-FFF2-40B4-BE49-F238E27FC236}">
                  <a16:creationId xmlns:a16="http://schemas.microsoft.com/office/drawing/2014/main" id="{E6900FF3-CB22-405D-9E13-0A7F051DE1F7}"/>
                </a:ext>
              </a:extLst>
            </p:cNvPr>
            <p:cNvSpPr/>
            <p:nvPr/>
          </p:nvSpPr>
          <p:spPr>
            <a:xfrm>
              <a:off x="0" y="5490000"/>
              <a:ext cx="2848170"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Global AIDS Monitoring, 2014–2018.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6" name="Rectangle 215">
              <a:extLst>
                <a:ext uri="{FF2B5EF4-FFF2-40B4-BE49-F238E27FC236}">
                  <a16:creationId xmlns:a16="http://schemas.microsoft.com/office/drawing/2014/main" id="{A45CD371-7FC1-4F64-9B7A-38E1E7FEDA1C}"/>
                </a:ext>
              </a:extLst>
            </p:cNvPr>
            <p:cNvSpPr/>
            <p:nvPr/>
          </p:nvSpPr>
          <p:spPr>
            <a:xfrm>
              <a:off x="5245200" y="5490000"/>
              <a:ext cx="2022005"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UNAIDS special analysis, 2019.</a:t>
              </a:r>
            </a:p>
          </p:txBody>
        </p:sp>
        <p:sp>
          <p:nvSpPr>
            <p:cNvPr id="165" name="object 76">
              <a:extLst>
                <a:ext uri="{FF2B5EF4-FFF2-40B4-BE49-F238E27FC236}">
                  <a16:creationId xmlns:a16="http://schemas.microsoft.com/office/drawing/2014/main" id="{3E6DAA5B-1714-4A27-A00A-9B5A3309BA12}"/>
                </a:ext>
              </a:extLst>
            </p:cNvPr>
            <p:cNvSpPr/>
            <p:nvPr/>
          </p:nvSpPr>
          <p:spPr>
            <a:xfrm>
              <a:off x="7378660" y="2946264"/>
              <a:ext cx="267970" cy="354965"/>
            </a:xfrm>
            <a:custGeom>
              <a:avLst/>
              <a:gdLst/>
              <a:ahLst/>
              <a:cxnLst/>
              <a:rect l="l" t="t" r="r" b="b"/>
              <a:pathLst>
                <a:path w="267970" h="354965">
                  <a:moveTo>
                    <a:pt x="0" y="0"/>
                  </a:moveTo>
                  <a:lnTo>
                    <a:pt x="0" y="325856"/>
                  </a:lnTo>
                  <a:lnTo>
                    <a:pt x="34601" y="327706"/>
                  </a:lnTo>
                  <a:lnTo>
                    <a:pt x="68491" y="333206"/>
                  </a:lnTo>
                  <a:lnTo>
                    <a:pt x="101523" y="342283"/>
                  </a:lnTo>
                  <a:lnTo>
                    <a:pt x="133553" y="354863"/>
                  </a:lnTo>
                  <a:lnTo>
                    <a:pt x="267881" y="57238"/>
                  </a:lnTo>
                  <a:lnTo>
                    <a:pt x="216645" y="36923"/>
                  </a:lnTo>
                  <a:lnTo>
                    <a:pt x="163910" y="20933"/>
                  </a:lnTo>
                  <a:lnTo>
                    <a:pt x="110005" y="9376"/>
                  </a:lnTo>
                  <a:lnTo>
                    <a:pt x="55258" y="2362"/>
                  </a:lnTo>
                  <a:lnTo>
                    <a:pt x="0" y="0"/>
                  </a:lnTo>
                  <a:close/>
                </a:path>
              </a:pathLst>
            </a:custGeom>
            <a:solidFill>
              <a:srgbClr val="E6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6" name="object 77">
              <a:extLst>
                <a:ext uri="{FF2B5EF4-FFF2-40B4-BE49-F238E27FC236}">
                  <a16:creationId xmlns:a16="http://schemas.microsoft.com/office/drawing/2014/main" id="{0C7E372A-EEC8-484A-BE58-4E83D29CE805}"/>
                </a:ext>
              </a:extLst>
            </p:cNvPr>
            <p:cNvSpPr/>
            <p:nvPr/>
          </p:nvSpPr>
          <p:spPr>
            <a:xfrm>
              <a:off x="7369505" y="2937107"/>
              <a:ext cx="287020" cy="375285"/>
            </a:xfrm>
            <a:custGeom>
              <a:avLst/>
              <a:gdLst/>
              <a:ahLst/>
              <a:cxnLst/>
              <a:rect l="l" t="t" r="r" b="b"/>
              <a:pathLst>
                <a:path w="287020" h="375284">
                  <a:moveTo>
                    <a:pt x="26708" y="0"/>
                  </a:moveTo>
                  <a:lnTo>
                    <a:pt x="6870" y="0"/>
                  </a:lnTo>
                  <a:lnTo>
                    <a:pt x="4572" y="762"/>
                  </a:lnTo>
                  <a:lnTo>
                    <a:pt x="762" y="4572"/>
                  </a:lnTo>
                  <a:lnTo>
                    <a:pt x="0" y="6870"/>
                  </a:lnTo>
                  <a:lnTo>
                    <a:pt x="0" y="340360"/>
                  </a:lnTo>
                  <a:lnTo>
                    <a:pt x="3810" y="344170"/>
                  </a:lnTo>
                  <a:lnTo>
                    <a:pt x="9156" y="344170"/>
                  </a:lnTo>
                  <a:lnTo>
                    <a:pt x="25946" y="344944"/>
                  </a:lnTo>
                  <a:lnTo>
                    <a:pt x="75509" y="351843"/>
                  </a:lnTo>
                  <a:lnTo>
                    <a:pt x="123634" y="365544"/>
                  </a:lnTo>
                  <a:lnTo>
                    <a:pt x="144233" y="374700"/>
                  </a:lnTo>
                  <a:lnTo>
                    <a:pt x="149580" y="372414"/>
                  </a:lnTo>
                  <a:lnTo>
                    <a:pt x="151853" y="367830"/>
                  </a:lnTo>
                  <a:lnTo>
                    <a:pt x="155630" y="359435"/>
                  </a:lnTo>
                  <a:lnTo>
                    <a:pt x="134315" y="359435"/>
                  </a:lnTo>
                  <a:lnTo>
                    <a:pt x="138012" y="351216"/>
                  </a:lnTo>
                  <a:lnTo>
                    <a:pt x="130492" y="347992"/>
                  </a:lnTo>
                  <a:lnTo>
                    <a:pt x="105517" y="339356"/>
                  </a:lnTo>
                  <a:lnTo>
                    <a:pt x="88347" y="335013"/>
                  </a:lnTo>
                  <a:lnTo>
                    <a:pt x="19075" y="335013"/>
                  </a:lnTo>
                  <a:lnTo>
                    <a:pt x="9918" y="325094"/>
                  </a:lnTo>
                  <a:lnTo>
                    <a:pt x="19075" y="325094"/>
                  </a:lnTo>
                  <a:lnTo>
                    <a:pt x="19075" y="19075"/>
                  </a:lnTo>
                  <a:lnTo>
                    <a:pt x="9156" y="19075"/>
                  </a:lnTo>
                  <a:lnTo>
                    <a:pt x="19075" y="9156"/>
                  </a:lnTo>
                  <a:lnTo>
                    <a:pt x="118461" y="9156"/>
                  </a:lnTo>
                  <a:lnTo>
                    <a:pt x="74994" y="3083"/>
                  </a:lnTo>
                  <a:lnTo>
                    <a:pt x="26708" y="0"/>
                  </a:lnTo>
                  <a:close/>
                </a:path>
                <a:path w="287020" h="375284">
                  <a:moveTo>
                    <a:pt x="138012" y="351216"/>
                  </a:moveTo>
                  <a:lnTo>
                    <a:pt x="134315" y="359435"/>
                  </a:lnTo>
                  <a:lnTo>
                    <a:pt x="146519" y="354863"/>
                  </a:lnTo>
                  <a:lnTo>
                    <a:pt x="138012" y="351216"/>
                  </a:lnTo>
                  <a:close/>
                </a:path>
                <a:path w="287020" h="375284">
                  <a:moveTo>
                    <a:pt x="263834" y="71538"/>
                  </a:moveTo>
                  <a:lnTo>
                    <a:pt x="138012" y="351216"/>
                  </a:lnTo>
                  <a:lnTo>
                    <a:pt x="146519" y="354863"/>
                  </a:lnTo>
                  <a:lnTo>
                    <a:pt x="134315" y="359435"/>
                  </a:lnTo>
                  <a:lnTo>
                    <a:pt x="155630" y="359435"/>
                  </a:lnTo>
                  <a:lnTo>
                    <a:pt x="283344" y="75552"/>
                  </a:lnTo>
                  <a:lnTo>
                    <a:pt x="273189" y="75552"/>
                  </a:lnTo>
                  <a:lnTo>
                    <a:pt x="263834" y="71538"/>
                  </a:lnTo>
                  <a:close/>
                </a:path>
                <a:path w="287020" h="375284">
                  <a:moveTo>
                    <a:pt x="9918" y="325094"/>
                  </a:moveTo>
                  <a:lnTo>
                    <a:pt x="19075" y="335013"/>
                  </a:lnTo>
                  <a:lnTo>
                    <a:pt x="19075" y="325492"/>
                  </a:lnTo>
                  <a:lnTo>
                    <a:pt x="9918" y="325094"/>
                  </a:lnTo>
                  <a:close/>
                </a:path>
                <a:path w="287020" h="375284">
                  <a:moveTo>
                    <a:pt x="19075" y="325492"/>
                  </a:moveTo>
                  <a:lnTo>
                    <a:pt x="19075" y="335013"/>
                  </a:lnTo>
                  <a:lnTo>
                    <a:pt x="88347" y="335013"/>
                  </a:lnTo>
                  <a:lnTo>
                    <a:pt x="79881" y="332871"/>
                  </a:lnTo>
                  <a:lnTo>
                    <a:pt x="53795" y="328413"/>
                  </a:lnTo>
                  <a:lnTo>
                    <a:pt x="27470" y="325856"/>
                  </a:lnTo>
                  <a:lnTo>
                    <a:pt x="19075" y="325492"/>
                  </a:lnTo>
                  <a:close/>
                </a:path>
                <a:path w="287020" h="375284">
                  <a:moveTo>
                    <a:pt x="19075" y="325094"/>
                  </a:moveTo>
                  <a:lnTo>
                    <a:pt x="9918" y="325094"/>
                  </a:lnTo>
                  <a:lnTo>
                    <a:pt x="19075" y="325492"/>
                  </a:lnTo>
                  <a:lnTo>
                    <a:pt x="19075" y="325094"/>
                  </a:lnTo>
                  <a:close/>
                </a:path>
                <a:path w="287020" h="375284">
                  <a:moveTo>
                    <a:pt x="267868" y="62572"/>
                  </a:moveTo>
                  <a:lnTo>
                    <a:pt x="263834" y="71538"/>
                  </a:lnTo>
                  <a:lnTo>
                    <a:pt x="273189" y="75552"/>
                  </a:lnTo>
                  <a:lnTo>
                    <a:pt x="267868" y="62572"/>
                  </a:lnTo>
                  <a:close/>
                </a:path>
                <a:path w="287020" h="375284">
                  <a:moveTo>
                    <a:pt x="285157" y="62572"/>
                  </a:moveTo>
                  <a:lnTo>
                    <a:pt x="267868" y="62572"/>
                  </a:lnTo>
                  <a:lnTo>
                    <a:pt x="273189" y="75552"/>
                  </a:lnTo>
                  <a:lnTo>
                    <a:pt x="283344" y="75552"/>
                  </a:lnTo>
                  <a:lnTo>
                    <a:pt x="285407" y="70967"/>
                  </a:lnTo>
                  <a:lnTo>
                    <a:pt x="286943" y="68681"/>
                  </a:lnTo>
                  <a:lnTo>
                    <a:pt x="286943" y="65633"/>
                  </a:lnTo>
                  <a:lnTo>
                    <a:pt x="285407" y="63334"/>
                  </a:lnTo>
                  <a:lnTo>
                    <a:pt x="285157" y="62572"/>
                  </a:lnTo>
                  <a:close/>
                </a:path>
                <a:path w="287020" h="375284">
                  <a:moveTo>
                    <a:pt x="118461" y="9156"/>
                  </a:moveTo>
                  <a:lnTo>
                    <a:pt x="19075" y="9156"/>
                  </a:lnTo>
                  <a:lnTo>
                    <a:pt x="19075" y="19075"/>
                  </a:lnTo>
                  <a:lnTo>
                    <a:pt x="26708" y="19075"/>
                  </a:lnTo>
                  <a:lnTo>
                    <a:pt x="73807" y="21952"/>
                  </a:lnTo>
                  <a:lnTo>
                    <a:pt x="120869" y="28519"/>
                  </a:lnTo>
                  <a:lnTo>
                    <a:pt x="167429" y="38608"/>
                  </a:lnTo>
                  <a:lnTo>
                    <a:pt x="213020" y="52052"/>
                  </a:lnTo>
                  <a:lnTo>
                    <a:pt x="257175" y="68681"/>
                  </a:lnTo>
                  <a:lnTo>
                    <a:pt x="263834" y="71538"/>
                  </a:lnTo>
                  <a:lnTo>
                    <a:pt x="267868" y="62572"/>
                  </a:lnTo>
                  <a:lnTo>
                    <a:pt x="285157" y="62572"/>
                  </a:lnTo>
                  <a:lnTo>
                    <a:pt x="284657" y="61048"/>
                  </a:lnTo>
                  <a:lnTo>
                    <a:pt x="283121" y="58762"/>
                  </a:lnTo>
                  <a:lnTo>
                    <a:pt x="280835" y="58000"/>
                  </a:lnTo>
                  <a:lnTo>
                    <a:pt x="264795" y="51130"/>
                  </a:lnTo>
                  <a:lnTo>
                    <a:pt x="219489" y="34080"/>
                  </a:lnTo>
                  <a:lnTo>
                    <a:pt x="172206" y="20283"/>
                  </a:lnTo>
                  <a:lnTo>
                    <a:pt x="123768" y="9898"/>
                  </a:lnTo>
                  <a:lnTo>
                    <a:pt x="118461" y="9156"/>
                  </a:lnTo>
                  <a:close/>
                </a:path>
                <a:path w="287020" h="375284">
                  <a:moveTo>
                    <a:pt x="19075" y="9156"/>
                  </a:moveTo>
                  <a:lnTo>
                    <a:pt x="9156" y="19075"/>
                  </a:lnTo>
                  <a:lnTo>
                    <a:pt x="19075" y="19075"/>
                  </a:lnTo>
                  <a:lnTo>
                    <a:pt x="19075" y="915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7" name="object 78">
              <a:extLst>
                <a:ext uri="{FF2B5EF4-FFF2-40B4-BE49-F238E27FC236}">
                  <a16:creationId xmlns:a16="http://schemas.microsoft.com/office/drawing/2014/main" id="{C18F739B-B60C-4E18-ADAF-1CD766A4EBB8}"/>
                </a:ext>
              </a:extLst>
            </p:cNvPr>
            <p:cNvSpPr/>
            <p:nvPr/>
          </p:nvSpPr>
          <p:spPr>
            <a:xfrm>
              <a:off x="7454467" y="3021009"/>
              <a:ext cx="572135" cy="1207135"/>
            </a:xfrm>
            <a:custGeom>
              <a:avLst/>
              <a:gdLst/>
              <a:ahLst/>
              <a:cxnLst/>
              <a:rect l="l" t="t" r="r" b="b"/>
              <a:pathLst>
                <a:path w="572134" h="1207134">
                  <a:moveTo>
                    <a:pt x="205638" y="0"/>
                  </a:moveTo>
                  <a:lnTo>
                    <a:pt x="77292" y="290385"/>
                  </a:lnTo>
                  <a:lnTo>
                    <a:pt x="122584" y="315681"/>
                  </a:lnTo>
                  <a:lnTo>
                    <a:pt x="162526" y="347823"/>
                  </a:lnTo>
                  <a:lnTo>
                    <a:pt x="196511" y="385964"/>
                  </a:lnTo>
                  <a:lnTo>
                    <a:pt x="223934" y="429255"/>
                  </a:lnTo>
                  <a:lnTo>
                    <a:pt x="244188" y="476850"/>
                  </a:lnTo>
                  <a:lnTo>
                    <a:pt x="256667" y="527900"/>
                  </a:lnTo>
                  <a:lnTo>
                    <a:pt x="260761" y="574865"/>
                  </a:lnTo>
                  <a:lnTo>
                    <a:pt x="258197" y="620756"/>
                  </a:lnTo>
                  <a:lnTo>
                    <a:pt x="249366" y="665014"/>
                  </a:lnTo>
                  <a:lnTo>
                    <a:pt x="234658" y="707084"/>
                  </a:lnTo>
                  <a:lnTo>
                    <a:pt x="214464" y="746407"/>
                  </a:lnTo>
                  <a:lnTo>
                    <a:pt x="189176" y="782427"/>
                  </a:lnTo>
                  <a:lnTo>
                    <a:pt x="159184" y="814587"/>
                  </a:lnTo>
                  <a:lnTo>
                    <a:pt x="124880" y="842330"/>
                  </a:lnTo>
                  <a:lnTo>
                    <a:pt x="86654" y="865098"/>
                  </a:lnTo>
                  <a:lnTo>
                    <a:pt x="44896" y="882335"/>
                  </a:lnTo>
                  <a:lnTo>
                    <a:pt x="0" y="893483"/>
                  </a:lnTo>
                  <a:lnTo>
                    <a:pt x="51041" y="1206944"/>
                  </a:lnTo>
                  <a:lnTo>
                    <a:pt x="97923" y="1197079"/>
                  </a:lnTo>
                  <a:lnTo>
                    <a:pt x="143556" y="1183714"/>
                  </a:lnTo>
                  <a:lnTo>
                    <a:pt x="187781" y="1166972"/>
                  </a:lnTo>
                  <a:lnTo>
                    <a:pt x="230434" y="1146973"/>
                  </a:lnTo>
                  <a:lnTo>
                    <a:pt x="271355" y="1123841"/>
                  </a:lnTo>
                  <a:lnTo>
                    <a:pt x="310383" y="1097697"/>
                  </a:lnTo>
                  <a:lnTo>
                    <a:pt x="347355" y="1068663"/>
                  </a:lnTo>
                  <a:lnTo>
                    <a:pt x="382111" y="1036862"/>
                  </a:lnTo>
                  <a:lnTo>
                    <a:pt x="414488" y="1002415"/>
                  </a:lnTo>
                  <a:lnTo>
                    <a:pt x="444327" y="965444"/>
                  </a:lnTo>
                  <a:lnTo>
                    <a:pt x="471464" y="926072"/>
                  </a:lnTo>
                  <a:lnTo>
                    <a:pt x="495739" y="884421"/>
                  </a:lnTo>
                  <a:lnTo>
                    <a:pt x="516991" y="840612"/>
                  </a:lnTo>
                  <a:lnTo>
                    <a:pt x="534547" y="796634"/>
                  </a:lnTo>
                  <a:lnTo>
                    <a:pt x="548676" y="752126"/>
                  </a:lnTo>
                  <a:lnTo>
                    <a:pt x="559464" y="707084"/>
                  </a:lnTo>
                  <a:lnTo>
                    <a:pt x="566893" y="662166"/>
                  </a:lnTo>
                  <a:lnTo>
                    <a:pt x="571104" y="617039"/>
                  </a:lnTo>
                  <a:lnTo>
                    <a:pt x="572132" y="572029"/>
                  </a:lnTo>
                  <a:lnTo>
                    <a:pt x="570039" y="527299"/>
                  </a:lnTo>
                  <a:lnTo>
                    <a:pt x="564884" y="483010"/>
                  </a:lnTo>
                  <a:lnTo>
                    <a:pt x="556730" y="439325"/>
                  </a:lnTo>
                  <a:lnTo>
                    <a:pt x="545638" y="396405"/>
                  </a:lnTo>
                  <a:lnTo>
                    <a:pt x="531669" y="354412"/>
                  </a:lnTo>
                  <a:lnTo>
                    <a:pt x="514884" y="313508"/>
                  </a:lnTo>
                  <a:lnTo>
                    <a:pt x="495345" y="273856"/>
                  </a:lnTo>
                  <a:lnTo>
                    <a:pt x="473112" y="235616"/>
                  </a:lnTo>
                  <a:lnTo>
                    <a:pt x="448247" y="198951"/>
                  </a:lnTo>
                  <a:lnTo>
                    <a:pt x="420811" y="164024"/>
                  </a:lnTo>
                  <a:lnTo>
                    <a:pt x="390866" y="130995"/>
                  </a:lnTo>
                  <a:lnTo>
                    <a:pt x="358472" y="100026"/>
                  </a:lnTo>
                  <a:lnTo>
                    <a:pt x="323691" y="71281"/>
                  </a:lnTo>
                  <a:lnTo>
                    <a:pt x="286585" y="44920"/>
                  </a:lnTo>
                  <a:lnTo>
                    <a:pt x="247213" y="21105"/>
                  </a:lnTo>
                  <a:lnTo>
                    <a:pt x="205638" y="0"/>
                  </a:lnTo>
                  <a:close/>
                </a:path>
              </a:pathLst>
            </a:custGeom>
            <a:solidFill>
              <a:srgbClr val="007A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8" name="object 79">
              <a:extLst>
                <a:ext uri="{FF2B5EF4-FFF2-40B4-BE49-F238E27FC236}">
                  <a16:creationId xmlns:a16="http://schemas.microsoft.com/office/drawing/2014/main" id="{1BE0371F-320A-4137-BDC2-68B16F45013D}"/>
                </a:ext>
              </a:extLst>
            </p:cNvPr>
            <p:cNvSpPr/>
            <p:nvPr/>
          </p:nvSpPr>
          <p:spPr>
            <a:xfrm>
              <a:off x="6761280" y="3701015"/>
              <a:ext cx="723900" cy="548640"/>
            </a:xfrm>
            <a:custGeom>
              <a:avLst/>
              <a:gdLst/>
              <a:ahLst/>
              <a:cxnLst/>
              <a:rect l="l" t="t" r="r" b="b"/>
              <a:pathLst>
                <a:path w="723900" h="548640">
                  <a:moveTo>
                    <a:pt x="308305" y="0"/>
                  </a:moveTo>
                  <a:lnTo>
                    <a:pt x="0" y="102260"/>
                  </a:lnTo>
                  <a:lnTo>
                    <a:pt x="16631" y="146916"/>
                  </a:lnTo>
                  <a:lnTo>
                    <a:pt x="36205" y="189709"/>
                  </a:lnTo>
                  <a:lnTo>
                    <a:pt x="58574" y="230549"/>
                  </a:lnTo>
                  <a:lnTo>
                    <a:pt x="83592" y="269347"/>
                  </a:lnTo>
                  <a:lnTo>
                    <a:pt x="111109" y="306013"/>
                  </a:lnTo>
                  <a:lnTo>
                    <a:pt x="140978" y="340459"/>
                  </a:lnTo>
                  <a:lnTo>
                    <a:pt x="173053" y="372596"/>
                  </a:lnTo>
                  <a:lnTo>
                    <a:pt x="207184" y="402332"/>
                  </a:lnTo>
                  <a:lnTo>
                    <a:pt x="243224" y="429581"/>
                  </a:lnTo>
                  <a:lnTo>
                    <a:pt x="281027" y="454252"/>
                  </a:lnTo>
                  <a:lnTo>
                    <a:pt x="320443" y="476255"/>
                  </a:lnTo>
                  <a:lnTo>
                    <a:pt x="361326" y="495502"/>
                  </a:lnTo>
                  <a:lnTo>
                    <a:pt x="403527" y="511904"/>
                  </a:lnTo>
                  <a:lnTo>
                    <a:pt x="446899" y="525370"/>
                  </a:lnTo>
                  <a:lnTo>
                    <a:pt x="491295" y="535812"/>
                  </a:lnTo>
                  <a:lnTo>
                    <a:pt x="536566" y="543141"/>
                  </a:lnTo>
                  <a:lnTo>
                    <a:pt x="582566" y="547267"/>
                  </a:lnTo>
                  <a:lnTo>
                    <a:pt x="629145" y="548100"/>
                  </a:lnTo>
                  <a:lnTo>
                    <a:pt x="676158" y="545552"/>
                  </a:lnTo>
                  <a:lnTo>
                    <a:pt x="723455" y="539534"/>
                  </a:lnTo>
                  <a:lnTo>
                    <a:pt x="670749" y="222522"/>
                  </a:lnTo>
                  <a:lnTo>
                    <a:pt x="623088" y="222522"/>
                  </a:lnTo>
                  <a:lnTo>
                    <a:pt x="576957" y="220019"/>
                  </a:lnTo>
                  <a:lnTo>
                    <a:pt x="532237" y="211106"/>
                  </a:lnTo>
                  <a:lnTo>
                    <a:pt x="489518" y="196148"/>
                  </a:lnTo>
                  <a:lnTo>
                    <a:pt x="449391" y="175514"/>
                  </a:lnTo>
                  <a:lnTo>
                    <a:pt x="412446" y="149568"/>
                  </a:lnTo>
                  <a:lnTo>
                    <a:pt x="379274" y="118677"/>
                  </a:lnTo>
                  <a:lnTo>
                    <a:pt x="350467" y="83208"/>
                  </a:lnTo>
                  <a:lnTo>
                    <a:pt x="326613" y="43526"/>
                  </a:lnTo>
                  <a:lnTo>
                    <a:pt x="308305" y="0"/>
                  </a:lnTo>
                  <a:close/>
                </a:path>
                <a:path w="723900" h="548640">
                  <a:moveTo>
                    <a:pt x="670039" y="218249"/>
                  </a:moveTo>
                  <a:lnTo>
                    <a:pt x="623088" y="222522"/>
                  </a:lnTo>
                  <a:lnTo>
                    <a:pt x="670749" y="222522"/>
                  </a:lnTo>
                  <a:lnTo>
                    <a:pt x="670039" y="218249"/>
                  </a:lnTo>
                  <a:close/>
                </a:path>
              </a:pathLst>
            </a:custGeom>
            <a:solidFill>
              <a:srgbClr val="F18B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9" name="object 80">
              <a:extLst>
                <a:ext uri="{FF2B5EF4-FFF2-40B4-BE49-F238E27FC236}">
                  <a16:creationId xmlns:a16="http://schemas.microsoft.com/office/drawing/2014/main" id="{1FFDD981-5ECF-4540-B2FD-893787CDDCAF}"/>
                </a:ext>
              </a:extLst>
            </p:cNvPr>
            <p:cNvSpPr/>
            <p:nvPr/>
          </p:nvSpPr>
          <p:spPr>
            <a:xfrm>
              <a:off x="6751371" y="3690318"/>
              <a:ext cx="743585" cy="568325"/>
            </a:xfrm>
            <a:custGeom>
              <a:avLst/>
              <a:gdLst/>
              <a:ahLst/>
              <a:cxnLst/>
              <a:rect l="l" t="t" r="r" b="b"/>
              <a:pathLst>
                <a:path w="743584" h="568325">
                  <a:moveTo>
                    <a:pt x="320497" y="0"/>
                  </a:moveTo>
                  <a:lnTo>
                    <a:pt x="6857" y="103797"/>
                  </a:lnTo>
                  <a:lnTo>
                    <a:pt x="3797" y="104559"/>
                  </a:lnTo>
                  <a:lnTo>
                    <a:pt x="761" y="109131"/>
                  </a:lnTo>
                  <a:lnTo>
                    <a:pt x="0" y="111429"/>
                  </a:lnTo>
                  <a:lnTo>
                    <a:pt x="107" y="114037"/>
                  </a:lnTo>
                  <a:lnTo>
                    <a:pt x="761" y="116001"/>
                  </a:lnTo>
                  <a:lnTo>
                    <a:pt x="5333" y="130505"/>
                  </a:lnTo>
                  <a:lnTo>
                    <a:pt x="23952" y="176370"/>
                  </a:lnTo>
                  <a:lnTo>
                    <a:pt x="45539" y="220161"/>
                  </a:lnTo>
                  <a:lnTo>
                    <a:pt x="69940" y="261789"/>
                  </a:lnTo>
                  <a:lnTo>
                    <a:pt x="97006" y="301167"/>
                  </a:lnTo>
                  <a:lnTo>
                    <a:pt x="126584" y="338205"/>
                  </a:lnTo>
                  <a:lnTo>
                    <a:pt x="158523" y="372816"/>
                  </a:lnTo>
                  <a:lnTo>
                    <a:pt x="192672" y="404910"/>
                  </a:lnTo>
                  <a:lnTo>
                    <a:pt x="228878" y="434401"/>
                  </a:lnTo>
                  <a:lnTo>
                    <a:pt x="266991" y="461200"/>
                  </a:lnTo>
                  <a:lnTo>
                    <a:pt x="306858" y="485218"/>
                  </a:lnTo>
                  <a:lnTo>
                    <a:pt x="348329" y="506367"/>
                  </a:lnTo>
                  <a:lnTo>
                    <a:pt x="391251" y="524558"/>
                  </a:lnTo>
                  <a:lnTo>
                    <a:pt x="435473" y="539705"/>
                  </a:lnTo>
                  <a:lnTo>
                    <a:pt x="480844" y="551717"/>
                  </a:lnTo>
                  <a:lnTo>
                    <a:pt x="527211" y="560507"/>
                  </a:lnTo>
                  <a:lnTo>
                    <a:pt x="574424" y="565987"/>
                  </a:lnTo>
                  <a:lnTo>
                    <a:pt x="622331" y="568069"/>
                  </a:lnTo>
                  <a:lnTo>
                    <a:pt x="670780" y="566663"/>
                  </a:lnTo>
                  <a:lnTo>
                    <a:pt x="719620" y="561682"/>
                  </a:lnTo>
                  <a:lnTo>
                    <a:pt x="743040" y="551751"/>
                  </a:lnTo>
                  <a:lnTo>
                    <a:pt x="723455" y="551751"/>
                  </a:lnTo>
                  <a:lnTo>
                    <a:pt x="723012" y="549046"/>
                  </a:lnTo>
                  <a:lnTo>
                    <a:pt x="622661" y="549046"/>
                  </a:lnTo>
                  <a:lnTo>
                    <a:pt x="576254" y="547063"/>
                  </a:lnTo>
                  <a:lnTo>
                    <a:pt x="530434" y="541733"/>
                  </a:lnTo>
                  <a:lnTo>
                    <a:pt x="485361" y="533148"/>
                  </a:lnTo>
                  <a:lnTo>
                    <a:pt x="441199" y="521403"/>
                  </a:lnTo>
                  <a:lnTo>
                    <a:pt x="398109" y="506590"/>
                  </a:lnTo>
                  <a:lnTo>
                    <a:pt x="356253" y="488804"/>
                  </a:lnTo>
                  <a:lnTo>
                    <a:pt x="315794" y="468138"/>
                  </a:lnTo>
                  <a:lnTo>
                    <a:pt x="276892" y="444684"/>
                  </a:lnTo>
                  <a:lnTo>
                    <a:pt x="239711" y="418538"/>
                  </a:lnTo>
                  <a:lnTo>
                    <a:pt x="204412" y="389792"/>
                  </a:lnTo>
                  <a:lnTo>
                    <a:pt x="171158" y="358540"/>
                  </a:lnTo>
                  <a:lnTo>
                    <a:pt x="140110" y="324875"/>
                  </a:lnTo>
                  <a:lnTo>
                    <a:pt x="111430" y="288891"/>
                  </a:lnTo>
                  <a:lnTo>
                    <a:pt x="85280" y="250681"/>
                  </a:lnTo>
                  <a:lnTo>
                    <a:pt x="61823" y="210340"/>
                  </a:lnTo>
                  <a:lnTo>
                    <a:pt x="41220" y="167959"/>
                  </a:lnTo>
                  <a:lnTo>
                    <a:pt x="23634" y="123634"/>
                  </a:lnTo>
                  <a:lnTo>
                    <a:pt x="23044" y="122110"/>
                  </a:lnTo>
                  <a:lnTo>
                    <a:pt x="12966" y="122110"/>
                  </a:lnTo>
                  <a:lnTo>
                    <a:pt x="18313" y="109893"/>
                  </a:lnTo>
                  <a:lnTo>
                    <a:pt x="49527" y="109893"/>
                  </a:lnTo>
                  <a:lnTo>
                    <a:pt x="312569" y="21992"/>
                  </a:lnTo>
                  <a:lnTo>
                    <a:pt x="309816" y="13741"/>
                  </a:lnTo>
                  <a:lnTo>
                    <a:pt x="329900" y="13741"/>
                  </a:lnTo>
                  <a:lnTo>
                    <a:pt x="327367" y="6870"/>
                  </a:lnTo>
                  <a:lnTo>
                    <a:pt x="325856" y="2298"/>
                  </a:lnTo>
                  <a:lnTo>
                    <a:pt x="320497" y="0"/>
                  </a:lnTo>
                  <a:close/>
                </a:path>
                <a:path w="743584" h="568325">
                  <a:moveTo>
                    <a:pt x="731837" y="540308"/>
                  </a:moveTo>
                  <a:lnTo>
                    <a:pt x="721825" y="541809"/>
                  </a:lnTo>
                  <a:lnTo>
                    <a:pt x="723455" y="551751"/>
                  </a:lnTo>
                  <a:lnTo>
                    <a:pt x="731837" y="540308"/>
                  </a:lnTo>
                  <a:close/>
                </a:path>
                <a:path w="743584" h="568325">
                  <a:moveTo>
                    <a:pt x="741154" y="540308"/>
                  </a:moveTo>
                  <a:lnTo>
                    <a:pt x="731837" y="540308"/>
                  </a:lnTo>
                  <a:lnTo>
                    <a:pt x="723455" y="551751"/>
                  </a:lnTo>
                  <a:lnTo>
                    <a:pt x="743040" y="551751"/>
                  </a:lnTo>
                  <a:lnTo>
                    <a:pt x="743292" y="550989"/>
                  </a:lnTo>
                  <a:lnTo>
                    <a:pt x="742530" y="548703"/>
                  </a:lnTo>
                  <a:lnTo>
                    <a:pt x="741154" y="540308"/>
                  </a:lnTo>
                  <a:close/>
                </a:path>
                <a:path w="743584" h="568325">
                  <a:moveTo>
                    <a:pt x="721825" y="541809"/>
                  </a:moveTo>
                  <a:lnTo>
                    <a:pt x="716584" y="542594"/>
                  </a:lnTo>
                  <a:lnTo>
                    <a:pt x="669492" y="547588"/>
                  </a:lnTo>
                  <a:lnTo>
                    <a:pt x="622661" y="549046"/>
                  </a:lnTo>
                  <a:lnTo>
                    <a:pt x="723012" y="549046"/>
                  </a:lnTo>
                  <a:lnTo>
                    <a:pt x="721825" y="541809"/>
                  </a:lnTo>
                  <a:close/>
                </a:path>
                <a:path w="743584" h="568325">
                  <a:moveTo>
                    <a:pt x="690365" y="230479"/>
                  </a:moveTo>
                  <a:lnTo>
                    <a:pt x="670788" y="230479"/>
                  </a:lnTo>
                  <a:lnTo>
                    <a:pt x="681469" y="238099"/>
                  </a:lnTo>
                  <a:lnTo>
                    <a:pt x="672265" y="239486"/>
                  </a:lnTo>
                  <a:lnTo>
                    <a:pt x="721825" y="541809"/>
                  </a:lnTo>
                  <a:lnTo>
                    <a:pt x="731837" y="540308"/>
                  </a:lnTo>
                  <a:lnTo>
                    <a:pt x="741154" y="540308"/>
                  </a:lnTo>
                  <a:lnTo>
                    <a:pt x="690365" y="230479"/>
                  </a:lnTo>
                  <a:close/>
                </a:path>
                <a:path w="743584" h="568325">
                  <a:moveTo>
                    <a:pt x="329900" y="13741"/>
                  </a:moveTo>
                  <a:lnTo>
                    <a:pt x="309816" y="13741"/>
                  </a:lnTo>
                  <a:lnTo>
                    <a:pt x="321259" y="19088"/>
                  </a:lnTo>
                  <a:lnTo>
                    <a:pt x="312569" y="21992"/>
                  </a:lnTo>
                  <a:lnTo>
                    <a:pt x="336155" y="73028"/>
                  </a:lnTo>
                  <a:lnTo>
                    <a:pt x="363732" y="114037"/>
                  </a:lnTo>
                  <a:lnTo>
                    <a:pt x="396493" y="150108"/>
                  </a:lnTo>
                  <a:lnTo>
                    <a:pt x="433801" y="180842"/>
                  </a:lnTo>
                  <a:lnTo>
                    <a:pt x="475018" y="205835"/>
                  </a:lnTo>
                  <a:lnTo>
                    <a:pt x="519506" y="224689"/>
                  </a:lnTo>
                  <a:lnTo>
                    <a:pt x="566626" y="237001"/>
                  </a:lnTo>
                  <a:lnTo>
                    <a:pt x="615743" y="242371"/>
                  </a:lnTo>
                  <a:lnTo>
                    <a:pt x="666216" y="240398"/>
                  </a:lnTo>
                  <a:lnTo>
                    <a:pt x="672265" y="239486"/>
                  </a:lnTo>
                  <a:lnTo>
                    <a:pt x="670788" y="230479"/>
                  </a:lnTo>
                  <a:lnTo>
                    <a:pt x="690365" y="230479"/>
                  </a:lnTo>
                  <a:lnTo>
                    <a:pt x="689863" y="227418"/>
                  </a:lnTo>
                  <a:lnTo>
                    <a:pt x="689283" y="223284"/>
                  </a:lnTo>
                  <a:lnTo>
                    <a:pt x="617309" y="223284"/>
                  </a:lnTo>
                  <a:lnTo>
                    <a:pt x="571051" y="218326"/>
                  </a:lnTo>
                  <a:lnTo>
                    <a:pt x="526559" y="206815"/>
                  </a:lnTo>
                  <a:lnTo>
                    <a:pt x="484478" y="189131"/>
                  </a:lnTo>
                  <a:lnTo>
                    <a:pt x="445449" y="165651"/>
                  </a:lnTo>
                  <a:lnTo>
                    <a:pt x="410115" y="136757"/>
                  </a:lnTo>
                  <a:lnTo>
                    <a:pt x="379120" y="102826"/>
                  </a:lnTo>
                  <a:lnTo>
                    <a:pt x="353105" y="64239"/>
                  </a:lnTo>
                  <a:lnTo>
                    <a:pt x="332714" y="21374"/>
                  </a:lnTo>
                  <a:lnTo>
                    <a:pt x="329900" y="13741"/>
                  </a:lnTo>
                  <a:close/>
                </a:path>
                <a:path w="743584" h="568325">
                  <a:moveTo>
                    <a:pt x="670788" y="230479"/>
                  </a:moveTo>
                  <a:lnTo>
                    <a:pt x="672265" y="239486"/>
                  </a:lnTo>
                  <a:lnTo>
                    <a:pt x="681469" y="238099"/>
                  </a:lnTo>
                  <a:lnTo>
                    <a:pt x="670788" y="230479"/>
                  </a:lnTo>
                  <a:close/>
                </a:path>
                <a:path w="743584" h="568325">
                  <a:moveTo>
                    <a:pt x="683767" y="218262"/>
                  </a:moveTo>
                  <a:lnTo>
                    <a:pt x="664692" y="221310"/>
                  </a:lnTo>
                  <a:lnTo>
                    <a:pt x="617309" y="223284"/>
                  </a:lnTo>
                  <a:lnTo>
                    <a:pt x="689283" y="223284"/>
                  </a:lnTo>
                  <a:lnTo>
                    <a:pt x="689114" y="222084"/>
                  </a:lnTo>
                  <a:lnTo>
                    <a:pt x="683767" y="218262"/>
                  </a:lnTo>
                  <a:close/>
                </a:path>
                <a:path w="743584" h="568325">
                  <a:moveTo>
                    <a:pt x="18313" y="109893"/>
                  </a:moveTo>
                  <a:lnTo>
                    <a:pt x="12966" y="122110"/>
                  </a:lnTo>
                  <a:lnTo>
                    <a:pt x="21889" y="119128"/>
                  </a:lnTo>
                  <a:lnTo>
                    <a:pt x="18313" y="109893"/>
                  </a:lnTo>
                  <a:close/>
                </a:path>
                <a:path w="743584" h="568325">
                  <a:moveTo>
                    <a:pt x="21889" y="119128"/>
                  </a:moveTo>
                  <a:lnTo>
                    <a:pt x="12966" y="122110"/>
                  </a:lnTo>
                  <a:lnTo>
                    <a:pt x="23044" y="122110"/>
                  </a:lnTo>
                  <a:lnTo>
                    <a:pt x="21889" y="119128"/>
                  </a:lnTo>
                  <a:close/>
                </a:path>
                <a:path w="743584" h="568325">
                  <a:moveTo>
                    <a:pt x="49527" y="109893"/>
                  </a:moveTo>
                  <a:lnTo>
                    <a:pt x="18313" y="109893"/>
                  </a:lnTo>
                  <a:lnTo>
                    <a:pt x="21889" y="119128"/>
                  </a:lnTo>
                  <a:lnTo>
                    <a:pt x="49527" y="109893"/>
                  </a:lnTo>
                  <a:close/>
                </a:path>
                <a:path w="743584" h="568325">
                  <a:moveTo>
                    <a:pt x="309816" y="13741"/>
                  </a:moveTo>
                  <a:lnTo>
                    <a:pt x="312569" y="21992"/>
                  </a:lnTo>
                  <a:lnTo>
                    <a:pt x="321259" y="19088"/>
                  </a:lnTo>
                  <a:lnTo>
                    <a:pt x="309816" y="1374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0" name="object 81">
              <a:extLst>
                <a:ext uri="{FF2B5EF4-FFF2-40B4-BE49-F238E27FC236}">
                  <a16:creationId xmlns:a16="http://schemas.microsoft.com/office/drawing/2014/main" id="{D7EBBED1-379D-461E-8200-D37519500025}"/>
                </a:ext>
              </a:extLst>
            </p:cNvPr>
            <p:cNvSpPr/>
            <p:nvPr/>
          </p:nvSpPr>
          <p:spPr>
            <a:xfrm>
              <a:off x="6727930" y="2947025"/>
              <a:ext cx="635000" cy="856615"/>
            </a:xfrm>
            <a:custGeom>
              <a:avLst/>
              <a:gdLst/>
              <a:ahLst/>
              <a:cxnLst/>
              <a:rect l="l" t="t" r="r" b="b"/>
              <a:pathLst>
                <a:path w="635000" h="856615">
                  <a:moveTo>
                    <a:pt x="619440" y="0"/>
                  </a:moveTo>
                  <a:lnTo>
                    <a:pt x="574963" y="3736"/>
                  </a:lnTo>
                  <a:lnTo>
                    <a:pt x="530915" y="10402"/>
                  </a:lnTo>
                  <a:lnTo>
                    <a:pt x="487438" y="20072"/>
                  </a:lnTo>
                  <a:lnTo>
                    <a:pt x="444676" y="32816"/>
                  </a:lnTo>
                  <a:lnTo>
                    <a:pt x="399147" y="49875"/>
                  </a:lnTo>
                  <a:lnTo>
                    <a:pt x="355646" y="69934"/>
                  </a:lnTo>
                  <a:lnTo>
                    <a:pt x="314252" y="92835"/>
                  </a:lnTo>
                  <a:lnTo>
                    <a:pt x="275044" y="118418"/>
                  </a:lnTo>
                  <a:lnTo>
                    <a:pt x="238102" y="146525"/>
                  </a:lnTo>
                  <a:lnTo>
                    <a:pt x="203505" y="176997"/>
                  </a:lnTo>
                  <a:lnTo>
                    <a:pt x="171330" y="209673"/>
                  </a:lnTo>
                  <a:lnTo>
                    <a:pt x="141659" y="244396"/>
                  </a:lnTo>
                  <a:lnTo>
                    <a:pt x="114570" y="281005"/>
                  </a:lnTo>
                  <a:lnTo>
                    <a:pt x="90141" y="319343"/>
                  </a:lnTo>
                  <a:lnTo>
                    <a:pt x="68452" y="359249"/>
                  </a:lnTo>
                  <a:lnTo>
                    <a:pt x="49583" y="400565"/>
                  </a:lnTo>
                  <a:lnTo>
                    <a:pt x="33612" y="443131"/>
                  </a:lnTo>
                  <a:lnTo>
                    <a:pt x="20616" y="486798"/>
                  </a:lnTo>
                  <a:lnTo>
                    <a:pt x="10681" y="531379"/>
                  </a:lnTo>
                  <a:lnTo>
                    <a:pt x="3879" y="576742"/>
                  </a:lnTo>
                  <a:lnTo>
                    <a:pt x="293" y="622719"/>
                  </a:lnTo>
                  <a:lnTo>
                    <a:pt x="0" y="669151"/>
                  </a:lnTo>
                  <a:lnTo>
                    <a:pt x="3079" y="715879"/>
                  </a:lnTo>
                  <a:lnTo>
                    <a:pt x="9611" y="762744"/>
                  </a:lnTo>
                  <a:lnTo>
                    <a:pt x="19675" y="809586"/>
                  </a:lnTo>
                  <a:lnTo>
                    <a:pt x="33348" y="856246"/>
                  </a:lnTo>
                  <a:lnTo>
                    <a:pt x="341653" y="753986"/>
                  </a:lnTo>
                  <a:lnTo>
                    <a:pt x="335502" y="732548"/>
                  </a:lnTo>
                  <a:lnTo>
                    <a:pt x="330782" y="710679"/>
                  </a:lnTo>
                  <a:lnTo>
                    <a:pt x="327491" y="688524"/>
                  </a:lnTo>
                  <a:lnTo>
                    <a:pt x="325626" y="666229"/>
                  </a:lnTo>
                  <a:lnTo>
                    <a:pt x="326890" y="618069"/>
                  </a:lnTo>
                  <a:lnTo>
                    <a:pt x="334946" y="571759"/>
                  </a:lnTo>
                  <a:lnTo>
                    <a:pt x="349318" y="527827"/>
                  </a:lnTo>
                  <a:lnTo>
                    <a:pt x="369538" y="486789"/>
                  </a:lnTo>
                  <a:lnTo>
                    <a:pt x="395112" y="449198"/>
                  </a:lnTo>
                  <a:lnTo>
                    <a:pt x="425584" y="415554"/>
                  </a:lnTo>
                  <a:lnTo>
                    <a:pt x="460474" y="386393"/>
                  </a:lnTo>
                  <a:lnTo>
                    <a:pt x="499306" y="362240"/>
                  </a:lnTo>
                  <a:lnTo>
                    <a:pt x="541605" y="343621"/>
                  </a:lnTo>
                  <a:lnTo>
                    <a:pt x="586896" y="331064"/>
                  </a:lnTo>
                  <a:lnTo>
                    <a:pt x="634706" y="325094"/>
                  </a:lnTo>
                  <a:lnTo>
                    <a:pt x="619440" y="0"/>
                  </a:lnTo>
                  <a:close/>
                </a:path>
              </a:pathLst>
            </a:custGeom>
            <a:solidFill>
              <a:srgbClr val="8FBE2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1" name="object 82">
              <a:extLst>
                <a:ext uri="{FF2B5EF4-FFF2-40B4-BE49-F238E27FC236}">
                  <a16:creationId xmlns:a16="http://schemas.microsoft.com/office/drawing/2014/main" id="{5B418190-1986-484F-90FB-8B665BB10AF9}"/>
                </a:ext>
              </a:extLst>
            </p:cNvPr>
            <p:cNvSpPr/>
            <p:nvPr/>
          </p:nvSpPr>
          <p:spPr>
            <a:xfrm>
              <a:off x="6717962" y="2937865"/>
              <a:ext cx="654685" cy="875665"/>
            </a:xfrm>
            <a:custGeom>
              <a:avLst/>
              <a:gdLst/>
              <a:ahLst/>
              <a:cxnLst/>
              <a:rect l="l" t="t" r="r" b="b"/>
              <a:pathLst>
                <a:path w="654684" h="875665">
                  <a:moveTo>
                    <a:pt x="630940" y="0"/>
                  </a:moveTo>
                  <a:lnTo>
                    <a:pt x="628654" y="0"/>
                  </a:lnTo>
                  <a:lnTo>
                    <a:pt x="605743" y="1524"/>
                  </a:lnTo>
                  <a:lnTo>
                    <a:pt x="558670" y="7156"/>
                  </a:lnTo>
                  <a:lnTo>
                    <a:pt x="512879" y="15908"/>
                  </a:lnTo>
                  <a:lnTo>
                    <a:pt x="468458" y="27654"/>
                  </a:lnTo>
                  <a:lnTo>
                    <a:pt x="425492" y="42269"/>
                  </a:lnTo>
                  <a:lnTo>
                    <a:pt x="384069" y="59628"/>
                  </a:lnTo>
                  <a:lnTo>
                    <a:pt x="344276" y="79605"/>
                  </a:lnTo>
                  <a:lnTo>
                    <a:pt x="306199" y="102077"/>
                  </a:lnTo>
                  <a:lnTo>
                    <a:pt x="269925" y="126916"/>
                  </a:lnTo>
                  <a:lnTo>
                    <a:pt x="235540" y="153999"/>
                  </a:lnTo>
                  <a:lnTo>
                    <a:pt x="203132" y="183201"/>
                  </a:lnTo>
                  <a:lnTo>
                    <a:pt x="172788" y="214395"/>
                  </a:lnTo>
                  <a:lnTo>
                    <a:pt x="144593" y="247458"/>
                  </a:lnTo>
                  <a:lnTo>
                    <a:pt x="118636" y="282263"/>
                  </a:lnTo>
                  <a:lnTo>
                    <a:pt x="95002" y="318687"/>
                  </a:lnTo>
                  <a:lnTo>
                    <a:pt x="73779" y="356603"/>
                  </a:lnTo>
                  <a:lnTo>
                    <a:pt x="55053" y="395886"/>
                  </a:lnTo>
                  <a:lnTo>
                    <a:pt x="38911" y="436412"/>
                  </a:lnTo>
                  <a:lnTo>
                    <a:pt x="25440" y="478055"/>
                  </a:lnTo>
                  <a:lnTo>
                    <a:pt x="14726" y="520690"/>
                  </a:lnTo>
                  <a:lnTo>
                    <a:pt x="6857" y="564193"/>
                  </a:lnTo>
                  <a:lnTo>
                    <a:pt x="1913" y="608595"/>
                  </a:lnTo>
                  <a:lnTo>
                    <a:pt x="0" y="653298"/>
                  </a:lnTo>
                  <a:lnTo>
                    <a:pt x="1184" y="698651"/>
                  </a:lnTo>
                  <a:lnTo>
                    <a:pt x="5561" y="744371"/>
                  </a:lnTo>
                  <a:lnTo>
                    <a:pt x="13215" y="790332"/>
                  </a:lnTo>
                  <a:lnTo>
                    <a:pt x="24235" y="836409"/>
                  </a:lnTo>
                  <a:lnTo>
                    <a:pt x="36453" y="873036"/>
                  </a:lnTo>
                  <a:lnTo>
                    <a:pt x="41025" y="875322"/>
                  </a:lnTo>
                  <a:lnTo>
                    <a:pt x="44085" y="875322"/>
                  </a:lnTo>
                  <a:lnTo>
                    <a:pt x="80701" y="863117"/>
                  </a:lnTo>
                  <a:lnTo>
                    <a:pt x="52480" y="863117"/>
                  </a:lnTo>
                  <a:lnTo>
                    <a:pt x="40263" y="857008"/>
                  </a:lnTo>
                  <a:lnTo>
                    <a:pt x="49621" y="853889"/>
                  </a:lnTo>
                  <a:lnTo>
                    <a:pt x="42549" y="831062"/>
                  </a:lnTo>
                  <a:lnTo>
                    <a:pt x="31404" y="784642"/>
                  </a:lnTo>
                  <a:lnTo>
                    <a:pt x="23823" y="738317"/>
                  </a:lnTo>
                  <a:lnTo>
                    <a:pt x="19708" y="692227"/>
                  </a:lnTo>
                  <a:lnTo>
                    <a:pt x="18960" y="646512"/>
                  </a:lnTo>
                  <a:lnTo>
                    <a:pt x="21483" y="601311"/>
                  </a:lnTo>
                  <a:lnTo>
                    <a:pt x="27177" y="556765"/>
                  </a:lnTo>
                  <a:lnTo>
                    <a:pt x="35946" y="513013"/>
                  </a:lnTo>
                  <a:lnTo>
                    <a:pt x="47692" y="470194"/>
                  </a:lnTo>
                  <a:lnTo>
                    <a:pt x="62317" y="428449"/>
                  </a:lnTo>
                  <a:lnTo>
                    <a:pt x="79722" y="387918"/>
                  </a:lnTo>
                  <a:lnTo>
                    <a:pt x="99811" y="348740"/>
                  </a:lnTo>
                  <a:lnTo>
                    <a:pt x="122485" y="311054"/>
                  </a:lnTo>
                  <a:lnTo>
                    <a:pt x="147648" y="275002"/>
                  </a:lnTo>
                  <a:lnTo>
                    <a:pt x="175200" y="240722"/>
                  </a:lnTo>
                  <a:lnTo>
                    <a:pt x="205044" y="208355"/>
                  </a:lnTo>
                  <a:lnTo>
                    <a:pt x="237082" y="178039"/>
                  </a:lnTo>
                  <a:lnTo>
                    <a:pt x="271218" y="149916"/>
                  </a:lnTo>
                  <a:lnTo>
                    <a:pt x="307352" y="124124"/>
                  </a:lnTo>
                  <a:lnTo>
                    <a:pt x="345386" y="100804"/>
                  </a:lnTo>
                  <a:lnTo>
                    <a:pt x="385225" y="80095"/>
                  </a:lnTo>
                  <a:lnTo>
                    <a:pt x="426768" y="62137"/>
                  </a:lnTo>
                  <a:lnTo>
                    <a:pt x="469920" y="47070"/>
                  </a:lnTo>
                  <a:lnTo>
                    <a:pt x="514581" y="35034"/>
                  </a:lnTo>
                  <a:lnTo>
                    <a:pt x="560654" y="26167"/>
                  </a:lnTo>
                  <a:lnTo>
                    <a:pt x="608041" y="20612"/>
                  </a:lnTo>
                  <a:lnTo>
                    <a:pt x="619969" y="19754"/>
                  </a:lnTo>
                  <a:lnTo>
                    <a:pt x="619484" y="9918"/>
                  </a:lnTo>
                  <a:lnTo>
                    <a:pt x="638610" y="9918"/>
                  </a:lnTo>
                  <a:lnTo>
                    <a:pt x="638572" y="6108"/>
                  </a:lnTo>
                  <a:lnTo>
                    <a:pt x="637010" y="3822"/>
                  </a:lnTo>
                  <a:lnTo>
                    <a:pt x="635512" y="2286"/>
                  </a:lnTo>
                  <a:lnTo>
                    <a:pt x="633226" y="762"/>
                  </a:lnTo>
                  <a:lnTo>
                    <a:pt x="630940" y="0"/>
                  </a:lnTo>
                  <a:close/>
                </a:path>
                <a:path w="654684" h="875665">
                  <a:moveTo>
                    <a:pt x="49621" y="853889"/>
                  </a:moveTo>
                  <a:lnTo>
                    <a:pt x="40263" y="857008"/>
                  </a:lnTo>
                  <a:lnTo>
                    <a:pt x="52480" y="863117"/>
                  </a:lnTo>
                  <a:lnTo>
                    <a:pt x="49621" y="853889"/>
                  </a:lnTo>
                  <a:close/>
                </a:path>
                <a:path w="654684" h="875665">
                  <a:moveTo>
                    <a:pt x="340226" y="757025"/>
                  </a:moveTo>
                  <a:lnTo>
                    <a:pt x="49621" y="853889"/>
                  </a:lnTo>
                  <a:lnTo>
                    <a:pt x="52480" y="863117"/>
                  </a:lnTo>
                  <a:lnTo>
                    <a:pt x="80701" y="863117"/>
                  </a:lnTo>
                  <a:lnTo>
                    <a:pt x="360023" y="770013"/>
                  </a:lnTo>
                  <a:lnTo>
                    <a:pt x="362637" y="765429"/>
                  </a:lnTo>
                  <a:lnTo>
                    <a:pt x="343234" y="765429"/>
                  </a:lnTo>
                  <a:lnTo>
                    <a:pt x="340226" y="757025"/>
                  </a:lnTo>
                  <a:close/>
                </a:path>
                <a:path w="654684" h="875665">
                  <a:moveTo>
                    <a:pt x="349342" y="753986"/>
                  </a:moveTo>
                  <a:lnTo>
                    <a:pt x="340226" y="757025"/>
                  </a:lnTo>
                  <a:lnTo>
                    <a:pt x="343234" y="765429"/>
                  </a:lnTo>
                  <a:lnTo>
                    <a:pt x="349342" y="753986"/>
                  </a:lnTo>
                  <a:close/>
                </a:path>
                <a:path w="654684" h="875665">
                  <a:moveTo>
                    <a:pt x="359044" y="753986"/>
                  </a:moveTo>
                  <a:lnTo>
                    <a:pt x="349342" y="753986"/>
                  </a:lnTo>
                  <a:lnTo>
                    <a:pt x="343234" y="765429"/>
                  </a:lnTo>
                  <a:lnTo>
                    <a:pt x="362637" y="765429"/>
                  </a:lnTo>
                  <a:lnTo>
                    <a:pt x="363071" y="764667"/>
                  </a:lnTo>
                  <a:lnTo>
                    <a:pt x="360785" y="760095"/>
                  </a:lnTo>
                  <a:lnTo>
                    <a:pt x="359044" y="753986"/>
                  </a:lnTo>
                  <a:close/>
                </a:path>
                <a:path w="654684" h="875665">
                  <a:moveTo>
                    <a:pt x="635064" y="325941"/>
                  </a:moveTo>
                  <a:lnTo>
                    <a:pt x="581006" y="334360"/>
                  </a:lnTo>
                  <a:lnTo>
                    <a:pt x="536946" y="348251"/>
                  </a:lnTo>
                  <a:lnTo>
                    <a:pt x="496053" y="367770"/>
                  </a:lnTo>
                  <a:lnTo>
                    <a:pt x="458684" y="392381"/>
                  </a:lnTo>
                  <a:lnTo>
                    <a:pt x="425191" y="421549"/>
                  </a:lnTo>
                  <a:lnTo>
                    <a:pt x="395931" y="454740"/>
                  </a:lnTo>
                  <a:lnTo>
                    <a:pt x="371258" y="491417"/>
                  </a:lnTo>
                  <a:lnTo>
                    <a:pt x="351526" y="531047"/>
                  </a:lnTo>
                  <a:lnTo>
                    <a:pt x="337091" y="573093"/>
                  </a:lnTo>
                  <a:lnTo>
                    <a:pt x="328307" y="617022"/>
                  </a:lnTo>
                  <a:lnTo>
                    <a:pt x="325530" y="662297"/>
                  </a:lnTo>
                  <a:lnTo>
                    <a:pt x="329113" y="708384"/>
                  </a:lnTo>
                  <a:lnTo>
                    <a:pt x="339411" y="754748"/>
                  </a:lnTo>
                  <a:lnTo>
                    <a:pt x="340226" y="757025"/>
                  </a:lnTo>
                  <a:lnTo>
                    <a:pt x="349342" y="753986"/>
                  </a:lnTo>
                  <a:lnTo>
                    <a:pt x="359044" y="753986"/>
                  </a:lnTo>
                  <a:lnTo>
                    <a:pt x="357737" y="749401"/>
                  </a:lnTo>
                  <a:lnTo>
                    <a:pt x="347698" y="701665"/>
                  </a:lnTo>
                  <a:lnTo>
                    <a:pt x="344901" y="654536"/>
                  </a:lnTo>
                  <a:lnTo>
                    <a:pt x="348954" y="608595"/>
                  </a:lnTo>
                  <a:lnTo>
                    <a:pt x="359462" y="564427"/>
                  </a:lnTo>
                  <a:lnTo>
                    <a:pt x="376032" y="522617"/>
                  </a:lnTo>
                  <a:lnTo>
                    <a:pt x="398269" y="483746"/>
                  </a:lnTo>
                  <a:lnTo>
                    <a:pt x="425780" y="448399"/>
                  </a:lnTo>
                  <a:lnTo>
                    <a:pt x="458171" y="417159"/>
                  </a:lnTo>
                  <a:lnTo>
                    <a:pt x="495047" y="390610"/>
                  </a:lnTo>
                  <a:lnTo>
                    <a:pt x="536016" y="369335"/>
                  </a:lnTo>
                  <a:lnTo>
                    <a:pt x="580683" y="353919"/>
                  </a:lnTo>
                  <a:lnTo>
                    <a:pt x="628654" y="344944"/>
                  </a:lnTo>
                  <a:lnTo>
                    <a:pt x="645430" y="344182"/>
                  </a:lnTo>
                  <a:lnTo>
                    <a:pt x="650777" y="343420"/>
                  </a:lnTo>
                  <a:lnTo>
                    <a:pt x="654600" y="339598"/>
                  </a:lnTo>
                  <a:lnTo>
                    <a:pt x="654600" y="335026"/>
                  </a:lnTo>
                  <a:lnTo>
                    <a:pt x="635512" y="335026"/>
                  </a:lnTo>
                  <a:lnTo>
                    <a:pt x="635064" y="325941"/>
                  </a:lnTo>
                  <a:close/>
                </a:path>
                <a:path w="654684" h="875665">
                  <a:moveTo>
                    <a:pt x="643894" y="325094"/>
                  </a:moveTo>
                  <a:lnTo>
                    <a:pt x="635064" y="325941"/>
                  </a:lnTo>
                  <a:lnTo>
                    <a:pt x="635512" y="335026"/>
                  </a:lnTo>
                  <a:lnTo>
                    <a:pt x="643894" y="325094"/>
                  </a:lnTo>
                  <a:close/>
                </a:path>
                <a:path w="654684" h="875665">
                  <a:moveTo>
                    <a:pt x="654148" y="325094"/>
                  </a:moveTo>
                  <a:lnTo>
                    <a:pt x="643894" y="325094"/>
                  </a:lnTo>
                  <a:lnTo>
                    <a:pt x="635512" y="335026"/>
                  </a:lnTo>
                  <a:lnTo>
                    <a:pt x="654600" y="335026"/>
                  </a:lnTo>
                  <a:lnTo>
                    <a:pt x="654600" y="334251"/>
                  </a:lnTo>
                  <a:lnTo>
                    <a:pt x="654148" y="325094"/>
                  </a:lnTo>
                  <a:close/>
                </a:path>
                <a:path w="654684" h="875665">
                  <a:moveTo>
                    <a:pt x="638610" y="9918"/>
                  </a:moveTo>
                  <a:lnTo>
                    <a:pt x="619484" y="9918"/>
                  </a:lnTo>
                  <a:lnTo>
                    <a:pt x="629416" y="19075"/>
                  </a:lnTo>
                  <a:lnTo>
                    <a:pt x="619969" y="19754"/>
                  </a:lnTo>
                  <a:lnTo>
                    <a:pt x="635064" y="325941"/>
                  </a:lnTo>
                  <a:lnTo>
                    <a:pt x="643894" y="325094"/>
                  </a:lnTo>
                  <a:lnTo>
                    <a:pt x="654148" y="325094"/>
                  </a:lnTo>
                  <a:lnTo>
                    <a:pt x="638610" y="9918"/>
                  </a:lnTo>
                  <a:close/>
                </a:path>
                <a:path w="654684" h="875665">
                  <a:moveTo>
                    <a:pt x="619484" y="9918"/>
                  </a:moveTo>
                  <a:lnTo>
                    <a:pt x="619969" y="19754"/>
                  </a:lnTo>
                  <a:lnTo>
                    <a:pt x="629416" y="19075"/>
                  </a:lnTo>
                  <a:lnTo>
                    <a:pt x="619484" y="9918"/>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8" name="object 83">
              <a:extLst>
                <a:ext uri="{FF2B5EF4-FFF2-40B4-BE49-F238E27FC236}">
                  <a16:creationId xmlns:a16="http://schemas.microsoft.com/office/drawing/2014/main" id="{9564F95D-C6FE-42B8-BB19-06DA9F3D61A9}"/>
                </a:ext>
              </a:extLst>
            </p:cNvPr>
            <p:cNvSpPr/>
            <p:nvPr/>
          </p:nvSpPr>
          <p:spPr>
            <a:xfrm>
              <a:off x="7363018" y="2946260"/>
              <a:ext cx="0" cy="326390"/>
            </a:xfrm>
            <a:custGeom>
              <a:avLst/>
              <a:gdLst/>
              <a:ahLst/>
              <a:cxnLst/>
              <a:rect l="l" t="t" r="r" b="b"/>
              <a:pathLst>
                <a:path h="326390">
                  <a:moveTo>
                    <a:pt x="0" y="0"/>
                  </a:moveTo>
                  <a:lnTo>
                    <a:pt x="0" y="325856"/>
                  </a:lnTo>
                </a:path>
              </a:pathLst>
            </a:custGeom>
            <a:ln w="31292">
              <a:solidFill>
                <a:srgbClr val="009F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6" name="object 84">
              <a:extLst>
                <a:ext uri="{FF2B5EF4-FFF2-40B4-BE49-F238E27FC236}">
                  <a16:creationId xmlns:a16="http://schemas.microsoft.com/office/drawing/2014/main" id="{CD87ABB5-9D7E-48FA-8668-BDDB9A065630}"/>
                </a:ext>
              </a:extLst>
            </p:cNvPr>
            <p:cNvSpPr/>
            <p:nvPr/>
          </p:nvSpPr>
          <p:spPr>
            <a:xfrm>
              <a:off x="7337448" y="2937107"/>
              <a:ext cx="51435" cy="345440"/>
            </a:xfrm>
            <a:custGeom>
              <a:avLst/>
              <a:gdLst/>
              <a:ahLst/>
              <a:cxnLst/>
              <a:rect l="l" t="t" r="r" b="b"/>
              <a:pathLst>
                <a:path w="51434" h="345440">
                  <a:moveTo>
                    <a:pt x="43497" y="0"/>
                  </a:moveTo>
                  <a:lnTo>
                    <a:pt x="25184" y="0"/>
                  </a:lnTo>
                  <a:lnTo>
                    <a:pt x="9169" y="762"/>
                  </a:lnTo>
                  <a:lnTo>
                    <a:pt x="6870" y="762"/>
                  </a:lnTo>
                  <a:lnTo>
                    <a:pt x="4572" y="1524"/>
                  </a:lnTo>
                  <a:lnTo>
                    <a:pt x="774" y="5334"/>
                  </a:lnTo>
                  <a:lnTo>
                    <a:pt x="0" y="8394"/>
                  </a:lnTo>
                  <a:lnTo>
                    <a:pt x="0" y="10680"/>
                  </a:lnTo>
                  <a:lnTo>
                    <a:pt x="15927" y="333494"/>
                  </a:lnTo>
                  <a:lnTo>
                    <a:pt x="16040" y="341122"/>
                  </a:lnTo>
                  <a:lnTo>
                    <a:pt x="20599" y="344932"/>
                  </a:lnTo>
                  <a:lnTo>
                    <a:pt x="25946" y="344932"/>
                  </a:lnTo>
                  <a:lnTo>
                    <a:pt x="41986" y="344170"/>
                  </a:lnTo>
                  <a:lnTo>
                    <a:pt x="46545" y="344170"/>
                  </a:lnTo>
                  <a:lnTo>
                    <a:pt x="51142" y="340360"/>
                  </a:lnTo>
                  <a:lnTo>
                    <a:pt x="51142" y="335013"/>
                  </a:lnTo>
                  <a:lnTo>
                    <a:pt x="32067" y="335013"/>
                  </a:lnTo>
                  <a:lnTo>
                    <a:pt x="32067" y="332203"/>
                  </a:lnTo>
                  <a:lnTo>
                    <a:pt x="25184" y="325856"/>
                  </a:lnTo>
                  <a:lnTo>
                    <a:pt x="32067" y="325529"/>
                  </a:lnTo>
                  <a:lnTo>
                    <a:pt x="32067" y="273237"/>
                  </a:lnTo>
                  <a:lnTo>
                    <a:pt x="19564" y="19837"/>
                  </a:lnTo>
                  <a:lnTo>
                    <a:pt x="9918" y="19837"/>
                  </a:lnTo>
                  <a:lnTo>
                    <a:pt x="19075" y="9918"/>
                  </a:lnTo>
                  <a:lnTo>
                    <a:pt x="32067" y="9918"/>
                  </a:lnTo>
                  <a:lnTo>
                    <a:pt x="32067" y="9156"/>
                  </a:lnTo>
                  <a:lnTo>
                    <a:pt x="51142" y="9156"/>
                  </a:lnTo>
                  <a:lnTo>
                    <a:pt x="51142" y="6870"/>
                  </a:lnTo>
                  <a:lnTo>
                    <a:pt x="48082" y="2286"/>
                  </a:lnTo>
                  <a:lnTo>
                    <a:pt x="46545" y="762"/>
                  </a:lnTo>
                  <a:lnTo>
                    <a:pt x="43497" y="0"/>
                  </a:lnTo>
                  <a:close/>
                </a:path>
                <a:path w="51434" h="345440">
                  <a:moveTo>
                    <a:pt x="32067" y="332203"/>
                  </a:moveTo>
                  <a:lnTo>
                    <a:pt x="32067" y="335013"/>
                  </a:lnTo>
                  <a:lnTo>
                    <a:pt x="33467" y="333494"/>
                  </a:lnTo>
                  <a:lnTo>
                    <a:pt x="32067" y="332203"/>
                  </a:lnTo>
                  <a:close/>
                </a:path>
                <a:path w="51434" h="345440">
                  <a:moveTo>
                    <a:pt x="33467" y="333494"/>
                  </a:moveTo>
                  <a:lnTo>
                    <a:pt x="32067" y="335013"/>
                  </a:lnTo>
                  <a:lnTo>
                    <a:pt x="35115" y="335013"/>
                  </a:lnTo>
                  <a:lnTo>
                    <a:pt x="33467" y="333494"/>
                  </a:lnTo>
                  <a:close/>
                </a:path>
                <a:path w="51434" h="345440">
                  <a:moveTo>
                    <a:pt x="34960" y="331875"/>
                  </a:moveTo>
                  <a:lnTo>
                    <a:pt x="33467" y="333494"/>
                  </a:lnTo>
                  <a:lnTo>
                    <a:pt x="35115" y="335013"/>
                  </a:lnTo>
                  <a:lnTo>
                    <a:pt x="34960" y="331875"/>
                  </a:lnTo>
                  <a:close/>
                </a:path>
                <a:path w="51434" h="345440">
                  <a:moveTo>
                    <a:pt x="51142" y="325094"/>
                  </a:moveTo>
                  <a:lnTo>
                    <a:pt x="41211" y="325094"/>
                  </a:lnTo>
                  <a:lnTo>
                    <a:pt x="34960" y="331875"/>
                  </a:lnTo>
                  <a:lnTo>
                    <a:pt x="35115" y="335013"/>
                  </a:lnTo>
                  <a:lnTo>
                    <a:pt x="51142" y="335013"/>
                  </a:lnTo>
                  <a:lnTo>
                    <a:pt x="51142" y="325094"/>
                  </a:lnTo>
                  <a:close/>
                </a:path>
                <a:path w="51434" h="345440">
                  <a:moveTo>
                    <a:pt x="34641" y="325406"/>
                  </a:moveTo>
                  <a:lnTo>
                    <a:pt x="32067" y="325529"/>
                  </a:lnTo>
                  <a:lnTo>
                    <a:pt x="32067" y="332203"/>
                  </a:lnTo>
                  <a:lnTo>
                    <a:pt x="33467" y="333494"/>
                  </a:lnTo>
                  <a:lnTo>
                    <a:pt x="34960" y="331875"/>
                  </a:lnTo>
                  <a:lnTo>
                    <a:pt x="34641" y="325406"/>
                  </a:lnTo>
                  <a:close/>
                </a:path>
                <a:path w="51434" h="345440">
                  <a:moveTo>
                    <a:pt x="32067" y="325529"/>
                  </a:moveTo>
                  <a:lnTo>
                    <a:pt x="25184" y="325856"/>
                  </a:lnTo>
                  <a:lnTo>
                    <a:pt x="32067" y="332203"/>
                  </a:lnTo>
                  <a:lnTo>
                    <a:pt x="32067" y="325529"/>
                  </a:lnTo>
                  <a:close/>
                </a:path>
                <a:path w="51434" h="345440">
                  <a:moveTo>
                    <a:pt x="41211" y="325094"/>
                  </a:moveTo>
                  <a:lnTo>
                    <a:pt x="34641" y="325406"/>
                  </a:lnTo>
                  <a:lnTo>
                    <a:pt x="34960" y="331875"/>
                  </a:lnTo>
                  <a:lnTo>
                    <a:pt x="41211" y="325094"/>
                  </a:lnTo>
                  <a:close/>
                </a:path>
                <a:path w="51434" h="345440">
                  <a:moveTo>
                    <a:pt x="32067" y="273237"/>
                  </a:moveTo>
                  <a:lnTo>
                    <a:pt x="32067" y="325529"/>
                  </a:lnTo>
                  <a:lnTo>
                    <a:pt x="34641" y="325406"/>
                  </a:lnTo>
                  <a:lnTo>
                    <a:pt x="32067" y="273237"/>
                  </a:lnTo>
                  <a:close/>
                </a:path>
                <a:path w="51434" h="345440">
                  <a:moveTo>
                    <a:pt x="32067" y="9156"/>
                  </a:moveTo>
                  <a:lnTo>
                    <a:pt x="32067" y="273237"/>
                  </a:lnTo>
                  <a:lnTo>
                    <a:pt x="34641" y="325406"/>
                  </a:lnTo>
                  <a:lnTo>
                    <a:pt x="41211" y="325094"/>
                  </a:lnTo>
                  <a:lnTo>
                    <a:pt x="51142" y="325094"/>
                  </a:lnTo>
                  <a:lnTo>
                    <a:pt x="51142" y="19075"/>
                  </a:lnTo>
                  <a:lnTo>
                    <a:pt x="41211" y="19075"/>
                  </a:lnTo>
                  <a:lnTo>
                    <a:pt x="32067" y="9156"/>
                  </a:lnTo>
                  <a:close/>
                </a:path>
                <a:path w="51434" h="345440">
                  <a:moveTo>
                    <a:pt x="19075" y="9918"/>
                  </a:moveTo>
                  <a:lnTo>
                    <a:pt x="9918" y="19837"/>
                  </a:lnTo>
                  <a:lnTo>
                    <a:pt x="19542" y="19379"/>
                  </a:lnTo>
                  <a:lnTo>
                    <a:pt x="19075" y="9918"/>
                  </a:lnTo>
                  <a:close/>
                </a:path>
                <a:path w="51434" h="345440">
                  <a:moveTo>
                    <a:pt x="19542" y="19379"/>
                  </a:moveTo>
                  <a:lnTo>
                    <a:pt x="9918" y="19837"/>
                  </a:lnTo>
                  <a:lnTo>
                    <a:pt x="19564" y="19837"/>
                  </a:lnTo>
                  <a:lnTo>
                    <a:pt x="19542" y="19379"/>
                  </a:lnTo>
                  <a:close/>
                </a:path>
                <a:path w="51434" h="345440">
                  <a:moveTo>
                    <a:pt x="32067" y="9918"/>
                  </a:moveTo>
                  <a:lnTo>
                    <a:pt x="19075" y="9918"/>
                  </a:lnTo>
                  <a:lnTo>
                    <a:pt x="19542" y="19379"/>
                  </a:lnTo>
                  <a:lnTo>
                    <a:pt x="25946" y="19075"/>
                  </a:lnTo>
                  <a:lnTo>
                    <a:pt x="32067" y="19075"/>
                  </a:lnTo>
                  <a:lnTo>
                    <a:pt x="32067" y="9918"/>
                  </a:lnTo>
                  <a:close/>
                </a:path>
                <a:path w="51434" h="345440">
                  <a:moveTo>
                    <a:pt x="51142" y="9156"/>
                  </a:moveTo>
                  <a:lnTo>
                    <a:pt x="32067" y="9156"/>
                  </a:lnTo>
                  <a:lnTo>
                    <a:pt x="41211" y="19075"/>
                  </a:lnTo>
                  <a:lnTo>
                    <a:pt x="51142" y="19075"/>
                  </a:lnTo>
                  <a:lnTo>
                    <a:pt x="51142" y="915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7" name="object 85">
              <a:extLst>
                <a:ext uri="{FF2B5EF4-FFF2-40B4-BE49-F238E27FC236}">
                  <a16:creationId xmlns:a16="http://schemas.microsoft.com/office/drawing/2014/main" id="{B372C4A4-9F31-4273-AB59-95203FB7DE8B}"/>
                </a:ext>
              </a:extLst>
            </p:cNvPr>
            <p:cNvSpPr txBox="1"/>
            <p:nvPr/>
          </p:nvSpPr>
          <p:spPr>
            <a:xfrm>
              <a:off x="8120809" y="3493445"/>
              <a:ext cx="1306365" cy="307777"/>
            </a:xfrm>
            <a:prstGeom prst="rect">
              <a:avLst/>
            </a:prstGeom>
          </p:spPr>
          <p:txBody>
            <a:bodyPr vert="horz" wrap="square" lIns="0" tIns="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a:t>
              </a:r>
              <a:r>
                <a:rPr kumimoji="0" sz="900" b="0" i="0" u="none" strike="noStrike" kern="1200" cap="none" spc="-9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who inject</a:t>
              </a:r>
              <a:r>
                <a:rPr kumimoji="0" sz="900" b="0" i="0" u="none" strike="noStrike" kern="1200" cap="none" spc="-7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drugs  </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41%</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48" name="object 86">
              <a:extLst>
                <a:ext uri="{FF2B5EF4-FFF2-40B4-BE49-F238E27FC236}">
                  <a16:creationId xmlns:a16="http://schemas.microsoft.com/office/drawing/2014/main" id="{A2DE1DA8-D526-4E93-B698-083A95BF3F4E}"/>
                </a:ext>
              </a:extLst>
            </p:cNvPr>
            <p:cNvSpPr txBox="1"/>
            <p:nvPr/>
          </p:nvSpPr>
          <p:spPr>
            <a:xfrm>
              <a:off x="5616000" y="4046202"/>
              <a:ext cx="1330067" cy="446276"/>
            </a:xfrm>
            <a:prstGeom prst="rect">
              <a:avLst/>
            </a:prstGeom>
          </p:spPr>
          <p:txBody>
            <a:bodyPr vert="horz" wrap="square" lIns="0" tIns="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Gay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men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and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other</a:t>
              </a:r>
              <a:r>
                <a:rPr kumimoji="0" sz="900" b="0" i="0" u="none" strike="noStrike" kern="1200" cap="none" spc="-10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men </a:t>
              </a:r>
              <a:endParaRPr kumimoji="0" lang="en-GB" sz="900" b="0" i="0" u="none" strike="noStrike" kern="1200" cap="none" spc="5"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who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have </a:t>
              </a:r>
              <a:r>
                <a:rPr kumimoji="0" sz="9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with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men</a:t>
              </a:r>
              <a:endPar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auto" latinLnBrk="0" hangingPunct="1">
                <a:lnSpc>
                  <a:spcPct val="100000"/>
                </a:lnSpc>
                <a:spcBef>
                  <a:spcPts val="0"/>
                </a:spcBef>
                <a:spcAft>
                  <a:spcPts val="0"/>
                </a:spcAft>
                <a:buClrTx/>
                <a:buSzTx/>
                <a:buFontTx/>
                <a:buNone/>
                <a:tabLst/>
                <a:defRPr/>
              </a:pP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22%</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49" name="object 87">
              <a:extLst>
                <a:ext uri="{FF2B5EF4-FFF2-40B4-BE49-F238E27FC236}">
                  <a16:creationId xmlns:a16="http://schemas.microsoft.com/office/drawing/2014/main" id="{BA471958-0A19-4ACF-A111-6B74028D3B1F}"/>
                </a:ext>
              </a:extLst>
            </p:cNvPr>
            <p:cNvSpPr txBox="1"/>
            <p:nvPr/>
          </p:nvSpPr>
          <p:spPr>
            <a:xfrm>
              <a:off x="5544000" y="3132000"/>
              <a:ext cx="1176320" cy="584775"/>
            </a:xfrm>
            <a:prstGeom prst="rect">
              <a:avLst/>
            </a:prstGeom>
          </p:spPr>
          <p:txBody>
            <a:bodyPr vert="horz" wrap="square" lIns="0" tIns="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Clients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of </a:t>
              </a:r>
              <a:r>
                <a:rPr kumimoji="0" sz="9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workers </a:t>
              </a:r>
              <a:endParaRPr kumimoji="0" lang="en-GB" sz="900" b="0" i="0" u="none" strike="noStrike" kern="1200" cap="none" spc="-10"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and </a:t>
              </a:r>
              <a:r>
                <a:rPr kumimoji="0" sz="9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partners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of</a:t>
              </a:r>
              <a:r>
                <a:rPr kumimoji="0" sz="900" b="0" i="0" u="none" strike="noStrike" kern="1200" cap="none" spc="-50" normalizeH="0" baseline="0" noProof="0" dirty="0">
                  <a:ln>
                    <a:noFill/>
                  </a:ln>
                  <a:solidFill>
                    <a:prstClr val="black"/>
                  </a:solidFill>
                  <a:effectLst/>
                  <a:uLnTx/>
                  <a:uFillTx/>
                  <a:latin typeface="Arial"/>
                  <a:ea typeface="ＭＳ Ｐゴシック" pitchFamily="34" charset="-128"/>
                  <a:cs typeface="Arial"/>
                </a:rPr>
                <a:t> </a:t>
              </a:r>
              <a:endParaRPr kumimoji="0" lang="en-GB" sz="900" b="0" i="0" u="none" strike="noStrike" kern="1200" cap="none" spc="-50"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other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key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populations  </a:t>
              </a:r>
              <a:endParaRPr kumimoji="0" lang="en-GB" sz="900" b="0" i="0" u="none" strike="noStrike" kern="1200" cap="none" spc="10"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auto" latinLnBrk="0" hangingPunct="1">
                <a:lnSpc>
                  <a:spcPct val="100000"/>
                </a:lnSpc>
                <a:spcBef>
                  <a:spcPts val="0"/>
                </a:spcBef>
                <a:spcAft>
                  <a:spcPts val="0"/>
                </a:spcAft>
                <a:buClrTx/>
                <a:buSzTx/>
                <a:buFontTx/>
                <a:buNone/>
                <a:tabLst/>
                <a:defRPr/>
              </a:pP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29%</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50" name="object 88">
              <a:extLst>
                <a:ext uri="{FF2B5EF4-FFF2-40B4-BE49-F238E27FC236}">
                  <a16:creationId xmlns:a16="http://schemas.microsoft.com/office/drawing/2014/main" id="{282181B8-E527-4FF2-ADCD-B4BE2EAF1CDB}"/>
                </a:ext>
              </a:extLst>
            </p:cNvPr>
            <p:cNvSpPr txBox="1"/>
            <p:nvPr/>
          </p:nvSpPr>
          <p:spPr>
            <a:xfrm>
              <a:off x="7110618" y="2412000"/>
              <a:ext cx="556530" cy="446276"/>
            </a:xfrm>
            <a:prstGeom prst="rect">
              <a:avLst/>
            </a:prstGeom>
          </p:spPr>
          <p:txBody>
            <a:bodyPr vert="horz"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Remaining</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auto" latinLnBrk="0" hangingPunct="1">
                <a:lnSpc>
                  <a:spcPct val="100000"/>
                </a:lnSpc>
                <a:spcBef>
                  <a:spcPts val="0"/>
                </a:spcBef>
                <a:spcAft>
                  <a:spcPts val="0"/>
                </a:spcAft>
                <a:buClrTx/>
                <a:buSzTx/>
                <a:buFontTx/>
                <a:buNone/>
                <a:tabLst>
                  <a:tab pos="588645" algn="l"/>
                </a:tabLst>
                <a:defRPr/>
              </a:pPr>
              <a:r>
                <a:rPr kumimoji="0" lang="fr-CH"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15" normalizeH="0" baseline="0" noProof="0" dirty="0" err="1">
                  <a:ln>
                    <a:noFill/>
                  </a:ln>
                  <a:solidFill>
                    <a:prstClr val="black"/>
                  </a:solidFill>
                  <a:effectLst/>
                  <a:uLnTx/>
                  <a:uFillTx/>
                  <a:latin typeface="Arial"/>
                  <a:ea typeface="ＭＳ Ｐゴシック" pitchFamily="34" charset="-128"/>
                  <a:cs typeface="Arial"/>
                </a:rPr>
                <a:t>opulation</a:t>
              </a:r>
              <a:endParaRPr kumimoji="0" lang="en-GB" sz="900" b="0" i="0" u="none" strike="noStrike" kern="1200" cap="none" spc="160"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auto" latinLnBrk="0" hangingPunct="1">
                <a:lnSpc>
                  <a:spcPct val="100000"/>
                </a:lnSpc>
                <a:spcBef>
                  <a:spcPts val="0"/>
                </a:spcBef>
                <a:spcAft>
                  <a:spcPts val="0"/>
                </a:spcAft>
                <a:buClrTx/>
                <a:buSzTx/>
                <a:buFontTx/>
                <a:buNone/>
                <a:tabLst>
                  <a:tab pos="588645" algn="l"/>
                </a:tabLst>
                <a:defRPr/>
              </a:pP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1%</a:t>
              </a:r>
              <a:endParaRPr kumimoji="0" sz="1100" b="1" i="0" u="none" strike="noStrike" kern="1200" cap="none" spc="0" normalizeH="0" baseline="3472" noProof="0" dirty="0">
                <a:ln>
                  <a:noFill/>
                </a:ln>
                <a:solidFill>
                  <a:prstClr val="black"/>
                </a:solidFill>
                <a:effectLst/>
                <a:uLnTx/>
                <a:uFillTx/>
                <a:latin typeface="Arial"/>
                <a:ea typeface="ＭＳ Ｐゴシック" pitchFamily="34" charset="-128"/>
                <a:cs typeface="Arial"/>
              </a:endParaRPr>
            </a:p>
          </p:txBody>
        </p:sp>
        <p:sp>
          <p:nvSpPr>
            <p:cNvPr id="251" name="object 88">
              <a:extLst>
                <a:ext uri="{FF2B5EF4-FFF2-40B4-BE49-F238E27FC236}">
                  <a16:creationId xmlns:a16="http://schemas.microsoft.com/office/drawing/2014/main" id="{A57E5B0D-2057-406A-A5F8-22229930596E}"/>
                </a:ext>
              </a:extLst>
            </p:cNvPr>
            <p:cNvSpPr txBox="1"/>
            <p:nvPr/>
          </p:nvSpPr>
          <p:spPr>
            <a:xfrm>
              <a:off x="7794000" y="2672856"/>
              <a:ext cx="701718" cy="307777"/>
            </a:xfrm>
            <a:prstGeom prst="rect">
              <a:avLst/>
            </a:prstGeom>
          </p:spPr>
          <p:txBody>
            <a:bodyPr vert="horz"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Sex workers</a:t>
              </a:r>
              <a:endParaRPr kumimoji="0" lang="en-GB" sz="900" b="0" i="0" u="none" strike="noStrike" kern="1200" cap="none" spc="160"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auto" latinLnBrk="0" hangingPunct="1">
                <a:lnSpc>
                  <a:spcPct val="100000"/>
                </a:lnSpc>
                <a:spcBef>
                  <a:spcPts val="0"/>
                </a:spcBef>
                <a:spcAft>
                  <a:spcPts val="0"/>
                </a:spcAft>
                <a:buClrTx/>
                <a:buSzTx/>
                <a:buFontTx/>
                <a:buNone/>
                <a:tabLst>
                  <a:tab pos="588645" algn="l"/>
                </a:tabLst>
                <a:defRPr/>
              </a:pPr>
              <a:r>
                <a:rPr kumimoji="0" lang="en-GB"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7</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a:t>
              </a:r>
              <a:endParaRPr kumimoji="0" sz="1100" b="1" i="0" u="none" strike="noStrike" kern="1200" cap="none" spc="0" normalizeH="0" baseline="3472" noProof="0" dirty="0">
                <a:ln>
                  <a:noFill/>
                </a:ln>
                <a:solidFill>
                  <a:prstClr val="black"/>
                </a:solidFill>
                <a:effectLst/>
                <a:uLnTx/>
                <a:uFillTx/>
                <a:latin typeface="Arial"/>
                <a:ea typeface="ＭＳ Ｐゴシック" pitchFamily="34" charset="-128"/>
                <a:cs typeface="Arial"/>
              </a:endParaRPr>
            </a:p>
          </p:txBody>
        </p:sp>
        <p:cxnSp>
          <p:nvCxnSpPr>
            <p:cNvPr id="254" name="Straight Connector 253">
              <a:extLst>
                <a:ext uri="{FF2B5EF4-FFF2-40B4-BE49-F238E27FC236}">
                  <a16:creationId xmlns:a16="http://schemas.microsoft.com/office/drawing/2014/main" id="{BAB82534-B707-4A9B-B9C0-427D0628753D}"/>
                </a:ext>
              </a:extLst>
            </p:cNvPr>
            <p:cNvCxnSpPr>
              <a:cxnSpLocks/>
            </p:cNvCxnSpPr>
            <p:nvPr/>
          </p:nvCxnSpPr>
          <p:spPr>
            <a:xfrm>
              <a:off x="7236000" y="2844000"/>
              <a:ext cx="118800" cy="9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9BD48D03-8743-46DF-8DE5-01C19B27D813}"/>
                </a:ext>
              </a:extLst>
            </p:cNvPr>
            <p:cNvCxnSpPr>
              <a:cxnSpLocks/>
            </p:cNvCxnSpPr>
            <p:nvPr/>
          </p:nvCxnSpPr>
          <p:spPr>
            <a:xfrm flipH="1">
              <a:off x="7509094" y="2903196"/>
              <a:ext cx="250233" cy="462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0037935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4">
            <a:extLst>
              <a:ext uri="{FF2B5EF4-FFF2-40B4-BE49-F238E27FC236}">
                <a16:creationId xmlns:a16="http://schemas.microsoft.com/office/drawing/2014/main" id="{8BCC4431-A1C4-4674-937C-79D5B1E36406}"/>
              </a:ext>
            </a:extLst>
          </p:cNvPr>
          <p:cNvGraphicFramePr>
            <a:graphicFrameLocks noGrp="1"/>
          </p:cNvGraphicFramePr>
          <p:nvPr/>
        </p:nvGraphicFramePr>
        <p:xfrm>
          <a:off x="360000" y="1620000"/>
          <a:ext cx="9576000" cy="2664000"/>
        </p:xfrm>
        <a:graphic>
          <a:graphicData uri="http://schemas.openxmlformats.org/drawingml/2006/table">
            <a:tbl>
              <a:tblPr firstRow="1" bandRow="1"/>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756000">
                  <a:extLst>
                    <a:ext uri="{9D8B030D-6E8A-4147-A177-3AD203B41FA5}">
                      <a16:colId xmlns:a16="http://schemas.microsoft.com/office/drawing/2014/main" val="20002"/>
                    </a:ext>
                  </a:extLst>
                </a:gridCol>
                <a:gridCol w="792000">
                  <a:extLst>
                    <a:ext uri="{9D8B030D-6E8A-4147-A177-3AD203B41FA5}">
                      <a16:colId xmlns:a16="http://schemas.microsoft.com/office/drawing/2014/main" val="20003"/>
                    </a:ext>
                  </a:extLst>
                </a:gridCol>
                <a:gridCol w="756000">
                  <a:extLst>
                    <a:ext uri="{9D8B030D-6E8A-4147-A177-3AD203B41FA5}">
                      <a16:colId xmlns:a16="http://schemas.microsoft.com/office/drawing/2014/main" val="20004"/>
                    </a:ext>
                  </a:extLst>
                </a:gridCol>
                <a:gridCol w="756000">
                  <a:extLst>
                    <a:ext uri="{9D8B030D-6E8A-4147-A177-3AD203B41FA5}">
                      <a16:colId xmlns:a16="http://schemas.microsoft.com/office/drawing/2014/main" val="20005"/>
                    </a:ext>
                  </a:extLst>
                </a:gridCol>
                <a:gridCol w="756000">
                  <a:extLst>
                    <a:ext uri="{9D8B030D-6E8A-4147-A177-3AD203B41FA5}">
                      <a16:colId xmlns:a16="http://schemas.microsoft.com/office/drawing/2014/main" val="20006"/>
                    </a:ext>
                  </a:extLst>
                </a:gridCol>
                <a:gridCol w="756000">
                  <a:extLst>
                    <a:ext uri="{9D8B030D-6E8A-4147-A177-3AD203B41FA5}">
                      <a16:colId xmlns:a16="http://schemas.microsoft.com/office/drawing/2014/main" val="20007"/>
                    </a:ext>
                  </a:extLst>
                </a:gridCol>
                <a:gridCol w="756000">
                  <a:extLst>
                    <a:ext uri="{9D8B030D-6E8A-4147-A177-3AD203B41FA5}">
                      <a16:colId xmlns:a16="http://schemas.microsoft.com/office/drawing/2014/main" val="20008"/>
                    </a:ext>
                  </a:extLst>
                </a:gridCol>
                <a:gridCol w="756000">
                  <a:extLst>
                    <a:ext uri="{9D8B030D-6E8A-4147-A177-3AD203B41FA5}">
                      <a16:colId xmlns:a16="http://schemas.microsoft.com/office/drawing/2014/main" val="20009"/>
                    </a:ext>
                  </a:extLst>
                </a:gridCol>
                <a:gridCol w="756000">
                  <a:extLst>
                    <a:ext uri="{9D8B030D-6E8A-4147-A177-3AD203B41FA5}">
                      <a16:colId xmlns:a16="http://schemas.microsoft.com/office/drawing/2014/main" val="20010"/>
                    </a:ext>
                  </a:extLst>
                </a:gridCol>
                <a:gridCol w="756000">
                  <a:extLst>
                    <a:ext uri="{9D8B030D-6E8A-4147-A177-3AD203B41FA5}">
                      <a16:colId xmlns:a16="http://schemas.microsoft.com/office/drawing/2014/main" val="20011"/>
                    </a:ext>
                  </a:extLst>
                </a:gridCol>
              </a:tblGrid>
              <a:tr h="11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Country</a:t>
                      </a:r>
                    </a:p>
                  </a:txBody>
                  <a:tcPr marL="36000" marR="0" marT="72000" marB="0">
                    <a:lnL w="6350" cap="flat" cmpd="sng" algn="ctr">
                      <a:solidFill>
                        <a:schemeClr val="tx1">
                          <a:lumMod val="75000"/>
                          <a:lumOff val="2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National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Sex workers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lang="en-GB" sz="800" b="1" kern="1200" spc="0" baseline="0" dirty="0">
                          <a:solidFill>
                            <a:schemeClr val="bg1"/>
                          </a:solidFill>
                          <a:latin typeface="+mn-lt"/>
                          <a:ea typeface="+mn-ea"/>
                          <a:cs typeface="Arial"/>
                        </a:rPr>
                        <a:t>S</a:t>
                      </a:r>
                      <a:r>
                        <a:rPr sz="800" b="1" kern="1200" spc="0" baseline="0" dirty="0">
                          <a:solidFill>
                            <a:schemeClr val="bg1"/>
                          </a:solidFill>
                          <a:latin typeface="+mn-lt"/>
                          <a:ea typeface="+mn-ea"/>
                          <a:cs typeface="Arial"/>
                        </a:rPr>
                        <a:t>ex workers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extLst>
                  <a:ext uri="{0D108BD9-81ED-4DB2-BD59-A6C34878D82A}">
                    <a16:rowId xmlns:a16="http://schemas.microsoft.com/office/drawing/2014/main" val="10000"/>
                  </a:ext>
                </a:extLst>
              </a:tr>
              <a:tr h="216000">
                <a:tc>
                  <a:txBody>
                    <a:bodyPr/>
                    <a:lstStyle/>
                    <a:p>
                      <a:pPr algn="l" fontAlgn="ctr"/>
                      <a:r>
                        <a:rPr lang="fr-CH" sz="800" b="0" i="0" u="none" strike="noStrike" dirty="0" err="1">
                          <a:solidFill>
                            <a:srgbClr val="000000"/>
                          </a:solidFill>
                          <a:effectLst/>
                          <a:latin typeface="Arial" panose="020B0604020202020204" pitchFamily="34" charset="0"/>
                          <a:cs typeface="Arial" panose="020B0604020202020204" pitchFamily="34" charset="0"/>
                        </a:rPr>
                        <a:t>Albania</a:t>
                      </a:r>
                      <a:endParaRPr lang="fr-CH" sz="800" b="0" i="0" u="none" strike="noStrike" dirty="0">
                        <a:solidFill>
                          <a:srgbClr val="000000"/>
                        </a:solidFill>
                        <a:effectLst/>
                        <a:latin typeface="Arial" panose="020B0604020202020204" pitchFamily="34" charset="0"/>
                        <a:cs typeface="Arial" panose="020B0604020202020204" pitchFamily="34" charset="0"/>
                      </a:endParaRPr>
                    </a:p>
                  </a:txBody>
                  <a:tcPr marL="5400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2 432 000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3000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0.13</a:t>
                      </a: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6000">
                <a:tc>
                  <a:txBody>
                    <a:bodyPr/>
                    <a:lstStyle/>
                    <a:p>
                      <a:pPr algn="l" fontAlgn="ctr"/>
                      <a:r>
                        <a:rPr lang="fr-CH" sz="800" b="0" i="0" u="none" strike="noStrike" dirty="0">
                          <a:solidFill>
                            <a:srgbClr val="000000"/>
                          </a:solidFill>
                          <a:effectLst/>
                          <a:latin typeface="Arial" panose="020B0604020202020204" pitchFamily="34" charset="0"/>
                          <a:cs typeface="Arial" panose="020B0604020202020204" pitchFamily="34" charset="0"/>
                        </a:rPr>
                        <a:t>Armenia</a:t>
                      </a:r>
                    </a:p>
                  </a:txBody>
                  <a:tcPr marL="5400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2 345 000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4600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0.2</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16 000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0.69</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9000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0.38</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6000">
                <a:tc>
                  <a:txBody>
                    <a:bodyPr/>
                    <a:lstStyle/>
                    <a:p>
                      <a:pPr algn="l" fontAlgn="ctr"/>
                      <a:r>
                        <a:rPr lang="fr-CH" sz="800" b="0" i="0" u="none" strike="noStrike" dirty="0" err="1">
                          <a:solidFill>
                            <a:srgbClr val="000000"/>
                          </a:solidFill>
                          <a:effectLst/>
                          <a:latin typeface="Arial" panose="020B0604020202020204" pitchFamily="34" charset="0"/>
                          <a:cs typeface="Arial" panose="020B0604020202020204" pitchFamily="34" charset="0"/>
                        </a:rPr>
                        <a:t>Azerbaijan</a:t>
                      </a:r>
                      <a:endParaRPr lang="fr-CH" sz="800" b="0" i="0" u="none" strike="noStrike" dirty="0">
                        <a:solidFill>
                          <a:srgbClr val="000000"/>
                        </a:solidFill>
                        <a:effectLst/>
                        <a:latin typeface="Arial" panose="020B0604020202020204" pitchFamily="34" charset="0"/>
                        <a:cs typeface="Arial" panose="020B0604020202020204" pitchFamily="34" charset="0"/>
                      </a:endParaRPr>
                    </a:p>
                  </a:txBody>
                  <a:tcPr marL="5400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7 610 000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32 000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0.42</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24 000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0.31</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60 000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0.79</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6000">
                <a:tc>
                  <a:txBody>
                    <a:bodyPr/>
                    <a:lstStyle/>
                    <a:p>
                      <a:pPr algn="l" fontAlgn="ctr"/>
                      <a:r>
                        <a:rPr lang="fr-CH" sz="800" b="0" i="0" u="none" strike="noStrike" dirty="0">
                          <a:solidFill>
                            <a:srgbClr val="000000"/>
                          </a:solidFill>
                          <a:effectLst/>
                          <a:latin typeface="Arial" panose="020B0604020202020204" pitchFamily="34" charset="0"/>
                          <a:cs typeface="Arial" panose="020B0604020202020204" pitchFamily="34" charset="0"/>
                        </a:rPr>
                        <a:t>Georgia</a:t>
                      </a:r>
                    </a:p>
                  </a:txBody>
                  <a:tcPr marL="5400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3 150 000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19 000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0.59</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6000">
                <a:tc>
                  <a:txBody>
                    <a:bodyPr/>
                    <a:lstStyle/>
                    <a:p>
                      <a:pPr algn="l" fontAlgn="ctr"/>
                      <a:r>
                        <a:rPr lang="fr-CH" sz="800" b="0" i="0" u="none" strike="noStrike" dirty="0">
                          <a:solidFill>
                            <a:srgbClr val="000000"/>
                          </a:solidFill>
                          <a:effectLst/>
                          <a:latin typeface="Arial" panose="020B0604020202020204" pitchFamily="34" charset="0"/>
                          <a:cs typeface="Arial" panose="020B0604020202020204" pitchFamily="34" charset="0"/>
                        </a:rPr>
                        <a:t>North </a:t>
                      </a:r>
                      <a:r>
                        <a:rPr lang="fr-CH" sz="800" b="0" i="0" u="none" strike="noStrike" dirty="0" err="1">
                          <a:solidFill>
                            <a:srgbClr val="000000"/>
                          </a:solidFill>
                          <a:effectLst/>
                          <a:latin typeface="Arial" panose="020B0604020202020204" pitchFamily="34" charset="0"/>
                          <a:cs typeface="Arial" panose="020B0604020202020204" pitchFamily="34" charset="0"/>
                        </a:rPr>
                        <a:t>Macedonia</a:t>
                      </a:r>
                      <a:endParaRPr lang="fr-CH" sz="800" b="0" i="0" u="none" strike="noStrike" dirty="0">
                        <a:solidFill>
                          <a:srgbClr val="000000"/>
                        </a:solidFill>
                        <a:effectLst/>
                        <a:latin typeface="Arial" panose="020B0604020202020204" pitchFamily="34" charset="0"/>
                        <a:cs typeface="Arial" panose="020B0604020202020204" pitchFamily="34" charset="0"/>
                      </a:endParaRPr>
                    </a:p>
                  </a:txBody>
                  <a:tcPr marL="5400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1 741 000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6800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0.39</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2300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0.13</a:t>
                      </a: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16000">
                <a:tc>
                  <a:txBody>
                    <a:bodyPr/>
                    <a:lstStyle/>
                    <a:p>
                      <a:pPr algn="l" fontAlgn="ctr"/>
                      <a:r>
                        <a:rPr lang="fr-CH" sz="800" b="0" i="0" u="none" strike="noStrike" dirty="0" err="1">
                          <a:solidFill>
                            <a:srgbClr val="000000"/>
                          </a:solidFill>
                          <a:effectLst/>
                          <a:latin typeface="Arial" panose="020B0604020202020204" pitchFamily="34" charset="0"/>
                          <a:cs typeface="Arial" panose="020B0604020202020204" pitchFamily="34" charset="0"/>
                        </a:rPr>
                        <a:t>Tajikistan</a:t>
                      </a:r>
                      <a:endParaRPr lang="fr-CH" sz="800" b="0" i="0" u="none" strike="noStrike" dirty="0">
                        <a:solidFill>
                          <a:srgbClr val="000000"/>
                        </a:solidFill>
                        <a:effectLst/>
                        <a:latin typeface="Arial" panose="020B0604020202020204" pitchFamily="34" charset="0"/>
                        <a:cs typeface="Arial" panose="020B0604020202020204" pitchFamily="34" charset="0"/>
                      </a:endParaRPr>
                    </a:p>
                  </a:txBody>
                  <a:tcPr marL="5400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5 889 000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18 000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0.3</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29503757"/>
                  </a:ext>
                </a:extLst>
              </a:tr>
              <a:tr h="216000">
                <a:tc>
                  <a:txBody>
                    <a:bodyPr/>
                    <a:lstStyle/>
                    <a:p>
                      <a:pPr algn="l" fontAlgn="ctr"/>
                      <a:r>
                        <a:rPr lang="fr-CH" sz="800" b="0" i="0" u="none" strike="noStrike" dirty="0">
                          <a:solidFill>
                            <a:srgbClr val="000000"/>
                          </a:solidFill>
                          <a:effectLst/>
                          <a:latin typeface="Arial" panose="020B0604020202020204" pitchFamily="34" charset="0"/>
                          <a:cs typeface="Arial" panose="020B0604020202020204" pitchFamily="34" charset="0"/>
                        </a:rPr>
                        <a:t>Ukraine</a:t>
                      </a:r>
                    </a:p>
                  </a:txBody>
                  <a:tcPr marL="5400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37 062 000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87 000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dirty="0">
                          <a:solidFill>
                            <a:srgbClr val="000000"/>
                          </a:solidFill>
                          <a:effectLst/>
                          <a:latin typeface="Arial" panose="020B0604020202020204" pitchFamily="34" charset="0"/>
                          <a:cs typeface="Arial" panose="020B0604020202020204" pitchFamily="34" charset="0"/>
                        </a:rPr>
                        <a:t>180 000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0.48</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350 000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cs typeface="Arial" panose="020B0604020202020204" pitchFamily="34" charset="0"/>
                        </a:rPr>
                        <a:t>0.95</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ctr"/>
                      <a:endParaRPr lang="en-CH" sz="800" b="0" i="0" u="none" strike="noStrike" dirty="0">
                        <a:solidFill>
                          <a:srgbClr val="000000"/>
                        </a:solidFill>
                        <a:effectLst/>
                        <a:latin typeface="Arial" panose="020B0604020202020204" pitchFamily="34" charset="0"/>
                        <a:cs typeface="Arial" panose="020B0604020202020204" pitchFamily="34" charset="0"/>
                      </a:endParaRP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pSp>
        <p:nvGrpSpPr>
          <p:cNvPr id="7" name="Group 6">
            <a:extLst>
              <a:ext uri="{FF2B5EF4-FFF2-40B4-BE49-F238E27FC236}">
                <a16:creationId xmlns:a16="http://schemas.microsoft.com/office/drawing/2014/main" id="{F5896828-D071-485D-956B-E80FE96FF357}"/>
              </a:ext>
            </a:extLst>
          </p:cNvPr>
          <p:cNvGrpSpPr/>
          <p:nvPr/>
        </p:nvGrpSpPr>
        <p:grpSpPr>
          <a:xfrm>
            <a:off x="0" y="0"/>
            <a:ext cx="10285200" cy="6096221"/>
            <a:chOff x="0" y="0"/>
            <a:chExt cx="10285200" cy="609622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Estimated size of key populations, eastern Europe and central Asia,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5850000"/>
              <a:ext cx="6943739" cy="24622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2018; United Nations, Department of Economic and Social Affairs, Population Division. World population prospects: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the 2017 revision. 2018 (custom data acquired via website).</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32" name="Group 31">
              <a:extLst>
                <a:ext uri="{FF2B5EF4-FFF2-40B4-BE49-F238E27FC236}">
                  <a16:creationId xmlns:a16="http://schemas.microsoft.com/office/drawing/2014/main" id="{77653525-ECBE-47CE-9959-3337B16EAAD7}"/>
                </a:ext>
              </a:extLst>
            </p:cNvPr>
            <p:cNvGrpSpPr/>
            <p:nvPr/>
          </p:nvGrpSpPr>
          <p:grpSpPr>
            <a:xfrm>
              <a:off x="432000" y="4932000"/>
              <a:ext cx="5890357" cy="138499"/>
              <a:chOff x="720000" y="4500000"/>
              <a:chExt cx="5890357" cy="138499"/>
            </a:xfrm>
          </p:grpSpPr>
          <p:grpSp>
            <p:nvGrpSpPr>
              <p:cNvPr id="4" name="Group 3">
                <a:extLst>
                  <a:ext uri="{FF2B5EF4-FFF2-40B4-BE49-F238E27FC236}">
                    <a16:creationId xmlns:a16="http://schemas.microsoft.com/office/drawing/2014/main" id="{60170454-4197-4ADA-9B57-7948E285C24A}"/>
                  </a:ext>
                </a:extLst>
              </p:cNvPr>
              <p:cNvGrpSpPr/>
              <p:nvPr/>
            </p:nvGrpSpPr>
            <p:grpSpPr>
              <a:xfrm>
                <a:off x="2844000" y="4500000"/>
                <a:ext cx="1689295" cy="138499"/>
                <a:chOff x="3532575" y="4500000"/>
                <a:chExt cx="1689295" cy="138499"/>
              </a:xfrm>
            </p:grpSpPr>
            <p:sp>
              <p:nvSpPr>
                <p:cNvPr id="17" name="object 14">
                  <a:extLst>
                    <a:ext uri="{FF2B5EF4-FFF2-40B4-BE49-F238E27FC236}">
                      <a16:creationId xmlns:a16="http://schemas.microsoft.com/office/drawing/2014/main" id="{3BF573EF-D027-4348-87D9-2B6F29DE8AF4}"/>
                    </a:ext>
                  </a:extLst>
                </p:cNvPr>
                <p:cNvSpPr/>
                <p:nvPr/>
              </p:nvSpPr>
              <p:spPr>
                <a:xfrm>
                  <a:off x="3532575"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83D0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 name="TextBox 17">
                  <a:extLst>
                    <a:ext uri="{FF2B5EF4-FFF2-40B4-BE49-F238E27FC236}">
                      <a16:creationId xmlns:a16="http://schemas.microsoft.com/office/drawing/2014/main" id="{0E935F64-E908-4A70-B633-F5972180C3A3}"/>
                    </a:ext>
                  </a:extLst>
                </p:cNvPr>
                <p:cNvSpPr txBox="1"/>
                <p:nvPr/>
              </p:nvSpPr>
              <p:spPr>
                <a:xfrm>
                  <a:off x="3676575" y="4500000"/>
                  <a:ext cx="1545295"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Local population size estimate</a:t>
                  </a:r>
                </a:p>
              </p:txBody>
            </p:sp>
          </p:grpSp>
          <p:grpSp>
            <p:nvGrpSpPr>
              <p:cNvPr id="29" name="Group 28">
                <a:extLst>
                  <a:ext uri="{FF2B5EF4-FFF2-40B4-BE49-F238E27FC236}">
                    <a16:creationId xmlns:a16="http://schemas.microsoft.com/office/drawing/2014/main" id="{5E06D784-EB50-42CB-912E-0B979F36B23D}"/>
                  </a:ext>
                </a:extLst>
              </p:cNvPr>
              <p:cNvGrpSpPr/>
              <p:nvPr/>
            </p:nvGrpSpPr>
            <p:grpSpPr>
              <a:xfrm>
                <a:off x="4824000" y="4500000"/>
                <a:ext cx="951913" cy="138499"/>
                <a:chOff x="7418479" y="4500000"/>
                <a:chExt cx="951913" cy="138499"/>
              </a:xfrm>
            </p:grpSpPr>
            <p:sp>
              <p:nvSpPr>
                <p:cNvPr id="20" name="object 15">
                  <a:extLst>
                    <a:ext uri="{FF2B5EF4-FFF2-40B4-BE49-F238E27FC236}">
                      <a16:creationId xmlns:a16="http://schemas.microsoft.com/office/drawing/2014/main" id="{89EEAA3D-9F21-43BC-B4BE-ACE3DA77F7F9}"/>
                    </a:ext>
                  </a:extLst>
                </p:cNvPr>
                <p:cNvSpPr/>
                <p:nvPr/>
              </p:nvSpPr>
              <p:spPr>
                <a:xfrm>
                  <a:off x="74184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F3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C2B62A3C-260B-4A8A-9BD9-7877CFF48912}"/>
                    </a:ext>
                  </a:extLst>
                </p:cNvPr>
                <p:cNvSpPr txBox="1"/>
                <p:nvPr/>
              </p:nvSpPr>
              <p:spPr>
                <a:xfrm>
                  <a:off x="7562479" y="4500000"/>
                  <a:ext cx="807913"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Insufficient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1" name="Group 30">
                <a:extLst>
                  <a:ext uri="{FF2B5EF4-FFF2-40B4-BE49-F238E27FC236}">
                    <a16:creationId xmlns:a16="http://schemas.microsoft.com/office/drawing/2014/main" id="{6C6AE5E8-233E-4A0C-A02A-8B7FE66008AA}"/>
                  </a:ext>
                </a:extLst>
              </p:cNvPr>
              <p:cNvGrpSpPr/>
              <p:nvPr/>
            </p:nvGrpSpPr>
            <p:grpSpPr>
              <a:xfrm>
                <a:off x="6062400" y="4500000"/>
                <a:ext cx="547957" cy="138499"/>
                <a:chOff x="9420079" y="4500000"/>
                <a:chExt cx="547957" cy="138499"/>
              </a:xfrm>
            </p:grpSpPr>
            <p:sp>
              <p:nvSpPr>
                <p:cNvPr id="24" name="object 16">
                  <a:extLst>
                    <a:ext uri="{FF2B5EF4-FFF2-40B4-BE49-F238E27FC236}">
                      <a16:creationId xmlns:a16="http://schemas.microsoft.com/office/drawing/2014/main" id="{61A6E4DA-D9D5-48D2-AC22-C9E785FF6CDA}"/>
                    </a:ext>
                  </a:extLst>
                </p:cNvPr>
                <p:cNvSpPr/>
                <p:nvPr/>
              </p:nvSpPr>
              <p:spPr>
                <a:xfrm>
                  <a:off x="94200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DEDE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 name="TextBox 24">
                  <a:extLst>
                    <a:ext uri="{FF2B5EF4-FFF2-40B4-BE49-F238E27FC236}">
                      <a16:creationId xmlns:a16="http://schemas.microsoft.com/office/drawing/2014/main" id="{07C132F7-67AB-4664-88E5-F347B7F54C3F}"/>
                    </a:ext>
                  </a:extLst>
                </p:cNvPr>
                <p:cNvSpPr txBox="1"/>
                <p:nvPr/>
              </p:nvSpPr>
              <p:spPr>
                <a:xfrm>
                  <a:off x="9564079" y="4500000"/>
                  <a:ext cx="403957"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No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 name="Group 2">
                <a:extLst>
                  <a:ext uri="{FF2B5EF4-FFF2-40B4-BE49-F238E27FC236}">
                    <a16:creationId xmlns:a16="http://schemas.microsoft.com/office/drawing/2014/main" id="{D8886F6E-946C-42FA-BE0D-ED35D44CBE80}"/>
                  </a:ext>
                </a:extLst>
              </p:cNvPr>
              <p:cNvGrpSpPr/>
              <p:nvPr/>
            </p:nvGrpSpPr>
            <p:grpSpPr>
              <a:xfrm>
                <a:off x="720000" y="4500000"/>
                <a:ext cx="1836771" cy="138499"/>
                <a:chOff x="720000" y="4500000"/>
                <a:chExt cx="1836771" cy="138499"/>
              </a:xfrm>
            </p:grpSpPr>
            <p:sp>
              <p:nvSpPr>
                <p:cNvPr id="27" name="object 13">
                  <a:extLst>
                    <a:ext uri="{FF2B5EF4-FFF2-40B4-BE49-F238E27FC236}">
                      <a16:creationId xmlns:a16="http://schemas.microsoft.com/office/drawing/2014/main" id="{50E582ED-F257-4432-875A-563BC5E381DE}"/>
                    </a:ext>
                  </a:extLst>
                </p:cNvPr>
                <p:cNvSpPr/>
                <p:nvPr/>
              </p:nvSpPr>
              <p:spPr>
                <a:xfrm>
                  <a:off x="720000"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8" name="TextBox 27">
                  <a:extLst>
                    <a:ext uri="{FF2B5EF4-FFF2-40B4-BE49-F238E27FC236}">
                      <a16:creationId xmlns:a16="http://schemas.microsoft.com/office/drawing/2014/main" id="{18DA4204-07AC-4CEE-A4CB-77084D882524}"/>
                    </a:ext>
                  </a:extLst>
                </p:cNvPr>
                <p:cNvSpPr txBox="1"/>
                <p:nvPr/>
              </p:nvSpPr>
              <p:spPr>
                <a:xfrm>
                  <a:off x="864000" y="4500000"/>
                  <a:ext cx="169277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National population size estimate</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sp>
          <p:nvSpPr>
            <p:cNvPr id="19" name="object 15">
              <a:extLst>
                <a:ext uri="{FF2B5EF4-FFF2-40B4-BE49-F238E27FC236}">
                  <a16:creationId xmlns:a16="http://schemas.microsoft.com/office/drawing/2014/main" id="{4E00B136-421C-4524-B744-D9EBC1D3E794}"/>
                </a:ext>
              </a:extLst>
            </p:cNvPr>
            <p:cNvSpPr txBox="1"/>
            <p:nvPr/>
          </p:nvSpPr>
          <p:spPr>
            <a:xfrm>
              <a:off x="432000" y="5220000"/>
              <a:ext cx="3515386" cy="246221"/>
            </a:xfrm>
            <a:prstGeom prst="rect">
              <a:avLst/>
            </a:prstGeom>
          </p:spPr>
          <p:txBody>
            <a:bodyPr wrap="none" lIns="0" tIns="0" rIns="0" bIns="0">
              <a:spAutoFit/>
            </a:bodyPr>
            <a:lstStyle>
              <a:defPPr>
                <a:defRPr lang="en-US"/>
              </a:defPPr>
              <a:lvl1pPr marL="266700" marR="0" lvl="0" indent="-266700" defTabSz="914400" eaLnBrk="1" latinLnBrk="0" hangingPunct="1">
                <a:lnSpc>
                  <a:spcPct val="100000"/>
                </a:lnSpc>
                <a:buClrTx/>
                <a:buSzTx/>
                <a:buFontTx/>
                <a:buNone/>
                <a:tabLst>
                  <a:tab pos="266700" algn="l"/>
                </a:tabLst>
                <a:defRPr kumimoji="0" sz="700" b="0" i="0" u="none" strike="noStrike" cap="none" spc="0" normalizeH="0" baseline="0">
                  <a:ln>
                    <a:noFill/>
                  </a:ln>
                  <a:solidFill>
                    <a:prstClr val="black"/>
                  </a:solidFill>
                  <a:effectLst/>
                  <a:uLnTx/>
                  <a:uFillTx/>
                </a:defRPr>
              </a:lvl1pPr>
            </a:lstStyle>
            <a:p>
              <a:pPr marL="266700" marR="0" lvl="0" indent="-266700" algn="l" defTabSz="914400" rtl="0" eaLnBrk="1" fontAlgn="base" latinLnBrk="0" hangingPunct="1">
                <a:lnSpc>
                  <a:spcPct val="100000"/>
                </a:lnSpc>
                <a:spcBef>
                  <a:spcPct val="0"/>
                </a:spcBef>
                <a:spcAft>
                  <a:spcPct val="0"/>
                </a:spcAft>
                <a:buClrTx/>
                <a:buSzTx/>
                <a:buFontTx/>
                <a:buNone/>
                <a:tabLst>
                  <a:tab pos="266700" algn="l"/>
                </a:tabLst>
                <a:defRPr/>
              </a:pPr>
              <a:r>
                <a:rPr kumimoji="0"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The regions for which the local population size estimate refers are as</a:t>
              </a: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t>
              </a:r>
              <a:r>
                <a:rPr kumimoji="0"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follows:</a:t>
              </a:r>
            </a:p>
            <a:p>
              <a:pPr marL="266700" marR="0" lvl="0" indent="-266700" algn="l" defTabSz="914400" rtl="0" eaLnBrk="1" fontAlgn="base" latinLnBrk="0" hangingPunct="1">
                <a:lnSpc>
                  <a:spcPct val="100000"/>
                </a:lnSpc>
                <a:spcBef>
                  <a:spcPct val="0"/>
                </a:spcBef>
                <a:spcAft>
                  <a:spcPct val="0"/>
                </a:spcAft>
                <a:buClrTx/>
                <a:buSzTx/>
                <a:buFontTx/>
                <a:buNone/>
                <a:tabLst>
                  <a:tab pos="266700"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Ukraine: All regions except Luhansk region and Sevastopol</a:t>
              </a:r>
              <a:endPar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135652360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3BF95EF-3217-46F2-85C2-7C90E60C55F7}"/>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Condom use at last higher risk sex with a nonmarital, </a:t>
              </a:r>
              <a:r>
                <a:rPr kumimoji="0" lang="en-GB" sz="2400" b="0" i="0" u="none" strike="noStrike" kern="1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noncohabiting</a:t>
              </a: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partner by young people aged 15–24 years, 2012–2018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17848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Population-</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based</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surveys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2012–2018.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ABEECD2D-C543-4FF4-B64A-DD48F7CE3DA4}"/>
                </a:ext>
              </a:extLst>
            </p:cNvPr>
            <p:cNvGrpSpPr/>
            <p:nvPr/>
          </p:nvGrpSpPr>
          <p:grpSpPr>
            <a:xfrm>
              <a:off x="900000" y="1728000"/>
              <a:ext cx="7974350" cy="3861888"/>
              <a:chOff x="900000" y="1620000"/>
              <a:chExt cx="7974350" cy="3861888"/>
            </a:xfrm>
          </p:grpSpPr>
          <p:sp>
            <p:nvSpPr>
              <p:cNvPr id="232" name="object 111">
                <a:extLst>
                  <a:ext uri="{FF2B5EF4-FFF2-40B4-BE49-F238E27FC236}">
                    <a16:creationId xmlns:a16="http://schemas.microsoft.com/office/drawing/2014/main" id="{7A3EBFF0-3BCE-4042-A5F0-2258E60FE9E6}"/>
                  </a:ext>
                </a:extLst>
              </p:cNvPr>
              <p:cNvSpPr/>
              <p:nvPr/>
            </p:nvSpPr>
            <p:spPr>
              <a:xfrm>
                <a:off x="1799450" y="1904400"/>
                <a:ext cx="7020000" cy="0"/>
              </a:xfrm>
              <a:custGeom>
                <a:avLst/>
                <a:gdLst/>
                <a:ahLst/>
                <a:cxnLst/>
                <a:rect l="l" t="t" r="r" b="b"/>
                <a:pathLst>
                  <a:path w="5847080">
                    <a:moveTo>
                      <a:pt x="0" y="0"/>
                    </a:moveTo>
                    <a:lnTo>
                      <a:pt x="5846825" y="0"/>
                    </a:lnTo>
                  </a:path>
                </a:pathLst>
              </a:custGeom>
              <a:ln w="6350">
                <a:solidFill>
                  <a:srgbClr val="009FE3"/>
                </a:solidFill>
                <a:prstDash val="lg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nvGrpSpPr>
              <p:cNvPr id="129" name="Group 128">
                <a:extLst>
                  <a:ext uri="{FF2B5EF4-FFF2-40B4-BE49-F238E27FC236}">
                    <a16:creationId xmlns:a16="http://schemas.microsoft.com/office/drawing/2014/main" id="{2C81682C-999A-45B9-AD5B-D5A5B62DD835}"/>
                  </a:ext>
                </a:extLst>
              </p:cNvPr>
              <p:cNvGrpSpPr/>
              <p:nvPr/>
            </p:nvGrpSpPr>
            <p:grpSpPr>
              <a:xfrm>
                <a:off x="900000" y="4680000"/>
                <a:ext cx="7974350" cy="801888"/>
                <a:chOff x="1799450" y="4742338"/>
                <a:chExt cx="7974350" cy="801888"/>
              </a:xfrm>
            </p:grpSpPr>
            <p:sp>
              <p:nvSpPr>
                <p:cNvPr id="130" name="object 14">
                  <a:extLst>
                    <a:ext uri="{FF2B5EF4-FFF2-40B4-BE49-F238E27FC236}">
                      <a16:creationId xmlns:a16="http://schemas.microsoft.com/office/drawing/2014/main" id="{55FB7301-9FD5-4ABA-A4B7-7836BA3B6B23}"/>
                    </a:ext>
                  </a:extLst>
                </p:cNvPr>
                <p:cNvSpPr/>
                <p:nvPr/>
              </p:nvSpPr>
              <p:spPr>
                <a:xfrm>
                  <a:off x="1799450" y="4976338"/>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TextBox 130">
                  <a:extLst>
                    <a:ext uri="{FF2B5EF4-FFF2-40B4-BE49-F238E27FC236}">
                      <a16:creationId xmlns:a16="http://schemas.microsoft.com/office/drawing/2014/main" id="{AC669958-9CB4-4216-8E33-8E63E4EE1CA5}"/>
                    </a:ext>
                  </a:extLst>
                </p:cNvPr>
                <p:cNvSpPr txBox="1"/>
                <p:nvPr/>
              </p:nvSpPr>
              <p:spPr>
                <a:xfrm>
                  <a:off x="1980000" y="4958338"/>
                  <a:ext cx="6397585"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Condom use of adolescent girls and young women at last higher risk sex with a nonmarital, </a:t>
                  </a:r>
                  <a:r>
                    <a:rPr kumimoji="0" lang="en-GB" sz="1000" b="0" i="0" u="none" strike="noStrike" kern="1200" cap="none" spc="0" normalizeH="0" baseline="0" noProof="0" dirty="0" err="1">
                      <a:ln>
                        <a:noFill/>
                      </a:ln>
                      <a:solidFill>
                        <a:prstClr val="black">
                          <a:lumMod val="75000"/>
                          <a:lumOff val="25000"/>
                        </a:prstClr>
                      </a:solidFill>
                      <a:effectLst/>
                      <a:uLnTx/>
                      <a:uFillTx/>
                      <a:latin typeface="Arial" charset="0"/>
                      <a:ea typeface="ＭＳ Ｐゴシック" pitchFamily="34" charset="-128"/>
                      <a:cs typeface="+mn-cs"/>
                    </a:rPr>
                    <a:t>noncohabiting</a:t>
                  </a: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 partner</a:t>
                  </a:r>
                </a:p>
              </p:txBody>
            </p:sp>
            <p:sp>
              <p:nvSpPr>
                <p:cNvPr id="132" name="object 15">
                  <a:extLst>
                    <a:ext uri="{FF2B5EF4-FFF2-40B4-BE49-F238E27FC236}">
                      <a16:creationId xmlns:a16="http://schemas.microsoft.com/office/drawing/2014/main" id="{036668E5-2962-4CAE-B37F-4810A3683392}"/>
                    </a:ext>
                  </a:extLst>
                </p:cNvPr>
                <p:cNvSpPr/>
                <p:nvPr/>
              </p:nvSpPr>
              <p:spPr>
                <a:xfrm>
                  <a:off x="1799450" y="5192338"/>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3" name="TextBox 132">
                  <a:extLst>
                    <a:ext uri="{FF2B5EF4-FFF2-40B4-BE49-F238E27FC236}">
                      <a16:creationId xmlns:a16="http://schemas.microsoft.com/office/drawing/2014/main" id="{1D56806C-F1A3-40EC-8FC5-FCBF917B8A8B}"/>
                    </a:ext>
                  </a:extLst>
                </p:cNvPr>
                <p:cNvSpPr txBox="1"/>
                <p:nvPr/>
              </p:nvSpPr>
              <p:spPr>
                <a:xfrm>
                  <a:off x="1980000" y="5174338"/>
                  <a:ext cx="7628691"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Sexually active adolescent boys and young men reporting higher risk sex with a nonmarital, </a:t>
                  </a:r>
                  <a:r>
                    <a:rPr kumimoji="0" lang="en-GB" sz="1000" b="0" i="0" u="none" strike="noStrike" kern="1200" cap="none" spc="0" normalizeH="0" baseline="0" noProof="0" dirty="0" err="1">
                      <a:ln>
                        <a:noFill/>
                      </a:ln>
                      <a:solidFill>
                        <a:prstClr val="black">
                          <a:lumMod val="75000"/>
                          <a:lumOff val="25000"/>
                        </a:prstClr>
                      </a:solidFill>
                      <a:effectLst/>
                      <a:uLnTx/>
                      <a:uFillTx/>
                      <a:latin typeface="Arial" charset="0"/>
                      <a:ea typeface="ＭＳ Ｐゴシック" pitchFamily="34" charset="-128"/>
                      <a:cs typeface="+mn-cs"/>
                    </a:rPr>
                    <a:t>noncohabiting</a:t>
                  </a: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 partner in the last 12 months</a:t>
                  </a:r>
                </a:p>
              </p:txBody>
            </p:sp>
            <p:sp>
              <p:nvSpPr>
                <p:cNvPr id="134" name="object 16">
                  <a:extLst>
                    <a:ext uri="{FF2B5EF4-FFF2-40B4-BE49-F238E27FC236}">
                      <a16:creationId xmlns:a16="http://schemas.microsoft.com/office/drawing/2014/main" id="{878C192A-EFF7-49D8-9AA4-D67C8B5B686F}"/>
                    </a:ext>
                  </a:extLst>
                </p:cNvPr>
                <p:cNvSpPr/>
                <p:nvPr/>
              </p:nvSpPr>
              <p:spPr>
                <a:xfrm>
                  <a:off x="1799450" y="5408338"/>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5" name="TextBox 134">
                  <a:extLst>
                    <a:ext uri="{FF2B5EF4-FFF2-40B4-BE49-F238E27FC236}">
                      <a16:creationId xmlns:a16="http://schemas.microsoft.com/office/drawing/2014/main" id="{53711848-057D-46C1-9FA6-07C7302428EB}"/>
                    </a:ext>
                  </a:extLst>
                </p:cNvPr>
                <p:cNvSpPr txBox="1"/>
                <p:nvPr/>
              </p:nvSpPr>
              <p:spPr>
                <a:xfrm>
                  <a:off x="1980000" y="5390338"/>
                  <a:ext cx="6267741"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Condom use of adolescent boys and young men at last higher risk sex with a nonmarital, </a:t>
                  </a:r>
                  <a:r>
                    <a:rPr kumimoji="0" lang="en-GB" sz="1000" b="0" i="0" u="none" strike="noStrike" kern="1200" cap="none" spc="0" normalizeH="0" baseline="0" noProof="0" dirty="0" err="1">
                      <a:ln>
                        <a:noFill/>
                      </a:ln>
                      <a:solidFill>
                        <a:prstClr val="black">
                          <a:lumMod val="75000"/>
                          <a:lumOff val="25000"/>
                        </a:prstClr>
                      </a:solidFill>
                      <a:effectLst/>
                      <a:uLnTx/>
                      <a:uFillTx/>
                      <a:latin typeface="Arial" charset="0"/>
                      <a:ea typeface="ＭＳ Ｐゴシック" pitchFamily="34" charset="-128"/>
                      <a:cs typeface="+mn-cs"/>
                    </a:rPr>
                    <a:t>noncohabiting</a:t>
                  </a: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 partner</a:t>
                  </a:r>
                </a:p>
              </p:txBody>
            </p:sp>
            <p:sp>
              <p:nvSpPr>
                <p:cNvPr id="136" name="object 13">
                  <a:extLst>
                    <a:ext uri="{FF2B5EF4-FFF2-40B4-BE49-F238E27FC236}">
                      <a16:creationId xmlns:a16="http://schemas.microsoft.com/office/drawing/2014/main" id="{06B3561C-9492-47B0-9A15-8765CC9DC1D0}"/>
                    </a:ext>
                  </a:extLst>
                </p:cNvPr>
                <p:cNvSpPr/>
                <p:nvPr/>
              </p:nvSpPr>
              <p:spPr>
                <a:xfrm>
                  <a:off x="1799450" y="4760338"/>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TextBox 136">
                  <a:extLst>
                    <a:ext uri="{FF2B5EF4-FFF2-40B4-BE49-F238E27FC236}">
                      <a16:creationId xmlns:a16="http://schemas.microsoft.com/office/drawing/2014/main" id="{30F61C4A-B79C-4785-B675-6BBAC3B34401}"/>
                    </a:ext>
                  </a:extLst>
                </p:cNvPr>
                <p:cNvSpPr txBox="1"/>
                <p:nvPr/>
              </p:nvSpPr>
              <p:spPr>
                <a:xfrm>
                  <a:off x="1980000" y="4742338"/>
                  <a:ext cx="7793800"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Sexually active adolescent girls and young women reporting higher risk sex with a nonmarital, </a:t>
                  </a:r>
                  <a:r>
                    <a:rPr kumimoji="0" lang="en-GB" sz="1000" b="0" i="0" u="none" strike="noStrike" kern="1200" cap="none" spc="0" normalizeH="0" baseline="0" noProof="0" dirty="0" err="1">
                      <a:ln>
                        <a:noFill/>
                      </a:ln>
                      <a:solidFill>
                        <a:prstClr val="black">
                          <a:lumMod val="75000"/>
                          <a:lumOff val="25000"/>
                        </a:prstClr>
                      </a:solidFill>
                      <a:effectLst/>
                      <a:uLnTx/>
                      <a:uFillTx/>
                      <a:latin typeface="Arial" charset="0"/>
                      <a:ea typeface="ＭＳ Ｐゴシック" pitchFamily="34" charset="-128"/>
                      <a:cs typeface="+mn-cs"/>
                    </a:rPr>
                    <a:t>noncohabiting</a:t>
                  </a: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 partner in the last 12 months</a:t>
                  </a:r>
                </a:p>
              </p:txBody>
            </p:sp>
          </p:grpSp>
          <p:sp>
            <p:nvSpPr>
              <p:cNvPr id="139" name="object 110">
                <a:extLst>
                  <a:ext uri="{FF2B5EF4-FFF2-40B4-BE49-F238E27FC236}">
                    <a16:creationId xmlns:a16="http://schemas.microsoft.com/office/drawing/2014/main" id="{C02CE98C-461A-4DF8-A14D-9B29F0E31003}"/>
                  </a:ext>
                </a:extLst>
              </p:cNvPr>
              <p:cNvSpPr/>
              <p:nvPr/>
            </p:nvSpPr>
            <p:spPr>
              <a:xfrm>
                <a:off x="1799450" y="1688400"/>
                <a:ext cx="0" cy="2155371"/>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0" name="Rectangle 209">
                <a:extLst>
                  <a:ext uri="{FF2B5EF4-FFF2-40B4-BE49-F238E27FC236}">
                    <a16:creationId xmlns:a16="http://schemas.microsoft.com/office/drawing/2014/main" id="{42522695-48CB-4A3F-8FF0-05DF7A75443B}"/>
                  </a:ext>
                </a:extLst>
              </p:cNvPr>
              <p:cNvSpPr/>
              <p:nvPr/>
            </p:nvSpPr>
            <p:spPr>
              <a:xfrm>
                <a:off x="2181600" y="2146270"/>
                <a:ext cx="72000" cy="169853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1" name="Rectangle 210">
                <a:extLst>
                  <a:ext uri="{FF2B5EF4-FFF2-40B4-BE49-F238E27FC236}">
                    <a16:creationId xmlns:a16="http://schemas.microsoft.com/office/drawing/2014/main" id="{2EA764AA-86D3-4931-8078-D1BD1A438364}"/>
                  </a:ext>
                </a:extLst>
              </p:cNvPr>
              <p:cNvSpPr/>
              <p:nvPr/>
            </p:nvSpPr>
            <p:spPr>
              <a:xfrm>
                <a:off x="2721600" y="2098800"/>
                <a:ext cx="72000" cy="17460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2" name="Rectangle 211">
                <a:extLst>
                  <a:ext uri="{FF2B5EF4-FFF2-40B4-BE49-F238E27FC236}">
                    <a16:creationId xmlns:a16="http://schemas.microsoft.com/office/drawing/2014/main" id="{764B7850-935B-4350-A40E-18D4EDBCF98C}"/>
                  </a:ext>
                </a:extLst>
              </p:cNvPr>
              <p:cNvSpPr/>
              <p:nvPr/>
            </p:nvSpPr>
            <p:spPr>
              <a:xfrm>
                <a:off x="3261355" y="2023200"/>
                <a:ext cx="72000" cy="18216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3" name="Rectangle 212">
                <a:extLst>
                  <a:ext uri="{FF2B5EF4-FFF2-40B4-BE49-F238E27FC236}">
                    <a16:creationId xmlns:a16="http://schemas.microsoft.com/office/drawing/2014/main" id="{8550AA11-3C2E-4F74-BCBE-B98A10369EA2}"/>
                  </a:ext>
                </a:extLst>
              </p:cNvPr>
              <p:cNvSpPr/>
              <p:nvPr/>
            </p:nvSpPr>
            <p:spPr>
              <a:xfrm>
                <a:off x="3801355" y="2174210"/>
                <a:ext cx="72000" cy="167059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4" name="Rectangle 213">
                <a:extLst>
                  <a:ext uri="{FF2B5EF4-FFF2-40B4-BE49-F238E27FC236}">
                    <a16:creationId xmlns:a16="http://schemas.microsoft.com/office/drawing/2014/main" id="{D3003A52-78A5-4899-A71B-CDF32C9FBEE3}"/>
                  </a:ext>
                </a:extLst>
              </p:cNvPr>
              <p:cNvSpPr/>
              <p:nvPr/>
            </p:nvSpPr>
            <p:spPr>
              <a:xfrm>
                <a:off x="4341600" y="2076838"/>
                <a:ext cx="72000" cy="1767962"/>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5" name="Rectangle 214">
                <a:extLst>
                  <a:ext uri="{FF2B5EF4-FFF2-40B4-BE49-F238E27FC236}">
                    <a16:creationId xmlns:a16="http://schemas.microsoft.com/office/drawing/2014/main" id="{E1AE1BC9-17E2-405F-9D8F-2CD9241FA142}"/>
                  </a:ext>
                </a:extLst>
              </p:cNvPr>
              <p:cNvSpPr/>
              <p:nvPr/>
            </p:nvSpPr>
            <p:spPr>
              <a:xfrm>
                <a:off x="4881600" y="2333466"/>
                <a:ext cx="72000" cy="1511334"/>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6" name="Rectangle 215">
                <a:extLst>
                  <a:ext uri="{FF2B5EF4-FFF2-40B4-BE49-F238E27FC236}">
                    <a16:creationId xmlns:a16="http://schemas.microsoft.com/office/drawing/2014/main" id="{7AD7617E-F28B-4C2A-ADB8-BA3E381924F7}"/>
                  </a:ext>
                </a:extLst>
              </p:cNvPr>
              <p:cNvSpPr/>
              <p:nvPr/>
            </p:nvSpPr>
            <p:spPr>
              <a:xfrm>
                <a:off x="5421600" y="2187248"/>
                <a:ext cx="72000" cy="1657552"/>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7" name="Rectangle 216">
                <a:extLst>
                  <a:ext uri="{FF2B5EF4-FFF2-40B4-BE49-F238E27FC236}">
                    <a16:creationId xmlns:a16="http://schemas.microsoft.com/office/drawing/2014/main" id="{F6B4E137-27A6-41E4-AB75-5777D63BAE6F}"/>
                  </a:ext>
                </a:extLst>
              </p:cNvPr>
              <p:cNvSpPr/>
              <p:nvPr/>
            </p:nvSpPr>
            <p:spPr>
              <a:xfrm>
                <a:off x="5961600" y="2539394"/>
                <a:ext cx="72000" cy="1305405"/>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8" name="Rectangle 217">
                <a:extLst>
                  <a:ext uri="{FF2B5EF4-FFF2-40B4-BE49-F238E27FC236}">
                    <a16:creationId xmlns:a16="http://schemas.microsoft.com/office/drawing/2014/main" id="{BD9C0241-27A1-4118-B597-8F14328BB103}"/>
                  </a:ext>
                </a:extLst>
              </p:cNvPr>
              <p:cNvSpPr/>
              <p:nvPr/>
            </p:nvSpPr>
            <p:spPr>
              <a:xfrm>
                <a:off x="6501600" y="2717170"/>
                <a:ext cx="72000" cy="1127629"/>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9" name="Rectangle 218">
                <a:extLst>
                  <a:ext uri="{FF2B5EF4-FFF2-40B4-BE49-F238E27FC236}">
                    <a16:creationId xmlns:a16="http://schemas.microsoft.com/office/drawing/2014/main" id="{044F9CA3-B47E-49D6-9BD1-259DB7764169}"/>
                  </a:ext>
                </a:extLst>
              </p:cNvPr>
              <p:cNvSpPr/>
              <p:nvPr/>
            </p:nvSpPr>
            <p:spPr>
              <a:xfrm>
                <a:off x="7041600" y="2483516"/>
                <a:ext cx="72000" cy="1361284"/>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0" name="Rectangle 219">
                <a:extLst>
                  <a:ext uri="{FF2B5EF4-FFF2-40B4-BE49-F238E27FC236}">
                    <a16:creationId xmlns:a16="http://schemas.microsoft.com/office/drawing/2014/main" id="{C4C58797-68BE-447A-9FDC-B1AC08C460A0}"/>
                  </a:ext>
                </a:extLst>
              </p:cNvPr>
              <p:cNvSpPr/>
              <p:nvPr/>
            </p:nvSpPr>
            <p:spPr>
              <a:xfrm>
                <a:off x="7581355" y="2784226"/>
                <a:ext cx="72000" cy="1060574"/>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1" name="Rectangle 220">
                <a:extLst>
                  <a:ext uri="{FF2B5EF4-FFF2-40B4-BE49-F238E27FC236}">
                    <a16:creationId xmlns:a16="http://schemas.microsoft.com/office/drawing/2014/main" id="{C107A3B8-A8A2-4B1A-83F1-E4981316FBD6}"/>
                  </a:ext>
                </a:extLst>
              </p:cNvPr>
              <p:cNvSpPr/>
              <p:nvPr/>
            </p:nvSpPr>
            <p:spPr>
              <a:xfrm>
                <a:off x="8121355" y="2665948"/>
                <a:ext cx="72000" cy="1178852"/>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2" name="Rectangle 221">
                <a:extLst>
                  <a:ext uri="{FF2B5EF4-FFF2-40B4-BE49-F238E27FC236}">
                    <a16:creationId xmlns:a16="http://schemas.microsoft.com/office/drawing/2014/main" id="{273A543F-2033-4E92-8E6F-5984437694DD}"/>
                  </a:ext>
                </a:extLst>
              </p:cNvPr>
              <p:cNvSpPr/>
              <p:nvPr/>
            </p:nvSpPr>
            <p:spPr>
              <a:xfrm>
                <a:off x="8661600" y="2588648"/>
                <a:ext cx="72000" cy="1256151"/>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7" name="Rectangle 196">
                <a:extLst>
                  <a:ext uri="{FF2B5EF4-FFF2-40B4-BE49-F238E27FC236}">
                    <a16:creationId xmlns:a16="http://schemas.microsoft.com/office/drawing/2014/main" id="{F1B1DA21-D924-4910-87E2-4EDCAA64DB35}"/>
                  </a:ext>
                </a:extLst>
              </p:cNvPr>
              <p:cNvSpPr/>
              <p:nvPr/>
            </p:nvSpPr>
            <p:spPr>
              <a:xfrm>
                <a:off x="2084400" y="1834692"/>
                <a:ext cx="72000" cy="201010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8" name="Rectangle 197">
                <a:extLst>
                  <a:ext uri="{FF2B5EF4-FFF2-40B4-BE49-F238E27FC236}">
                    <a16:creationId xmlns:a16="http://schemas.microsoft.com/office/drawing/2014/main" id="{BA7EA6EB-6ECE-4AA2-BC59-E57616B1E3A0}"/>
                  </a:ext>
                </a:extLst>
              </p:cNvPr>
              <p:cNvSpPr/>
              <p:nvPr/>
            </p:nvSpPr>
            <p:spPr>
              <a:xfrm>
                <a:off x="2624400" y="1731080"/>
                <a:ext cx="72000" cy="211371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9" name="Rectangle 198">
                <a:extLst>
                  <a:ext uri="{FF2B5EF4-FFF2-40B4-BE49-F238E27FC236}">
                    <a16:creationId xmlns:a16="http://schemas.microsoft.com/office/drawing/2014/main" id="{7FAFFDC7-D92B-4837-94BA-FA8072EA730C}"/>
                  </a:ext>
                </a:extLst>
              </p:cNvPr>
              <p:cNvSpPr/>
              <p:nvPr/>
            </p:nvSpPr>
            <p:spPr>
              <a:xfrm>
                <a:off x="3164155" y="2120400"/>
                <a:ext cx="72000" cy="1724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0" name="Rectangle 199">
                <a:extLst>
                  <a:ext uri="{FF2B5EF4-FFF2-40B4-BE49-F238E27FC236}">
                    <a16:creationId xmlns:a16="http://schemas.microsoft.com/office/drawing/2014/main" id="{6205555C-F651-4C46-896F-86148CFBFB28}"/>
                  </a:ext>
                </a:extLst>
              </p:cNvPr>
              <p:cNvSpPr/>
              <p:nvPr/>
            </p:nvSpPr>
            <p:spPr>
              <a:xfrm>
                <a:off x="3704155" y="2029854"/>
                <a:ext cx="72000" cy="181494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1" name="Rectangle 200">
                <a:extLst>
                  <a:ext uri="{FF2B5EF4-FFF2-40B4-BE49-F238E27FC236}">
                    <a16:creationId xmlns:a16="http://schemas.microsoft.com/office/drawing/2014/main" id="{302CC39A-0C71-4293-9650-7ED7BFCF3907}"/>
                  </a:ext>
                </a:extLst>
              </p:cNvPr>
              <p:cNvSpPr/>
              <p:nvPr/>
            </p:nvSpPr>
            <p:spPr>
              <a:xfrm>
                <a:off x="4244400" y="1844206"/>
                <a:ext cx="72000" cy="200059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2" name="Rectangle 201">
                <a:extLst>
                  <a:ext uri="{FF2B5EF4-FFF2-40B4-BE49-F238E27FC236}">
                    <a16:creationId xmlns:a16="http://schemas.microsoft.com/office/drawing/2014/main" id="{D8B1F2BE-E83E-4C27-AA49-B35F848A932E}"/>
                  </a:ext>
                </a:extLst>
              </p:cNvPr>
              <p:cNvSpPr/>
              <p:nvPr/>
            </p:nvSpPr>
            <p:spPr>
              <a:xfrm>
                <a:off x="4784400" y="2488996"/>
                <a:ext cx="72000" cy="135580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3" name="Rectangle 202">
                <a:extLst>
                  <a:ext uri="{FF2B5EF4-FFF2-40B4-BE49-F238E27FC236}">
                    <a16:creationId xmlns:a16="http://schemas.microsoft.com/office/drawing/2014/main" id="{A80F9AE0-E1FA-4C42-A8A7-F4E744AAB646}"/>
                  </a:ext>
                </a:extLst>
              </p:cNvPr>
              <p:cNvSpPr/>
              <p:nvPr/>
            </p:nvSpPr>
            <p:spPr>
              <a:xfrm>
                <a:off x="5324400" y="2282399"/>
                <a:ext cx="72000" cy="1562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4" name="Rectangle 203">
                <a:extLst>
                  <a:ext uri="{FF2B5EF4-FFF2-40B4-BE49-F238E27FC236}">
                    <a16:creationId xmlns:a16="http://schemas.microsoft.com/office/drawing/2014/main" id="{61114826-E5AD-489F-B451-019C9588974F}"/>
                  </a:ext>
                </a:extLst>
              </p:cNvPr>
              <p:cNvSpPr/>
              <p:nvPr/>
            </p:nvSpPr>
            <p:spPr>
              <a:xfrm>
                <a:off x="5864400" y="2107154"/>
                <a:ext cx="72000" cy="173764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5" name="Rectangle 204">
                <a:extLst>
                  <a:ext uri="{FF2B5EF4-FFF2-40B4-BE49-F238E27FC236}">
                    <a16:creationId xmlns:a16="http://schemas.microsoft.com/office/drawing/2014/main" id="{720197DA-6B5F-4DAD-8368-48BF5F9063B1}"/>
                  </a:ext>
                </a:extLst>
              </p:cNvPr>
              <p:cNvSpPr/>
              <p:nvPr/>
            </p:nvSpPr>
            <p:spPr>
              <a:xfrm>
                <a:off x="6404400" y="2027992"/>
                <a:ext cx="72000" cy="181680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6" name="Rectangle 205">
                <a:extLst>
                  <a:ext uri="{FF2B5EF4-FFF2-40B4-BE49-F238E27FC236}">
                    <a16:creationId xmlns:a16="http://schemas.microsoft.com/office/drawing/2014/main" id="{57375F7F-5815-4408-9EC3-273F5868E47A}"/>
                  </a:ext>
                </a:extLst>
              </p:cNvPr>
              <p:cNvSpPr/>
              <p:nvPr/>
            </p:nvSpPr>
            <p:spPr>
              <a:xfrm>
                <a:off x="6944400" y="2174209"/>
                <a:ext cx="72000" cy="167058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7" name="Rectangle 206">
                <a:extLst>
                  <a:ext uri="{FF2B5EF4-FFF2-40B4-BE49-F238E27FC236}">
                    <a16:creationId xmlns:a16="http://schemas.microsoft.com/office/drawing/2014/main" id="{09083223-797A-4270-99D8-25DE257C2CBA}"/>
                  </a:ext>
                </a:extLst>
              </p:cNvPr>
              <p:cNvSpPr/>
              <p:nvPr/>
            </p:nvSpPr>
            <p:spPr>
              <a:xfrm>
                <a:off x="7484155" y="2943482"/>
                <a:ext cx="72000" cy="90131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8" name="Rectangle 207">
                <a:extLst>
                  <a:ext uri="{FF2B5EF4-FFF2-40B4-BE49-F238E27FC236}">
                    <a16:creationId xmlns:a16="http://schemas.microsoft.com/office/drawing/2014/main" id="{2E50CEB8-0973-4CAE-922C-04D2AA11C142}"/>
                  </a:ext>
                </a:extLst>
              </p:cNvPr>
              <p:cNvSpPr/>
              <p:nvPr/>
            </p:nvSpPr>
            <p:spPr>
              <a:xfrm>
                <a:off x="8024155" y="2868046"/>
                <a:ext cx="72000" cy="97675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9" name="Rectangle 208">
                <a:extLst>
                  <a:ext uri="{FF2B5EF4-FFF2-40B4-BE49-F238E27FC236}">
                    <a16:creationId xmlns:a16="http://schemas.microsoft.com/office/drawing/2014/main" id="{19CB0681-D72E-497E-B6EE-5BA4260167C0}"/>
                  </a:ext>
                </a:extLst>
              </p:cNvPr>
              <p:cNvSpPr/>
              <p:nvPr/>
            </p:nvSpPr>
            <p:spPr>
              <a:xfrm>
                <a:off x="8564400" y="2082008"/>
                <a:ext cx="72000" cy="176279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4" name="Rectangle 183">
                <a:extLst>
                  <a:ext uri="{FF2B5EF4-FFF2-40B4-BE49-F238E27FC236}">
                    <a16:creationId xmlns:a16="http://schemas.microsoft.com/office/drawing/2014/main" id="{57C576CF-C6B5-467C-AC3F-0CF9957C36F7}"/>
                  </a:ext>
                </a:extLst>
              </p:cNvPr>
              <p:cNvSpPr/>
              <p:nvPr/>
            </p:nvSpPr>
            <p:spPr>
              <a:xfrm>
                <a:off x="1987200" y="2075489"/>
                <a:ext cx="72000" cy="1769310"/>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5" name="Rectangle 184">
                <a:extLst>
                  <a:ext uri="{FF2B5EF4-FFF2-40B4-BE49-F238E27FC236}">
                    <a16:creationId xmlns:a16="http://schemas.microsoft.com/office/drawing/2014/main" id="{9F68AB64-052E-47C2-AF1E-698F45C95E80}"/>
                  </a:ext>
                </a:extLst>
              </p:cNvPr>
              <p:cNvSpPr/>
              <p:nvPr/>
            </p:nvSpPr>
            <p:spPr>
              <a:xfrm>
                <a:off x="2527200" y="2462919"/>
                <a:ext cx="72000" cy="1381879"/>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6" name="Rectangle 185">
                <a:extLst>
                  <a:ext uri="{FF2B5EF4-FFF2-40B4-BE49-F238E27FC236}">
                    <a16:creationId xmlns:a16="http://schemas.microsoft.com/office/drawing/2014/main" id="{CB70DA4A-F7A0-4471-9A59-7671FB978EEC}"/>
                  </a:ext>
                </a:extLst>
              </p:cNvPr>
              <p:cNvSpPr/>
              <p:nvPr/>
            </p:nvSpPr>
            <p:spPr>
              <a:xfrm>
                <a:off x="3066955" y="2622498"/>
                <a:ext cx="72000" cy="1222301"/>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7" name="Rectangle 186">
                <a:extLst>
                  <a:ext uri="{FF2B5EF4-FFF2-40B4-BE49-F238E27FC236}">
                    <a16:creationId xmlns:a16="http://schemas.microsoft.com/office/drawing/2014/main" id="{A7915E33-8288-496A-B51C-FED4B30D51D7}"/>
                  </a:ext>
                </a:extLst>
              </p:cNvPr>
              <p:cNvSpPr/>
              <p:nvPr/>
            </p:nvSpPr>
            <p:spPr>
              <a:xfrm>
                <a:off x="3606955" y="2544050"/>
                <a:ext cx="72000" cy="1300749"/>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8" name="Rectangle 187">
                <a:extLst>
                  <a:ext uri="{FF2B5EF4-FFF2-40B4-BE49-F238E27FC236}">
                    <a16:creationId xmlns:a16="http://schemas.microsoft.com/office/drawing/2014/main" id="{8B075DAE-538E-4B69-9A51-F60432890422}"/>
                  </a:ext>
                </a:extLst>
              </p:cNvPr>
              <p:cNvSpPr/>
              <p:nvPr/>
            </p:nvSpPr>
            <p:spPr>
              <a:xfrm>
                <a:off x="4147200" y="2388830"/>
                <a:ext cx="72000" cy="1455970"/>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9" name="Rectangle 188">
                <a:extLst>
                  <a:ext uri="{FF2B5EF4-FFF2-40B4-BE49-F238E27FC236}">
                    <a16:creationId xmlns:a16="http://schemas.microsoft.com/office/drawing/2014/main" id="{47DF2A9B-8329-4C10-ABA6-A3F1125CDF88}"/>
                  </a:ext>
                </a:extLst>
              </p:cNvPr>
              <p:cNvSpPr/>
              <p:nvPr/>
            </p:nvSpPr>
            <p:spPr>
              <a:xfrm>
                <a:off x="4687200" y="2738076"/>
                <a:ext cx="72000" cy="1106723"/>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0" name="Rectangle 189">
                <a:extLst>
                  <a:ext uri="{FF2B5EF4-FFF2-40B4-BE49-F238E27FC236}">
                    <a16:creationId xmlns:a16="http://schemas.microsoft.com/office/drawing/2014/main" id="{0C83CC6F-B0F3-44BB-B18F-CCD690F8488E}"/>
                  </a:ext>
                </a:extLst>
              </p:cNvPr>
              <p:cNvSpPr/>
              <p:nvPr/>
            </p:nvSpPr>
            <p:spPr>
              <a:xfrm>
                <a:off x="5227200" y="2693062"/>
                <a:ext cx="72000" cy="1151737"/>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1" name="Rectangle 190">
                <a:extLst>
                  <a:ext uri="{FF2B5EF4-FFF2-40B4-BE49-F238E27FC236}">
                    <a16:creationId xmlns:a16="http://schemas.microsoft.com/office/drawing/2014/main" id="{ED01450F-E35D-469B-93A9-9300EB8F1DD7}"/>
                  </a:ext>
                </a:extLst>
              </p:cNvPr>
              <p:cNvSpPr/>
              <p:nvPr/>
            </p:nvSpPr>
            <p:spPr>
              <a:xfrm>
                <a:off x="5767200" y="3151167"/>
                <a:ext cx="72000" cy="693632"/>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2" name="Rectangle 191">
                <a:extLst>
                  <a:ext uri="{FF2B5EF4-FFF2-40B4-BE49-F238E27FC236}">
                    <a16:creationId xmlns:a16="http://schemas.microsoft.com/office/drawing/2014/main" id="{CDA2A101-5785-49C0-B809-05E647F3AE67}"/>
                  </a:ext>
                </a:extLst>
              </p:cNvPr>
              <p:cNvSpPr/>
              <p:nvPr/>
            </p:nvSpPr>
            <p:spPr>
              <a:xfrm>
                <a:off x="6307200" y="3134664"/>
                <a:ext cx="72000" cy="710135"/>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3" name="Rectangle 192">
                <a:extLst>
                  <a:ext uri="{FF2B5EF4-FFF2-40B4-BE49-F238E27FC236}">
                    <a16:creationId xmlns:a16="http://schemas.microsoft.com/office/drawing/2014/main" id="{3B088DAB-E088-4C8E-A94F-A471FF645404}"/>
                  </a:ext>
                </a:extLst>
              </p:cNvPr>
              <p:cNvSpPr/>
              <p:nvPr/>
            </p:nvSpPr>
            <p:spPr>
              <a:xfrm>
                <a:off x="6847200" y="2900642"/>
                <a:ext cx="72000" cy="944158"/>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4" name="Rectangle 193">
                <a:extLst>
                  <a:ext uri="{FF2B5EF4-FFF2-40B4-BE49-F238E27FC236}">
                    <a16:creationId xmlns:a16="http://schemas.microsoft.com/office/drawing/2014/main" id="{147F9F3A-BE27-4898-811B-558442845C0D}"/>
                  </a:ext>
                </a:extLst>
              </p:cNvPr>
              <p:cNvSpPr/>
              <p:nvPr/>
            </p:nvSpPr>
            <p:spPr>
              <a:xfrm>
                <a:off x="7386955" y="3116709"/>
                <a:ext cx="72000" cy="728090"/>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5" name="Rectangle 194">
                <a:extLst>
                  <a:ext uri="{FF2B5EF4-FFF2-40B4-BE49-F238E27FC236}">
                    <a16:creationId xmlns:a16="http://schemas.microsoft.com/office/drawing/2014/main" id="{7E58C4A9-10AE-489D-ADFB-95743BB6577A}"/>
                  </a:ext>
                </a:extLst>
              </p:cNvPr>
              <p:cNvSpPr/>
              <p:nvPr/>
            </p:nvSpPr>
            <p:spPr>
              <a:xfrm>
                <a:off x="7926955" y="3329982"/>
                <a:ext cx="72000" cy="514818"/>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6" name="Rectangle 195">
                <a:extLst>
                  <a:ext uri="{FF2B5EF4-FFF2-40B4-BE49-F238E27FC236}">
                    <a16:creationId xmlns:a16="http://schemas.microsoft.com/office/drawing/2014/main" id="{9CB5796B-2DE4-4AAB-B625-664B1D259F7E}"/>
                  </a:ext>
                </a:extLst>
              </p:cNvPr>
              <p:cNvSpPr/>
              <p:nvPr/>
            </p:nvSpPr>
            <p:spPr>
              <a:xfrm>
                <a:off x="8467200" y="2665948"/>
                <a:ext cx="72000" cy="1178852"/>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1" name="Rectangle 170">
                <a:extLst>
                  <a:ext uri="{FF2B5EF4-FFF2-40B4-BE49-F238E27FC236}">
                    <a16:creationId xmlns:a16="http://schemas.microsoft.com/office/drawing/2014/main" id="{F7A21D12-198C-4F52-9B5F-847B51E4A156}"/>
                  </a:ext>
                </a:extLst>
              </p:cNvPr>
              <p:cNvSpPr/>
              <p:nvPr/>
            </p:nvSpPr>
            <p:spPr>
              <a:xfrm>
                <a:off x="6750000" y="3140968"/>
                <a:ext cx="72000" cy="70383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2" name="Rectangle 171">
                <a:extLst>
                  <a:ext uri="{FF2B5EF4-FFF2-40B4-BE49-F238E27FC236}">
                    <a16:creationId xmlns:a16="http://schemas.microsoft.com/office/drawing/2014/main" id="{B3A5B8E8-1169-48E9-8C37-DC10D52D28B6}"/>
                  </a:ext>
                </a:extLst>
              </p:cNvPr>
              <p:cNvSpPr/>
              <p:nvPr/>
            </p:nvSpPr>
            <p:spPr>
              <a:xfrm>
                <a:off x="7830000" y="3686524"/>
                <a:ext cx="72000" cy="15827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3" name="Rectangle 172">
                <a:extLst>
                  <a:ext uri="{FF2B5EF4-FFF2-40B4-BE49-F238E27FC236}">
                    <a16:creationId xmlns:a16="http://schemas.microsoft.com/office/drawing/2014/main" id="{E595955E-CBA1-435C-8128-509058456A43}"/>
                  </a:ext>
                </a:extLst>
              </p:cNvPr>
              <p:cNvSpPr/>
              <p:nvPr/>
            </p:nvSpPr>
            <p:spPr>
              <a:xfrm>
                <a:off x="1890000" y="2829301"/>
                <a:ext cx="72000" cy="101549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4" name="Rectangle 173">
                <a:extLst>
                  <a:ext uri="{FF2B5EF4-FFF2-40B4-BE49-F238E27FC236}">
                    <a16:creationId xmlns:a16="http://schemas.microsoft.com/office/drawing/2014/main" id="{A5A4DDD4-E602-4301-B722-D1930EA92937}"/>
                  </a:ext>
                </a:extLst>
              </p:cNvPr>
              <p:cNvSpPr/>
              <p:nvPr/>
            </p:nvSpPr>
            <p:spPr>
              <a:xfrm>
                <a:off x="2430000" y="2023200"/>
                <a:ext cx="72000" cy="18252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5" name="Rectangle 174">
                <a:extLst>
                  <a:ext uri="{FF2B5EF4-FFF2-40B4-BE49-F238E27FC236}">
                    <a16:creationId xmlns:a16="http://schemas.microsoft.com/office/drawing/2014/main" id="{FA7846E1-B088-4785-B9D6-0CEEAC0DF3B5}"/>
                  </a:ext>
                </a:extLst>
              </p:cNvPr>
              <p:cNvSpPr/>
              <p:nvPr/>
            </p:nvSpPr>
            <p:spPr>
              <a:xfrm>
                <a:off x="2969755" y="3376800"/>
                <a:ext cx="72000" cy="4680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6" name="Rectangle 175">
                <a:extLst>
                  <a:ext uri="{FF2B5EF4-FFF2-40B4-BE49-F238E27FC236}">
                    <a16:creationId xmlns:a16="http://schemas.microsoft.com/office/drawing/2014/main" id="{976155BE-AE86-4A03-BEB4-B7B3276C2318}"/>
                  </a:ext>
                </a:extLst>
              </p:cNvPr>
              <p:cNvSpPr/>
              <p:nvPr/>
            </p:nvSpPr>
            <p:spPr>
              <a:xfrm>
                <a:off x="3509755" y="3063600"/>
                <a:ext cx="72000" cy="7812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7" name="Rectangle 176">
                <a:extLst>
                  <a:ext uri="{FF2B5EF4-FFF2-40B4-BE49-F238E27FC236}">
                    <a16:creationId xmlns:a16="http://schemas.microsoft.com/office/drawing/2014/main" id="{436956BA-94F2-40CD-846E-C5B0A72E7373}"/>
                  </a:ext>
                </a:extLst>
              </p:cNvPr>
              <p:cNvSpPr/>
              <p:nvPr/>
            </p:nvSpPr>
            <p:spPr>
              <a:xfrm>
                <a:off x="4050000" y="2084400"/>
                <a:ext cx="72000" cy="17604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8" name="Rectangle 177">
                <a:extLst>
                  <a:ext uri="{FF2B5EF4-FFF2-40B4-BE49-F238E27FC236}">
                    <a16:creationId xmlns:a16="http://schemas.microsoft.com/office/drawing/2014/main" id="{E87B30DE-FD40-4CA0-94A4-1FD42F64BB88}"/>
                  </a:ext>
                </a:extLst>
              </p:cNvPr>
              <p:cNvSpPr/>
              <p:nvPr/>
            </p:nvSpPr>
            <p:spPr>
              <a:xfrm>
                <a:off x="4590000" y="3140968"/>
                <a:ext cx="72000" cy="70383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9" name="Rectangle 178">
                <a:extLst>
                  <a:ext uri="{FF2B5EF4-FFF2-40B4-BE49-F238E27FC236}">
                    <a16:creationId xmlns:a16="http://schemas.microsoft.com/office/drawing/2014/main" id="{09389C9D-48BD-4369-A26D-2CD6AE84BE08}"/>
                  </a:ext>
                </a:extLst>
              </p:cNvPr>
              <p:cNvSpPr/>
              <p:nvPr/>
            </p:nvSpPr>
            <p:spPr>
              <a:xfrm>
                <a:off x="5130000" y="3312000"/>
                <a:ext cx="72000" cy="5328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0" name="Rectangle 179">
                <a:extLst>
                  <a:ext uri="{FF2B5EF4-FFF2-40B4-BE49-F238E27FC236}">
                    <a16:creationId xmlns:a16="http://schemas.microsoft.com/office/drawing/2014/main" id="{0AFB693F-FFFE-4107-B93B-2FD86A9BFE01}"/>
                  </a:ext>
                </a:extLst>
              </p:cNvPr>
              <p:cNvSpPr/>
              <p:nvPr/>
            </p:nvSpPr>
            <p:spPr>
              <a:xfrm>
                <a:off x="5670000" y="3438000"/>
                <a:ext cx="72000" cy="4104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1" name="Rectangle 180">
                <a:extLst>
                  <a:ext uri="{FF2B5EF4-FFF2-40B4-BE49-F238E27FC236}">
                    <a16:creationId xmlns:a16="http://schemas.microsoft.com/office/drawing/2014/main" id="{65B3173A-173E-4ED9-91A9-57F788F3BA0F}"/>
                  </a:ext>
                </a:extLst>
              </p:cNvPr>
              <p:cNvSpPr/>
              <p:nvPr/>
            </p:nvSpPr>
            <p:spPr>
              <a:xfrm>
                <a:off x="6210000" y="2717169"/>
                <a:ext cx="72000" cy="1127629"/>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2" name="Rectangle 181">
                <a:extLst>
                  <a:ext uri="{FF2B5EF4-FFF2-40B4-BE49-F238E27FC236}">
                    <a16:creationId xmlns:a16="http://schemas.microsoft.com/office/drawing/2014/main" id="{C0E5F6A9-9A66-40EA-854B-6092A45D170F}"/>
                  </a:ext>
                </a:extLst>
              </p:cNvPr>
              <p:cNvSpPr/>
              <p:nvPr/>
            </p:nvSpPr>
            <p:spPr>
              <a:xfrm>
                <a:off x="7289755" y="3266898"/>
                <a:ext cx="72000" cy="57790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3" name="Rectangle 182">
                <a:extLst>
                  <a:ext uri="{FF2B5EF4-FFF2-40B4-BE49-F238E27FC236}">
                    <a16:creationId xmlns:a16="http://schemas.microsoft.com/office/drawing/2014/main" id="{A7472F05-9867-4ACD-8CE1-732CBA03D055}"/>
                  </a:ext>
                </a:extLst>
              </p:cNvPr>
              <p:cNvSpPr/>
              <p:nvPr/>
            </p:nvSpPr>
            <p:spPr>
              <a:xfrm>
                <a:off x="8370000" y="3041736"/>
                <a:ext cx="72000" cy="80306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1" name="object 54">
                <a:extLst>
                  <a:ext uri="{FF2B5EF4-FFF2-40B4-BE49-F238E27FC236}">
                    <a16:creationId xmlns:a16="http://schemas.microsoft.com/office/drawing/2014/main" id="{DDAD30E9-319A-4411-A88E-0F1FB0762E5D}"/>
                  </a:ext>
                </a:extLst>
              </p:cNvPr>
              <p:cNvSpPr txBox="1"/>
              <p:nvPr/>
            </p:nvSpPr>
            <p:spPr>
              <a:xfrm>
                <a:off x="1800000" y="395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Lesotho</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2" name="object 54">
                <a:extLst>
                  <a:ext uri="{FF2B5EF4-FFF2-40B4-BE49-F238E27FC236}">
                    <a16:creationId xmlns:a16="http://schemas.microsoft.com/office/drawing/2014/main" id="{159A916E-A7DF-483F-AF90-718FA907E325}"/>
                  </a:ext>
                </a:extLst>
              </p:cNvPr>
              <p:cNvSpPr txBox="1"/>
              <p:nvPr/>
            </p:nvSpPr>
            <p:spPr>
              <a:xfrm>
                <a:off x="2340000" y="395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South </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Africa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3" name="object 54">
                <a:extLst>
                  <a:ext uri="{FF2B5EF4-FFF2-40B4-BE49-F238E27FC236}">
                    <a16:creationId xmlns:a16="http://schemas.microsoft.com/office/drawing/2014/main" id="{CCB23F9E-ED3D-4F3B-89A9-21B79F3E4BE4}"/>
                  </a:ext>
                </a:extLst>
              </p:cNvPr>
              <p:cNvSpPr txBox="1"/>
              <p:nvPr/>
            </p:nvSpPr>
            <p:spPr>
              <a:xfrm>
                <a:off x="2880000" y="395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Zimbabwe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4" name="object 54">
                <a:extLst>
                  <a:ext uri="{FF2B5EF4-FFF2-40B4-BE49-F238E27FC236}">
                    <a16:creationId xmlns:a16="http://schemas.microsoft.com/office/drawing/2014/main" id="{1D5C86B5-43FC-424D-878A-1F79264A0517}"/>
                  </a:ext>
                </a:extLst>
              </p:cNvPr>
              <p:cNvSpPr txBox="1"/>
              <p:nvPr/>
            </p:nvSpPr>
            <p:spPr>
              <a:xfrm>
                <a:off x="3420000" y="395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Kenya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5" name="object 54">
                <a:extLst>
                  <a:ext uri="{FF2B5EF4-FFF2-40B4-BE49-F238E27FC236}">
                    <a16:creationId xmlns:a16="http://schemas.microsoft.com/office/drawing/2014/main" id="{6DCD5862-8B34-49B8-BC2C-B49FBE8F7618}"/>
                  </a:ext>
                </a:extLst>
              </p:cNvPr>
              <p:cNvSpPr txBox="1"/>
              <p:nvPr/>
            </p:nvSpPr>
            <p:spPr>
              <a:xfrm>
                <a:off x="3960000" y="395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Namibia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6" name="object 54">
                <a:extLst>
                  <a:ext uri="{FF2B5EF4-FFF2-40B4-BE49-F238E27FC236}">
                    <a16:creationId xmlns:a16="http://schemas.microsoft.com/office/drawing/2014/main" id="{DEAB9005-D8ED-4C40-AC53-907B6CF29CF0}"/>
                  </a:ext>
                </a:extLst>
              </p:cNvPr>
              <p:cNvSpPr txBox="1"/>
              <p:nvPr/>
            </p:nvSpPr>
            <p:spPr>
              <a:xfrm>
                <a:off x="4500000" y="395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Rwanda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7" name="object 54">
                <a:extLst>
                  <a:ext uri="{FF2B5EF4-FFF2-40B4-BE49-F238E27FC236}">
                    <a16:creationId xmlns:a16="http://schemas.microsoft.com/office/drawing/2014/main" id="{5BA8E07B-F207-4D6D-B997-15794122E8A3}"/>
                  </a:ext>
                </a:extLst>
              </p:cNvPr>
              <p:cNvSpPr txBox="1"/>
              <p:nvPr/>
            </p:nvSpPr>
            <p:spPr>
              <a:xfrm>
                <a:off x="5040000" y="395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err="1">
                    <a:ln>
                      <a:noFill/>
                    </a:ln>
                    <a:solidFill>
                      <a:prstClr val="black"/>
                    </a:solidFill>
                    <a:effectLst/>
                    <a:uLnTx/>
                    <a:uFillTx/>
                    <a:latin typeface="Arial"/>
                    <a:ea typeface="ＭＳ Ｐゴシック" pitchFamily="34" charset="-128"/>
                    <a:cs typeface="Arial"/>
                  </a:rPr>
                  <a:t>Marawi</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8" name="object 54">
                <a:extLst>
                  <a:ext uri="{FF2B5EF4-FFF2-40B4-BE49-F238E27FC236}">
                    <a16:creationId xmlns:a16="http://schemas.microsoft.com/office/drawing/2014/main" id="{127BAE1F-212F-411B-B469-6C512896BFC9}"/>
                  </a:ext>
                </a:extLst>
              </p:cNvPr>
              <p:cNvSpPr txBox="1"/>
              <p:nvPr/>
            </p:nvSpPr>
            <p:spPr>
              <a:xfrm>
                <a:off x="5580000" y="395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Comoros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9" name="object 54">
                <a:extLst>
                  <a:ext uri="{FF2B5EF4-FFF2-40B4-BE49-F238E27FC236}">
                    <a16:creationId xmlns:a16="http://schemas.microsoft.com/office/drawing/2014/main" id="{5A5AA364-B8EC-4C3D-BA55-51EE65364E91}"/>
                  </a:ext>
                </a:extLst>
              </p:cNvPr>
              <p:cNvSpPr txBox="1"/>
              <p:nvPr/>
            </p:nvSpPr>
            <p:spPr>
              <a:xfrm>
                <a:off x="6120000" y="3956400"/>
                <a:ext cx="540000" cy="26866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Angola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0" name="object 54">
                <a:extLst>
                  <a:ext uri="{FF2B5EF4-FFF2-40B4-BE49-F238E27FC236}">
                    <a16:creationId xmlns:a16="http://schemas.microsoft.com/office/drawing/2014/main" id="{8C22EE88-B863-452B-B4B3-9996D6C44106}"/>
                  </a:ext>
                </a:extLst>
              </p:cNvPr>
              <p:cNvSpPr txBox="1"/>
              <p:nvPr/>
            </p:nvSpPr>
            <p:spPr>
              <a:xfrm>
                <a:off x="6660000" y="395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Uganda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1" name="object 54">
                <a:extLst>
                  <a:ext uri="{FF2B5EF4-FFF2-40B4-BE49-F238E27FC236}">
                    <a16:creationId xmlns:a16="http://schemas.microsoft.com/office/drawing/2014/main" id="{92155988-D646-44BE-A9E2-54177AF7CC72}"/>
                  </a:ext>
                </a:extLst>
              </p:cNvPr>
              <p:cNvSpPr txBox="1"/>
              <p:nvPr/>
            </p:nvSpPr>
            <p:spPr>
              <a:xfrm>
                <a:off x="7200000" y="3956400"/>
                <a:ext cx="540000" cy="396904"/>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Zambia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2" name="object 54">
                <a:extLst>
                  <a:ext uri="{FF2B5EF4-FFF2-40B4-BE49-F238E27FC236}">
                    <a16:creationId xmlns:a16="http://schemas.microsoft.com/office/drawing/2014/main" id="{3E02E278-7ECA-4467-86A3-37985852EF66}"/>
                  </a:ext>
                </a:extLst>
              </p:cNvPr>
              <p:cNvSpPr txBox="1"/>
              <p:nvPr/>
            </p:nvSpPr>
            <p:spPr>
              <a:xfrm>
                <a:off x="7740000" y="395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Ethiopia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3" name="object 54">
                <a:extLst>
                  <a:ext uri="{FF2B5EF4-FFF2-40B4-BE49-F238E27FC236}">
                    <a16:creationId xmlns:a16="http://schemas.microsoft.com/office/drawing/2014/main" id="{2E17614C-3FF2-4AF5-83F0-5391D8F73F66}"/>
                  </a:ext>
                </a:extLst>
              </p:cNvPr>
              <p:cNvSpPr txBox="1"/>
              <p:nvPr/>
            </p:nvSpPr>
            <p:spPr>
              <a:xfrm>
                <a:off x="8280000" y="3956400"/>
                <a:ext cx="540000" cy="396904"/>
              </a:xfrm>
              <a:prstGeom prst="rect">
                <a:avLst/>
              </a:prstGeom>
            </p:spPr>
            <p:txBody>
              <a:bodyPr vert="horz" wrap="square" lIns="0" tIns="12065" rIns="0" bIns="0" rtlCol="0" anchor="t" anchorCtr="0">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United Republic of Tanzania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4" name="object 111">
                <a:extLst>
                  <a:ext uri="{FF2B5EF4-FFF2-40B4-BE49-F238E27FC236}">
                    <a16:creationId xmlns:a16="http://schemas.microsoft.com/office/drawing/2014/main" id="{5AD7C760-C2CA-4108-9BD9-D66B8A6DCDB7}"/>
                  </a:ext>
                </a:extLst>
              </p:cNvPr>
              <p:cNvSpPr/>
              <p:nvPr/>
            </p:nvSpPr>
            <p:spPr>
              <a:xfrm>
                <a:off x="1799450" y="3843192"/>
                <a:ext cx="702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5" name="TextBox 154">
                <a:extLst>
                  <a:ext uri="{FF2B5EF4-FFF2-40B4-BE49-F238E27FC236}">
                    <a16:creationId xmlns:a16="http://schemas.microsoft.com/office/drawing/2014/main" id="{A3FD5C5D-BFEE-4E64-B15A-E439FB0C1331}"/>
                  </a:ext>
                </a:extLst>
              </p:cNvPr>
              <p:cNvSpPr txBox="1"/>
              <p:nvPr/>
            </p:nvSpPr>
            <p:spPr>
              <a:xfrm>
                <a:off x="1260000" y="258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6" name="TextBox 155">
                <a:extLst>
                  <a:ext uri="{FF2B5EF4-FFF2-40B4-BE49-F238E27FC236}">
                    <a16:creationId xmlns:a16="http://schemas.microsoft.com/office/drawing/2014/main" id="{D8A07317-89DF-46A6-81E2-32BDCB6DB62D}"/>
                  </a:ext>
                </a:extLst>
              </p:cNvPr>
              <p:cNvSpPr txBox="1"/>
              <p:nvPr/>
            </p:nvSpPr>
            <p:spPr>
              <a:xfrm>
                <a:off x="1511321" y="162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7" name="TextBox 156">
                <a:extLst>
                  <a:ext uri="{FF2B5EF4-FFF2-40B4-BE49-F238E27FC236}">
                    <a16:creationId xmlns:a16="http://schemas.microsoft.com/office/drawing/2014/main" id="{72E6D08B-E6E2-404D-B385-0DA1A2F7C28A}"/>
                  </a:ext>
                </a:extLst>
              </p:cNvPr>
              <p:cNvSpPr txBox="1"/>
              <p:nvPr/>
            </p:nvSpPr>
            <p:spPr>
              <a:xfrm>
                <a:off x="1575440" y="183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8" name="TextBox 157">
                <a:extLst>
                  <a:ext uri="{FF2B5EF4-FFF2-40B4-BE49-F238E27FC236}">
                    <a16:creationId xmlns:a16="http://schemas.microsoft.com/office/drawing/2014/main" id="{92051111-97E0-4C2B-8066-6D9044627A00}"/>
                  </a:ext>
                </a:extLst>
              </p:cNvPr>
              <p:cNvSpPr txBox="1"/>
              <p:nvPr/>
            </p:nvSpPr>
            <p:spPr>
              <a:xfrm>
                <a:off x="1575440" y="205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9" name="TextBox 158">
                <a:extLst>
                  <a:ext uri="{FF2B5EF4-FFF2-40B4-BE49-F238E27FC236}">
                    <a16:creationId xmlns:a16="http://schemas.microsoft.com/office/drawing/2014/main" id="{B50ED492-369F-4CE5-9AE9-06D1073DAA3A}"/>
                  </a:ext>
                </a:extLst>
              </p:cNvPr>
              <p:cNvSpPr txBox="1"/>
              <p:nvPr/>
            </p:nvSpPr>
            <p:spPr>
              <a:xfrm>
                <a:off x="1575440" y="226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0" name="TextBox 159">
                <a:extLst>
                  <a:ext uri="{FF2B5EF4-FFF2-40B4-BE49-F238E27FC236}">
                    <a16:creationId xmlns:a16="http://schemas.microsoft.com/office/drawing/2014/main" id="{959184B0-A934-4E27-AA2C-046C87BDF21A}"/>
                  </a:ext>
                </a:extLst>
              </p:cNvPr>
              <p:cNvSpPr txBox="1"/>
              <p:nvPr/>
            </p:nvSpPr>
            <p:spPr>
              <a:xfrm>
                <a:off x="1575440" y="248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1" name="TextBox 160">
                <a:extLst>
                  <a:ext uri="{FF2B5EF4-FFF2-40B4-BE49-F238E27FC236}">
                    <a16:creationId xmlns:a16="http://schemas.microsoft.com/office/drawing/2014/main" id="{6A7FE1E3-B1C3-485E-A1FB-30800567DB85}"/>
                  </a:ext>
                </a:extLst>
              </p:cNvPr>
              <p:cNvSpPr txBox="1"/>
              <p:nvPr/>
            </p:nvSpPr>
            <p:spPr>
              <a:xfrm>
                <a:off x="1575440" y="270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2" name="TextBox 161">
                <a:extLst>
                  <a:ext uri="{FF2B5EF4-FFF2-40B4-BE49-F238E27FC236}">
                    <a16:creationId xmlns:a16="http://schemas.microsoft.com/office/drawing/2014/main" id="{9FE0D17A-24E8-410D-84F0-73BAB47C631E}"/>
                  </a:ext>
                </a:extLst>
              </p:cNvPr>
              <p:cNvSpPr txBox="1"/>
              <p:nvPr/>
            </p:nvSpPr>
            <p:spPr>
              <a:xfrm>
                <a:off x="1575440" y="29124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3" name="TextBox 162">
                <a:extLst>
                  <a:ext uri="{FF2B5EF4-FFF2-40B4-BE49-F238E27FC236}">
                    <a16:creationId xmlns:a16="http://schemas.microsoft.com/office/drawing/2014/main" id="{F8DDE75B-C156-4006-B8F2-E72E9133BCA0}"/>
                  </a:ext>
                </a:extLst>
              </p:cNvPr>
              <p:cNvSpPr txBox="1"/>
              <p:nvPr/>
            </p:nvSpPr>
            <p:spPr>
              <a:xfrm>
                <a:off x="1575440" y="31284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4" name="TextBox 163">
                <a:extLst>
                  <a:ext uri="{FF2B5EF4-FFF2-40B4-BE49-F238E27FC236}">
                    <a16:creationId xmlns:a16="http://schemas.microsoft.com/office/drawing/2014/main" id="{5D3DEFCC-0BE5-481B-9C35-91AF89E8318A}"/>
                  </a:ext>
                </a:extLst>
              </p:cNvPr>
              <p:cNvSpPr txBox="1"/>
              <p:nvPr/>
            </p:nvSpPr>
            <p:spPr>
              <a:xfrm>
                <a:off x="1575440" y="33444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5" name="TextBox 164">
                <a:extLst>
                  <a:ext uri="{FF2B5EF4-FFF2-40B4-BE49-F238E27FC236}">
                    <a16:creationId xmlns:a16="http://schemas.microsoft.com/office/drawing/2014/main" id="{245DAA46-893C-40AD-9455-2986B1F6A9D8}"/>
                  </a:ext>
                </a:extLst>
              </p:cNvPr>
              <p:cNvSpPr txBox="1"/>
              <p:nvPr/>
            </p:nvSpPr>
            <p:spPr>
              <a:xfrm>
                <a:off x="1575441" y="35604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6" name="TextBox 165">
                <a:extLst>
                  <a:ext uri="{FF2B5EF4-FFF2-40B4-BE49-F238E27FC236}">
                    <a16:creationId xmlns:a16="http://schemas.microsoft.com/office/drawing/2014/main" id="{03957AE1-5DB0-4DAB-933F-8937D34A009D}"/>
                  </a:ext>
                </a:extLst>
              </p:cNvPr>
              <p:cNvSpPr txBox="1"/>
              <p:nvPr/>
            </p:nvSpPr>
            <p:spPr>
              <a:xfrm>
                <a:off x="1639561" y="37764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33" name="TextBox 232">
                <a:extLst>
                  <a:ext uri="{FF2B5EF4-FFF2-40B4-BE49-F238E27FC236}">
                    <a16:creationId xmlns:a16="http://schemas.microsoft.com/office/drawing/2014/main" id="{E8C1C3F3-2588-4C41-87C4-CB31176B2616}"/>
                  </a:ext>
                </a:extLst>
              </p:cNvPr>
              <p:cNvSpPr txBox="1"/>
              <p:nvPr/>
            </p:nvSpPr>
            <p:spPr>
              <a:xfrm>
                <a:off x="7290000" y="1656000"/>
                <a:ext cx="1520609" cy="215444"/>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Target condom use</a:t>
                </a:r>
              </a:p>
            </p:txBody>
          </p:sp>
        </p:grpSp>
      </p:grpSp>
    </p:spTree>
    <p:extLst>
      <p:ext uri="{BB962C8B-B14F-4D97-AF65-F5344CB8AC3E}">
        <p14:creationId xmlns:p14="http://schemas.microsoft.com/office/powerpoint/2010/main" val="181136618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0B5C7F-8154-4C14-A585-0346CE79DD29}"/>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testing and treatment cascade, eastern Europe and central Asia,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68370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special analysis, 2019; see annex on methods for more details.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6" name="object 27">
              <a:extLst>
                <a:ext uri="{FF2B5EF4-FFF2-40B4-BE49-F238E27FC236}">
                  <a16:creationId xmlns:a16="http://schemas.microsoft.com/office/drawing/2014/main" id="{ADE36117-4C0C-4F61-9F81-DAB3D6FD4F30}"/>
                </a:ext>
              </a:extLst>
            </p:cNvPr>
            <p:cNvSpPr txBox="1"/>
            <p:nvPr/>
          </p:nvSpPr>
          <p:spPr>
            <a:xfrm>
              <a:off x="2287284" y="4464000"/>
              <a:ext cx="1584176"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37" name="object 28">
              <a:extLst>
                <a:ext uri="{FF2B5EF4-FFF2-40B4-BE49-F238E27FC236}">
                  <a16:creationId xmlns:a16="http://schemas.microsoft.com/office/drawing/2014/main" id="{435F24F6-C9D1-4EF3-AF0B-ECE9A3B6A58F}"/>
                </a:ext>
              </a:extLst>
            </p:cNvPr>
            <p:cNvSpPr txBox="1"/>
            <p:nvPr/>
          </p:nvSpPr>
          <p:spPr>
            <a:xfrm>
              <a:off x="4312800" y="4464000"/>
              <a:ext cx="1489483"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on treatment</a:t>
              </a:r>
            </a:p>
          </p:txBody>
        </p:sp>
        <p:sp>
          <p:nvSpPr>
            <p:cNvPr id="40" name="object 29">
              <a:extLst>
                <a:ext uri="{FF2B5EF4-FFF2-40B4-BE49-F238E27FC236}">
                  <a16:creationId xmlns:a16="http://schemas.microsoft.com/office/drawing/2014/main" id="{03FFCB70-B2DA-4745-AE2F-6027D7C810E3}"/>
                </a:ext>
              </a:extLst>
            </p:cNvPr>
            <p:cNvSpPr txBox="1"/>
            <p:nvPr/>
          </p:nvSpPr>
          <p:spPr>
            <a:xfrm>
              <a:off x="6079652" y="4464000"/>
              <a:ext cx="1920064"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41" name="object 30">
              <a:extLst>
                <a:ext uri="{FF2B5EF4-FFF2-40B4-BE49-F238E27FC236}">
                  <a16:creationId xmlns:a16="http://schemas.microsoft.com/office/drawing/2014/main" id="{EB8344D3-2773-4911-AC37-3DEF254BF79E}"/>
                </a:ext>
              </a:extLst>
            </p:cNvPr>
            <p:cNvSpPr txBox="1"/>
            <p:nvPr/>
          </p:nvSpPr>
          <p:spPr>
            <a:xfrm>
              <a:off x="644400" y="2970000"/>
              <a:ext cx="780020" cy="615553"/>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Number of people living  with HIV</a:t>
              </a:r>
              <a:endPar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(million)</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2" name="object 30">
              <a:extLst>
                <a:ext uri="{FF2B5EF4-FFF2-40B4-BE49-F238E27FC236}">
                  <a16:creationId xmlns:a16="http://schemas.microsoft.com/office/drawing/2014/main" id="{CF8FCE30-0AA9-4597-B59F-DD3A7D0D51C9}"/>
                </a:ext>
              </a:extLst>
            </p:cNvPr>
            <p:cNvSpPr txBox="1"/>
            <p:nvPr/>
          </p:nvSpPr>
          <p:spPr>
            <a:xfrm>
              <a:off x="1785600" y="2264400"/>
              <a:ext cx="173766" cy="153888"/>
            </a:xfrm>
            <a:prstGeom prst="rect">
              <a:avLst/>
            </a:prstGeom>
          </p:spPr>
          <p:txBody>
            <a:bodyPr vert="horz" wrap="squar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1.8</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3" name="object 31">
              <a:extLst>
                <a:ext uri="{FF2B5EF4-FFF2-40B4-BE49-F238E27FC236}">
                  <a16:creationId xmlns:a16="http://schemas.microsoft.com/office/drawing/2014/main" id="{00688D16-4D5C-44B5-8DE2-9C76DC34B3EC}"/>
                </a:ext>
              </a:extLst>
            </p:cNvPr>
            <p:cNvSpPr txBox="1"/>
            <p:nvPr/>
          </p:nvSpPr>
          <p:spPr>
            <a:xfrm>
              <a:off x="3439372" y="2592000"/>
              <a:ext cx="962543" cy="540533"/>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306 000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4" name="object 32">
              <a:extLst>
                <a:ext uri="{FF2B5EF4-FFF2-40B4-BE49-F238E27FC236}">
                  <a16:creationId xmlns:a16="http://schemas.microsoft.com/office/drawing/2014/main" id="{99C4B4DC-B774-4DE1-94A4-F241CA673BC1}"/>
                </a:ext>
              </a:extLst>
            </p:cNvPr>
            <p:cNvSpPr txBox="1"/>
            <p:nvPr/>
          </p:nvSpPr>
          <p:spPr>
            <a:xfrm>
              <a:off x="5416436" y="2880000"/>
              <a:ext cx="962543" cy="691215"/>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and  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731 000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5" name="object 33">
              <a:extLst>
                <a:ext uri="{FF2B5EF4-FFF2-40B4-BE49-F238E27FC236}">
                  <a16:creationId xmlns:a16="http://schemas.microsoft.com/office/drawing/2014/main" id="{2BE31E6C-7A2D-4D1F-B5DC-FB165A365540}"/>
                </a:ext>
              </a:extLst>
            </p:cNvPr>
            <p:cNvSpPr txBox="1"/>
            <p:nvPr/>
          </p:nvSpPr>
          <p:spPr>
            <a:xfrm>
              <a:off x="7398000" y="3132000"/>
              <a:ext cx="962543" cy="537327"/>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all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740 000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6" name="object 35">
              <a:extLst>
                <a:ext uri="{FF2B5EF4-FFF2-40B4-BE49-F238E27FC236}">
                  <a16:creationId xmlns:a16="http://schemas.microsoft.com/office/drawing/2014/main" id="{5562207F-6490-40D3-8F51-023279D5AA87}"/>
                </a:ext>
              </a:extLst>
            </p:cNvPr>
            <p:cNvSpPr txBox="1"/>
            <p:nvPr/>
          </p:nvSpPr>
          <p:spPr>
            <a:xfrm>
              <a:off x="5419372" y="3744000"/>
              <a:ext cx="640096" cy="366126"/>
            </a:xfrm>
            <a:prstGeom prst="rect">
              <a:avLst/>
            </a:prstGeom>
          </p:spPr>
          <p:txBody>
            <a:bodyPr vert="horz" wrap="square" lIns="0" tIns="12065"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38</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30</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44</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47" name="object 36">
              <a:extLst>
                <a:ext uri="{FF2B5EF4-FFF2-40B4-BE49-F238E27FC236}">
                  <a16:creationId xmlns:a16="http://schemas.microsoft.com/office/drawing/2014/main" id="{1764A6A9-CA21-4BF5-869F-90D0CFF55BD4}"/>
                </a:ext>
              </a:extLst>
            </p:cNvPr>
            <p:cNvSpPr txBox="1"/>
            <p:nvPr/>
          </p:nvSpPr>
          <p:spPr>
            <a:xfrm>
              <a:off x="7399372" y="3888000"/>
              <a:ext cx="700677" cy="366126"/>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29</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26</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33</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48" name="object 25">
              <a:extLst>
                <a:ext uri="{FF2B5EF4-FFF2-40B4-BE49-F238E27FC236}">
                  <a16:creationId xmlns:a16="http://schemas.microsoft.com/office/drawing/2014/main" id="{DB6BB2D7-ED5A-4F96-B24F-F682628B65B1}"/>
                </a:ext>
              </a:extLst>
            </p:cNvPr>
            <p:cNvSpPr/>
            <p:nvPr/>
          </p:nvSpPr>
          <p:spPr>
            <a:xfrm>
              <a:off x="2088997" y="4355343"/>
              <a:ext cx="5940000" cy="0"/>
            </a:xfrm>
            <a:custGeom>
              <a:avLst/>
              <a:gdLst/>
              <a:ahLst/>
              <a:cxnLst/>
              <a:rect l="l" t="t" r="r" b="b"/>
              <a:pathLst>
                <a:path w="4963795">
                  <a:moveTo>
                    <a:pt x="0" y="0"/>
                  </a:moveTo>
                  <a:lnTo>
                    <a:pt x="4963667"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cxnSp>
          <p:nvCxnSpPr>
            <p:cNvPr id="49" name="Straight Connector 48">
              <a:extLst>
                <a:ext uri="{FF2B5EF4-FFF2-40B4-BE49-F238E27FC236}">
                  <a16:creationId xmlns:a16="http://schemas.microsoft.com/office/drawing/2014/main" id="{A91F30D0-9324-425D-9372-FFF94AD61B23}"/>
                </a:ext>
              </a:extLst>
            </p:cNvPr>
            <p:cNvCxnSpPr/>
            <p:nvPr/>
          </p:nvCxnSpPr>
          <p:spPr>
            <a:xfrm>
              <a:off x="2088000" y="2340000"/>
              <a:ext cx="0" cy="20124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object 34">
              <a:extLst>
                <a:ext uri="{FF2B5EF4-FFF2-40B4-BE49-F238E27FC236}">
                  <a16:creationId xmlns:a16="http://schemas.microsoft.com/office/drawing/2014/main" id="{2E42897F-4AB0-48B3-86FB-6162223A296B}"/>
                </a:ext>
              </a:extLst>
            </p:cNvPr>
            <p:cNvSpPr txBox="1"/>
            <p:nvPr/>
          </p:nvSpPr>
          <p:spPr>
            <a:xfrm>
              <a:off x="3437999" y="3456000"/>
              <a:ext cx="629003" cy="371255"/>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72</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64</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81</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cxnSp>
          <p:nvCxnSpPr>
            <p:cNvPr id="51" name="Straight Connector 50">
              <a:extLst>
                <a:ext uri="{FF2B5EF4-FFF2-40B4-BE49-F238E27FC236}">
                  <a16:creationId xmlns:a16="http://schemas.microsoft.com/office/drawing/2014/main" id="{B4AFAF6B-3C4D-44BC-8290-D8A87647B8FB}"/>
                </a:ext>
              </a:extLst>
            </p:cNvPr>
            <p:cNvCxnSpPr/>
            <p:nvPr/>
          </p:nvCxnSpPr>
          <p:spPr>
            <a:xfrm>
              <a:off x="2088000" y="4355591"/>
              <a:ext cx="594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object 30">
              <a:extLst>
                <a:ext uri="{FF2B5EF4-FFF2-40B4-BE49-F238E27FC236}">
                  <a16:creationId xmlns:a16="http://schemas.microsoft.com/office/drawing/2014/main" id="{3EB52C88-84AB-4AA2-B513-B7EB2C96AA68}"/>
                </a:ext>
              </a:extLst>
            </p:cNvPr>
            <p:cNvSpPr txBox="1"/>
            <p:nvPr/>
          </p:nvSpPr>
          <p:spPr>
            <a:xfrm>
              <a:off x="1785600" y="2487600"/>
              <a:ext cx="173766" cy="153888"/>
            </a:xfrm>
            <a:prstGeom prst="rect">
              <a:avLst/>
            </a:prstGeom>
          </p:spPr>
          <p:txBody>
            <a:bodyPr vert="horz" wrap="squar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1.6</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3" name="object 30">
              <a:extLst>
                <a:ext uri="{FF2B5EF4-FFF2-40B4-BE49-F238E27FC236}">
                  <a16:creationId xmlns:a16="http://schemas.microsoft.com/office/drawing/2014/main" id="{F056225E-E87E-4CAE-94C1-BD6735F88CBF}"/>
                </a:ext>
              </a:extLst>
            </p:cNvPr>
            <p:cNvSpPr txBox="1"/>
            <p:nvPr/>
          </p:nvSpPr>
          <p:spPr>
            <a:xfrm>
              <a:off x="1785600" y="2710800"/>
              <a:ext cx="173766" cy="153888"/>
            </a:xfrm>
            <a:prstGeom prst="rect">
              <a:avLst/>
            </a:prstGeom>
          </p:spPr>
          <p:txBody>
            <a:bodyPr vert="horz" wrap="squar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1.4</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4" name="object 30">
              <a:extLst>
                <a:ext uri="{FF2B5EF4-FFF2-40B4-BE49-F238E27FC236}">
                  <a16:creationId xmlns:a16="http://schemas.microsoft.com/office/drawing/2014/main" id="{A4150033-9590-4E88-8E1A-C3B750EF0FDC}"/>
                </a:ext>
              </a:extLst>
            </p:cNvPr>
            <p:cNvSpPr txBox="1"/>
            <p:nvPr/>
          </p:nvSpPr>
          <p:spPr>
            <a:xfrm>
              <a:off x="1785600" y="2937600"/>
              <a:ext cx="173766" cy="153888"/>
            </a:xfrm>
            <a:prstGeom prst="rect">
              <a:avLst/>
            </a:prstGeom>
          </p:spPr>
          <p:txBody>
            <a:bodyPr vert="horz" wrap="squar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1.2</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5" name="object 30">
              <a:extLst>
                <a:ext uri="{FF2B5EF4-FFF2-40B4-BE49-F238E27FC236}">
                  <a16:creationId xmlns:a16="http://schemas.microsoft.com/office/drawing/2014/main" id="{0E74F744-80F5-4F2F-BF70-ACB4D625A805}"/>
                </a:ext>
              </a:extLst>
            </p:cNvPr>
            <p:cNvSpPr txBox="1"/>
            <p:nvPr/>
          </p:nvSpPr>
          <p:spPr>
            <a:xfrm>
              <a:off x="1785600" y="3160800"/>
              <a:ext cx="173766" cy="153888"/>
            </a:xfrm>
            <a:prstGeom prst="rect">
              <a:avLst/>
            </a:prstGeom>
          </p:spPr>
          <p:txBody>
            <a:bodyPr vert="horz" wrap="squar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6" name="object 30">
              <a:extLst>
                <a:ext uri="{FF2B5EF4-FFF2-40B4-BE49-F238E27FC236}">
                  <a16:creationId xmlns:a16="http://schemas.microsoft.com/office/drawing/2014/main" id="{E40AE2B0-4894-4FD3-A8A1-A91121F7F375}"/>
                </a:ext>
              </a:extLst>
            </p:cNvPr>
            <p:cNvSpPr txBox="1"/>
            <p:nvPr/>
          </p:nvSpPr>
          <p:spPr>
            <a:xfrm>
              <a:off x="1785600" y="3384000"/>
              <a:ext cx="173766" cy="153888"/>
            </a:xfrm>
            <a:prstGeom prst="rect">
              <a:avLst/>
            </a:prstGeom>
          </p:spPr>
          <p:txBody>
            <a:bodyPr vert="horz" wrap="squar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0.8</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7" name="object 30">
              <a:extLst>
                <a:ext uri="{FF2B5EF4-FFF2-40B4-BE49-F238E27FC236}">
                  <a16:creationId xmlns:a16="http://schemas.microsoft.com/office/drawing/2014/main" id="{ABDA4B26-4852-498F-A77E-99A408874C0B}"/>
                </a:ext>
              </a:extLst>
            </p:cNvPr>
            <p:cNvSpPr txBox="1"/>
            <p:nvPr/>
          </p:nvSpPr>
          <p:spPr>
            <a:xfrm>
              <a:off x="1785600" y="3607200"/>
              <a:ext cx="173766" cy="153888"/>
            </a:xfrm>
            <a:prstGeom prst="rect">
              <a:avLst/>
            </a:prstGeom>
          </p:spPr>
          <p:txBody>
            <a:bodyPr vert="horz" wrap="squar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0.6</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0" name="object 30">
              <a:extLst>
                <a:ext uri="{FF2B5EF4-FFF2-40B4-BE49-F238E27FC236}">
                  <a16:creationId xmlns:a16="http://schemas.microsoft.com/office/drawing/2014/main" id="{6B3A47EF-9013-4043-B86B-B97E2BC1CCF5}"/>
                </a:ext>
              </a:extLst>
            </p:cNvPr>
            <p:cNvSpPr txBox="1"/>
            <p:nvPr/>
          </p:nvSpPr>
          <p:spPr>
            <a:xfrm>
              <a:off x="1785600" y="3834000"/>
              <a:ext cx="173766" cy="153888"/>
            </a:xfrm>
            <a:prstGeom prst="rect">
              <a:avLst/>
            </a:prstGeom>
          </p:spPr>
          <p:txBody>
            <a:bodyPr vert="horz" wrap="squar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0.4</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3" name="object 30">
              <a:extLst>
                <a:ext uri="{FF2B5EF4-FFF2-40B4-BE49-F238E27FC236}">
                  <a16:creationId xmlns:a16="http://schemas.microsoft.com/office/drawing/2014/main" id="{701A537B-E7C3-4AEF-A1D3-BB70C592A558}"/>
                </a:ext>
              </a:extLst>
            </p:cNvPr>
            <p:cNvSpPr txBox="1"/>
            <p:nvPr/>
          </p:nvSpPr>
          <p:spPr>
            <a:xfrm>
              <a:off x="1785600" y="4057200"/>
              <a:ext cx="173766" cy="153888"/>
            </a:xfrm>
            <a:prstGeom prst="rect">
              <a:avLst/>
            </a:prstGeom>
          </p:spPr>
          <p:txBody>
            <a:bodyPr vert="horz" wrap="squar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0.2</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7" name="object 30">
              <a:extLst>
                <a:ext uri="{FF2B5EF4-FFF2-40B4-BE49-F238E27FC236}">
                  <a16:creationId xmlns:a16="http://schemas.microsoft.com/office/drawing/2014/main" id="{FD823FEA-2C82-45BE-8298-67C776A1C4E3}"/>
                </a:ext>
              </a:extLst>
            </p:cNvPr>
            <p:cNvSpPr txBox="1"/>
            <p:nvPr/>
          </p:nvSpPr>
          <p:spPr>
            <a:xfrm>
              <a:off x="1887339" y="4280400"/>
              <a:ext cx="73097" cy="153888"/>
            </a:xfrm>
            <a:prstGeom prst="rect">
              <a:avLst/>
            </a:prstGeom>
          </p:spPr>
          <p:txBody>
            <a:bodyPr vert="horz" wrap="none" lIns="0" tIns="0" rIns="0" bIns="0" rtlCol="0" anchor="ctr">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9" name="Rectangle 68">
              <a:extLst>
                <a:ext uri="{FF2B5EF4-FFF2-40B4-BE49-F238E27FC236}">
                  <a16:creationId xmlns:a16="http://schemas.microsoft.com/office/drawing/2014/main" id="{1FF69C60-EDDC-4D63-8CFE-C37906FA4C54}"/>
                </a:ext>
              </a:extLst>
            </p:cNvPr>
            <p:cNvSpPr/>
            <p:nvPr/>
          </p:nvSpPr>
          <p:spPr>
            <a:xfrm>
              <a:off x="2808000" y="2975935"/>
              <a:ext cx="540000" cy="1386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4" name="Rectangle 73">
              <a:extLst>
                <a:ext uri="{FF2B5EF4-FFF2-40B4-BE49-F238E27FC236}">
                  <a16:creationId xmlns:a16="http://schemas.microsoft.com/office/drawing/2014/main" id="{500CEE49-275B-41E2-82E5-87379B4FC0ED}"/>
                </a:ext>
              </a:extLst>
            </p:cNvPr>
            <p:cNvSpPr/>
            <p:nvPr/>
          </p:nvSpPr>
          <p:spPr>
            <a:xfrm>
              <a:off x="2809493" y="2448741"/>
              <a:ext cx="540000" cy="187201"/>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5" name="Rectangle 74">
              <a:extLst>
                <a:ext uri="{FF2B5EF4-FFF2-40B4-BE49-F238E27FC236}">
                  <a16:creationId xmlns:a16="http://schemas.microsoft.com/office/drawing/2014/main" id="{D47E1DFA-4E75-4BEF-BBAC-DCD60821CBFE}"/>
                </a:ext>
              </a:extLst>
            </p:cNvPr>
            <p:cNvSpPr/>
            <p:nvPr/>
          </p:nvSpPr>
          <p:spPr>
            <a:xfrm>
              <a:off x="2809493" y="2634634"/>
              <a:ext cx="540000" cy="341303"/>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6" name="Rectangle 75">
              <a:extLst>
                <a:ext uri="{FF2B5EF4-FFF2-40B4-BE49-F238E27FC236}">
                  <a16:creationId xmlns:a16="http://schemas.microsoft.com/office/drawing/2014/main" id="{8F0F4F1B-F399-465C-9FC5-494A3FFEAE98}"/>
                </a:ext>
              </a:extLst>
            </p:cNvPr>
            <p:cNvSpPr/>
            <p:nvPr/>
          </p:nvSpPr>
          <p:spPr>
            <a:xfrm>
              <a:off x="4788000" y="3617467"/>
              <a:ext cx="540000" cy="7452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7" name="Rectangle 76">
              <a:extLst>
                <a:ext uri="{FF2B5EF4-FFF2-40B4-BE49-F238E27FC236}">
                  <a16:creationId xmlns:a16="http://schemas.microsoft.com/office/drawing/2014/main" id="{1031FE42-CE7D-4B9D-9502-DDA5AD92922E}"/>
                </a:ext>
              </a:extLst>
            </p:cNvPr>
            <p:cNvSpPr/>
            <p:nvPr/>
          </p:nvSpPr>
          <p:spPr>
            <a:xfrm>
              <a:off x="4789493" y="2448742"/>
              <a:ext cx="540000" cy="373964"/>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8" name="Rectangle 77">
              <a:extLst>
                <a:ext uri="{FF2B5EF4-FFF2-40B4-BE49-F238E27FC236}">
                  <a16:creationId xmlns:a16="http://schemas.microsoft.com/office/drawing/2014/main" id="{7252FFEC-D2A5-4BE2-ACC4-C80E8C89587A}"/>
                </a:ext>
              </a:extLst>
            </p:cNvPr>
            <p:cNvSpPr/>
            <p:nvPr/>
          </p:nvSpPr>
          <p:spPr>
            <a:xfrm>
              <a:off x="4789493" y="2810200"/>
              <a:ext cx="540000" cy="818466"/>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96B5F47C-34A2-46C4-B8D2-4203BB9688D7}"/>
                </a:ext>
              </a:extLst>
            </p:cNvPr>
            <p:cNvSpPr/>
            <p:nvPr/>
          </p:nvSpPr>
          <p:spPr>
            <a:xfrm>
              <a:off x="6768000" y="3795120"/>
              <a:ext cx="540000" cy="56921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0" name="Rectangle 79">
              <a:extLst>
                <a:ext uri="{FF2B5EF4-FFF2-40B4-BE49-F238E27FC236}">
                  <a16:creationId xmlns:a16="http://schemas.microsoft.com/office/drawing/2014/main" id="{F2BB797A-57EB-4931-82B4-F99C7BD2612A}"/>
                </a:ext>
              </a:extLst>
            </p:cNvPr>
            <p:cNvSpPr/>
            <p:nvPr/>
          </p:nvSpPr>
          <p:spPr>
            <a:xfrm>
              <a:off x="6768000" y="2443992"/>
              <a:ext cx="540000" cy="520528"/>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1" name="Rectangle 80">
              <a:extLst>
                <a:ext uri="{FF2B5EF4-FFF2-40B4-BE49-F238E27FC236}">
                  <a16:creationId xmlns:a16="http://schemas.microsoft.com/office/drawing/2014/main" id="{0DA2BB99-61C6-4ECD-A30D-53B764C133D7}"/>
                </a:ext>
              </a:extLst>
            </p:cNvPr>
            <p:cNvSpPr/>
            <p:nvPr/>
          </p:nvSpPr>
          <p:spPr>
            <a:xfrm>
              <a:off x="6768000" y="2965832"/>
              <a:ext cx="540000" cy="829288"/>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277178662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55BCD2C-FD9F-45D1-8000-F6F9D9C24F74}"/>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90–90–90 country scorecard: eastern Europe and central Asia, 2018</a:t>
              </a:r>
              <a:endParaRPr kumimoji="0" lang="en-CH" sz="1600" b="0" i="1"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A6BEF24-6037-4784-8781-E0FFC9E9835D}"/>
                </a:ext>
              </a:extLst>
            </p:cNvPr>
            <p:cNvSpPr/>
            <p:nvPr/>
          </p:nvSpPr>
          <p:spPr>
            <a:xfrm>
              <a:off x="360000" y="6480000"/>
              <a:ext cx="1598194"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special analysis, 2019.</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8" name="Group 7">
              <a:extLst>
                <a:ext uri="{FF2B5EF4-FFF2-40B4-BE49-F238E27FC236}">
                  <a16:creationId xmlns:a16="http://schemas.microsoft.com/office/drawing/2014/main" id="{706532D2-B9AE-4606-8780-02E45BD8F0AC}"/>
                </a:ext>
              </a:extLst>
            </p:cNvPr>
            <p:cNvGrpSpPr/>
            <p:nvPr/>
          </p:nvGrpSpPr>
          <p:grpSpPr>
            <a:xfrm>
              <a:off x="720000" y="5400000"/>
              <a:ext cx="5825283" cy="333888"/>
              <a:chOff x="720000" y="5760000"/>
              <a:chExt cx="5825283" cy="333888"/>
            </a:xfrm>
          </p:grpSpPr>
          <p:sp>
            <p:nvSpPr>
              <p:cNvPr id="14" name="object 13">
                <a:extLst>
                  <a:ext uri="{FF2B5EF4-FFF2-40B4-BE49-F238E27FC236}">
                    <a16:creationId xmlns:a16="http://schemas.microsoft.com/office/drawing/2014/main" id="{DF333510-11EE-4A7F-A2C7-17BB19175B24}"/>
                  </a:ext>
                </a:extLst>
              </p:cNvPr>
              <p:cNvSpPr/>
              <p:nvPr/>
            </p:nvSpPr>
            <p:spPr>
              <a:xfrm>
                <a:off x="2124000" y="578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 name="TextBox 14">
                <a:extLst>
                  <a:ext uri="{FF2B5EF4-FFF2-40B4-BE49-F238E27FC236}">
                    <a16:creationId xmlns:a16="http://schemas.microsoft.com/office/drawing/2014/main" id="{4074D7D5-78BE-4F3C-A84A-421ED1992DFC}"/>
                  </a:ext>
                </a:extLst>
              </p:cNvPr>
              <p:cNvSpPr txBox="1"/>
              <p:nvPr/>
            </p:nvSpPr>
            <p:spPr>
              <a:xfrm>
                <a:off x="2268000" y="577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 name="Group 2">
                <a:extLst>
                  <a:ext uri="{FF2B5EF4-FFF2-40B4-BE49-F238E27FC236}">
                    <a16:creationId xmlns:a16="http://schemas.microsoft.com/office/drawing/2014/main" id="{E615C798-5543-4513-BDE6-F51AB3A29B75}"/>
                  </a:ext>
                </a:extLst>
              </p:cNvPr>
              <p:cNvGrpSpPr/>
              <p:nvPr/>
            </p:nvGrpSpPr>
            <p:grpSpPr>
              <a:xfrm>
                <a:off x="3276000" y="5770800"/>
                <a:ext cx="523912" cy="123111"/>
                <a:chOff x="3811116" y="5763600"/>
                <a:chExt cx="523912" cy="123111"/>
              </a:xfrm>
            </p:grpSpPr>
            <p:sp>
              <p:nvSpPr>
                <p:cNvPr id="20" name="object 14">
                  <a:extLst>
                    <a:ext uri="{FF2B5EF4-FFF2-40B4-BE49-F238E27FC236}">
                      <a16:creationId xmlns:a16="http://schemas.microsoft.com/office/drawing/2014/main" id="{8441A3A3-EA61-4A92-BAED-F3EAA6AB05B6}"/>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10339EF6-002B-42A7-A9DE-32D09C47195C}"/>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85–89%</a:t>
                  </a:r>
                </a:p>
              </p:txBody>
            </p:sp>
          </p:grpSp>
          <p:grpSp>
            <p:nvGrpSpPr>
              <p:cNvPr id="4" name="Group 3">
                <a:extLst>
                  <a:ext uri="{FF2B5EF4-FFF2-40B4-BE49-F238E27FC236}">
                    <a16:creationId xmlns:a16="http://schemas.microsoft.com/office/drawing/2014/main" id="{E66C2B61-87BE-4808-810F-708FAAD4AF47}"/>
                  </a:ext>
                </a:extLst>
              </p:cNvPr>
              <p:cNvGrpSpPr/>
              <p:nvPr/>
            </p:nvGrpSpPr>
            <p:grpSpPr>
              <a:xfrm>
                <a:off x="4089600" y="5770800"/>
                <a:ext cx="523912" cy="123111"/>
                <a:chOff x="5791116" y="5763600"/>
                <a:chExt cx="523912" cy="123111"/>
              </a:xfrm>
            </p:grpSpPr>
            <p:sp>
              <p:nvSpPr>
                <p:cNvPr id="18" name="object 15">
                  <a:extLst>
                    <a:ext uri="{FF2B5EF4-FFF2-40B4-BE49-F238E27FC236}">
                      <a16:creationId xmlns:a16="http://schemas.microsoft.com/office/drawing/2014/main" id="{ED0CC85F-F780-4C55-8CDA-7807568C3CFD}"/>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 name="TextBox 18">
                  <a:extLst>
                    <a:ext uri="{FF2B5EF4-FFF2-40B4-BE49-F238E27FC236}">
                      <a16:creationId xmlns:a16="http://schemas.microsoft.com/office/drawing/2014/main" id="{AF77B3EC-F3A3-4DB0-8BC2-88B27F4E2417}"/>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70–84%</a:t>
                  </a:r>
                </a:p>
              </p:txBody>
            </p:sp>
          </p:grpSp>
          <p:grpSp>
            <p:nvGrpSpPr>
              <p:cNvPr id="5" name="Group 4">
                <a:extLst>
                  <a:ext uri="{FF2B5EF4-FFF2-40B4-BE49-F238E27FC236}">
                    <a16:creationId xmlns:a16="http://schemas.microsoft.com/office/drawing/2014/main" id="{4EE900AC-C26F-4132-A771-4698881D62B0}"/>
                  </a:ext>
                </a:extLst>
              </p:cNvPr>
              <p:cNvGrpSpPr/>
              <p:nvPr/>
            </p:nvGrpSpPr>
            <p:grpSpPr>
              <a:xfrm>
                <a:off x="4903200" y="5770800"/>
                <a:ext cx="523912" cy="123111"/>
                <a:chOff x="7029516" y="5763600"/>
                <a:chExt cx="523912" cy="123111"/>
              </a:xfrm>
            </p:grpSpPr>
            <p:sp>
              <p:nvSpPr>
                <p:cNvPr id="16" name="object 16">
                  <a:extLst>
                    <a:ext uri="{FF2B5EF4-FFF2-40B4-BE49-F238E27FC236}">
                      <a16:creationId xmlns:a16="http://schemas.microsoft.com/office/drawing/2014/main" id="{165CCC88-1F91-49B8-9E0C-C2E1B05F510E}"/>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 name="TextBox 16">
                  <a:extLst>
                    <a:ext uri="{FF2B5EF4-FFF2-40B4-BE49-F238E27FC236}">
                      <a16:creationId xmlns:a16="http://schemas.microsoft.com/office/drawing/2014/main" id="{2B7B92C8-1E9D-4B81-8654-F953E8DA389B}"/>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50–69%</a:t>
                  </a:r>
                </a:p>
              </p:txBody>
            </p:sp>
          </p:grpSp>
          <p:grpSp>
            <p:nvGrpSpPr>
              <p:cNvPr id="29" name="Group 28">
                <a:extLst>
                  <a:ext uri="{FF2B5EF4-FFF2-40B4-BE49-F238E27FC236}">
                    <a16:creationId xmlns:a16="http://schemas.microsoft.com/office/drawing/2014/main" id="{E09BAC8F-4B55-4ACC-B51C-E1AF6D3109C6}"/>
                  </a:ext>
                </a:extLst>
              </p:cNvPr>
              <p:cNvGrpSpPr/>
              <p:nvPr/>
            </p:nvGrpSpPr>
            <p:grpSpPr>
              <a:xfrm>
                <a:off x="5716800" y="5770800"/>
                <a:ext cx="828483" cy="123111"/>
                <a:chOff x="7654385" y="5763600"/>
                <a:chExt cx="828483" cy="123111"/>
              </a:xfrm>
            </p:grpSpPr>
            <p:sp>
              <p:nvSpPr>
                <p:cNvPr id="25" name="object 16">
                  <a:extLst>
                    <a:ext uri="{FF2B5EF4-FFF2-40B4-BE49-F238E27FC236}">
                      <a16:creationId xmlns:a16="http://schemas.microsoft.com/office/drawing/2014/main" id="{F80A49E7-61A3-4236-BB93-CBB722089F71}"/>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6" name="TextBox 25">
                  <a:extLst>
                    <a:ext uri="{FF2B5EF4-FFF2-40B4-BE49-F238E27FC236}">
                      <a16:creationId xmlns:a16="http://schemas.microsoft.com/office/drawing/2014/main" id="{42B59056-E225-41EF-BA22-4CD582511BCB}"/>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50%</a:t>
                  </a:r>
                </a:p>
              </p:txBody>
            </p:sp>
          </p:grpSp>
          <p:sp>
            <p:nvSpPr>
              <p:cNvPr id="27" name="TextBox 26">
                <a:extLst>
                  <a:ext uri="{FF2B5EF4-FFF2-40B4-BE49-F238E27FC236}">
                    <a16:creationId xmlns:a16="http://schemas.microsoft.com/office/drawing/2014/main" id="{C28064B1-DD4E-46AF-91CC-F0CA5D6BDF6D}"/>
                  </a:ext>
                </a:extLst>
              </p:cNvPr>
              <p:cNvSpPr txBox="1"/>
              <p:nvPr/>
            </p:nvSpPr>
            <p:spPr>
              <a:xfrm>
                <a:off x="720000" y="5760000"/>
                <a:ext cx="599523"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90–90–90: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8" name="TextBox 27">
                <a:extLst>
                  <a:ext uri="{FF2B5EF4-FFF2-40B4-BE49-F238E27FC236}">
                    <a16:creationId xmlns:a16="http://schemas.microsoft.com/office/drawing/2014/main" id="{4192FA27-91F6-4647-BA54-FB78EE4E1EF5}"/>
                  </a:ext>
                </a:extLst>
              </p:cNvPr>
              <p:cNvSpPr txBox="1"/>
              <p:nvPr/>
            </p:nvSpPr>
            <p:spPr>
              <a:xfrm>
                <a:off x="720000" y="5940000"/>
                <a:ext cx="1290418"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Viral load suppression:</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2" name="object 13">
                <a:extLst>
                  <a:ext uri="{FF2B5EF4-FFF2-40B4-BE49-F238E27FC236}">
                    <a16:creationId xmlns:a16="http://schemas.microsoft.com/office/drawing/2014/main" id="{86D6496B-1757-4726-83C7-EED2EBCE61B7}"/>
                  </a:ext>
                </a:extLst>
              </p:cNvPr>
              <p:cNvSpPr/>
              <p:nvPr/>
            </p:nvSpPr>
            <p:spPr>
              <a:xfrm>
                <a:off x="2124000" y="596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 name="TextBox 32">
                <a:extLst>
                  <a:ext uri="{FF2B5EF4-FFF2-40B4-BE49-F238E27FC236}">
                    <a16:creationId xmlns:a16="http://schemas.microsoft.com/office/drawing/2014/main" id="{9104F2F0-6992-4871-8F51-5A413FAEB3A7}"/>
                  </a:ext>
                </a:extLst>
              </p:cNvPr>
              <p:cNvSpPr txBox="1"/>
              <p:nvPr/>
            </p:nvSpPr>
            <p:spPr>
              <a:xfrm>
                <a:off x="2268000" y="595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73%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6" name="Group 35">
                <a:extLst>
                  <a:ext uri="{FF2B5EF4-FFF2-40B4-BE49-F238E27FC236}">
                    <a16:creationId xmlns:a16="http://schemas.microsoft.com/office/drawing/2014/main" id="{665A206F-18D1-49BB-A215-771AAC397260}"/>
                  </a:ext>
                </a:extLst>
              </p:cNvPr>
              <p:cNvGrpSpPr/>
              <p:nvPr/>
            </p:nvGrpSpPr>
            <p:grpSpPr>
              <a:xfrm>
                <a:off x="3276000" y="5950800"/>
                <a:ext cx="523912" cy="123111"/>
                <a:chOff x="3811116" y="5763600"/>
                <a:chExt cx="523912" cy="123111"/>
              </a:xfrm>
            </p:grpSpPr>
            <p:sp>
              <p:nvSpPr>
                <p:cNvPr id="46" name="object 14">
                  <a:extLst>
                    <a:ext uri="{FF2B5EF4-FFF2-40B4-BE49-F238E27FC236}">
                      <a16:creationId xmlns:a16="http://schemas.microsoft.com/office/drawing/2014/main" id="{3AE00945-F0EE-46AD-9552-DB6B3D5D8161}"/>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7" name="TextBox 46">
                  <a:extLst>
                    <a:ext uri="{FF2B5EF4-FFF2-40B4-BE49-F238E27FC236}">
                      <a16:creationId xmlns:a16="http://schemas.microsoft.com/office/drawing/2014/main" id="{F41D7FE2-81C2-4A7C-ABD6-6508B06F2A22}"/>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65–72%</a:t>
                  </a:r>
                </a:p>
              </p:txBody>
            </p:sp>
          </p:grpSp>
          <p:grpSp>
            <p:nvGrpSpPr>
              <p:cNvPr id="37" name="Group 36">
                <a:extLst>
                  <a:ext uri="{FF2B5EF4-FFF2-40B4-BE49-F238E27FC236}">
                    <a16:creationId xmlns:a16="http://schemas.microsoft.com/office/drawing/2014/main" id="{A6693942-E317-4905-A311-1396047A0DAA}"/>
                  </a:ext>
                </a:extLst>
              </p:cNvPr>
              <p:cNvGrpSpPr/>
              <p:nvPr/>
            </p:nvGrpSpPr>
            <p:grpSpPr>
              <a:xfrm>
                <a:off x="4089600" y="5950800"/>
                <a:ext cx="523912" cy="123111"/>
                <a:chOff x="5791116" y="5763600"/>
                <a:chExt cx="523912" cy="123111"/>
              </a:xfrm>
            </p:grpSpPr>
            <p:sp>
              <p:nvSpPr>
                <p:cNvPr id="44" name="object 15">
                  <a:extLst>
                    <a:ext uri="{FF2B5EF4-FFF2-40B4-BE49-F238E27FC236}">
                      <a16:creationId xmlns:a16="http://schemas.microsoft.com/office/drawing/2014/main" id="{AFF47AF7-46FE-4C00-B4D0-2761698C9521}"/>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5" name="TextBox 44">
                  <a:extLst>
                    <a:ext uri="{FF2B5EF4-FFF2-40B4-BE49-F238E27FC236}">
                      <a16:creationId xmlns:a16="http://schemas.microsoft.com/office/drawing/2014/main" id="{2FF30BF4-E7B1-4321-9F82-9E4D5EEB27AF}"/>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40–64%</a:t>
                  </a:r>
                </a:p>
              </p:txBody>
            </p:sp>
          </p:grpSp>
          <p:grpSp>
            <p:nvGrpSpPr>
              <p:cNvPr id="38" name="Group 37">
                <a:extLst>
                  <a:ext uri="{FF2B5EF4-FFF2-40B4-BE49-F238E27FC236}">
                    <a16:creationId xmlns:a16="http://schemas.microsoft.com/office/drawing/2014/main" id="{379677F8-982B-4F76-88AA-291CC4C5F7B7}"/>
                  </a:ext>
                </a:extLst>
              </p:cNvPr>
              <p:cNvGrpSpPr/>
              <p:nvPr/>
            </p:nvGrpSpPr>
            <p:grpSpPr>
              <a:xfrm>
                <a:off x="4903200" y="5950800"/>
                <a:ext cx="523912" cy="123111"/>
                <a:chOff x="7029516" y="5763600"/>
                <a:chExt cx="523912" cy="123111"/>
              </a:xfrm>
            </p:grpSpPr>
            <p:sp>
              <p:nvSpPr>
                <p:cNvPr id="42" name="object 16">
                  <a:extLst>
                    <a:ext uri="{FF2B5EF4-FFF2-40B4-BE49-F238E27FC236}">
                      <a16:creationId xmlns:a16="http://schemas.microsoft.com/office/drawing/2014/main" id="{C5817743-D26F-4650-A687-8C7AEDD9CA72}"/>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 name="TextBox 42">
                  <a:extLst>
                    <a:ext uri="{FF2B5EF4-FFF2-40B4-BE49-F238E27FC236}">
                      <a16:creationId xmlns:a16="http://schemas.microsoft.com/office/drawing/2014/main" id="{360B471A-E338-4F07-AF1F-A965D27AA574}"/>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25–39%</a:t>
                  </a:r>
                </a:p>
              </p:txBody>
            </p:sp>
          </p:grpSp>
          <p:grpSp>
            <p:nvGrpSpPr>
              <p:cNvPr id="39" name="Group 38">
                <a:extLst>
                  <a:ext uri="{FF2B5EF4-FFF2-40B4-BE49-F238E27FC236}">
                    <a16:creationId xmlns:a16="http://schemas.microsoft.com/office/drawing/2014/main" id="{AAD3E5EF-C61B-4CE7-A4CF-DA817F0FE791}"/>
                  </a:ext>
                </a:extLst>
              </p:cNvPr>
              <p:cNvGrpSpPr/>
              <p:nvPr/>
            </p:nvGrpSpPr>
            <p:grpSpPr>
              <a:xfrm>
                <a:off x="5716800" y="5950800"/>
                <a:ext cx="828483" cy="123111"/>
                <a:chOff x="7654385" y="5763600"/>
                <a:chExt cx="828483" cy="123111"/>
              </a:xfrm>
            </p:grpSpPr>
            <p:sp>
              <p:nvSpPr>
                <p:cNvPr id="40" name="object 16">
                  <a:extLst>
                    <a:ext uri="{FF2B5EF4-FFF2-40B4-BE49-F238E27FC236}">
                      <a16:creationId xmlns:a16="http://schemas.microsoft.com/office/drawing/2014/main" id="{88D4C011-927E-46C7-B3BF-B1C0CEEB1407}"/>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 name="TextBox 40">
                  <a:extLst>
                    <a:ext uri="{FF2B5EF4-FFF2-40B4-BE49-F238E27FC236}">
                      <a16:creationId xmlns:a16="http://schemas.microsoft.com/office/drawing/2014/main" id="{2267F4DD-CF09-4B41-8F5C-C3FA0BF541F4}"/>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25%</a:t>
                  </a:r>
                </a:p>
              </p:txBody>
            </p:sp>
          </p:grpSp>
        </p:grpSp>
      </p:grpSp>
      <p:graphicFrame>
        <p:nvGraphicFramePr>
          <p:cNvPr id="49" name="object 7">
            <a:extLst>
              <a:ext uri="{FF2B5EF4-FFF2-40B4-BE49-F238E27FC236}">
                <a16:creationId xmlns:a16="http://schemas.microsoft.com/office/drawing/2014/main" id="{AFBA3187-8771-4B0E-B55A-027FFB433733}"/>
              </a:ext>
            </a:extLst>
          </p:cNvPr>
          <p:cNvGraphicFramePr>
            <a:graphicFrameLocks noGrp="1"/>
          </p:cNvGraphicFramePr>
          <p:nvPr/>
        </p:nvGraphicFramePr>
        <p:xfrm>
          <a:off x="360000" y="1260000"/>
          <a:ext cx="9645005" cy="3821582"/>
        </p:xfrm>
        <a:graphic>
          <a:graphicData uri="http://schemas.openxmlformats.org/drawingml/2006/table">
            <a:tbl>
              <a:tblPr firstRow="1" bandRow="1">
                <a:tableStyleId>{2D5ABB26-0587-4C30-8999-92F81FD0307C}</a:tableStyleId>
              </a:tblPr>
              <a:tblGrid>
                <a:gridCol w="1437005">
                  <a:extLst>
                    <a:ext uri="{9D8B030D-6E8A-4147-A177-3AD203B41FA5}">
                      <a16:colId xmlns:a16="http://schemas.microsoft.com/office/drawing/2014/main" val="20000"/>
                    </a:ext>
                  </a:extLst>
                </a:gridCol>
                <a:gridCol w="684000">
                  <a:extLst>
                    <a:ext uri="{9D8B030D-6E8A-4147-A177-3AD203B41FA5}">
                      <a16:colId xmlns:a16="http://schemas.microsoft.com/office/drawing/2014/main" val="20001"/>
                    </a:ext>
                  </a:extLst>
                </a:gridCol>
                <a:gridCol w="684000">
                  <a:extLst>
                    <a:ext uri="{9D8B030D-6E8A-4147-A177-3AD203B41FA5}">
                      <a16:colId xmlns:a16="http://schemas.microsoft.com/office/drawing/2014/main" val="20002"/>
                    </a:ext>
                  </a:extLst>
                </a:gridCol>
                <a:gridCol w="684000">
                  <a:extLst>
                    <a:ext uri="{9D8B030D-6E8A-4147-A177-3AD203B41FA5}">
                      <a16:colId xmlns:a16="http://schemas.microsoft.com/office/drawing/2014/main" val="20003"/>
                    </a:ext>
                  </a:extLst>
                </a:gridCol>
                <a:gridCol w="684000">
                  <a:extLst>
                    <a:ext uri="{9D8B030D-6E8A-4147-A177-3AD203B41FA5}">
                      <a16:colId xmlns:a16="http://schemas.microsoft.com/office/drawing/2014/main" val="20004"/>
                    </a:ext>
                  </a:extLst>
                </a:gridCol>
                <a:gridCol w="684000">
                  <a:extLst>
                    <a:ext uri="{9D8B030D-6E8A-4147-A177-3AD203B41FA5}">
                      <a16:colId xmlns:a16="http://schemas.microsoft.com/office/drawing/2014/main" val="20005"/>
                    </a:ext>
                  </a:extLst>
                </a:gridCol>
                <a:gridCol w="684000">
                  <a:extLst>
                    <a:ext uri="{9D8B030D-6E8A-4147-A177-3AD203B41FA5}">
                      <a16:colId xmlns:a16="http://schemas.microsoft.com/office/drawing/2014/main" val="20006"/>
                    </a:ext>
                  </a:extLst>
                </a:gridCol>
                <a:gridCol w="684000">
                  <a:extLst>
                    <a:ext uri="{9D8B030D-6E8A-4147-A177-3AD203B41FA5}">
                      <a16:colId xmlns:a16="http://schemas.microsoft.com/office/drawing/2014/main" val="20007"/>
                    </a:ext>
                  </a:extLst>
                </a:gridCol>
                <a:gridCol w="684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gridCol w="684000">
                  <a:extLst>
                    <a:ext uri="{9D8B030D-6E8A-4147-A177-3AD203B41FA5}">
                      <a16:colId xmlns:a16="http://schemas.microsoft.com/office/drawing/2014/main" val="20010"/>
                    </a:ext>
                  </a:extLst>
                </a:gridCol>
                <a:gridCol w="684000">
                  <a:extLst>
                    <a:ext uri="{9D8B030D-6E8A-4147-A177-3AD203B41FA5}">
                      <a16:colId xmlns:a16="http://schemas.microsoft.com/office/drawing/2014/main" val="20011"/>
                    </a:ext>
                  </a:extLst>
                </a:gridCol>
                <a:gridCol w="684000">
                  <a:extLst>
                    <a:ext uri="{9D8B030D-6E8A-4147-A177-3AD203B41FA5}">
                      <a16:colId xmlns:a16="http://schemas.microsoft.com/office/drawing/2014/main" val="20012"/>
                    </a:ext>
                  </a:extLst>
                </a:gridCol>
              </a:tblGrid>
              <a:tr h="747182">
                <a:tc rowSpan="2">
                  <a:txBody>
                    <a:bodyPr/>
                    <a:lstStyle/>
                    <a:p>
                      <a:pPr>
                        <a:lnSpc>
                          <a:spcPct val="100000"/>
                        </a:lnSpc>
                      </a:pPr>
                      <a:endParaRPr sz="800" dirty="0">
                        <a:latin typeface="Times New Roman"/>
                        <a:cs typeface="Times New Roman"/>
                      </a:endParaRPr>
                    </a:p>
                  </a:txBody>
                  <a:tcPr marL="0" marR="0" marT="0" marB="0">
                    <a:lnR w="6350" cap="flat" cmpd="sng" algn="ctr">
                      <a:solidFill>
                        <a:schemeClr val="tx1">
                          <a:lumMod val="85000"/>
                          <a:lumOff val="15000"/>
                        </a:schemeClr>
                      </a:solidFill>
                      <a:prstDash val="solid"/>
                      <a:round/>
                      <a:headEnd type="none" w="med" len="med"/>
                      <a:tailEnd type="none" w="med" len="med"/>
                    </a:lnR>
                    <a:lnB w="9525" cap="flat" cmpd="sng" algn="ctr">
                      <a:solidFill>
                        <a:schemeClr val="tx1">
                          <a:lumMod val="75000"/>
                          <a:lumOff val="25000"/>
                        </a:schemeClr>
                      </a:solidFill>
                      <a:prstDash val="solid"/>
                      <a:round/>
                      <a:headEnd type="none" w="med" len="med"/>
                      <a:tailEnd type="none" w="med" len="med"/>
                    </a:lnB>
                  </a:tcPr>
                </a:tc>
                <a:tc gridSpan="3">
                  <a:txBody>
                    <a:bodyPr/>
                    <a:lstStyle/>
                    <a:p>
                      <a:pPr marL="0" marR="90805" indent="-635" algn="ctr">
                        <a:lnSpc>
                          <a:spcPct val="100000"/>
                        </a:lnSpc>
                        <a:spcBef>
                          <a:spcPts val="0"/>
                        </a:spcBef>
                      </a:pPr>
                      <a:r>
                        <a:rPr sz="1000" b="1" i="1" spc="0" baseline="0" dirty="0">
                          <a:solidFill>
                            <a:schemeClr val="bg1"/>
                          </a:solidFill>
                          <a:latin typeface="Arial"/>
                          <a:cs typeface="Arial"/>
                        </a:rPr>
                        <a:t>First 90: </a:t>
                      </a:r>
                      <a:r>
                        <a:rPr sz="1000" b="0" spc="0" baseline="0" dirty="0">
                          <a:solidFill>
                            <a:schemeClr val="bg1"/>
                          </a:solidFill>
                          <a:latin typeface="Arial"/>
                          <a:cs typeface="Arial"/>
                        </a:rPr>
                        <a:t>percentage of people living with HIV who know their HIV status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62865" algn="ctr">
                        <a:lnSpc>
                          <a:spcPct val="100000"/>
                        </a:lnSpc>
                        <a:spcBef>
                          <a:spcPts val="0"/>
                        </a:spcBef>
                      </a:pPr>
                      <a:r>
                        <a:rPr sz="1000" b="1" i="1" spc="0" baseline="0" dirty="0">
                          <a:solidFill>
                            <a:schemeClr val="bg1"/>
                          </a:solidFill>
                          <a:latin typeface="Arial"/>
                          <a:cs typeface="Arial"/>
                        </a:rPr>
                        <a:t>Second 90:</a:t>
                      </a:r>
                      <a:r>
                        <a:rPr sz="1000" b="1" spc="0" baseline="0" dirty="0">
                          <a:solidFill>
                            <a:schemeClr val="bg1"/>
                          </a:solidFill>
                          <a:latin typeface="Arial"/>
                          <a:cs typeface="Arial"/>
                        </a:rPr>
                        <a:t>  </a:t>
                      </a:r>
                      <a:r>
                        <a:rPr sz="1000" b="0" spc="0" baseline="0" dirty="0">
                          <a:solidFill>
                            <a:schemeClr val="bg1"/>
                          </a:solidFill>
                          <a:latin typeface="Arial"/>
                          <a:cs typeface="Arial"/>
                        </a:rPr>
                        <a:t>percentage of people living with HIV who know their status and who are on treatment</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52705" algn="ctr">
                        <a:lnSpc>
                          <a:spcPct val="100000"/>
                        </a:lnSpc>
                        <a:spcBef>
                          <a:spcPts val="0"/>
                        </a:spcBef>
                      </a:pPr>
                      <a:r>
                        <a:rPr sz="1000" b="1" i="1" spc="0" baseline="0" dirty="0">
                          <a:solidFill>
                            <a:schemeClr val="bg1"/>
                          </a:solidFill>
                          <a:latin typeface="Arial"/>
                          <a:cs typeface="Arial"/>
                        </a:rPr>
                        <a:t>Third 90: </a:t>
                      </a:r>
                      <a:r>
                        <a:rPr sz="1000" b="0" spc="0" baseline="0" dirty="0">
                          <a:solidFill>
                            <a:schemeClr val="bg1"/>
                          </a:solidFill>
                          <a:latin typeface="Arial"/>
                          <a:cs typeface="Arial"/>
                        </a:rPr>
                        <a:t>percentage of people living with HIV on treatment who have suppressed viral loads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46355" algn="ctr">
                        <a:lnSpc>
                          <a:spcPct val="100000"/>
                        </a:lnSpc>
                        <a:spcBef>
                          <a:spcPts val="0"/>
                        </a:spcBef>
                      </a:pPr>
                      <a:r>
                        <a:rPr sz="1000" b="1" spc="0" baseline="0" dirty="0">
                          <a:solidFill>
                            <a:schemeClr val="bg1"/>
                          </a:solidFill>
                          <a:latin typeface="Arial"/>
                          <a:cs typeface="Arial"/>
                        </a:rPr>
                        <a:t>Viral load suppression:  </a:t>
                      </a:r>
                      <a:r>
                        <a:rPr sz="1000" b="0" spc="0" baseline="0" dirty="0">
                          <a:solidFill>
                            <a:schemeClr val="bg1"/>
                          </a:solidFill>
                          <a:latin typeface="Arial"/>
                          <a:cs typeface="Arial"/>
                        </a:rPr>
                        <a:t>percentage of people living with HIV who are virally suppressed</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68000">
                <a:tc vMerge="1">
                  <a:txBody>
                    <a:bodyPr/>
                    <a:lstStyle/>
                    <a:p>
                      <a:endParaRPr/>
                    </a:p>
                  </a:txBody>
                  <a:tcPr marL="0" marR="0" marT="0" marB="0">
                    <a:lnR w="6350">
                      <a:solidFill>
                        <a:srgbClr val="878787"/>
                      </a:solidFill>
                      <a:prstDash val="solid"/>
                    </a:lnR>
                    <a:lnB w="6350">
                      <a:solidFill>
                        <a:srgbClr val="878787"/>
                      </a:solidFill>
                      <a:prstDash val="solid"/>
                    </a:lnB>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extLst>
                  <a:ext uri="{0D108BD9-81ED-4DB2-BD59-A6C34878D82A}">
                    <a16:rowId xmlns:a16="http://schemas.microsoft.com/office/drawing/2014/main" val="10001"/>
                  </a:ext>
                </a:extLst>
              </a:tr>
              <a:tr h="360000">
                <a:tc>
                  <a:txBody>
                    <a:bodyPr/>
                    <a:lstStyle/>
                    <a:p>
                      <a:pPr marL="53975" algn="l" defTabSz="914400" rtl="0" eaLnBrk="1" fontAlgn="ctr" latinLnBrk="0" hangingPunct="1">
                        <a:lnSpc>
                          <a:spcPct val="100000"/>
                        </a:lnSpc>
                        <a:spcBef>
                          <a:spcPts val="114"/>
                        </a:spcBef>
                        <a:spcAft>
                          <a:spcPts val="0"/>
                        </a:spcAft>
                      </a:pPr>
                      <a:r>
                        <a:rPr lang="en-GB" sz="800" b="1" kern="1200" spc="-45" dirty="0">
                          <a:solidFill>
                            <a:schemeClr val="tx1"/>
                          </a:solidFill>
                          <a:latin typeface="+mn-lt"/>
                          <a:ea typeface="+mn-ea"/>
                          <a:cs typeface="Arial"/>
                        </a:rPr>
                        <a:t>Eastern Europe </a:t>
                      </a:r>
                    </a:p>
                    <a:p>
                      <a:pPr marL="53975" algn="l" defTabSz="914400" rtl="0" eaLnBrk="1" fontAlgn="ctr" latinLnBrk="0" hangingPunct="1">
                        <a:lnSpc>
                          <a:spcPct val="100000"/>
                        </a:lnSpc>
                        <a:spcBef>
                          <a:spcPts val="114"/>
                        </a:spcBef>
                        <a:spcAft>
                          <a:spcPts val="0"/>
                        </a:spcAft>
                      </a:pPr>
                      <a:r>
                        <a:rPr lang="en-GB" sz="800" b="1" kern="1200" spc="-45" dirty="0">
                          <a:solidFill>
                            <a:schemeClr val="tx1"/>
                          </a:solidFill>
                          <a:latin typeface="+mn-lt"/>
                          <a:ea typeface="+mn-ea"/>
                          <a:cs typeface="Arial"/>
                        </a:rPr>
                        <a:t>and central Asia</a:t>
                      </a:r>
                      <a:endParaRPr lang="fr-CH" sz="800" b="1" kern="1200" spc="-45" dirty="0">
                        <a:solidFill>
                          <a:schemeClr val="tx1"/>
                        </a:solidFill>
                        <a:latin typeface="Arial"/>
                        <a:ea typeface="+mn-ea"/>
                        <a:cs typeface="Arial"/>
                      </a:endParaRPr>
                    </a:p>
                  </a:txBody>
                  <a:tcPr marL="9525" marR="9525" marT="9525"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1" i="0" u="none" strike="noStrike" dirty="0">
                          <a:solidFill>
                            <a:srgbClr val="000000"/>
                          </a:solidFill>
                          <a:effectLst/>
                          <a:latin typeface="Arial" panose="020B0604020202020204" pitchFamily="34" charset="0"/>
                        </a:rPr>
                        <a:t>72</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1" i="0" u="none" strike="noStrike" dirty="0">
                          <a:solidFill>
                            <a:srgbClr val="000000"/>
                          </a:solidFill>
                          <a:effectLst/>
                          <a:latin typeface="Arial" panose="020B0604020202020204" pitchFamily="34" charset="0"/>
                        </a:rPr>
                        <a:t>85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1" i="0" u="none" strike="noStrike">
                          <a:solidFill>
                            <a:srgbClr val="000000"/>
                          </a:solidFill>
                          <a:effectLst/>
                          <a:latin typeface="Arial" panose="020B0604020202020204" pitchFamily="34" charset="0"/>
                        </a:rPr>
                        <a:t>65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1" i="0" u="none" strike="noStrike">
                          <a:solidFill>
                            <a:srgbClr val="000000"/>
                          </a:solidFill>
                          <a:effectLst/>
                          <a:latin typeface="Arial" panose="020B0604020202020204" pitchFamily="34" charset="0"/>
                        </a:rPr>
                        <a:t>53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1" i="0" u="none" strike="noStrike">
                          <a:solidFill>
                            <a:srgbClr val="000000"/>
                          </a:solidFill>
                          <a:effectLst/>
                          <a:latin typeface="Arial" panose="020B0604020202020204" pitchFamily="34" charset="0"/>
                        </a:rPr>
                        <a:t>54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1" i="0" u="none" strike="noStrike">
                          <a:solidFill>
                            <a:srgbClr val="000000"/>
                          </a:solidFill>
                          <a:effectLst/>
                          <a:latin typeface="Arial" panose="020B0604020202020204" pitchFamily="34" charset="0"/>
                        </a:rPr>
                        <a:t>51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1" i="0" u="none" strike="noStrike" dirty="0">
                          <a:solidFill>
                            <a:srgbClr val="000000"/>
                          </a:solidFill>
                          <a:effectLst/>
                          <a:latin typeface="Arial" panose="020B0604020202020204" pitchFamily="34" charset="0"/>
                        </a:rPr>
                        <a:t>77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1" i="0" u="none" strike="noStrike" dirty="0">
                          <a:solidFill>
                            <a:srgbClr val="000000"/>
                          </a:solidFill>
                          <a:effectLst/>
                          <a:latin typeface="Arial" panose="020B0604020202020204" pitchFamily="34" charset="0"/>
                        </a:rPr>
                        <a:t>78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1" i="0" u="none" strike="noStrike" dirty="0">
                          <a:solidFill>
                            <a:srgbClr val="000000"/>
                          </a:solidFill>
                          <a:effectLst/>
                          <a:latin typeface="Arial" panose="020B0604020202020204" pitchFamily="34" charset="0"/>
                        </a:rPr>
                        <a:t>77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1" i="0" u="none" strike="noStrike">
                          <a:solidFill>
                            <a:srgbClr val="000000"/>
                          </a:solidFill>
                          <a:effectLst/>
                          <a:latin typeface="Arial" panose="020B0604020202020204" pitchFamily="34" charset="0"/>
                        </a:rPr>
                        <a:t>29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1" i="0" u="none" strike="noStrike" dirty="0">
                          <a:solidFill>
                            <a:srgbClr val="000000"/>
                          </a:solidFill>
                          <a:effectLst/>
                          <a:latin typeface="Arial" panose="020B0604020202020204" pitchFamily="34" charset="0"/>
                        </a:rPr>
                        <a:t>36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1" i="0" u="none" strike="noStrike">
                          <a:solidFill>
                            <a:srgbClr val="000000"/>
                          </a:solidFill>
                          <a:effectLst/>
                          <a:latin typeface="Arial" panose="020B0604020202020204" pitchFamily="34" charset="0"/>
                        </a:rPr>
                        <a:t>25</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02"/>
                  </a:ext>
                </a:extLst>
              </a:tr>
              <a:tr h="140400">
                <a:tc>
                  <a:txBody>
                    <a:bodyPr/>
                    <a:lstStyle/>
                    <a:p>
                      <a:pPr algn="l" fontAlgn="ctr"/>
                      <a:r>
                        <a:rPr lang="fr-CH" sz="800" b="0" i="0" u="none" strike="noStrike" dirty="0" err="1">
                          <a:solidFill>
                            <a:schemeClr val="tx1"/>
                          </a:solidFill>
                          <a:effectLst/>
                          <a:latin typeface="Arial" panose="020B0604020202020204" pitchFamily="34" charset="0"/>
                        </a:rPr>
                        <a:t>Albania</a:t>
                      </a:r>
                      <a:endParaRPr lang="fr-CH" sz="800" b="0" i="0" u="none" strike="noStrike" dirty="0">
                        <a:solidFill>
                          <a:schemeClr val="tx1"/>
                        </a:solidFill>
                        <a:effectLst/>
                        <a:latin typeface="Arial" panose="020B0604020202020204" pitchFamily="34" charset="0"/>
                      </a:endParaRP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62</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65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60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3"/>
                  </a:ext>
                </a:extLst>
              </a:tr>
              <a:tr h="140400">
                <a:tc>
                  <a:txBody>
                    <a:bodyPr/>
                    <a:lstStyle/>
                    <a:p>
                      <a:pPr algn="l" fontAlgn="ctr"/>
                      <a:r>
                        <a:rPr lang="fr-CH" sz="800" b="0" i="0" u="none" strike="noStrike" dirty="0">
                          <a:solidFill>
                            <a:schemeClr val="tx1"/>
                          </a:solidFill>
                          <a:effectLst/>
                          <a:latin typeface="Arial" panose="020B0604020202020204" pitchFamily="34" charset="0"/>
                        </a:rPr>
                        <a:t>Armenia</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73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72</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rgbClr val="000000"/>
                          </a:solidFill>
                          <a:effectLst/>
                          <a:latin typeface="Arial" panose="020B0604020202020204" pitchFamily="34" charset="0"/>
                        </a:rPr>
                        <a:t>69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83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87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41</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04"/>
                  </a:ext>
                </a:extLst>
              </a:tr>
              <a:tr h="140400">
                <a:tc>
                  <a:txBody>
                    <a:bodyPr/>
                    <a:lstStyle/>
                    <a:p>
                      <a:pPr algn="l" fontAlgn="ctr"/>
                      <a:r>
                        <a:rPr lang="fr-CH" sz="800" b="0" i="0" u="none" strike="noStrike">
                          <a:solidFill>
                            <a:schemeClr val="tx1"/>
                          </a:solidFill>
                          <a:effectLst/>
                          <a:latin typeface="Arial" panose="020B0604020202020204" pitchFamily="34" charset="0"/>
                        </a:rPr>
                        <a:t>Azerbaijan</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71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75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5"/>
                  </a:ext>
                </a:extLst>
              </a:tr>
              <a:tr h="140400">
                <a:tc>
                  <a:txBody>
                    <a:bodyPr/>
                    <a:lstStyle/>
                    <a:p>
                      <a:pPr algn="l" fontAlgn="ctr"/>
                      <a:r>
                        <a:rPr lang="fr-CH" sz="800" b="0" i="0" u="none" strike="noStrike">
                          <a:solidFill>
                            <a:schemeClr val="tx1"/>
                          </a:solidFill>
                          <a:effectLst/>
                          <a:latin typeface="Arial" panose="020B0604020202020204" pitchFamily="34" charset="0"/>
                        </a:rPr>
                        <a:t>Belarus</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79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rgbClr val="000000"/>
                          </a:solidFill>
                          <a:effectLst/>
                          <a:latin typeface="Arial" panose="020B0604020202020204" pitchFamily="34" charset="0"/>
                        </a:rPr>
                        <a:t>80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69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71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rgbClr val="000000"/>
                          </a:solidFill>
                          <a:effectLst/>
                          <a:latin typeface="Arial" panose="020B0604020202020204" pitchFamily="34" charset="0"/>
                        </a:rPr>
                        <a:t>67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40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rgbClr val="000000"/>
                          </a:solidFill>
                          <a:effectLst/>
                          <a:latin typeface="Arial" panose="020B0604020202020204" pitchFamily="34" charset="0"/>
                        </a:rPr>
                        <a:t>38</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06"/>
                  </a:ext>
                </a:extLst>
              </a:tr>
              <a:tr h="140400">
                <a:tc>
                  <a:txBody>
                    <a:bodyPr/>
                    <a:lstStyle/>
                    <a:p>
                      <a:pPr algn="l" fontAlgn="ctr"/>
                      <a:r>
                        <a:rPr lang="fr-CH" sz="800" b="0" i="0" u="none" strike="noStrike">
                          <a:solidFill>
                            <a:schemeClr val="tx1"/>
                          </a:solidFill>
                          <a:effectLst/>
                          <a:latin typeface="Arial" panose="020B0604020202020204" pitchFamily="34" charset="0"/>
                        </a:rPr>
                        <a:t>Bosnia and Herzegovina</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7"/>
                  </a:ext>
                </a:extLst>
              </a:tr>
              <a:tr h="140400">
                <a:tc>
                  <a:txBody>
                    <a:bodyPr/>
                    <a:lstStyle/>
                    <a:p>
                      <a:pPr algn="l" fontAlgn="ctr"/>
                      <a:r>
                        <a:rPr lang="fr-CH" sz="800" b="0" i="0" u="none" strike="noStrike">
                          <a:solidFill>
                            <a:schemeClr val="tx1"/>
                          </a:solidFill>
                          <a:effectLst/>
                          <a:latin typeface="Arial" panose="020B0604020202020204" pitchFamily="34" charset="0"/>
                        </a:rPr>
                        <a:t>Georgia</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Arial" panose="020B0604020202020204" pitchFamily="34" charset="0"/>
                        </a:rPr>
                        <a:t>59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50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62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84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80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85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42</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42</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08"/>
                  </a:ext>
                </a:extLst>
              </a:tr>
              <a:tr h="140400">
                <a:tc>
                  <a:txBody>
                    <a:bodyPr/>
                    <a:lstStyle/>
                    <a:p>
                      <a:pPr algn="l" fontAlgn="ctr"/>
                      <a:r>
                        <a:rPr lang="fr-CH" sz="800" b="0" i="0" u="none" strike="noStrike" dirty="0">
                          <a:solidFill>
                            <a:schemeClr val="tx1"/>
                          </a:solidFill>
                          <a:effectLst/>
                          <a:latin typeface="Arial" panose="020B0604020202020204" pitchFamily="34" charset="0"/>
                        </a:rPr>
                        <a:t>Kazakhstan</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88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83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rgbClr val="000000"/>
                          </a:solidFill>
                          <a:effectLst/>
                          <a:latin typeface="Arial" panose="020B0604020202020204" pitchFamily="34" charset="0"/>
                        </a:rPr>
                        <a:t>66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71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61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65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68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62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38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47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31</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09"/>
                  </a:ext>
                </a:extLst>
              </a:tr>
              <a:tr h="140400">
                <a:tc>
                  <a:txBody>
                    <a:bodyPr/>
                    <a:lstStyle/>
                    <a:p>
                      <a:pPr algn="l" fontAlgn="ctr"/>
                      <a:r>
                        <a:rPr lang="fr-CH" sz="800" b="0" i="0" u="none" strike="noStrike">
                          <a:solidFill>
                            <a:schemeClr val="tx1"/>
                          </a:solidFill>
                          <a:effectLst/>
                          <a:latin typeface="Arial" panose="020B0604020202020204" pitchFamily="34" charset="0"/>
                        </a:rPr>
                        <a:t>Kyrgyzstan</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Arial" panose="020B0604020202020204" pitchFamily="34" charset="0"/>
                        </a:rPr>
                        <a:t>68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79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rgbClr val="000000"/>
                          </a:solidFill>
                          <a:effectLst/>
                          <a:latin typeface="Arial" panose="020B0604020202020204" pitchFamily="34" charset="0"/>
                        </a:rPr>
                        <a:t>61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64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69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54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68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76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63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30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41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21</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10"/>
                  </a:ext>
                </a:extLst>
              </a:tr>
              <a:tr h="140400">
                <a:tc>
                  <a:txBody>
                    <a:bodyPr/>
                    <a:lstStyle/>
                    <a:p>
                      <a:pPr algn="l" fontAlgn="ctr"/>
                      <a:r>
                        <a:rPr lang="fr-CH" sz="800" b="0" i="0" u="none" strike="noStrike">
                          <a:solidFill>
                            <a:schemeClr val="tx1"/>
                          </a:solidFill>
                          <a:effectLst/>
                          <a:latin typeface="Arial" panose="020B0604020202020204" pitchFamily="34" charset="0"/>
                        </a:rPr>
                        <a:t>Montenegro</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Arial" panose="020B0604020202020204" pitchFamily="34" charset="0"/>
                        </a:rPr>
                        <a:t>55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52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56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73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93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38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38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38</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11"/>
                  </a:ext>
                </a:extLst>
              </a:tr>
              <a:tr h="140400">
                <a:tc>
                  <a:txBody>
                    <a:bodyPr/>
                    <a:lstStyle/>
                    <a:p>
                      <a:pPr algn="l" fontAlgn="ctr"/>
                      <a:r>
                        <a:rPr lang="fr-CH" sz="800" b="0" i="0" u="none" strike="noStrike">
                          <a:solidFill>
                            <a:schemeClr val="tx1"/>
                          </a:solidFill>
                          <a:effectLst/>
                          <a:latin typeface="Arial" panose="020B0604020202020204" pitchFamily="34" charset="0"/>
                        </a:rPr>
                        <a:t>Republic of Moldova</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Arial" panose="020B0604020202020204" pitchFamily="34" charset="0"/>
                        </a:rPr>
                        <a:t>54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61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49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a:solidFill>
                            <a:srgbClr val="000000"/>
                          </a:solidFill>
                          <a:effectLst/>
                          <a:latin typeface="Arial" panose="020B0604020202020204" pitchFamily="34" charset="0"/>
                        </a:rPr>
                        <a:t>63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67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60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77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26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rgbClr val="000000"/>
                          </a:solidFill>
                          <a:effectLst/>
                          <a:latin typeface="Arial" panose="020B0604020202020204" pitchFamily="34" charset="0"/>
                        </a:rPr>
                        <a:t>31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22</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12"/>
                  </a:ext>
                </a:extLst>
              </a:tr>
              <a:tr h="140400">
                <a:tc>
                  <a:txBody>
                    <a:bodyPr/>
                    <a:lstStyle/>
                    <a:p>
                      <a:pPr algn="l" fontAlgn="ctr"/>
                      <a:r>
                        <a:rPr lang="fr-CH" sz="800" b="0" i="0" u="none" strike="noStrike">
                          <a:solidFill>
                            <a:schemeClr val="tx1"/>
                          </a:solidFill>
                          <a:effectLst/>
                          <a:latin typeface="Arial" panose="020B0604020202020204" pitchFamily="34" charset="0"/>
                        </a:rPr>
                        <a:t>North Macedonia</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Arial" panose="020B0604020202020204" pitchFamily="34" charset="0"/>
                        </a:rPr>
                        <a:t>59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41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a:solidFill>
                            <a:srgbClr val="000000"/>
                          </a:solidFill>
                          <a:effectLst/>
                          <a:latin typeface="Arial" panose="020B0604020202020204" pitchFamily="34" charset="0"/>
                        </a:rPr>
                        <a:t>61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91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86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85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46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47</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3"/>
                  </a:ext>
                </a:extLst>
              </a:tr>
              <a:tr h="140400">
                <a:tc>
                  <a:txBody>
                    <a:bodyPr/>
                    <a:lstStyle/>
                    <a:p>
                      <a:pPr algn="l" fontAlgn="ctr"/>
                      <a:r>
                        <a:rPr lang="fr-CH" sz="800" b="0" i="0" u="none" strike="noStrike">
                          <a:solidFill>
                            <a:schemeClr val="tx1"/>
                          </a:solidFill>
                          <a:effectLst/>
                          <a:latin typeface="Arial" panose="020B0604020202020204" pitchFamily="34" charset="0"/>
                        </a:rPr>
                        <a:t>Russian Federation</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4"/>
                  </a:ext>
                </a:extLst>
              </a:tr>
              <a:tr h="140400">
                <a:tc>
                  <a:txBody>
                    <a:bodyPr/>
                    <a:lstStyle/>
                    <a:p>
                      <a:pPr algn="l" fontAlgn="ctr"/>
                      <a:r>
                        <a:rPr lang="fr-CH" sz="800" b="0" i="0" u="none" strike="noStrike">
                          <a:solidFill>
                            <a:schemeClr val="tx1"/>
                          </a:solidFill>
                          <a:effectLst/>
                          <a:latin typeface="Arial" panose="020B0604020202020204" pitchFamily="34" charset="0"/>
                        </a:rPr>
                        <a:t>Tajikistan</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Arial" panose="020B0604020202020204" pitchFamily="34" charset="0"/>
                        </a:rPr>
                        <a:t>58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80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Arial" panose="020B0604020202020204" pitchFamily="34" charset="0"/>
                        </a:rPr>
                        <a:t>80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84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rgbClr val="000000"/>
                          </a:solidFill>
                          <a:effectLst/>
                          <a:latin typeface="Arial" panose="020B0604020202020204" pitchFamily="34" charset="0"/>
                        </a:rPr>
                        <a:t>67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72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63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31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48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20</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15"/>
                  </a:ext>
                </a:extLst>
              </a:tr>
              <a:tr h="140400">
                <a:tc>
                  <a:txBody>
                    <a:bodyPr/>
                    <a:lstStyle/>
                    <a:p>
                      <a:pPr algn="l" fontAlgn="ctr"/>
                      <a:r>
                        <a:rPr lang="fr-CH" sz="800" b="0" i="0" u="none" strike="noStrike">
                          <a:solidFill>
                            <a:schemeClr val="tx1"/>
                          </a:solidFill>
                          <a:effectLst/>
                          <a:latin typeface="Arial" panose="020B0604020202020204" pitchFamily="34" charset="0"/>
                        </a:rPr>
                        <a:t>Turkmenistan</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6"/>
                  </a:ext>
                </a:extLst>
              </a:tr>
              <a:tr h="140400">
                <a:tc>
                  <a:txBody>
                    <a:bodyPr/>
                    <a:lstStyle/>
                    <a:p>
                      <a:pPr algn="l" fontAlgn="ctr"/>
                      <a:r>
                        <a:rPr lang="fr-CH" sz="800" b="0" i="0" u="none" strike="noStrike">
                          <a:solidFill>
                            <a:schemeClr val="tx1"/>
                          </a:solidFill>
                          <a:effectLst/>
                          <a:latin typeface="Arial" panose="020B0604020202020204" pitchFamily="34" charset="0"/>
                        </a:rPr>
                        <a:t>Ukraine</a:t>
                      </a: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71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89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rPr>
                        <a:t>59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73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93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48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62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40</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7"/>
                  </a:ext>
                </a:extLst>
              </a:tr>
              <a:tr h="140400">
                <a:tc>
                  <a:txBody>
                    <a:bodyPr/>
                    <a:lstStyle/>
                    <a:p>
                      <a:pPr algn="l" fontAlgn="ctr"/>
                      <a:r>
                        <a:rPr lang="fr-CH" sz="800" b="0" i="0" u="none" strike="noStrike" dirty="0" err="1">
                          <a:solidFill>
                            <a:schemeClr val="tx1"/>
                          </a:solidFill>
                          <a:effectLst/>
                          <a:latin typeface="Arial" panose="020B0604020202020204" pitchFamily="34" charset="0"/>
                        </a:rPr>
                        <a:t>Uzbekistan</a:t>
                      </a:r>
                      <a:endParaRPr lang="fr-CH" sz="800" b="0" i="0" u="none" strike="noStrike" dirty="0">
                        <a:solidFill>
                          <a:schemeClr val="tx1"/>
                        </a:solidFill>
                        <a:effectLst/>
                        <a:latin typeface="Arial" panose="020B0604020202020204" pitchFamily="34" charset="0"/>
                      </a:endParaRPr>
                    </a:p>
                  </a:txBody>
                  <a:tcPr marL="5400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algn="r" fontAlgn="ctr"/>
                      <a:r>
                        <a:rPr lang="en-CH" sz="800" b="0" i="0" u="none" strike="noStrike">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 </a:t>
                      </a:r>
                    </a:p>
                  </a:txBody>
                  <a:tcPr marL="0" marR="288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extLst>
                  <a:ext uri="{0D108BD9-81ED-4DB2-BD59-A6C34878D82A}">
                    <a16:rowId xmlns:a16="http://schemas.microsoft.com/office/drawing/2014/main" val="2726216100"/>
                  </a:ext>
                </a:extLst>
              </a:tr>
            </a:tbl>
          </a:graphicData>
        </a:graphic>
      </p:graphicFrame>
    </p:spTree>
    <p:extLst>
      <p:ext uri="{BB962C8B-B14F-4D97-AF65-F5344CB8AC3E}">
        <p14:creationId xmlns:p14="http://schemas.microsoft.com/office/powerpoint/2010/main" val="426700858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FF5AF61-514B-4922-8FE0-5369CB10E0F9}"/>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Viral load suppression among adults (15 years and older)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living with HIV, by sex, eastern Europe and central Asia,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840247"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special</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analysis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2019.</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0" name="object 103">
              <a:extLst>
                <a:ext uri="{FF2B5EF4-FFF2-40B4-BE49-F238E27FC236}">
                  <a16:creationId xmlns:a16="http://schemas.microsoft.com/office/drawing/2014/main" id="{0134A31C-5E81-44F6-8E80-BB3F686DDFEE}"/>
                </a:ext>
              </a:extLst>
            </p:cNvPr>
            <p:cNvSpPr/>
            <p:nvPr/>
          </p:nvSpPr>
          <p:spPr>
            <a:xfrm>
              <a:off x="1440000" y="1872000"/>
              <a:ext cx="0" cy="2158786"/>
            </a:xfrm>
            <a:custGeom>
              <a:avLst/>
              <a:gdLst/>
              <a:ahLst/>
              <a:cxnLst/>
              <a:rect l="l" t="t" r="r" b="b"/>
              <a:pathLst>
                <a:path h="1567179">
                  <a:moveTo>
                    <a:pt x="0" y="0"/>
                  </a:moveTo>
                  <a:lnTo>
                    <a:pt x="0" y="1566671"/>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 name="object 110">
              <a:extLst>
                <a:ext uri="{FF2B5EF4-FFF2-40B4-BE49-F238E27FC236}">
                  <a16:creationId xmlns:a16="http://schemas.microsoft.com/office/drawing/2014/main" id="{C99C937D-4090-4CFB-A508-DC9C8463F425}"/>
                </a:ext>
              </a:extLst>
            </p:cNvPr>
            <p:cNvSpPr/>
            <p:nvPr/>
          </p:nvSpPr>
          <p:spPr>
            <a:xfrm>
              <a:off x="1439450" y="187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3" name="object 54">
              <a:extLst>
                <a:ext uri="{FF2B5EF4-FFF2-40B4-BE49-F238E27FC236}">
                  <a16:creationId xmlns:a16="http://schemas.microsoft.com/office/drawing/2014/main" id="{47638433-6760-45E6-B738-3332919E7798}"/>
                </a:ext>
              </a:extLst>
            </p:cNvPr>
            <p:cNvSpPr txBox="1"/>
            <p:nvPr/>
          </p:nvSpPr>
          <p:spPr>
            <a:xfrm>
              <a:off x="1440000" y="4140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Armenia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5" name="object 54">
              <a:extLst>
                <a:ext uri="{FF2B5EF4-FFF2-40B4-BE49-F238E27FC236}">
                  <a16:creationId xmlns:a16="http://schemas.microsoft.com/office/drawing/2014/main" id="{07CDA573-46D6-4A61-B64C-2155B7235FE5}"/>
                </a:ext>
              </a:extLst>
            </p:cNvPr>
            <p:cNvSpPr txBox="1"/>
            <p:nvPr/>
          </p:nvSpPr>
          <p:spPr>
            <a:xfrm>
              <a:off x="2160000" y="4140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Belarus</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6" name="object 54">
              <a:extLst>
                <a:ext uri="{FF2B5EF4-FFF2-40B4-BE49-F238E27FC236}">
                  <a16:creationId xmlns:a16="http://schemas.microsoft.com/office/drawing/2014/main" id="{21A3CBBA-6178-4B84-91F8-8EF1D052727A}"/>
                </a:ext>
              </a:extLst>
            </p:cNvPr>
            <p:cNvSpPr txBox="1"/>
            <p:nvPr/>
          </p:nvSpPr>
          <p:spPr>
            <a:xfrm>
              <a:off x="2880000" y="4140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Georgia</a:t>
              </a:r>
            </a:p>
          </p:txBody>
        </p:sp>
        <p:sp>
          <p:nvSpPr>
            <p:cNvPr id="87" name="object 54">
              <a:extLst>
                <a:ext uri="{FF2B5EF4-FFF2-40B4-BE49-F238E27FC236}">
                  <a16:creationId xmlns:a16="http://schemas.microsoft.com/office/drawing/2014/main" id="{8875DC6B-D074-4DE1-B162-B4436DB94467}"/>
                </a:ext>
              </a:extLst>
            </p:cNvPr>
            <p:cNvSpPr txBox="1"/>
            <p:nvPr/>
          </p:nvSpPr>
          <p:spPr>
            <a:xfrm>
              <a:off x="3600000" y="4140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Kazakhstan</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8" name="TextBox 87">
              <a:extLst>
                <a:ext uri="{FF2B5EF4-FFF2-40B4-BE49-F238E27FC236}">
                  <a16:creationId xmlns:a16="http://schemas.microsoft.com/office/drawing/2014/main" id="{7A1E2918-6EF5-4CF1-B7C0-D02AB8CA5631}"/>
                </a:ext>
              </a:extLst>
            </p:cNvPr>
            <p:cNvSpPr txBox="1"/>
            <p:nvPr/>
          </p:nvSpPr>
          <p:spPr>
            <a:xfrm>
              <a:off x="900000" y="276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23653C8B-33E9-40F7-A546-32AECC633670}"/>
                </a:ext>
              </a:extLst>
            </p:cNvPr>
            <p:cNvSpPr txBox="1"/>
            <p:nvPr/>
          </p:nvSpPr>
          <p:spPr>
            <a:xfrm>
              <a:off x="1152000" y="180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9C55793A-A7EF-4671-9CC0-7FAD753DF51B}"/>
                </a:ext>
              </a:extLst>
            </p:cNvPr>
            <p:cNvSpPr txBox="1"/>
            <p:nvPr/>
          </p:nvSpPr>
          <p:spPr>
            <a:xfrm>
              <a:off x="1216120" y="201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0AD98C94-4114-4C19-A796-579DC7214354}"/>
                </a:ext>
              </a:extLst>
            </p:cNvPr>
            <p:cNvSpPr txBox="1"/>
            <p:nvPr/>
          </p:nvSpPr>
          <p:spPr>
            <a:xfrm>
              <a:off x="1216120" y="22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20E2B582-86F5-45D3-90E4-36C45DB8AAC7}"/>
                </a:ext>
              </a:extLst>
            </p:cNvPr>
            <p:cNvSpPr txBox="1"/>
            <p:nvPr/>
          </p:nvSpPr>
          <p:spPr>
            <a:xfrm>
              <a:off x="1216120" y="244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C7450863-CF18-4667-93E5-F92F36C26A80}"/>
                </a:ext>
              </a:extLst>
            </p:cNvPr>
            <p:cNvSpPr txBox="1"/>
            <p:nvPr/>
          </p:nvSpPr>
          <p:spPr>
            <a:xfrm>
              <a:off x="1216120" y="266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7E398AB8-A608-49E1-A7CE-EBDB1592A994}"/>
                </a:ext>
              </a:extLst>
            </p:cNvPr>
            <p:cNvSpPr txBox="1"/>
            <p:nvPr/>
          </p:nvSpPr>
          <p:spPr>
            <a:xfrm>
              <a:off x="121612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055B2CB2-6B66-4CDC-8AE2-872FC64B5BBF}"/>
                </a:ext>
              </a:extLst>
            </p:cNvPr>
            <p:cNvSpPr txBox="1"/>
            <p:nvPr/>
          </p:nvSpPr>
          <p:spPr>
            <a:xfrm>
              <a:off x="1216120" y="309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A754A6D6-1730-4B48-A9EE-3575052FCD2A}"/>
                </a:ext>
              </a:extLst>
            </p:cNvPr>
            <p:cNvSpPr txBox="1"/>
            <p:nvPr/>
          </p:nvSpPr>
          <p:spPr>
            <a:xfrm>
              <a:off x="1216120" y="331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1" name="TextBox 100">
              <a:extLst>
                <a:ext uri="{FF2B5EF4-FFF2-40B4-BE49-F238E27FC236}">
                  <a16:creationId xmlns:a16="http://schemas.microsoft.com/office/drawing/2014/main" id="{0F0464FD-7363-420E-995B-24A77C3C740E}"/>
                </a:ext>
              </a:extLst>
            </p:cNvPr>
            <p:cNvSpPr txBox="1"/>
            <p:nvPr/>
          </p:nvSpPr>
          <p:spPr>
            <a:xfrm>
              <a:off x="1216120" y="35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2" name="TextBox 101">
              <a:extLst>
                <a:ext uri="{FF2B5EF4-FFF2-40B4-BE49-F238E27FC236}">
                  <a16:creationId xmlns:a16="http://schemas.microsoft.com/office/drawing/2014/main" id="{0C3DA728-A1C3-4DDE-BA25-E0A9F4B18141}"/>
                </a:ext>
              </a:extLst>
            </p:cNvPr>
            <p:cNvSpPr txBox="1"/>
            <p:nvPr/>
          </p:nvSpPr>
          <p:spPr>
            <a:xfrm>
              <a:off x="1216120" y="374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6E870A92-E8B2-406B-8B86-744732454F2E}"/>
                </a:ext>
              </a:extLst>
            </p:cNvPr>
            <p:cNvSpPr txBox="1"/>
            <p:nvPr/>
          </p:nvSpPr>
          <p:spPr>
            <a:xfrm>
              <a:off x="1280240"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104" name="Group 103">
              <a:extLst>
                <a:ext uri="{FF2B5EF4-FFF2-40B4-BE49-F238E27FC236}">
                  <a16:creationId xmlns:a16="http://schemas.microsoft.com/office/drawing/2014/main" id="{FCB75DD6-F993-4993-9BB0-C37014FA34B6}"/>
                </a:ext>
              </a:extLst>
            </p:cNvPr>
            <p:cNvGrpSpPr/>
            <p:nvPr/>
          </p:nvGrpSpPr>
          <p:grpSpPr>
            <a:xfrm>
              <a:off x="1620000" y="4950000"/>
              <a:ext cx="1407040" cy="153888"/>
              <a:chOff x="1800000" y="4784400"/>
              <a:chExt cx="1407040" cy="153888"/>
            </a:xfrm>
          </p:grpSpPr>
          <p:sp>
            <p:nvSpPr>
              <p:cNvPr id="105" name="object 14">
                <a:extLst>
                  <a:ext uri="{FF2B5EF4-FFF2-40B4-BE49-F238E27FC236}">
                    <a16:creationId xmlns:a16="http://schemas.microsoft.com/office/drawing/2014/main" id="{CC7245F0-597F-4953-8A62-511F4CE4714C}"/>
                  </a:ext>
                </a:extLst>
              </p:cNvPr>
              <p:cNvSpPr/>
              <p:nvPr/>
            </p:nvSpPr>
            <p:spPr>
              <a:xfrm>
                <a:off x="27216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7" name="TextBox 106">
                <a:extLst>
                  <a:ext uri="{FF2B5EF4-FFF2-40B4-BE49-F238E27FC236}">
                    <a16:creationId xmlns:a16="http://schemas.microsoft.com/office/drawing/2014/main" id="{D4965DBA-E867-4BAA-B81D-57AE258A19F9}"/>
                  </a:ext>
                </a:extLst>
              </p:cNvPr>
              <p:cNvSpPr txBox="1"/>
              <p:nvPr/>
            </p:nvSpPr>
            <p:spPr>
              <a:xfrm>
                <a:off x="2865600" y="4784400"/>
                <a:ext cx="341440"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Males</a:t>
                </a:r>
              </a:p>
            </p:txBody>
          </p:sp>
          <p:sp>
            <p:nvSpPr>
              <p:cNvPr id="108" name="object 13">
                <a:extLst>
                  <a:ext uri="{FF2B5EF4-FFF2-40B4-BE49-F238E27FC236}">
                    <a16:creationId xmlns:a16="http://schemas.microsoft.com/office/drawing/2014/main" id="{AD008284-FC66-4CC1-A639-5309C75F3F2E}"/>
                  </a:ext>
                </a:extLst>
              </p:cNvPr>
              <p:cNvSpPr/>
              <p:nvPr/>
            </p:nvSpPr>
            <p:spPr>
              <a:xfrm>
                <a:off x="18000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9" name="TextBox 108">
                <a:extLst>
                  <a:ext uri="{FF2B5EF4-FFF2-40B4-BE49-F238E27FC236}">
                    <a16:creationId xmlns:a16="http://schemas.microsoft.com/office/drawing/2014/main" id="{87C33921-2E63-4C60-991C-CAB6D8D244C1}"/>
                  </a:ext>
                </a:extLst>
              </p:cNvPr>
              <p:cNvSpPr txBox="1"/>
              <p:nvPr/>
            </p:nvSpPr>
            <p:spPr>
              <a:xfrm>
                <a:off x="1944000" y="4784400"/>
                <a:ext cx="490519"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Females</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
          <p:nvSpPr>
            <p:cNvPr id="110" name="object 54">
              <a:extLst>
                <a:ext uri="{FF2B5EF4-FFF2-40B4-BE49-F238E27FC236}">
                  <a16:creationId xmlns:a16="http://schemas.microsoft.com/office/drawing/2014/main" id="{BADCA12C-10E6-4F9C-A48F-EFA22DDE7B62}"/>
                </a:ext>
              </a:extLst>
            </p:cNvPr>
            <p:cNvSpPr txBox="1"/>
            <p:nvPr/>
          </p:nvSpPr>
          <p:spPr>
            <a:xfrm>
              <a:off x="4320000" y="4140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Kyrgyzstan</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1" name="object 54">
              <a:extLst>
                <a:ext uri="{FF2B5EF4-FFF2-40B4-BE49-F238E27FC236}">
                  <a16:creationId xmlns:a16="http://schemas.microsoft.com/office/drawing/2014/main" id="{00437BD4-C0ED-4525-BFFC-68E57772E251}"/>
                </a:ext>
              </a:extLst>
            </p:cNvPr>
            <p:cNvSpPr txBox="1"/>
            <p:nvPr/>
          </p:nvSpPr>
          <p:spPr>
            <a:xfrm>
              <a:off x="5040000" y="4140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Montenegro</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2" name="object 111">
              <a:extLst>
                <a:ext uri="{FF2B5EF4-FFF2-40B4-BE49-F238E27FC236}">
                  <a16:creationId xmlns:a16="http://schemas.microsoft.com/office/drawing/2014/main" id="{A7FA4850-6685-4704-9809-5BFD366FB983}"/>
                </a:ext>
              </a:extLst>
            </p:cNvPr>
            <p:cNvSpPr/>
            <p:nvPr/>
          </p:nvSpPr>
          <p:spPr>
            <a:xfrm>
              <a:off x="1440000" y="4032000"/>
              <a:ext cx="720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3" name="object 54">
              <a:extLst>
                <a:ext uri="{FF2B5EF4-FFF2-40B4-BE49-F238E27FC236}">
                  <a16:creationId xmlns:a16="http://schemas.microsoft.com/office/drawing/2014/main" id="{20519F09-3543-43AD-A0B5-DFE5177B2670}"/>
                </a:ext>
              </a:extLst>
            </p:cNvPr>
            <p:cNvSpPr txBox="1"/>
            <p:nvPr/>
          </p:nvSpPr>
          <p:spPr>
            <a:xfrm>
              <a:off x="5760000" y="4140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Republic of Moldova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4" name="object 54">
              <a:extLst>
                <a:ext uri="{FF2B5EF4-FFF2-40B4-BE49-F238E27FC236}">
                  <a16:creationId xmlns:a16="http://schemas.microsoft.com/office/drawing/2014/main" id="{018A7360-FB7C-4A24-85E6-8E740B604B2E}"/>
                </a:ext>
              </a:extLst>
            </p:cNvPr>
            <p:cNvSpPr txBox="1"/>
            <p:nvPr/>
          </p:nvSpPr>
          <p:spPr>
            <a:xfrm>
              <a:off x="6480000" y="4140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North Macedonia </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5" name="object 54">
              <a:extLst>
                <a:ext uri="{FF2B5EF4-FFF2-40B4-BE49-F238E27FC236}">
                  <a16:creationId xmlns:a16="http://schemas.microsoft.com/office/drawing/2014/main" id="{0FD8FEA4-37AF-4114-A279-9A6D288F48B2}"/>
                </a:ext>
              </a:extLst>
            </p:cNvPr>
            <p:cNvSpPr txBox="1"/>
            <p:nvPr/>
          </p:nvSpPr>
          <p:spPr>
            <a:xfrm>
              <a:off x="7920000" y="4139999"/>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Ukraine</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6" name="Rectangle 115">
              <a:extLst>
                <a:ext uri="{FF2B5EF4-FFF2-40B4-BE49-F238E27FC236}">
                  <a16:creationId xmlns:a16="http://schemas.microsoft.com/office/drawing/2014/main" id="{BA40F255-3937-4FD6-A952-7F18BE309C6A}"/>
                </a:ext>
              </a:extLst>
            </p:cNvPr>
            <p:cNvSpPr/>
            <p:nvPr/>
          </p:nvSpPr>
          <p:spPr>
            <a:xfrm>
              <a:off x="1609200" y="2976892"/>
              <a:ext cx="172800" cy="105510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7" name="Rectangle 116">
              <a:extLst>
                <a:ext uri="{FF2B5EF4-FFF2-40B4-BE49-F238E27FC236}">
                  <a16:creationId xmlns:a16="http://schemas.microsoft.com/office/drawing/2014/main" id="{ACFBC6D1-80AC-44C1-A3ED-398D077FFDB0}"/>
                </a:ext>
              </a:extLst>
            </p:cNvPr>
            <p:cNvSpPr/>
            <p:nvPr/>
          </p:nvSpPr>
          <p:spPr>
            <a:xfrm>
              <a:off x="1818000" y="3155422"/>
              <a:ext cx="172800" cy="87657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8" name="object 54">
              <a:extLst>
                <a:ext uri="{FF2B5EF4-FFF2-40B4-BE49-F238E27FC236}">
                  <a16:creationId xmlns:a16="http://schemas.microsoft.com/office/drawing/2014/main" id="{4556F993-5ABB-41BC-86F5-94B1EF89D25A}"/>
                </a:ext>
              </a:extLst>
            </p:cNvPr>
            <p:cNvSpPr txBox="1"/>
            <p:nvPr/>
          </p:nvSpPr>
          <p:spPr>
            <a:xfrm>
              <a:off x="7200000" y="4139998"/>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Tajikistan</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43" name="Rectangle 242">
              <a:extLst>
                <a:ext uri="{FF2B5EF4-FFF2-40B4-BE49-F238E27FC236}">
                  <a16:creationId xmlns:a16="http://schemas.microsoft.com/office/drawing/2014/main" id="{E14D9D66-D05B-497B-BE04-142200C4A984}"/>
                </a:ext>
              </a:extLst>
            </p:cNvPr>
            <p:cNvSpPr/>
            <p:nvPr/>
          </p:nvSpPr>
          <p:spPr>
            <a:xfrm>
              <a:off x="2329200" y="3106968"/>
              <a:ext cx="172800" cy="92503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44" name="Rectangle 243">
              <a:extLst>
                <a:ext uri="{FF2B5EF4-FFF2-40B4-BE49-F238E27FC236}">
                  <a16:creationId xmlns:a16="http://schemas.microsoft.com/office/drawing/2014/main" id="{A6FBED44-B677-40E6-8F06-B3C47534CBA4}"/>
                </a:ext>
              </a:extLst>
            </p:cNvPr>
            <p:cNvSpPr/>
            <p:nvPr/>
          </p:nvSpPr>
          <p:spPr>
            <a:xfrm>
              <a:off x="2538000" y="3211984"/>
              <a:ext cx="172800" cy="82001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46" name="Rectangle 245">
              <a:extLst>
                <a:ext uri="{FF2B5EF4-FFF2-40B4-BE49-F238E27FC236}">
                  <a16:creationId xmlns:a16="http://schemas.microsoft.com/office/drawing/2014/main" id="{ECB211A6-CA40-4EA9-AA44-751C459F47F4}"/>
                </a:ext>
              </a:extLst>
            </p:cNvPr>
            <p:cNvSpPr/>
            <p:nvPr/>
          </p:nvSpPr>
          <p:spPr>
            <a:xfrm>
              <a:off x="3049200" y="3135158"/>
              <a:ext cx="172800" cy="89684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47" name="Rectangle 246">
              <a:extLst>
                <a:ext uri="{FF2B5EF4-FFF2-40B4-BE49-F238E27FC236}">
                  <a16:creationId xmlns:a16="http://schemas.microsoft.com/office/drawing/2014/main" id="{3070F3C8-6F4A-44A4-A8F5-BE11188855BB}"/>
                </a:ext>
              </a:extLst>
            </p:cNvPr>
            <p:cNvSpPr/>
            <p:nvPr/>
          </p:nvSpPr>
          <p:spPr>
            <a:xfrm>
              <a:off x="3258000" y="3124278"/>
              <a:ext cx="172800" cy="90772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49" name="Rectangle 248">
              <a:extLst>
                <a:ext uri="{FF2B5EF4-FFF2-40B4-BE49-F238E27FC236}">
                  <a16:creationId xmlns:a16="http://schemas.microsoft.com/office/drawing/2014/main" id="{FE6E49B2-3DA8-4682-8B2D-A3EDAE150D7B}"/>
                </a:ext>
              </a:extLst>
            </p:cNvPr>
            <p:cNvSpPr/>
            <p:nvPr/>
          </p:nvSpPr>
          <p:spPr>
            <a:xfrm>
              <a:off x="3769200" y="3024000"/>
              <a:ext cx="172800" cy="1008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50" name="Rectangle 249">
              <a:extLst>
                <a:ext uri="{FF2B5EF4-FFF2-40B4-BE49-F238E27FC236}">
                  <a16:creationId xmlns:a16="http://schemas.microsoft.com/office/drawing/2014/main" id="{979EE063-782F-42EB-AB2D-30423E11B510}"/>
                </a:ext>
              </a:extLst>
            </p:cNvPr>
            <p:cNvSpPr/>
            <p:nvPr/>
          </p:nvSpPr>
          <p:spPr>
            <a:xfrm>
              <a:off x="3978000" y="3354754"/>
              <a:ext cx="172800" cy="67724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52" name="Rectangle 251">
              <a:extLst>
                <a:ext uri="{FF2B5EF4-FFF2-40B4-BE49-F238E27FC236}">
                  <a16:creationId xmlns:a16="http://schemas.microsoft.com/office/drawing/2014/main" id="{12FAB519-82B9-4FFF-8D7F-D5C624943F73}"/>
                </a:ext>
              </a:extLst>
            </p:cNvPr>
            <p:cNvSpPr/>
            <p:nvPr/>
          </p:nvSpPr>
          <p:spPr>
            <a:xfrm>
              <a:off x="4489200" y="3148842"/>
              <a:ext cx="172800" cy="88315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53" name="Rectangle 252">
              <a:extLst>
                <a:ext uri="{FF2B5EF4-FFF2-40B4-BE49-F238E27FC236}">
                  <a16:creationId xmlns:a16="http://schemas.microsoft.com/office/drawing/2014/main" id="{7367D16B-8A7F-454A-87C6-A1DED6A60EE2}"/>
                </a:ext>
              </a:extLst>
            </p:cNvPr>
            <p:cNvSpPr/>
            <p:nvPr/>
          </p:nvSpPr>
          <p:spPr>
            <a:xfrm>
              <a:off x="4698000" y="3585228"/>
              <a:ext cx="172800" cy="44677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55" name="Rectangle 254">
              <a:extLst>
                <a:ext uri="{FF2B5EF4-FFF2-40B4-BE49-F238E27FC236}">
                  <a16:creationId xmlns:a16="http://schemas.microsoft.com/office/drawing/2014/main" id="{49A3322E-0746-40DC-B0C0-721F17A3325A}"/>
                </a:ext>
              </a:extLst>
            </p:cNvPr>
            <p:cNvSpPr/>
            <p:nvPr/>
          </p:nvSpPr>
          <p:spPr>
            <a:xfrm>
              <a:off x="5209200" y="3220722"/>
              <a:ext cx="172800" cy="81127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56" name="Rectangle 255">
              <a:extLst>
                <a:ext uri="{FF2B5EF4-FFF2-40B4-BE49-F238E27FC236}">
                  <a16:creationId xmlns:a16="http://schemas.microsoft.com/office/drawing/2014/main" id="{B349F302-C66C-4510-AEC9-21D890DC9969}"/>
                </a:ext>
              </a:extLst>
            </p:cNvPr>
            <p:cNvSpPr/>
            <p:nvPr/>
          </p:nvSpPr>
          <p:spPr>
            <a:xfrm>
              <a:off x="5418000" y="3220722"/>
              <a:ext cx="172800" cy="81127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58" name="Rectangle 257">
              <a:extLst>
                <a:ext uri="{FF2B5EF4-FFF2-40B4-BE49-F238E27FC236}">
                  <a16:creationId xmlns:a16="http://schemas.microsoft.com/office/drawing/2014/main" id="{223CE8C5-EF87-4522-94D5-5DC011F1E0E8}"/>
                </a:ext>
              </a:extLst>
            </p:cNvPr>
            <p:cNvSpPr/>
            <p:nvPr/>
          </p:nvSpPr>
          <p:spPr>
            <a:xfrm>
              <a:off x="5929200" y="3354258"/>
              <a:ext cx="172800" cy="67774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59" name="Rectangle 258">
              <a:extLst>
                <a:ext uri="{FF2B5EF4-FFF2-40B4-BE49-F238E27FC236}">
                  <a16:creationId xmlns:a16="http://schemas.microsoft.com/office/drawing/2014/main" id="{1DA9EB23-AD68-4EE5-89D8-250ACB0D29A0}"/>
                </a:ext>
              </a:extLst>
            </p:cNvPr>
            <p:cNvSpPr/>
            <p:nvPr/>
          </p:nvSpPr>
          <p:spPr>
            <a:xfrm>
              <a:off x="6138000" y="3546616"/>
              <a:ext cx="172800" cy="48538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61" name="Rectangle 260">
              <a:extLst>
                <a:ext uri="{FF2B5EF4-FFF2-40B4-BE49-F238E27FC236}">
                  <a16:creationId xmlns:a16="http://schemas.microsoft.com/office/drawing/2014/main" id="{741393EB-D19D-4236-9FC6-27EA41CF9D51}"/>
                </a:ext>
              </a:extLst>
            </p:cNvPr>
            <p:cNvSpPr/>
            <p:nvPr/>
          </p:nvSpPr>
          <p:spPr>
            <a:xfrm>
              <a:off x="6649200" y="3150000"/>
              <a:ext cx="172800" cy="882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62" name="Rectangle 261">
              <a:extLst>
                <a:ext uri="{FF2B5EF4-FFF2-40B4-BE49-F238E27FC236}">
                  <a16:creationId xmlns:a16="http://schemas.microsoft.com/office/drawing/2014/main" id="{C7943754-5888-41DF-990D-7243512A1B95}"/>
                </a:ext>
              </a:extLst>
            </p:cNvPr>
            <p:cNvSpPr/>
            <p:nvPr/>
          </p:nvSpPr>
          <p:spPr>
            <a:xfrm>
              <a:off x="6858000" y="3018498"/>
              <a:ext cx="172800" cy="101350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64" name="Rectangle 263">
              <a:extLst>
                <a:ext uri="{FF2B5EF4-FFF2-40B4-BE49-F238E27FC236}">
                  <a16:creationId xmlns:a16="http://schemas.microsoft.com/office/drawing/2014/main" id="{B7E74E21-AC83-4927-964E-EA9D0D852C05}"/>
                </a:ext>
              </a:extLst>
            </p:cNvPr>
            <p:cNvSpPr/>
            <p:nvPr/>
          </p:nvSpPr>
          <p:spPr>
            <a:xfrm>
              <a:off x="7369200" y="2987742"/>
              <a:ext cx="172800" cy="104425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65" name="Rectangle 264">
              <a:extLst>
                <a:ext uri="{FF2B5EF4-FFF2-40B4-BE49-F238E27FC236}">
                  <a16:creationId xmlns:a16="http://schemas.microsoft.com/office/drawing/2014/main" id="{5BC34B02-AC75-44A4-A358-E029B66D5D5C}"/>
                </a:ext>
              </a:extLst>
            </p:cNvPr>
            <p:cNvSpPr/>
            <p:nvPr/>
          </p:nvSpPr>
          <p:spPr>
            <a:xfrm>
              <a:off x="7578000" y="3585228"/>
              <a:ext cx="172800" cy="44677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67" name="Rectangle 266">
              <a:extLst>
                <a:ext uri="{FF2B5EF4-FFF2-40B4-BE49-F238E27FC236}">
                  <a16:creationId xmlns:a16="http://schemas.microsoft.com/office/drawing/2014/main" id="{A834A594-1AF4-4163-A78D-381F3126DE70}"/>
                </a:ext>
              </a:extLst>
            </p:cNvPr>
            <p:cNvSpPr/>
            <p:nvPr/>
          </p:nvSpPr>
          <p:spPr>
            <a:xfrm>
              <a:off x="8089200" y="2695082"/>
              <a:ext cx="172800" cy="133691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68" name="Rectangle 267">
              <a:extLst>
                <a:ext uri="{FF2B5EF4-FFF2-40B4-BE49-F238E27FC236}">
                  <a16:creationId xmlns:a16="http://schemas.microsoft.com/office/drawing/2014/main" id="{1AA81934-70B1-4F20-A826-FC6E2248DA4B}"/>
                </a:ext>
              </a:extLst>
            </p:cNvPr>
            <p:cNvSpPr/>
            <p:nvPr/>
          </p:nvSpPr>
          <p:spPr>
            <a:xfrm>
              <a:off x="8298000" y="3155422"/>
              <a:ext cx="172800" cy="87657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115112222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EEC126-7E45-4433-BF6E-8624807C24C8}"/>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Knowledge of status among key populations,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eastern Europe and central Asia, 2016–2018</a:t>
              </a:r>
            </a:p>
          </p:txBody>
        </p:sp>
        <p:sp>
          <p:nvSpPr>
            <p:cNvPr id="55" name="Rectangle 54">
              <a:extLst>
                <a:ext uri="{FF2B5EF4-FFF2-40B4-BE49-F238E27FC236}">
                  <a16:creationId xmlns:a16="http://schemas.microsoft.com/office/drawing/2014/main" id="{BA8324B7-9CD2-4DEC-90E8-5BEB0ADF4D73}"/>
                </a:ext>
              </a:extLst>
            </p:cNvPr>
            <p:cNvSpPr/>
            <p:nvPr/>
          </p:nvSpPr>
          <p:spPr>
            <a:xfrm>
              <a:off x="360000" y="6030000"/>
              <a:ext cx="6943739" cy="12311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2016–2018.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5" name="Rectangle 104">
              <a:extLst>
                <a:ext uri="{FF2B5EF4-FFF2-40B4-BE49-F238E27FC236}">
                  <a16:creationId xmlns:a16="http://schemas.microsoft.com/office/drawing/2014/main" id="{DA667279-A360-4686-9AE1-C481D98225D2}"/>
                </a:ext>
              </a:extLst>
            </p:cNvPr>
            <p:cNvSpPr/>
            <p:nvPr/>
          </p:nvSpPr>
          <p:spPr>
            <a:xfrm>
              <a:off x="540000" y="5400000"/>
              <a:ext cx="6948000" cy="200055"/>
            </a:xfrm>
            <a:prstGeom prst="rect">
              <a:avLst/>
            </a:prstGeom>
          </p:spPr>
          <p:txBody>
            <a:bodyPr wrap="square" lIns="0">
              <a:noAutofit/>
            </a:bodyPr>
            <a:lstStyle/>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Data shown come from surveys, which are typically conducted in areas with high prevalence and needs and may not be nationally representative.</a:t>
              </a:r>
            </a:p>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endPar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6" name="TextBox 105">
              <a:extLst>
                <a:ext uri="{FF2B5EF4-FFF2-40B4-BE49-F238E27FC236}">
                  <a16:creationId xmlns:a16="http://schemas.microsoft.com/office/drawing/2014/main" id="{6FA4F268-0F3F-4EA3-A0B5-7F9DDC542721}"/>
                </a:ext>
              </a:extLst>
            </p:cNvPr>
            <p:cNvSpPr txBox="1"/>
            <p:nvPr/>
          </p:nvSpPr>
          <p:spPr>
            <a:xfrm>
              <a:off x="900000" y="276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FB61FEE9-A41C-4F54-A630-B841C266D9D5}"/>
                </a:ext>
              </a:extLst>
            </p:cNvPr>
            <p:cNvSpPr txBox="1"/>
            <p:nvPr/>
          </p:nvSpPr>
          <p:spPr>
            <a:xfrm>
              <a:off x="1152000" y="180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8" name="TextBox 107">
              <a:extLst>
                <a:ext uri="{FF2B5EF4-FFF2-40B4-BE49-F238E27FC236}">
                  <a16:creationId xmlns:a16="http://schemas.microsoft.com/office/drawing/2014/main" id="{338DF050-3860-4161-94B7-6EBA60A35528}"/>
                </a:ext>
              </a:extLst>
            </p:cNvPr>
            <p:cNvSpPr txBox="1"/>
            <p:nvPr/>
          </p:nvSpPr>
          <p:spPr>
            <a:xfrm>
              <a:off x="1216120" y="201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9" name="TextBox 108">
              <a:extLst>
                <a:ext uri="{FF2B5EF4-FFF2-40B4-BE49-F238E27FC236}">
                  <a16:creationId xmlns:a16="http://schemas.microsoft.com/office/drawing/2014/main" id="{3504B9EE-1E6B-4175-9953-64735BDECBAF}"/>
                </a:ext>
              </a:extLst>
            </p:cNvPr>
            <p:cNvSpPr txBox="1"/>
            <p:nvPr/>
          </p:nvSpPr>
          <p:spPr>
            <a:xfrm>
              <a:off x="1216120" y="22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046192EE-42D5-4BB4-B7DC-790ACFD1DDEC}"/>
                </a:ext>
              </a:extLst>
            </p:cNvPr>
            <p:cNvSpPr txBox="1"/>
            <p:nvPr/>
          </p:nvSpPr>
          <p:spPr>
            <a:xfrm>
              <a:off x="1216120" y="244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2" name="TextBox 111">
              <a:extLst>
                <a:ext uri="{FF2B5EF4-FFF2-40B4-BE49-F238E27FC236}">
                  <a16:creationId xmlns:a16="http://schemas.microsoft.com/office/drawing/2014/main" id="{88DAC5D8-9868-4B80-9B72-B9BBA528AD79}"/>
                </a:ext>
              </a:extLst>
            </p:cNvPr>
            <p:cNvSpPr txBox="1"/>
            <p:nvPr/>
          </p:nvSpPr>
          <p:spPr>
            <a:xfrm>
              <a:off x="1216120" y="266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3" name="TextBox 122">
              <a:extLst>
                <a:ext uri="{FF2B5EF4-FFF2-40B4-BE49-F238E27FC236}">
                  <a16:creationId xmlns:a16="http://schemas.microsoft.com/office/drawing/2014/main" id="{00257FF5-3C82-460C-8965-E32F9097019F}"/>
                </a:ext>
              </a:extLst>
            </p:cNvPr>
            <p:cNvSpPr txBox="1"/>
            <p:nvPr/>
          </p:nvSpPr>
          <p:spPr>
            <a:xfrm>
              <a:off x="121612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4" name="TextBox 123">
              <a:extLst>
                <a:ext uri="{FF2B5EF4-FFF2-40B4-BE49-F238E27FC236}">
                  <a16:creationId xmlns:a16="http://schemas.microsoft.com/office/drawing/2014/main" id="{7C084ED4-C910-448D-8AFF-F286C575C785}"/>
                </a:ext>
              </a:extLst>
            </p:cNvPr>
            <p:cNvSpPr txBox="1"/>
            <p:nvPr/>
          </p:nvSpPr>
          <p:spPr>
            <a:xfrm>
              <a:off x="1216120" y="309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5" name="TextBox 124">
              <a:extLst>
                <a:ext uri="{FF2B5EF4-FFF2-40B4-BE49-F238E27FC236}">
                  <a16:creationId xmlns:a16="http://schemas.microsoft.com/office/drawing/2014/main" id="{EC8F4D5F-DD87-4010-9921-0D326D65DCC4}"/>
                </a:ext>
              </a:extLst>
            </p:cNvPr>
            <p:cNvSpPr txBox="1"/>
            <p:nvPr/>
          </p:nvSpPr>
          <p:spPr>
            <a:xfrm>
              <a:off x="1216120" y="331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6" name="TextBox 125">
              <a:extLst>
                <a:ext uri="{FF2B5EF4-FFF2-40B4-BE49-F238E27FC236}">
                  <a16:creationId xmlns:a16="http://schemas.microsoft.com/office/drawing/2014/main" id="{D13E63EE-FB43-4A7A-A36A-78CC6D615E8C}"/>
                </a:ext>
              </a:extLst>
            </p:cNvPr>
            <p:cNvSpPr txBox="1"/>
            <p:nvPr/>
          </p:nvSpPr>
          <p:spPr>
            <a:xfrm>
              <a:off x="1216120" y="35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7" name="TextBox 126">
              <a:extLst>
                <a:ext uri="{FF2B5EF4-FFF2-40B4-BE49-F238E27FC236}">
                  <a16:creationId xmlns:a16="http://schemas.microsoft.com/office/drawing/2014/main" id="{77598EF0-4F76-4C4D-AF2F-1A423DB7A26E}"/>
                </a:ext>
              </a:extLst>
            </p:cNvPr>
            <p:cNvSpPr txBox="1"/>
            <p:nvPr/>
          </p:nvSpPr>
          <p:spPr>
            <a:xfrm>
              <a:off x="1216120" y="374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8" name="TextBox 127">
              <a:extLst>
                <a:ext uri="{FF2B5EF4-FFF2-40B4-BE49-F238E27FC236}">
                  <a16:creationId xmlns:a16="http://schemas.microsoft.com/office/drawing/2014/main" id="{BBFC9557-A462-42EA-A3B9-CE9D4E15FADD}"/>
                </a:ext>
              </a:extLst>
            </p:cNvPr>
            <p:cNvSpPr txBox="1"/>
            <p:nvPr/>
          </p:nvSpPr>
          <p:spPr>
            <a:xfrm>
              <a:off x="1280240"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9" name="object 54">
              <a:extLst>
                <a:ext uri="{FF2B5EF4-FFF2-40B4-BE49-F238E27FC236}">
                  <a16:creationId xmlns:a16="http://schemas.microsoft.com/office/drawing/2014/main" id="{D12B2B6D-43B7-4777-BF3F-11CFB3A4EEA6}"/>
                </a:ext>
              </a:extLst>
            </p:cNvPr>
            <p:cNvSpPr txBox="1"/>
            <p:nvPr/>
          </p:nvSpPr>
          <p:spPr>
            <a:xfrm>
              <a:off x="1440000" y="412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Armenia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0" name="object 54">
              <a:extLst>
                <a:ext uri="{FF2B5EF4-FFF2-40B4-BE49-F238E27FC236}">
                  <a16:creationId xmlns:a16="http://schemas.microsoft.com/office/drawing/2014/main" id="{0A7EBF8D-B776-49F2-9C39-5EF0D8596A30}"/>
                </a:ext>
              </a:extLst>
            </p:cNvPr>
            <p:cNvSpPr txBox="1"/>
            <p:nvPr/>
          </p:nvSpPr>
          <p:spPr>
            <a:xfrm>
              <a:off x="2160000" y="412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Azerbaijan</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3" name="object 54">
              <a:extLst>
                <a:ext uri="{FF2B5EF4-FFF2-40B4-BE49-F238E27FC236}">
                  <a16:creationId xmlns:a16="http://schemas.microsoft.com/office/drawing/2014/main" id="{D32BA199-9B68-4782-BAE6-F51D556B4142}"/>
                </a:ext>
              </a:extLst>
            </p:cNvPr>
            <p:cNvSpPr txBox="1"/>
            <p:nvPr/>
          </p:nvSpPr>
          <p:spPr>
            <a:xfrm>
              <a:off x="3600000" y="412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Georgia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9" name="object 54">
              <a:extLst>
                <a:ext uri="{FF2B5EF4-FFF2-40B4-BE49-F238E27FC236}">
                  <a16:creationId xmlns:a16="http://schemas.microsoft.com/office/drawing/2014/main" id="{606ED86A-CEF6-48E7-991A-F828EEBFB8A8}"/>
                </a:ext>
              </a:extLst>
            </p:cNvPr>
            <p:cNvSpPr txBox="1"/>
            <p:nvPr/>
          </p:nvSpPr>
          <p:spPr>
            <a:xfrm>
              <a:off x="4320000" y="412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Kazakhstan</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0" name="object 54">
              <a:extLst>
                <a:ext uri="{FF2B5EF4-FFF2-40B4-BE49-F238E27FC236}">
                  <a16:creationId xmlns:a16="http://schemas.microsoft.com/office/drawing/2014/main" id="{A44E8CD7-A5C5-4D33-B368-9D8B33CEC46B}"/>
                </a:ext>
              </a:extLst>
            </p:cNvPr>
            <p:cNvSpPr txBox="1"/>
            <p:nvPr/>
          </p:nvSpPr>
          <p:spPr>
            <a:xfrm>
              <a:off x="2880000" y="412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Belarus</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1" name="object 54">
              <a:extLst>
                <a:ext uri="{FF2B5EF4-FFF2-40B4-BE49-F238E27FC236}">
                  <a16:creationId xmlns:a16="http://schemas.microsoft.com/office/drawing/2014/main" id="{1E3352B1-87CE-4C6E-B500-3F881A7497A0}"/>
                </a:ext>
              </a:extLst>
            </p:cNvPr>
            <p:cNvSpPr txBox="1"/>
            <p:nvPr/>
          </p:nvSpPr>
          <p:spPr>
            <a:xfrm>
              <a:off x="5040000" y="412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Kyrgyzstan</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nvGrpSpPr>
            <p:cNvPr id="142" name="Group 141">
              <a:extLst>
                <a:ext uri="{FF2B5EF4-FFF2-40B4-BE49-F238E27FC236}">
                  <a16:creationId xmlns:a16="http://schemas.microsoft.com/office/drawing/2014/main" id="{8916793D-422C-4DDF-8ABA-294CC7A6C9B6}"/>
                </a:ext>
              </a:extLst>
            </p:cNvPr>
            <p:cNvGrpSpPr/>
            <p:nvPr/>
          </p:nvGrpSpPr>
          <p:grpSpPr>
            <a:xfrm>
              <a:off x="540000" y="4860000"/>
              <a:ext cx="6664808" cy="169277"/>
              <a:chOff x="720000" y="4694400"/>
              <a:chExt cx="6664808" cy="169277"/>
            </a:xfrm>
          </p:grpSpPr>
          <p:sp>
            <p:nvSpPr>
              <p:cNvPr id="145" name="object 13">
                <a:extLst>
                  <a:ext uri="{FF2B5EF4-FFF2-40B4-BE49-F238E27FC236}">
                    <a16:creationId xmlns:a16="http://schemas.microsoft.com/office/drawing/2014/main" id="{59185DAD-8617-4829-8EC1-F53E0123D1C2}"/>
                  </a:ext>
                </a:extLst>
              </p:cNvPr>
              <p:cNvSpPr/>
              <p:nvPr/>
            </p:nvSpPr>
            <p:spPr>
              <a:xfrm>
                <a:off x="72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6" name="TextBox 145">
                <a:extLst>
                  <a:ext uri="{FF2B5EF4-FFF2-40B4-BE49-F238E27FC236}">
                    <a16:creationId xmlns:a16="http://schemas.microsoft.com/office/drawing/2014/main" id="{74B543A5-3471-4BE1-9DF2-3B5C78D26D98}"/>
                  </a:ext>
                </a:extLst>
              </p:cNvPr>
              <p:cNvSpPr txBox="1"/>
              <p:nvPr/>
            </p:nvSpPr>
            <p:spPr>
              <a:xfrm>
                <a:off x="936000" y="4694400"/>
                <a:ext cx="775853"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Sex workers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7" name="object 14">
                <a:extLst>
                  <a:ext uri="{FF2B5EF4-FFF2-40B4-BE49-F238E27FC236}">
                    <a16:creationId xmlns:a16="http://schemas.microsoft.com/office/drawing/2014/main" id="{C2C5F589-3BBC-4E6C-8621-FE139F803719}"/>
                  </a:ext>
                </a:extLst>
              </p:cNvPr>
              <p:cNvSpPr/>
              <p:nvPr/>
            </p:nvSpPr>
            <p:spPr>
              <a:xfrm>
                <a:off x="20736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TextBox 147">
                <a:extLst>
                  <a:ext uri="{FF2B5EF4-FFF2-40B4-BE49-F238E27FC236}">
                    <a16:creationId xmlns:a16="http://schemas.microsoft.com/office/drawing/2014/main" id="{3E361E26-14EB-4FAC-A8CB-7546C902450A}"/>
                  </a:ext>
                </a:extLst>
              </p:cNvPr>
              <p:cNvSpPr txBox="1"/>
              <p:nvPr/>
            </p:nvSpPr>
            <p:spPr>
              <a:xfrm>
                <a:off x="2289600" y="4694400"/>
                <a:ext cx="3020058"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Gay men and other men who have sex with men</a:t>
                </a:r>
              </a:p>
            </p:txBody>
          </p:sp>
          <p:sp>
            <p:nvSpPr>
              <p:cNvPr id="149" name="object 15">
                <a:extLst>
                  <a:ext uri="{FF2B5EF4-FFF2-40B4-BE49-F238E27FC236}">
                    <a16:creationId xmlns:a16="http://schemas.microsoft.com/office/drawing/2014/main" id="{9B3580E0-4CA5-4CFC-A49D-CD6F7DA2E83F}"/>
                  </a:ext>
                </a:extLst>
              </p:cNvPr>
              <p:cNvSpPr/>
              <p:nvPr/>
            </p:nvSpPr>
            <p:spPr>
              <a:xfrm>
                <a:off x="567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2" name="TextBox 151">
                <a:extLst>
                  <a:ext uri="{FF2B5EF4-FFF2-40B4-BE49-F238E27FC236}">
                    <a16:creationId xmlns:a16="http://schemas.microsoft.com/office/drawing/2014/main" id="{B8DFD497-A589-425B-AFFC-76F287E33CB3}"/>
                  </a:ext>
                </a:extLst>
              </p:cNvPr>
              <p:cNvSpPr txBox="1"/>
              <p:nvPr/>
            </p:nvSpPr>
            <p:spPr>
              <a:xfrm>
                <a:off x="5886000" y="4694400"/>
                <a:ext cx="1498808" cy="169277"/>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 who inject drugs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sp>
          <p:nvSpPr>
            <p:cNvPr id="153" name="object 40">
              <a:extLst>
                <a:ext uri="{FF2B5EF4-FFF2-40B4-BE49-F238E27FC236}">
                  <a16:creationId xmlns:a16="http://schemas.microsoft.com/office/drawing/2014/main" id="{810A0E56-2617-4DC7-832C-A62B8862FEEF}"/>
                </a:ext>
              </a:extLst>
            </p:cNvPr>
            <p:cNvSpPr/>
            <p:nvPr/>
          </p:nvSpPr>
          <p:spPr>
            <a:xfrm>
              <a:off x="1440000" y="1872000"/>
              <a:ext cx="0" cy="2159449"/>
            </a:xfrm>
            <a:custGeom>
              <a:avLst/>
              <a:gdLst/>
              <a:ahLst/>
              <a:cxnLst/>
              <a:rect l="l" t="t" r="r" b="b"/>
              <a:pathLst>
                <a:path h="2141220">
                  <a:moveTo>
                    <a:pt x="0" y="0"/>
                  </a:moveTo>
                  <a:lnTo>
                    <a:pt x="0" y="2141169"/>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4" name="object 41">
              <a:extLst>
                <a:ext uri="{FF2B5EF4-FFF2-40B4-BE49-F238E27FC236}">
                  <a16:creationId xmlns:a16="http://schemas.microsoft.com/office/drawing/2014/main" id="{AF73B961-0960-4BA0-836A-893A52405AA9}"/>
                </a:ext>
              </a:extLst>
            </p:cNvPr>
            <p:cNvSpPr/>
            <p:nvPr/>
          </p:nvSpPr>
          <p:spPr>
            <a:xfrm>
              <a:off x="1440008" y="4031410"/>
              <a:ext cx="7200000" cy="0"/>
            </a:xfrm>
            <a:custGeom>
              <a:avLst/>
              <a:gdLst/>
              <a:ahLst/>
              <a:cxnLst/>
              <a:rect l="l" t="t" r="r" b="b"/>
              <a:pathLst>
                <a:path w="5812790">
                  <a:moveTo>
                    <a:pt x="0" y="0"/>
                  </a:moveTo>
                  <a:lnTo>
                    <a:pt x="5812523" y="0"/>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68" name="object 54">
              <a:extLst>
                <a:ext uri="{FF2B5EF4-FFF2-40B4-BE49-F238E27FC236}">
                  <a16:creationId xmlns:a16="http://schemas.microsoft.com/office/drawing/2014/main" id="{AE0F18D5-CBC0-4BF2-81EC-FE7EE0674BCE}"/>
                </a:ext>
              </a:extLst>
            </p:cNvPr>
            <p:cNvSpPr txBox="1"/>
            <p:nvPr/>
          </p:nvSpPr>
          <p:spPr>
            <a:xfrm>
              <a:off x="5760000" y="4123535"/>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Republic of Moldova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70" name="object 54">
              <a:extLst>
                <a:ext uri="{FF2B5EF4-FFF2-40B4-BE49-F238E27FC236}">
                  <a16:creationId xmlns:a16="http://schemas.microsoft.com/office/drawing/2014/main" id="{72371464-7309-4273-B9E9-C4D196197D8E}"/>
                </a:ext>
              </a:extLst>
            </p:cNvPr>
            <p:cNvSpPr txBox="1"/>
            <p:nvPr/>
          </p:nvSpPr>
          <p:spPr>
            <a:xfrm>
              <a:off x="6480000" y="4123535"/>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Tajikistan</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71" name="object 54">
              <a:extLst>
                <a:ext uri="{FF2B5EF4-FFF2-40B4-BE49-F238E27FC236}">
                  <a16:creationId xmlns:a16="http://schemas.microsoft.com/office/drawing/2014/main" id="{42C327BD-2647-4F74-A083-D744272C8E38}"/>
                </a:ext>
              </a:extLst>
            </p:cNvPr>
            <p:cNvSpPr txBox="1"/>
            <p:nvPr/>
          </p:nvSpPr>
          <p:spPr>
            <a:xfrm>
              <a:off x="7200000" y="4123535"/>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North Macedonia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72" name="object 54">
              <a:extLst>
                <a:ext uri="{FF2B5EF4-FFF2-40B4-BE49-F238E27FC236}">
                  <a16:creationId xmlns:a16="http://schemas.microsoft.com/office/drawing/2014/main" id="{FD7AFBB9-C362-46AF-B2D9-0FAAA86D702F}"/>
                </a:ext>
              </a:extLst>
            </p:cNvPr>
            <p:cNvSpPr txBox="1"/>
            <p:nvPr/>
          </p:nvSpPr>
          <p:spPr>
            <a:xfrm>
              <a:off x="7920000" y="4121999"/>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Ukraine</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8" name="Rectangle 157">
              <a:extLst>
                <a:ext uri="{FF2B5EF4-FFF2-40B4-BE49-F238E27FC236}">
                  <a16:creationId xmlns:a16="http://schemas.microsoft.com/office/drawing/2014/main" id="{C79C1CBB-6358-47A6-BC4E-6B09FCF00410}"/>
                </a:ext>
              </a:extLst>
            </p:cNvPr>
            <p:cNvSpPr/>
            <p:nvPr/>
          </p:nvSpPr>
          <p:spPr>
            <a:xfrm>
              <a:off x="1900800" y="2772136"/>
              <a:ext cx="144000" cy="1259864"/>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9" name="Rectangle 158">
              <a:extLst>
                <a:ext uri="{FF2B5EF4-FFF2-40B4-BE49-F238E27FC236}">
                  <a16:creationId xmlns:a16="http://schemas.microsoft.com/office/drawing/2014/main" id="{2A944D18-A42F-4693-AD58-3B1BE95FF6AF}"/>
                </a:ext>
              </a:extLst>
            </p:cNvPr>
            <p:cNvSpPr/>
            <p:nvPr/>
          </p:nvSpPr>
          <p:spPr>
            <a:xfrm>
              <a:off x="1728000" y="2425930"/>
              <a:ext cx="144000" cy="160607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0" name="Rectangle 159">
              <a:extLst>
                <a:ext uri="{FF2B5EF4-FFF2-40B4-BE49-F238E27FC236}">
                  <a16:creationId xmlns:a16="http://schemas.microsoft.com/office/drawing/2014/main" id="{157F8E55-83E4-47F5-9F74-7D200D436E32}"/>
                </a:ext>
              </a:extLst>
            </p:cNvPr>
            <p:cNvSpPr/>
            <p:nvPr/>
          </p:nvSpPr>
          <p:spPr>
            <a:xfrm>
              <a:off x="1555200" y="2330972"/>
              <a:ext cx="144000" cy="1701028"/>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4" name="Rectangle 173">
              <a:extLst>
                <a:ext uri="{FF2B5EF4-FFF2-40B4-BE49-F238E27FC236}">
                  <a16:creationId xmlns:a16="http://schemas.microsoft.com/office/drawing/2014/main" id="{A2A9041C-BADB-4449-996D-1370B2386DB0}"/>
                </a:ext>
              </a:extLst>
            </p:cNvPr>
            <p:cNvSpPr/>
            <p:nvPr/>
          </p:nvSpPr>
          <p:spPr>
            <a:xfrm>
              <a:off x="2620800" y="3628752"/>
              <a:ext cx="144000" cy="403248"/>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5" name="Rectangle 174">
              <a:extLst>
                <a:ext uri="{FF2B5EF4-FFF2-40B4-BE49-F238E27FC236}">
                  <a16:creationId xmlns:a16="http://schemas.microsoft.com/office/drawing/2014/main" id="{CDE93391-083C-4459-843B-66FF94836A59}"/>
                </a:ext>
              </a:extLst>
            </p:cNvPr>
            <p:cNvSpPr/>
            <p:nvPr/>
          </p:nvSpPr>
          <p:spPr>
            <a:xfrm>
              <a:off x="2448000" y="3089658"/>
              <a:ext cx="144000" cy="942341"/>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6" name="Rectangle 175">
              <a:extLst>
                <a:ext uri="{FF2B5EF4-FFF2-40B4-BE49-F238E27FC236}">
                  <a16:creationId xmlns:a16="http://schemas.microsoft.com/office/drawing/2014/main" id="{517EB1DC-0DCD-40CA-AACC-958F49D8A5C7}"/>
                </a:ext>
              </a:extLst>
            </p:cNvPr>
            <p:cNvSpPr/>
            <p:nvPr/>
          </p:nvSpPr>
          <p:spPr>
            <a:xfrm>
              <a:off x="2275200" y="3685133"/>
              <a:ext cx="144000" cy="346866"/>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8" name="Rectangle 177">
              <a:extLst>
                <a:ext uri="{FF2B5EF4-FFF2-40B4-BE49-F238E27FC236}">
                  <a16:creationId xmlns:a16="http://schemas.microsoft.com/office/drawing/2014/main" id="{045E2B90-64E6-4EBB-9D91-A9B9F1E86568}"/>
                </a:ext>
              </a:extLst>
            </p:cNvPr>
            <p:cNvSpPr/>
            <p:nvPr/>
          </p:nvSpPr>
          <p:spPr>
            <a:xfrm>
              <a:off x="3340800" y="2743200"/>
              <a:ext cx="144000" cy="1288800"/>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9" name="Rectangle 178">
              <a:extLst>
                <a:ext uri="{FF2B5EF4-FFF2-40B4-BE49-F238E27FC236}">
                  <a16:creationId xmlns:a16="http://schemas.microsoft.com/office/drawing/2014/main" id="{CA9F6071-25A9-4538-87E3-4A2D12F86083}"/>
                </a:ext>
              </a:extLst>
            </p:cNvPr>
            <p:cNvSpPr/>
            <p:nvPr/>
          </p:nvSpPr>
          <p:spPr>
            <a:xfrm>
              <a:off x="3168000" y="2549576"/>
              <a:ext cx="144000" cy="1482424"/>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0" name="Rectangle 179">
              <a:extLst>
                <a:ext uri="{FF2B5EF4-FFF2-40B4-BE49-F238E27FC236}">
                  <a16:creationId xmlns:a16="http://schemas.microsoft.com/office/drawing/2014/main" id="{96A10C8B-81EA-46E0-B8EA-AB1723F9A977}"/>
                </a:ext>
              </a:extLst>
            </p:cNvPr>
            <p:cNvSpPr/>
            <p:nvPr/>
          </p:nvSpPr>
          <p:spPr>
            <a:xfrm>
              <a:off x="2995200" y="2480334"/>
              <a:ext cx="144000" cy="1551666"/>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4" name="Rectangle 183">
              <a:extLst>
                <a:ext uri="{FF2B5EF4-FFF2-40B4-BE49-F238E27FC236}">
                  <a16:creationId xmlns:a16="http://schemas.microsoft.com/office/drawing/2014/main" id="{748B944B-87D4-4F15-9FDA-DDB1B2CF7B08}"/>
                </a:ext>
              </a:extLst>
            </p:cNvPr>
            <p:cNvSpPr/>
            <p:nvPr/>
          </p:nvSpPr>
          <p:spPr>
            <a:xfrm>
              <a:off x="3888000" y="2832476"/>
              <a:ext cx="144000" cy="1199524"/>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8" name="Rectangle 187">
              <a:extLst>
                <a:ext uri="{FF2B5EF4-FFF2-40B4-BE49-F238E27FC236}">
                  <a16:creationId xmlns:a16="http://schemas.microsoft.com/office/drawing/2014/main" id="{DBFBCF54-41CC-45CF-9B03-D2272A3A09FF}"/>
                </a:ext>
              </a:extLst>
            </p:cNvPr>
            <p:cNvSpPr/>
            <p:nvPr/>
          </p:nvSpPr>
          <p:spPr>
            <a:xfrm>
              <a:off x="4780800" y="2365592"/>
              <a:ext cx="144000" cy="1666407"/>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9" name="Rectangle 188">
              <a:extLst>
                <a:ext uri="{FF2B5EF4-FFF2-40B4-BE49-F238E27FC236}">
                  <a16:creationId xmlns:a16="http://schemas.microsoft.com/office/drawing/2014/main" id="{9C011EC1-D22D-4453-925E-CA489041A249}"/>
                </a:ext>
              </a:extLst>
            </p:cNvPr>
            <p:cNvSpPr/>
            <p:nvPr/>
          </p:nvSpPr>
          <p:spPr>
            <a:xfrm>
              <a:off x="4608000" y="2156400"/>
              <a:ext cx="144000" cy="187560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0" name="Rectangle 189">
              <a:extLst>
                <a:ext uri="{FF2B5EF4-FFF2-40B4-BE49-F238E27FC236}">
                  <a16:creationId xmlns:a16="http://schemas.microsoft.com/office/drawing/2014/main" id="{714097C8-70ED-4BAA-9B86-C915A73079C5}"/>
                </a:ext>
              </a:extLst>
            </p:cNvPr>
            <p:cNvSpPr/>
            <p:nvPr/>
          </p:nvSpPr>
          <p:spPr>
            <a:xfrm>
              <a:off x="4435200" y="2007514"/>
              <a:ext cx="144000" cy="2024485"/>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5" name="Rectangle 194">
              <a:extLst>
                <a:ext uri="{FF2B5EF4-FFF2-40B4-BE49-F238E27FC236}">
                  <a16:creationId xmlns:a16="http://schemas.microsoft.com/office/drawing/2014/main" id="{FD8C1FA2-2CBD-48BE-85E5-73E8173AC382}"/>
                </a:ext>
              </a:extLst>
            </p:cNvPr>
            <p:cNvSpPr/>
            <p:nvPr/>
          </p:nvSpPr>
          <p:spPr>
            <a:xfrm>
              <a:off x="5155200" y="2788952"/>
              <a:ext cx="144000" cy="1243047"/>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8" name="Rectangle 197">
              <a:extLst>
                <a:ext uri="{FF2B5EF4-FFF2-40B4-BE49-F238E27FC236}">
                  <a16:creationId xmlns:a16="http://schemas.microsoft.com/office/drawing/2014/main" id="{41E644EF-CDCF-44CF-8F94-418E199DEC60}"/>
                </a:ext>
              </a:extLst>
            </p:cNvPr>
            <p:cNvSpPr/>
            <p:nvPr/>
          </p:nvSpPr>
          <p:spPr>
            <a:xfrm>
              <a:off x="6048000" y="3073830"/>
              <a:ext cx="144000" cy="958169"/>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4" name="Rectangle 203">
              <a:extLst>
                <a:ext uri="{FF2B5EF4-FFF2-40B4-BE49-F238E27FC236}">
                  <a16:creationId xmlns:a16="http://schemas.microsoft.com/office/drawing/2014/main" id="{5A6FDC17-1E97-4C81-A192-6C095375BB24}"/>
                </a:ext>
              </a:extLst>
            </p:cNvPr>
            <p:cNvSpPr/>
            <p:nvPr/>
          </p:nvSpPr>
          <p:spPr>
            <a:xfrm>
              <a:off x="6595200" y="1897718"/>
              <a:ext cx="144000" cy="2134281"/>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7" name="Rectangle 206">
              <a:extLst>
                <a:ext uri="{FF2B5EF4-FFF2-40B4-BE49-F238E27FC236}">
                  <a16:creationId xmlns:a16="http://schemas.microsoft.com/office/drawing/2014/main" id="{93570646-FF15-41A6-B9CE-7D27F70A5386}"/>
                </a:ext>
              </a:extLst>
            </p:cNvPr>
            <p:cNvSpPr/>
            <p:nvPr/>
          </p:nvSpPr>
          <p:spPr>
            <a:xfrm>
              <a:off x="7660800" y="3223194"/>
              <a:ext cx="144000" cy="808806"/>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9" name="Rectangle 208">
              <a:extLst>
                <a:ext uri="{FF2B5EF4-FFF2-40B4-BE49-F238E27FC236}">
                  <a16:creationId xmlns:a16="http://schemas.microsoft.com/office/drawing/2014/main" id="{067DA916-BF8A-4935-8014-5337A5A59AF0}"/>
                </a:ext>
              </a:extLst>
            </p:cNvPr>
            <p:cNvSpPr/>
            <p:nvPr/>
          </p:nvSpPr>
          <p:spPr>
            <a:xfrm>
              <a:off x="7315200" y="2970958"/>
              <a:ext cx="144000" cy="1061042"/>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2" name="Rectangle 211">
              <a:extLst>
                <a:ext uri="{FF2B5EF4-FFF2-40B4-BE49-F238E27FC236}">
                  <a16:creationId xmlns:a16="http://schemas.microsoft.com/office/drawing/2014/main" id="{0E50CB0C-6F0E-46C5-BA3D-4878B4EA5E45}"/>
                </a:ext>
              </a:extLst>
            </p:cNvPr>
            <p:cNvSpPr/>
            <p:nvPr/>
          </p:nvSpPr>
          <p:spPr>
            <a:xfrm>
              <a:off x="8380800" y="3100538"/>
              <a:ext cx="144000" cy="931462"/>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3" name="Rectangle 212">
              <a:extLst>
                <a:ext uri="{FF2B5EF4-FFF2-40B4-BE49-F238E27FC236}">
                  <a16:creationId xmlns:a16="http://schemas.microsoft.com/office/drawing/2014/main" id="{BB84027F-E14D-461F-A98D-E218093F3BE0}"/>
                </a:ext>
              </a:extLst>
            </p:cNvPr>
            <p:cNvSpPr/>
            <p:nvPr/>
          </p:nvSpPr>
          <p:spPr>
            <a:xfrm>
              <a:off x="8208000" y="3183080"/>
              <a:ext cx="144000" cy="848919"/>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4" name="Rectangle 213">
              <a:extLst>
                <a:ext uri="{FF2B5EF4-FFF2-40B4-BE49-F238E27FC236}">
                  <a16:creationId xmlns:a16="http://schemas.microsoft.com/office/drawing/2014/main" id="{7EAAD7A3-D804-4456-9204-1CED109DF683}"/>
                </a:ext>
              </a:extLst>
            </p:cNvPr>
            <p:cNvSpPr/>
            <p:nvPr/>
          </p:nvSpPr>
          <p:spPr>
            <a:xfrm>
              <a:off x="8035200" y="2772136"/>
              <a:ext cx="144000" cy="1259863"/>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185712402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C71AAFF-73D0-4595-8BFC-AFBAFB98B8D1}"/>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key populations who reported receiving at least two prevention services in the past three months, eastern Europe and central Asia, 2016–2018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067874"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2016–2018.</a:t>
              </a:r>
            </a:p>
          </p:txBody>
        </p:sp>
        <p:sp>
          <p:nvSpPr>
            <p:cNvPr id="39" name="Rectangle 38">
              <a:extLst>
                <a:ext uri="{FF2B5EF4-FFF2-40B4-BE49-F238E27FC236}">
                  <a16:creationId xmlns:a16="http://schemas.microsoft.com/office/drawing/2014/main" id="{82B8A0DB-DE43-4108-B028-9058A649B2F4}"/>
                </a:ext>
              </a:extLst>
            </p:cNvPr>
            <p:cNvSpPr/>
            <p:nvPr/>
          </p:nvSpPr>
          <p:spPr>
            <a:xfrm>
              <a:off x="540001" y="5130000"/>
              <a:ext cx="6822000" cy="846386"/>
            </a:xfrm>
            <a:prstGeom prst="rect">
              <a:avLst/>
            </a:prstGeom>
          </p:spPr>
          <p:txBody>
            <a:bodyPr wrap="square" lIns="0">
              <a:spAutoFit/>
            </a:bodyPr>
            <a:lstStyle/>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a:t>
              </a:r>
              <a:r>
                <a:rPr kumimoji="0" lang="en-GB" sz="7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The use of an asterisk (*) indicates that data for marked countries come from programme data (which tends to show higher values due to the use as a denominator of the number of  key population members that are linked to the programme) and not from a survey.</a:t>
              </a:r>
            </a:p>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endPar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a:t>
              </a:r>
              <a:r>
                <a:rPr kumimoji="0" lang="en-GB" sz="7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Possible prevention services received among sex workers, gay men and other men who have sex with men and transgender people: condoms and lubricant, counselling on condom use and safe sex, and testing of STIs. Possible prevention services received among people who inject drugs: condoms and lubricant, counselling on condom use and safe sex, and clean needles or syringes.</a:t>
              </a:r>
            </a:p>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endPar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83" name="object 13">
              <a:extLst>
                <a:ext uri="{FF2B5EF4-FFF2-40B4-BE49-F238E27FC236}">
                  <a16:creationId xmlns:a16="http://schemas.microsoft.com/office/drawing/2014/main" id="{1DA17A96-84C5-40E9-B418-45A0139E122B}"/>
                </a:ext>
              </a:extLst>
            </p:cNvPr>
            <p:cNvSpPr/>
            <p:nvPr/>
          </p:nvSpPr>
          <p:spPr>
            <a:xfrm>
              <a:off x="72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4" name="TextBox 183">
              <a:extLst>
                <a:ext uri="{FF2B5EF4-FFF2-40B4-BE49-F238E27FC236}">
                  <a16:creationId xmlns:a16="http://schemas.microsoft.com/office/drawing/2014/main" id="{F36A4578-DB2A-4EE0-8288-6EA4EB944A38}"/>
                </a:ext>
              </a:extLst>
            </p:cNvPr>
            <p:cNvSpPr txBox="1"/>
            <p:nvPr/>
          </p:nvSpPr>
          <p:spPr>
            <a:xfrm>
              <a:off x="936000" y="4694400"/>
              <a:ext cx="775853"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Sex workers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86" name="object 14">
              <a:extLst>
                <a:ext uri="{FF2B5EF4-FFF2-40B4-BE49-F238E27FC236}">
                  <a16:creationId xmlns:a16="http://schemas.microsoft.com/office/drawing/2014/main" id="{6C9DE43A-9B3D-442E-BD90-B0BDA4F40AB2}"/>
                </a:ext>
              </a:extLst>
            </p:cNvPr>
            <p:cNvSpPr/>
            <p:nvPr/>
          </p:nvSpPr>
          <p:spPr>
            <a:xfrm>
              <a:off x="20736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7" name="TextBox 186">
              <a:extLst>
                <a:ext uri="{FF2B5EF4-FFF2-40B4-BE49-F238E27FC236}">
                  <a16:creationId xmlns:a16="http://schemas.microsoft.com/office/drawing/2014/main" id="{A90A66B2-CD13-4D29-86A8-F3DBF3AFC4F7}"/>
                </a:ext>
              </a:extLst>
            </p:cNvPr>
            <p:cNvSpPr txBox="1"/>
            <p:nvPr/>
          </p:nvSpPr>
          <p:spPr>
            <a:xfrm>
              <a:off x="2289600" y="4694400"/>
              <a:ext cx="3020058"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Gay men and other men who have sex with men</a:t>
              </a:r>
            </a:p>
          </p:txBody>
        </p:sp>
        <p:sp>
          <p:nvSpPr>
            <p:cNvPr id="189" name="object 15">
              <a:extLst>
                <a:ext uri="{FF2B5EF4-FFF2-40B4-BE49-F238E27FC236}">
                  <a16:creationId xmlns:a16="http://schemas.microsoft.com/office/drawing/2014/main" id="{CCEBB587-9520-47EB-947B-431E80200D67}"/>
                </a:ext>
              </a:extLst>
            </p:cNvPr>
            <p:cNvSpPr/>
            <p:nvPr/>
          </p:nvSpPr>
          <p:spPr>
            <a:xfrm>
              <a:off x="567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0" name="TextBox 189">
              <a:extLst>
                <a:ext uri="{FF2B5EF4-FFF2-40B4-BE49-F238E27FC236}">
                  <a16:creationId xmlns:a16="http://schemas.microsoft.com/office/drawing/2014/main" id="{424B0D00-1E68-49AA-B48B-3222CD32127B}"/>
                </a:ext>
              </a:extLst>
            </p:cNvPr>
            <p:cNvSpPr txBox="1"/>
            <p:nvPr/>
          </p:nvSpPr>
          <p:spPr>
            <a:xfrm>
              <a:off x="5886000" y="4694400"/>
              <a:ext cx="1498808" cy="169277"/>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 who inject drugs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92" name="object 16">
              <a:extLst>
                <a:ext uri="{FF2B5EF4-FFF2-40B4-BE49-F238E27FC236}">
                  <a16:creationId xmlns:a16="http://schemas.microsoft.com/office/drawing/2014/main" id="{97B4FA88-DBED-4278-8BCA-57B1B78A92E6}"/>
                </a:ext>
              </a:extLst>
            </p:cNvPr>
            <p:cNvSpPr/>
            <p:nvPr/>
          </p:nvSpPr>
          <p:spPr>
            <a:xfrm>
              <a:off x="77436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3FA5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3" name="TextBox 192">
              <a:extLst>
                <a:ext uri="{FF2B5EF4-FFF2-40B4-BE49-F238E27FC236}">
                  <a16:creationId xmlns:a16="http://schemas.microsoft.com/office/drawing/2014/main" id="{0230B918-B6FC-4733-9060-58E2DDBBF4F5}"/>
                </a:ext>
              </a:extLst>
            </p:cNvPr>
            <p:cNvSpPr txBox="1"/>
            <p:nvPr/>
          </p:nvSpPr>
          <p:spPr>
            <a:xfrm>
              <a:off x="7959600" y="4694400"/>
              <a:ext cx="1256754"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Transgender people</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nvGrpSpPr>
            <p:cNvPr id="6" name="Group 5">
              <a:extLst>
                <a:ext uri="{FF2B5EF4-FFF2-40B4-BE49-F238E27FC236}">
                  <a16:creationId xmlns:a16="http://schemas.microsoft.com/office/drawing/2014/main" id="{3119642B-CEDE-4D55-97C8-B7FA0E8A7613}"/>
                </a:ext>
              </a:extLst>
            </p:cNvPr>
            <p:cNvGrpSpPr/>
            <p:nvPr/>
          </p:nvGrpSpPr>
          <p:grpSpPr>
            <a:xfrm>
              <a:off x="900000" y="1800000"/>
              <a:ext cx="7020008" cy="2525477"/>
              <a:chOff x="1080000" y="1620000"/>
              <a:chExt cx="7020008" cy="2525477"/>
            </a:xfrm>
          </p:grpSpPr>
          <p:sp>
            <p:nvSpPr>
              <p:cNvPr id="126" name="TextBox 125">
                <a:extLst>
                  <a:ext uri="{FF2B5EF4-FFF2-40B4-BE49-F238E27FC236}">
                    <a16:creationId xmlns:a16="http://schemas.microsoft.com/office/drawing/2014/main" id="{3F9C19BF-5AF2-4746-85B5-A47BA614A84D}"/>
                  </a:ext>
                </a:extLst>
              </p:cNvPr>
              <p:cNvSpPr txBox="1"/>
              <p:nvPr/>
            </p:nvSpPr>
            <p:spPr>
              <a:xfrm>
                <a:off x="1080000" y="258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7" name="TextBox 126">
                <a:extLst>
                  <a:ext uri="{FF2B5EF4-FFF2-40B4-BE49-F238E27FC236}">
                    <a16:creationId xmlns:a16="http://schemas.microsoft.com/office/drawing/2014/main" id="{9AE06346-EB51-4E8D-915D-9DC2192E0C8B}"/>
                  </a:ext>
                </a:extLst>
              </p:cNvPr>
              <p:cNvSpPr txBox="1"/>
              <p:nvPr/>
            </p:nvSpPr>
            <p:spPr>
              <a:xfrm>
                <a:off x="1332000" y="162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9" name="TextBox 128">
                <a:extLst>
                  <a:ext uri="{FF2B5EF4-FFF2-40B4-BE49-F238E27FC236}">
                    <a16:creationId xmlns:a16="http://schemas.microsoft.com/office/drawing/2014/main" id="{BBDBF366-39FB-4268-B110-E262710D8D3E}"/>
                  </a:ext>
                </a:extLst>
              </p:cNvPr>
              <p:cNvSpPr txBox="1"/>
              <p:nvPr/>
            </p:nvSpPr>
            <p:spPr>
              <a:xfrm>
                <a:off x="1396120" y="183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0" name="TextBox 129">
                <a:extLst>
                  <a:ext uri="{FF2B5EF4-FFF2-40B4-BE49-F238E27FC236}">
                    <a16:creationId xmlns:a16="http://schemas.microsoft.com/office/drawing/2014/main" id="{F4F531EB-4259-489C-B611-754886CD41AB}"/>
                  </a:ext>
                </a:extLst>
              </p:cNvPr>
              <p:cNvSpPr txBox="1"/>
              <p:nvPr/>
            </p:nvSpPr>
            <p:spPr>
              <a:xfrm>
                <a:off x="1396120" y="205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1" name="TextBox 130">
                <a:extLst>
                  <a:ext uri="{FF2B5EF4-FFF2-40B4-BE49-F238E27FC236}">
                    <a16:creationId xmlns:a16="http://schemas.microsoft.com/office/drawing/2014/main" id="{5553F68B-C9B7-4A16-8AFE-85934E2A0352}"/>
                  </a:ext>
                </a:extLst>
              </p:cNvPr>
              <p:cNvSpPr txBox="1"/>
              <p:nvPr/>
            </p:nvSpPr>
            <p:spPr>
              <a:xfrm>
                <a:off x="1396120" y="226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2" name="TextBox 131">
                <a:extLst>
                  <a:ext uri="{FF2B5EF4-FFF2-40B4-BE49-F238E27FC236}">
                    <a16:creationId xmlns:a16="http://schemas.microsoft.com/office/drawing/2014/main" id="{12C6D6E6-D99C-456E-A4AE-DC1AF8DCF469}"/>
                  </a:ext>
                </a:extLst>
              </p:cNvPr>
              <p:cNvSpPr txBox="1"/>
              <p:nvPr/>
            </p:nvSpPr>
            <p:spPr>
              <a:xfrm>
                <a:off x="1396120" y="248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3" name="TextBox 132">
                <a:extLst>
                  <a:ext uri="{FF2B5EF4-FFF2-40B4-BE49-F238E27FC236}">
                    <a16:creationId xmlns:a16="http://schemas.microsoft.com/office/drawing/2014/main" id="{17BEE18F-4EAE-41BA-A65C-54459E2D3AC9}"/>
                  </a:ext>
                </a:extLst>
              </p:cNvPr>
              <p:cNvSpPr txBox="1"/>
              <p:nvPr/>
            </p:nvSpPr>
            <p:spPr>
              <a:xfrm>
                <a:off x="1396120" y="270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4" name="TextBox 133">
                <a:extLst>
                  <a:ext uri="{FF2B5EF4-FFF2-40B4-BE49-F238E27FC236}">
                    <a16:creationId xmlns:a16="http://schemas.microsoft.com/office/drawing/2014/main" id="{646CF716-5380-49B6-97AF-A008019F50C6}"/>
                  </a:ext>
                </a:extLst>
              </p:cNvPr>
              <p:cNvSpPr txBox="1"/>
              <p:nvPr/>
            </p:nvSpPr>
            <p:spPr>
              <a:xfrm>
                <a:off x="1396120" y="291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5" name="TextBox 134">
                <a:extLst>
                  <a:ext uri="{FF2B5EF4-FFF2-40B4-BE49-F238E27FC236}">
                    <a16:creationId xmlns:a16="http://schemas.microsoft.com/office/drawing/2014/main" id="{F900F81D-F64A-4807-9268-DA05A4FD8715}"/>
                  </a:ext>
                </a:extLst>
              </p:cNvPr>
              <p:cNvSpPr txBox="1"/>
              <p:nvPr/>
            </p:nvSpPr>
            <p:spPr>
              <a:xfrm>
                <a:off x="1396120" y="31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6" name="TextBox 135">
                <a:extLst>
                  <a:ext uri="{FF2B5EF4-FFF2-40B4-BE49-F238E27FC236}">
                    <a16:creationId xmlns:a16="http://schemas.microsoft.com/office/drawing/2014/main" id="{7E79CE07-7EA3-4A86-9B48-69012111D91F}"/>
                  </a:ext>
                </a:extLst>
              </p:cNvPr>
              <p:cNvSpPr txBox="1"/>
              <p:nvPr/>
            </p:nvSpPr>
            <p:spPr>
              <a:xfrm>
                <a:off x="1396120" y="334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7" name="TextBox 136">
                <a:extLst>
                  <a:ext uri="{FF2B5EF4-FFF2-40B4-BE49-F238E27FC236}">
                    <a16:creationId xmlns:a16="http://schemas.microsoft.com/office/drawing/2014/main" id="{FC619906-3D86-4F6B-AB79-E1FC13A4424C}"/>
                  </a:ext>
                </a:extLst>
              </p:cNvPr>
              <p:cNvSpPr txBox="1"/>
              <p:nvPr/>
            </p:nvSpPr>
            <p:spPr>
              <a:xfrm>
                <a:off x="1396120" y="356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8" name="TextBox 137">
                <a:extLst>
                  <a:ext uri="{FF2B5EF4-FFF2-40B4-BE49-F238E27FC236}">
                    <a16:creationId xmlns:a16="http://schemas.microsoft.com/office/drawing/2014/main" id="{09D0DAA7-B0AD-4852-B8D8-FA83DE18C97F}"/>
                  </a:ext>
                </a:extLst>
              </p:cNvPr>
              <p:cNvSpPr txBox="1"/>
              <p:nvPr/>
            </p:nvSpPr>
            <p:spPr>
              <a:xfrm>
                <a:off x="1460240" y="378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9" name="object 54">
                <a:extLst>
                  <a:ext uri="{FF2B5EF4-FFF2-40B4-BE49-F238E27FC236}">
                    <a16:creationId xmlns:a16="http://schemas.microsoft.com/office/drawing/2014/main" id="{D6983519-F6A0-4301-97D3-6719D6076DFF}"/>
                  </a:ext>
                </a:extLst>
              </p:cNvPr>
              <p:cNvSpPr txBox="1"/>
              <p:nvPr/>
            </p:nvSpPr>
            <p:spPr>
              <a:xfrm>
                <a:off x="1620000" y="39420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Armenia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1" name="object 54">
                <a:extLst>
                  <a:ext uri="{FF2B5EF4-FFF2-40B4-BE49-F238E27FC236}">
                    <a16:creationId xmlns:a16="http://schemas.microsoft.com/office/drawing/2014/main" id="{8AC2DEAB-06E8-4741-B080-16F376E74AE6}"/>
                  </a:ext>
                </a:extLst>
              </p:cNvPr>
              <p:cNvSpPr txBox="1"/>
              <p:nvPr/>
            </p:nvSpPr>
            <p:spPr>
              <a:xfrm>
                <a:off x="3780000" y="39420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Kazakhstan*</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2" name="object 54">
                <a:extLst>
                  <a:ext uri="{FF2B5EF4-FFF2-40B4-BE49-F238E27FC236}">
                    <a16:creationId xmlns:a16="http://schemas.microsoft.com/office/drawing/2014/main" id="{6D94B565-B98A-4C2A-B969-F6FC843326BD}"/>
                  </a:ext>
                </a:extLst>
              </p:cNvPr>
              <p:cNvSpPr txBox="1"/>
              <p:nvPr/>
            </p:nvSpPr>
            <p:spPr>
              <a:xfrm>
                <a:off x="2700000" y="39420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Belarus</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3" name="object 40">
                <a:extLst>
                  <a:ext uri="{FF2B5EF4-FFF2-40B4-BE49-F238E27FC236}">
                    <a16:creationId xmlns:a16="http://schemas.microsoft.com/office/drawing/2014/main" id="{7A42911C-987E-43CF-B497-5D53E0258037}"/>
                  </a:ext>
                </a:extLst>
              </p:cNvPr>
              <p:cNvSpPr/>
              <p:nvPr/>
            </p:nvSpPr>
            <p:spPr>
              <a:xfrm>
                <a:off x="1620000" y="1692000"/>
                <a:ext cx="0" cy="2159449"/>
              </a:xfrm>
              <a:custGeom>
                <a:avLst/>
                <a:gdLst/>
                <a:ahLst/>
                <a:cxnLst/>
                <a:rect l="l" t="t" r="r" b="b"/>
                <a:pathLst>
                  <a:path h="2141220">
                    <a:moveTo>
                      <a:pt x="0" y="0"/>
                    </a:moveTo>
                    <a:lnTo>
                      <a:pt x="0" y="2141169"/>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4" name="object 41">
                <a:extLst>
                  <a:ext uri="{FF2B5EF4-FFF2-40B4-BE49-F238E27FC236}">
                    <a16:creationId xmlns:a16="http://schemas.microsoft.com/office/drawing/2014/main" id="{8BADC581-6259-4CFD-B4D0-B3C13DFF78A7}"/>
                  </a:ext>
                </a:extLst>
              </p:cNvPr>
              <p:cNvSpPr/>
              <p:nvPr/>
            </p:nvSpPr>
            <p:spPr>
              <a:xfrm>
                <a:off x="1620008" y="3851410"/>
                <a:ext cx="6480000" cy="0"/>
              </a:xfrm>
              <a:custGeom>
                <a:avLst/>
                <a:gdLst/>
                <a:ahLst/>
                <a:cxnLst/>
                <a:rect l="l" t="t" r="r" b="b"/>
                <a:pathLst>
                  <a:path w="5812790">
                    <a:moveTo>
                      <a:pt x="0" y="0"/>
                    </a:moveTo>
                    <a:lnTo>
                      <a:pt x="5812523" y="0"/>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6" name="Rectangle 145">
                <a:extLst>
                  <a:ext uri="{FF2B5EF4-FFF2-40B4-BE49-F238E27FC236}">
                    <a16:creationId xmlns:a16="http://schemas.microsoft.com/office/drawing/2014/main" id="{9DB21436-B611-4991-A7B9-9FFFEF5B4AE8}"/>
                  </a:ext>
                </a:extLst>
              </p:cNvPr>
              <p:cNvSpPr/>
              <p:nvPr/>
            </p:nvSpPr>
            <p:spPr>
              <a:xfrm>
                <a:off x="1782000" y="1758498"/>
                <a:ext cx="162000" cy="2093501"/>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9" name="Rectangle 148">
                <a:extLst>
                  <a:ext uri="{FF2B5EF4-FFF2-40B4-BE49-F238E27FC236}">
                    <a16:creationId xmlns:a16="http://schemas.microsoft.com/office/drawing/2014/main" id="{CED7037C-B1F1-4739-97B1-D684C2370DB0}"/>
                  </a:ext>
                </a:extLst>
              </p:cNvPr>
              <p:cNvSpPr/>
              <p:nvPr/>
            </p:nvSpPr>
            <p:spPr>
              <a:xfrm>
                <a:off x="2178000" y="3027761"/>
                <a:ext cx="162000" cy="824237"/>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0" name="object 54">
                <a:extLst>
                  <a:ext uri="{FF2B5EF4-FFF2-40B4-BE49-F238E27FC236}">
                    <a16:creationId xmlns:a16="http://schemas.microsoft.com/office/drawing/2014/main" id="{46C09D16-DC5A-4455-879F-B1A3B7830514}"/>
                  </a:ext>
                </a:extLst>
              </p:cNvPr>
              <p:cNvSpPr txBox="1"/>
              <p:nvPr/>
            </p:nvSpPr>
            <p:spPr>
              <a:xfrm>
                <a:off x="4860000" y="3940663"/>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North Macedonia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1" name="object 54">
                <a:extLst>
                  <a:ext uri="{FF2B5EF4-FFF2-40B4-BE49-F238E27FC236}">
                    <a16:creationId xmlns:a16="http://schemas.microsoft.com/office/drawing/2014/main" id="{45493B3C-1DAE-4100-9EEB-0D341B5600E1}"/>
                  </a:ext>
                </a:extLst>
              </p:cNvPr>
              <p:cNvSpPr txBox="1"/>
              <p:nvPr/>
            </p:nvSpPr>
            <p:spPr>
              <a:xfrm>
                <a:off x="7020000" y="3940663"/>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Tajikistan</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2" name="object 54">
                <a:extLst>
                  <a:ext uri="{FF2B5EF4-FFF2-40B4-BE49-F238E27FC236}">
                    <a16:creationId xmlns:a16="http://schemas.microsoft.com/office/drawing/2014/main" id="{9043EFBB-08DC-4FEF-B398-AA01A43B24CF}"/>
                  </a:ext>
                </a:extLst>
              </p:cNvPr>
              <p:cNvSpPr txBox="1"/>
              <p:nvPr/>
            </p:nvSpPr>
            <p:spPr>
              <a:xfrm>
                <a:off x="5940000" y="3940663"/>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Republic of Moldova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7" name="Rectangle 166">
                <a:extLst>
                  <a:ext uri="{FF2B5EF4-FFF2-40B4-BE49-F238E27FC236}">
                    <a16:creationId xmlns:a16="http://schemas.microsoft.com/office/drawing/2014/main" id="{34620FDC-5C26-41C8-8947-3FBCD74D3E23}"/>
                  </a:ext>
                </a:extLst>
              </p:cNvPr>
              <p:cNvSpPr/>
              <p:nvPr/>
            </p:nvSpPr>
            <p:spPr>
              <a:xfrm>
                <a:off x="3060000" y="2352337"/>
                <a:ext cx="162000" cy="1499664"/>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8" name="Rectangle 167">
                <a:extLst>
                  <a:ext uri="{FF2B5EF4-FFF2-40B4-BE49-F238E27FC236}">
                    <a16:creationId xmlns:a16="http://schemas.microsoft.com/office/drawing/2014/main" id="{FB6511BA-7D20-4E99-8BDF-07E3E4327F9B}"/>
                  </a:ext>
                </a:extLst>
              </p:cNvPr>
              <p:cNvSpPr/>
              <p:nvPr/>
            </p:nvSpPr>
            <p:spPr>
              <a:xfrm>
                <a:off x="2862000" y="2037257"/>
                <a:ext cx="162000" cy="1814744"/>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0" name="Rectangle 169">
                <a:extLst>
                  <a:ext uri="{FF2B5EF4-FFF2-40B4-BE49-F238E27FC236}">
                    <a16:creationId xmlns:a16="http://schemas.microsoft.com/office/drawing/2014/main" id="{51F06072-FB1D-4A6D-82C2-E4FA0FC951A2}"/>
                  </a:ext>
                </a:extLst>
              </p:cNvPr>
              <p:cNvSpPr/>
              <p:nvPr/>
            </p:nvSpPr>
            <p:spPr>
              <a:xfrm>
                <a:off x="3258000" y="2400264"/>
                <a:ext cx="162000" cy="1451735"/>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4" name="Rectangle 173">
                <a:extLst>
                  <a:ext uri="{FF2B5EF4-FFF2-40B4-BE49-F238E27FC236}">
                    <a16:creationId xmlns:a16="http://schemas.microsoft.com/office/drawing/2014/main" id="{5A4AA0B8-51C3-4D22-8A5A-AEE57EF99F82}"/>
                  </a:ext>
                </a:extLst>
              </p:cNvPr>
              <p:cNvSpPr/>
              <p:nvPr/>
            </p:nvSpPr>
            <p:spPr>
              <a:xfrm>
                <a:off x="3942000" y="1951163"/>
                <a:ext cx="162000" cy="1900837"/>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8" name="Rectangle 177">
                <a:extLst>
                  <a:ext uri="{FF2B5EF4-FFF2-40B4-BE49-F238E27FC236}">
                    <a16:creationId xmlns:a16="http://schemas.microsoft.com/office/drawing/2014/main" id="{C1C87CB4-EFA6-41CA-8B5B-EAA90F233164}"/>
                  </a:ext>
                </a:extLst>
              </p:cNvPr>
              <p:cNvSpPr/>
              <p:nvPr/>
            </p:nvSpPr>
            <p:spPr>
              <a:xfrm>
                <a:off x="5220000" y="2721557"/>
                <a:ext cx="162000" cy="1130443"/>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9" name="Rectangle 178">
                <a:extLst>
                  <a:ext uri="{FF2B5EF4-FFF2-40B4-BE49-F238E27FC236}">
                    <a16:creationId xmlns:a16="http://schemas.microsoft.com/office/drawing/2014/main" id="{64ADB26C-C735-4AD1-9B64-A8638CEAB40C}"/>
                  </a:ext>
                </a:extLst>
              </p:cNvPr>
              <p:cNvSpPr/>
              <p:nvPr/>
            </p:nvSpPr>
            <p:spPr>
              <a:xfrm>
                <a:off x="5022000" y="2103823"/>
                <a:ext cx="162000" cy="1748178"/>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1" name="Rectangle 180">
                <a:extLst>
                  <a:ext uri="{FF2B5EF4-FFF2-40B4-BE49-F238E27FC236}">
                    <a16:creationId xmlns:a16="http://schemas.microsoft.com/office/drawing/2014/main" id="{25D6631B-5C25-4FD9-A16E-E2B8286F3B8D}"/>
                  </a:ext>
                </a:extLst>
              </p:cNvPr>
              <p:cNvSpPr/>
              <p:nvPr/>
            </p:nvSpPr>
            <p:spPr>
              <a:xfrm>
                <a:off x="5418000" y="2404800"/>
                <a:ext cx="162000" cy="14472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4" name="Rectangle 203">
                <a:extLst>
                  <a:ext uri="{FF2B5EF4-FFF2-40B4-BE49-F238E27FC236}">
                    <a16:creationId xmlns:a16="http://schemas.microsoft.com/office/drawing/2014/main" id="{BB4E8CEA-B8AD-48A2-B888-B05867602041}"/>
                  </a:ext>
                </a:extLst>
              </p:cNvPr>
              <p:cNvSpPr/>
              <p:nvPr/>
            </p:nvSpPr>
            <p:spPr>
              <a:xfrm>
                <a:off x="7182000" y="2829839"/>
                <a:ext cx="162000" cy="1022162"/>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7" name="Rectangle 206">
                <a:extLst>
                  <a:ext uri="{FF2B5EF4-FFF2-40B4-BE49-F238E27FC236}">
                    <a16:creationId xmlns:a16="http://schemas.microsoft.com/office/drawing/2014/main" id="{DE6F1A13-BCAF-43DB-B5C2-1B5E85DD5AC5}"/>
                  </a:ext>
                </a:extLst>
              </p:cNvPr>
              <p:cNvSpPr/>
              <p:nvPr/>
            </p:nvSpPr>
            <p:spPr>
              <a:xfrm>
                <a:off x="7578000" y="2400264"/>
                <a:ext cx="162000" cy="1451736"/>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4" name="Rectangle 213">
                <a:extLst>
                  <a:ext uri="{FF2B5EF4-FFF2-40B4-BE49-F238E27FC236}">
                    <a16:creationId xmlns:a16="http://schemas.microsoft.com/office/drawing/2014/main" id="{83064791-F293-4BB1-B817-A04B1E02D025}"/>
                  </a:ext>
                </a:extLst>
              </p:cNvPr>
              <p:cNvSpPr/>
              <p:nvPr/>
            </p:nvSpPr>
            <p:spPr>
              <a:xfrm>
                <a:off x="6300000" y="2487600"/>
                <a:ext cx="162000" cy="136440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6" name="Rectangle 215">
                <a:extLst>
                  <a:ext uri="{FF2B5EF4-FFF2-40B4-BE49-F238E27FC236}">
                    <a16:creationId xmlns:a16="http://schemas.microsoft.com/office/drawing/2014/main" id="{E2E826BB-8FEC-4C46-973A-BA17665F2BD3}"/>
                  </a:ext>
                </a:extLst>
              </p:cNvPr>
              <p:cNvSpPr/>
              <p:nvPr/>
            </p:nvSpPr>
            <p:spPr>
              <a:xfrm>
                <a:off x="6102000" y="2540497"/>
                <a:ext cx="162000" cy="1311504"/>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8" name="Rectangle 217">
                <a:extLst>
                  <a:ext uri="{FF2B5EF4-FFF2-40B4-BE49-F238E27FC236}">
                    <a16:creationId xmlns:a16="http://schemas.microsoft.com/office/drawing/2014/main" id="{3D991F46-158B-4027-BF9A-DC9AB180B946}"/>
                  </a:ext>
                </a:extLst>
              </p:cNvPr>
              <p:cNvSpPr/>
              <p:nvPr/>
            </p:nvSpPr>
            <p:spPr>
              <a:xfrm>
                <a:off x="6498000" y="3009124"/>
                <a:ext cx="162000" cy="842876"/>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spTree>
    <p:extLst>
      <p:ext uri="{BB962C8B-B14F-4D97-AF65-F5344CB8AC3E}">
        <p14:creationId xmlns:p14="http://schemas.microsoft.com/office/powerpoint/2010/main" val="127903154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9D4154FA-67F9-4A66-BB80-B79A9D522890}"/>
              </a:ext>
            </a:extLst>
          </p:cNvPr>
          <p:cNvGrpSpPr/>
          <p:nvPr/>
        </p:nvGrpSpPr>
        <p:grpSpPr>
          <a:xfrm>
            <a:off x="0" y="0"/>
            <a:ext cx="10285200" cy="5760000"/>
            <a:chOff x="0" y="0"/>
            <a:chExt cx="10285200" cy="5760000"/>
          </a:xfrm>
        </p:grpSpPr>
        <p:grpSp>
          <p:nvGrpSpPr>
            <p:cNvPr id="3" name="Group 2">
              <a:extLst>
                <a:ext uri="{FF2B5EF4-FFF2-40B4-BE49-F238E27FC236}">
                  <a16:creationId xmlns:a16="http://schemas.microsoft.com/office/drawing/2014/main" id="{11F16886-1465-4AAB-99EC-11E86A6DF977}"/>
                </a:ext>
              </a:extLst>
            </p:cNvPr>
            <p:cNvGrpSpPr/>
            <p:nvPr/>
          </p:nvGrpSpPr>
          <p:grpSpPr>
            <a:xfrm>
              <a:off x="0" y="1440000"/>
              <a:ext cx="10285200" cy="4320000"/>
              <a:chOff x="0" y="1440000"/>
              <a:chExt cx="10285200" cy="4320000"/>
            </a:xfrm>
          </p:grpSpPr>
          <p:sp>
            <p:nvSpPr>
              <p:cNvPr id="195" name="Rectangle 194">
                <a:extLst>
                  <a:ext uri="{FF2B5EF4-FFF2-40B4-BE49-F238E27FC236}">
                    <a16:creationId xmlns:a16="http://schemas.microsoft.com/office/drawing/2014/main" id="{C5CD42CC-8745-4411-8BBE-4757FB239D75}"/>
                  </a:ext>
                </a:extLst>
              </p:cNvPr>
              <p:cNvSpPr/>
              <p:nvPr/>
            </p:nvSpPr>
            <p:spPr>
              <a:xfrm>
                <a:off x="0" y="1440000"/>
                <a:ext cx="5040000" cy="432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endPar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13" name="Rectangle 112">
                <a:extLst>
                  <a:ext uri="{FF2B5EF4-FFF2-40B4-BE49-F238E27FC236}">
                    <a16:creationId xmlns:a16="http://schemas.microsoft.com/office/drawing/2014/main" id="{8AFBC85E-F8EC-4239-8753-873FD625CBF4}"/>
                  </a:ext>
                </a:extLst>
              </p:cNvPr>
              <p:cNvSpPr/>
              <p:nvPr/>
            </p:nvSpPr>
            <p:spPr>
              <a:xfrm>
                <a:off x="5245200" y="1440000"/>
                <a:ext cx="5040000" cy="432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endPar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grpSp>
        <p:sp>
          <p:nvSpPr>
            <p:cNvPr id="95" name="Rectangle 94">
              <a:extLst>
                <a:ext uri="{FF2B5EF4-FFF2-40B4-BE49-F238E27FC236}">
                  <a16:creationId xmlns:a16="http://schemas.microsoft.com/office/drawing/2014/main" id="{82901BC7-0700-41C0-8DB2-C04892DCE002}"/>
                </a:ext>
              </a:extLst>
            </p:cNvPr>
            <p:cNvSpPr/>
            <p:nvPr/>
          </p:nvSpPr>
          <p:spPr>
            <a:xfrm>
              <a:off x="0" y="0"/>
              <a:ext cx="5040000" cy="144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80000" rIns="180000" bIns="0"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8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ever-married or partnered women aged 15–49 years who experienced physical and/or sexual violence by an intimate partner in the past 12 months</a:t>
              </a:r>
            </a:p>
          </p:txBody>
        </p:sp>
        <p:sp>
          <p:nvSpPr>
            <p:cNvPr id="216" name="Rectangle 215">
              <a:extLst>
                <a:ext uri="{FF2B5EF4-FFF2-40B4-BE49-F238E27FC236}">
                  <a16:creationId xmlns:a16="http://schemas.microsoft.com/office/drawing/2014/main" id="{A45CD371-7FC1-4F64-9B7A-38E1E7FEDA1C}"/>
                </a:ext>
              </a:extLst>
            </p:cNvPr>
            <p:cNvSpPr/>
            <p:nvPr/>
          </p:nvSpPr>
          <p:spPr>
            <a:xfrm>
              <a:off x="0" y="5490000"/>
              <a:ext cx="2360239"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Population-</a:t>
              </a:r>
              <a:r>
                <a:rPr kumimoji="0" lang="fr-CH" sz="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based</a:t>
              </a: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lang="fr-CH" sz="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surveys</a:t>
              </a: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2016–2017.</a:t>
              </a:r>
            </a:p>
          </p:txBody>
        </p:sp>
        <p:sp>
          <p:nvSpPr>
            <p:cNvPr id="189" name="TextBox 188">
              <a:extLst>
                <a:ext uri="{FF2B5EF4-FFF2-40B4-BE49-F238E27FC236}">
                  <a16:creationId xmlns:a16="http://schemas.microsoft.com/office/drawing/2014/main" id="{0F0179A5-8A7F-4FB6-8A87-C0AD9ED501F0}"/>
                </a:ext>
              </a:extLst>
            </p:cNvPr>
            <p:cNvSpPr txBox="1"/>
            <p:nvPr/>
          </p:nvSpPr>
          <p:spPr>
            <a:xfrm>
              <a:off x="360000" y="1800000"/>
              <a:ext cx="4343112" cy="446276"/>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Eastern Europe and central Asia, </a:t>
              </a:r>
              <a:r>
                <a:rPr kumimoji="0" lang="en-GB"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most recent data,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2016–2017</a:t>
              </a:r>
              <a:endParaRPr kumimoji="0" lang="en-CH"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5245200" y="0"/>
              <a:ext cx="5040000" cy="144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8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men and women aged 15–49 years with discriminatory attitudes towards  people living with HIV</a:t>
              </a:r>
            </a:p>
          </p:txBody>
        </p:sp>
        <p:sp>
          <p:nvSpPr>
            <p:cNvPr id="215" name="Rectangle 214">
              <a:extLst>
                <a:ext uri="{FF2B5EF4-FFF2-40B4-BE49-F238E27FC236}">
                  <a16:creationId xmlns:a16="http://schemas.microsoft.com/office/drawing/2014/main" id="{E6900FF3-CB22-405D-9E13-0A7F051DE1F7}"/>
                </a:ext>
              </a:extLst>
            </p:cNvPr>
            <p:cNvSpPr/>
            <p:nvPr/>
          </p:nvSpPr>
          <p:spPr>
            <a:xfrm>
              <a:off x="5245200" y="5490000"/>
              <a:ext cx="3896534"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Population-based surveys, 2013–2018, countries with available data.</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8" name="TextBox 187">
              <a:extLst>
                <a:ext uri="{FF2B5EF4-FFF2-40B4-BE49-F238E27FC236}">
                  <a16:creationId xmlns:a16="http://schemas.microsoft.com/office/drawing/2014/main" id="{DA333A02-3CD5-4BEE-88CB-51B8ABC4C696}"/>
                </a:ext>
              </a:extLst>
            </p:cNvPr>
            <p:cNvSpPr txBox="1"/>
            <p:nvPr/>
          </p:nvSpPr>
          <p:spPr>
            <a:xfrm>
              <a:off x="5425200" y="1800000"/>
              <a:ext cx="3806107" cy="230832"/>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Eastern Europe and central Asia, </a:t>
              </a:r>
              <a:r>
                <a:rPr kumimoji="0" lang="en-GB"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2013–2018</a:t>
              </a:r>
              <a:endParaRPr kumimoji="0" lang="en-CH"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9" name="Rectangle 58">
              <a:extLst>
                <a:ext uri="{FF2B5EF4-FFF2-40B4-BE49-F238E27FC236}">
                  <a16:creationId xmlns:a16="http://schemas.microsoft.com/office/drawing/2014/main" id="{58CCEC01-EDD9-4EBC-A103-A63348FEC40A}"/>
                </a:ext>
              </a:extLst>
            </p:cNvPr>
            <p:cNvSpPr/>
            <p:nvPr/>
          </p:nvSpPr>
          <p:spPr>
            <a:xfrm>
              <a:off x="6054393" y="5130000"/>
              <a:ext cx="3176914" cy="307777"/>
            </a:xfrm>
            <a:prstGeom prst="rect">
              <a:avLst/>
            </a:prstGeom>
          </p:spPr>
          <p:txBody>
            <a:bodyPr wrap="square" lIns="0">
              <a:spAutoFit/>
            </a:bodyPr>
            <a:lstStyle/>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Data for Kazakhstan, Kyrgyzstan, Tajikistan and Turkmenistan are for female respondents only.</a:t>
              </a:r>
            </a:p>
          </p:txBody>
        </p:sp>
        <p:sp>
          <p:nvSpPr>
            <p:cNvPr id="219" name="TextBox 218">
              <a:extLst>
                <a:ext uri="{FF2B5EF4-FFF2-40B4-BE49-F238E27FC236}">
                  <a16:creationId xmlns:a16="http://schemas.microsoft.com/office/drawing/2014/main" id="{5B6F7747-99C7-4099-8E78-DFE33E3517F7}"/>
                </a:ext>
              </a:extLst>
            </p:cNvPr>
            <p:cNvSpPr txBox="1"/>
            <p:nvPr/>
          </p:nvSpPr>
          <p:spPr>
            <a:xfrm>
              <a:off x="432000" y="348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54" name="object 7">
              <a:extLst>
                <a:ext uri="{FF2B5EF4-FFF2-40B4-BE49-F238E27FC236}">
                  <a16:creationId xmlns:a16="http://schemas.microsoft.com/office/drawing/2014/main" id="{0D70CD33-1D3E-4E7D-8419-928D90B64B55}"/>
                </a:ext>
              </a:extLst>
            </p:cNvPr>
            <p:cNvSpPr/>
            <p:nvPr/>
          </p:nvSpPr>
          <p:spPr>
            <a:xfrm>
              <a:off x="2880000" y="4373220"/>
              <a:ext cx="360000" cy="378779"/>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6" name="object 10">
              <a:extLst>
                <a:ext uri="{FF2B5EF4-FFF2-40B4-BE49-F238E27FC236}">
                  <a16:creationId xmlns:a16="http://schemas.microsoft.com/office/drawing/2014/main" id="{C4EAD8EA-C4F6-41A3-99D6-B66B2E412190}"/>
                </a:ext>
              </a:extLst>
            </p:cNvPr>
            <p:cNvSpPr/>
            <p:nvPr/>
          </p:nvSpPr>
          <p:spPr>
            <a:xfrm>
              <a:off x="900000" y="2592000"/>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7" name="object 54">
              <a:extLst>
                <a:ext uri="{FF2B5EF4-FFF2-40B4-BE49-F238E27FC236}">
                  <a16:creationId xmlns:a16="http://schemas.microsoft.com/office/drawing/2014/main" id="{22708615-5E9B-42CB-AFF1-E4813AD577EB}"/>
                </a:ext>
              </a:extLst>
            </p:cNvPr>
            <p:cNvSpPr txBox="1"/>
            <p:nvPr/>
          </p:nvSpPr>
          <p:spPr>
            <a:xfrm>
              <a:off x="900000" y="4842000"/>
              <a:ext cx="1440000" cy="154209"/>
            </a:xfrm>
            <a:prstGeom prst="rect">
              <a:avLst/>
            </a:prstGeom>
          </p:spPr>
          <p:txBody>
            <a:bodyPr vert="horz" wrap="square" lIns="0" tIns="0" rIns="0" bIns="0" rtlCol="0" anchor="t" anchorCtr="0">
              <a:no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Tajikistan</a:t>
              </a:r>
              <a:endParaRPr kumimoji="0" lang="en-GB"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60" name="TextBox 259">
              <a:extLst>
                <a:ext uri="{FF2B5EF4-FFF2-40B4-BE49-F238E27FC236}">
                  <a16:creationId xmlns:a16="http://schemas.microsoft.com/office/drawing/2014/main" id="{C9ECB8AE-0E99-41C7-A33E-4AC83F313B9E}"/>
                </a:ext>
              </a:extLst>
            </p:cNvPr>
            <p:cNvSpPr txBox="1"/>
            <p:nvPr/>
          </p:nvSpPr>
          <p:spPr>
            <a:xfrm>
              <a:off x="680401" y="252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1" name="TextBox 260">
              <a:extLst>
                <a:ext uri="{FF2B5EF4-FFF2-40B4-BE49-F238E27FC236}">
                  <a16:creationId xmlns:a16="http://schemas.microsoft.com/office/drawing/2014/main" id="{A3B82D2D-0FFB-42E7-AC4E-AC34D5806D99}"/>
                </a:ext>
              </a:extLst>
            </p:cNvPr>
            <p:cNvSpPr txBox="1"/>
            <p:nvPr/>
          </p:nvSpPr>
          <p:spPr>
            <a:xfrm>
              <a:off x="680400" y="295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16</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2" name="TextBox 261">
              <a:extLst>
                <a:ext uri="{FF2B5EF4-FFF2-40B4-BE49-F238E27FC236}">
                  <a16:creationId xmlns:a16="http://schemas.microsoft.com/office/drawing/2014/main" id="{A5B81C79-FC33-49EB-AE65-E9154F84598F}"/>
                </a:ext>
              </a:extLst>
            </p:cNvPr>
            <p:cNvSpPr txBox="1"/>
            <p:nvPr/>
          </p:nvSpPr>
          <p:spPr>
            <a:xfrm>
              <a:off x="680400" y="316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14</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3" name="TextBox 262">
              <a:extLst>
                <a:ext uri="{FF2B5EF4-FFF2-40B4-BE49-F238E27FC236}">
                  <a16:creationId xmlns:a16="http://schemas.microsoft.com/office/drawing/2014/main" id="{D19EAC25-3486-4FC3-93D5-C4A112480760}"/>
                </a:ext>
              </a:extLst>
            </p:cNvPr>
            <p:cNvSpPr txBox="1"/>
            <p:nvPr/>
          </p:nvSpPr>
          <p:spPr>
            <a:xfrm>
              <a:off x="680400" y="338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12</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4" name="TextBox 263">
              <a:extLst>
                <a:ext uri="{FF2B5EF4-FFF2-40B4-BE49-F238E27FC236}">
                  <a16:creationId xmlns:a16="http://schemas.microsoft.com/office/drawing/2014/main" id="{E94E8691-DE81-4D31-895B-F22045BAD4D4}"/>
                </a:ext>
              </a:extLst>
            </p:cNvPr>
            <p:cNvSpPr txBox="1"/>
            <p:nvPr/>
          </p:nvSpPr>
          <p:spPr>
            <a:xfrm>
              <a:off x="680400" y="360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5" name="TextBox 264">
              <a:extLst>
                <a:ext uri="{FF2B5EF4-FFF2-40B4-BE49-F238E27FC236}">
                  <a16:creationId xmlns:a16="http://schemas.microsoft.com/office/drawing/2014/main" id="{B48EDFCC-768C-4E88-985E-E5894A441A93}"/>
                </a:ext>
              </a:extLst>
            </p:cNvPr>
            <p:cNvSpPr txBox="1"/>
            <p:nvPr/>
          </p:nvSpPr>
          <p:spPr>
            <a:xfrm>
              <a:off x="744520" y="3816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6" name="TextBox 265">
              <a:extLst>
                <a:ext uri="{FF2B5EF4-FFF2-40B4-BE49-F238E27FC236}">
                  <a16:creationId xmlns:a16="http://schemas.microsoft.com/office/drawing/2014/main" id="{F683FEC7-255E-4376-BA7C-BF31630D267D}"/>
                </a:ext>
              </a:extLst>
            </p:cNvPr>
            <p:cNvSpPr txBox="1"/>
            <p:nvPr/>
          </p:nvSpPr>
          <p:spPr>
            <a:xfrm>
              <a:off x="744520" y="4032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7" name="TextBox 266">
              <a:extLst>
                <a:ext uri="{FF2B5EF4-FFF2-40B4-BE49-F238E27FC236}">
                  <a16:creationId xmlns:a16="http://schemas.microsoft.com/office/drawing/2014/main" id="{CF07C80A-CCD3-4199-8099-27E1A50BB5EB}"/>
                </a:ext>
              </a:extLst>
            </p:cNvPr>
            <p:cNvSpPr txBox="1"/>
            <p:nvPr/>
          </p:nvSpPr>
          <p:spPr>
            <a:xfrm>
              <a:off x="744520" y="4248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8" name="TextBox 267">
              <a:extLst>
                <a:ext uri="{FF2B5EF4-FFF2-40B4-BE49-F238E27FC236}">
                  <a16:creationId xmlns:a16="http://schemas.microsoft.com/office/drawing/2014/main" id="{D87C1891-E644-457D-94BD-A675D6F5C4B3}"/>
                </a:ext>
              </a:extLst>
            </p:cNvPr>
            <p:cNvSpPr txBox="1"/>
            <p:nvPr/>
          </p:nvSpPr>
          <p:spPr>
            <a:xfrm>
              <a:off x="744521" y="4464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9" name="TextBox 268">
              <a:extLst>
                <a:ext uri="{FF2B5EF4-FFF2-40B4-BE49-F238E27FC236}">
                  <a16:creationId xmlns:a16="http://schemas.microsoft.com/office/drawing/2014/main" id="{31EEBAA1-8612-4C0C-9233-514C19FBFC72}"/>
                </a:ext>
              </a:extLst>
            </p:cNvPr>
            <p:cNvSpPr txBox="1"/>
            <p:nvPr/>
          </p:nvSpPr>
          <p:spPr>
            <a:xfrm>
              <a:off x="744521" y="468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70" name="object 11">
              <a:extLst>
                <a:ext uri="{FF2B5EF4-FFF2-40B4-BE49-F238E27FC236}">
                  <a16:creationId xmlns:a16="http://schemas.microsoft.com/office/drawing/2014/main" id="{80721A1A-1B7A-42F9-976C-DE386FC0A5B9}"/>
                </a:ext>
              </a:extLst>
            </p:cNvPr>
            <p:cNvSpPr/>
            <p:nvPr/>
          </p:nvSpPr>
          <p:spPr>
            <a:xfrm>
              <a:off x="900000" y="4751116"/>
              <a:ext cx="2880000"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54">
              <a:extLst>
                <a:ext uri="{FF2B5EF4-FFF2-40B4-BE49-F238E27FC236}">
                  <a16:creationId xmlns:a16="http://schemas.microsoft.com/office/drawing/2014/main" id="{F4F69B80-C6C3-458F-A971-73C617BE93C1}"/>
                </a:ext>
              </a:extLst>
            </p:cNvPr>
            <p:cNvSpPr txBox="1"/>
            <p:nvPr/>
          </p:nvSpPr>
          <p:spPr>
            <a:xfrm>
              <a:off x="2340000" y="4842000"/>
              <a:ext cx="1440000" cy="154209"/>
            </a:xfrm>
            <a:prstGeom prst="rect">
              <a:avLst/>
            </a:prstGeom>
          </p:spPr>
          <p:txBody>
            <a:bodyPr vert="horz" wrap="square" lIns="0" tIns="0" rIns="0" bIns="0" rtlCol="0" anchor="t" anchorCtr="0">
              <a:no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Armenia</a:t>
              </a:r>
            </a:p>
          </p:txBody>
        </p:sp>
        <p:sp>
          <p:nvSpPr>
            <p:cNvPr id="57" name="object 7">
              <a:extLst>
                <a:ext uri="{FF2B5EF4-FFF2-40B4-BE49-F238E27FC236}">
                  <a16:creationId xmlns:a16="http://schemas.microsoft.com/office/drawing/2014/main" id="{AC7FE301-9618-4A91-8003-C7071F025F54}"/>
                </a:ext>
              </a:extLst>
            </p:cNvPr>
            <p:cNvSpPr/>
            <p:nvPr/>
          </p:nvSpPr>
          <p:spPr>
            <a:xfrm>
              <a:off x="1440000" y="2699272"/>
              <a:ext cx="360000" cy="2052727"/>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8" name="TextBox 67">
              <a:extLst>
                <a:ext uri="{FF2B5EF4-FFF2-40B4-BE49-F238E27FC236}">
                  <a16:creationId xmlns:a16="http://schemas.microsoft.com/office/drawing/2014/main" id="{5168DD7D-2F9F-4592-8E27-D8A540F516EC}"/>
                </a:ext>
              </a:extLst>
            </p:cNvPr>
            <p:cNvSpPr txBox="1"/>
            <p:nvPr/>
          </p:nvSpPr>
          <p:spPr>
            <a:xfrm>
              <a:off x="680400" y="273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18</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97" name="object 54">
              <a:extLst>
                <a:ext uri="{FF2B5EF4-FFF2-40B4-BE49-F238E27FC236}">
                  <a16:creationId xmlns:a16="http://schemas.microsoft.com/office/drawing/2014/main" id="{586CF35B-71D8-4B47-B7F5-2F52010D2ABB}"/>
                </a:ext>
              </a:extLst>
            </p:cNvPr>
            <p:cNvSpPr txBox="1"/>
            <p:nvPr/>
          </p:nvSpPr>
          <p:spPr>
            <a:xfrm>
              <a:off x="6541200" y="4842000"/>
              <a:ext cx="576000" cy="154209"/>
            </a:xfrm>
            <a:prstGeom prst="rect">
              <a:avLst/>
            </a:prstGeom>
          </p:spPr>
          <p:txBody>
            <a:bodyPr vert="horz" wrap="square" lIns="0" tIns="0"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Kyrgyzstan</a:t>
              </a:r>
            </a:p>
          </p:txBody>
        </p:sp>
        <p:sp>
          <p:nvSpPr>
            <p:cNvPr id="198" name="object 54">
              <a:extLst>
                <a:ext uri="{FF2B5EF4-FFF2-40B4-BE49-F238E27FC236}">
                  <a16:creationId xmlns:a16="http://schemas.microsoft.com/office/drawing/2014/main" id="{E40D62CE-79D9-4F3A-8972-ED777B0D9D65}"/>
                </a:ext>
              </a:extLst>
            </p:cNvPr>
            <p:cNvSpPr txBox="1"/>
            <p:nvPr/>
          </p:nvSpPr>
          <p:spPr>
            <a:xfrm>
              <a:off x="7092000" y="4842000"/>
              <a:ext cx="576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mn-ea"/>
                  <a:cs typeface="Arial"/>
                </a:rPr>
                <a:t>Kazakhstan</a:t>
              </a:r>
            </a:p>
          </p:txBody>
        </p:sp>
        <p:sp>
          <p:nvSpPr>
            <p:cNvPr id="200" name="TextBox 199">
              <a:extLst>
                <a:ext uri="{FF2B5EF4-FFF2-40B4-BE49-F238E27FC236}">
                  <a16:creationId xmlns:a16="http://schemas.microsoft.com/office/drawing/2014/main" id="{48529EF0-89B3-4F99-8331-92EA654595D9}"/>
                </a:ext>
              </a:extLst>
            </p:cNvPr>
            <p:cNvSpPr txBox="1"/>
            <p:nvPr/>
          </p:nvSpPr>
          <p:spPr>
            <a:xfrm>
              <a:off x="5464800" y="348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96" name="object 54">
              <a:extLst>
                <a:ext uri="{FF2B5EF4-FFF2-40B4-BE49-F238E27FC236}">
                  <a16:creationId xmlns:a16="http://schemas.microsoft.com/office/drawing/2014/main" id="{614E8D87-B5A5-4564-81CB-F6BF7D4A8BFC}"/>
                </a:ext>
              </a:extLst>
            </p:cNvPr>
            <p:cNvSpPr txBox="1"/>
            <p:nvPr/>
          </p:nvSpPr>
          <p:spPr>
            <a:xfrm>
              <a:off x="5904000" y="4842000"/>
              <a:ext cx="648000" cy="154209"/>
            </a:xfrm>
            <a:prstGeom prst="rect">
              <a:avLst/>
            </a:prstGeom>
          </p:spPr>
          <p:txBody>
            <a:bodyPr vert="horz" wrap="square" lIns="0" tIns="0"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Turkmenistan</a:t>
              </a:r>
            </a:p>
          </p:txBody>
        </p:sp>
        <p:sp>
          <p:nvSpPr>
            <p:cNvPr id="194" name="object 10">
              <a:extLst>
                <a:ext uri="{FF2B5EF4-FFF2-40B4-BE49-F238E27FC236}">
                  <a16:creationId xmlns:a16="http://schemas.microsoft.com/office/drawing/2014/main" id="{1949510F-F639-48DC-836C-2C2860A1BE47}"/>
                </a:ext>
              </a:extLst>
            </p:cNvPr>
            <p:cNvSpPr/>
            <p:nvPr/>
          </p:nvSpPr>
          <p:spPr>
            <a:xfrm>
              <a:off x="5938507" y="2592000"/>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9" name="object 54">
              <a:extLst>
                <a:ext uri="{FF2B5EF4-FFF2-40B4-BE49-F238E27FC236}">
                  <a16:creationId xmlns:a16="http://schemas.microsoft.com/office/drawing/2014/main" id="{87ED7BEB-5C9B-48A3-8DC5-56F8C102B912}"/>
                </a:ext>
              </a:extLst>
            </p:cNvPr>
            <p:cNvSpPr txBox="1"/>
            <p:nvPr/>
          </p:nvSpPr>
          <p:spPr>
            <a:xfrm>
              <a:off x="7668000" y="4842000"/>
              <a:ext cx="576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mn-ea"/>
                  <a:cs typeface="Arial"/>
                </a:rPr>
                <a:t>Tajikistan</a:t>
              </a:r>
            </a:p>
          </p:txBody>
        </p:sp>
        <p:sp>
          <p:nvSpPr>
            <p:cNvPr id="201" name="TextBox 200">
              <a:extLst>
                <a:ext uri="{FF2B5EF4-FFF2-40B4-BE49-F238E27FC236}">
                  <a16:creationId xmlns:a16="http://schemas.microsoft.com/office/drawing/2014/main" id="{99F857FE-500A-42F7-949B-0217F0060CB7}"/>
                </a:ext>
              </a:extLst>
            </p:cNvPr>
            <p:cNvSpPr txBox="1"/>
            <p:nvPr/>
          </p:nvSpPr>
          <p:spPr>
            <a:xfrm>
              <a:off x="5649828" y="252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5" name="TextBox 204">
              <a:extLst>
                <a:ext uri="{FF2B5EF4-FFF2-40B4-BE49-F238E27FC236}">
                  <a16:creationId xmlns:a16="http://schemas.microsoft.com/office/drawing/2014/main" id="{79A9C748-F72F-47C9-BBB9-687CD7D29946}"/>
                </a:ext>
              </a:extLst>
            </p:cNvPr>
            <p:cNvSpPr txBox="1"/>
            <p:nvPr/>
          </p:nvSpPr>
          <p:spPr>
            <a:xfrm>
              <a:off x="5713947" y="338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6" name="TextBox 205">
              <a:extLst>
                <a:ext uri="{FF2B5EF4-FFF2-40B4-BE49-F238E27FC236}">
                  <a16:creationId xmlns:a16="http://schemas.microsoft.com/office/drawing/2014/main" id="{5B47F15C-4D37-40FF-A32B-692FF4548700}"/>
                </a:ext>
              </a:extLst>
            </p:cNvPr>
            <p:cNvSpPr txBox="1"/>
            <p:nvPr/>
          </p:nvSpPr>
          <p:spPr>
            <a:xfrm>
              <a:off x="5713947" y="360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7" name="TextBox 206">
              <a:extLst>
                <a:ext uri="{FF2B5EF4-FFF2-40B4-BE49-F238E27FC236}">
                  <a16:creationId xmlns:a16="http://schemas.microsoft.com/office/drawing/2014/main" id="{FF00012A-B4D9-49E5-959A-9FA84EF347F5}"/>
                </a:ext>
              </a:extLst>
            </p:cNvPr>
            <p:cNvSpPr txBox="1"/>
            <p:nvPr/>
          </p:nvSpPr>
          <p:spPr>
            <a:xfrm>
              <a:off x="5713947" y="381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8" name="TextBox 207">
              <a:extLst>
                <a:ext uri="{FF2B5EF4-FFF2-40B4-BE49-F238E27FC236}">
                  <a16:creationId xmlns:a16="http://schemas.microsoft.com/office/drawing/2014/main" id="{EB26F0A9-574F-41F3-85F3-F133A35CFA2E}"/>
                </a:ext>
              </a:extLst>
            </p:cNvPr>
            <p:cNvSpPr txBox="1"/>
            <p:nvPr/>
          </p:nvSpPr>
          <p:spPr>
            <a:xfrm>
              <a:off x="5713947" y="40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9" name="TextBox 208">
              <a:extLst>
                <a:ext uri="{FF2B5EF4-FFF2-40B4-BE49-F238E27FC236}">
                  <a16:creationId xmlns:a16="http://schemas.microsoft.com/office/drawing/2014/main" id="{21458620-74DF-4857-97E7-66C0E584E729}"/>
                </a:ext>
              </a:extLst>
            </p:cNvPr>
            <p:cNvSpPr txBox="1"/>
            <p:nvPr/>
          </p:nvSpPr>
          <p:spPr>
            <a:xfrm>
              <a:off x="5713947" y="424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0" name="TextBox 209">
              <a:extLst>
                <a:ext uri="{FF2B5EF4-FFF2-40B4-BE49-F238E27FC236}">
                  <a16:creationId xmlns:a16="http://schemas.microsoft.com/office/drawing/2014/main" id="{423FA40F-B582-4561-9A69-4E844BCD2E19}"/>
                </a:ext>
              </a:extLst>
            </p:cNvPr>
            <p:cNvSpPr txBox="1"/>
            <p:nvPr/>
          </p:nvSpPr>
          <p:spPr>
            <a:xfrm>
              <a:off x="5713948" y="446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1" name="TextBox 210">
              <a:extLst>
                <a:ext uri="{FF2B5EF4-FFF2-40B4-BE49-F238E27FC236}">
                  <a16:creationId xmlns:a16="http://schemas.microsoft.com/office/drawing/2014/main" id="{8EBAFE17-23B6-4250-96C9-FB31E2669B58}"/>
                </a:ext>
              </a:extLst>
            </p:cNvPr>
            <p:cNvSpPr txBox="1"/>
            <p:nvPr/>
          </p:nvSpPr>
          <p:spPr>
            <a:xfrm>
              <a:off x="5778068" y="468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2" name="object 11">
              <a:extLst>
                <a:ext uri="{FF2B5EF4-FFF2-40B4-BE49-F238E27FC236}">
                  <a16:creationId xmlns:a16="http://schemas.microsoft.com/office/drawing/2014/main" id="{0144BFEC-B5C3-4002-8AF6-A4F67D73872A}"/>
                </a:ext>
              </a:extLst>
            </p:cNvPr>
            <p:cNvSpPr/>
            <p:nvPr/>
          </p:nvSpPr>
          <p:spPr>
            <a:xfrm>
              <a:off x="5938524" y="4751116"/>
              <a:ext cx="4032000"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1" name="object 54">
              <a:extLst>
                <a:ext uri="{FF2B5EF4-FFF2-40B4-BE49-F238E27FC236}">
                  <a16:creationId xmlns:a16="http://schemas.microsoft.com/office/drawing/2014/main" id="{F5332FC1-41EF-4294-8E3C-538C13C4E55C}"/>
                </a:ext>
              </a:extLst>
            </p:cNvPr>
            <p:cNvSpPr txBox="1"/>
            <p:nvPr/>
          </p:nvSpPr>
          <p:spPr>
            <a:xfrm>
              <a:off x="8820000" y="4842000"/>
              <a:ext cx="576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mn-ea"/>
                  <a:cs typeface="Arial"/>
                </a:rPr>
                <a:t>Armenia</a:t>
              </a:r>
            </a:p>
          </p:txBody>
        </p:sp>
        <p:sp>
          <p:nvSpPr>
            <p:cNvPr id="52" name="object 54">
              <a:extLst>
                <a:ext uri="{FF2B5EF4-FFF2-40B4-BE49-F238E27FC236}">
                  <a16:creationId xmlns:a16="http://schemas.microsoft.com/office/drawing/2014/main" id="{0743A5BB-A5DB-4164-A070-84DC6C3A378B}"/>
                </a:ext>
              </a:extLst>
            </p:cNvPr>
            <p:cNvSpPr txBox="1"/>
            <p:nvPr/>
          </p:nvSpPr>
          <p:spPr>
            <a:xfrm>
              <a:off x="8244000" y="4842000"/>
              <a:ext cx="576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mn-ea"/>
                  <a:cs typeface="Arial"/>
                </a:rPr>
                <a:t>Albania</a:t>
              </a:r>
            </a:p>
          </p:txBody>
        </p:sp>
        <p:sp>
          <p:nvSpPr>
            <p:cNvPr id="191" name="object 7">
              <a:extLst>
                <a:ext uri="{FF2B5EF4-FFF2-40B4-BE49-F238E27FC236}">
                  <a16:creationId xmlns:a16="http://schemas.microsoft.com/office/drawing/2014/main" id="{32DA7071-8E0E-4AA1-AFF1-B3D55A295638}"/>
                </a:ext>
              </a:extLst>
            </p:cNvPr>
            <p:cNvSpPr/>
            <p:nvPr/>
          </p:nvSpPr>
          <p:spPr>
            <a:xfrm>
              <a:off x="6102000" y="2898633"/>
              <a:ext cx="108000" cy="1853366"/>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1" name="TextBox 70">
              <a:extLst>
                <a:ext uri="{FF2B5EF4-FFF2-40B4-BE49-F238E27FC236}">
                  <a16:creationId xmlns:a16="http://schemas.microsoft.com/office/drawing/2014/main" id="{E7D2F4F8-5F28-4391-B432-A01858BC9345}"/>
                </a:ext>
              </a:extLst>
            </p:cNvPr>
            <p:cNvSpPr txBox="1"/>
            <p:nvPr/>
          </p:nvSpPr>
          <p:spPr>
            <a:xfrm>
              <a:off x="5714628" y="295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13" name="Group 12">
              <a:extLst>
                <a:ext uri="{FF2B5EF4-FFF2-40B4-BE49-F238E27FC236}">
                  <a16:creationId xmlns:a16="http://schemas.microsoft.com/office/drawing/2014/main" id="{00556AAF-139F-4448-88F6-D2638458A2A9}"/>
                </a:ext>
              </a:extLst>
            </p:cNvPr>
            <p:cNvGrpSpPr/>
            <p:nvPr/>
          </p:nvGrpSpPr>
          <p:grpSpPr>
            <a:xfrm>
              <a:off x="6300000" y="2412000"/>
              <a:ext cx="3564000" cy="547053"/>
              <a:chOff x="6372000" y="2582947"/>
              <a:chExt cx="3564000" cy="547053"/>
            </a:xfrm>
          </p:grpSpPr>
          <p:grpSp>
            <p:nvGrpSpPr>
              <p:cNvPr id="11" name="Group 10">
                <a:extLst>
                  <a:ext uri="{FF2B5EF4-FFF2-40B4-BE49-F238E27FC236}">
                    <a16:creationId xmlns:a16="http://schemas.microsoft.com/office/drawing/2014/main" id="{E873CF88-CD81-4E22-A374-AC34081212B4}"/>
                  </a:ext>
                </a:extLst>
              </p:cNvPr>
              <p:cNvGrpSpPr/>
              <p:nvPr/>
            </p:nvGrpSpPr>
            <p:grpSpPr>
              <a:xfrm>
                <a:off x="6372000" y="2754000"/>
                <a:ext cx="3543610" cy="376000"/>
                <a:chOff x="6372000" y="2727669"/>
                <a:chExt cx="3543610" cy="376000"/>
              </a:xfrm>
            </p:grpSpPr>
            <p:sp>
              <p:nvSpPr>
                <p:cNvPr id="88" name="object 14">
                  <a:extLst>
                    <a:ext uri="{FF2B5EF4-FFF2-40B4-BE49-F238E27FC236}">
                      <a16:creationId xmlns:a16="http://schemas.microsoft.com/office/drawing/2014/main" id="{5042D8C3-5CCC-4D28-B470-72FC4BE4F712}"/>
                    </a:ext>
                  </a:extLst>
                </p:cNvPr>
                <p:cNvSpPr/>
                <p:nvPr/>
              </p:nvSpPr>
              <p:spPr>
                <a:xfrm>
                  <a:off x="6372000" y="2736000"/>
                  <a:ext cx="147527"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9" name="TextBox 88">
                  <a:extLst>
                    <a:ext uri="{FF2B5EF4-FFF2-40B4-BE49-F238E27FC236}">
                      <a16:creationId xmlns:a16="http://schemas.microsoft.com/office/drawing/2014/main" id="{363BF770-1652-4686-8777-B402BFB30825}"/>
                    </a:ext>
                  </a:extLst>
                </p:cNvPr>
                <p:cNvSpPr txBox="1"/>
                <p:nvPr/>
              </p:nvSpPr>
              <p:spPr>
                <a:xfrm>
                  <a:off x="6617878" y="2727669"/>
                  <a:ext cx="3297732" cy="376000"/>
                </a:xfrm>
                <a:prstGeom prst="rect">
                  <a:avLst/>
                </a:prstGeom>
                <a:noFill/>
              </p:spPr>
              <p:txBody>
                <a:bodyPr vert="horz" wrap="square" lIns="0" tIns="0" rIns="0" bIns="0" rtlCol="0">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People who think children living with HIV should not be allowed to attend school with children not living with HIV</a:t>
                  </a:r>
                </a:p>
              </p:txBody>
            </p:sp>
          </p:grpSp>
          <p:sp>
            <p:nvSpPr>
              <p:cNvPr id="90" name="object 13">
                <a:extLst>
                  <a:ext uri="{FF2B5EF4-FFF2-40B4-BE49-F238E27FC236}">
                    <a16:creationId xmlns:a16="http://schemas.microsoft.com/office/drawing/2014/main" id="{9EA9BDD2-1BDF-4BF6-970B-BC180C848D65}"/>
                  </a:ext>
                </a:extLst>
              </p:cNvPr>
              <p:cNvSpPr/>
              <p:nvPr/>
            </p:nvSpPr>
            <p:spPr>
              <a:xfrm>
                <a:off x="6372000" y="2592000"/>
                <a:ext cx="147527"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1" name="TextBox 90">
                <a:extLst>
                  <a:ext uri="{FF2B5EF4-FFF2-40B4-BE49-F238E27FC236}">
                    <a16:creationId xmlns:a16="http://schemas.microsoft.com/office/drawing/2014/main" id="{22C0C9D6-6393-4623-B634-056616D21554}"/>
                  </a:ext>
                </a:extLst>
              </p:cNvPr>
              <p:cNvSpPr txBox="1"/>
              <p:nvPr/>
            </p:nvSpPr>
            <p:spPr>
              <a:xfrm>
                <a:off x="6617879" y="2582947"/>
                <a:ext cx="3318121" cy="119520"/>
              </a:xfrm>
              <a:prstGeom prst="rect">
                <a:avLst/>
              </a:prstGeom>
              <a:noFill/>
            </p:spPr>
            <p:txBody>
              <a:bodyPr vert="horz" wrap="square" lIns="0" tIns="0" rIns="0" bIns="0" rtlCol="0">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People who would not buy vegetables from a shopkeeper living with HIV</a:t>
                </a:r>
              </a:p>
            </p:txBody>
          </p:sp>
        </p:grpSp>
        <p:sp>
          <p:nvSpPr>
            <p:cNvPr id="64" name="TextBox 63">
              <a:extLst>
                <a:ext uri="{FF2B5EF4-FFF2-40B4-BE49-F238E27FC236}">
                  <a16:creationId xmlns:a16="http://schemas.microsoft.com/office/drawing/2014/main" id="{48E0A76B-C997-46F5-8308-5B45C0C6FC2B}"/>
                </a:ext>
              </a:extLst>
            </p:cNvPr>
            <p:cNvSpPr txBox="1"/>
            <p:nvPr/>
          </p:nvSpPr>
          <p:spPr>
            <a:xfrm>
              <a:off x="5713200" y="273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66" name="TextBox 65">
              <a:extLst>
                <a:ext uri="{FF2B5EF4-FFF2-40B4-BE49-F238E27FC236}">
                  <a16:creationId xmlns:a16="http://schemas.microsoft.com/office/drawing/2014/main" id="{217658E9-69DB-425A-8416-0534249DA6C5}"/>
                </a:ext>
              </a:extLst>
            </p:cNvPr>
            <p:cNvSpPr txBox="1"/>
            <p:nvPr/>
          </p:nvSpPr>
          <p:spPr>
            <a:xfrm>
              <a:off x="5713200" y="316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69" name="object 54">
              <a:extLst>
                <a:ext uri="{FF2B5EF4-FFF2-40B4-BE49-F238E27FC236}">
                  <a16:creationId xmlns:a16="http://schemas.microsoft.com/office/drawing/2014/main" id="{01368A2C-AEB1-4068-9DA0-636F977953BB}"/>
                </a:ext>
              </a:extLst>
            </p:cNvPr>
            <p:cNvSpPr txBox="1"/>
            <p:nvPr/>
          </p:nvSpPr>
          <p:spPr>
            <a:xfrm>
              <a:off x="9396000" y="4842000"/>
              <a:ext cx="576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mn-ea"/>
                  <a:cs typeface="Arial"/>
                </a:rPr>
                <a:t>Montenegro</a:t>
              </a:r>
            </a:p>
          </p:txBody>
        </p:sp>
        <p:sp>
          <p:nvSpPr>
            <p:cNvPr id="76" name="object 7">
              <a:extLst>
                <a:ext uri="{FF2B5EF4-FFF2-40B4-BE49-F238E27FC236}">
                  <a16:creationId xmlns:a16="http://schemas.microsoft.com/office/drawing/2014/main" id="{70C7DC9F-9149-4D49-95B6-79D32631A5DD}"/>
                </a:ext>
              </a:extLst>
            </p:cNvPr>
            <p:cNvSpPr/>
            <p:nvPr/>
          </p:nvSpPr>
          <p:spPr>
            <a:xfrm>
              <a:off x="6678000" y="3158188"/>
              <a:ext cx="108000" cy="1593812"/>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9" name="object 7">
              <a:extLst>
                <a:ext uri="{FF2B5EF4-FFF2-40B4-BE49-F238E27FC236}">
                  <a16:creationId xmlns:a16="http://schemas.microsoft.com/office/drawing/2014/main" id="{910811AE-F939-45B8-98D5-FBDD84B409C6}"/>
                </a:ext>
              </a:extLst>
            </p:cNvPr>
            <p:cNvSpPr/>
            <p:nvPr/>
          </p:nvSpPr>
          <p:spPr>
            <a:xfrm>
              <a:off x="7830000" y="3235800"/>
              <a:ext cx="108000" cy="1516199"/>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0" name="object 8">
              <a:extLst>
                <a:ext uri="{FF2B5EF4-FFF2-40B4-BE49-F238E27FC236}">
                  <a16:creationId xmlns:a16="http://schemas.microsoft.com/office/drawing/2014/main" id="{84843F26-3B4F-4B35-A37E-3C33F707E227}"/>
                </a:ext>
              </a:extLst>
            </p:cNvPr>
            <p:cNvSpPr/>
            <p:nvPr/>
          </p:nvSpPr>
          <p:spPr>
            <a:xfrm>
              <a:off x="7974000" y="3627679"/>
              <a:ext cx="108000" cy="1124321"/>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FFE700"/>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2" name="object 7">
              <a:extLst>
                <a:ext uri="{FF2B5EF4-FFF2-40B4-BE49-F238E27FC236}">
                  <a16:creationId xmlns:a16="http://schemas.microsoft.com/office/drawing/2014/main" id="{1F7262BE-3554-4789-8480-97293FB8A493}"/>
                </a:ext>
              </a:extLst>
            </p:cNvPr>
            <p:cNvSpPr/>
            <p:nvPr/>
          </p:nvSpPr>
          <p:spPr>
            <a:xfrm>
              <a:off x="8406000" y="3365578"/>
              <a:ext cx="108000" cy="1386421"/>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3" name="object 8">
              <a:extLst>
                <a:ext uri="{FF2B5EF4-FFF2-40B4-BE49-F238E27FC236}">
                  <a16:creationId xmlns:a16="http://schemas.microsoft.com/office/drawing/2014/main" id="{A4717BBC-A2BD-4F16-8D6C-BBCA397B2F57}"/>
                </a:ext>
              </a:extLst>
            </p:cNvPr>
            <p:cNvSpPr/>
            <p:nvPr/>
          </p:nvSpPr>
          <p:spPr>
            <a:xfrm>
              <a:off x="8550000" y="3786721"/>
              <a:ext cx="108000" cy="965280"/>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FFE700"/>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5" name="object 7">
              <a:extLst>
                <a:ext uri="{FF2B5EF4-FFF2-40B4-BE49-F238E27FC236}">
                  <a16:creationId xmlns:a16="http://schemas.microsoft.com/office/drawing/2014/main" id="{EA1E12B0-886D-47BE-ABE0-567A2309F8E4}"/>
                </a:ext>
              </a:extLst>
            </p:cNvPr>
            <p:cNvSpPr/>
            <p:nvPr/>
          </p:nvSpPr>
          <p:spPr>
            <a:xfrm>
              <a:off x="8982000" y="3509352"/>
              <a:ext cx="108000" cy="1242647"/>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6" name="object 8">
              <a:extLst>
                <a:ext uri="{FF2B5EF4-FFF2-40B4-BE49-F238E27FC236}">
                  <a16:creationId xmlns:a16="http://schemas.microsoft.com/office/drawing/2014/main" id="{689CB761-C1E9-4278-8ECE-46613947DEE4}"/>
                </a:ext>
              </a:extLst>
            </p:cNvPr>
            <p:cNvSpPr/>
            <p:nvPr/>
          </p:nvSpPr>
          <p:spPr>
            <a:xfrm>
              <a:off x="9126000" y="3846523"/>
              <a:ext cx="108000" cy="905478"/>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FFE700"/>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2" name="object 7">
              <a:extLst>
                <a:ext uri="{FF2B5EF4-FFF2-40B4-BE49-F238E27FC236}">
                  <a16:creationId xmlns:a16="http://schemas.microsoft.com/office/drawing/2014/main" id="{ACF9EE01-3E67-4CBA-B007-19B431107C4E}"/>
                </a:ext>
              </a:extLst>
            </p:cNvPr>
            <p:cNvSpPr/>
            <p:nvPr/>
          </p:nvSpPr>
          <p:spPr>
            <a:xfrm>
              <a:off x="9558000" y="3627678"/>
              <a:ext cx="108000" cy="1124321"/>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9" name="object 7">
              <a:extLst>
                <a:ext uri="{FF2B5EF4-FFF2-40B4-BE49-F238E27FC236}">
                  <a16:creationId xmlns:a16="http://schemas.microsoft.com/office/drawing/2014/main" id="{95CA1E49-CADD-4E98-86B9-11C772C74B45}"/>
                </a:ext>
              </a:extLst>
            </p:cNvPr>
            <p:cNvSpPr/>
            <p:nvPr/>
          </p:nvSpPr>
          <p:spPr>
            <a:xfrm>
              <a:off x="7254000" y="3198902"/>
              <a:ext cx="108000" cy="1553097"/>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307384322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0953CB2-F3F5-4383-9A64-EEE25095BFAB}"/>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resource availability, by source, eastern Europe and central Asia,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2010–2018, and projected resource needs by 2020</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00563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resource availability and needs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1" name="object 66">
              <a:extLst>
                <a:ext uri="{FF2B5EF4-FFF2-40B4-BE49-F238E27FC236}">
                  <a16:creationId xmlns:a16="http://schemas.microsoft.com/office/drawing/2014/main" id="{1BA23961-F124-4BCF-A8B4-EB15FF8A0375}"/>
                </a:ext>
              </a:extLst>
            </p:cNvPr>
            <p:cNvSpPr txBox="1"/>
            <p:nvPr/>
          </p:nvSpPr>
          <p:spPr>
            <a:xfrm>
              <a:off x="504000" y="2862000"/>
              <a:ext cx="153888" cy="767614"/>
            </a:xfrm>
            <a:prstGeom prst="rect">
              <a:avLst/>
            </a:prstGeom>
            <a:noFill/>
          </p:spPr>
          <p:txBody>
            <a:bodyPr vert="vert270" wrap="square" lIns="0" tIns="0" rIns="0" bIns="0" rtlCol="0">
              <a:spAutoFit/>
            </a:bodyPr>
            <a:lstStyle>
              <a:defPPr>
                <a:defRPr lang="en-US"/>
              </a:defPPr>
              <a:lvl1pPr algn="r">
                <a:defRPr sz="1000">
                  <a:solidFill>
                    <a:schemeClr val="tx1">
                      <a:lumMod val="75000"/>
                      <a:lumOff val="25000"/>
                    </a:schemeClr>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US$ (million)</a:t>
              </a:r>
            </a:p>
          </p:txBody>
        </p:sp>
        <p:sp>
          <p:nvSpPr>
            <p:cNvPr id="50" name="object 55">
              <a:extLst>
                <a:ext uri="{FF2B5EF4-FFF2-40B4-BE49-F238E27FC236}">
                  <a16:creationId xmlns:a16="http://schemas.microsoft.com/office/drawing/2014/main" id="{B56D2320-CCE9-4077-91CA-E7B89F503DC1}"/>
                </a:ext>
              </a:extLst>
            </p:cNvPr>
            <p:cNvSpPr/>
            <p:nvPr/>
          </p:nvSpPr>
          <p:spPr>
            <a:xfrm>
              <a:off x="1260617" y="2160000"/>
              <a:ext cx="0" cy="2160000"/>
            </a:xfrm>
            <a:custGeom>
              <a:avLst/>
              <a:gdLst/>
              <a:ahLst/>
              <a:cxnLst/>
              <a:rect l="l" t="t" r="r" b="b"/>
              <a:pathLst>
                <a:path h="2371090">
                  <a:moveTo>
                    <a:pt x="0" y="0"/>
                  </a:moveTo>
                  <a:lnTo>
                    <a:pt x="0" y="2370582"/>
                  </a:lnTo>
                </a:path>
              </a:pathLst>
            </a:custGeom>
            <a:ln w="380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51" name="object 56">
              <a:extLst>
                <a:ext uri="{FF2B5EF4-FFF2-40B4-BE49-F238E27FC236}">
                  <a16:creationId xmlns:a16="http://schemas.microsoft.com/office/drawing/2014/main" id="{A7903E3C-40BE-434E-9F9B-718256C79992}"/>
                </a:ext>
              </a:extLst>
            </p:cNvPr>
            <p:cNvSpPr/>
            <p:nvPr/>
          </p:nvSpPr>
          <p:spPr>
            <a:xfrm>
              <a:off x="1260000" y="4319185"/>
              <a:ext cx="5940000" cy="0"/>
            </a:xfrm>
            <a:custGeom>
              <a:avLst/>
              <a:gdLst/>
              <a:ahLst/>
              <a:cxnLst/>
              <a:rect l="l" t="t" r="r" b="b"/>
              <a:pathLst>
                <a:path w="3792854">
                  <a:moveTo>
                    <a:pt x="0" y="0"/>
                  </a:moveTo>
                  <a:lnTo>
                    <a:pt x="3792474" y="0"/>
                  </a:lnTo>
                </a:path>
              </a:pathLst>
            </a:custGeom>
            <a:ln w="3822">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8" name="TextBox 87">
              <a:extLst>
                <a:ext uri="{FF2B5EF4-FFF2-40B4-BE49-F238E27FC236}">
                  <a16:creationId xmlns:a16="http://schemas.microsoft.com/office/drawing/2014/main" id="{3224F10F-A365-46DB-ABA0-7A5C36D4EE0B}"/>
                </a:ext>
              </a:extLst>
            </p:cNvPr>
            <p:cNvSpPr txBox="1"/>
            <p:nvPr/>
          </p:nvSpPr>
          <p:spPr>
            <a:xfrm>
              <a:off x="894128" y="2088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1800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554CB162-C614-4189-AAFC-A538D12EAEC4}"/>
                </a:ext>
              </a:extLst>
            </p:cNvPr>
            <p:cNvSpPr txBox="1"/>
            <p:nvPr/>
          </p:nvSpPr>
          <p:spPr>
            <a:xfrm>
              <a:off x="964662" y="37692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39F4B846-722E-49B0-9F34-F80702158DA8}"/>
                </a:ext>
              </a:extLst>
            </p:cNvPr>
            <p:cNvSpPr txBox="1"/>
            <p:nvPr/>
          </p:nvSpPr>
          <p:spPr>
            <a:xfrm>
              <a:off x="964662" y="40068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58BA51EA-90E0-441A-8D7C-666E1FD65CF9}"/>
                </a:ext>
              </a:extLst>
            </p:cNvPr>
            <p:cNvSpPr txBox="1"/>
            <p:nvPr/>
          </p:nvSpPr>
          <p:spPr>
            <a:xfrm>
              <a:off x="894128" y="2808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1200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979E748F-26AD-46FB-82A4-E63DFFCFFF59}"/>
                </a:ext>
              </a:extLst>
            </p:cNvPr>
            <p:cNvSpPr txBox="1"/>
            <p:nvPr/>
          </p:nvSpPr>
          <p:spPr>
            <a:xfrm>
              <a:off x="1105726" y="4248000"/>
              <a:ext cx="70532"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5" name="object 54">
              <a:extLst>
                <a:ext uri="{FF2B5EF4-FFF2-40B4-BE49-F238E27FC236}">
                  <a16:creationId xmlns:a16="http://schemas.microsoft.com/office/drawing/2014/main" id="{D9CE4E5D-9429-40D4-BFD9-A5BBF81D7637}"/>
                </a:ext>
              </a:extLst>
            </p:cNvPr>
            <p:cNvSpPr txBox="1"/>
            <p:nvPr/>
          </p:nvSpPr>
          <p:spPr>
            <a:xfrm>
              <a:off x="12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6" name="object 54">
              <a:extLst>
                <a:ext uri="{FF2B5EF4-FFF2-40B4-BE49-F238E27FC236}">
                  <a16:creationId xmlns:a16="http://schemas.microsoft.com/office/drawing/2014/main" id="{E4ED9A30-E9D1-4324-9C9F-C6BE9E6DA618}"/>
                </a:ext>
              </a:extLst>
            </p:cNvPr>
            <p:cNvSpPr txBox="1"/>
            <p:nvPr/>
          </p:nvSpPr>
          <p:spPr>
            <a:xfrm>
              <a:off x="18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11</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7" name="object 54">
              <a:extLst>
                <a:ext uri="{FF2B5EF4-FFF2-40B4-BE49-F238E27FC236}">
                  <a16:creationId xmlns:a16="http://schemas.microsoft.com/office/drawing/2014/main" id="{8BC02018-FC15-41EC-B5B5-6E49E5272B5C}"/>
                </a:ext>
              </a:extLst>
            </p:cNvPr>
            <p:cNvSpPr txBox="1"/>
            <p:nvPr/>
          </p:nvSpPr>
          <p:spPr>
            <a:xfrm>
              <a:off x="23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2</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8" name="object 54">
              <a:extLst>
                <a:ext uri="{FF2B5EF4-FFF2-40B4-BE49-F238E27FC236}">
                  <a16:creationId xmlns:a16="http://schemas.microsoft.com/office/drawing/2014/main" id="{97A4ADD2-BFD3-4537-A6D7-4B137D5CA374}"/>
                </a:ext>
              </a:extLst>
            </p:cNvPr>
            <p:cNvSpPr txBox="1"/>
            <p:nvPr/>
          </p:nvSpPr>
          <p:spPr>
            <a:xfrm>
              <a:off x="28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3</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9" name="object 54">
              <a:extLst>
                <a:ext uri="{FF2B5EF4-FFF2-40B4-BE49-F238E27FC236}">
                  <a16:creationId xmlns:a16="http://schemas.microsoft.com/office/drawing/2014/main" id="{EF2BC9FF-1357-451D-A9DB-822A56FA1771}"/>
                </a:ext>
              </a:extLst>
            </p:cNvPr>
            <p:cNvSpPr txBox="1"/>
            <p:nvPr/>
          </p:nvSpPr>
          <p:spPr>
            <a:xfrm>
              <a:off x="342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4</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0" name="object 54">
              <a:extLst>
                <a:ext uri="{FF2B5EF4-FFF2-40B4-BE49-F238E27FC236}">
                  <a16:creationId xmlns:a16="http://schemas.microsoft.com/office/drawing/2014/main" id="{3CF970B7-B613-4FE5-8395-9C5448173FA5}"/>
                </a:ext>
              </a:extLst>
            </p:cNvPr>
            <p:cNvSpPr txBox="1"/>
            <p:nvPr/>
          </p:nvSpPr>
          <p:spPr>
            <a:xfrm>
              <a:off x="39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5</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1" name="object 54">
              <a:extLst>
                <a:ext uri="{FF2B5EF4-FFF2-40B4-BE49-F238E27FC236}">
                  <a16:creationId xmlns:a16="http://schemas.microsoft.com/office/drawing/2014/main" id="{C31A4A32-18A5-4EB5-86C7-7DBD0352DCE4}"/>
                </a:ext>
              </a:extLst>
            </p:cNvPr>
            <p:cNvSpPr txBox="1"/>
            <p:nvPr/>
          </p:nvSpPr>
          <p:spPr>
            <a:xfrm>
              <a:off x="55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8</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2" name="object 54">
              <a:extLst>
                <a:ext uri="{FF2B5EF4-FFF2-40B4-BE49-F238E27FC236}">
                  <a16:creationId xmlns:a16="http://schemas.microsoft.com/office/drawing/2014/main" id="{89E84709-A0D2-4ABE-8547-25F5CB10BBCB}"/>
                </a:ext>
              </a:extLst>
            </p:cNvPr>
            <p:cNvSpPr txBox="1"/>
            <p:nvPr/>
          </p:nvSpPr>
          <p:spPr>
            <a:xfrm>
              <a:off x="45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6</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8D2F20FA-ACA2-41B2-8E4A-67368B09DCAE}"/>
                </a:ext>
              </a:extLst>
            </p:cNvPr>
            <p:cNvSpPr txBox="1"/>
            <p:nvPr/>
          </p:nvSpPr>
          <p:spPr>
            <a:xfrm>
              <a:off x="50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7</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F63F651B-58BF-4375-AAA5-8C5788D3E5F3}"/>
                </a:ext>
              </a:extLst>
            </p:cNvPr>
            <p:cNvSpPr txBox="1"/>
            <p:nvPr/>
          </p:nvSpPr>
          <p:spPr>
            <a:xfrm>
              <a:off x="66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grpSp>
          <p:nvGrpSpPr>
            <p:cNvPr id="86" name="Group 85">
              <a:extLst>
                <a:ext uri="{FF2B5EF4-FFF2-40B4-BE49-F238E27FC236}">
                  <a16:creationId xmlns:a16="http://schemas.microsoft.com/office/drawing/2014/main" id="{3333656A-3183-4D23-9686-C1A1209F38CE}"/>
                </a:ext>
              </a:extLst>
            </p:cNvPr>
            <p:cNvGrpSpPr/>
            <p:nvPr/>
          </p:nvGrpSpPr>
          <p:grpSpPr>
            <a:xfrm>
              <a:off x="7560000" y="3096000"/>
              <a:ext cx="1727632" cy="169277"/>
              <a:chOff x="7740000" y="2754000"/>
              <a:chExt cx="1727632" cy="169277"/>
            </a:xfrm>
          </p:grpSpPr>
          <p:sp>
            <p:nvSpPr>
              <p:cNvPr id="87" name="object 14">
                <a:extLst>
                  <a:ext uri="{FF2B5EF4-FFF2-40B4-BE49-F238E27FC236}">
                    <a16:creationId xmlns:a16="http://schemas.microsoft.com/office/drawing/2014/main" id="{02B31065-232F-4354-80EB-F446F0C776F9}"/>
                  </a:ext>
                </a:extLst>
              </p:cNvPr>
              <p:cNvSpPr/>
              <p:nvPr/>
            </p:nvSpPr>
            <p:spPr>
              <a:xfrm>
                <a:off x="7740000" y="2772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4" name="TextBox 103">
                <a:extLst>
                  <a:ext uri="{FF2B5EF4-FFF2-40B4-BE49-F238E27FC236}">
                    <a16:creationId xmlns:a16="http://schemas.microsoft.com/office/drawing/2014/main" id="{8C2DC52A-C97B-4D2B-BA9D-A400DAA1704A}"/>
                  </a:ext>
                </a:extLst>
              </p:cNvPr>
              <p:cNvSpPr txBox="1"/>
              <p:nvPr/>
            </p:nvSpPr>
            <p:spPr>
              <a:xfrm>
                <a:off x="7956000" y="2754000"/>
                <a:ext cx="151163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United States (bilateral)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16" name="Group 115">
              <a:extLst>
                <a:ext uri="{FF2B5EF4-FFF2-40B4-BE49-F238E27FC236}">
                  <a16:creationId xmlns:a16="http://schemas.microsoft.com/office/drawing/2014/main" id="{88A0FD87-E513-4F9E-AB0D-580C8F11711C}"/>
                </a:ext>
              </a:extLst>
            </p:cNvPr>
            <p:cNvGrpSpPr/>
            <p:nvPr/>
          </p:nvGrpSpPr>
          <p:grpSpPr>
            <a:xfrm>
              <a:off x="7560000" y="3312000"/>
              <a:ext cx="985441" cy="169277"/>
              <a:chOff x="7740000" y="3006000"/>
              <a:chExt cx="985441" cy="169277"/>
            </a:xfrm>
          </p:grpSpPr>
          <p:sp>
            <p:nvSpPr>
              <p:cNvPr id="117" name="object 15">
                <a:extLst>
                  <a:ext uri="{FF2B5EF4-FFF2-40B4-BE49-F238E27FC236}">
                    <a16:creationId xmlns:a16="http://schemas.microsoft.com/office/drawing/2014/main" id="{41622A3E-56DD-4B04-92CE-56E8FA3BBD83}"/>
                  </a:ext>
                </a:extLst>
              </p:cNvPr>
              <p:cNvSpPr/>
              <p:nvPr/>
            </p:nvSpPr>
            <p:spPr>
              <a:xfrm>
                <a:off x="7740000" y="3024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8" name="TextBox 117">
                <a:extLst>
                  <a:ext uri="{FF2B5EF4-FFF2-40B4-BE49-F238E27FC236}">
                    <a16:creationId xmlns:a16="http://schemas.microsoft.com/office/drawing/2014/main" id="{061BB454-19C4-44BB-8539-887C521709DA}"/>
                  </a:ext>
                </a:extLst>
              </p:cNvPr>
              <p:cNvSpPr txBox="1"/>
              <p:nvPr/>
            </p:nvSpPr>
            <p:spPr>
              <a:xfrm>
                <a:off x="7956000" y="3006000"/>
                <a:ext cx="769441"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Global Fund</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29" name="Group 128">
              <a:extLst>
                <a:ext uri="{FF2B5EF4-FFF2-40B4-BE49-F238E27FC236}">
                  <a16:creationId xmlns:a16="http://schemas.microsoft.com/office/drawing/2014/main" id="{187E5D0F-7624-423E-B933-FD8F79F62634}"/>
                </a:ext>
              </a:extLst>
            </p:cNvPr>
            <p:cNvGrpSpPr/>
            <p:nvPr/>
          </p:nvGrpSpPr>
          <p:grpSpPr>
            <a:xfrm>
              <a:off x="7560000" y="3528000"/>
              <a:ext cx="1374972" cy="169277"/>
              <a:chOff x="7740000" y="3258000"/>
              <a:chExt cx="1374972" cy="169277"/>
            </a:xfrm>
          </p:grpSpPr>
          <p:sp>
            <p:nvSpPr>
              <p:cNvPr id="130" name="object 16">
                <a:extLst>
                  <a:ext uri="{FF2B5EF4-FFF2-40B4-BE49-F238E27FC236}">
                    <a16:creationId xmlns:a16="http://schemas.microsoft.com/office/drawing/2014/main" id="{F4627AFD-A3BD-436E-8446-52A9B444EAF7}"/>
                  </a:ext>
                </a:extLst>
              </p:cNvPr>
              <p:cNvSpPr/>
              <p:nvPr/>
            </p:nvSpPr>
            <p:spPr>
              <a:xfrm>
                <a:off x="7740000" y="3276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TextBox 130">
                <a:extLst>
                  <a:ext uri="{FF2B5EF4-FFF2-40B4-BE49-F238E27FC236}">
                    <a16:creationId xmlns:a16="http://schemas.microsoft.com/office/drawing/2014/main" id="{0F355F66-1C3E-4EBC-9E55-C72EFF5B52F6}"/>
                  </a:ext>
                </a:extLst>
              </p:cNvPr>
              <p:cNvSpPr txBox="1"/>
              <p:nvPr/>
            </p:nvSpPr>
            <p:spPr>
              <a:xfrm>
                <a:off x="7956000" y="3258000"/>
                <a:ext cx="115897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Other international</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32" name="Group 131">
              <a:extLst>
                <a:ext uri="{FF2B5EF4-FFF2-40B4-BE49-F238E27FC236}">
                  <a16:creationId xmlns:a16="http://schemas.microsoft.com/office/drawing/2014/main" id="{79656AC3-F0F3-4A8B-BC5B-0769876BC11B}"/>
                </a:ext>
              </a:extLst>
            </p:cNvPr>
            <p:cNvGrpSpPr/>
            <p:nvPr/>
          </p:nvGrpSpPr>
          <p:grpSpPr>
            <a:xfrm>
              <a:off x="7560000" y="3744000"/>
              <a:ext cx="2048233" cy="169277"/>
              <a:chOff x="7740000" y="3510000"/>
              <a:chExt cx="2048233" cy="169277"/>
            </a:xfrm>
          </p:grpSpPr>
          <p:sp>
            <p:nvSpPr>
              <p:cNvPr id="133" name="object 17">
                <a:extLst>
                  <a:ext uri="{FF2B5EF4-FFF2-40B4-BE49-F238E27FC236}">
                    <a16:creationId xmlns:a16="http://schemas.microsoft.com/office/drawing/2014/main" id="{C1AFBBA0-2AB1-4D13-91C9-0C28A031BE77}"/>
                  </a:ext>
                </a:extLst>
              </p:cNvPr>
              <p:cNvSpPr/>
              <p:nvPr/>
            </p:nvSpPr>
            <p:spPr>
              <a:xfrm>
                <a:off x="7740000" y="3528000"/>
                <a:ext cx="144000" cy="1440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4" name="TextBox 133">
                <a:extLst>
                  <a:ext uri="{FF2B5EF4-FFF2-40B4-BE49-F238E27FC236}">
                    <a16:creationId xmlns:a16="http://schemas.microsoft.com/office/drawing/2014/main" id="{DE4963E0-F879-42F1-B3D2-9BA1728AADCB}"/>
                  </a:ext>
                </a:extLst>
              </p:cNvPr>
              <p:cNvSpPr txBox="1"/>
              <p:nvPr/>
            </p:nvSpPr>
            <p:spPr>
              <a:xfrm>
                <a:off x="7956000" y="3510000"/>
                <a:ext cx="183223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Resource needs (Fast-Track)</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35" name="Group 134">
              <a:extLst>
                <a:ext uri="{FF2B5EF4-FFF2-40B4-BE49-F238E27FC236}">
                  <a16:creationId xmlns:a16="http://schemas.microsoft.com/office/drawing/2014/main" id="{C4E17B60-A2A9-4CD8-920E-2F4743AB1EC2}"/>
                </a:ext>
              </a:extLst>
            </p:cNvPr>
            <p:cNvGrpSpPr/>
            <p:nvPr/>
          </p:nvGrpSpPr>
          <p:grpSpPr>
            <a:xfrm>
              <a:off x="7560000" y="2880000"/>
              <a:ext cx="2080293" cy="169277"/>
              <a:chOff x="7740000" y="2502000"/>
              <a:chExt cx="2080293" cy="169277"/>
            </a:xfrm>
          </p:grpSpPr>
          <p:sp>
            <p:nvSpPr>
              <p:cNvPr id="136" name="object 13">
                <a:extLst>
                  <a:ext uri="{FF2B5EF4-FFF2-40B4-BE49-F238E27FC236}">
                    <a16:creationId xmlns:a16="http://schemas.microsoft.com/office/drawing/2014/main" id="{45DD3DD2-0C48-4ADF-B245-BEB85B8FE094}"/>
                  </a:ext>
                </a:extLst>
              </p:cNvPr>
              <p:cNvSpPr/>
              <p:nvPr/>
            </p:nvSpPr>
            <p:spPr>
              <a:xfrm>
                <a:off x="7740000" y="252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TextBox 136">
                <a:extLst>
                  <a:ext uri="{FF2B5EF4-FFF2-40B4-BE49-F238E27FC236}">
                    <a16:creationId xmlns:a16="http://schemas.microsoft.com/office/drawing/2014/main" id="{BCAF8207-69BE-4028-9009-28BD96EA7F9B}"/>
                  </a:ext>
                </a:extLst>
              </p:cNvPr>
              <p:cNvSpPr txBox="1"/>
              <p:nvPr/>
            </p:nvSpPr>
            <p:spPr>
              <a:xfrm>
                <a:off x="7956000" y="2502000"/>
                <a:ext cx="186429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Domestic (public and private)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
          <p:nvSpPr>
            <p:cNvPr id="139" name="TextBox 138">
              <a:extLst>
                <a:ext uri="{FF2B5EF4-FFF2-40B4-BE49-F238E27FC236}">
                  <a16:creationId xmlns:a16="http://schemas.microsoft.com/office/drawing/2014/main" id="{62D749B0-1253-4AD1-9AE6-C44C4D7901B3}"/>
                </a:ext>
              </a:extLst>
            </p:cNvPr>
            <p:cNvSpPr txBox="1"/>
            <p:nvPr/>
          </p:nvSpPr>
          <p:spPr>
            <a:xfrm>
              <a:off x="963334" y="32868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0" name="TextBox 139">
              <a:extLst>
                <a:ext uri="{FF2B5EF4-FFF2-40B4-BE49-F238E27FC236}">
                  <a16:creationId xmlns:a16="http://schemas.microsoft.com/office/drawing/2014/main" id="{78FCBC79-6FEE-40EF-A47A-19E21512AAD6}"/>
                </a:ext>
              </a:extLst>
            </p:cNvPr>
            <p:cNvSpPr txBox="1"/>
            <p:nvPr/>
          </p:nvSpPr>
          <p:spPr>
            <a:xfrm>
              <a:off x="892800" y="23292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1600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80" name="Oval 179">
              <a:extLst>
                <a:ext uri="{FF2B5EF4-FFF2-40B4-BE49-F238E27FC236}">
                  <a16:creationId xmlns:a16="http://schemas.microsoft.com/office/drawing/2014/main" id="{D25EAB10-943E-459D-A3B2-E2A908B07D8B}"/>
                </a:ext>
              </a:extLst>
            </p:cNvPr>
            <p:cNvSpPr/>
            <p:nvPr/>
          </p:nvSpPr>
          <p:spPr>
            <a:xfrm>
              <a:off x="6804000" y="2214000"/>
              <a:ext cx="252000" cy="252000"/>
            </a:xfrm>
            <a:prstGeom prst="ellipse">
              <a:avLst/>
            </a:prstGeom>
            <a:solidFill>
              <a:srgbClr val="8FBF2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141" name="Rectangle 140">
              <a:extLst>
                <a:ext uri="{FF2B5EF4-FFF2-40B4-BE49-F238E27FC236}">
                  <a16:creationId xmlns:a16="http://schemas.microsoft.com/office/drawing/2014/main" id="{1A178183-32E4-4AB6-AE38-F3E63674578A}"/>
                </a:ext>
              </a:extLst>
            </p:cNvPr>
            <p:cNvSpPr/>
            <p:nvPr/>
          </p:nvSpPr>
          <p:spPr>
            <a:xfrm>
              <a:off x="540001" y="5130000"/>
              <a:ext cx="3333605" cy="215444"/>
            </a:xfrm>
            <a:prstGeom prst="rect">
              <a:avLst/>
            </a:prstGeom>
          </p:spPr>
          <p:txBody>
            <a:bodyPr wrap="none" lIns="0">
              <a:spAutoFit/>
            </a:bodyPr>
            <a:lstStyle/>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Data from the Russian Federation is not included in this analysis.</a:t>
              </a:r>
            </a:p>
          </p:txBody>
        </p:sp>
        <p:sp>
          <p:nvSpPr>
            <p:cNvPr id="142" name="TextBox 141">
              <a:extLst>
                <a:ext uri="{FF2B5EF4-FFF2-40B4-BE49-F238E27FC236}">
                  <a16:creationId xmlns:a16="http://schemas.microsoft.com/office/drawing/2014/main" id="{0A831E31-7AA8-4ECA-8121-4E03C0F34928}"/>
                </a:ext>
              </a:extLst>
            </p:cNvPr>
            <p:cNvSpPr txBox="1"/>
            <p:nvPr/>
          </p:nvSpPr>
          <p:spPr>
            <a:xfrm>
              <a:off x="892800" y="25668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1400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3" name="TextBox 142">
              <a:extLst>
                <a:ext uri="{FF2B5EF4-FFF2-40B4-BE49-F238E27FC236}">
                  <a16:creationId xmlns:a16="http://schemas.microsoft.com/office/drawing/2014/main" id="{A3986D58-5354-4B90-99ED-D9F6FBF10AAC}"/>
                </a:ext>
              </a:extLst>
            </p:cNvPr>
            <p:cNvSpPr txBox="1"/>
            <p:nvPr/>
          </p:nvSpPr>
          <p:spPr>
            <a:xfrm>
              <a:off x="963334" y="35280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4" name="TextBox 143">
              <a:extLst>
                <a:ext uri="{FF2B5EF4-FFF2-40B4-BE49-F238E27FC236}">
                  <a16:creationId xmlns:a16="http://schemas.microsoft.com/office/drawing/2014/main" id="{28E324C6-F388-4826-8820-1E95AFD0CC01}"/>
                </a:ext>
              </a:extLst>
            </p:cNvPr>
            <p:cNvSpPr txBox="1"/>
            <p:nvPr/>
          </p:nvSpPr>
          <p:spPr>
            <a:xfrm>
              <a:off x="892800" y="30492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5" name="object 19">
              <a:extLst>
                <a:ext uri="{FF2B5EF4-FFF2-40B4-BE49-F238E27FC236}">
                  <a16:creationId xmlns:a16="http://schemas.microsoft.com/office/drawing/2014/main" id="{1BE46991-975C-4502-93FE-BDFC2F00C946}"/>
                </a:ext>
              </a:extLst>
            </p:cNvPr>
            <p:cNvSpPr/>
            <p:nvPr/>
          </p:nvSpPr>
          <p:spPr>
            <a:xfrm>
              <a:off x="1404000" y="3953769"/>
              <a:ext cx="252000" cy="365790"/>
            </a:xfrm>
            <a:custGeom>
              <a:avLst/>
              <a:gdLst/>
              <a:ahLst/>
              <a:cxnLst/>
              <a:rect l="l" t="t" r="r" b="b"/>
              <a:pathLst>
                <a:path w="108584" h="315595">
                  <a:moveTo>
                    <a:pt x="108203" y="0"/>
                  </a:moveTo>
                  <a:lnTo>
                    <a:pt x="0" y="0"/>
                  </a:lnTo>
                  <a:lnTo>
                    <a:pt x="0" y="315467"/>
                  </a:lnTo>
                  <a:lnTo>
                    <a:pt x="108203" y="315467"/>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6" name="object 20">
              <a:extLst>
                <a:ext uri="{FF2B5EF4-FFF2-40B4-BE49-F238E27FC236}">
                  <a16:creationId xmlns:a16="http://schemas.microsoft.com/office/drawing/2014/main" id="{50B5DBE1-2C2A-4265-9B5D-BA6ECADFD1CE}"/>
                </a:ext>
              </a:extLst>
            </p:cNvPr>
            <p:cNvSpPr/>
            <p:nvPr/>
          </p:nvSpPr>
          <p:spPr>
            <a:xfrm>
              <a:off x="1944597" y="3925507"/>
              <a:ext cx="252000" cy="394493"/>
            </a:xfrm>
            <a:custGeom>
              <a:avLst/>
              <a:gdLst/>
              <a:ahLst/>
              <a:cxnLst/>
              <a:rect l="l" t="t" r="r" b="b"/>
              <a:pathLst>
                <a:path w="107950" h="340359">
                  <a:moveTo>
                    <a:pt x="107442" y="0"/>
                  </a:moveTo>
                  <a:lnTo>
                    <a:pt x="0" y="0"/>
                  </a:lnTo>
                  <a:lnTo>
                    <a:pt x="0" y="339851"/>
                  </a:lnTo>
                  <a:lnTo>
                    <a:pt x="107442" y="339851"/>
                  </a:lnTo>
                  <a:lnTo>
                    <a:pt x="107442"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7" name="object 21">
              <a:extLst>
                <a:ext uri="{FF2B5EF4-FFF2-40B4-BE49-F238E27FC236}">
                  <a16:creationId xmlns:a16="http://schemas.microsoft.com/office/drawing/2014/main" id="{353712CA-8A03-4AA7-B96E-D8639DDB6E8E}"/>
                </a:ext>
              </a:extLst>
            </p:cNvPr>
            <p:cNvSpPr/>
            <p:nvPr/>
          </p:nvSpPr>
          <p:spPr>
            <a:xfrm>
              <a:off x="2484001" y="3914907"/>
              <a:ext cx="252000" cy="404797"/>
            </a:xfrm>
            <a:custGeom>
              <a:avLst/>
              <a:gdLst/>
              <a:ahLst/>
              <a:cxnLst/>
              <a:rect l="l" t="t" r="r" b="b"/>
              <a:pathLst>
                <a:path w="108585" h="349250">
                  <a:moveTo>
                    <a:pt x="108204" y="0"/>
                  </a:moveTo>
                  <a:lnTo>
                    <a:pt x="0" y="0"/>
                  </a:lnTo>
                  <a:lnTo>
                    <a:pt x="0" y="348995"/>
                  </a:lnTo>
                  <a:lnTo>
                    <a:pt x="108204" y="348995"/>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object 22">
              <a:extLst>
                <a:ext uri="{FF2B5EF4-FFF2-40B4-BE49-F238E27FC236}">
                  <a16:creationId xmlns:a16="http://schemas.microsoft.com/office/drawing/2014/main" id="{23F22528-0178-4C15-9C9C-D40DF7071A87}"/>
                </a:ext>
              </a:extLst>
            </p:cNvPr>
            <p:cNvSpPr/>
            <p:nvPr/>
          </p:nvSpPr>
          <p:spPr>
            <a:xfrm>
              <a:off x="3023404" y="3897243"/>
              <a:ext cx="252000" cy="422461"/>
            </a:xfrm>
            <a:custGeom>
              <a:avLst/>
              <a:gdLst/>
              <a:ahLst/>
              <a:cxnLst/>
              <a:rect l="l" t="t" r="r" b="b"/>
              <a:pathLst>
                <a:path w="108585" h="364490">
                  <a:moveTo>
                    <a:pt x="108204" y="0"/>
                  </a:moveTo>
                  <a:lnTo>
                    <a:pt x="0" y="0"/>
                  </a:lnTo>
                  <a:lnTo>
                    <a:pt x="0" y="364236"/>
                  </a:lnTo>
                  <a:lnTo>
                    <a:pt x="108204" y="364236"/>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9" name="object 23">
              <a:extLst>
                <a:ext uri="{FF2B5EF4-FFF2-40B4-BE49-F238E27FC236}">
                  <a16:creationId xmlns:a16="http://schemas.microsoft.com/office/drawing/2014/main" id="{8A9F2207-B710-4288-A61F-BC71EBCDC5C4}"/>
                </a:ext>
              </a:extLst>
            </p:cNvPr>
            <p:cNvSpPr/>
            <p:nvPr/>
          </p:nvSpPr>
          <p:spPr>
            <a:xfrm>
              <a:off x="3564001" y="3878697"/>
              <a:ext cx="252000" cy="440861"/>
            </a:xfrm>
            <a:custGeom>
              <a:avLst/>
              <a:gdLst/>
              <a:ahLst/>
              <a:cxnLst/>
              <a:rect l="l" t="t" r="r" b="b"/>
              <a:pathLst>
                <a:path w="108585" h="380365">
                  <a:moveTo>
                    <a:pt x="108204" y="0"/>
                  </a:moveTo>
                  <a:lnTo>
                    <a:pt x="0" y="0"/>
                  </a:lnTo>
                  <a:lnTo>
                    <a:pt x="0" y="380238"/>
                  </a:lnTo>
                  <a:lnTo>
                    <a:pt x="108204" y="380238"/>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0" name="object 24">
              <a:extLst>
                <a:ext uri="{FF2B5EF4-FFF2-40B4-BE49-F238E27FC236}">
                  <a16:creationId xmlns:a16="http://schemas.microsoft.com/office/drawing/2014/main" id="{C92F3D9F-0D5F-40C4-86C9-C417839E700D}"/>
                </a:ext>
              </a:extLst>
            </p:cNvPr>
            <p:cNvSpPr/>
            <p:nvPr/>
          </p:nvSpPr>
          <p:spPr>
            <a:xfrm>
              <a:off x="4103404" y="3862800"/>
              <a:ext cx="252000" cy="457053"/>
            </a:xfrm>
            <a:custGeom>
              <a:avLst/>
              <a:gdLst/>
              <a:ahLst/>
              <a:cxnLst/>
              <a:rect l="l" t="t" r="r" b="b"/>
              <a:pathLst>
                <a:path w="108585" h="394334">
                  <a:moveTo>
                    <a:pt x="108216" y="0"/>
                  </a:moveTo>
                  <a:lnTo>
                    <a:pt x="0" y="0"/>
                  </a:lnTo>
                  <a:lnTo>
                    <a:pt x="0" y="393953"/>
                  </a:lnTo>
                  <a:lnTo>
                    <a:pt x="108216" y="393953"/>
                  </a:lnTo>
                  <a:lnTo>
                    <a:pt x="108216"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1" name="object 25">
              <a:extLst>
                <a:ext uri="{FF2B5EF4-FFF2-40B4-BE49-F238E27FC236}">
                  <a16:creationId xmlns:a16="http://schemas.microsoft.com/office/drawing/2014/main" id="{DC0F240B-F612-4DD8-AC2E-A574ACF46ADB}"/>
                </a:ext>
              </a:extLst>
            </p:cNvPr>
            <p:cNvSpPr/>
            <p:nvPr/>
          </p:nvSpPr>
          <p:spPr>
            <a:xfrm>
              <a:off x="4644001" y="3846019"/>
              <a:ext cx="252000" cy="473981"/>
            </a:xfrm>
            <a:custGeom>
              <a:avLst/>
              <a:gdLst/>
              <a:ahLst/>
              <a:cxnLst/>
              <a:rect l="l" t="t" r="r" b="b"/>
              <a:pathLst>
                <a:path w="107950" h="408940">
                  <a:moveTo>
                    <a:pt x="107441" y="0"/>
                  </a:moveTo>
                  <a:lnTo>
                    <a:pt x="0" y="0"/>
                  </a:lnTo>
                  <a:lnTo>
                    <a:pt x="0" y="408432"/>
                  </a:lnTo>
                  <a:lnTo>
                    <a:pt x="107441" y="408432"/>
                  </a:lnTo>
                  <a:lnTo>
                    <a:pt x="107441"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2" name="object 26">
              <a:extLst>
                <a:ext uri="{FF2B5EF4-FFF2-40B4-BE49-F238E27FC236}">
                  <a16:creationId xmlns:a16="http://schemas.microsoft.com/office/drawing/2014/main" id="{324AB1DF-5697-41ED-AA9C-6B7BA8FFB9D7}"/>
                </a:ext>
              </a:extLst>
            </p:cNvPr>
            <p:cNvSpPr/>
            <p:nvPr/>
          </p:nvSpPr>
          <p:spPr>
            <a:xfrm>
              <a:off x="5183405" y="3702942"/>
              <a:ext cx="252000" cy="616764"/>
            </a:xfrm>
            <a:custGeom>
              <a:avLst/>
              <a:gdLst/>
              <a:ahLst/>
              <a:cxnLst/>
              <a:rect l="l" t="t" r="r" b="b"/>
              <a:pathLst>
                <a:path w="108585" h="532129">
                  <a:moveTo>
                    <a:pt x="108203" y="0"/>
                  </a:moveTo>
                  <a:lnTo>
                    <a:pt x="0" y="0"/>
                  </a:lnTo>
                  <a:lnTo>
                    <a:pt x="0" y="531876"/>
                  </a:lnTo>
                  <a:lnTo>
                    <a:pt x="108203" y="531876"/>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3" name="object 27">
              <a:extLst>
                <a:ext uri="{FF2B5EF4-FFF2-40B4-BE49-F238E27FC236}">
                  <a16:creationId xmlns:a16="http://schemas.microsoft.com/office/drawing/2014/main" id="{7EE9BDB5-7567-4318-B3BF-88A95877DE2E}"/>
                </a:ext>
              </a:extLst>
            </p:cNvPr>
            <p:cNvSpPr/>
            <p:nvPr/>
          </p:nvSpPr>
          <p:spPr>
            <a:xfrm>
              <a:off x="5722808" y="3821290"/>
              <a:ext cx="252000" cy="498269"/>
            </a:xfrm>
            <a:custGeom>
              <a:avLst/>
              <a:gdLst/>
              <a:ahLst/>
              <a:cxnLst/>
              <a:rect l="l" t="t" r="r" b="b"/>
              <a:pathLst>
                <a:path w="108585" h="429895">
                  <a:moveTo>
                    <a:pt x="108203" y="0"/>
                  </a:moveTo>
                  <a:lnTo>
                    <a:pt x="0" y="0"/>
                  </a:lnTo>
                  <a:lnTo>
                    <a:pt x="0" y="429768"/>
                  </a:lnTo>
                  <a:lnTo>
                    <a:pt x="108203" y="429768"/>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4" name="object 28">
              <a:extLst>
                <a:ext uri="{FF2B5EF4-FFF2-40B4-BE49-F238E27FC236}">
                  <a16:creationId xmlns:a16="http://schemas.microsoft.com/office/drawing/2014/main" id="{845E62B4-18DE-4297-B784-24A0B07E3DEF}"/>
                </a:ext>
              </a:extLst>
            </p:cNvPr>
            <p:cNvSpPr/>
            <p:nvPr/>
          </p:nvSpPr>
          <p:spPr>
            <a:xfrm>
              <a:off x="1404000" y="3937870"/>
              <a:ext cx="252000" cy="16192"/>
            </a:xfrm>
            <a:custGeom>
              <a:avLst/>
              <a:gdLst/>
              <a:ahLst/>
              <a:cxnLst/>
              <a:rect l="l" t="t" r="r" b="b"/>
              <a:pathLst>
                <a:path w="108584" h="13970">
                  <a:moveTo>
                    <a:pt x="0" y="13715"/>
                  </a:moveTo>
                  <a:lnTo>
                    <a:pt x="108203" y="13715"/>
                  </a:lnTo>
                  <a:lnTo>
                    <a:pt x="108203" y="0"/>
                  </a:lnTo>
                  <a:lnTo>
                    <a:pt x="0" y="0"/>
                  </a:lnTo>
                  <a:lnTo>
                    <a:pt x="0" y="13715"/>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5" name="object 29">
              <a:extLst>
                <a:ext uri="{FF2B5EF4-FFF2-40B4-BE49-F238E27FC236}">
                  <a16:creationId xmlns:a16="http://schemas.microsoft.com/office/drawing/2014/main" id="{600CCDF5-2E12-4B1C-A0CB-DAD0D390C358}"/>
                </a:ext>
              </a:extLst>
            </p:cNvPr>
            <p:cNvSpPr/>
            <p:nvPr/>
          </p:nvSpPr>
          <p:spPr>
            <a:xfrm>
              <a:off x="1944597" y="3894594"/>
              <a:ext cx="252000" cy="30912"/>
            </a:xfrm>
            <a:custGeom>
              <a:avLst/>
              <a:gdLst/>
              <a:ahLst/>
              <a:cxnLst/>
              <a:rect l="l" t="t" r="r" b="b"/>
              <a:pathLst>
                <a:path w="107950" h="26670">
                  <a:moveTo>
                    <a:pt x="0" y="26670"/>
                  </a:moveTo>
                  <a:lnTo>
                    <a:pt x="107442" y="26670"/>
                  </a:lnTo>
                  <a:lnTo>
                    <a:pt x="107442" y="0"/>
                  </a:lnTo>
                  <a:lnTo>
                    <a:pt x="0" y="0"/>
                  </a:lnTo>
                  <a:lnTo>
                    <a:pt x="0" y="2667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6" name="object 30">
              <a:extLst>
                <a:ext uri="{FF2B5EF4-FFF2-40B4-BE49-F238E27FC236}">
                  <a16:creationId xmlns:a16="http://schemas.microsoft.com/office/drawing/2014/main" id="{2A3953D1-FAFD-4937-B6B3-D6A94187E91F}"/>
                </a:ext>
              </a:extLst>
            </p:cNvPr>
            <p:cNvSpPr/>
            <p:nvPr/>
          </p:nvSpPr>
          <p:spPr>
            <a:xfrm>
              <a:off x="2484001" y="3874280"/>
              <a:ext cx="252000" cy="41216"/>
            </a:xfrm>
            <a:custGeom>
              <a:avLst/>
              <a:gdLst/>
              <a:ahLst/>
              <a:cxnLst/>
              <a:rect l="l" t="t" r="r" b="b"/>
              <a:pathLst>
                <a:path w="108585" h="35559">
                  <a:moveTo>
                    <a:pt x="0" y="35051"/>
                  </a:moveTo>
                  <a:lnTo>
                    <a:pt x="108204" y="35051"/>
                  </a:lnTo>
                  <a:lnTo>
                    <a:pt x="108204" y="0"/>
                  </a:lnTo>
                  <a:lnTo>
                    <a:pt x="0" y="0"/>
                  </a:lnTo>
                  <a:lnTo>
                    <a:pt x="0" y="35051"/>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7" name="object 31">
              <a:extLst>
                <a:ext uri="{FF2B5EF4-FFF2-40B4-BE49-F238E27FC236}">
                  <a16:creationId xmlns:a16="http://schemas.microsoft.com/office/drawing/2014/main" id="{2D825DDE-B028-49F2-BD60-F7481D20D64A}"/>
                </a:ext>
              </a:extLst>
            </p:cNvPr>
            <p:cNvSpPr/>
            <p:nvPr/>
          </p:nvSpPr>
          <p:spPr>
            <a:xfrm>
              <a:off x="3023404" y="3846901"/>
              <a:ext cx="252000" cy="50784"/>
            </a:xfrm>
            <a:custGeom>
              <a:avLst/>
              <a:gdLst/>
              <a:ahLst/>
              <a:cxnLst/>
              <a:rect l="l" t="t" r="r" b="b"/>
              <a:pathLst>
                <a:path w="108585" h="43815">
                  <a:moveTo>
                    <a:pt x="0" y="43434"/>
                  </a:moveTo>
                  <a:lnTo>
                    <a:pt x="108204" y="43434"/>
                  </a:lnTo>
                  <a:lnTo>
                    <a:pt x="108204" y="0"/>
                  </a:lnTo>
                  <a:lnTo>
                    <a:pt x="0" y="0"/>
                  </a:lnTo>
                  <a:lnTo>
                    <a:pt x="0" y="43434"/>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8" name="object 32">
              <a:extLst>
                <a:ext uri="{FF2B5EF4-FFF2-40B4-BE49-F238E27FC236}">
                  <a16:creationId xmlns:a16="http://schemas.microsoft.com/office/drawing/2014/main" id="{7DF7FCE4-1573-40BC-99B7-144AA1750120}"/>
                </a:ext>
              </a:extLst>
            </p:cNvPr>
            <p:cNvSpPr/>
            <p:nvPr/>
          </p:nvSpPr>
          <p:spPr>
            <a:xfrm>
              <a:off x="3564001" y="3826588"/>
              <a:ext cx="252000" cy="52256"/>
            </a:xfrm>
            <a:custGeom>
              <a:avLst/>
              <a:gdLst/>
              <a:ahLst/>
              <a:cxnLst/>
              <a:rect l="l" t="t" r="r" b="b"/>
              <a:pathLst>
                <a:path w="108585" h="45084">
                  <a:moveTo>
                    <a:pt x="0" y="44957"/>
                  </a:moveTo>
                  <a:lnTo>
                    <a:pt x="108204" y="44957"/>
                  </a:lnTo>
                  <a:lnTo>
                    <a:pt x="108204" y="0"/>
                  </a:lnTo>
                  <a:lnTo>
                    <a:pt x="0" y="0"/>
                  </a:lnTo>
                  <a:lnTo>
                    <a:pt x="0" y="44957"/>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9" name="object 33">
              <a:extLst>
                <a:ext uri="{FF2B5EF4-FFF2-40B4-BE49-F238E27FC236}">
                  <a16:creationId xmlns:a16="http://schemas.microsoft.com/office/drawing/2014/main" id="{E49DFD20-E5F1-4059-9522-E7820239D66C}"/>
                </a:ext>
              </a:extLst>
            </p:cNvPr>
            <p:cNvSpPr/>
            <p:nvPr/>
          </p:nvSpPr>
          <p:spPr>
            <a:xfrm>
              <a:off x="4103404" y="3804508"/>
              <a:ext cx="252000" cy="58880"/>
            </a:xfrm>
            <a:custGeom>
              <a:avLst/>
              <a:gdLst/>
              <a:ahLst/>
              <a:cxnLst/>
              <a:rect l="l" t="t" r="r" b="b"/>
              <a:pathLst>
                <a:path w="108585" h="50800">
                  <a:moveTo>
                    <a:pt x="0" y="50292"/>
                  </a:moveTo>
                  <a:lnTo>
                    <a:pt x="108216" y="50292"/>
                  </a:lnTo>
                  <a:lnTo>
                    <a:pt x="108216" y="0"/>
                  </a:lnTo>
                  <a:lnTo>
                    <a:pt x="0" y="0"/>
                  </a:lnTo>
                  <a:lnTo>
                    <a:pt x="0" y="50292"/>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0" name="object 34">
              <a:extLst>
                <a:ext uri="{FF2B5EF4-FFF2-40B4-BE49-F238E27FC236}">
                  <a16:creationId xmlns:a16="http://schemas.microsoft.com/office/drawing/2014/main" id="{96D6BF75-8CED-487A-B30C-BDBE634BDEB0}"/>
                </a:ext>
              </a:extLst>
            </p:cNvPr>
            <p:cNvSpPr/>
            <p:nvPr/>
          </p:nvSpPr>
          <p:spPr>
            <a:xfrm>
              <a:off x="4644001" y="3810691"/>
              <a:ext cx="252000" cy="35328"/>
            </a:xfrm>
            <a:custGeom>
              <a:avLst/>
              <a:gdLst/>
              <a:ahLst/>
              <a:cxnLst/>
              <a:rect l="l" t="t" r="r" b="b"/>
              <a:pathLst>
                <a:path w="107950" h="30479">
                  <a:moveTo>
                    <a:pt x="0" y="30479"/>
                  </a:moveTo>
                  <a:lnTo>
                    <a:pt x="107441" y="30479"/>
                  </a:lnTo>
                  <a:lnTo>
                    <a:pt x="107441" y="0"/>
                  </a:lnTo>
                  <a:lnTo>
                    <a:pt x="0" y="0"/>
                  </a:lnTo>
                  <a:lnTo>
                    <a:pt x="0" y="30479"/>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1" name="object 35">
              <a:extLst>
                <a:ext uri="{FF2B5EF4-FFF2-40B4-BE49-F238E27FC236}">
                  <a16:creationId xmlns:a16="http://schemas.microsoft.com/office/drawing/2014/main" id="{8ACA195F-4EC3-4872-BDF3-EB9A026EC384}"/>
                </a:ext>
              </a:extLst>
            </p:cNvPr>
            <p:cNvSpPr/>
            <p:nvPr/>
          </p:nvSpPr>
          <p:spPr>
            <a:xfrm>
              <a:off x="5183405" y="3661430"/>
              <a:ext cx="252000" cy="41952"/>
            </a:xfrm>
            <a:custGeom>
              <a:avLst/>
              <a:gdLst/>
              <a:ahLst/>
              <a:cxnLst/>
              <a:rect l="l" t="t" r="r" b="b"/>
              <a:pathLst>
                <a:path w="108585" h="36195">
                  <a:moveTo>
                    <a:pt x="0" y="35813"/>
                  </a:moveTo>
                  <a:lnTo>
                    <a:pt x="108203" y="35813"/>
                  </a:lnTo>
                  <a:lnTo>
                    <a:pt x="108203" y="0"/>
                  </a:lnTo>
                  <a:lnTo>
                    <a:pt x="0" y="0"/>
                  </a:lnTo>
                  <a:lnTo>
                    <a:pt x="0" y="35813"/>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2" name="object 36">
              <a:extLst>
                <a:ext uri="{FF2B5EF4-FFF2-40B4-BE49-F238E27FC236}">
                  <a16:creationId xmlns:a16="http://schemas.microsoft.com/office/drawing/2014/main" id="{95C19192-7862-4CB3-99EC-A7254B478404}"/>
                </a:ext>
              </a:extLst>
            </p:cNvPr>
            <p:cNvSpPr/>
            <p:nvPr/>
          </p:nvSpPr>
          <p:spPr>
            <a:xfrm>
              <a:off x="5722808" y="3756816"/>
              <a:ext cx="252000" cy="64768"/>
            </a:xfrm>
            <a:custGeom>
              <a:avLst/>
              <a:gdLst/>
              <a:ahLst/>
              <a:cxnLst/>
              <a:rect l="l" t="t" r="r" b="b"/>
              <a:pathLst>
                <a:path w="108585" h="55879">
                  <a:moveTo>
                    <a:pt x="0" y="55625"/>
                  </a:moveTo>
                  <a:lnTo>
                    <a:pt x="108203" y="55625"/>
                  </a:lnTo>
                  <a:lnTo>
                    <a:pt x="108203" y="0"/>
                  </a:lnTo>
                  <a:lnTo>
                    <a:pt x="0" y="0"/>
                  </a:lnTo>
                  <a:lnTo>
                    <a:pt x="0" y="55625"/>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3" name="object 37">
              <a:extLst>
                <a:ext uri="{FF2B5EF4-FFF2-40B4-BE49-F238E27FC236}">
                  <a16:creationId xmlns:a16="http://schemas.microsoft.com/office/drawing/2014/main" id="{F2CA9BA7-569A-4C26-8630-04397EE71CC2}"/>
                </a:ext>
              </a:extLst>
            </p:cNvPr>
            <p:cNvSpPr/>
            <p:nvPr/>
          </p:nvSpPr>
          <p:spPr>
            <a:xfrm>
              <a:off x="1404000" y="3823056"/>
              <a:ext cx="252000" cy="114815"/>
            </a:xfrm>
            <a:custGeom>
              <a:avLst/>
              <a:gdLst/>
              <a:ahLst/>
              <a:cxnLst/>
              <a:rect l="l" t="t" r="r" b="b"/>
              <a:pathLst>
                <a:path w="108584" h="99059">
                  <a:moveTo>
                    <a:pt x="108203" y="0"/>
                  </a:moveTo>
                  <a:lnTo>
                    <a:pt x="0" y="0"/>
                  </a:lnTo>
                  <a:lnTo>
                    <a:pt x="0" y="99060"/>
                  </a:lnTo>
                  <a:lnTo>
                    <a:pt x="108203" y="99060"/>
                  </a:lnTo>
                  <a:lnTo>
                    <a:pt x="108203"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4" name="object 38">
              <a:extLst>
                <a:ext uri="{FF2B5EF4-FFF2-40B4-BE49-F238E27FC236}">
                  <a16:creationId xmlns:a16="http://schemas.microsoft.com/office/drawing/2014/main" id="{E31EF7C1-A6C7-4779-8135-5EF6EF8B3CC9}"/>
                </a:ext>
              </a:extLst>
            </p:cNvPr>
            <p:cNvSpPr/>
            <p:nvPr/>
          </p:nvSpPr>
          <p:spPr>
            <a:xfrm>
              <a:off x="1944597" y="3768298"/>
              <a:ext cx="252000" cy="126591"/>
            </a:xfrm>
            <a:custGeom>
              <a:avLst/>
              <a:gdLst/>
              <a:ahLst/>
              <a:cxnLst/>
              <a:rect l="l" t="t" r="r" b="b"/>
              <a:pathLst>
                <a:path w="107950" h="109220">
                  <a:moveTo>
                    <a:pt x="107442" y="0"/>
                  </a:moveTo>
                  <a:lnTo>
                    <a:pt x="0" y="0"/>
                  </a:lnTo>
                  <a:lnTo>
                    <a:pt x="0" y="108965"/>
                  </a:lnTo>
                  <a:lnTo>
                    <a:pt x="107442" y="108965"/>
                  </a:lnTo>
                  <a:lnTo>
                    <a:pt x="107442"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5" name="object 39">
              <a:extLst>
                <a:ext uri="{FF2B5EF4-FFF2-40B4-BE49-F238E27FC236}">
                  <a16:creationId xmlns:a16="http://schemas.microsoft.com/office/drawing/2014/main" id="{C1691B84-9466-4CB6-9D8D-5D31321F9E33}"/>
                </a:ext>
              </a:extLst>
            </p:cNvPr>
            <p:cNvSpPr/>
            <p:nvPr/>
          </p:nvSpPr>
          <p:spPr>
            <a:xfrm>
              <a:off x="2484001" y="3720605"/>
              <a:ext cx="252000" cy="153823"/>
            </a:xfrm>
            <a:custGeom>
              <a:avLst/>
              <a:gdLst/>
              <a:ahLst/>
              <a:cxnLst/>
              <a:rect l="l" t="t" r="r" b="b"/>
              <a:pathLst>
                <a:path w="108585" h="132715">
                  <a:moveTo>
                    <a:pt x="108204" y="0"/>
                  </a:moveTo>
                  <a:lnTo>
                    <a:pt x="0" y="0"/>
                  </a:lnTo>
                  <a:lnTo>
                    <a:pt x="0" y="132587"/>
                  </a:lnTo>
                  <a:lnTo>
                    <a:pt x="108204" y="132587"/>
                  </a:lnTo>
                  <a:lnTo>
                    <a:pt x="108204"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6" name="object 40">
              <a:extLst>
                <a:ext uri="{FF2B5EF4-FFF2-40B4-BE49-F238E27FC236}">
                  <a16:creationId xmlns:a16="http://schemas.microsoft.com/office/drawing/2014/main" id="{5EB38782-462C-46C2-810A-297396BC72D8}"/>
                </a:ext>
              </a:extLst>
            </p:cNvPr>
            <p:cNvSpPr/>
            <p:nvPr/>
          </p:nvSpPr>
          <p:spPr>
            <a:xfrm>
              <a:off x="3023404" y="3704707"/>
              <a:ext cx="252000" cy="142782"/>
            </a:xfrm>
            <a:custGeom>
              <a:avLst/>
              <a:gdLst/>
              <a:ahLst/>
              <a:cxnLst/>
              <a:rect l="l" t="t" r="r" b="b"/>
              <a:pathLst>
                <a:path w="108585" h="123190">
                  <a:moveTo>
                    <a:pt x="108204" y="0"/>
                  </a:moveTo>
                  <a:lnTo>
                    <a:pt x="0" y="0"/>
                  </a:lnTo>
                  <a:lnTo>
                    <a:pt x="0" y="122682"/>
                  </a:lnTo>
                  <a:lnTo>
                    <a:pt x="108204" y="122682"/>
                  </a:lnTo>
                  <a:lnTo>
                    <a:pt x="108204"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7" name="object 41">
              <a:extLst>
                <a:ext uri="{FF2B5EF4-FFF2-40B4-BE49-F238E27FC236}">
                  <a16:creationId xmlns:a16="http://schemas.microsoft.com/office/drawing/2014/main" id="{EFE1A02B-D1EB-44F8-AD5E-4C3D1B782289}"/>
                </a:ext>
              </a:extLst>
            </p:cNvPr>
            <p:cNvSpPr/>
            <p:nvPr/>
          </p:nvSpPr>
          <p:spPr>
            <a:xfrm>
              <a:off x="3564001" y="3720605"/>
              <a:ext cx="252000" cy="105983"/>
            </a:xfrm>
            <a:custGeom>
              <a:avLst/>
              <a:gdLst/>
              <a:ahLst/>
              <a:cxnLst/>
              <a:rect l="l" t="t" r="r" b="b"/>
              <a:pathLst>
                <a:path w="108585" h="91439">
                  <a:moveTo>
                    <a:pt x="108204" y="0"/>
                  </a:moveTo>
                  <a:lnTo>
                    <a:pt x="0" y="0"/>
                  </a:lnTo>
                  <a:lnTo>
                    <a:pt x="0" y="91439"/>
                  </a:lnTo>
                  <a:lnTo>
                    <a:pt x="108204" y="91439"/>
                  </a:lnTo>
                  <a:lnTo>
                    <a:pt x="108204"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8" name="object 42">
              <a:extLst>
                <a:ext uri="{FF2B5EF4-FFF2-40B4-BE49-F238E27FC236}">
                  <a16:creationId xmlns:a16="http://schemas.microsoft.com/office/drawing/2014/main" id="{2022416D-90A1-4858-AE97-6BACC4C57A1D}"/>
                </a:ext>
              </a:extLst>
            </p:cNvPr>
            <p:cNvSpPr/>
            <p:nvPr/>
          </p:nvSpPr>
          <p:spPr>
            <a:xfrm>
              <a:off x="4103404" y="3732087"/>
              <a:ext cx="252000" cy="72864"/>
            </a:xfrm>
            <a:custGeom>
              <a:avLst/>
              <a:gdLst/>
              <a:ahLst/>
              <a:cxnLst/>
              <a:rect l="l" t="t" r="r" b="b"/>
              <a:pathLst>
                <a:path w="108585" h="62864">
                  <a:moveTo>
                    <a:pt x="0" y="62484"/>
                  </a:moveTo>
                  <a:lnTo>
                    <a:pt x="108216" y="62484"/>
                  </a:lnTo>
                  <a:lnTo>
                    <a:pt x="108216" y="0"/>
                  </a:lnTo>
                  <a:lnTo>
                    <a:pt x="0" y="0"/>
                  </a:lnTo>
                  <a:lnTo>
                    <a:pt x="0" y="62484"/>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9" name="object 43">
              <a:extLst>
                <a:ext uri="{FF2B5EF4-FFF2-40B4-BE49-F238E27FC236}">
                  <a16:creationId xmlns:a16="http://schemas.microsoft.com/office/drawing/2014/main" id="{A1C66AA2-23C1-4E2E-81C5-E56A023F7F2A}"/>
                </a:ext>
              </a:extLst>
            </p:cNvPr>
            <p:cNvSpPr/>
            <p:nvPr/>
          </p:nvSpPr>
          <p:spPr>
            <a:xfrm>
              <a:off x="4644001" y="3754167"/>
              <a:ext cx="252000" cy="56672"/>
            </a:xfrm>
            <a:custGeom>
              <a:avLst/>
              <a:gdLst/>
              <a:ahLst/>
              <a:cxnLst/>
              <a:rect l="l" t="t" r="r" b="b"/>
              <a:pathLst>
                <a:path w="107950" h="48895">
                  <a:moveTo>
                    <a:pt x="0" y="48767"/>
                  </a:moveTo>
                  <a:lnTo>
                    <a:pt x="107441" y="48767"/>
                  </a:lnTo>
                  <a:lnTo>
                    <a:pt x="107441" y="0"/>
                  </a:lnTo>
                  <a:lnTo>
                    <a:pt x="0" y="0"/>
                  </a:lnTo>
                  <a:lnTo>
                    <a:pt x="0" y="48767"/>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0" name="object 44">
              <a:extLst>
                <a:ext uri="{FF2B5EF4-FFF2-40B4-BE49-F238E27FC236}">
                  <a16:creationId xmlns:a16="http://schemas.microsoft.com/office/drawing/2014/main" id="{4EC5F553-2579-417D-8D1A-89A5E72637FB}"/>
                </a:ext>
              </a:extLst>
            </p:cNvPr>
            <p:cNvSpPr/>
            <p:nvPr/>
          </p:nvSpPr>
          <p:spPr>
            <a:xfrm>
              <a:off x="5183405" y="3599608"/>
              <a:ext cx="252000" cy="61824"/>
            </a:xfrm>
            <a:custGeom>
              <a:avLst/>
              <a:gdLst/>
              <a:ahLst/>
              <a:cxnLst/>
              <a:rect l="l" t="t" r="r" b="b"/>
              <a:pathLst>
                <a:path w="108585" h="53339">
                  <a:moveTo>
                    <a:pt x="0" y="53340"/>
                  </a:moveTo>
                  <a:lnTo>
                    <a:pt x="108203" y="53340"/>
                  </a:lnTo>
                  <a:lnTo>
                    <a:pt x="108203" y="0"/>
                  </a:lnTo>
                  <a:lnTo>
                    <a:pt x="0" y="0"/>
                  </a:lnTo>
                  <a:lnTo>
                    <a:pt x="0" y="5334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1" name="object 45">
              <a:extLst>
                <a:ext uri="{FF2B5EF4-FFF2-40B4-BE49-F238E27FC236}">
                  <a16:creationId xmlns:a16="http://schemas.microsoft.com/office/drawing/2014/main" id="{1995ED4A-A31E-4371-8BD0-6B12001DE667}"/>
                </a:ext>
              </a:extLst>
            </p:cNvPr>
            <p:cNvSpPr/>
            <p:nvPr/>
          </p:nvSpPr>
          <p:spPr>
            <a:xfrm>
              <a:off x="5722808" y="3660547"/>
              <a:ext cx="252000" cy="96415"/>
            </a:xfrm>
            <a:custGeom>
              <a:avLst/>
              <a:gdLst/>
              <a:ahLst/>
              <a:cxnLst/>
              <a:rect l="l" t="t" r="r" b="b"/>
              <a:pathLst>
                <a:path w="108585" h="83185">
                  <a:moveTo>
                    <a:pt x="0" y="83057"/>
                  </a:moveTo>
                  <a:lnTo>
                    <a:pt x="108203" y="83057"/>
                  </a:lnTo>
                  <a:lnTo>
                    <a:pt x="108203" y="0"/>
                  </a:lnTo>
                  <a:lnTo>
                    <a:pt x="0" y="0"/>
                  </a:lnTo>
                  <a:lnTo>
                    <a:pt x="0" y="83057"/>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2" name="object 46">
              <a:extLst>
                <a:ext uri="{FF2B5EF4-FFF2-40B4-BE49-F238E27FC236}">
                  <a16:creationId xmlns:a16="http://schemas.microsoft.com/office/drawing/2014/main" id="{2E3D51AE-7E4C-450D-B2F5-91FB90ED3231}"/>
                </a:ext>
              </a:extLst>
            </p:cNvPr>
            <p:cNvSpPr/>
            <p:nvPr/>
          </p:nvSpPr>
          <p:spPr>
            <a:xfrm>
              <a:off x="1404000" y="3758582"/>
              <a:ext cx="252000" cy="64768"/>
            </a:xfrm>
            <a:custGeom>
              <a:avLst/>
              <a:gdLst/>
              <a:ahLst/>
              <a:cxnLst/>
              <a:rect l="l" t="t" r="r" b="b"/>
              <a:pathLst>
                <a:path w="108584" h="55879">
                  <a:moveTo>
                    <a:pt x="0" y="55625"/>
                  </a:moveTo>
                  <a:lnTo>
                    <a:pt x="108203" y="55625"/>
                  </a:lnTo>
                  <a:lnTo>
                    <a:pt x="108203" y="0"/>
                  </a:lnTo>
                  <a:lnTo>
                    <a:pt x="0" y="0"/>
                  </a:lnTo>
                  <a:lnTo>
                    <a:pt x="0" y="55625"/>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3" name="object 47">
              <a:extLst>
                <a:ext uri="{FF2B5EF4-FFF2-40B4-BE49-F238E27FC236}">
                  <a16:creationId xmlns:a16="http://schemas.microsoft.com/office/drawing/2014/main" id="{2F63BA07-B7B8-4DC8-BCD3-DA1EB2B8987F}"/>
                </a:ext>
              </a:extLst>
            </p:cNvPr>
            <p:cNvSpPr/>
            <p:nvPr/>
          </p:nvSpPr>
          <p:spPr>
            <a:xfrm>
              <a:off x="1944597" y="3715305"/>
              <a:ext cx="252000" cy="52992"/>
            </a:xfrm>
            <a:custGeom>
              <a:avLst/>
              <a:gdLst/>
              <a:ahLst/>
              <a:cxnLst/>
              <a:rect l="l" t="t" r="r" b="b"/>
              <a:pathLst>
                <a:path w="107950" h="45720">
                  <a:moveTo>
                    <a:pt x="0" y="45720"/>
                  </a:moveTo>
                  <a:lnTo>
                    <a:pt x="107442" y="45720"/>
                  </a:lnTo>
                  <a:lnTo>
                    <a:pt x="107442" y="0"/>
                  </a:lnTo>
                  <a:lnTo>
                    <a:pt x="0" y="0"/>
                  </a:lnTo>
                  <a:lnTo>
                    <a:pt x="0" y="4572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4" name="object 48">
              <a:extLst>
                <a:ext uri="{FF2B5EF4-FFF2-40B4-BE49-F238E27FC236}">
                  <a16:creationId xmlns:a16="http://schemas.microsoft.com/office/drawing/2014/main" id="{61195295-47C5-4BAA-8439-0FC9E36AAE7A}"/>
                </a:ext>
              </a:extLst>
            </p:cNvPr>
            <p:cNvSpPr/>
            <p:nvPr/>
          </p:nvSpPr>
          <p:spPr>
            <a:xfrm>
              <a:off x="2484001" y="3676446"/>
              <a:ext cx="252000" cy="44160"/>
            </a:xfrm>
            <a:custGeom>
              <a:avLst/>
              <a:gdLst/>
              <a:ahLst/>
              <a:cxnLst/>
              <a:rect l="l" t="t" r="r" b="b"/>
              <a:pathLst>
                <a:path w="108585" h="38100">
                  <a:moveTo>
                    <a:pt x="0" y="38100"/>
                  </a:moveTo>
                  <a:lnTo>
                    <a:pt x="108204" y="38100"/>
                  </a:lnTo>
                  <a:lnTo>
                    <a:pt x="108204" y="0"/>
                  </a:lnTo>
                  <a:lnTo>
                    <a:pt x="0" y="0"/>
                  </a:lnTo>
                  <a:lnTo>
                    <a:pt x="0" y="381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5" name="object 49">
              <a:extLst>
                <a:ext uri="{FF2B5EF4-FFF2-40B4-BE49-F238E27FC236}">
                  <a16:creationId xmlns:a16="http://schemas.microsoft.com/office/drawing/2014/main" id="{A7BA3AFE-D4F3-4E55-AE58-650DEA58E94F}"/>
                </a:ext>
              </a:extLst>
            </p:cNvPr>
            <p:cNvSpPr/>
            <p:nvPr/>
          </p:nvSpPr>
          <p:spPr>
            <a:xfrm>
              <a:off x="3023404" y="3678212"/>
              <a:ext cx="252000" cy="26496"/>
            </a:xfrm>
            <a:custGeom>
              <a:avLst/>
              <a:gdLst/>
              <a:ahLst/>
              <a:cxnLst/>
              <a:rect l="l" t="t" r="r" b="b"/>
              <a:pathLst>
                <a:path w="108585" h="22860">
                  <a:moveTo>
                    <a:pt x="0" y="22859"/>
                  </a:moveTo>
                  <a:lnTo>
                    <a:pt x="108204" y="22859"/>
                  </a:lnTo>
                  <a:lnTo>
                    <a:pt x="108204" y="0"/>
                  </a:lnTo>
                  <a:lnTo>
                    <a:pt x="0" y="0"/>
                  </a:lnTo>
                  <a:lnTo>
                    <a:pt x="0" y="22859"/>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6" name="object 50">
              <a:extLst>
                <a:ext uri="{FF2B5EF4-FFF2-40B4-BE49-F238E27FC236}">
                  <a16:creationId xmlns:a16="http://schemas.microsoft.com/office/drawing/2014/main" id="{FC2FCCB3-3449-4439-9300-50D0DF3580E7}"/>
                </a:ext>
              </a:extLst>
            </p:cNvPr>
            <p:cNvSpPr/>
            <p:nvPr/>
          </p:nvSpPr>
          <p:spPr>
            <a:xfrm>
              <a:off x="3564001" y="3692342"/>
              <a:ext cx="252000" cy="28704"/>
            </a:xfrm>
            <a:custGeom>
              <a:avLst/>
              <a:gdLst/>
              <a:ahLst/>
              <a:cxnLst/>
              <a:rect l="l" t="t" r="r" b="b"/>
              <a:pathLst>
                <a:path w="108585" h="24764">
                  <a:moveTo>
                    <a:pt x="0" y="24384"/>
                  </a:moveTo>
                  <a:lnTo>
                    <a:pt x="108204" y="24384"/>
                  </a:lnTo>
                  <a:lnTo>
                    <a:pt x="108204" y="0"/>
                  </a:lnTo>
                  <a:lnTo>
                    <a:pt x="0" y="0"/>
                  </a:lnTo>
                  <a:lnTo>
                    <a:pt x="0" y="24384"/>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2" name="object 51">
              <a:extLst>
                <a:ext uri="{FF2B5EF4-FFF2-40B4-BE49-F238E27FC236}">
                  <a16:creationId xmlns:a16="http://schemas.microsoft.com/office/drawing/2014/main" id="{AF208829-5E51-4A86-B6DE-8A3D1CA2D63D}"/>
                </a:ext>
              </a:extLst>
            </p:cNvPr>
            <p:cNvSpPr/>
            <p:nvPr/>
          </p:nvSpPr>
          <p:spPr>
            <a:xfrm>
              <a:off x="4103404" y="3693225"/>
              <a:ext cx="252000" cy="39008"/>
            </a:xfrm>
            <a:custGeom>
              <a:avLst/>
              <a:gdLst/>
              <a:ahLst/>
              <a:cxnLst/>
              <a:rect l="l" t="t" r="r" b="b"/>
              <a:pathLst>
                <a:path w="108585" h="33654">
                  <a:moveTo>
                    <a:pt x="0" y="33527"/>
                  </a:moveTo>
                  <a:lnTo>
                    <a:pt x="108216" y="33527"/>
                  </a:lnTo>
                  <a:lnTo>
                    <a:pt x="108216" y="0"/>
                  </a:lnTo>
                  <a:lnTo>
                    <a:pt x="0" y="0"/>
                  </a:lnTo>
                  <a:lnTo>
                    <a:pt x="0" y="33527"/>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3" name="object 52">
              <a:extLst>
                <a:ext uri="{FF2B5EF4-FFF2-40B4-BE49-F238E27FC236}">
                  <a16:creationId xmlns:a16="http://schemas.microsoft.com/office/drawing/2014/main" id="{BC25EF48-4E24-4E5D-ADEE-A5E1892CCF08}"/>
                </a:ext>
              </a:extLst>
            </p:cNvPr>
            <p:cNvSpPr/>
            <p:nvPr/>
          </p:nvSpPr>
          <p:spPr>
            <a:xfrm>
              <a:off x="4644001" y="3710007"/>
              <a:ext cx="252000" cy="44160"/>
            </a:xfrm>
            <a:custGeom>
              <a:avLst/>
              <a:gdLst/>
              <a:ahLst/>
              <a:cxnLst/>
              <a:rect l="l" t="t" r="r" b="b"/>
              <a:pathLst>
                <a:path w="107950" h="38100">
                  <a:moveTo>
                    <a:pt x="0" y="38100"/>
                  </a:moveTo>
                  <a:lnTo>
                    <a:pt x="107441" y="38100"/>
                  </a:lnTo>
                  <a:lnTo>
                    <a:pt x="107441" y="0"/>
                  </a:lnTo>
                  <a:lnTo>
                    <a:pt x="0" y="0"/>
                  </a:lnTo>
                  <a:lnTo>
                    <a:pt x="0" y="381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4" name="object 53">
              <a:extLst>
                <a:ext uri="{FF2B5EF4-FFF2-40B4-BE49-F238E27FC236}">
                  <a16:creationId xmlns:a16="http://schemas.microsoft.com/office/drawing/2014/main" id="{2570BF03-C6EF-4E7A-81EE-19D4A4CCC711}"/>
                </a:ext>
              </a:extLst>
            </p:cNvPr>
            <p:cNvSpPr/>
            <p:nvPr/>
          </p:nvSpPr>
          <p:spPr>
            <a:xfrm>
              <a:off x="5183405" y="3528068"/>
              <a:ext cx="252000" cy="72128"/>
            </a:xfrm>
            <a:custGeom>
              <a:avLst/>
              <a:gdLst/>
              <a:ahLst/>
              <a:cxnLst/>
              <a:rect l="l" t="t" r="r" b="b"/>
              <a:pathLst>
                <a:path w="108585" h="62229">
                  <a:moveTo>
                    <a:pt x="0" y="61722"/>
                  </a:moveTo>
                  <a:lnTo>
                    <a:pt x="108203" y="61722"/>
                  </a:lnTo>
                  <a:lnTo>
                    <a:pt x="108203" y="0"/>
                  </a:lnTo>
                  <a:lnTo>
                    <a:pt x="0" y="0"/>
                  </a:lnTo>
                  <a:lnTo>
                    <a:pt x="0" y="61722"/>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5" name="object 54">
              <a:extLst>
                <a:ext uri="{FF2B5EF4-FFF2-40B4-BE49-F238E27FC236}">
                  <a16:creationId xmlns:a16="http://schemas.microsoft.com/office/drawing/2014/main" id="{1C509146-EE71-482C-80B6-5BABBC823BA9}"/>
                </a:ext>
              </a:extLst>
            </p:cNvPr>
            <p:cNvSpPr/>
            <p:nvPr/>
          </p:nvSpPr>
          <p:spPr>
            <a:xfrm>
              <a:off x="5722808" y="3596075"/>
              <a:ext cx="252000" cy="64768"/>
            </a:xfrm>
            <a:custGeom>
              <a:avLst/>
              <a:gdLst/>
              <a:ahLst/>
              <a:cxnLst/>
              <a:rect l="l" t="t" r="r" b="b"/>
              <a:pathLst>
                <a:path w="108585" h="55879">
                  <a:moveTo>
                    <a:pt x="0" y="55625"/>
                  </a:moveTo>
                  <a:lnTo>
                    <a:pt x="108203" y="55625"/>
                  </a:lnTo>
                  <a:lnTo>
                    <a:pt x="108203" y="0"/>
                  </a:lnTo>
                  <a:lnTo>
                    <a:pt x="0" y="0"/>
                  </a:lnTo>
                  <a:lnTo>
                    <a:pt x="0" y="55625"/>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3712840409"/>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F5CCC10-3AB3-4150-BA68-CCE2A29F5076}"/>
              </a:ext>
            </a:extLst>
          </p:cNvPr>
          <p:cNvGrpSpPr/>
          <p:nvPr/>
        </p:nvGrpSpPr>
        <p:grpSpPr>
          <a:xfrm>
            <a:off x="0" y="432000"/>
            <a:ext cx="10287000" cy="3015996"/>
            <a:chOff x="0" y="432000"/>
            <a:chExt cx="10287000" cy="3015996"/>
          </a:xfrm>
        </p:grpSpPr>
        <p:sp>
          <p:nvSpPr>
            <p:cNvPr id="5" name="Rectangle 4">
              <a:extLst>
                <a:ext uri="{FF2B5EF4-FFF2-40B4-BE49-F238E27FC236}">
                  <a16:creationId xmlns:a16="http://schemas.microsoft.com/office/drawing/2014/main" id="{52A28CEE-ACC5-4B11-8866-79BA585A15C8}"/>
                </a:ext>
              </a:extLst>
            </p:cNvPr>
            <p:cNvSpPr/>
            <p:nvPr/>
          </p:nvSpPr>
          <p:spPr>
            <a:xfrm>
              <a:off x="1800000" y="1440000"/>
              <a:ext cx="2736327"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REGION PROFILES</a:t>
              </a:r>
              <a:endParaRPr kumimoji="0" lang="en-US"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90D9700E-0D0C-46AF-BB18-E73EBA5360E2}"/>
                </a:ext>
              </a:extLst>
            </p:cNvPr>
            <p:cNvSpPr/>
            <p:nvPr/>
          </p:nvSpPr>
          <p:spPr>
            <a:xfrm>
              <a:off x="0" y="432000"/>
              <a:ext cx="10287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US" b="0" i="0" u="none" strike="noStrike" kern="0" cap="none" spc="10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 AIDS UPDATE 2019</a:t>
              </a:r>
            </a:p>
          </p:txBody>
        </p:sp>
        <p:sp>
          <p:nvSpPr>
            <p:cNvPr id="4" name="Rectangle 3">
              <a:extLst>
                <a:ext uri="{FF2B5EF4-FFF2-40B4-BE49-F238E27FC236}">
                  <a16:creationId xmlns:a16="http://schemas.microsoft.com/office/drawing/2014/main" id="{BFBB9419-84E3-45A2-9367-CD039DC27E6B}"/>
                </a:ext>
              </a:extLst>
            </p:cNvPr>
            <p:cNvSpPr/>
            <p:nvPr/>
          </p:nvSpPr>
          <p:spPr>
            <a:xfrm>
              <a:off x="1799999" y="2340000"/>
              <a:ext cx="7899598" cy="1107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WESTERN AND CENTRAL EUROPE </a:t>
              </a:r>
            </a:p>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AND NORTH AMERICA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346255327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5777317-CC27-4702-87E4-BE9734C5ED4D}"/>
              </a:ext>
            </a:extLst>
          </p:cNvPr>
          <p:cNvGrpSpPr/>
          <p:nvPr/>
        </p:nvGrpSpPr>
        <p:grpSpPr>
          <a:xfrm>
            <a:off x="0" y="0"/>
            <a:ext cx="10285200" cy="6478609"/>
            <a:chOff x="0" y="0"/>
            <a:chExt cx="10285200" cy="6478609"/>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Ins="36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Estimated new HIV infections and reported new HIV diagnoses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3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in western and central Europe and the United States of America, 2010–2018</a:t>
              </a:r>
              <a:endParaRPr kumimoji="0" lang="en-CH" sz="23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14E3AECC-C223-4008-8128-B22FA9776144}"/>
                </a:ext>
              </a:extLst>
            </p:cNvPr>
            <p:cNvSpPr/>
            <p:nvPr/>
          </p:nvSpPr>
          <p:spPr>
            <a:xfrm>
              <a:off x="360000" y="5940000"/>
              <a:ext cx="9464020" cy="538609"/>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Estimates of new HIV infections: UNAIDS estimates, 2019. New HIV diagnoses data for western and central Europe, including European Union countries and Israel, Serbia, Switzerland and Turkey were abstracted from: European Centre for Disease Prevention and Control, World Health Organization (WHO) Regional Office for Europe. HIV/AIDS surveillance in Europe 2018. 2017 data. Copenhagen: WHO Regional Office for Europe;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2018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hlinkClick r:id="rId3"/>
                </a:rPr>
                <a:t>https://ecdc.europa.eu/sites/portal/fi les/documents/hiv-aids-surveillance-europe-2018.pdf</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accessed 4 July 2019). Trends in new diagnoses and new infections for western and central Europe exclude data for Germany, where data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were not reported for 2017. New HIV diagnoses for the United States abstracted from: HIV surveillance report. Diagnoses of HIV infection in the United States and dependent areas, 2017. Volume 29. Atlanta (GA): </a:t>
              </a:r>
              <a:r>
                <a:rPr kumimoji="0" lang="en-GB" sz="7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Centers</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for Disease Control and Prevention; 2018 (http://www.cdc.gov/hiv/library/reports/hiv-surveillance.html, accessed 5 July 2019).</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98" name="Rectangle 97">
              <a:extLst>
                <a:ext uri="{FF2B5EF4-FFF2-40B4-BE49-F238E27FC236}">
                  <a16:creationId xmlns:a16="http://schemas.microsoft.com/office/drawing/2014/main" id="{8B0713B2-EDBB-4134-9F68-80600EE1D760}"/>
                </a:ext>
              </a:extLst>
            </p:cNvPr>
            <p:cNvSpPr/>
            <p:nvPr/>
          </p:nvSpPr>
          <p:spPr>
            <a:xfrm>
              <a:off x="630000" y="2376000"/>
              <a:ext cx="144000" cy="1440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Rectangle 103">
              <a:extLst>
                <a:ext uri="{FF2B5EF4-FFF2-40B4-BE49-F238E27FC236}">
                  <a16:creationId xmlns:a16="http://schemas.microsoft.com/office/drawing/2014/main" id="{C82D35EC-D031-4175-AC7B-7EBF9050C38C}"/>
                </a:ext>
              </a:extLst>
            </p:cNvPr>
            <p:cNvSpPr/>
            <p:nvPr/>
          </p:nvSpPr>
          <p:spPr>
            <a:xfrm>
              <a:off x="609088" y="1944000"/>
              <a:ext cx="144000" cy="1440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 name="Group 5">
              <a:extLst>
                <a:ext uri="{FF2B5EF4-FFF2-40B4-BE49-F238E27FC236}">
                  <a16:creationId xmlns:a16="http://schemas.microsoft.com/office/drawing/2014/main" id="{6CA55E19-FF80-43FA-B8B5-E117E71670DF}"/>
                </a:ext>
              </a:extLst>
            </p:cNvPr>
            <p:cNvGrpSpPr/>
            <p:nvPr/>
          </p:nvGrpSpPr>
          <p:grpSpPr>
            <a:xfrm>
              <a:off x="630000" y="2880000"/>
              <a:ext cx="1977701" cy="770554"/>
              <a:chOff x="630000" y="2782800"/>
              <a:chExt cx="1977701" cy="770554"/>
            </a:xfrm>
          </p:grpSpPr>
          <p:sp>
            <p:nvSpPr>
              <p:cNvPr id="99" name="Rectangle 98">
                <a:extLst>
                  <a:ext uri="{FF2B5EF4-FFF2-40B4-BE49-F238E27FC236}">
                    <a16:creationId xmlns:a16="http://schemas.microsoft.com/office/drawing/2014/main" id="{A545F8B0-B843-4CCD-9B9B-87D6A5B9298E}"/>
                  </a:ext>
                </a:extLst>
              </p:cNvPr>
              <p:cNvSpPr/>
              <p:nvPr/>
            </p:nvSpPr>
            <p:spPr>
              <a:xfrm>
                <a:off x="630000" y="3240000"/>
                <a:ext cx="144000" cy="144000"/>
              </a:xfrm>
              <a:prstGeom prst="rect">
                <a:avLst/>
              </a:prstGeom>
              <a:solidFill>
                <a:srgbClr val="3FA5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Rectangle 99">
                <a:extLst>
                  <a:ext uri="{FF2B5EF4-FFF2-40B4-BE49-F238E27FC236}">
                    <a16:creationId xmlns:a16="http://schemas.microsoft.com/office/drawing/2014/main" id="{2E2E7B91-7EFD-4FDC-AF21-5628D3927DFB}"/>
                  </a:ext>
                </a:extLst>
              </p:cNvPr>
              <p:cNvSpPr/>
              <p:nvPr/>
            </p:nvSpPr>
            <p:spPr>
              <a:xfrm>
                <a:off x="630000" y="2808000"/>
                <a:ext cx="144000" cy="1440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object 71">
                <a:extLst>
                  <a:ext uri="{FF2B5EF4-FFF2-40B4-BE49-F238E27FC236}">
                    <a16:creationId xmlns:a16="http://schemas.microsoft.com/office/drawing/2014/main" id="{860D7211-09B2-4283-8835-0B88304F1AFE}"/>
                  </a:ext>
                </a:extLst>
              </p:cNvPr>
              <p:cNvSpPr txBox="1"/>
              <p:nvPr/>
            </p:nvSpPr>
            <p:spPr>
              <a:xfrm>
                <a:off x="846000" y="2782800"/>
                <a:ext cx="1761701" cy="338554"/>
              </a:xfrm>
              <a:prstGeom prst="rect">
                <a:avLst/>
              </a:prstGeom>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New HIV diagnoses,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western and central Europe </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05" name="object 71">
                <a:extLst>
                  <a:ext uri="{FF2B5EF4-FFF2-40B4-BE49-F238E27FC236}">
                    <a16:creationId xmlns:a16="http://schemas.microsoft.com/office/drawing/2014/main" id="{825F20BF-BAEC-4EE3-A639-81B11B3A65A6}"/>
                  </a:ext>
                </a:extLst>
              </p:cNvPr>
              <p:cNvSpPr txBox="1"/>
              <p:nvPr/>
            </p:nvSpPr>
            <p:spPr>
              <a:xfrm>
                <a:off x="846000" y="3214800"/>
                <a:ext cx="1558119" cy="338554"/>
              </a:xfrm>
              <a:prstGeom prst="rect">
                <a:avLst/>
              </a:prstGeom>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New HIV diagnoses,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United States of America</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sp>
          <p:nvSpPr>
            <p:cNvPr id="106" name="object 71">
              <a:extLst>
                <a:ext uri="{FF2B5EF4-FFF2-40B4-BE49-F238E27FC236}">
                  <a16:creationId xmlns:a16="http://schemas.microsoft.com/office/drawing/2014/main" id="{3633D877-A825-423F-B0CF-AD198BA5736E}"/>
                </a:ext>
              </a:extLst>
            </p:cNvPr>
            <p:cNvSpPr txBox="1"/>
            <p:nvPr/>
          </p:nvSpPr>
          <p:spPr>
            <a:xfrm>
              <a:off x="846000" y="2350800"/>
              <a:ext cx="1558119" cy="338554"/>
            </a:xfrm>
            <a:prstGeom prst="rect">
              <a:avLst/>
            </a:prstGeom>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New HIV infections,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United States of America</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07" name="object 71">
              <a:extLst>
                <a:ext uri="{FF2B5EF4-FFF2-40B4-BE49-F238E27FC236}">
                  <a16:creationId xmlns:a16="http://schemas.microsoft.com/office/drawing/2014/main" id="{FE23DACA-8504-4E48-B3D9-469A8C74A989}"/>
                </a:ext>
              </a:extLst>
            </p:cNvPr>
            <p:cNvSpPr txBox="1"/>
            <p:nvPr/>
          </p:nvSpPr>
          <p:spPr>
            <a:xfrm>
              <a:off x="846000" y="1918800"/>
              <a:ext cx="1761701" cy="338554"/>
            </a:xfrm>
            <a:prstGeom prst="rect">
              <a:avLst/>
            </a:prstGeom>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New HIV infections,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western and central Europe </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51" name="object 8">
              <a:extLst>
                <a:ext uri="{FF2B5EF4-FFF2-40B4-BE49-F238E27FC236}">
                  <a16:creationId xmlns:a16="http://schemas.microsoft.com/office/drawing/2014/main" id="{6A0A7F19-5AAB-49B4-8358-9F46ED8E6C9E}"/>
                </a:ext>
              </a:extLst>
            </p:cNvPr>
            <p:cNvSpPr/>
            <p:nvPr/>
          </p:nvSpPr>
          <p:spPr>
            <a:xfrm>
              <a:off x="4251600" y="2761951"/>
              <a:ext cx="4762500" cy="812632"/>
            </a:xfrm>
            <a:custGeom>
              <a:avLst/>
              <a:gdLst/>
              <a:ahLst/>
              <a:cxnLst/>
              <a:rect l="l" t="t" r="r" b="b"/>
              <a:pathLst>
                <a:path w="4762500" h="1422400">
                  <a:moveTo>
                    <a:pt x="1193800" y="0"/>
                  </a:moveTo>
                  <a:lnTo>
                    <a:pt x="0" y="0"/>
                  </a:lnTo>
                  <a:lnTo>
                    <a:pt x="0" y="1041400"/>
                  </a:lnTo>
                  <a:lnTo>
                    <a:pt x="1193800" y="1041400"/>
                  </a:lnTo>
                  <a:lnTo>
                    <a:pt x="1778000" y="1130300"/>
                  </a:lnTo>
                  <a:lnTo>
                    <a:pt x="2374900" y="1143000"/>
                  </a:lnTo>
                  <a:lnTo>
                    <a:pt x="2971800" y="1181100"/>
                  </a:lnTo>
                  <a:lnTo>
                    <a:pt x="3568700" y="1282700"/>
                  </a:lnTo>
                  <a:lnTo>
                    <a:pt x="4165600" y="1371600"/>
                  </a:lnTo>
                  <a:lnTo>
                    <a:pt x="4762500" y="1422400"/>
                  </a:lnTo>
                  <a:lnTo>
                    <a:pt x="4762500" y="508000"/>
                  </a:lnTo>
                  <a:lnTo>
                    <a:pt x="4165600" y="444500"/>
                  </a:lnTo>
                  <a:lnTo>
                    <a:pt x="3568700" y="317500"/>
                  </a:lnTo>
                  <a:lnTo>
                    <a:pt x="2971800" y="177800"/>
                  </a:lnTo>
                  <a:lnTo>
                    <a:pt x="2374900" y="139700"/>
                  </a:lnTo>
                  <a:lnTo>
                    <a:pt x="1778000" y="127000"/>
                  </a:lnTo>
                  <a:lnTo>
                    <a:pt x="1193800" y="0"/>
                  </a:lnTo>
                  <a:close/>
                </a:path>
              </a:pathLst>
            </a:custGeom>
            <a:solidFill>
              <a:srgbClr val="F29FC5"/>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48" name="object 5">
              <a:extLst>
                <a:ext uri="{FF2B5EF4-FFF2-40B4-BE49-F238E27FC236}">
                  <a16:creationId xmlns:a16="http://schemas.microsoft.com/office/drawing/2014/main" id="{4A8C1356-655F-431A-8F2F-9CAE84304A29}"/>
                </a:ext>
              </a:extLst>
            </p:cNvPr>
            <p:cNvSpPr/>
            <p:nvPr/>
          </p:nvSpPr>
          <p:spPr>
            <a:xfrm>
              <a:off x="4257128" y="2123157"/>
              <a:ext cx="3568700" cy="602218"/>
            </a:xfrm>
            <a:custGeom>
              <a:avLst/>
              <a:gdLst/>
              <a:ahLst/>
              <a:cxnLst/>
              <a:rect l="l" t="t" r="r" b="b"/>
              <a:pathLst>
                <a:path w="3568700" h="1054100">
                  <a:moveTo>
                    <a:pt x="3568700" y="977900"/>
                  </a:moveTo>
                  <a:lnTo>
                    <a:pt x="2971800" y="977900"/>
                  </a:lnTo>
                  <a:lnTo>
                    <a:pt x="3568700" y="1054100"/>
                  </a:lnTo>
                  <a:lnTo>
                    <a:pt x="3568700" y="977900"/>
                  </a:lnTo>
                  <a:close/>
                </a:path>
                <a:path w="3568700" h="1054100">
                  <a:moveTo>
                    <a:pt x="3568700" y="838200"/>
                  </a:moveTo>
                  <a:lnTo>
                    <a:pt x="1193800" y="838200"/>
                  </a:lnTo>
                  <a:lnTo>
                    <a:pt x="1778000" y="1016000"/>
                  </a:lnTo>
                  <a:lnTo>
                    <a:pt x="2374900" y="990600"/>
                  </a:lnTo>
                  <a:lnTo>
                    <a:pt x="2971800" y="977900"/>
                  </a:lnTo>
                  <a:lnTo>
                    <a:pt x="3568700" y="977900"/>
                  </a:lnTo>
                  <a:lnTo>
                    <a:pt x="3568700" y="838200"/>
                  </a:lnTo>
                  <a:close/>
                </a:path>
                <a:path w="3568700" h="1054100">
                  <a:moveTo>
                    <a:pt x="0" y="0"/>
                  </a:moveTo>
                  <a:lnTo>
                    <a:pt x="0" y="762000"/>
                  </a:lnTo>
                  <a:lnTo>
                    <a:pt x="596900" y="850900"/>
                  </a:lnTo>
                  <a:lnTo>
                    <a:pt x="1193800" y="838200"/>
                  </a:lnTo>
                  <a:lnTo>
                    <a:pt x="3568700" y="838200"/>
                  </a:lnTo>
                  <a:lnTo>
                    <a:pt x="3568700" y="342900"/>
                  </a:lnTo>
                  <a:lnTo>
                    <a:pt x="3227614" y="292100"/>
                  </a:lnTo>
                  <a:lnTo>
                    <a:pt x="1778000" y="292100"/>
                  </a:lnTo>
                  <a:lnTo>
                    <a:pt x="1193800" y="101600"/>
                  </a:lnTo>
                  <a:lnTo>
                    <a:pt x="596900" y="101600"/>
                  </a:lnTo>
                  <a:lnTo>
                    <a:pt x="0" y="0"/>
                  </a:lnTo>
                  <a:close/>
                </a:path>
                <a:path w="3568700" h="1054100">
                  <a:moveTo>
                    <a:pt x="2971800" y="254000"/>
                  </a:moveTo>
                  <a:lnTo>
                    <a:pt x="2374900" y="279400"/>
                  </a:lnTo>
                  <a:lnTo>
                    <a:pt x="1778000" y="292100"/>
                  </a:lnTo>
                  <a:lnTo>
                    <a:pt x="3227614" y="292100"/>
                  </a:lnTo>
                  <a:lnTo>
                    <a:pt x="2971800" y="254000"/>
                  </a:lnTo>
                  <a:close/>
                </a:path>
              </a:pathLst>
            </a:custGeom>
            <a:solidFill>
              <a:srgbClr val="FAD3C2"/>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49" name="object 6">
              <a:extLst>
                <a:ext uri="{FF2B5EF4-FFF2-40B4-BE49-F238E27FC236}">
                  <a16:creationId xmlns:a16="http://schemas.microsoft.com/office/drawing/2014/main" id="{6E83E755-B7AF-4A45-85C3-16F66F158DB8}"/>
                </a:ext>
              </a:extLst>
            </p:cNvPr>
            <p:cNvSpPr/>
            <p:nvPr/>
          </p:nvSpPr>
          <p:spPr>
            <a:xfrm>
              <a:off x="4257128" y="2123157"/>
              <a:ext cx="3568700" cy="602218"/>
            </a:xfrm>
            <a:custGeom>
              <a:avLst/>
              <a:gdLst/>
              <a:ahLst/>
              <a:cxnLst/>
              <a:rect l="l" t="t" r="r" b="b"/>
              <a:pathLst>
                <a:path w="3568700" h="1054100">
                  <a:moveTo>
                    <a:pt x="3568700" y="342900"/>
                  </a:moveTo>
                  <a:lnTo>
                    <a:pt x="2971800" y="254000"/>
                  </a:lnTo>
                  <a:lnTo>
                    <a:pt x="2374900" y="279400"/>
                  </a:lnTo>
                  <a:lnTo>
                    <a:pt x="1778000" y="292100"/>
                  </a:lnTo>
                  <a:lnTo>
                    <a:pt x="1193800" y="101600"/>
                  </a:lnTo>
                  <a:lnTo>
                    <a:pt x="596900" y="101600"/>
                  </a:lnTo>
                  <a:lnTo>
                    <a:pt x="0" y="0"/>
                  </a:lnTo>
                  <a:lnTo>
                    <a:pt x="0" y="762000"/>
                  </a:lnTo>
                  <a:lnTo>
                    <a:pt x="596900" y="850900"/>
                  </a:lnTo>
                  <a:lnTo>
                    <a:pt x="1193800" y="838200"/>
                  </a:lnTo>
                  <a:lnTo>
                    <a:pt x="1778000" y="1016000"/>
                  </a:lnTo>
                  <a:lnTo>
                    <a:pt x="2374900" y="990600"/>
                  </a:lnTo>
                  <a:lnTo>
                    <a:pt x="2971800" y="977900"/>
                  </a:lnTo>
                  <a:lnTo>
                    <a:pt x="3568700" y="1054100"/>
                  </a:lnTo>
                  <a:lnTo>
                    <a:pt x="3568700" y="342900"/>
                  </a:lnTo>
                  <a:close/>
                </a:path>
              </a:pathLst>
            </a:custGeom>
            <a:ln w="25400">
              <a:solidFill>
                <a:srgbClr val="FAD3C2"/>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0" name="object 7">
              <a:extLst>
                <a:ext uri="{FF2B5EF4-FFF2-40B4-BE49-F238E27FC236}">
                  <a16:creationId xmlns:a16="http://schemas.microsoft.com/office/drawing/2014/main" id="{8AE7BEB4-A66C-4A31-99B9-A22989CFB16F}"/>
                </a:ext>
              </a:extLst>
            </p:cNvPr>
            <p:cNvSpPr/>
            <p:nvPr/>
          </p:nvSpPr>
          <p:spPr>
            <a:xfrm>
              <a:off x="4257128" y="2311804"/>
              <a:ext cx="3568700" cy="188647"/>
            </a:xfrm>
            <a:custGeom>
              <a:avLst/>
              <a:gdLst/>
              <a:ahLst/>
              <a:cxnLst/>
              <a:rect l="l" t="t" r="r" b="b"/>
              <a:pathLst>
                <a:path w="3568700" h="330200">
                  <a:moveTo>
                    <a:pt x="0" y="0"/>
                  </a:moveTo>
                  <a:lnTo>
                    <a:pt x="596900" y="101600"/>
                  </a:lnTo>
                  <a:lnTo>
                    <a:pt x="1193800" y="101600"/>
                  </a:lnTo>
                  <a:lnTo>
                    <a:pt x="1778000" y="279400"/>
                  </a:lnTo>
                  <a:lnTo>
                    <a:pt x="2374900" y="266700"/>
                  </a:lnTo>
                  <a:lnTo>
                    <a:pt x="2971800" y="254000"/>
                  </a:lnTo>
                  <a:lnTo>
                    <a:pt x="3568700" y="330200"/>
                  </a:lnTo>
                </a:path>
              </a:pathLst>
            </a:custGeom>
            <a:ln w="28575" cap="rnd">
              <a:solidFill>
                <a:srgbClr val="F28C00"/>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2" name="object 9">
              <a:extLst>
                <a:ext uri="{FF2B5EF4-FFF2-40B4-BE49-F238E27FC236}">
                  <a16:creationId xmlns:a16="http://schemas.microsoft.com/office/drawing/2014/main" id="{4E9BEE93-9047-4D1C-B705-D02A8B9C35AD}"/>
                </a:ext>
              </a:extLst>
            </p:cNvPr>
            <p:cNvSpPr/>
            <p:nvPr/>
          </p:nvSpPr>
          <p:spPr>
            <a:xfrm>
              <a:off x="4252887" y="2761951"/>
              <a:ext cx="4762500" cy="812632"/>
            </a:xfrm>
            <a:custGeom>
              <a:avLst/>
              <a:gdLst/>
              <a:ahLst/>
              <a:cxnLst/>
              <a:rect l="l" t="t" r="r" b="b"/>
              <a:pathLst>
                <a:path w="4762500" h="1422400">
                  <a:moveTo>
                    <a:pt x="4762500" y="508000"/>
                  </a:moveTo>
                  <a:lnTo>
                    <a:pt x="4165600" y="444500"/>
                  </a:lnTo>
                  <a:lnTo>
                    <a:pt x="3568700" y="317500"/>
                  </a:lnTo>
                  <a:lnTo>
                    <a:pt x="2971800" y="177800"/>
                  </a:lnTo>
                  <a:lnTo>
                    <a:pt x="2374900" y="139700"/>
                  </a:lnTo>
                  <a:lnTo>
                    <a:pt x="1778000" y="127000"/>
                  </a:lnTo>
                  <a:lnTo>
                    <a:pt x="1193800" y="0"/>
                  </a:lnTo>
                  <a:lnTo>
                    <a:pt x="596900" y="0"/>
                  </a:lnTo>
                  <a:lnTo>
                    <a:pt x="0" y="0"/>
                  </a:lnTo>
                  <a:lnTo>
                    <a:pt x="0" y="1041400"/>
                  </a:lnTo>
                  <a:lnTo>
                    <a:pt x="596900" y="1041400"/>
                  </a:lnTo>
                  <a:lnTo>
                    <a:pt x="1193800" y="1041400"/>
                  </a:lnTo>
                  <a:lnTo>
                    <a:pt x="1778000" y="1130300"/>
                  </a:lnTo>
                  <a:lnTo>
                    <a:pt x="2374900" y="1143000"/>
                  </a:lnTo>
                  <a:lnTo>
                    <a:pt x="2971800" y="1181100"/>
                  </a:lnTo>
                  <a:lnTo>
                    <a:pt x="3568700" y="1282700"/>
                  </a:lnTo>
                  <a:lnTo>
                    <a:pt x="4165600" y="1371600"/>
                  </a:lnTo>
                  <a:lnTo>
                    <a:pt x="4762500" y="1422400"/>
                  </a:lnTo>
                  <a:lnTo>
                    <a:pt x="4762500" y="508000"/>
                  </a:lnTo>
                  <a:close/>
                </a:path>
              </a:pathLst>
            </a:custGeom>
            <a:ln w="25400">
              <a:solidFill>
                <a:srgbClr val="F29FC5"/>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3" name="object 10">
              <a:extLst>
                <a:ext uri="{FF2B5EF4-FFF2-40B4-BE49-F238E27FC236}">
                  <a16:creationId xmlns:a16="http://schemas.microsoft.com/office/drawing/2014/main" id="{4FB9ECCC-B672-4C47-B1CB-84DFDB588A20}"/>
                </a:ext>
              </a:extLst>
            </p:cNvPr>
            <p:cNvSpPr/>
            <p:nvPr/>
          </p:nvSpPr>
          <p:spPr>
            <a:xfrm>
              <a:off x="4243368" y="3059432"/>
              <a:ext cx="4762500" cy="253947"/>
            </a:xfrm>
            <a:custGeom>
              <a:avLst/>
              <a:gdLst/>
              <a:ahLst/>
              <a:cxnLst/>
              <a:rect l="l" t="t" r="r" b="b"/>
              <a:pathLst>
                <a:path w="4762500" h="444500">
                  <a:moveTo>
                    <a:pt x="0" y="0"/>
                  </a:moveTo>
                  <a:lnTo>
                    <a:pt x="596900" y="0"/>
                  </a:lnTo>
                  <a:lnTo>
                    <a:pt x="1193800" y="0"/>
                  </a:lnTo>
                  <a:lnTo>
                    <a:pt x="1778000" y="101600"/>
                  </a:lnTo>
                  <a:lnTo>
                    <a:pt x="2374900" y="114300"/>
                  </a:lnTo>
                  <a:lnTo>
                    <a:pt x="2971800" y="165100"/>
                  </a:lnTo>
                  <a:lnTo>
                    <a:pt x="3568700" y="279400"/>
                  </a:lnTo>
                  <a:lnTo>
                    <a:pt x="4165600" y="381000"/>
                  </a:lnTo>
                  <a:lnTo>
                    <a:pt x="4762500" y="444500"/>
                  </a:lnTo>
                </a:path>
              </a:pathLst>
            </a:custGeom>
            <a:ln w="28575" cap="rnd">
              <a:solidFill>
                <a:srgbClr val="E6007E"/>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4" name="object 11">
              <a:extLst>
                <a:ext uri="{FF2B5EF4-FFF2-40B4-BE49-F238E27FC236}">
                  <a16:creationId xmlns:a16="http://schemas.microsoft.com/office/drawing/2014/main" id="{95E67522-12BC-4D98-9D68-EB7B48810D1F}"/>
                </a:ext>
              </a:extLst>
            </p:cNvPr>
            <p:cNvSpPr/>
            <p:nvPr/>
          </p:nvSpPr>
          <p:spPr>
            <a:xfrm>
              <a:off x="3960854" y="1710184"/>
              <a:ext cx="0" cy="3466744"/>
            </a:xfrm>
            <a:custGeom>
              <a:avLst/>
              <a:gdLst/>
              <a:ahLst/>
              <a:cxnLst/>
              <a:rect l="l" t="t" r="r" b="b"/>
              <a:pathLst>
                <a:path h="6068059">
                  <a:moveTo>
                    <a:pt x="0" y="0"/>
                  </a:moveTo>
                  <a:lnTo>
                    <a:pt x="0" y="6067780"/>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5" name="object 12">
              <a:extLst>
                <a:ext uri="{FF2B5EF4-FFF2-40B4-BE49-F238E27FC236}">
                  <a16:creationId xmlns:a16="http://schemas.microsoft.com/office/drawing/2014/main" id="{8E5B21DD-115E-4648-B69B-D9BF53992DF8}"/>
                </a:ext>
              </a:extLst>
            </p:cNvPr>
            <p:cNvSpPr/>
            <p:nvPr/>
          </p:nvSpPr>
          <p:spPr>
            <a:xfrm>
              <a:off x="3960867" y="5176783"/>
              <a:ext cx="5351145" cy="0"/>
            </a:xfrm>
            <a:custGeom>
              <a:avLst/>
              <a:gdLst/>
              <a:ahLst/>
              <a:cxnLst/>
              <a:rect l="l" t="t" r="r" b="b"/>
              <a:pathLst>
                <a:path w="5351145">
                  <a:moveTo>
                    <a:pt x="0" y="0"/>
                  </a:moveTo>
                  <a:lnTo>
                    <a:pt x="5350776" y="0"/>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6" name="object 13">
              <a:extLst>
                <a:ext uri="{FF2B5EF4-FFF2-40B4-BE49-F238E27FC236}">
                  <a16:creationId xmlns:a16="http://schemas.microsoft.com/office/drawing/2014/main" id="{9E09877D-6CB5-46AC-A43C-5994CC0C9BDF}"/>
                </a:ext>
              </a:extLst>
            </p:cNvPr>
            <p:cNvSpPr/>
            <p:nvPr/>
          </p:nvSpPr>
          <p:spPr>
            <a:xfrm>
              <a:off x="4243561" y="2865126"/>
              <a:ext cx="4192270" cy="152368"/>
            </a:xfrm>
            <a:custGeom>
              <a:avLst/>
              <a:gdLst/>
              <a:ahLst/>
              <a:cxnLst/>
              <a:rect l="l" t="t" r="r" b="b"/>
              <a:pathLst>
                <a:path w="4192270" h="266700">
                  <a:moveTo>
                    <a:pt x="2703576" y="28193"/>
                  </a:moveTo>
                  <a:lnTo>
                    <a:pt x="2394204" y="28193"/>
                  </a:lnTo>
                  <a:lnTo>
                    <a:pt x="2392869" y="28349"/>
                  </a:lnTo>
                  <a:lnTo>
                    <a:pt x="2986278" y="82295"/>
                  </a:lnTo>
                  <a:lnTo>
                    <a:pt x="3579876" y="176783"/>
                  </a:lnTo>
                  <a:lnTo>
                    <a:pt x="4174248" y="265175"/>
                  </a:lnTo>
                  <a:lnTo>
                    <a:pt x="4181855" y="266699"/>
                  </a:lnTo>
                  <a:lnTo>
                    <a:pt x="4189476" y="261365"/>
                  </a:lnTo>
                  <a:lnTo>
                    <a:pt x="4190238" y="253745"/>
                  </a:lnTo>
                  <a:lnTo>
                    <a:pt x="4191762" y="245363"/>
                  </a:lnTo>
                  <a:lnTo>
                    <a:pt x="4186428" y="238505"/>
                  </a:lnTo>
                  <a:lnTo>
                    <a:pt x="4178045" y="236981"/>
                  </a:lnTo>
                  <a:lnTo>
                    <a:pt x="3583698" y="148589"/>
                  </a:lnTo>
                  <a:lnTo>
                    <a:pt x="2988564" y="54101"/>
                  </a:lnTo>
                  <a:lnTo>
                    <a:pt x="2703576" y="28193"/>
                  </a:lnTo>
                  <a:close/>
                </a:path>
                <a:path w="4192270" h="266700">
                  <a:moveTo>
                    <a:pt x="14477" y="219455"/>
                  </a:moveTo>
                  <a:lnTo>
                    <a:pt x="6857" y="219455"/>
                  </a:lnTo>
                  <a:lnTo>
                    <a:pt x="0" y="225551"/>
                  </a:lnTo>
                  <a:lnTo>
                    <a:pt x="0" y="241553"/>
                  </a:lnTo>
                  <a:lnTo>
                    <a:pt x="6095" y="247649"/>
                  </a:lnTo>
                  <a:lnTo>
                    <a:pt x="608837" y="252221"/>
                  </a:lnTo>
                  <a:lnTo>
                    <a:pt x="611885" y="252221"/>
                  </a:lnTo>
                  <a:lnTo>
                    <a:pt x="613409" y="251459"/>
                  </a:lnTo>
                  <a:lnTo>
                    <a:pt x="697291" y="224789"/>
                  </a:lnTo>
                  <a:lnTo>
                    <a:pt x="605027" y="224789"/>
                  </a:lnTo>
                  <a:lnTo>
                    <a:pt x="607475" y="224011"/>
                  </a:lnTo>
                  <a:lnTo>
                    <a:pt x="14477" y="219455"/>
                  </a:lnTo>
                  <a:close/>
                </a:path>
                <a:path w="4192270" h="266700">
                  <a:moveTo>
                    <a:pt x="607475" y="224011"/>
                  </a:moveTo>
                  <a:lnTo>
                    <a:pt x="605027" y="224789"/>
                  </a:lnTo>
                  <a:lnTo>
                    <a:pt x="609599" y="224027"/>
                  </a:lnTo>
                  <a:lnTo>
                    <a:pt x="607475" y="224011"/>
                  </a:lnTo>
                  <a:close/>
                </a:path>
                <a:path w="4192270" h="266700">
                  <a:moveTo>
                    <a:pt x="1204721" y="35051"/>
                  </a:moveTo>
                  <a:lnTo>
                    <a:pt x="1200911" y="35051"/>
                  </a:lnTo>
                  <a:lnTo>
                    <a:pt x="1199387" y="35813"/>
                  </a:lnTo>
                  <a:lnTo>
                    <a:pt x="607475" y="224011"/>
                  </a:lnTo>
                  <a:lnTo>
                    <a:pt x="609599" y="224027"/>
                  </a:lnTo>
                  <a:lnTo>
                    <a:pt x="605027" y="224789"/>
                  </a:lnTo>
                  <a:lnTo>
                    <a:pt x="697291" y="224789"/>
                  </a:lnTo>
                  <a:lnTo>
                    <a:pt x="1204922" y="63389"/>
                  </a:lnTo>
                  <a:lnTo>
                    <a:pt x="1202436" y="63245"/>
                  </a:lnTo>
                  <a:lnTo>
                    <a:pt x="1207769" y="62483"/>
                  </a:lnTo>
                  <a:lnTo>
                    <a:pt x="1680210" y="62483"/>
                  </a:lnTo>
                  <a:lnTo>
                    <a:pt x="1204721" y="35051"/>
                  </a:lnTo>
                  <a:close/>
                </a:path>
                <a:path w="4192270" h="266700">
                  <a:moveTo>
                    <a:pt x="1680210" y="62483"/>
                  </a:moveTo>
                  <a:lnTo>
                    <a:pt x="1207769" y="62483"/>
                  </a:lnTo>
                  <a:lnTo>
                    <a:pt x="1204922" y="63389"/>
                  </a:lnTo>
                  <a:lnTo>
                    <a:pt x="1796795" y="97535"/>
                  </a:lnTo>
                  <a:lnTo>
                    <a:pt x="1799844" y="97535"/>
                  </a:lnTo>
                  <a:lnTo>
                    <a:pt x="2041506" y="69341"/>
                  </a:lnTo>
                  <a:lnTo>
                    <a:pt x="1796033" y="69341"/>
                  </a:lnTo>
                  <a:lnTo>
                    <a:pt x="1797042" y="69224"/>
                  </a:lnTo>
                  <a:lnTo>
                    <a:pt x="1680210" y="62483"/>
                  </a:lnTo>
                  <a:close/>
                </a:path>
                <a:path w="4192270" h="266700">
                  <a:moveTo>
                    <a:pt x="1797042" y="69224"/>
                  </a:moveTo>
                  <a:lnTo>
                    <a:pt x="1796033" y="69341"/>
                  </a:lnTo>
                  <a:lnTo>
                    <a:pt x="1799082" y="69341"/>
                  </a:lnTo>
                  <a:lnTo>
                    <a:pt x="1797042" y="69224"/>
                  </a:lnTo>
                  <a:close/>
                </a:path>
                <a:path w="4192270" h="266700">
                  <a:moveTo>
                    <a:pt x="2393441" y="0"/>
                  </a:moveTo>
                  <a:lnTo>
                    <a:pt x="2390394" y="0"/>
                  </a:lnTo>
                  <a:lnTo>
                    <a:pt x="1797042" y="69224"/>
                  </a:lnTo>
                  <a:lnTo>
                    <a:pt x="1799082" y="69341"/>
                  </a:lnTo>
                  <a:lnTo>
                    <a:pt x="2041506" y="69341"/>
                  </a:lnTo>
                  <a:lnTo>
                    <a:pt x="2392869" y="28349"/>
                  </a:lnTo>
                  <a:lnTo>
                    <a:pt x="2391155" y="28193"/>
                  </a:lnTo>
                  <a:lnTo>
                    <a:pt x="2703576" y="28193"/>
                  </a:lnTo>
                  <a:lnTo>
                    <a:pt x="2393441" y="0"/>
                  </a:lnTo>
                  <a:close/>
                </a:path>
                <a:path w="4192270" h="266700">
                  <a:moveTo>
                    <a:pt x="1207769" y="62483"/>
                  </a:moveTo>
                  <a:lnTo>
                    <a:pt x="1202436" y="63245"/>
                  </a:lnTo>
                  <a:lnTo>
                    <a:pt x="1204922" y="63389"/>
                  </a:lnTo>
                  <a:lnTo>
                    <a:pt x="1207769" y="62483"/>
                  </a:lnTo>
                  <a:close/>
                </a:path>
                <a:path w="4192270" h="266700">
                  <a:moveTo>
                    <a:pt x="2394204" y="28193"/>
                  </a:moveTo>
                  <a:lnTo>
                    <a:pt x="2391155" y="28193"/>
                  </a:lnTo>
                  <a:lnTo>
                    <a:pt x="2392869" y="28349"/>
                  </a:lnTo>
                  <a:lnTo>
                    <a:pt x="2394204" y="28193"/>
                  </a:lnTo>
                  <a:close/>
                </a:path>
              </a:pathLst>
            </a:custGeom>
            <a:solidFill>
              <a:srgbClr val="FFE700"/>
            </a:solidFill>
            <a:ln w="19050" cap="rnd">
              <a:solidFill>
                <a:srgbClr val="FCD531"/>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7" name="object 14">
              <a:extLst>
                <a:ext uri="{FF2B5EF4-FFF2-40B4-BE49-F238E27FC236}">
                  <a16:creationId xmlns:a16="http://schemas.microsoft.com/office/drawing/2014/main" id="{BEE80B02-0DF4-4A35-A3DD-B7AE4A64E59B}"/>
                </a:ext>
              </a:extLst>
            </p:cNvPr>
            <p:cNvSpPr/>
            <p:nvPr/>
          </p:nvSpPr>
          <p:spPr>
            <a:xfrm>
              <a:off x="5453571" y="2304059"/>
              <a:ext cx="3004820" cy="219120"/>
            </a:xfrm>
            <a:custGeom>
              <a:avLst/>
              <a:gdLst/>
              <a:ahLst/>
              <a:cxnLst/>
              <a:rect l="l" t="t" r="r" b="b"/>
              <a:pathLst>
                <a:path w="3004820" h="383539">
                  <a:moveTo>
                    <a:pt x="1729730" y="145541"/>
                  </a:moveTo>
                  <a:lnTo>
                    <a:pt x="1207008" y="145541"/>
                  </a:lnTo>
                  <a:lnTo>
                    <a:pt x="1206166" y="145660"/>
                  </a:lnTo>
                  <a:lnTo>
                    <a:pt x="1799094" y="177545"/>
                  </a:lnTo>
                  <a:lnTo>
                    <a:pt x="2393442" y="223265"/>
                  </a:lnTo>
                  <a:lnTo>
                    <a:pt x="2391156" y="223265"/>
                  </a:lnTo>
                  <a:lnTo>
                    <a:pt x="2985516" y="381761"/>
                  </a:lnTo>
                  <a:lnTo>
                    <a:pt x="2993136" y="383285"/>
                  </a:lnTo>
                  <a:lnTo>
                    <a:pt x="3000756" y="379475"/>
                  </a:lnTo>
                  <a:lnTo>
                    <a:pt x="3003042" y="371855"/>
                  </a:lnTo>
                  <a:lnTo>
                    <a:pt x="3004566" y="364235"/>
                  </a:lnTo>
                  <a:lnTo>
                    <a:pt x="2999994" y="355853"/>
                  </a:lnTo>
                  <a:lnTo>
                    <a:pt x="2992374" y="354329"/>
                  </a:lnTo>
                  <a:lnTo>
                    <a:pt x="2398014" y="195071"/>
                  </a:lnTo>
                  <a:lnTo>
                    <a:pt x="2395728" y="195071"/>
                  </a:lnTo>
                  <a:lnTo>
                    <a:pt x="1800606" y="149351"/>
                  </a:lnTo>
                  <a:lnTo>
                    <a:pt x="1729730" y="145541"/>
                  </a:lnTo>
                  <a:close/>
                </a:path>
                <a:path w="3004820" h="383539">
                  <a:moveTo>
                    <a:pt x="12954" y="0"/>
                  </a:moveTo>
                  <a:lnTo>
                    <a:pt x="5334" y="3809"/>
                  </a:lnTo>
                  <a:lnTo>
                    <a:pt x="3048" y="11429"/>
                  </a:lnTo>
                  <a:lnTo>
                    <a:pt x="0" y="19049"/>
                  </a:lnTo>
                  <a:lnTo>
                    <a:pt x="4572" y="27431"/>
                  </a:lnTo>
                  <a:lnTo>
                    <a:pt x="606552" y="228599"/>
                  </a:lnTo>
                  <a:lnTo>
                    <a:pt x="608076" y="229361"/>
                  </a:lnTo>
                  <a:lnTo>
                    <a:pt x="612648" y="229361"/>
                  </a:lnTo>
                  <a:lnTo>
                    <a:pt x="807165" y="201929"/>
                  </a:lnTo>
                  <a:lnTo>
                    <a:pt x="614934" y="201929"/>
                  </a:lnTo>
                  <a:lnTo>
                    <a:pt x="608838" y="201167"/>
                  </a:lnTo>
                  <a:lnTo>
                    <a:pt x="611533" y="200787"/>
                  </a:lnTo>
                  <a:lnTo>
                    <a:pt x="20574" y="2285"/>
                  </a:lnTo>
                  <a:lnTo>
                    <a:pt x="12954" y="0"/>
                  </a:lnTo>
                  <a:close/>
                </a:path>
                <a:path w="3004820" h="383539">
                  <a:moveTo>
                    <a:pt x="611533" y="200787"/>
                  </a:moveTo>
                  <a:lnTo>
                    <a:pt x="608838" y="201167"/>
                  </a:lnTo>
                  <a:lnTo>
                    <a:pt x="614934" y="201929"/>
                  </a:lnTo>
                  <a:lnTo>
                    <a:pt x="611533" y="200787"/>
                  </a:lnTo>
                  <a:close/>
                </a:path>
                <a:path w="3004820" h="383539">
                  <a:moveTo>
                    <a:pt x="1205484" y="117360"/>
                  </a:moveTo>
                  <a:lnTo>
                    <a:pt x="1203198" y="117360"/>
                  </a:lnTo>
                  <a:lnTo>
                    <a:pt x="611533" y="200787"/>
                  </a:lnTo>
                  <a:lnTo>
                    <a:pt x="614934" y="201929"/>
                  </a:lnTo>
                  <a:lnTo>
                    <a:pt x="807165" y="201929"/>
                  </a:lnTo>
                  <a:lnTo>
                    <a:pt x="1206166" y="145660"/>
                  </a:lnTo>
                  <a:lnTo>
                    <a:pt x="1203960" y="145541"/>
                  </a:lnTo>
                  <a:lnTo>
                    <a:pt x="1729730" y="145541"/>
                  </a:lnTo>
                  <a:lnTo>
                    <a:pt x="1205484" y="117360"/>
                  </a:lnTo>
                  <a:close/>
                </a:path>
                <a:path w="3004820" h="383539">
                  <a:moveTo>
                    <a:pt x="1207008" y="145541"/>
                  </a:moveTo>
                  <a:lnTo>
                    <a:pt x="1203960" y="145541"/>
                  </a:lnTo>
                  <a:lnTo>
                    <a:pt x="1206166" y="145660"/>
                  </a:lnTo>
                  <a:lnTo>
                    <a:pt x="1207008" y="145541"/>
                  </a:lnTo>
                  <a:close/>
                </a:path>
              </a:pathLst>
            </a:custGeom>
            <a:solidFill>
              <a:srgbClr val="6BAE55"/>
            </a:solidFill>
            <a:ln w="15875">
              <a:solidFill>
                <a:srgbClr val="4AA73D"/>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69" name="object 26">
              <a:extLst>
                <a:ext uri="{FF2B5EF4-FFF2-40B4-BE49-F238E27FC236}">
                  <a16:creationId xmlns:a16="http://schemas.microsoft.com/office/drawing/2014/main" id="{09E4C200-1026-4E4C-8387-D558C7142187}"/>
                </a:ext>
              </a:extLst>
            </p:cNvPr>
            <p:cNvSpPr txBox="1"/>
            <p:nvPr/>
          </p:nvSpPr>
          <p:spPr>
            <a:xfrm>
              <a:off x="4042909" y="5266800"/>
              <a:ext cx="388581" cy="181460"/>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r>
                <a:rPr kumimoji="0"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1</a:t>
              </a: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7" name="TextBox 86">
              <a:extLst>
                <a:ext uri="{FF2B5EF4-FFF2-40B4-BE49-F238E27FC236}">
                  <a16:creationId xmlns:a16="http://schemas.microsoft.com/office/drawing/2014/main" id="{6CB69DB1-4BBA-4EB1-B060-65AACE0E82BD}"/>
                </a:ext>
              </a:extLst>
            </p:cNvPr>
            <p:cNvSpPr txBox="1"/>
            <p:nvPr/>
          </p:nvSpPr>
          <p:spPr>
            <a:xfrm>
              <a:off x="3175200" y="3255242"/>
              <a:ext cx="138499" cy="410369"/>
            </a:xfrm>
            <a:prstGeom prst="rect">
              <a:avLst/>
            </a:prstGeom>
            <a:noFill/>
          </p:spPr>
          <p:txBody>
            <a:bodyPr vert="vert270"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Number</a:t>
              </a:r>
              <a:endParaRPr kumimoji="0" lang="en-CH" sz="9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58" name="object 15">
              <a:extLst>
                <a:ext uri="{FF2B5EF4-FFF2-40B4-BE49-F238E27FC236}">
                  <a16:creationId xmlns:a16="http://schemas.microsoft.com/office/drawing/2014/main" id="{3FEDCBFD-2C68-455B-AD8D-49B9BE293720}"/>
                </a:ext>
              </a:extLst>
            </p:cNvPr>
            <p:cNvSpPr txBox="1"/>
            <p:nvPr/>
          </p:nvSpPr>
          <p:spPr>
            <a:xfrm>
              <a:off x="3784320" y="5086800"/>
              <a:ext cx="78105" cy="181460"/>
            </a:xfrm>
            <a:prstGeom prst="rect">
              <a:avLst/>
            </a:prstGeom>
          </p:spPr>
          <p:txBody>
            <a:bodyPr vert="horz" wrap="square" lIns="0" tIns="12065" rIns="0" bIns="0" rtlCol="0" anchor="ctr">
              <a:spAutoFit/>
            </a:bodyPr>
            <a:lstStyle/>
            <a:p>
              <a:pPr marL="12700" marR="0" lvl="0" indent="0" algn="r" defTabSz="914400" rtl="0" eaLnBrk="1" fontAlgn="base" latinLnBrk="0" hangingPunct="1">
                <a:lnSpc>
                  <a:spcPct val="100000"/>
                </a:lnSpc>
                <a:spcBef>
                  <a:spcPts val="95"/>
                </a:spcBef>
                <a:spcAft>
                  <a:spcPct val="0"/>
                </a:spcAft>
                <a:buClrTx/>
                <a:buSzTx/>
                <a:buFontTx/>
                <a:buNone/>
                <a:tabLst/>
                <a:defRPr/>
              </a:pPr>
              <a:r>
                <a:rPr kumimoji="0"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8" name="object 15">
              <a:extLst>
                <a:ext uri="{FF2B5EF4-FFF2-40B4-BE49-F238E27FC236}">
                  <a16:creationId xmlns:a16="http://schemas.microsoft.com/office/drawing/2014/main" id="{7C4B8A31-E32D-4E4D-A918-B85AD07B215B}"/>
                </a:ext>
              </a:extLst>
            </p:cNvPr>
            <p:cNvSpPr txBox="1"/>
            <p:nvPr/>
          </p:nvSpPr>
          <p:spPr>
            <a:xfrm>
              <a:off x="3430383" y="1620000"/>
              <a:ext cx="432042" cy="181460"/>
            </a:xfrm>
            <a:prstGeom prst="rect">
              <a:avLst/>
            </a:prstGeom>
          </p:spPr>
          <p:txBody>
            <a:bodyPr vert="horz" wrap="square" lIns="0" tIns="12065" rIns="0" bIns="0" rtlCol="0" anchor="ctr">
              <a:spAutoFit/>
            </a:bodyPr>
            <a:lstStyle/>
            <a:p>
              <a:pPr marL="12700" marR="0" lvl="0" indent="0" algn="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50 000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9" name="object 15">
              <a:extLst>
                <a:ext uri="{FF2B5EF4-FFF2-40B4-BE49-F238E27FC236}">
                  <a16:creationId xmlns:a16="http://schemas.microsoft.com/office/drawing/2014/main" id="{E2FCCEEC-E045-4EF6-8932-B6A4CC28D875}"/>
                </a:ext>
              </a:extLst>
            </p:cNvPr>
            <p:cNvSpPr txBox="1"/>
            <p:nvPr/>
          </p:nvSpPr>
          <p:spPr>
            <a:xfrm>
              <a:off x="3428975" y="1965600"/>
              <a:ext cx="432042" cy="181460"/>
            </a:xfrm>
            <a:prstGeom prst="rect">
              <a:avLst/>
            </a:prstGeom>
          </p:spPr>
          <p:txBody>
            <a:bodyPr vert="horz" wrap="square" lIns="0" tIns="12065" rIns="0" bIns="0" rtlCol="0" anchor="ctr">
              <a:spAutoFit/>
            </a:bodyPr>
            <a:lstStyle/>
            <a:p>
              <a:pPr marL="12700" marR="0" lvl="0" indent="0" algn="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45 000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0" name="object 15">
              <a:extLst>
                <a:ext uri="{FF2B5EF4-FFF2-40B4-BE49-F238E27FC236}">
                  <a16:creationId xmlns:a16="http://schemas.microsoft.com/office/drawing/2014/main" id="{E151831C-CA3B-4CFD-B403-871D08B72387}"/>
                </a:ext>
              </a:extLst>
            </p:cNvPr>
            <p:cNvSpPr txBox="1"/>
            <p:nvPr/>
          </p:nvSpPr>
          <p:spPr>
            <a:xfrm>
              <a:off x="3439010" y="2314800"/>
              <a:ext cx="432042" cy="181460"/>
            </a:xfrm>
            <a:prstGeom prst="rect">
              <a:avLst/>
            </a:prstGeom>
          </p:spPr>
          <p:txBody>
            <a:bodyPr vert="horz" wrap="square" lIns="0" tIns="12065" rIns="0" bIns="0" rtlCol="0" anchor="ctr">
              <a:spAutoFit/>
            </a:bodyPr>
            <a:lstStyle/>
            <a:p>
              <a:pPr marL="12700" marR="0" lvl="0" indent="0" algn="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40 000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1" name="object 15">
              <a:extLst>
                <a:ext uri="{FF2B5EF4-FFF2-40B4-BE49-F238E27FC236}">
                  <a16:creationId xmlns:a16="http://schemas.microsoft.com/office/drawing/2014/main" id="{CE8FBD2B-591D-4EA9-BEC7-0A73141C480E}"/>
                </a:ext>
              </a:extLst>
            </p:cNvPr>
            <p:cNvSpPr txBox="1"/>
            <p:nvPr/>
          </p:nvSpPr>
          <p:spPr>
            <a:xfrm>
              <a:off x="3427200" y="2660400"/>
              <a:ext cx="432042" cy="181460"/>
            </a:xfrm>
            <a:prstGeom prst="rect">
              <a:avLst/>
            </a:prstGeom>
          </p:spPr>
          <p:txBody>
            <a:bodyPr vert="horz" wrap="square" lIns="0" tIns="12065" rIns="0" bIns="0" rtlCol="0" anchor="ctr">
              <a:spAutoFit/>
            </a:bodyPr>
            <a:lstStyle/>
            <a:p>
              <a:pPr marL="12700" marR="0" lvl="0" indent="0" algn="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35 000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2" name="object 15">
              <a:extLst>
                <a:ext uri="{FF2B5EF4-FFF2-40B4-BE49-F238E27FC236}">
                  <a16:creationId xmlns:a16="http://schemas.microsoft.com/office/drawing/2014/main" id="{3BAA0FDE-1D61-48A9-8062-D27F44F54D46}"/>
                </a:ext>
              </a:extLst>
            </p:cNvPr>
            <p:cNvSpPr txBox="1"/>
            <p:nvPr/>
          </p:nvSpPr>
          <p:spPr>
            <a:xfrm>
              <a:off x="3427200" y="3006000"/>
              <a:ext cx="432042" cy="181460"/>
            </a:xfrm>
            <a:prstGeom prst="rect">
              <a:avLst/>
            </a:prstGeom>
          </p:spPr>
          <p:txBody>
            <a:bodyPr vert="horz" wrap="square" lIns="0" tIns="12065" rIns="0" bIns="0" rtlCol="0" anchor="ctr">
              <a:spAutoFit/>
            </a:bodyPr>
            <a:lstStyle/>
            <a:p>
              <a:pPr marL="12700" marR="0" lvl="0" indent="0" algn="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30 000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3" name="object 15">
              <a:extLst>
                <a:ext uri="{FF2B5EF4-FFF2-40B4-BE49-F238E27FC236}">
                  <a16:creationId xmlns:a16="http://schemas.microsoft.com/office/drawing/2014/main" id="{13102E41-6AB3-455C-A0E0-288808366EB3}"/>
                </a:ext>
              </a:extLst>
            </p:cNvPr>
            <p:cNvSpPr txBox="1"/>
            <p:nvPr/>
          </p:nvSpPr>
          <p:spPr>
            <a:xfrm>
              <a:off x="3427200" y="3355200"/>
              <a:ext cx="432042" cy="181460"/>
            </a:xfrm>
            <a:prstGeom prst="rect">
              <a:avLst/>
            </a:prstGeom>
          </p:spPr>
          <p:txBody>
            <a:bodyPr vert="horz" wrap="square" lIns="0" tIns="12065" rIns="0" bIns="0" rtlCol="0" anchor="ctr">
              <a:spAutoFit/>
            </a:bodyPr>
            <a:lstStyle/>
            <a:p>
              <a:pPr marL="12700" marR="0" lvl="0" indent="0" algn="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25 000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4" name="object 15">
              <a:extLst>
                <a:ext uri="{FF2B5EF4-FFF2-40B4-BE49-F238E27FC236}">
                  <a16:creationId xmlns:a16="http://schemas.microsoft.com/office/drawing/2014/main" id="{24D2D565-D0FD-4976-AC86-B353B15D1366}"/>
                </a:ext>
              </a:extLst>
            </p:cNvPr>
            <p:cNvSpPr txBox="1"/>
            <p:nvPr/>
          </p:nvSpPr>
          <p:spPr>
            <a:xfrm>
              <a:off x="3427200" y="3700800"/>
              <a:ext cx="432042" cy="181460"/>
            </a:xfrm>
            <a:prstGeom prst="rect">
              <a:avLst/>
            </a:prstGeom>
          </p:spPr>
          <p:txBody>
            <a:bodyPr vert="horz" wrap="square" lIns="0" tIns="12065" rIns="0" bIns="0" rtlCol="0" anchor="ctr">
              <a:spAutoFit/>
            </a:bodyPr>
            <a:lstStyle/>
            <a:p>
              <a:pPr marL="12700" marR="0" lvl="0" indent="0" algn="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20 000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5" name="object 15">
              <a:extLst>
                <a:ext uri="{FF2B5EF4-FFF2-40B4-BE49-F238E27FC236}">
                  <a16:creationId xmlns:a16="http://schemas.microsoft.com/office/drawing/2014/main" id="{41C142AA-5629-450C-AA6F-64C3C5A820D7}"/>
                </a:ext>
              </a:extLst>
            </p:cNvPr>
            <p:cNvSpPr txBox="1"/>
            <p:nvPr/>
          </p:nvSpPr>
          <p:spPr>
            <a:xfrm>
              <a:off x="3427200" y="4046400"/>
              <a:ext cx="432042" cy="181460"/>
            </a:xfrm>
            <a:prstGeom prst="rect">
              <a:avLst/>
            </a:prstGeom>
          </p:spPr>
          <p:txBody>
            <a:bodyPr vert="horz" wrap="square" lIns="0" tIns="12065" rIns="0" bIns="0" rtlCol="0" anchor="ctr">
              <a:spAutoFit/>
            </a:bodyPr>
            <a:lstStyle/>
            <a:p>
              <a:pPr marL="12700" marR="0" lvl="0" indent="0" algn="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15 000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6" name="object 15">
              <a:extLst>
                <a:ext uri="{FF2B5EF4-FFF2-40B4-BE49-F238E27FC236}">
                  <a16:creationId xmlns:a16="http://schemas.microsoft.com/office/drawing/2014/main" id="{18E475D6-15F3-4F14-B51A-D9399590BF87}"/>
                </a:ext>
              </a:extLst>
            </p:cNvPr>
            <p:cNvSpPr txBox="1"/>
            <p:nvPr/>
          </p:nvSpPr>
          <p:spPr>
            <a:xfrm>
              <a:off x="3428735" y="4392000"/>
              <a:ext cx="432042" cy="181460"/>
            </a:xfrm>
            <a:prstGeom prst="rect">
              <a:avLst/>
            </a:prstGeom>
          </p:spPr>
          <p:txBody>
            <a:bodyPr vert="horz" wrap="square" lIns="0" tIns="12065" rIns="0" bIns="0" rtlCol="0" anchor="ctr">
              <a:spAutoFit/>
            </a:bodyPr>
            <a:lstStyle/>
            <a:p>
              <a:pPr marL="12700" marR="0" lvl="0" indent="0" algn="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10 000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7" name="object 15">
              <a:extLst>
                <a:ext uri="{FF2B5EF4-FFF2-40B4-BE49-F238E27FC236}">
                  <a16:creationId xmlns:a16="http://schemas.microsoft.com/office/drawing/2014/main" id="{A483032E-27FC-464D-BFBE-18145FD68EBC}"/>
                </a:ext>
              </a:extLst>
            </p:cNvPr>
            <p:cNvSpPr txBox="1"/>
            <p:nvPr/>
          </p:nvSpPr>
          <p:spPr>
            <a:xfrm>
              <a:off x="3428735" y="4741200"/>
              <a:ext cx="432042" cy="181460"/>
            </a:xfrm>
            <a:prstGeom prst="rect">
              <a:avLst/>
            </a:prstGeom>
          </p:spPr>
          <p:txBody>
            <a:bodyPr vert="horz" wrap="square" lIns="0" tIns="12065" rIns="0" bIns="0" rtlCol="0" anchor="ctr">
              <a:spAutoFit/>
            </a:bodyPr>
            <a:lstStyle/>
            <a:p>
              <a:pPr marL="12700" marR="0" lvl="0" indent="0" algn="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5000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0" name="object 26">
              <a:extLst>
                <a:ext uri="{FF2B5EF4-FFF2-40B4-BE49-F238E27FC236}">
                  <a16:creationId xmlns:a16="http://schemas.microsoft.com/office/drawing/2014/main" id="{CEDC07A7-D956-47E0-96C9-F0A3CE893EEF}"/>
                </a:ext>
              </a:extLst>
            </p:cNvPr>
            <p:cNvSpPr txBox="1"/>
            <p:nvPr/>
          </p:nvSpPr>
          <p:spPr>
            <a:xfrm>
              <a:off x="5241600" y="5266800"/>
              <a:ext cx="388581" cy="181460"/>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r>
                <a:rPr kumimoji="0"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1</a:t>
              </a: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1" name="object 26">
              <a:extLst>
                <a:ext uri="{FF2B5EF4-FFF2-40B4-BE49-F238E27FC236}">
                  <a16:creationId xmlns:a16="http://schemas.microsoft.com/office/drawing/2014/main" id="{155D5485-916A-4C11-9E07-61DDC72CD10C}"/>
                </a:ext>
              </a:extLst>
            </p:cNvPr>
            <p:cNvSpPr txBox="1"/>
            <p:nvPr/>
          </p:nvSpPr>
          <p:spPr>
            <a:xfrm>
              <a:off x="5839200" y="5266800"/>
              <a:ext cx="388581" cy="181460"/>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r>
                <a:rPr kumimoji="0"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1</a:t>
              </a: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3</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2" name="object 26">
              <a:extLst>
                <a:ext uri="{FF2B5EF4-FFF2-40B4-BE49-F238E27FC236}">
                  <a16:creationId xmlns:a16="http://schemas.microsoft.com/office/drawing/2014/main" id="{1082E6D4-E1FB-48B9-A5BA-564C87926FBA}"/>
                </a:ext>
              </a:extLst>
            </p:cNvPr>
            <p:cNvSpPr txBox="1"/>
            <p:nvPr/>
          </p:nvSpPr>
          <p:spPr>
            <a:xfrm>
              <a:off x="6436800" y="5266800"/>
              <a:ext cx="388581" cy="181460"/>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r>
                <a:rPr kumimoji="0"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1</a:t>
              </a: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4</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3" name="object 26">
              <a:extLst>
                <a:ext uri="{FF2B5EF4-FFF2-40B4-BE49-F238E27FC236}">
                  <a16:creationId xmlns:a16="http://schemas.microsoft.com/office/drawing/2014/main" id="{AA6CDD9F-4787-4C34-9162-9421B81D405A}"/>
                </a:ext>
              </a:extLst>
            </p:cNvPr>
            <p:cNvSpPr txBox="1"/>
            <p:nvPr/>
          </p:nvSpPr>
          <p:spPr>
            <a:xfrm>
              <a:off x="7034400" y="5266800"/>
              <a:ext cx="388581" cy="181460"/>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r>
                <a:rPr kumimoji="0"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1</a:t>
              </a: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5</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4" name="object 26">
              <a:extLst>
                <a:ext uri="{FF2B5EF4-FFF2-40B4-BE49-F238E27FC236}">
                  <a16:creationId xmlns:a16="http://schemas.microsoft.com/office/drawing/2014/main" id="{3B150C07-C63B-4DB3-AFF7-D589617FDD3A}"/>
                </a:ext>
              </a:extLst>
            </p:cNvPr>
            <p:cNvSpPr txBox="1"/>
            <p:nvPr/>
          </p:nvSpPr>
          <p:spPr>
            <a:xfrm>
              <a:off x="7635600" y="5266800"/>
              <a:ext cx="388581" cy="181460"/>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r>
                <a:rPr kumimoji="0"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1</a:t>
              </a: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6</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5" name="object 26">
              <a:extLst>
                <a:ext uri="{FF2B5EF4-FFF2-40B4-BE49-F238E27FC236}">
                  <a16:creationId xmlns:a16="http://schemas.microsoft.com/office/drawing/2014/main" id="{FB609F10-F390-404C-BDE2-30B977F38989}"/>
                </a:ext>
              </a:extLst>
            </p:cNvPr>
            <p:cNvSpPr txBox="1"/>
            <p:nvPr/>
          </p:nvSpPr>
          <p:spPr>
            <a:xfrm>
              <a:off x="8233200" y="5266800"/>
              <a:ext cx="388581" cy="181460"/>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r>
                <a:rPr kumimoji="0"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1</a:t>
              </a: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7</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7" name="object 26">
              <a:extLst>
                <a:ext uri="{FF2B5EF4-FFF2-40B4-BE49-F238E27FC236}">
                  <a16:creationId xmlns:a16="http://schemas.microsoft.com/office/drawing/2014/main" id="{4FCF391A-0AD9-424E-A75C-35F0C267039C}"/>
                </a:ext>
              </a:extLst>
            </p:cNvPr>
            <p:cNvSpPr txBox="1"/>
            <p:nvPr/>
          </p:nvSpPr>
          <p:spPr>
            <a:xfrm>
              <a:off x="8830800" y="5266800"/>
              <a:ext cx="388581" cy="181460"/>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2018</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8" name="object 26">
              <a:extLst>
                <a:ext uri="{FF2B5EF4-FFF2-40B4-BE49-F238E27FC236}">
                  <a16:creationId xmlns:a16="http://schemas.microsoft.com/office/drawing/2014/main" id="{0B72551E-D16C-4207-A725-70AB328868AA}"/>
                </a:ext>
              </a:extLst>
            </p:cNvPr>
            <p:cNvSpPr txBox="1"/>
            <p:nvPr/>
          </p:nvSpPr>
          <p:spPr>
            <a:xfrm>
              <a:off x="4640400" y="5266800"/>
              <a:ext cx="388581" cy="181460"/>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r>
                <a:rPr kumimoji="0"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1</a:t>
              </a:r>
              <a:r>
                <a:rPr kumimoji="0" lang="en-GB" sz="1100" b="0" i="0" u="none" strike="noStrike" kern="1200" cap="none" spc="-30" normalizeH="0" baseline="0" noProof="0" dirty="0">
                  <a:ln>
                    <a:noFill/>
                  </a:ln>
                  <a:solidFill>
                    <a:prstClr val="black">
                      <a:lumMod val="65000"/>
                      <a:lumOff val="35000"/>
                    </a:prstClr>
                  </a:solidFill>
                  <a:effectLst/>
                  <a:uLnTx/>
                  <a:uFillTx/>
                  <a:latin typeface="Arial"/>
                  <a:ea typeface="ＭＳ Ｐゴシック" pitchFamily="34" charset="-128"/>
                  <a:cs typeface="Arial"/>
                </a:rPr>
                <a:t>1</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grpSp>
    </p:spTree>
    <p:extLst>
      <p:ext uri="{BB962C8B-B14F-4D97-AF65-F5344CB8AC3E}">
        <p14:creationId xmlns:p14="http://schemas.microsoft.com/office/powerpoint/2010/main" val="400174670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010518B-5778-4AA1-9A87-F27E475AE252}"/>
              </a:ext>
            </a:extLst>
          </p:cNvPr>
          <p:cNvGrpSpPr/>
          <p:nvPr/>
        </p:nvGrpSpPr>
        <p:grpSpPr>
          <a:xfrm>
            <a:off x="0" y="0"/>
            <a:ext cx="10285200" cy="6153111"/>
            <a:chOff x="0" y="0"/>
            <a:chExt cx="10285200" cy="6153111"/>
          </a:xfrm>
        </p:grpSpPr>
        <p:grpSp>
          <p:nvGrpSpPr>
            <p:cNvPr id="3" name="Group 2">
              <a:extLst>
                <a:ext uri="{FF2B5EF4-FFF2-40B4-BE49-F238E27FC236}">
                  <a16:creationId xmlns:a16="http://schemas.microsoft.com/office/drawing/2014/main" id="{AE1563F7-9CB8-4DB9-96BA-9A12EF9ABD94}"/>
                </a:ext>
              </a:extLst>
            </p:cNvPr>
            <p:cNvGrpSpPr/>
            <p:nvPr/>
          </p:nvGrpSpPr>
          <p:grpSpPr>
            <a:xfrm>
              <a:off x="194400" y="1617547"/>
              <a:ext cx="9964800" cy="3602453"/>
              <a:chOff x="194400" y="1617547"/>
              <a:chExt cx="9964800" cy="3602453"/>
            </a:xfrm>
          </p:grpSpPr>
          <p:sp>
            <p:nvSpPr>
              <p:cNvPr id="66" name="Rectangle 65">
                <a:extLst>
                  <a:ext uri="{FF2B5EF4-FFF2-40B4-BE49-F238E27FC236}">
                    <a16:creationId xmlns:a16="http://schemas.microsoft.com/office/drawing/2014/main" id="{FB6FB77F-1D32-4162-9697-D2391AF48BD9}"/>
                  </a:ext>
                </a:extLst>
              </p:cNvPr>
              <p:cNvSpPr/>
              <p:nvPr/>
            </p:nvSpPr>
            <p:spPr>
              <a:xfrm>
                <a:off x="194400" y="1617547"/>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HIV infections</a:t>
                </a:r>
              </a:p>
            </p:txBody>
          </p:sp>
          <p:sp>
            <p:nvSpPr>
              <p:cNvPr id="67" name="Rectangle 66">
                <a:extLst>
                  <a:ext uri="{FF2B5EF4-FFF2-40B4-BE49-F238E27FC236}">
                    <a16:creationId xmlns:a16="http://schemas.microsoft.com/office/drawing/2014/main" id="{B912AB74-A8F0-4B8E-9099-0902ED935CE5}"/>
                  </a:ext>
                </a:extLst>
              </p:cNvPr>
              <p:cNvSpPr/>
              <p:nvPr/>
            </p:nvSpPr>
            <p:spPr>
              <a:xfrm>
                <a:off x="35640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AIDS-related deaths</a:t>
                </a:r>
              </a:p>
            </p:txBody>
          </p:sp>
          <p:sp>
            <p:nvSpPr>
              <p:cNvPr id="68" name="Rectangle 67">
                <a:extLst>
                  <a:ext uri="{FF2B5EF4-FFF2-40B4-BE49-F238E27FC236}">
                    <a16:creationId xmlns:a16="http://schemas.microsoft.com/office/drawing/2014/main" id="{70355287-9DB2-4344-AF63-D4C746A3B4FD}"/>
                  </a:ext>
                </a:extLst>
              </p:cNvPr>
              <p:cNvSpPr/>
              <p:nvPr/>
            </p:nvSpPr>
            <p:spPr>
              <a:xfrm>
                <a:off x="69732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1270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Incidence-prevalence ratio</a:t>
                </a:r>
              </a:p>
            </p:txBody>
          </p:sp>
        </p:grpSp>
        <p:sp>
          <p:nvSpPr>
            <p:cNvPr id="134" name="TextBox 133">
              <a:extLst>
                <a:ext uri="{FF2B5EF4-FFF2-40B4-BE49-F238E27FC236}">
                  <a16:creationId xmlns:a16="http://schemas.microsoft.com/office/drawing/2014/main" id="{299478F8-990F-4C75-B347-5E1B70958FF5}"/>
                </a:ext>
              </a:extLst>
            </p:cNvPr>
            <p:cNvSpPr txBox="1"/>
            <p:nvPr/>
          </p:nvSpPr>
          <p:spPr>
            <a:xfrm>
              <a:off x="1269077" y="2422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5" name="TextBox 134">
              <a:extLst>
                <a:ext uri="{FF2B5EF4-FFF2-40B4-BE49-F238E27FC236}">
                  <a16:creationId xmlns:a16="http://schemas.microsoft.com/office/drawing/2014/main" id="{1F09D2B8-420A-43BB-BF4C-DF2C31CDC082}"/>
                </a:ext>
              </a:extLst>
            </p:cNvPr>
            <p:cNvSpPr txBox="1"/>
            <p:nvPr/>
          </p:nvSpPr>
          <p:spPr>
            <a:xfrm>
              <a:off x="1269077" y="2570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90 000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6" name="TextBox 135">
              <a:extLst>
                <a:ext uri="{FF2B5EF4-FFF2-40B4-BE49-F238E27FC236}">
                  <a16:creationId xmlns:a16="http://schemas.microsoft.com/office/drawing/2014/main" id="{411B5485-D8CA-478E-86D1-43FE6827D7B3}"/>
                </a:ext>
              </a:extLst>
            </p:cNvPr>
            <p:cNvSpPr txBox="1"/>
            <p:nvPr/>
          </p:nvSpPr>
          <p:spPr>
            <a:xfrm>
              <a:off x="1269077" y="3610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7" name="TextBox 136">
              <a:extLst>
                <a:ext uri="{FF2B5EF4-FFF2-40B4-BE49-F238E27FC236}">
                  <a16:creationId xmlns:a16="http://schemas.microsoft.com/office/drawing/2014/main" id="{7E67D577-EA03-447F-B1EC-1DC4D4A416A2}"/>
                </a:ext>
              </a:extLst>
            </p:cNvPr>
            <p:cNvSpPr txBox="1"/>
            <p:nvPr/>
          </p:nvSpPr>
          <p:spPr>
            <a:xfrm>
              <a:off x="1269077" y="3906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8" name="TextBox 137">
              <a:extLst>
                <a:ext uri="{FF2B5EF4-FFF2-40B4-BE49-F238E27FC236}">
                  <a16:creationId xmlns:a16="http://schemas.microsoft.com/office/drawing/2014/main" id="{15C6C8CB-4BFB-40F6-BB76-2952B679F41A}"/>
                </a:ext>
              </a:extLst>
            </p:cNvPr>
            <p:cNvSpPr txBox="1"/>
            <p:nvPr/>
          </p:nvSpPr>
          <p:spPr>
            <a:xfrm>
              <a:off x="1269077" y="3312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9" name="TextBox 138">
              <a:extLst>
                <a:ext uri="{FF2B5EF4-FFF2-40B4-BE49-F238E27FC236}">
                  <a16:creationId xmlns:a16="http://schemas.microsoft.com/office/drawing/2014/main" id="{2100A36A-3EDB-46DE-8F31-898CBC935D69}"/>
                </a:ext>
              </a:extLst>
            </p:cNvPr>
            <p:cNvSpPr txBox="1"/>
            <p:nvPr/>
          </p:nvSpPr>
          <p:spPr>
            <a:xfrm>
              <a:off x="1269077" y="2869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70 000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42" name="TextBox 141">
              <a:extLst>
                <a:ext uri="{FF2B5EF4-FFF2-40B4-BE49-F238E27FC236}">
                  <a16:creationId xmlns:a16="http://schemas.microsoft.com/office/drawing/2014/main" id="{2C49D12C-8117-4FE4-91A0-17A557C5528C}"/>
                </a:ext>
              </a:extLst>
            </p:cNvPr>
            <p:cNvSpPr txBox="1"/>
            <p:nvPr/>
          </p:nvSpPr>
          <p:spPr>
            <a:xfrm>
              <a:off x="1269077" y="2718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80 000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46" name="TextBox 145">
              <a:extLst>
                <a:ext uri="{FF2B5EF4-FFF2-40B4-BE49-F238E27FC236}">
                  <a16:creationId xmlns:a16="http://schemas.microsoft.com/office/drawing/2014/main" id="{F76E90E0-1E9D-410C-A711-702AFFD5110E}"/>
                </a:ext>
              </a:extLst>
            </p:cNvPr>
            <p:cNvSpPr txBox="1"/>
            <p:nvPr/>
          </p:nvSpPr>
          <p:spPr>
            <a:xfrm>
              <a:off x="1269077" y="3016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47" name="TextBox 146">
              <a:extLst>
                <a:ext uri="{FF2B5EF4-FFF2-40B4-BE49-F238E27FC236}">
                  <a16:creationId xmlns:a16="http://schemas.microsoft.com/office/drawing/2014/main" id="{050CA87B-F2B7-473A-899F-E7941291DFF6}"/>
                </a:ext>
              </a:extLst>
            </p:cNvPr>
            <p:cNvSpPr txBox="1"/>
            <p:nvPr/>
          </p:nvSpPr>
          <p:spPr>
            <a:xfrm>
              <a:off x="1269077" y="3164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6" name="TextBox 155">
              <a:extLst>
                <a:ext uri="{FF2B5EF4-FFF2-40B4-BE49-F238E27FC236}">
                  <a16:creationId xmlns:a16="http://schemas.microsoft.com/office/drawing/2014/main" id="{5C15AB96-872B-468E-9045-3F956FDADBDE}"/>
                </a:ext>
              </a:extLst>
            </p:cNvPr>
            <p:cNvSpPr txBox="1"/>
            <p:nvPr/>
          </p:nvSpPr>
          <p:spPr>
            <a:xfrm>
              <a:off x="1269077" y="3459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7" name="TextBox 156">
              <a:extLst>
                <a:ext uri="{FF2B5EF4-FFF2-40B4-BE49-F238E27FC236}">
                  <a16:creationId xmlns:a16="http://schemas.microsoft.com/office/drawing/2014/main" id="{D998D458-BF99-437A-9425-2A5FFF5EF5FF}"/>
                </a:ext>
              </a:extLst>
            </p:cNvPr>
            <p:cNvSpPr txBox="1"/>
            <p:nvPr/>
          </p:nvSpPr>
          <p:spPr>
            <a:xfrm>
              <a:off x="1269077" y="3758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B94EC76C-E239-4F5D-B017-CBB7466D1322}"/>
                </a:ext>
              </a:extLst>
            </p:cNvPr>
            <p:cNvSpPr txBox="1"/>
            <p:nvPr/>
          </p:nvSpPr>
          <p:spPr>
            <a:xfrm>
              <a:off x="4871413" y="24264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35 000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4" name="TextBox 123">
              <a:extLst>
                <a:ext uri="{FF2B5EF4-FFF2-40B4-BE49-F238E27FC236}">
                  <a16:creationId xmlns:a16="http://schemas.microsoft.com/office/drawing/2014/main" id="{3D1BE7E9-008B-4AFE-B084-153BE0BC4B39}"/>
                </a:ext>
              </a:extLst>
            </p:cNvPr>
            <p:cNvSpPr txBox="1"/>
            <p:nvPr/>
          </p:nvSpPr>
          <p:spPr>
            <a:xfrm>
              <a:off x="4871413" y="26388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30 000</a:t>
              </a:r>
            </a:p>
          </p:txBody>
        </p:sp>
        <p:sp>
          <p:nvSpPr>
            <p:cNvPr id="125" name="TextBox 124">
              <a:extLst>
                <a:ext uri="{FF2B5EF4-FFF2-40B4-BE49-F238E27FC236}">
                  <a16:creationId xmlns:a16="http://schemas.microsoft.com/office/drawing/2014/main" id="{8032B5DA-019A-4C62-8237-0EBF1F4E0363}"/>
                </a:ext>
              </a:extLst>
            </p:cNvPr>
            <p:cNvSpPr txBox="1"/>
            <p:nvPr/>
          </p:nvSpPr>
          <p:spPr>
            <a:xfrm>
              <a:off x="4946754" y="3697200"/>
              <a:ext cx="198773"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5000</a:t>
              </a:r>
            </a:p>
          </p:txBody>
        </p:sp>
        <p:sp>
          <p:nvSpPr>
            <p:cNvPr id="128" name="TextBox 127">
              <a:extLst>
                <a:ext uri="{FF2B5EF4-FFF2-40B4-BE49-F238E27FC236}">
                  <a16:creationId xmlns:a16="http://schemas.microsoft.com/office/drawing/2014/main" id="{16BC588D-8E87-49D3-BAB5-2899CCEDC57C}"/>
                </a:ext>
              </a:extLst>
            </p:cNvPr>
            <p:cNvSpPr txBox="1"/>
            <p:nvPr/>
          </p:nvSpPr>
          <p:spPr>
            <a:xfrm>
              <a:off x="4871413" y="34848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10 000</a:t>
              </a:r>
            </a:p>
          </p:txBody>
        </p:sp>
        <p:sp>
          <p:nvSpPr>
            <p:cNvPr id="129" name="TextBox 128">
              <a:extLst>
                <a:ext uri="{FF2B5EF4-FFF2-40B4-BE49-F238E27FC236}">
                  <a16:creationId xmlns:a16="http://schemas.microsoft.com/office/drawing/2014/main" id="{5E8D9242-DC32-43C0-A8B3-BDF96C2754B9}"/>
                </a:ext>
              </a:extLst>
            </p:cNvPr>
            <p:cNvSpPr txBox="1"/>
            <p:nvPr/>
          </p:nvSpPr>
          <p:spPr>
            <a:xfrm>
              <a:off x="4871413" y="30636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20 000</a:t>
              </a:r>
            </a:p>
          </p:txBody>
        </p:sp>
        <p:sp>
          <p:nvSpPr>
            <p:cNvPr id="130" name="TextBox 129">
              <a:extLst>
                <a:ext uri="{FF2B5EF4-FFF2-40B4-BE49-F238E27FC236}">
                  <a16:creationId xmlns:a16="http://schemas.microsoft.com/office/drawing/2014/main" id="{4DECFF56-3942-47C7-A7C8-5CD20B8B8DAC}"/>
                </a:ext>
              </a:extLst>
            </p:cNvPr>
            <p:cNvSpPr txBox="1"/>
            <p:nvPr/>
          </p:nvSpPr>
          <p:spPr>
            <a:xfrm>
              <a:off x="4871413" y="28512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25 000</a:t>
              </a:r>
            </a:p>
          </p:txBody>
        </p:sp>
        <p:sp>
          <p:nvSpPr>
            <p:cNvPr id="131" name="TextBox 130">
              <a:extLst>
                <a:ext uri="{FF2B5EF4-FFF2-40B4-BE49-F238E27FC236}">
                  <a16:creationId xmlns:a16="http://schemas.microsoft.com/office/drawing/2014/main" id="{C326BDA8-B47C-4481-9450-4A4564F6209A}"/>
                </a:ext>
              </a:extLst>
            </p:cNvPr>
            <p:cNvSpPr txBox="1"/>
            <p:nvPr/>
          </p:nvSpPr>
          <p:spPr>
            <a:xfrm>
              <a:off x="4871413" y="32724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15 000</a:t>
              </a:r>
            </a:p>
          </p:txBody>
        </p:sp>
        <p:sp>
          <p:nvSpPr>
            <p:cNvPr id="132" name="TextBox 131">
              <a:extLst>
                <a:ext uri="{FF2B5EF4-FFF2-40B4-BE49-F238E27FC236}">
                  <a16:creationId xmlns:a16="http://schemas.microsoft.com/office/drawing/2014/main" id="{3D38C69A-1073-4E9E-998E-55B8139D4154}"/>
                </a:ext>
              </a:extLst>
            </p:cNvPr>
            <p:cNvSpPr txBox="1"/>
            <p:nvPr/>
          </p:nvSpPr>
          <p:spPr>
            <a:xfrm>
              <a:off x="5095833" y="39096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 name="object 8">
              <a:extLst>
                <a:ext uri="{FF2B5EF4-FFF2-40B4-BE49-F238E27FC236}">
                  <a16:creationId xmlns:a16="http://schemas.microsoft.com/office/drawing/2014/main" id="{9FEC317C-8A7A-4B1E-A88E-F06F6236BBF9}"/>
                </a:ext>
              </a:extLst>
            </p:cNvPr>
            <p:cNvSpPr/>
            <p:nvPr/>
          </p:nvSpPr>
          <p:spPr>
            <a:xfrm>
              <a:off x="1764308" y="2476800"/>
              <a:ext cx="0" cy="1483200"/>
            </a:xfrm>
            <a:custGeom>
              <a:avLst/>
              <a:gdLst/>
              <a:ahLst/>
              <a:cxnLst/>
              <a:rect l="l" t="t" r="r" b="b"/>
              <a:pathLst>
                <a:path h="1377950">
                  <a:moveTo>
                    <a:pt x="0" y="1377696"/>
                  </a:moveTo>
                  <a:lnTo>
                    <a:pt x="0"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 name="object 9">
              <a:extLst>
                <a:ext uri="{FF2B5EF4-FFF2-40B4-BE49-F238E27FC236}">
                  <a16:creationId xmlns:a16="http://schemas.microsoft.com/office/drawing/2014/main" id="{94439D00-3A4E-4C77-A45C-49A03A82DD25}"/>
                </a:ext>
              </a:extLst>
            </p:cNvPr>
            <p:cNvSpPr/>
            <p:nvPr/>
          </p:nvSpPr>
          <p:spPr>
            <a:xfrm>
              <a:off x="1764308" y="3960463"/>
              <a:ext cx="1461135" cy="0"/>
            </a:xfrm>
            <a:custGeom>
              <a:avLst/>
              <a:gdLst/>
              <a:ahLst/>
              <a:cxnLst/>
              <a:rect l="l" t="t" r="r" b="b"/>
              <a:pathLst>
                <a:path w="1461135">
                  <a:moveTo>
                    <a:pt x="0" y="0"/>
                  </a:moveTo>
                  <a:lnTo>
                    <a:pt x="1460906"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 name="object 20">
              <a:extLst>
                <a:ext uri="{FF2B5EF4-FFF2-40B4-BE49-F238E27FC236}">
                  <a16:creationId xmlns:a16="http://schemas.microsoft.com/office/drawing/2014/main" id="{6A5D86A1-D191-44F0-BB20-C93738FBB308}"/>
                </a:ext>
              </a:extLst>
            </p:cNvPr>
            <p:cNvSpPr txBox="1"/>
            <p:nvPr/>
          </p:nvSpPr>
          <p:spPr>
            <a:xfrm>
              <a:off x="1128993" y="2523364"/>
              <a:ext cx="115416" cy="1378585"/>
            </a:xfrm>
            <a:prstGeom prst="rect">
              <a:avLst/>
            </a:prstGeom>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new HIV infections</a:t>
              </a:r>
            </a:p>
          </p:txBody>
        </p:sp>
        <p:sp>
          <p:nvSpPr>
            <p:cNvPr id="29" name="object 27">
              <a:extLst>
                <a:ext uri="{FF2B5EF4-FFF2-40B4-BE49-F238E27FC236}">
                  <a16:creationId xmlns:a16="http://schemas.microsoft.com/office/drawing/2014/main" id="{1D24B081-3044-4A47-9086-A4404499F2BF}"/>
                </a:ext>
              </a:extLst>
            </p:cNvPr>
            <p:cNvSpPr txBox="1"/>
            <p:nvPr/>
          </p:nvSpPr>
          <p:spPr>
            <a:xfrm>
              <a:off x="179999" y="2520000"/>
              <a:ext cx="810000" cy="560410"/>
            </a:xfrm>
            <a:prstGeom prst="rect">
              <a:avLst/>
            </a:prstGeom>
          </p:spPr>
          <p:txBody>
            <a:bodyPr vert="horz" wrap="square" lIns="0" tIns="6350" rIns="0" bIns="0" rtlCol="0">
              <a:no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new  HIV infections  since 2010</a:t>
              </a:r>
            </a:p>
          </p:txBody>
        </p:sp>
        <p:sp>
          <p:nvSpPr>
            <p:cNvPr id="31" name="object 28">
              <a:extLst>
                <a:ext uri="{FF2B5EF4-FFF2-40B4-BE49-F238E27FC236}">
                  <a16:creationId xmlns:a16="http://schemas.microsoft.com/office/drawing/2014/main" id="{32E11E48-E107-4E95-A48A-8A011E38424B}"/>
                </a:ext>
              </a:extLst>
            </p:cNvPr>
            <p:cNvSpPr txBox="1"/>
            <p:nvPr/>
          </p:nvSpPr>
          <p:spPr>
            <a:xfrm>
              <a:off x="180000" y="3132000"/>
              <a:ext cx="810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12</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0" name="TextBox 59">
              <a:extLst>
                <a:ext uri="{FF2B5EF4-FFF2-40B4-BE49-F238E27FC236}">
                  <a16:creationId xmlns:a16="http://schemas.microsoft.com/office/drawing/2014/main" id="{8E130622-A39A-4AD7-A859-06C5FEAC2156}"/>
                </a:ext>
              </a:extLst>
            </p:cNvPr>
            <p:cNvSpPr txBox="1"/>
            <p:nvPr/>
          </p:nvSpPr>
          <p:spPr>
            <a:xfrm>
              <a:off x="16704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7C97577C-A3B8-45ED-931B-870904D984E3}"/>
                </a:ext>
              </a:extLst>
            </p:cNvPr>
            <p:cNvSpPr txBox="1"/>
            <p:nvPr/>
          </p:nvSpPr>
          <p:spPr>
            <a:xfrm>
              <a:off x="24660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4" name="TextBox 63">
              <a:extLst>
                <a:ext uri="{FF2B5EF4-FFF2-40B4-BE49-F238E27FC236}">
                  <a16:creationId xmlns:a16="http://schemas.microsoft.com/office/drawing/2014/main" id="{FFB526B2-1239-4DE4-AD07-2460379B9EB7}"/>
                </a:ext>
              </a:extLst>
            </p:cNvPr>
            <p:cNvSpPr txBox="1"/>
            <p:nvPr/>
          </p:nvSpPr>
          <p:spPr>
            <a:xfrm>
              <a:off x="30636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CFDE19D6-DFF4-4976-94E4-F2D545A43466}"/>
                </a:ext>
              </a:extLst>
            </p:cNvPr>
            <p:cNvSpPr txBox="1"/>
            <p:nvPr/>
          </p:nvSpPr>
          <p:spPr>
            <a:xfrm>
              <a:off x="2138400" y="4392000"/>
              <a:ext cx="97462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New HIV infections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2" name="Straight Connector 111">
              <a:extLst>
                <a:ext uri="{FF2B5EF4-FFF2-40B4-BE49-F238E27FC236}">
                  <a16:creationId xmlns:a16="http://schemas.microsoft.com/office/drawing/2014/main" id="{3399F989-5406-495A-8A1C-2ABC0EF98A96}"/>
                </a:ext>
              </a:extLst>
            </p:cNvPr>
            <p:cNvCxnSpPr/>
            <p:nvPr/>
          </p:nvCxnSpPr>
          <p:spPr>
            <a:xfrm>
              <a:off x="18684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a:ea typeface="+mn-ea"/>
                  <a:cs typeface="Arial" panose="020B0604020202020204" pitchFamily="34" charset="0"/>
                </a:rPr>
                <a:t>Number of new HIV infections and </a:t>
              </a:r>
              <a:r>
                <a:rPr kumimoji="0" lang="fr-CH" sz="2000" b="0" i="0" u="none" strike="noStrike" kern="1200" cap="none" spc="0" normalizeH="0" baseline="0" noProof="0" dirty="0">
                  <a:ln>
                    <a:noFill/>
                  </a:ln>
                  <a:solidFill>
                    <a:prstClr val="white"/>
                  </a:solidFill>
                  <a:effectLst/>
                  <a:uLnTx/>
                  <a:uFillTx/>
                  <a:latin typeface="Arial"/>
                  <a:ea typeface="+mn-ea"/>
                  <a:cs typeface="+mn-cs"/>
                </a:rPr>
                <a:t>AIDS-</a:t>
              </a:r>
              <a:r>
                <a:rPr kumimoji="0" lang="fr-CH" sz="2000" b="0" i="0" u="none" strike="noStrike" kern="1200" cap="none" spc="0" normalizeH="0" baseline="0" noProof="0" dirty="0" err="1">
                  <a:ln>
                    <a:noFill/>
                  </a:ln>
                  <a:solidFill>
                    <a:prstClr val="white"/>
                  </a:solidFill>
                  <a:effectLst/>
                  <a:uLnTx/>
                  <a:uFillTx/>
                  <a:latin typeface="Arial"/>
                  <a:ea typeface="+mn-ea"/>
                  <a:cs typeface="+mn-cs"/>
                </a:rPr>
                <a:t>related</a:t>
              </a:r>
              <a:r>
                <a:rPr kumimoji="0" lang="fr-CH" sz="2000" b="0" i="0" u="none" strike="noStrike" kern="1200" cap="none" spc="0" normalizeH="0" baseline="0" noProof="0" dirty="0">
                  <a:ln>
                    <a:noFill/>
                  </a:ln>
                  <a:solidFill>
                    <a:prstClr val="white"/>
                  </a:solidFill>
                  <a:effectLst/>
                  <a:uLnTx/>
                  <a:uFillTx/>
                  <a:latin typeface="Arial"/>
                  <a:ea typeface="+mn-ea"/>
                  <a:cs typeface="+mn-cs"/>
                </a:rPr>
                <a:t> </a:t>
              </a:r>
              <a:r>
                <a:rPr kumimoji="0" lang="fr-CH" sz="2000" b="0" i="0" u="none" strike="noStrike" kern="1200" cap="none" spc="0" normalizeH="0" baseline="0" noProof="0" dirty="0" err="1">
                  <a:ln>
                    <a:noFill/>
                  </a:ln>
                  <a:solidFill>
                    <a:prstClr val="white"/>
                  </a:solidFill>
                  <a:effectLst/>
                  <a:uLnTx/>
                  <a:uFillTx/>
                  <a:latin typeface="Arial"/>
                  <a:ea typeface="+mn-ea"/>
                  <a:cs typeface="+mn-cs"/>
                </a:rPr>
                <a:t>deaths</a:t>
              </a:r>
              <a:r>
                <a:rPr kumimoji="0" lang="fr-CH" sz="2000" b="0" i="0" u="none" strike="noStrike" kern="1200" cap="none" spc="0" normalizeH="0" baseline="0" noProof="0" dirty="0">
                  <a:ln>
                    <a:noFill/>
                  </a:ln>
                  <a:solidFill>
                    <a:prstClr val="white"/>
                  </a:solidFill>
                  <a:effectLst/>
                  <a:uLnTx/>
                  <a:uFillTx/>
                  <a:latin typeface="Arial"/>
                  <a:ea typeface="+mn-ea"/>
                  <a:cs typeface="+mn-cs"/>
                </a:rPr>
                <a:t>, and incidence-</a:t>
              </a:r>
              <a:r>
                <a:rPr kumimoji="0" lang="fr-CH" sz="2000" b="0" i="0" u="none" strike="noStrike" kern="1200" cap="none" spc="0" normalizeH="0" baseline="0" noProof="0" dirty="0" err="1">
                  <a:ln>
                    <a:noFill/>
                  </a:ln>
                  <a:solidFill>
                    <a:prstClr val="white"/>
                  </a:solidFill>
                  <a:effectLst/>
                  <a:uLnTx/>
                  <a:uFillTx/>
                  <a:latin typeface="Arial"/>
                  <a:ea typeface="+mn-ea"/>
                  <a:cs typeface="+mn-cs"/>
                </a:rPr>
                <a:t>prevalence</a:t>
              </a:r>
              <a:r>
                <a:rPr kumimoji="0" lang="fr-CH" sz="2000" b="0" i="0" u="none" strike="noStrike" kern="1200" cap="none" spc="0" normalizeH="0" baseline="0" noProof="0" dirty="0">
                  <a:ln>
                    <a:noFill/>
                  </a:ln>
                  <a:solidFill>
                    <a:prstClr val="white"/>
                  </a:solidFill>
                  <a:effectLst/>
                  <a:uLnTx/>
                  <a:uFillTx/>
                  <a:latin typeface="Arial"/>
                  <a:ea typeface="+mn-ea"/>
                  <a:cs typeface="+mn-cs"/>
                </a:rPr>
                <a:t> ratio </a:t>
              </a: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western and central Europe and North America, 2000–2018 </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1" name="object 38">
              <a:extLst>
                <a:ext uri="{FF2B5EF4-FFF2-40B4-BE49-F238E27FC236}">
                  <a16:creationId xmlns:a16="http://schemas.microsoft.com/office/drawing/2014/main" id="{B9A9DB86-BE4C-4276-8E68-710D9709293D}"/>
                </a:ext>
              </a:extLst>
            </p:cNvPr>
            <p:cNvSpPr txBox="1"/>
            <p:nvPr/>
          </p:nvSpPr>
          <p:spPr>
            <a:xfrm>
              <a:off x="4516328" y="2417144"/>
              <a:ext cx="115416" cy="1545590"/>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AIDS-related deaths</a:t>
              </a:r>
            </a:p>
          </p:txBody>
        </p:sp>
        <p:sp>
          <p:nvSpPr>
            <p:cNvPr id="48" name="object 45">
              <a:extLst>
                <a:ext uri="{FF2B5EF4-FFF2-40B4-BE49-F238E27FC236}">
                  <a16:creationId xmlns:a16="http://schemas.microsoft.com/office/drawing/2014/main" id="{CE18BDAE-9435-4482-B2AA-13B4CBB6E220}"/>
                </a:ext>
              </a:extLst>
            </p:cNvPr>
            <p:cNvSpPr txBox="1"/>
            <p:nvPr/>
          </p:nvSpPr>
          <p:spPr>
            <a:xfrm>
              <a:off x="3528000" y="2520000"/>
              <a:ext cx="882000" cy="560410"/>
            </a:xfrm>
            <a:prstGeom prst="rect">
              <a:avLst/>
            </a:prstGeom>
          </p:spPr>
          <p:txBody>
            <a:bodyPr vert="horz" wrap="square" lIns="0" tIns="6350" rIns="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AIDS-  related deaths  since 2010</a:t>
              </a:r>
            </a:p>
          </p:txBody>
        </p:sp>
        <p:sp>
          <p:nvSpPr>
            <p:cNvPr id="105" name="object 28">
              <a:extLst>
                <a:ext uri="{FF2B5EF4-FFF2-40B4-BE49-F238E27FC236}">
                  <a16:creationId xmlns:a16="http://schemas.microsoft.com/office/drawing/2014/main" id="{E3D42A7E-6716-4B01-A793-D475603372C0}"/>
                </a:ext>
              </a:extLst>
            </p:cNvPr>
            <p:cNvSpPr txBox="1"/>
            <p:nvPr/>
          </p:nvSpPr>
          <p:spPr>
            <a:xfrm>
              <a:off x="3562355" y="3132000"/>
              <a:ext cx="846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35</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3" name="TextBox 82">
              <a:extLst>
                <a:ext uri="{FF2B5EF4-FFF2-40B4-BE49-F238E27FC236}">
                  <a16:creationId xmlns:a16="http://schemas.microsoft.com/office/drawing/2014/main" id="{221B0A40-4FBB-4A16-8A79-3BA2A0E71B0A}"/>
                </a:ext>
              </a:extLst>
            </p:cNvPr>
            <p:cNvSpPr txBox="1"/>
            <p:nvPr/>
          </p:nvSpPr>
          <p:spPr>
            <a:xfrm>
              <a:off x="51552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4" name="TextBox 83">
              <a:extLst>
                <a:ext uri="{FF2B5EF4-FFF2-40B4-BE49-F238E27FC236}">
                  <a16:creationId xmlns:a16="http://schemas.microsoft.com/office/drawing/2014/main" id="{37763CB7-0A1A-4A53-A65D-DFA8A3B02764}"/>
                </a:ext>
              </a:extLst>
            </p:cNvPr>
            <p:cNvSpPr txBox="1"/>
            <p:nvPr/>
          </p:nvSpPr>
          <p:spPr>
            <a:xfrm>
              <a:off x="58824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5D1A9A72-A771-400C-B764-0DE0D54B0D2F}"/>
                </a:ext>
              </a:extLst>
            </p:cNvPr>
            <p:cNvSpPr txBox="1"/>
            <p:nvPr/>
          </p:nvSpPr>
          <p:spPr>
            <a:xfrm>
              <a:off x="64620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0BD49F55-4479-483C-A15E-A51FD4246A15}"/>
                </a:ext>
              </a:extLst>
            </p:cNvPr>
            <p:cNvSpPr txBox="1"/>
            <p:nvPr/>
          </p:nvSpPr>
          <p:spPr>
            <a:xfrm>
              <a:off x="5544000" y="4392000"/>
              <a:ext cx="103874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AIDS-related deaths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8" name="Straight Connector 117">
              <a:extLst>
                <a:ext uri="{FF2B5EF4-FFF2-40B4-BE49-F238E27FC236}">
                  <a16:creationId xmlns:a16="http://schemas.microsoft.com/office/drawing/2014/main" id="{2431FBD8-6696-4A58-8630-1FDF009242F4}"/>
                </a:ext>
              </a:extLst>
            </p:cNvPr>
            <p:cNvCxnSpPr/>
            <p:nvPr/>
          </p:nvCxnSpPr>
          <p:spPr>
            <a:xfrm>
              <a:off x="527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26" name="object 24">
              <a:extLst>
                <a:ext uri="{FF2B5EF4-FFF2-40B4-BE49-F238E27FC236}">
                  <a16:creationId xmlns:a16="http://schemas.microsoft.com/office/drawing/2014/main" id="{5D98FFB4-0F56-4D5E-9C23-DA9F5365B9D6}"/>
                </a:ext>
              </a:extLst>
            </p:cNvPr>
            <p:cNvSpPr/>
            <p:nvPr/>
          </p:nvSpPr>
          <p:spPr>
            <a:xfrm>
              <a:off x="5248800" y="2480400"/>
              <a:ext cx="0" cy="1483995"/>
            </a:xfrm>
            <a:custGeom>
              <a:avLst/>
              <a:gdLst/>
              <a:ahLst/>
              <a:cxnLst/>
              <a:rect l="l" t="t" r="r" b="b"/>
              <a:pathLst>
                <a:path h="1483995">
                  <a:moveTo>
                    <a:pt x="0" y="1483982"/>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object 25">
              <a:extLst>
                <a:ext uri="{FF2B5EF4-FFF2-40B4-BE49-F238E27FC236}">
                  <a16:creationId xmlns:a16="http://schemas.microsoft.com/office/drawing/2014/main" id="{F484293C-D6EB-4EFE-9E47-2AE185C1D086}"/>
                </a:ext>
              </a:extLst>
            </p:cNvPr>
            <p:cNvSpPr/>
            <p:nvPr/>
          </p:nvSpPr>
          <p:spPr>
            <a:xfrm>
              <a:off x="5248800" y="3964382"/>
              <a:ext cx="1378800" cy="0"/>
            </a:xfrm>
            <a:custGeom>
              <a:avLst/>
              <a:gdLst/>
              <a:ahLst/>
              <a:cxnLst/>
              <a:rect l="l" t="t" r="r" b="b"/>
              <a:pathLst>
                <a:path w="1432560">
                  <a:moveTo>
                    <a:pt x="0" y="0"/>
                  </a:moveTo>
                  <a:lnTo>
                    <a:pt x="1432483"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1" name="object 48">
              <a:extLst>
                <a:ext uri="{FF2B5EF4-FFF2-40B4-BE49-F238E27FC236}">
                  <a16:creationId xmlns:a16="http://schemas.microsoft.com/office/drawing/2014/main" id="{36822717-41F7-4374-962D-3D4151624A4A}"/>
                </a:ext>
              </a:extLst>
            </p:cNvPr>
            <p:cNvSpPr/>
            <p:nvPr/>
          </p:nvSpPr>
          <p:spPr>
            <a:xfrm>
              <a:off x="8418266" y="2476341"/>
              <a:ext cx="0" cy="1483995"/>
            </a:xfrm>
            <a:custGeom>
              <a:avLst/>
              <a:gdLst/>
              <a:ahLst/>
              <a:cxnLst/>
              <a:rect l="l" t="t" r="r" b="b"/>
              <a:pathLst>
                <a:path h="1483995">
                  <a:moveTo>
                    <a:pt x="0" y="1483918"/>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2" name="object 49">
              <a:extLst>
                <a:ext uri="{FF2B5EF4-FFF2-40B4-BE49-F238E27FC236}">
                  <a16:creationId xmlns:a16="http://schemas.microsoft.com/office/drawing/2014/main" id="{4975E23F-8CDD-4167-8096-7E3752AAC1DF}"/>
                </a:ext>
              </a:extLst>
            </p:cNvPr>
            <p:cNvSpPr/>
            <p:nvPr/>
          </p:nvSpPr>
          <p:spPr>
            <a:xfrm>
              <a:off x="8418266" y="3960260"/>
              <a:ext cx="1625600" cy="0"/>
            </a:xfrm>
            <a:custGeom>
              <a:avLst/>
              <a:gdLst/>
              <a:ahLst/>
              <a:cxnLst/>
              <a:rect l="l" t="t" r="r" b="b"/>
              <a:pathLst>
                <a:path w="1625600">
                  <a:moveTo>
                    <a:pt x="0" y="0"/>
                  </a:moveTo>
                  <a:lnTo>
                    <a:pt x="1625549"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52">
              <a:extLst>
                <a:ext uri="{FF2B5EF4-FFF2-40B4-BE49-F238E27FC236}">
                  <a16:creationId xmlns:a16="http://schemas.microsoft.com/office/drawing/2014/main" id="{A07178E1-BB4C-4903-81CD-99B0E9D26132}"/>
                </a:ext>
              </a:extLst>
            </p:cNvPr>
            <p:cNvSpPr txBox="1"/>
            <p:nvPr/>
          </p:nvSpPr>
          <p:spPr>
            <a:xfrm>
              <a:off x="8011598" y="2591240"/>
              <a:ext cx="115416" cy="1287145"/>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Incidence</a:t>
              </a:r>
              <a:r>
                <a:rPr kumimoji="0" lang="en-GB"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a:t>
              </a: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prevalence ratio</a:t>
              </a:r>
            </a:p>
          </p:txBody>
        </p:sp>
        <p:sp>
          <p:nvSpPr>
            <p:cNvPr id="63" name="object 60">
              <a:extLst>
                <a:ext uri="{FF2B5EF4-FFF2-40B4-BE49-F238E27FC236}">
                  <a16:creationId xmlns:a16="http://schemas.microsoft.com/office/drawing/2014/main" id="{436C1130-1728-4DFD-97C0-32AD10B34B96}"/>
                </a:ext>
              </a:extLst>
            </p:cNvPr>
            <p:cNvSpPr txBox="1"/>
            <p:nvPr/>
          </p:nvSpPr>
          <p:spPr>
            <a:xfrm>
              <a:off x="6973392" y="2520000"/>
              <a:ext cx="882000" cy="570605"/>
            </a:xfrm>
            <a:prstGeom prst="rect">
              <a:avLst/>
            </a:prstGeom>
          </p:spPr>
          <p:txBody>
            <a:bodyPr vert="horz" wrap="square" lIns="0" tIns="6350" rIns="3600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2018</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Incidence</a:t>
              </a: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revalence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ratio</a:t>
              </a:r>
            </a:p>
          </p:txBody>
        </p:sp>
        <p:sp>
          <p:nvSpPr>
            <p:cNvPr id="106" name="object 28">
              <a:extLst>
                <a:ext uri="{FF2B5EF4-FFF2-40B4-BE49-F238E27FC236}">
                  <a16:creationId xmlns:a16="http://schemas.microsoft.com/office/drawing/2014/main" id="{51729B40-EF21-4253-881D-6F6B9A11EFD8}"/>
                </a:ext>
              </a:extLst>
            </p:cNvPr>
            <p:cNvSpPr txBox="1"/>
            <p:nvPr/>
          </p:nvSpPr>
          <p:spPr>
            <a:xfrm>
              <a:off x="6973392" y="3132000"/>
              <a:ext cx="846000" cy="635392"/>
            </a:xfrm>
            <a:prstGeom prst="rect">
              <a:avLst/>
            </a:prstGeom>
          </p:spPr>
          <p:txBody>
            <a:bodyPr vert="horz" wrap="square" lIns="0" tIns="16510" rIns="3600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3.1</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2.7</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3</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5</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7" name="TextBox 86">
              <a:extLst>
                <a:ext uri="{FF2B5EF4-FFF2-40B4-BE49-F238E27FC236}">
                  <a16:creationId xmlns:a16="http://schemas.microsoft.com/office/drawing/2014/main" id="{369F9BC7-47E6-4E72-812E-9DF7F1469CE6}"/>
                </a:ext>
              </a:extLst>
            </p:cNvPr>
            <p:cNvSpPr txBox="1"/>
            <p:nvPr/>
          </p:nvSpPr>
          <p:spPr>
            <a:xfrm>
              <a:off x="8273501" y="2413839"/>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8" name="TextBox 87">
              <a:extLst>
                <a:ext uri="{FF2B5EF4-FFF2-40B4-BE49-F238E27FC236}">
                  <a16:creationId xmlns:a16="http://schemas.microsoft.com/office/drawing/2014/main" id="{74EACDD7-5AC4-44BA-9085-E20B03A82DF3}"/>
                </a:ext>
              </a:extLst>
            </p:cNvPr>
            <p:cNvSpPr txBox="1"/>
            <p:nvPr/>
          </p:nvSpPr>
          <p:spPr>
            <a:xfrm>
              <a:off x="8273501" y="27828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0CE8EADC-20F9-45F3-A3C1-FE64E3CB6668}"/>
                </a:ext>
              </a:extLst>
            </p:cNvPr>
            <p:cNvSpPr txBox="1"/>
            <p:nvPr/>
          </p:nvSpPr>
          <p:spPr>
            <a:xfrm>
              <a:off x="8273501" y="35208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AA771D33-5146-4B10-8B0B-B63EDA104E95}"/>
                </a:ext>
              </a:extLst>
            </p:cNvPr>
            <p:cNvSpPr txBox="1"/>
            <p:nvPr/>
          </p:nvSpPr>
          <p:spPr>
            <a:xfrm>
              <a:off x="8273501" y="31536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062BD50F-1CFE-4DFC-A01D-2BD21B8F5EDE}"/>
                </a:ext>
              </a:extLst>
            </p:cNvPr>
            <p:cNvSpPr txBox="1"/>
            <p:nvPr/>
          </p:nvSpPr>
          <p:spPr>
            <a:xfrm>
              <a:off x="8273502" y="2966400"/>
              <a:ext cx="49693"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EBAB0C7F-ADFE-4D86-9EB7-739A47919AE6}"/>
                </a:ext>
              </a:extLst>
            </p:cNvPr>
            <p:cNvSpPr txBox="1"/>
            <p:nvPr/>
          </p:nvSpPr>
          <p:spPr>
            <a:xfrm>
              <a:off x="8273501" y="33372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7" name="TextBox 96">
              <a:extLst>
                <a:ext uri="{FF2B5EF4-FFF2-40B4-BE49-F238E27FC236}">
                  <a16:creationId xmlns:a16="http://schemas.microsoft.com/office/drawing/2014/main" id="{053F924A-8D6E-422A-A6A5-04FFEC88F59E}"/>
                </a:ext>
              </a:extLst>
            </p:cNvPr>
            <p:cNvSpPr txBox="1"/>
            <p:nvPr/>
          </p:nvSpPr>
          <p:spPr>
            <a:xfrm>
              <a:off x="83376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AD485CB3-4B74-4FCB-8A7E-7536E60BDABD}"/>
                </a:ext>
              </a:extLst>
            </p:cNvPr>
            <p:cNvSpPr txBox="1"/>
            <p:nvPr/>
          </p:nvSpPr>
          <p:spPr>
            <a:xfrm>
              <a:off x="9194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68E9021D-B281-4250-91DE-2C8854EB8451}"/>
                </a:ext>
              </a:extLst>
            </p:cNvPr>
            <p:cNvSpPr txBox="1"/>
            <p:nvPr/>
          </p:nvSpPr>
          <p:spPr>
            <a:xfrm>
              <a:off x="9878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60E3F0DC-B3DA-4AA8-A66E-7F0BC3FAA7C9}"/>
                </a:ext>
              </a:extLst>
            </p:cNvPr>
            <p:cNvSpPr txBox="1"/>
            <p:nvPr/>
          </p:nvSpPr>
          <p:spPr>
            <a:xfrm>
              <a:off x="87660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CC0DC5A4-DA73-48FE-8D92-FE672E19503F}"/>
                </a:ext>
              </a:extLst>
            </p:cNvPr>
            <p:cNvSpPr txBox="1"/>
            <p:nvPr/>
          </p:nvSpPr>
          <p:spPr>
            <a:xfrm>
              <a:off x="96228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99EDC26E-CF6E-4E7E-B4B0-EC98FB275F5C}"/>
                </a:ext>
              </a:extLst>
            </p:cNvPr>
            <p:cNvSpPr txBox="1"/>
            <p:nvPr/>
          </p:nvSpPr>
          <p:spPr>
            <a:xfrm>
              <a:off x="8604000" y="4392000"/>
              <a:ext cx="1352934"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Incidence-prevalence ratio</a:t>
              </a:r>
            </a:p>
          </p:txBody>
        </p:sp>
        <p:cxnSp>
          <p:nvCxnSpPr>
            <p:cNvPr id="115" name="Straight Connector 114">
              <a:extLst>
                <a:ext uri="{FF2B5EF4-FFF2-40B4-BE49-F238E27FC236}">
                  <a16:creationId xmlns:a16="http://schemas.microsoft.com/office/drawing/2014/main" id="{BDE6D3CE-C848-45D4-9613-41413E8DA190}"/>
                </a:ext>
              </a:extLst>
            </p:cNvPr>
            <p:cNvCxnSpPr/>
            <p:nvPr/>
          </p:nvCxnSpPr>
          <p:spPr>
            <a:xfrm>
              <a:off x="833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6F5BC01F-D021-4BD4-ADE5-17A30F632494}"/>
                </a:ext>
              </a:extLst>
            </p:cNvPr>
            <p:cNvSpPr txBox="1"/>
            <p:nvPr/>
          </p:nvSpPr>
          <p:spPr>
            <a:xfrm>
              <a:off x="8604000" y="4572000"/>
              <a:ext cx="64120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Target value</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21" name="Straight Connector 120">
              <a:extLst>
                <a:ext uri="{FF2B5EF4-FFF2-40B4-BE49-F238E27FC236}">
                  <a16:creationId xmlns:a16="http://schemas.microsoft.com/office/drawing/2014/main" id="{934D9C05-9D96-4E4F-857A-0AD05C481EC0}"/>
                </a:ext>
              </a:extLst>
            </p:cNvPr>
            <p:cNvCxnSpPr/>
            <p:nvPr/>
          </p:nvCxnSpPr>
          <p:spPr>
            <a:xfrm>
              <a:off x="8334000" y="4642344"/>
              <a:ext cx="216000" cy="0"/>
            </a:xfrm>
            <a:prstGeom prst="line">
              <a:avLst/>
            </a:prstGeom>
            <a:ln w="22225">
              <a:solidFill>
                <a:srgbClr val="E6007E"/>
              </a:solidFill>
              <a:prstDash val="sysDot"/>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F2915A14-CD48-4C30-92AB-FFF207912192}"/>
                </a:ext>
              </a:extLst>
            </p:cNvPr>
            <p:cNvSpPr txBox="1"/>
            <p:nvPr/>
          </p:nvSpPr>
          <p:spPr>
            <a:xfrm>
              <a:off x="8272092" y="25992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7</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2" name="TextBox 151">
              <a:extLst>
                <a:ext uri="{FF2B5EF4-FFF2-40B4-BE49-F238E27FC236}">
                  <a16:creationId xmlns:a16="http://schemas.microsoft.com/office/drawing/2014/main" id="{3F2BEBF0-11D4-4D5B-919F-6D3E32EE30C2}"/>
                </a:ext>
              </a:extLst>
            </p:cNvPr>
            <p:cNvSpPr txBox="1"/>
            <p:nvPr/>
          </p:nvSpPr>
          <p:spPr>
            <a:xfrm>
              <a:off x="8272800" y="37044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3" name="TextBox 152">
              <a:extLst>
                <a:ext uri="{FF2B5EF4-FFF2-40B4-BE49-F238E27FC236}">
                  <a16:creationId xmlns:a16="http://schemas.microsoft.com/office/drawing/2014/main" id="{2D1AD10B-4480-4FC2-9410-568D496B130B}"/>
                </a:ext>
              </a:extLst>
            </p:cNvPr>
            <p:cNvSpPr txBox="1"/>
            <p:nvPr/>
          </p:nvSpPr>
          <p:spPr>
            <a:xfrm>
              <a:off x="8272800"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60" name="object 9">
              <a:extLst>
                <a:ext uri="{FF2B5EF4-FFF2-40B4-BE49-F238E27FC236}">
                  <a16:creationId xmlns:a16="http://schemas.microsoft.com/office/drawing/2014/main" id="{D895B95B-783E-400D-8756-9F54741EF826}"/>
                </a:ext>
              </a:extLst>
            </p:cNvPr>
            <p:cNvSpPr/>
            <p:nvPr/>
          </p:nvSpPr>
          <p:spPr>
            <a:xfrm>
              <a:off x="1803650" y="2586266"/>
              <a:ext cx="1384607" cy="1374775"/>
            </a:xfrm>
            <a:custGeom>
              <a:avLst/>
              <a:gdLst/>
              <a:ahLst/>
              <a:cxnLst/>
              <a:rect l="l" t="t" r="r" b="b"/>
              <a:pathLst>
                <a:path w="1393189" h="1374775">
                  <a:moveTo>
                    <a:pt x="78105" y="73520"/>
                  </a:moveTo>
                  <a:lnTo>
                    <a:pt x="0" y="102476"/>
                  </a:lnTo>
                  <a:lnTo>
                    <a:pt x="0" y="1374520"/>
                  </a:lnTo>
                  <a:lnTo>
                    <a:pt x="1393190" y="1374520"/>
                  </a:lnTo>
                  <a:lnTo>
                    <a:pt x="1393190" y="227444"/>
                  </a:lnTo>
                  <a:lnTo>
                    <a:pt x="1315593" y="218300"/>
                  </a:lnTo>
                  <a:lnTo>
                    <a:pt x="1237869" y="169532"/>
                  </a:lnTo>
                  <a:lnTo>
                    <a:pt x="1161669" y="140576"/>
                  </a:lnTo>
                  <a:lnTo>
                    <a:pt x="1099489" y="134480"/>
                  </a:lnTo>
                  <a:lnTo>
                    <a:pt x="1006221" y="134480"/>
                  </a:lnTo>
                  <a:lnTo>
                    <a:pt x="928497" y="93332"/>
                  </a:lnTo>
                  <a:lnTo>
                    <a:pt x="850772" y="91808"/>
                  </a:lnTo>
                  <a:lnTo>
                    <a:pt x="823063" y="85712"/>
                  </a:lnTo>
                  <a:lnTo>
                    <a:pt x="154305" y="85712"/>
                  </a:lnTo>
                  <a:lnTo>
                    <a:pt x="78105" y="73520"/>
                  </a:lnTo>
                  <a:close/>
                </a:path>
                <a:path w="1393189" h="1374775">
                  <a:moveTo>
                    <a:pt x="1083945" y="132956"/>
                  </a:moveTo>
                  <a:lnTo>
                    <a:pt x="1006221" y="134480"/>
                  </a:lnTo>
                  <a:lnTo>
                    <a:pt x="1099489" y="134480"/>
                  </a:lnTo>
                  <a:lnTo>
                    <a:pt x="1083945" y="132956"/>
                  </a:lnTo>
                  <a:close/>
                </a:path>
                <a:path w="1393189" h="1374775">
                  <a:moveTo>
                    <a:pt x="387477" y="27800"/>
                  </a:moveTo>
                  <a:lnTo>
                    <a:pt x="309753" y="39992"/>
                  </a:lnTo>
                  <a:lnTo>
                    <a:pt x="232029" y="50660"/>
                  </a:lnTo>
                  <a:lnTo>
                    <a:pt x="154305" y="85712"/>
                  </a:lnTo>
                  <a:lnTo>
                    <a:pt x="823063" y="85712"/>
                  </a:lnTo>
                  <a:lnTo>
                    <a:pt x="774573" y="75044"/>
                  </a:lnTo>
                  <a:lnTo>
                    <a:pt x="696849" y="32372"/>
                  </a:lnTo>
                  <a:lnTo>
                    <a:pt x="693189" y="30848"/>
                  </a:lnTo>
                  <a:lnTo>
                    <a:pt x="463677" y="30848"/>
                  </a:lnTo>
                  <a:lnTo>
                    <a:pt x="387477" y="27800"/>
                  </a:lnTo>
                  <a:close/>
                </a:path>
                <a:path w="1393189" h="1374775">
                  <a:moveTo>
                    <a:pt x="619125" y="0"/>
                  </a:moveTo>
                  <a:lnTo>
                    <a:pt x="541401" y="21704"/>
                  </a:lnTo>
                  <a:lnTo>
                    <a:pt x="463677" y="30848"/>
                  </a:lnTo>
                  <a:lnTo>
                    <a:pt x="693189" y="30848"/>
                  </a:lnTo>
                  <a:lnTo>
                    <a:pt x="619125"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1" name="object 10">
              <a:extLst>
                <a:ext uri="{FF2B5EF4-FFF2-40B4-BE49-F238E27FC236}">
                  <a16:creationId xmlns:a16="http://schemas.microsoft.com/office/drawing/2014/main" id="{7230A520-8CBC-41E7-994E-3FADCECCEA29}"/>
                </a:ext>
              </a:extLst>
            </p:cNvPr>
            <p:cNvSpPr/>
            <p:nvPr/>
          </p:nvSpPr>
          <p:spPr>
            <a:xfrm>
              <a:off x="1789200" y="2922257"/>
              <a:ext cx="1414899" cy="1038860"/>
            </a:xfrm>
            <a:custGeom>
              <a:avLst/>
              <a:gdLst/>
              <a:ahLst/>
              <a:cxnLst/>
              <a:rect l="l" t="t" r="r" b="b"/>
              <a:pathLst>
                <a:path w="1423670" h="1038860">
                  <a:moveTo>
                    <a:pt x="79794" y="56045"/>
                  </a:moveTo>
                  <a:lnTo>
                    <a:pt x="0" y="77381"/>
                  </a:lnTo>
                  <a:lnTo>
                    <a:pt x="0" y="1038529"/>
                  </a:lnTo>
                  <a:lnTo>
                    <a:pt x="1423289" y="1038529"/>
                  </a:lnTo>
                  <a:lnTo>
                    <a:pt x="1423289" y="171869"/>
                  </a:lnTo>
                  <a:lnTo>
                    <a:pt x="1344015" y="164249"/>
                  </a:lnTo>
                  <a:lnTo>
                    <a:pt x="1264615" y="129197"/>
                  </a:lnTo>
                  <a:lnTo>
                    <a:pt x="1186764" y="106337"/>
                  </a:lnTo>
                  <a:lnTo>
                    <a:pt x="1127213" y="101765"/>
                  </a:lnTo>
                  <a:lnTo>
                    <a:pt x="1027963" y="101765"/>
                  </a:lnTo>
                  <a:lnTo>
                    <a:pt x="948563" y="69761"/>
                  </a:lnTo>
                  <a:lnTo>
                    <a:pt x="869149" y="68237"/>
                  </a:lnTo>
                  <a:lnTo>
                    <a:pt x="839960" y="63665"/>
                  </a:lnTo>
                  <a:lnTo>
                    <a:pt x="157645" y="63665"/>
                  </a:lnTo>
                  <a:lnTo>
                    <a:pt x="79794" y="56045"/>
                  </a:lnTo>
                  <a:close/>
                </a:path>
                <a:path w="1423670" h="1038860">
                  <a:moveTo>
                    <a:pt x="1107363" y="100241"/>
                  </a:moveTo>
                  <a:lnTo>
                    <a:pt x="1027963" y="101765"/>
                  </a:lnTo>
                  <a:lnTo>
                    <a:pt x="1127213" y="101765"/>
                  </a:lnTo>
                  <a:lnTo>
                    <a:pt x="1107363" y="100241"/>
                  </a:lnTo>
                  <a:close/>
                </a:path>
                <a:path w="1423670" h="1038860">
                  <a:moveTo>
                    <a:pt x="395846" y="20993"/>
                  </a:moveTo>
                  <a:lnTo>
                    <a:pt x="316445" y="30137"/>
                  </a:lnTo>
                  <a:lnTo>
                    <a:pt x="237045" y="37757"/>
                  </a:lnTo>
                  <a:lnTo>
                    <a:pt x="157645" y="63665"/>
                  </a:lnTo>
                  <a:lnTo>
                    <a:pt x="839960" y="63665"/>
                  </a:lnTo>
                  <a:lnTo>
                    <a:pt x="791311" y="56045"/>
                  </a:lnTo>
                  <a:lnTo>
                    <a:pt x="711911" y="24041"/>
                  </a:lnTo>
                  <a:lnTo>
                    <a:pt x="706877" y="22517"/>
                  </a:lnTo>
                  <a:lnTo>
                    <a:pt x="473697" y="22517"/>
                  </a:lnTo>
                  <a:lnTo>
                    <a:pt x="395846" y="20993"/>
                  </a:lnTo>
                  <a:close/>
                </a:path>
                <a:path w="1423670" h="1038860">
                  <a:moveTo>
                    <a:pt x="632498" y="0"/>
                  </a:moveTo>
                  <a:lnTo>
                    <a:pt x="553097" y="16421"/>
                  </a:lnTo>
                  <a:lnTo>
                    <a:pt x="473697" y="22517"/>
                  </a:lnTo>
                  <a:lnTo>
                    <a:pt x="706877" y="22517"/>
                  </a:lnTo>
                  <a:lnTo>
                    <a:pt x="632498" y="0"/>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4" name="object 13">
              <a:extLst>
                <a:ext uri="{FF2B5EF4-FFF2-40B4-BE49-F238E27FC236}">
                  <a16:creationId xmlns:a16="http://schemas.microsoft.com/office/drawing/2014/main" id="{58B147B4-E73B-4E55-9A62-7B2057C7F61B}"/>
                </a:ext>
              </a:extLst>
            </p:cNvPr>
            <p:cNvSpPr/>
            <p:nvPr/>
          </p:nvSpPr>
          <p:spPr>
            <a:xfrm>
              <a:off x="1803650" y="2749918"/>
              <a:ext cx="1384607" cy="200660"/>
            </a:xfrm>
            <a:custGeom>
              <a:avLst/>
              <a:gdLst/>
              <a:ahLst/>
              <a:cxnLst/>
              <a:rect l="l" t="t" r="r" b="b"/>
              <a:pathLst>
                <a:path w="1393189" h="200660">
                  <a:moveTo>
                    <a:pt x="0" y="91224"/>
                  </a:moveTo>
                  <a:lnTo>
                    <a:pt x="78105" y="65316"/>
                  </a:lnTo>
                  <a:lnTo>
                    <a:pt x="154305" y="74460"/>
                  </a:lnTo>
                  <a:lnTo>
                    <a:pt x="232029" y="43980"/>
                  </a:lnTo>
                  <a:lnTo>
                    <a:pt x="309753" y="34836"/>
                  </a:lnTo>
                  <a:lnTo>
                    <a:pt x="387477" y="24168"/>
                  </a:lnTo>
                  <a:lnTo>
                    <a:pt x="463677" y="27216"/>
                  </a:lnTo>
                  <a:lnTo>
                    <a:pt x="541401" y="19596"/>
                  </a:lnTo>
                  <a:lnTo>
                    <a:pt x="619125" y="0"/>
                  </a:lnTo>
                  <a:lnTo>
                    <a:pt x="696849" y="28740"/>
                  </a:lnTo>
                  <a:lnTo>
                    <a:pt x="774573" y="65316"/>
                  </a:lnTo>
                  <a:lnTo>
                    <a:pt x="850772" y="80556"/>
                  </a:lnTo>
                  <a:lnTo>
                    <a:pt x="928497" y="82080"/>
                  </a:lnTo>
                  <a:lnTo>
                    <a:pt x="1006221" y="118656"/>
                  </a:lnTo>
                  <a:lnTo>
                    <a:pt x="1083945" y="117132"/>
                  </a:lnTo>
                  <a:lnTo>
                    <a:pt x="1161669" y="123228"/>
                  </a:lnTo>
                  <a:lnTo>
                    <a:pt x="1237869" y="149136"/>
                  </a:lnTo>
                  <a:lnTo>
                    <a:pt x="1315593" y="191808"/>
                  </a:lnTo>
                  <a:lnTo>
                    <a:pt x="1393190" y="200520"/>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5" name="object 19">
              <a:extLst>
                <a:ext uri="{FF2B5EF4-FFF2-40B4-BE49-F238E27FC236}">
                  <a16:creationId xmlns:a16="http://schemas.microsoft.com/office/drawing/2014/main" id="{B9DC3EEB-A8F4-4402-A06F-53684144B783}"/>
                </a:ext>
              </a:extLst>
            </p:cNvPr>
            <p:cNvSpPr/>
            <p:nvPr/>
          </p:nvSpPr>
          <p:spPr>
            <a:xfrm>
              <a:off x="2564294" y="2798450"/>
              <a:ext cx="0" cy="1162050"/>
            </a:xfrm>
            <a:custGeom>
              <a:avLst/>
              <a:gdLst/>
              <a:ahLst/>
              <a:cxnLst/>
              <a:rect l="l" t="t" r="r" b="b"/>
              <a:pathLst>
                <a:path h="1162050">
                  <a:moveTo>
                    <a:pt x="0" y="1161859"/>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6" name="object 20">
              <a:extLst>
                <a:ext uri="{FF2B5EF4-FFF2-40B4-BE49-F238E27FC236}">
                  <a16:creationId xmlns:a16="http://schemas.microsoft.com/office/drawing/2014/main" id="{C65079C8-DE4D-4589-88F7-D9C4F1C57A1C}"/>
                </a:ext>
              </a:extLst>
            </p:cNvPr>
            <p:cNvSpPr/>
            <p:nvPr/>
          </p:nvSpPr>
          <p:spPr>
            <a:xfrm>
              <a:off x="3183971" y="2950869"/>
              <a:ext cx="0" cy="1000125"/>
            </a:xfrm>
            <a:custGeom>
              <a:avLst/>
              <a:gdLst/>
              <a:ahLst/>
              <a:cxnLst/>
              <a:rect l="l" t="t" r="r" b="b"/>
              <a:pathLst>
                <a:path h="1000125">
                  <a:moveTo>
                    <a:pt x="0" y="999921"/>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5" name="object 26">
              <a:extLst>
                <a:ext uri="{FF2B5EF4-FFF2-40B4-BE49-F238E27FC236}">
                  <a16:creationId xmlns:a16="http://schemas.microsoft.com/office/drawing/2014/main" id="{2A811116-3C27-4B79-BEE9-4F6D4D6238DF}"/>
                </a:ext>
              </a:extLst>
            </p:cNvPr>
            <p:cNvSpPr/>
            <p:nvPr/>
          </p:nvSpPr>
          <p:spPr>
            <a:xfrm>
              <a:off x="5285273" y="2735501"/>
              <a:ext cx="1306322" cy="1227760"/>
            </a:xfrm>
            <a:custGeom>
              <a:avLst/>
              <a:gdLst/>
              <a:ahLst/>
              <a:cxnLst/>
              <a:rect l="l" t="t" r="r" b="b"/>
              <a:pathLst>
                <a:path w="1453514" h="1229995">
                  <a:moveTo>
                    <a:pt x="0" y="0"/>
                  </a:moveTo>
                  <a:lnTo>
                    <a:pt x="0" y="1229791"/>
                  </a:lnTo>
                  <a:lnTo>
                    <a:pt x="1453349" y="1229791"/>
                  </a:lnTo>
                  <a:lnTo>
                    <a:pt x="1453349" y="540854"/>
                  </a:lnTo>
                  <a:lnTo>
                    <a:pt x="1372844" y="540854"/>
                  </a:lnTo>
                  <a:lnTo>
                    <a:pt x="1292072" y="534758"/>
                  </a:lnTo>
                  <a:lnTo>
                    <a:pt x="1211300" y="519518"/>
                  </a:lnTo>
                  <a:lnTo>
                    <a:pt x="1130528" y="485990"/>
                  </a:lnTo>
                  <a:lnTo>
                    <a:pt x="1049756" y="408266"/>
                  </a:lnTo>
                  <a:lnTo>
                    <a:pt x="968984" y="321398"/>
                  </a:lnTo>
                  <a:lnTo>
                    <a:pt x="888212" y="208622"/>
                  </a:lnTo>
                  <a:lnTo>
                    <a:pt x="813221" y="168998"/>
                  </a:lnTo>
                  <a:lnTo>
                    <a:pt x="565137" y="168998"/>
                  </a:lnTo>
                  <a:lnTo>
                    <a:pt x="484352" y="159854"/>
                  </a:lnTo>
                  <a:lnTo>
                    <a:pt x="403580" y="155282"/>
                  </a:lnTo>
                  <a:lnTo>
                    <a:pt x="242036" y="127850"/>
                  </a:lnTo>
                  <a:lnTo>
                    <a:pt x="161264" y="82130"/>
                  </a:lnTo>
                  <a:lnTo>
                    <a:pt x="80492" y="7454"/>
                  </a:lnTo>
                  <a:lnTo>
                    <a:pt x="0" y="0"/>
                  </a:lnTo>
                  <a:close/>
                </a:path>
                <a:path w="1453514" h="1229995">
                  <a:moveTo>
                    <a:pt x="1453349" y="539330"/>
                  </a:moveTo>
                  <a:lnTo>
                    <a:pt x="1372844" y="540854"/>
                  </a:lnTo>
                  <a:lnTo>
                    <a:pt x="1453349" y="540854"/>
                  </a:lnTo>
                  <a:lnTo>
                    <a:pt x="1453349" y="539330"/>
                  </a:lnTo>
                  <a:close/>
                </a:path>
                <a:path w="1453514" h="1229995">
                  <a:moveTo>
                    <a:pt x="645896" y="129374"/>
                  </a:moveTo>
                  <a:lnTo>
                    <a:pt x="565137" y="168998"/>
                  </a:lnTo>
                  <a:lnTo>
                    <a:pt x="813221" y="168998"/>
                  </a:lnTo>
                  <a:lnTo>
                    <a:pt x="807453" y="165950"/>
                  </a:lnTo>
                  <a:lnTo>
                    <a:pt x="726668" y="150710"/>
                  </a:lnTo>
                  <a:lnTo>
                    <a:pt x="645896" y="129374"/>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6" name="object 27">
              <a:extLst>
                <a:ext uri="{FF2B5EF4-FFF2-40B4-BE49-F238E27FC236}">
                  <a16:creationId xmlns:a16="http://schemas.microsoft.com/office/drawing/2014/main" id="{DAAD693F-97ED-4505-9C01-7B5556D68C0D}"/>
                </a:ext>
              </a:extLst>
            </p:cNvPr>
            <p:cNvSpPr/>
            <p:nvPr/>
          </p:nvSpPr>
          <p:spPr>
            <a:xfrm>
              <a:off x="5274000" y="3252929"/>
              <a:ext cx="1339422" cy="710542"/>
            </a:xfrm>
            <a:custGeom>
              <a:avLst/>
              <a:gdLst/>
              <a:ahLst/>
              <a:cxnLst/>
              <a:rect l="l" t="t" r="r" b="b"/>
              <a:pathLst>
                <a:path w="1490345" h="711835">
                  <a:moveTo>
                    <a:pt x="0" y="0"/>
                  </a:moveTo>
                  <a:lnTo>
                    <a:pt x="0" y="711415"/>
                  </a:lnTo>
                  <a:lnTo>
                    <a:pt x="1489760" y="711415"/>
                  </a:lnTo>
                  <a:lnTo>
                    <a:pt x="1489760" y="312039"/>
                  </a:lnTo>
                  <a:lnTo>
                    <a:pt x="1407248" y="312039"/>
                  </a:lnTo>
                  <a:lnTo>
                    <a:pt x="1324444" y="308991"/>
                  </a:lnTo>
                  <a:lnTo>
                    <a:pt x="1241653" y="299847"/>
                  </a:lnTo>
                  <a:lnTo>
                    <a:pt x="1158849" y="281559"/>
                  </a:lnTo>
                  <a:lnTo>
                    <a:pt x="1076058" y="235839"/>
                  </a:lnTo>
                  <a:lnTo>
                    <a:pt x="993266" y="185547"/>
                  </a:lnTo>
                  <a:lnTo>
                    <a:pt x="910463" y="120027"/>
                  </a:lnTo>
                  <a:lnTo>
                    <a:pt x="832843" y="97155"/>
                  </a:lnTo>
                  <a:lnTo>
                    <a:pt x="579272" y="97155"/>
                  </a:lnTo>
                  <a:lnTo>
                    <a:pt x="496493" y="92583"/>
                  </a:lnTo>
                  <a:lnTo>
                    <a:pt x="413689" y="89535"/>
                  </a:lnTo>
                  <a:lnTo>
                    <a:pt x="248094" y="74295"/>
                  </a:lnTo>
                  <a:lnTo>
                    <a:pt x="165303" y="48387"/>
                  </a:lnTo>
                  <a:lnTo>
                    <a:pt x="82511" y="4191"/>
                  </a:lnTo>
                  <a:lnTo>
                    <a:pt x="0" y="0"/>
                  </a:lnTo>
                  <a:close/>
                </a:path>
                <a:path w="1490345" h="711835">
                  <a:moveTo>
                    <a:pt x="662076" y="75819"/>
                  </a:moveTo>
                  <a:lnTo>
                    <a:pt x="579272" y="97155"/>
                  </a:lnTo>
                  <a:lnTo>
                    <a:pt x="832843" y="97155"/>
                  </a:lnTo>
                  <a:lnTo>
                    <a:pt x="827671" y="95631"/>
                  </a:lnTo>
                  <a:lnTo>
                    <a:pt x="744867" y="86487"/>
                  </a:lnTo>
                  <a:lnTo>
                    <a:pt x="662076" y="75819"/>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9" name="object 30">
              <a:extLst>
                <a:ext uri="{FF2B5EF4-FFF2-40B4-BE49-F238E27FC236}">
                  <a16:creationId xmlns:a16="http://schemas.microsoft.com/office/drawing/2014/main" id="{C489D6C5-976A-4BA6-BA50-8747E0D5C3AB}"/>
                </a:ext>
              </a:extLst>
            </p:cNvPr>
            <p:cNvSpPr/>
            <p:nvPr/>
          </p:nvSpPr>
          <p:spPr>
            <a:xfrm>
              <a:off x="5285273" y="3017545"/>
              <a:ext cx="1306322" cy="415802"/>
            </a:xfrm>
            <a:custGeom>
              <a:avLst/>
              <a:gdLst/>
              <a:ahLst/>
              <a:cxnLst/>
              <a:rect l="l" t="t" r="r" b="b"/>
              <a:pathLst>
                <a:path w="1453514" h="416560">
                  <a:moveTo>
                    <a:pt x="0" y="0"/>
                  </a:moveTo>
                  <a:lnTo>
                    <a:pt x="80492" y="5308"/>
                  </a:lnTo>
                  <a:lnTo>
                    <a:pt x="161264" y="63220"/>
                  </a:lnTo>
                  <a:lnTo>
                    <a:pt x="242036" y="98272"/>
                  </a:lnTo>
                  <a:lnTo>
                    <a:pt x="322808" y="108940"/>
                  </a:lnTo>
                  <a:lnTo>
                    <a:pt x="403580" y="119608"/>
                  </a:lnTo>
                  <a:lnTo>
                    <a:pt x="484352" y="124180"/>
                  </a:lnTo>
                  <a:lnTo>
                    <a:pt x="565137" y="130276"/>
                  </a:lnTo>
                  <a:lnTo>
                    <a:pt x="645896" y="99796"/>
                  </a:lnTo>
                  <a:lnTo>
                    <a:pt x="726668" y="115036"/>
                  </a:lnTo>
                  <a:lnTo>
                    <a:pt x="807453" y="127228"/>
                  </a:lnTo>
                  <a:lnTo>
                    <a:pt x="888212" y="160756"/>
                  </a:lnTo>
                  <a:lnTo>
                    <a:pt x="968984" y="247624"/>
                  </a:lnTo>
                  <a:lnTo>
                    <a:pt x="1049756" y="313156"/>
                  </a:lnTo>
                  <a:lnTo>
                    <a:pt x="1130528" y="374116"/>
                  </a:lnTo>
                  <a:lnTo>
                    <a:pt x="1211300" y="400024"/>
                  </a:lnTo>
                  <a:lnTo>
                    <a:pt x="1292072" y="412216"/>
                  </a:lnTo>
                  <a:lnTo>
                    <a:pt x="1372844" y="416064"/>
                  </a:lnTo>
                  <a:lnTo>
                    <a:pt x="1453349" y="415264"/>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0" name="object 43">
              <a:extLst>
                <a:ext uri="{FF2B5EF4-FFF2-40B4-BE49-F238E27FC236}">
                  <a16:creationId xmlns:a16="http://schemas.microsoft.com/office/drawing/2014/main" id="{CDF4211E-34C0-43D5-ABE5-AF9DD5EEF5BE}"/>
                </a:ext>
              </a:extLst>
            </p:cNvPr>
            <p:cNvSpPr/>
            <p:nvPr/>
          </p:nvSpPr>
          <p:spPr>
            <a:xfrm>
              <a:off x="6011580" y="3141519"/>
              <a:ext cx="0" cy="816394"/>
            </a:xfrm>
            <a:custGeom>
              <a:avLst/>
              <a:gdLst/>
              <a:ahLst/>
              <a:cxnLst/>
              <a:rect l="l" t="t" r="r" b="b"/>
              <a:pathLst>
                <a:path h="817879">
                  <a:moveTo>
                    <a:pt x="0" y="817791"/>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1" name="object 44">
              <a:extLst>
                <a:ext uri="{FF2B5EF4-FFF2-40B4-BE49-F238E27FC236}">
                  <a16:creationId xmlns:a16="http://schemas.microsoft.com/office/drawing/2014/main" id="{6A825915-524D-4CED-B6F4-1E2A851610E5}"/>
                </a:ext>
              </a:extLst>
            </p:cNvPr>
            <p:cNvSpPr/>
            <p:nvPr/>
          </p:nvSpPr>
          <p:spPr>
            <a:xfrm>
              <a:off x="6589075" y="3421958"/>
              <a:ext cx="0" cy="531163"/>
            </a:xfrm>
            <a:custGeom>
              <a:avLst/>
              <a:gdLst/>
              <a:ahLst/>
              <a:cxnLst/>
              <a:rect l="l" t="t" r="r" b="b"/>
              <a:pathLst>
                <a:path h="532129">
                  <a:moveTo>
                    <a:pt x="0" y="532079"/>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2" name="object 47">
              <a:extLst>
                <a:ext uri="{FF2B5EF4-FFF2-40B4-BE49-F238E27FC236}">
                  <a16:creationId xmlns:a16="http://schemas.microsoft.com/office/drawing/2014/main" id="{80859EE6-7893-42FC-BAE6-92533B01E252}"/>
                </a:ext>
              </a:extLst>
            </p:cNvPr>
            <p:cNvSpPr/>
            <p:nvPr/>
          </p:nvSpPr>
          <p:spPr>
            <a:xfrm>
              <a:off x="8461542" y="2613378"/>
              <a:ext cx="1539311" cy="1346349"/>
            </a:xfrm>
            <a:custGeom>
              <a:avLst/>
              <a:gdLst/>
              <a:ahLst/>
              <a:cxnLst/>
              <a:rect l="l" t="t" r="r" b="b"/>
              <a:pathLst>
                <a:path w="1536064" h="1410334">
                  <a:moveTo>
                    <a:pt x="0" y="0"/>
                  </a:moveTo>
                  <a:lnTo>
                    <a:pt x="0" y="1410119"/>
                  </a:lnTo>
                  <a:lnTo>
                    <a:pt x="1535925" y="1410119"/>
                  </a:lnTo>
                  <a:lnTo>
                    <a:pt x="1535925" y="714857"/>
                  </a:lnTo>
                  <a:lnTo>
                    <a:pt x="1450924" y="693521"/>
                  </a:lnTo>
                  <a:lnTo>
                    <a:pt x="1365567" y="646277"/>
                  </a:lnTo>
                  <a:lnTo>
                    <a:pt x="1280236" y="608177"/>
                  </a:lnTo>
                  <a:lnTo>
                    <a:pt x="1194892" y="582269"/>
                  </a:lnTo>
                  <a:lnTo>
                    <a:pt x="1109548" y="559409"/>
                  </a:lnTo>
                  <a:lnTo>
                    <a:pt x="1024204" y="507593"/>
                  </a:lnTo>
                  <a:lnTo>
                    <a:pt x="938860" y="480161"/>
                  </a:lnTo>
                  <a:lnTo>
                    <a:pt x="853516" y="440537"/>
                  </a:lnTo>
                  <a:lnTo>
                    <a:pt x="682828" y="315569"/>
                  </a:lnTo>
                  <a:lnTo>
                    <a:pt x="597484" y="292709"/>
                  </a:lnTo>
                  <a:lnTo>
                    <a:pt x="512140" y="257657"/>
                  </a:lnTo>
                  <a:lnTo>
                    <a:pt x="426770" y="208889"/>
                  </a:lnTo>
                  <a:lnTo>
                    <a:pt x="341439" y="169265"/>
                  </a:lnTo>
                  <a:lnTo>
                    <a:pt x="256108" y="125069"/>
                  </a:lnTo>
                  <a:lnTo>
                    <a:pt x="170764" y="102209"/>
                  </a:lnTo>
                  <a:lnTo>
                    <a:pt x="85420" y="32105"/>
                  </a:lnTo>
                  <a:lnTo>
                    <a:pt x="0"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3" name="object 48">
              <a:extLst>
                <a:ext uri="{FF2B5EF4-FFF2-40B4-BE49-F238E27FC236}">
                  <a16:creationId xmlns:a16="http://schemas.microsoft.com/office/drawing/2014/main" id="{DAB7CED0-B08C-4401-AF9C-D0A4B2071E70}"/>
                </a:ext>
              </a:extLst>
            </p:cNvPr>
            <p:cNvSpPr/>
            <p:nvPr/>
          </p:nvSpPr>
          <p:spPr>
            <a:xfrm>
              <a:off x="8445112" y="2913715"/>
              <a:ext cx="1566673" cy="1046285"/>
            </a:xfrm>
            <a:custGeom>
              <a:avLst/>
              <a:gdLst/>
              <a:ahLst/>
              <a:cxnLst/>
              <a:rect l="l" t="t" r="r" b="b"/>
              <a:pathLst>
                <a:path w="1563370" h="1096009">
                  <a:moveTo>
                    <a:pt x="0" y="0"/>
                  </a:moveTo>
                  <a:lnTo>
                    <a:pt x="0" y="1095502"/>
                  </a:lnTo>
                  <a:lnTo>
                    <a:pt x="1562976" y="1095502"/>
                  </a:lnTo>
                  <a:lnTo>
                    <a:pt x="1562976" y="554177"/>
                  </a:lnTo>
                  <a:lnTo>
                    <a:pt x="1476476" y="538937"/>
                  </a:lnTo>
                  <a:lnTo>
                    <a:pt x="1389621" y="502361"/>
                  </a:lnTo>
                  <a:lnTo>
                    <a:pt x="1302778" y="471881"/>
                  </a:lnTo>
                  <a:lnTo>
                    <a:pt x="1215923" y="452069"/>
                  </a:lnTo>
                  <a:lnTo>
                    <a:pt x="1129080" y="435305"/>
                  </a:lnTo>
                  <a:lnTo>
                    <a:pt x="1042238" y="394157"/>
                  </a:lnTo>
                  <a:lnTo>
                    <a:pt x="955395" y="372821"/>
                  </a:lnTo>
                  <a:lnTo>
                    <a:pt x="868553" y="342341"/>
                  </a:lnTo>
                  <a:lnTo>
                    <a:pt x="694855" y="244805"/>
                  </a:lnTo>
                  <a:lnTo>
                    <a:pt x="607999" y="228041"/>
                  </a:lnTo>
                  <a:lnTo>
                    <a:pt x="521157" y="200609"/>
                  </a:lnTo>
                  <a:lnTo>
                    <a:pt x="434289" y="162509"/>
                  </a:lnTo>
                  <a:lnTo>
                    <a:pt x="347446" y="132029"/>
                  </a:lnTo>
                  <a:lnTo>
                    <a:pt x="260616" y="96977"/>
                  </a:lnTo>
                  <a:lnTo>
                    <a:pt x="173774" y="80213"/>
                  </a:lnTo>
                  <a:lnTo>
                    <a:pt x="86918" y="25349"/>
                  </a:lnTo>
                  <a:lnTo>
                    <a:pt x="0" y="0"/>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6" name="object 51">
              <a:extLst>
                <a:ext uri="{FF2B5EF4-FFF2-40B4-BE49-F238E27FC236}">
                  <a16:creationId xmlns:a16="http://schemas.microsoft.com/office/drawing/2014/main" id="{FE67D314-D53E-4ABE-A752-FF7F43A1EF33}"/>
                </a:ext>
              </a:extLst>
            </p:cNvPr>
            <p:cNvSpPr/>
            <p:nvPr/>
          </p:nvSpPr>
          <p:spPr>
            <a:xfrm>
              <a:off x="8461542" y="2786113"/>
              <a:ext cx="1539311" cy="594673"/>
            </a:xfrm>
            <a:custGeom>
              <a:avLst/>
              <a:gdLst/>
              <a:ahLst/>
              <a:cxnLst/>
              <a:rect l="l" t="t" r="r" b="b"/>
              <a:pathLst>
                <a:path w="1536064" h="622934">
                  <a:moveTo>
                    <a:pt x="0" y="0"/>
                  </a:moveTo>
                  <a:lnTo>
                    <a:pt x="85420" y="27952"/>
                  </a:lnTo>
                  <a:lnTo>
                    <a:pt x="170764" y="88912"/>
                  </a:lnTo>
                  <a:lnTo>
                    <a:pt x="256108" y="108724"/>
                  </a:lnTo>
                  <a:lnTo>
                    <a:pt x="341439" y="146824"/>
                  </a:lnTo>
                  <a:lnTo>
                    <a:pt x="426770" y="181876"/>
                  </a:lnTo>
                  <a:lnTo>
                    <a:pt x="512140" y="224548"/>
                  </a:lnTo>
                  <a:lnTo>
                    <a:pt x="597484" y="255028"/>
                  </a:lnTo>
                  <a:lnTo>
                    <a:pt x="682828" y="274840"/>
                  </a:lnTo>
                  <a:lnTo>
                    <a:pt x="768159" y="329704"/>
                  </a:lnTo>
                  <a:lnTo>
                    <a:pt x="853516" y="384568"/>
                  </a:lnTo>
                  <a:lnTo>
                    <a:pt x="938860" y="418096"/>
                  </a:lnTo>
                  <a:lnTo>
                    <a:pt x="1024204" y="442480"/>
                  </a:lnTo>
                  <a:lnTo>
                    <a:pt x="1109548" y="488200"/>
                  </a:lnTo>
                  <a:lnTo>
                    <a:pt x="1194892" y="508012"/>
                  </a:lnTo>
                  <a:lnTo>
                    <a:pt x="1280236" y="530872"/>
                  </a:lnTo>
                  <a:lnTo>
                    <a:pt x="1365567" y="564400"/>
                  </a:lnTo>
                  <a:lnTo>
                    <a:pt x="1450924" y="604024"/>
                  </a:lnTo>
                  <a:lnTo>
                    <a:pt x="1535925" y="622642"/>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7" name="object 60">
              <a:extLst>
                <a:ext uri="{FF2B5EF4-FFF2-40B4-BE49-F238E27FC236}">
                  <a16:creationId xmlns:a16="http://schemas.microsoft.com/office/drawing/2014/main" id="{01AFD595-2FA6-4367-87E5-D84DC63F67CE}"/>
                </a:ext>
              </a:extLst>
            </p:cNvPr>
            <p:cNvSpPr/>
            <p:nvPr/>
          </p:nvSpPr>
          <p:spPr>
            <a:xfrm>
              <a:off x="8416800" y="3389812"/>
              <a:ext cx="1583218" cy="12124"/>
            </a:xfrm>
            <a:custGeom>
              <a:avLst/>
              <a:gdLst/>
              <a:ahLst/>
              <a:cxnLst/>
              <a:rect l="l" t="t" r="r" b="b"/>
              <a:pathLst>
                <a:path w="1579879" h="12700">
                  <a:moveTo>
                    <a:pt x="0" y="0"/>
                  </a:moveTo>
                  <a:lnTo>
                    <a:pt x="1579765" y="12509"/>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219394136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DC18ECC-BE72-4FFB-9834-D9EDC7128ED9}"/>
              </a:ext>
            </a:extLst>
          </p:cNvPr>
          <p:cNvGrpSpPr/>
          <p:nvPr/>
        </p:nvGrpSpPr>
        <p:grpSpPr>
          <a:xfrm>
            <a:off x="0" y="0"/>
            <a:ext cx="10285200" cy="6096221"/>
            <a:chOff x="0" y="0"/>
            <a:chExt cx="10285200" cy="609622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r>
                <a:rPr lang="en-GB" sz="2400" kern="100" dirty="0">
                  <a:solidFill>
                    <a:prstClr val="white"/>
                  </a:solidFill>
                  <a:latin typeface="Arial" panose="020B0604020202020204" pitchFamily="34" charset="0"/>
                  <a:cs typeface="Arial" panose="020B0604020202020204" pitchFamily="34" charset="0"/>
                </a:rPr>
                <a:t>Number of people taking </a:t>
              </a:r>
              <a:r>
                <a:rPr lang="en-GB" sz="2400" kern="100" dirty="0" err="1">
                  <a:solidFill>
                    <a:prstClr val="white"/>
                  </a:solidFill>
                  <a:latin typeface="Arial" panose="020B0604020202020204" pitchFamily="34" charset="0"/>
                  <a:cs typeface="Arial" panose="020B0604020202020204" pitchFamily="34" charset="0"/>
                </a:rPr>
                <a:t>PrEP</a:t>
              </a:r>
              <a:r>
                <a:rPr lang="en-GB" sz="2400" kern="100" dirty="0">
                  <a:solidFill>
                    <a:prstClr val="white"/>
                  </a:solidFill>
                  <a:latin typeface="Arial" panose="020B0604020202020204" pitchFamily="34" charset="0"/>
                  <a:cs typeface="Arial" panose="020B0604020202020204" pitchFamily="34" charset="0"/>
                </a:rPr>
                <a:t> at least once during 2018, </a:t>
              </a:r>
            </a:p>
            <a:p>
              <a:pPr lvl="0"/>
              <a:r>
                <a:rPr lang="en-GB" sz="2400" kern="100" dirty="0">
                  <a:solidFill>
                    <a:prstClr val="white"/>
                  </a:solidFill>
                  <a:latin typeface="Arial" panose="020B0604020202020204" pitchFamily="34" charset="0"/>
                  <a:cs typeface="Arial" panose="020B0604020202020204" pitchFamily="34" charset="0"/>
                </a:rPr>
                <a:t>eastern and southern Africa,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5850000"/>
              <a:ext cx="6211637" cy="246221"/>
            </a:xfrm>
            <a:prstGeom prst="rect">
              <a:avLst/>
            </a:prstGeom>
          </p:spPr>
          <p:txBody>
            <a:bodyPr wrap="none" lIns="0" tIns="0" rIns="0" bIns="0">
              <a:spAutoFit/>
            </a:bodyPr>
            <a:lstStyle/>
            <a:p>
              <a:pPr lvl="0">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lang="en-GB" sz="800" dirty="0">
                  <a:solidFill>
                    <a:srgbClr val="231F20"/>
                  </a:solidFill>
                  <a:latin typeface="Arial"/>
                  <a:cs typeface="Arial"/>
                </a:rPr>
                <a:t>2019 Global AIDS Monitoring; and PEPFAR Monitoring, Evaluation, and Reporting Database. In: amfAR.org [Internet]. amfAR;  </a:t>
              </a:r>
            </a:p>
            <a:p>
              <a:pPr lvl="0">
                <a:defRPr/>
              </a:pPr>
              <a:r>
                <a:rPr lang="en-GB" sz="800" dirty="0">
                  <a:solidFill>
                    <a:srgbClr val="231F20"/>
                  </a:solidFill>
                  <a:latin typeface="Arial"/>
                  <a:cs typeface="Arial"/>
                </a:rPr>
                <a:t>c2019 (https://mer.amfar.org/?_ga=2.96796184.623148132.1561384951-1316132509.1561384951, accessed 20 June 2019).</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124" name="Group 123">
              <a:extLst>
                <a:ext uri="{FF2B5EF4-FFF2-40B4-BE49-F238E27FC236}">
                  <a16:creationId xmlns:a16="http://schemas.microsoft.com/office/drawing/2014/main" id="{F5B72DEF-EB32-4354-97B5-8F2DF2ACE42C}"/>
                </a:ext>
              </a:extLst>
            </p:cNvPr>
            <p:cNvGrpSpPr/>
            <p:nvPr/>
          </p:nvGrpSpPr>
          <p:grpSpPr>
            <a:xfrm>
              <a:off x="612000" y="1800000"/>
              <a:ext cx="8208000" cy="2733304"/>
              <a:chOff x="612000" y="1620000"/>
              <a:chExt cx="8208000" cy="2733304"/>
            </a:xfrm>
          </p:grpSpPr>
          <p:sp>
            <p:nvSpPr>
              <p:cNvPr id="63" name="Rectangle 62">
                <a:extLst>
                  <a:ext uri="{FF2B5EF4-FFF2-40B4-BE49-F238E27FC236}">
                    <a16:creationId xmlns:a16="http://schemas.microsoft.com/office/drawing/2014/main" id="{68FADADB-9062-484E-A42C-571687D37393}"/>
                  </a:ext>
                </a:extLst>
              </p:cNvPr>
              <p:cNvSpPr/>
              <p:nvPr/>
            </p:nvSpPr>
            <p:spPr>
              <a:xfrm>
                <a:off x="1980000" y="3841200"/>
                <a:ext cx="180000" cy="3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4" name="Rectangle 63">
                <a:extLst>
                  <a:ext uri="{FF2B5EF4-FFF2-40B4-BE49-F238E27FC236}">
                    <a16:creationId xmlns:a16="http://schemas.microsoft.com/office/drawing/2014/main" id="{B4B8D340-7410-41EA-BCF2-1A15FB99E330}"/>
                  </a:ext>
                </a:extLst>
              </p:cNvPr>
              <p:cNvSpPr/>
              <p:nvPr/>
            </p:nvSpPr>
            <p:spPr>
              <a:xfrm>
                <a:off x="2520000" y="3808800"/>
                <a:ext cx="180000" cy="36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5" name="Rectangle 64">
                <a:extLst>
                  <a:ext uri="{FF2B5EF4-FFF2-40B4-BE49-F238E27FC236}">
                    <a16:creationId xmlns:a16="http://schemas.microsoft.com/office/drawing/2014/main" id="{2AAE730B-0EFE-4F12-90C3-883AC966A568}"/>
                  </a:ext>
                </a:extLst>
              </p:cNvPr>
              <p:cNvSpPr/>
              <p:nvPr/>
            </p:nvSpPr>
            <p:spPr>
              <a:xfrm>
                <a:off x="3059755" y="1915138"/>
                <a:ext cx="180000" cy="192966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6" name="Rectangle 65">
                <a:extLst>
                  <a:ext uri="{FF2B5EF4-FFF2-40B4-BE49-F238E27FC236}">
                    <a16:creationId xmlns:a16="http://schemas.microsoft.com/office/drawing/2014/main" id="{1E9D2DAF-0319-4C63-9EE9-96C2F45700A7}"/>
                  </a:ext>
                </a:extLst>
              </p:cNvPr>
              <p:cNvSpPr/>
              <p:nvPr/>
            </p:nvSpPr>
            <p:spPr>
              <a:xfrm>
                <a:off x="3599755" y="3395190"/>
                <a:ext cx="180000" cy="44960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8" name="Rectangle 67">
                <a:extLst>
                  <a:ext uri="{FF2B5EF4-FFF2-40B4-BE49-F238E27FC236}">
                    <a16:creationId xmlns:a16="http://schemas.microsoft.com/office/drawing/2014/main" id="{6B064E22-7723-4327-9779-99F79167F0D5}"/>
                  </a:ext>
                </a:extLst>
              </p:cNvPr>
              <p:cNvSpPr/>
              <p:nvPr/>
            </p:nvSpPr>
            <p:spPr>
              <a:xfrm>
                <a:off x="4680000" y="3724587"/>
                <a:ext cx="180000" cy="12021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9" name="Rectangle 68">
                <a:extLst>
                  <a:ext uri="{FF2B5EF4-FFF2-40B4-BE49-F238E27FC236}">
                    <a16:creationId xmlns:a16="http://schemas.microsoft.com/office/drawing/2014/main" id="{2580FEFB-168F-4F56-8532-AC1D36B7375A}"/>
                  </a:ext>
                </a:extLst>
              </p:cNvPr>
              <p:cNvSpPr/>
              <p:nvPr/>
            </p:nvSpPr>
            <p:spPr>
              <a:xfrm>
                <a:off x="5220000" y="3501419"/>
                <a:ext cx="180000" cy="34338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1" name="Rectangle 70">
                <a:extLst>
                  <a:ext uri="{FF2B5EF4-FFF2-40B4-BE49-F238E27FC236}">
                    <a16:creationId xmlns:a16="http://schemas.microsoft.com/office/drawing/2014/main" id="{14DAE412-3BBA-4C55-B65E-773633A620AF}"/>
                  </a:ext>
                </a:extLst>
              </p:cNvPr>
              <p:cNvSpPr/>
              <p:nvPr/>
            </p:nvSpPr>
            <p:spPr>
              <a:xfrm>
                <a:off x="6300000" y="3339845"/>
                <a:ext cx="180000" cy="50495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2" name="Rectangle 71">
                <a:extLst>
                  <a:ext uri="{FF2B5EF4-FFF2-40B4-BE49-F238E27FC236}">
                    <a16:creationId xmlns:a16="http://schemas.microsoft.com/office/drawing/2014/main" id="{1FBB01BC-281E-467D-81E2-14582AB05BD7}"/>
                  </a:ext>
                </a:extLst>
              </p:cNvPr>
              <p:cNvSpPr/>
              <p:nvPr/>
            </p:nvSpPr>
            <p:spPr>
              <a:xfrm>
                <a:off x="6840000" y="3381800"/>
                <a:ext cx="180000" cy="463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3" name="Rectangle 72">
                <a:extLst>
                  <a:ext uri="{FF2B5EF4-FFF2-40B4-BE49-F238E27FC236}">
                    <a16:creationId xmlns:a16="http://schemas.microsoft.com/office/drawing/2014/main" id="{EC84AC8B-3DC4-42B3-8A97-E3145769819B}"/>
                  </a:ext>
                </a:extLst>
              </p:cNvPr>
              <p:cNvSpPr/>
              <p:nvPr/>
            </p:nvSpPr>
            <p:spPr>
              <a:xfrm>
                <a:off x="7379755" y="3346985"/>
                <a:ext cx="180000" cy="49781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4" name="Rectangle 73">
                <a:extLst>
                  <a:ext uri="{FF2B5EF4-FFF2-40B4-BE49-F238E27FC236}">
                    <a16:creationId xmlns:a16="http://schemas.microsoft.com/office/drawing/2014/main" id="{B9A534BF-CEA2-4FBE-8114-AE53421BEBE5}"/>
                  </a:ext>
                </a:extLst>
              </p:cNvPr>
              <p:cNvSpPr/>
              <p:nvPr/>
            </p:nvSpPr>
            <p:spPr>
              <a:xfrm>
                <a:off x="7919755" y="3608538"/>
                <a:ext cx="180000" cy="23626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5" name="Rectangle 74">
                <a:extLst>
                  <a:ext uri="{FF2B5EF4-FFF2-40B4-BE49-F238E27FC236}">
                    <a16:creationId xmlns:a16="http://schemas.microsoft.com/office/drawing/2014/main" id="{A124358E-3B82-46DA-AD58-2BCF536F7E58}"/>
                  </a:ext>
                </a:extLst>
              </p:cNvPr>
              <p:cNvSpPr/>
              <p:nvPr/>
            </p:nvSpPr>
            <p:spPr>
              <a:xfrm>
                <a:off x="8460000" y="3537124"/>
                <a:ext cx="180000" cy="30767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6" name="object 110">
                <a:extLst>
                  <a:ext uri="{FF2B5EF4-FFF2-40B4-BE49-F238E27FC236}">
                    <a16:creationId xmlns:a16="http://schemas.microsoft.com/office/drawing/2014/main" id="{F01CFF51-1437-43C2-ADC7-2F6208F44BBC}"/>
                  </a:ext>
                </a:extLst>
              </p:cNvPr>
              <p:cNvSpPr/>
              <p:nvPr/>
            </p:nvSpPr>
            <p:spPr>
              <a:xfrm>
                <a:off x="1799450" y="1688400"/>
                <a:ext cx="0" cy="2155371"/>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9" name="object 54">
                <a:extLst>
                  <a:ext uri="{FF2B5EF4-FFF2-40B4-BE49-F238E27FC236}">
                    <a16:creationId xmlns:a16="http://schemas.microsoft.com/office/drawing/2014/main" id="{B493BA0D-F018-4A17-98A0-A94840032766}"/>
                  </a:ext>
                </a:extLst>
              </p:cNvPr>
              <p:cNvSpPr txBox="1"/>
              <p:nvPr/>
            </p:nvSpPr>
            <p:spPr>
              <a:xfrm>
                <a:off x="180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Botswana</a:t>
                </a:r>
                <a:endParaRPr sz="900" dirty="0">
                  <a:latin typeface="Arial"/>
                  <a:ea typeface="+mn-ea"/>
                  <a:cs typeface="Arial"/>
                </a:endParaRPr>
              </a:p>
            </p:txBody>
          </p:sp>
          <p:sp>
            <p:nvSpPr>
              <p:cNvPr id="90" name="object 54">
                <a:extLst>
                  <a:ext uri="{FF2B5EF4-FFF2-40B4-BE49-F238E27FC236}">
                    <a16:creationId xmlns:a16="http://schemas.microsoft.com/office/drawing/2014/main" id="{BEA71CDC-204B-4DD8-A30C-A578704821F2}"/>
                  </a:ext>
                </a:extLst>
              </p:cNvPr>
              <p:cNvSpPr txBox="1"/>
              <p:nvPr/>
            </p:nvSpPr>
            <p:spPr>
              <a:xfrm>
                <a:off x="234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Eswatini</a:t>
                </a:r>
                <a:endParaRPr sz="900" dirty="0">
                  <a:latin typeface="Arial"/>
                  <a:ea typeface="+mn-ea"/>
                  <a:cs typeface="Arial"/>
                </a:endParaRPr>
              </a:p>
            </p:txBody>
          </p:sp>
          <p:sp>
            <p:nvSpPr>
              <p:cNvPr id="91" name="object 54">
                <a:extLst>
                  <a:ext uri="{FF2B5EF4-FFF2-40B4-BE49-F238E27FC236}">
                    <a16:creationId xmlns:a16="http://schemas.microsoft.com/office/drawing/2014/main" id="{1B3BB26A-DBAF-4E27-9F7D-506D6218268F}"/>
                  </a:ext>
                </a:extLst>
              </p:cNvPr>
              <p:cNvSpPr txBox="1"/>
              <p:nvPr/>
            </p:nvSpPr>
            <p:spPr>
              <a:xfrm>
                <a:off x="288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Kenya</a:t>
                </a:r>
                <a:endParaRPr sz="900" dirty="0">
                  <a:latin typeface="Arial"/>
                  <a:ea typeface="+mn-ea"/>
                  <a:cs typeface="Arial"/>
                </a:endParaRPr>
              </a:p>
            </p:txBody>
          </p:sp>
          <p:sp>
            <p:nvSpPr>
              <p:cNvPr id="92" name="object 54">
                <a:extLst>
                  <a:ext uri="{FF2B5EF4-FFF2-40B4-BE49-F238E27FC236}">
                    <a16:creationId xmlns:a16="http://schemas.microsoft.com/office/drawing/2014/main" id="{8AC1123F-C7F3-44EE-9CB8-A3BF4DC3F9E7}"/>
                  </a:ext>
                </a:extLst>
              </p:cNvPr>
              <p:cNvSpPr txBox="1"/>
              <p:nvPr/>
            </p:nvSpPr>
            <p:spPr>
              <a:xfrm>
                <a:off x="342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Lesotho</a:t>
                </a:r>
                <a:endParaRPr sz="900" dirty="0">
                  <a:latin typeface="Arial"/>
                  <a:ea typeface="+mn-ea"/>
                  <a:cs typeface="Arial"/>
                </a:endParaRPr>
              </a:p>
            </p:txBody>
          </p:sp>
          <p:sp>
            <p:nvSpPr>
              <p:cNvPr id="93" name="object 54">
                <a:extLst>
                  <a:ext uri="{FF2B5EF4-FFF2-40B4-BE49-F238E27FC236}">
                    <a16:creationId xmlns:a16="http://schemas.microsoft.com/office/drawing/2014/main" id="{010B581F-CA9C-4C99-89E1-2A87648BDABA}"/>
                  </a:ext>
                </a:extLst>
              </p:cNvPr>
              <p:cNvSpPr txBox="1"/>
              <p:nvPr/>
            </p:nvSpPr>
            <p:spPr>
              <a:xfrm>
                <a:off x="3942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Mauritius</a:t>
                </a:r>
                <a:endParaRPr sz="900" dirty="0">
                  <a:latin typeface="Arial"/>
                  <a:ea typeface="+mn-ea"/>
                  <a:cs typeface="Arial"/>
                </a:endParaRPr>
              </a:p>
            </p:txBody>
          </p:sp>
          <p:sp>
            <p:nvSpPr>
              <p:cNvPr id="94" name="object 54">
                <a:extLst>
                  <a:ext uri="{FF2B5EF4-FFF2-40B4-BE49-F238E27FC236}">
                    <a16:creationId xmlns:a16="http://schemas.microsoft.com/office/drawing/2014/main" id="{F31C99AE-A259-4DC6-8F28-B479277BB1D2}"/>
                  </a:ext>
                </a:extLst>
              </p:cNvPr>
              <p:cNvSpPr txBox="1"/>
              <p:nvPr/>
            </p:nvSpPr>
            <p:spPr>
              <a:xfrm>
                <a:off x="4518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Mozambique</a:t>
                </a:r>
                <a:endParaRPr sz="900" dirty="0">
                  <a:latin typeface="Arial"/>
                  <a:ea typeface="+mn-ea"/>
                  <a:cs typeface="Arial"/>
                </a:endParaRPr>
              </a:p>
            </p:txBody>
          </p:sp>
          <p:sp>
            <p:nvSpPr>
              <p:cNvPr id="95" name="object 54">
                <a:extLst>
                  <a:ext uri="{FF2B5EF4-FFF2-40B4-BE49-F238E27FC236}">
                    <a16:creationId xmlns:a16="http://schemas.microsoft.com/office/drawing/2014/main" id="{108A50D4-7971-482D-9DAF-CF0423874B29}"/>
                  </a:ext>
                </a:extLst>
              </p:cNvPr>
              <p:cNvSpPr txBox="1"/>
              <p:nvPr/>
            </p:nvSpPr>
            <p:spPr>
              <a:xfrm>
                <a:off x="504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Namibia</a:t>
                </a:r>
                <a:endParaRPr sz="900" dirty="0">
                  <a:latin typeface="Arial"/>
                  <a:ea typeface="+mn-ea"/>
                  <a:cs typeface="Arial"/>
                </a:endParaRPr>
              </a:p>
            </p:txBody>
          </p:sp>
          <p:sp>
            <p:nvSpPr>
              <p:cNvPr id="96" name="object 54">
                <a:extLst>
                  <a:ext uri="{FF2B5EF4-FFF2-40B4-BE49-F238E27FC236}">
                    <a16:creationId xmlns:a16="http://schemas.microsoft.com/office/drawing/2014/main" id="{B5FA3BB2-39BB-4BDD-B7B1-B8DDA9F13BF4}"/>
                  </a:ext>
                </a:extLst>
              </p:cNvPr>
              <p:cNvSpPr txBox="1"/>
              <p:nvPr/>
            </p:nvSpPr>
            <p:spPr>
              <a:xfrm>
                <a:off x="558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Seychelles</a:t>
                </a:r>
                <a:endParaRPr sz="900" dirty="0">
                  <a:latin typeface="Arial"/>
                  <a:ea typeface="+mn-ea"/>
                  <a:cs typeface="Arial"/>
                </a:endParaRPr>
              </a:p>
            </p:txBody>
          </p:sp>
          <p:sp>
            <p:nvSpPr>
              <p:cNvPr id="97" name="object 54">
                <a:extLst>
                  <a:ext uri="{FF2B5EF4-FFF2-40B4-BE49-F238E27FC236}">
                    <a16:creationId xmlns:a16="http://schemas.microsoft.com/office/drawing/2014/main" id="{F9450D84-D467-4E05-B3ED-7B7FEEC24F62}"/>
                  </a:ext>
                </a:extLst>
              </p:cNvPr>
              <p:cNvSpPr txBox="1"/>
              <p:nvPr/>
            </p:nvSpPr>
            <p:spPr>
              <a:xfrm>
                <a:off x="6120000" y="3956400"/>
                <a:ext cx="540000" cy="26866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South</a:t>
                </a:r>
              </a:p>
              <a:p>
                <a:pPr algn="ctr" fontAlgn="auto">
                  <a:lnSpc>
                    <a:spcPts val="1000"/>
                  </a:lnSpc>
                  <a:spcBef>
                    <a:spcPts val="0"/>
                  </a:spcBef>
                  <a:spcAft>
                    <a:spcPts val="0"/>
                  </a:spcAft>
                </a:pPr>
                <a:r>
                  <a:rPr lang="en-GB" sz="900" spc="-35" dirty="0">
                    <a:latin typeface="Arial"/>
                    <a:ea typeface="+mn-ea"/>
                    <a:cs typeface="Arial"/>
                  </a:rPr>
                  <a:t>Africa</a:t>
                </a:r>
                <a:endParaRPr sz="900" dirty="0">
                  <a:latin typeface="Arial"/>
                  <a:ea typeface="+mn-ea"/>
                  <a:cs typeface="Arial"/>
                </a:endParaRPr>
              </a:p>
            </p:txBody>
          </p:sp>
          <p:sp>
            <p:nvSpPr>
              <p:cNvPr id="98" name="object 54">
                <a:extLst>
                  <a:ext uri="{FF2B5EF4-FFF2-40B4-BE49-F238E27FC236}">
                    <a16:creationId xmlns:a16="http://schemas.microsoft.com/office/drawing/2014/main" id="{405E2032-C56B-4698-ACD1-B75346607BF6}"/>
                  </a:ext>
                </a:extLst>
              </p:cNvPr>
              <p:cNvSpPr txBox="1"/>
              <p:nvPr/>
            </p:nvSpPr>
            <p:spPr>
              <a:xfrm>
                <a:off x="666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Uganda</a:t>
                </a:r>
                <a:endParaRPr sz="900" dirty="0">
                  <a:latin typeface="Arial"/>
                  <a:ea typeface="+mn-ea"/>
                  <a:cs typeface="Arial"/>
                </a:endParaRPr>
              </a:p>
            </p:txBody>
          </p:sp>
          <p:sp>
            <p:nvSpPr>
              <p:cNvPr id="99" name="object 54">
                <a:extLst>
                  <a:ext uri="{FF2B5EF4-FFF2-40B4-BE49-F238E27FC236}">
                    <a16:creationId xmlns:a16="http://schemas.microsoft.com/office/drawing/2014/main" id="{6FB015C8-FD95-4D3C-8E6F-FCD81334CBF7}"/>
                  </a:ext>
                </a:extLst>
              </p:cNvPr>
              <p:cNvSpPr txBox="1"/>
              <p:nvPr/>
            </p:nvSpPr>
            <p:spPr>
              <a:xfrm>
                <a:off x="7200000" y="3956400"/>
                <a:ext cx="540000" cy="396904"/>
              </a:xfrm>
              <a:prstGeom prst="rect">
                <a:avLst/>
              </a:prstGeom>
            </p:spPr>
            <p:txBody>
              <a:bodyPr vert="horz" wrap="square" lIns="0" tIns="12065" rIns="0" bIns="0" rtlCol="0" anchor="t" anchorCtr="0">
                <a:spAutoFit/>
              </a:bodyPr>
              <a:lstStyle>
                <a:defPPr>
                  <a:defRPr lang="en-US"/>
                </a:defPPr>
                <a:lvl1pPr algn="ctr" fontAlgn="auto">
                  <a:lnSpc>
                    <a:spcPts val="1000"/>
                  </a:lnSpc>
                  <a:spcBef>
                    <a:spcPts val="0"/>
                  </a:spcBef>
                  <a:spcAft>
                    <a:spcPts val="0"/>
                  </a:spcAft>
                  <a:defRPr sz="900" spc="-35">
                    <a:latin typeface="Arial"/>
                    <a:ea typeface="+mn-ea"/>
                    <a:cs typeface="Arial"/>
                  </a:defRPr>
                </a:lvl1pPr>
              </a:lstStyle>
              <a:p>
                <a:r>
                  <a:rPr lang="en-GB" dirty="0"/>
                  <a:t>United Republic of Tanzania</a:t>
                </a:r>
              </a:p>
            </p:txBody>
          </p:sp>
          <p:sp>
            <p:nvSpPr>
              <p:cNvPr id="100" name="object 54">
                <a:extLst>
                  <a:ext uri="{FF2B5EF4-FFF2-40B4-BE49-F238E27FC236}">
                    <a16:creationId xmlns:a16="http://schemas.microsoft.com/office/drawing/2014/main" id="{20474619-5BD0-4349-B535-3409AC396DCF}"/>
                  </a:ext>
                </a:extLst>
              </p:cNvPr>
              <p:cNvSpPr txBox="1"/>
              <p:nvPr/>
            </p:nvSpPr>
            <p:spPr>
              <a:xfrm>
                <a:off x="774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Zambia</a:t>
                </a:r>
                <a:endParaRPr sz="900" dirty="0">
                  <a:latin typeface="Arial"/>
                  <a:ea typeface="+mn-ea"/>
                  <a:cs typeface="Arial"/>
                </a:endParaRPr>
              </a:p>
            </p:txBody>
          </p:sp>
          <p:sp>
            <p:nvSpPr>
              <p:cNvPr id="101" name="object 54">
                <a:extLst>
                  <a:ext uri="{FF2B5EF4-FFF2-40B4-BE49-F238E27FC236}">
                    <a16:creationId xmlns:a16="http://schemas.microsoft.com/office/drawing/2014/main" id="{94E731A2-F228-45D5-8B20-485C6D45BA1D}"/>
                  </a:ext>
                </a:extLst>
              </p:cNvPr>
              <p:cNvSpPr txBox="1"/>
              <p:nvPr/>
            </p:nvSpPr>
            <p:spPr>
              <a:xfrm>
                <a:off x="8280000" y="3956400"/>
                <a:ext cx="540000" cy="140423"/>
              </a:xfrm>
              <a:prstGeom prst="rect">
                <a:avLst/>
              </a:prstGeom>
            </p:spPr>
            <p:txBody>
              <a:bodyPr vert="horz" wrap="square" lIns="0" tIns="12065" rIns="0" bIns="0" rtlCol="0" anchor="t" anchorCtr="0">
                <a:spAutoFit/>
              </a:bodyPr>
              <a:lstStyle/>
              <a:p>
                <a:pPr algn="ctr" fontAlgn="auto">
                  <a:lnSpc>
                    <a:spcPts val="1000"/>
                  </a:lnSpc>
                  <a:spcBef>
                    <a:spcPts val="0"/>
                  </a:spcBef>
                  <a:spcAft>
                    <a:spcPts val="0"/>
                  </a:spcAft>
                </a:pPr>
                <a:r>
                  <a:rPr lang="en-GB" sz="900" spc="-35" dirty="0">
                    <a:latin typeface="Arial"/>
                    <a:ea typeface="+mn-ea"/>
                    <a:cs typeface="Arial"/>
                  </a:rPr>
                  <a:t>Zimbabwe</a:t>
                </a:r>
                <a:endParaRPr sz="900" dirty="0">
                  <a:latin typeface="Arial"/>
                  <a:ea typeface="+mn-ea"/>
                  <a:cs typeface="Arial"/>
                </a:endParaRPr>
              </a:p>
            </p:txBody>
          </p:sp>
          <p:sp>
            <p:nvSpPr>
              <p:cNvPr id="102" name="object 111">
                <a:extLst>
                  <a:ext uri="{FF2B5EF4-FFF2-40B4-BE49-F238E27FC236}">
                    <a16:creationId xmlns:a16="http://schemas.microsoft.com/office/drawing/2014/main" id="{2820B552-420B-4B9F-9AEE-A7D6BC315158}"/>
                  </a:ext>
                </a:extLst>
              </p:cNvPr>
              <p:cNvSpPr/>
              <p:nvPr/>
            </p:nvSpPr>
            <p:spPr>
              <a:xfrm>
                <a:off x="1799450" y="3843192"/>
                <a:ext cx="702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4" name="TextBox 103">
                <a:extLst>
                  <a:ext uri="{FF2B5EF4-FFF2-40B4-BE49-F238E27FC236}">
                    <a16:creationId xmlns:a16="http://schemas.microsoft.com/office/drawing/2014/main" id="{0D90F6FF-3530-4784-AAA3-E9C01198BDA4}"/>
                  </a:ext>
                </a:extLst>
              </p:cNvPr>
              <p:cNvSpPr txBox="1"/>
              <p:nvPr/>
            </p:nvSpPr>
            <p:spPr>
              <a:xfrm>
                <a:off x="1351019" y="1620000"/>
                <a:ext cx="352662" cy="138499"/>
              </a:xfrm>
              <a:prstGeom prst="rect">
                <a:avLst/>
              </a:prstGeom>
              <a:noFill/>
            </p:spPr>
            <p:txBody>
              <a:bodyPr vert="horz" wrap="none" lIns="0" tIns="0" rIns="0" bIns="0" rtlCol="0">
                <a:spAutoFit/>
              </a:bodyPr>
              <a:lstStyle/>
              <a:p>
                <a:pPr algn="r"/>
                <a:r>
                  <a:rPr lang="en-GB" sz="900" dirty="0"/>
                  <a:t>35 000</a:t>
                </a:r>
                <a:endParaRPr lang="en-CH" sz="900" dirty="0"/>
              </a:p>
            </p:txBody>
          </p:sp>
          <p:sp>
            <p:nvSpPr>
              <p:cNvPr id="106" name="TextBox 105">
                <a:extLst>
                  <a:ext uri="{FF2B5EF4-FFF2-40B4-BE49-F238E27FC236}">
                    <a16:creationId xmlns:a16="http://schemas.microsoft.com/office/drawing/2014/main" id="{10D4F905-89BD-41E1-B436-0026B719E0BA}"/>
                  </a:ext>
                </a:extLst>
              </p:cNvPr>
              <p:cNvSpPr txBox="1"/>
              <p:nvPr/>
            </p:nvSpPr>
            <p:spPr>
              <a:xfrm>
                <a:off x="1351018" y="1929600"/>
                <a:ext cx="352662" cy="138499"/>
              </a:xfrm>
              <a:prstGeom prst="rect">
                <a:avLst/>
              </a:prstGeom>
              <a:noFill/>
            </p:spPr>
            <p:txBody>
              <a:bodyPr vert="horz" wrap="none" lIns="0" tIns="0" rIns="0" bIns="0" rtlCol="0">
                <a:spAutoFit/>
              </a:bodyPr>
              <a:lstStyle/>
              <a:p>
                <a:pPr algn="r"/>
                <a:r>
                  <a:rPr lang="en-GB" sz="900" dirty="0"/>
                  <a:t>30 000</a:t>
                </a:r>
                <a:endParaRPr lang="en-CH" sz="900" dirty="0"/>
              </a:p>
            </p:txBody>
          </p:sp>
          <p:sp>
            <p:nvSpPr>
              <p:cNvPr id="107" name="TextBox 106">
                <a:extLst>
                  <a:ext uri="{FF2B5EF4-FFF2-40B4-BE49-F238E27FC236}">
                    <a16:creationId xmlns:a16="http://schemas.microsoft.com/office/drawing/2014/main" id="{FB93163E-87A9-4B54-95DD-39CA8EB181AC}"/>
                  </a:ext>
                </a:extLst>
              </p:cNvPr>
              <p:cNvSpPr txBox="1"/>
              <p:nvPr/>
            </p:nvSpPr>
            <p:spPr>
              <a:xfrm>
                <a:off x="1351018" y="2235600"/>
                <a:ext cx="352662" cy="138499"/>
              </a:xfrm>
              <a:prstGeom prst="rect">
                <a:avLst/>
              </a:prstGeom>
              <a:noFill/>
            </p:spPr>
            <p:txBody>
              <a:bodyPr vert="horz" wrap="none" lIns="0" tIns="0" rIns="0" bIns="0" rtlCol="0">
                <a:spAutoFit/>
              </a:bodyPr>
              <a:lstStyle/>
              <a:p>
                <a:pPr algn="r"/>
                <a:r>
                  <a:rPr lang="en-GB" sz="900" dirty="0"/>
                  <a:t>25 000</a:t>
                </a:r>
                <a:endParaRPr lang="en-CH" sz="900" dirty="0"/>
              </a:p>
            </p:txBody>
          </p:sp>
          <p:sp>
            <p:nvSpPr>
              <p:cNvPr id="108" name="TextBox 107">
                <a:extLst>
                  <a:ext uri="{FF2B5EF4-FFF2-40B4-BE49-F238E27FC236}">
                    <a16:creationId xmlns:a16="http://schemas.microsoft.com/office/drawing/2014/main" id="{AEDBF33F-DA02-48B3-811E-1C520887C78C}"/>
                  </a:ext>
                </a:extLst>
              </p:cNvPr>
              <p:cNvSpPr txBox="1"/>
              <p:nvPr/>
            </p:nvSpPr>
            <p:spPr>
              <a:xfrm>
                <a:off x="1351018" y="2545200"/>
                <a:ext cx="352662" cy="138499"/>
              </a:xfrm>
              <a:prstGeom prst="rect">
                <a:avLst/>
              </a:prstGeom>
              <a:noFill/>
            </p:spPr>
            <p:txBody>
              <a:bodyPr vert="horz" wrap="none" lIns="0" tIns="0" rIns="0" bIns="0" rtlCol="0">
                <a:spAutoFit/>
              </a:bodyPr>
              <a:lstStyle/>
              <a:p>
                <a:pPr algn="r"/>
                <a:r>
                  <a:rPr lang="en-GB" sz="900" dirty="0"/>
                  <a:t>20 000</a:t>
                </a:r>
                <a:endParaRPr lang="en-CH" sz="900" dirty="0"/>
              </a:p>
            </p:txBody>
          </p:sp>
          <p:sp>
            <p:nvSpPr>
              <p:cNvPr id="109" name="TextBox 108">
                <a:extLst>
                  <a:ext uri="{FF2B5EF4-FFF2-40B4-BE49-F238E27FC236}">
                    <a16:creationId xmlns:a16="http://schemas.microsoft.com/office/drawing/2014/main" id="{29648310-01BE-400C-98E0-C186740A4753}"/>
                  </a:ext>
                </a:extLst>
              </p:cNvPr>
              <p:cNvSpPr txBox="1"/>
              <p:nvPr/>
            </p:nvSpPr>
            <p:spPr>
              <a:xfrm>
                <a:off x="1351018" y="2851200"/>
                <a:ext cx="352662" cy="138499"/>
              </a:xfrm>
              <a:prstGeom prst="rect">
                <a:avLst/>
              </a:prstGeom>
              <a:noFill/>
            </p:spPr>
            <p:txBody>
              <a:bodyPr vert="horz" wrap="none" lIns="0" tIns="0" rIns="0" bIns="0" rtlCol="0">
                <a:spAutoFit/>
              </a:bodyPr>
              <a:lstStyle/>
              <a:p>
                <a:pPr algn="r"/>
                <a:r>
                  <a:rPr lang="en-GB" sz="900" dirty="0"/>
                  <a:t>15 000</a:t>
                </a:r>
                <a:endParaRPr lang="en-CH" sz="900" dirty="0"/>
              </a:p>
            </p:txBody>
          </p:sp>
          <p:sp>
            <p:nvSpPr>
              <p:cNvPr id="111" name="TextBox 110">
                <a:extLst>
                  <a:ext uri="{FF2B5EF4-FFF2-40B4-BE49-F238E27FC236}">
                    <a16:creationId xmlns:a16="http://schemas.microsoft.com/office/drawing/2014/main" id="{0B0ACC09-85C3-4940-A204-9A3FE4EAE1DA}"/>
                  </a:ext>
                </a:extLst>
              </p:cNvPr>
              <p:cNvSpPr txBox="1"/>
              <p:nvPr/>
            </p:nvSpPr>
            <p:spPr>
              <a:xfrm>
                <a:off x="1351018" y="3160800"/>
                <a:ext cx="352662" cy="138499"/>
              </a:xfrm>
              <a:prstGeom prst="rect">
                <a:avLst/>
              </a:prstGeom>
              <a:noFill/>
            </p:spPr>
            <p:txBody>
              <a:bodyPr vert="horz" wrap="none" lIns="0" tIns="0" rIns="0" bIns="0" rtlCol="0">
                <a:spAutoFit/>
              </a:bodyPr>
              <a:lstStyle/>
              <a:p>
                <a:pPr algn="r"/>
                <a:r>
                  <a:rPr lang="en-GB" sz="900" dirty="0"/>
                  <a:t>10 000</a:t>
                </a:r>
                <a:endParaRPr lang="en-CH" sz="900" dirty="0"/>
              </a:p>
            </p:txBody>
          </p:sp>
          <p:sp>
            <p:nvSpPr>
              <p:cNvPr id="113" name="TextBox 112">
                <a:extLst>
                  <a:ext uri="{FF2B5EF4-FFF2-40B4-BE49-F238E27FC236}">
                    <a16:creationId xmlns:a16="http://schemas.microsoft.com/office/drawing/2014/main" id="{2725B17E-13C1-4666-9A42-FE24E9B135E0}"/>
                  </a:ext>
                </a:extLst>
              </p:cNvPr>
              <p:cNvSpPr txBox="1"/>
              <p:nvPr/>
            </p:nvSpPr>
            <p:spPr>
              <a:xfrm>
                <a:off x="1447200" y="3466800"/>
                <a:ext cx="256481" cy="138499"/>
              </a:xfrm>
              <a:prstGeom prst="rect">
                <a:avLst/>
              </a:prstGeom>
              <a:noFill/>
            </p:spPr>
            <p:txBody>
              <a:bodyPr vert="horz" wrap="none" lIns="0" tIns="0" rIns="0" bIns="0" rtlCol="0">
                <a:spAutoFit/>
              </a:bodyPr>
              <a:lstStyle/>
              <a:p>
                <a:pPr algn="r"/>
                <a:r>
                  <a:rPr lang="en-GB" sz="900" dirty="0"/>
                  <a:t>5000</a:t>
                </a:r>
                <a:endParaRPr lang="en-CH" sz="900" dirty="0"/>
              </a:p>
            </p:txBody>
          </p:sp>
          <p:sp>
            <p:nvSpPr>
              <p:cNvPr id="114" name="TextBox 113">
                <a:extLst>
                  <a:ext uri="{FF2B5EF4-FFF2-40B4-BE49-F238E27FC236}">
                    <a16:creationId xmlns:a16="http://schemas.microsoft.com/office/drawing/2014/main" id="{6CF08976-1438-4B71-A27A-AC99D31E128C}"/>
                  </a:ext>
                </a:extLst>
              </p:cNvPr>
              <p:cNvSpPr txBox="1"/>
              <p:nvPr/>
            </p:nvSpPr>
            <p:spPr>
              <a:xfrm>
                <a:off x="1639561" y="3776400"/>
                <a:ext cx="64120" cy="138499"/>
              </a:xfrm>
              <a:prstGeom prst="rect">
                <a:avLst/>
              </a:prstGeom>
              <a:noFill/>
            </p:spPr>
            <p:txBody>
              <a:bodyPr vert="horz" wrap="none" lIns="0" tIns="0" rIns="0" bIns="0" rtlCol="0">
                <a:spAutoFit/>
              </a:bodyPr>
              <a:lstStyle/>
              <a:p>
                <a:pPr algn="r"/>
                <a:r>
                  <a:rPr lang="en-GB" sz="900" dirty="0"/>
                  <a:t>0</a:t>
                </a:r>
                <a:endParaRPr lang="en-CH" sz="900" dirty="0"/>
              </a:p>
            </p:txBody>
          </p:sp>
          <p:sp>
            <p:nvSpPr>
              <p:cNvPr id="122" name="object 30">
                <a:extLst>
                  <a:ext uri="{FF2B5EF4-FFF2-40B4-BE49-F238E27FC236}">
                    <a16:creationId xmlns:a16="http://schemas.microsoft.com/office/drawing/2014/main" id="{A23FC656-80EE-4430-9D0F-A6F29A110CD5}"/>
                  </a:ext>
                </a:extLst>
              </p:cNvPr>
              <p:cNvSpPr txBox="1"/>
              <p:nvPr/>
            </p:nvSpPr>
            <p:spPr>
              <a:xfrm>
                <a:off x="612000" y="2628000"/>
                <a:ext cx="539750" cy="276999"/>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Number </a:t>
                </a:r>
                <a:endPar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of people</a:t>
                </a:r>
              </a:p>
            </p:txBody>
          </p:sp>
        </p:grpSp>
      </p:grpSp>
    </p:spTree>
    <p:extLst>
      <p:ext uri="{BB962C8B-B14F-4D97-AF65-F5344CB8AC3E}">
        <p14:creationId xmlns:p14="http://schemas.microsoft.com/office/powerpoint/2010/main" val="1511204225"/>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27D7B4A-7D84-493F-AEAD-C1524B387C1E}"/>
              </a:ext>
            </a:extLst>
          </p:cNvPr>
          <p:cNvGrpSpPr/>
          <p:nvPr/>
        </p:nvGrpSpPr>
        <p:grpSpPr>
          <a:xfrm>
            <a:off x="0" y="0"/>
            <a:ext cx="10285200" cy="6153111"/>
            <a:chOff x="0" y="0"/>
            <a:chExt cx="10285200" cy="6153111"/>
          </a:xfrm>
        </p:grpSpPr>
        <p:sp>
          <p:nvSpPr>
            <p:cNvPr id="268" name="object 118">
              <a:extLst>
                <a:ext uri="{FF2B5EF4-FFF2-40B4-BE49-F238E27FC236}">
                  <a16:creationId xmlns:a16="http://schemas.microsoft.com/office/drawing/2014/main" id="{96F8CECA-8D83-4982-8382-0EC3D2628DDE}"/>
                </a:ext>
              </a:extLst>
            </p:cNvPr>
            <p:cNvSpPr txBox="1"/>
            <p:nvPr/>
          </p:nvSpPr>
          <p:spPr>
            <a:xfrm>
              <a:off x="1205646" y="37116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-52</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69" name="object 119">
              <a:extLst>
                <a:ext uri="{FF2B5EF4-FFF2-40B4-BE49-F238E27FC236}">
                  <a16:creationId xmlns:a16="http://schemas.microsoft.com/office/drawing/2014/main" id="{32B6851F-DC3F-453C-A019-1034BCA9D6DE}"/>
                </a:ext>
              </a:extLst>
            </p:cNvPr>
            <p:cNvSpPr txBox="1"/>
            <p:nvPr/>
          </p:nvSpPr>
          <p:spPr>
            <a:xfrm>
              <a:off x="1565646" y="36576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-48</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70" name="object 120">
              <a:extLst>
                <a:ext uri="{FF2B5EF4-FFF2-40B4-BE49-F238E27FC236}">
                  <a16:creationId xmlns:a16="http://schemas.microsoft.com/office/drawing/2014/main" id="{A1D2698B-2073-46AE-AA31-82B26D1B091A}"/>
                </a:ext>
              </a:extLst>
            </p:cNvPr>
            <p:cNvSpPr txBox="1"/>
            <p:nvPr/>
          </p:nvSpPr>
          <p:spPr>
            <a:xfrm>
              <a:off x="1925646" y="35208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-35</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71" name="object 121">
              <a:extLst>
                <a:ext uri="{FF2B5EF4-FFF2-40B4-BE49-F238E27FC236}">
                  <a16:creationId xmlns:a16="http://schemas.microsoft.com/office/drawing/2014/main" id="{E5286DEA-9152-458B-BD58-1EAD9AEB1847}"/>
                </a:ext>
              </a:extLst>
            </p:cNvPr>
            <p:cNvSpPr txBox="1"/>
            <p:nvPr/>
          </p:nvSpPr>
          <p:spPr>
            <a:xfrm>
              <a:off x="2285292" y="34920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-32</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72" name="object 122">
              <a:extLst>
                <a:ext uri="{FF2B5EF4-FFF2-40B4-BE49-F238E27FC236}">
                  <a16:creationId xmlns:a16="http://schemas.microsoft.com/office/drawing/2014/main" id="{E6D722F7-FE84-46E0-A0EC-A129256A160B}"/>
                </a:ext>
              </a:extLst>
            </p:cNvPr>
            <p:cNvSpPr txBox="1"/>
            <p:nvPr/>
          </p:nvSpPr>
          <p:spPr>
            <a:xfrm>
              <a:off x="2649002" y="33984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-24</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75" name="object 125">
              <a:extLst>
                <a:ext uri="{FF2B5EF4-FFF2-40B4-BE49-F238E27FC236}">
                  <a16:creationId xmlns:a16="http://schemas.microsoft.com/office/drawing/2014/main" id="{F526BB9D-3A0E-4509-88A1-19D3262153F6}"/>
                </a:ext>
              </a:extLst>
            </p:cNvPr>
            <p:cNvSpPr txBox="1"/>
            <p:nvPr/>
          </p:nvSpPr>
          <p:spPr>
            <a:xfrm>
              <a:off x="4440255" y="3196800"/>
              <a:ext cx="180000" cy="152150"/>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-7</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change in new HIV infections, by country,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western and central Europe and North America, 2010–2018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C2FC3EC9-413E-4BAE-A154-AB7CED38C560}"/>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80" name="TextBox 79">
              <a:extLst>
                <a:ext uri="{FF2B5EF4-FFF2-40B4-BE49-F238E27FC236}">
                  <a16:creationId xmlns:a16="http://schemas.microsoft.com/office/drawing/2014/main" id="{F05444CB-C06E-47FA-912A-F4561A86874E}"/>
                </a:ext>
              </a:extLst>
            </p:cNvPr>
            <p:cNvSpPr txBox="1"/>
            <p:nvPr/>
          </p:nvSpPr>
          <p:spPr>
            <a:xfrm>
              <a:off x="1944000" y="4140000"/>
              <a:ext cx="153888" cy="32541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Spain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1" name="TextBox 80">
              <a:extLst>
                <a:ext uri="{FF2B5EF4-FFF2-40B4-BE49-F238E27FC236}">
                  <a16:creationId xmlns:a16="http://schemas.microsoft.com/office/drawing/2014/main" id="{4E8BEBE2-2A88-409F-8E0A-80DAF363E5A4}"/>
                </a:ext>
              </a:extLst>
            </p:cNvPr>
            <p:cNvSpPr txBox="1"/>
            <p:nvPr/>
          </p:nvSpPr>
          <p:spPr>
            <a:xfrm>
              <a:off x="2304000" y="4140000"/>
              <a:ext cx="153888" cy="23403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Italy</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2" name="TextBox 81">
              <a:extLst>
                <a:ext uri="{FF2B5EF4-FFF2-40B4-BE49-F238E27FC236}">
                  <a16:creationId xmlns:a16="http://schemas.microsoft.com/office/drawing/2014/main" id="{375C9555-7D76-4E1D-B4C9-A032810CBD0E}"/>
                </a:ext>
              </a:extLst>
            </p:cNvPr>
            <p:cNvSpPr txBox="1"/>
            <p:nvPr/>
          </p:nvSpPr>
          <p:spPr>
            <a:xfrm>
              <a:off x="2664000" y="4140000"/>
              <a:ext cx="153888" cy="519373"/>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Denmark</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E0467035-E626-4AB8-9569-215C50E43F52}"/>
                </a:ext>
              </a:extLst>
            </p:cNvPr>
            <p:cNvSpPr txBox="1"/>
            <p:nvPr/>
          </p:nvSpPr>
          <p:spPr>
            <a:xfrm>
              <a:off x="3024000" y="4140000"/>
              <a:ext cx="153888" cy="42479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Estonia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6" name="TextBox 85">
              <a:extLst>
                <a:ext uri="{FF2B5EF4-FFF2-40B4-BE49-F238E27FC236}">
                  <a16:creationId xmlns:a16="http://schemas.microsoft.com/office/drawing/2014/main" id="{9731844C-281F-4BD0-B872-B1205DA0C9A4}"/>
                </a:ext>
              </a:extLst>
            </p:cNvPr>
            <p:cNvSpPr txBox="1"/>
            <p:nvPr/>
          </p:nvSpPr>
          <p:spPr>
            <a:xfrm>
              <a:off x="3384000" y="4140000"/>
              <a:ext cx="153888" cy="52578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Germany</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2" name="TextBox 111">
              <a:extLst>
                <a:ext uri="{FF2B5EF4-FFF2-40B4-BE49-F238E27FC236}">
                  <a16:creationId xmlns:a16="http://schemas.microsoft.com/office/drawing/2014/main" id="{200507AE-0432-4E0B-A80B-464544C785B3}"/>
                </a:ext>
              </a:extLst>
            </p:cNvPr>
            <p:cNvSpPr txBox="1"/>
            <p:nvPr/>
          </p:nvSpPr>
          <p:spPr>
            <a:xfrm>
              <a:off x="3744000" y="4140000"/>
              <a:ext cx="153888" cy="482504"/>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Hungary</a:t>
              </a:r>
            </a:p>
          </p:txBody>
        </p:sp>
        <p:sp>
          <p:nvSpPr>
            <p:cNvPr id="113" name="TextBox 112">
              <a:extLst>
                <a:ext uri="{FF2B5EF4-FFF2-40B4-BE49-F238E27FC236}">
                  <a16:creationId xmlns:a16="http://schemas.microsoft.com/office/drawing/2014/main" id="{10564473-6BFB-4C35-806F-D4148991213B}"/>
                </a:ext>
              </a:extLst>
            </p:cNvPr>
            <p:cNvSpPr txBox="1"/>
            <p:nvPr/>
          </p:nvSpPr>
          <p:spPr>
            <a:xfrm>
              <a:off x="4104000" y="4140000"/>
              <a:ext cx="153888" cy="51135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Romania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452A8B16-EA98-44E3-B29A-69B4E5E7879B}"/>
                </a:ext>
              </a:extLst>
            </p:cNvPr>
            <p:cNvSpPr txBox="1"/>
            <p:nvPr/>
          </p:nvSpPr>
          <p:spPr>
            <a:xfrm>
              <a:off x="4464000" y="4140000"/>
              <a:ext cx="153888" cy="33983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Latvia</a:t>
              </a:r>
            </a:p>
          </p:txBody>
        </p:sp>
        <p:sp>
          <p:nvSpPr>
            <p:cNvPr id="115" name="TextBox 114">
              <a:extLst>
                <a:ext uri="{FF2B5EF4-FFF2-40B4-BE49-F238E27FC236}">
                  <a16:creationId xmlns:a16="http://schemas.microsoft.com/office/drawing/2014/main" id="{E5598E76-4436-4953-9AC6-F78467B73C43}"/>
                </a:ext>
              </a:extLst>
            </p:cNvPr>
            <p:cNvSpPr txBox="1"/>
            <p:nvPr/>
          </p:nvSpPr>
          <p:spPr>
            <a:xfrm>
              <a:off x="4824000" y="4140000"/>
              <a:ext cx="153888" cy="31258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Israel</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6" name="TextBox 115">
              <a:extLst>
                <a:ext uri="{FF2B5EF4-FFF2-40B4-BE49-F238E27FC236}">
                  <a16:creationId xmlns:a16="http://schemas.microsoft.com/office/drawing/2014/main" id="{88814247-1859-4F73-B50D-538416239195}"/>
                </a:ext>
              </a:extLst>
            </p:cNvPr>
            <p:cNvSpPr txBox="1"/>
            <p:nvPr/>
          </p:nvSpPr>
          <p:spPr>
            <a:xfrm>
              <a:off x="5184000" y="4140000"/>
              <a:ext cx="153888" cy="38953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Ireland</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D49A262F-A164-44DB-AA35-96D5AD7009AD}"/>
                </a:ext>
              </a:extLst>
            </p:cNvPr>
            <p:cNvSpPr txBox="1"/>
            <p:nvPr/>
          </p:nvSpPr>
          <p:spPr>
            <a:xfrm>
              <a:off x="5544000" y="4140000"/>
              <a:ext cx="153888" cy="41197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Croatia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106B54A0-44D8-4686-B287-857C1BF3D61C}"/>
                </a:ext>
              </a:extLst>
            </p:cNvPr>
            <p:cNvSpPr txBox="1"/>
            <p:nvPr/>
          </p:nvSpPr>
          <p:spPr>
            <a:xfrm>
              <a:off x="5904000" y="4140000"/>
              <a:ext cx="153888" cy="39754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France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9" name="TextBox 118">
              <a:extLst>
                <a:ext uri="{FF2B5EF4-FFF2-40B4-BE49-F238E27FC236}">
                  <a16:creationId xmlns:a16="http://schemas.microsoft.com/office/drawing/2014/main" id="{A46A97E9-F190-4B1D-8B2E-8A26E80C2606}"/>
                </a:ext>
              </a:extLst>
            </p:cNvPr>
            <p:cNvSpPr txBox="1"/>
            <p:nvPr/>
          </p:nvSpPr>
          <p:spPr>
            <a:xfrm>
              <a:off x="6264000" y="4140000"/>
              <a:ext cx="153888" cy="70852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Luxembourg</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22575AE0-9BFE-4F0F-9F89-23FEAFBCC5E4}"/>
                </a:ext>
              </a:extLst>
            </p:cNvPr>
            <p:cNvSpPr txBox="1"/>
            <p:nvPr/>
          </p:nvSpPr>
          <p:spPr>
            <a:xfrm>
              <a:off x="6624000" y="4140000"/>
              <a:ext cx="153888" cy="48891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Slovenia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3" name="TextBox 122">
              <a:extLst>
                <a:ext uri="{FF2B5EF4-FFF2-40B4-BE49-F238E27FC236}">
                  <a16:creationId xmlns:a16="http://schemas.microsoft.com/office/drawing/2014/main" id="{19864C1B-421E-4F01-B413-5B44B4E97FF6}"/>
                </a:ext>
              </a:extLst>
            </p:cNvPr>
            <p:cNvSpPr txBox="1"/>
            <p:nvPr/>
          </p:nvSpPr>
          <p:spPr>
            <a:xfrm>
              <a:off x="756000" y="1443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4" name="TextBox 123">
              <a:extLst>
                <a:ext uri="{FF2B5EF4-FFF2-40B4-BE49-F238E27FC236}">
                  <a16:creationId xmlns:a16="http://schemas.microsoft.com/office/drawing/2014/main" id="{71A71945-6454-4CED-A46E-261ADDBF0344}"/>
                </a:ext>
              </a:extLst>
            </p:cNvPr>
            <p:cNvSpPr txBox="1"/>
            <p:nvPr/>
          </p:nvSpPr>
          <p:spPr>
            <a:xfrm>
              <a:off x="540000" y="2579638"/>
              <a:ext cx="123111" cy="384721"/>
            </a:xfrm>
            <a:prstGeom prst="rect">
              <a:avLst/>
            </a:prstGeom>
            <a:noFill/>
          </p:spPr>
          <p:txBody>
            <a:bodyPr vert="vert270"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5" name="TextBox 124">
              <a:extLst>
                <a:ext uri="{FF2B5EF4-FFF2-40B4-BE49-F238E27FC236}">
                  <a16:creationId xmlns:a16="http://schemas.microsoft.com/office/drawing/2014/main" id="{5059B92E-44BF-4219-9F15-96EDF4478B0E}"/>
                </a:ext>
              </a:extLst>
            </p:cNvPr>
            <p:cNvSpPr txBox="1"/>
            <p:nvPr/>
          </p:nvSpPr>
          <p:spPr>
            <a:xfrm>
              <a:off x="756000" y="1674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6" name="TextBox 125">
              <a:extLst>
                <a:ext uri="{FF2B5EF4-FFF2-40B4-BE49-F238E27FC236}">
                  <a16:creationId xmlns:a16="http://schemas.microsoft.com/office/drawing/2014/main" id="{5CDC34AD-FCCE-4213-A77B-183911F1ACA0}"/>
                </a:ext>
              </a:extLst>
            </p:cNvPr>
            <p:cNvSpPr txBox="1"/>
            <p:nvPr/>
          </p:nvSpPr>
          <p:spPr>
            <a:xfrm>
              <a:off x="756000" y="19008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7" name="TextBox 126">
              <a:extLst>
                <a:ext uri="{FF2B5EF4-FFF2-40B4-BE49-F238E27FC236}">
                  <a16:creationId xmlns:a16="http://schemas.microsoft.com/office/drawing/2014/main" id="{E8568959-3862-4BB9-BD54-66C03F13EB45}"/>
                </a:ext>
              </a:extLst>
            </p:cNvPr>
            <p:cNvSpPr txBox="1"/>
            <p:nvPr/>
          </p:nvSpPr>
          <p:spPr>
            <a:xfrm>
              <a:off x="820120" y="21312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8" name="TextBox 127">
              <a:extLst>
                <a:ext uri="{FF2B5EF4-FFF2-40B4-BE49-F238E27FC236}">
                  <a16:creationId xmlns:a16="http://schemas.microsoft.com/office/drawing/2014/main" id="{04E128A9-FF67-44BD-896F-EDF390530F10}"/>
                </a:ext>
              </a:extLst>
            </p:cNvPr>
            <p:cNvSpPr txBox="1"/>
            <p:nvPr/>
          </p:nvSpPr>
          <p:spPr>
            <a:xfrm>
              <a:off x="820120" y="25884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9" name="TextBox 128">
              <a:extLst>
                <a:ext uri="{FF2B5EF4-FFF2-40B4-BE49-F238E27FC236}">
                  <a16:creationId xmlns:a16="http://schemas.microsoft.com/office/drawing/2014/main" id="{6578DBA1-D9C0-47FE-9B0E-59A8884A57F3}"/>
                </a:ext>
              </a:extLst>
            </p:cNvPr>
            <p:cNvSpPr txBox="1"/>
            <p:nvPr/>
          </p:nvSpPr>
          <p:spPr>
            <a:xfrm>
              <a:off x="884240" y="3045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3" name="TextBox 132">
              <a:extLst>
                <a:ext uri="{FF2B5EF4-FFF2-40B4-BE49-F238E27FC236}">
                  <a16:creationId xmlns:a16="http://schemas.microsoft.com/office/drawing/2014/main" id="{4C722F17-2A7D-4826-B673-74700AB8E1DE}"/>
                </a:ext>
              </a:extLst>
            </p:cNvPr>
            <p:cNvSpPr txBox="1"/>
            <p:nvPr/>
          </p:nvSpPr>
          <p:spPr>
            <a:xfrm>
              <a:off x="781648" y="35064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6" name="TextBox 135">
              <a:extLst>
                <a:ext uri="{FF2B5EF4-FFF2-40B4-BE49-F238E27FC236}">
                  <a16:creationId xmlns:a16="http://schemas.microsoft.com/office/drawing/2014/main" id="{4E3773FF-1293-45FD-AE76-2FE06A9771BF}"/>
                </a:ext>
              </a:extLst>
            </p:cNvPr>
            <p:cNvSpPr txBox="1"/>
            <p:nvPr/>
          </p:nvSpPr>
          <p:spPr>
            <a:xfrm>
              <a:off x="781648" y="396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7" name="TextBox 136">
              <a:extLst>
                <a:ext uri="{FF2B5EF4-FFF2-40B4-BE49-F238E27FC236}">
                  <a16:creationId xmlns:a16="http://schemas.microsoft.com/office/drawing/2014/main" id="{703F3A5C-17EF-46D4-836C-5A3044867A39}"/>
                </a:ext>
              </a:extLst>
            </p:cNvPr>
            <p:cNvSpPr txBox="1"/>
            <p:nvPr/>
          </p:nvSpPr>
          <p:spPr>
            <a:xfrm>
              <a:off x="1584000" y="4140000"/>
              <a:ext cx="153888" cy="434414"/>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Norway</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0" name="TextBox 139">
              <a:extLst>
                <a:ext uri="{FF2B5EF4-FFF2-40B4-BE49-F238E27FC236}">
                  <a16:creationId xmlns:a16="http://schemas.microsoft.com/office/drawing/2014/main" id="{5224D1FE-3D6C-4007-8C0C-2F1B8059621E}"/>
                </a:ext>
              </a:extLst>
            </p:cNvPr>
            <p:cNvSpPr txBox="1"/>
            <p:nvPr/>
          </p:nvSpPr>
          <p:spPr>
            <a:xfrm>
              <a:off x="6984000" y="4140000"/>
              <a:ext cx="153888" cy="418384"/>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Finland</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2" name="TextBox 141">
              <a:extLst>
                <a:ext uri="{FF2B5EF4-FFF2-40B4-BE49-F238E27FC236}">
                  <a16:creationId xmlns:a16="http://schemas.microsoft.com/office/drawing/2014/main" id="{132002F2-1D9A-45AD-9B20-02669CD390D6}"/>
                </a:ext>
              </a:extLst>
            </p:cNvPr>
            <p:cNvSpPr txBox="1"/>
            <p:nvPr/>
          </p:nvSpPr>
          <p:spPr>
            <a:xfrm>
              <a:off x="7344000" y="4140000"/>
              <a:ext cx="153888" cy="36869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Serbia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3" name="TextBox 142">
              <a:extLst>
                <a:ext uri="{FF2B5EF4-FFF2-40B4-BE49-F238E27FC236}">
                  <a16:creationId xmlns:a16="http://schemas.microsoft.com/office/drawing/2014/main" id="{98E11DDD-0F51-43B6-BFF2-A09E42D4DBE7}"/>
                </a:ext>
              </a:extLst>
            </p:cNvPr>
            <p:cNvSpPr txBox="1"/>
            <p:nvPr/>
          </p:nvSpPr>
          <p:spPr>
            <a:xfrm>
              <a:off x="8424000" y="4140000"/>
              <a:ext cx="153888" cy="39594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Poland</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4" name="TextBox 143">
              <a:extLst>
                <a:ext uri="{FF2B5EF4-FFF2-40B4-BE49-F238E27FC236}">
                  <a16:creationId xmlns:a16="http://schemas.microsoft.com/office/drawing/2014/main" id="{90255E40-7AC0-4089-8C97-2778A0DE7B80}"/>
                </a:ext>
              </a:extLst>
            </p:cNvPr>
            <p:cNvSpPr txBox="1"/>
            <p:nvPr/>
          </p:nvSpPr>
          <p:spPr>
            <a:xfrm>
              <a:off x="8064000" y="4140000"/>
              <a:ext cx="153888" cy="468077"/>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Bulgaria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5" name="TextBox 144">
              <a:extLst>
                <a:ext uri="{FF2B5EF4-FFF2-40B4-BE49-F238E27FC236}">
                  <a16:creationId xmlns:a16="http://schemas.microsoft.com/office/drawing/2014/main" id="{3FBF1F8A-3123-4146-A7E0-ED5655675AED}"/>
                </a:ext>
              </a:extLst>
            </p:cNvPr>
            <p:cNvSpPr txBox="1"/>
            <p:nvPr/>
          </p:nvSpPr>
          <p:spPr>
            <a:xfrm>
              <a:off x="7704000" y="4140000"/>
              <a:ext cx="153888" cy="41036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Iceland</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6" name="TextBox 145">
              <a:extLst>
                <a:ext uri="{FF2B5EF4-FFF2-40B4-BE49-F238E27FC236}">
                  <a16:creationId xmlns:a16="http://schemas.microsoft.com/office/drawing/2014/main" id="{16E23779-8947-4859-B8A3-6DE0310E6103}"/>
                </a:ext>
              </a:extLst>
            </p:cNvPr>
            <p:cNvSpPr txBox="1"/>
            <p:nvPr/>
          </p:nvSpPr>
          <p:spPr>
            <a:xfrm>
              <a:off x="1224000" y="4140000"/>
              <a:ext cx="153888" cy="47448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Portugal</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7" name="TextBox 146">
              <a:extLst>
                <a:ext uri="{FF2B5EF4-FFF2-40B4-BE49-F238E27FC236}">
                  <a16:creationId xmlns:a16="http://schemas.microsoft.com/office/drawing/2014/main" id="{D426499B-1C41-4CC5-90A5-0861D669E6B8}"/>
                </a:ext>
              </a:extLst>
            </p:cNvPr>
            <p:cNvSpPr txBox="1"/>
            <p:nvPr/>
          </p:nvSpPr>
          <p:spPr>
            <a:xfrm>
              <a:off x="8784000" y="4140000"/>
              <a:ext cx="153888" cy="482504"/>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Slovakia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0" name="TextBox 149">
              <a:extLst>
                <a:ext uri="{FF2B5EF4-FFF2-40B4-BE49-F238E27FC236}">
                  <a16:creationId xmlns:a16="http://schemas.microsoft.com/office/drawing/2014/main" id="{E9C9BEEA-48DF-49FE-93CE-79913FE77696}"/>
                </a:ext>
              </a:extLst>
            </p:cNvPr>
            <p:cNvSpPr txBox="1"/>
            <p:nvPr/>
          </p:nvSpPr>
          <p:spPr>
            <a:xfrm>
              <a:off x="9144000" y="4140000"/>
              <a:ext cx="153888" cy="46166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Czechia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2" name="object 21">
              <a:extLst>
                <a:ext uri="{FF2B5EF4-FFF2-40B4-BE49-F238E27FC236}">
                  <a16:creationId xmlns:a16="http://schemas.microsoft.com/office/drawing/2014/main" id="{59B3CA0F-B035-447B-B55D-112E8AF7B7D5}"/>
                </a:ext>
              </a:extLst>
            </p:cNvPr>
            <p:cNvSpPr/>
            <p:nvPr/>
          </p:nvSpPr>
          <p:spPr>
            <a:xfrm>
              <a:off x="1026000" y="1512000"/>
              <a:ext cx="0" cy="2520000"/>
            </a:xfrm>
            <a:custGeom>
              <a:avLst/>
              <a:gdLst/>
              <a:ahLst/>
              <a:cxnLst/>
              <a:rect l="l" t="t" r="r" b="b"/>
              <a:pathLst>
                <a:path h="2372360">
                  <a:moveTo>
                    <a:pt x="0" y="0"/>
                  </a:moveTo>
                  <a:lnTo>
                    <a:pt x="0" y="2372118"/>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cxnSp>
          <p:nvCxnSpPr>
            <p:cNvPr id="157" name="Straight Connector 156">
              <a:extLst>
                <a:ext uri="{FF2B5EF4-FFF2-40B4-BE49-F238E27FC236}">
                  <a16:creationId xmlns:a16="http://schemas.microsoft.com/office/drawing/2014/main" id="{6E943E38-123A-4F73-887D-57FB39EE0948}"/>
                </a:ext>
              </a:extLst>
            </p:cNvPr>
            <p:cNvCxnSpPr/>
            <p:nvPr/>
          </p:nvCxnSpPr>
          <p:spPr>
            <a:xfrm>
              <a:off x="102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F0C1173F-5895-41EA-9F21-CBE059B5BBA6}"/>
                </a:ext>
              </a:extLst>
            </p:cNvPr>
            <p:cNvCxnSpPr/>
            <p:nvPr/>
          </p:nvCxnSpPr>
          <p:spPr>
            <a:xfrm>
              <a:off x="102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99A5A1A9-46E0-43A3-8338-45E6A52793E0}"/>
                </a:ext>
              </a:extLst>
            </p:cNvPr>
            <p:cNvCxnSpPr/>
            <p:nvPr/>
          </p:nvCxnSpPr>
          <p:spPr>
            <a:xfrm>
              <a:off x="1026000" y="3114000"/>
              <a:ext cx="846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7460A0EA-6C3A-483E-BDEF-BB2AE35308D2}"/>
                </a:ext>
              </a:extLst>
            </p:cNvPr>
            <p:cNvSpPr/>
            <p:nvPr/>
          </p:nvSpPr>
          <p:spPr>
            <a:xfrm>
              <a:off x="1926000" y="3114000"/>
              <a:ext cx="180000" cy="396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4" name="Rectangle 173">
              <a:extLst>
                <a:ext uri="{FF2B5EF4-FFF2-40B4-BE49-F238E27FC236}">
                  <a16:creationId xmlns:a16="http://schemas.microsoft.com/office/drawing/2014/main" id="{52F56FBD-C256-49EA-9FA1-9651B4BC6097}"/>
                </a:ext>
              </a:extLst>
            </p:cNvPr>
            <p:cNvSpPr/>
            <p:nvPr/>
          </p:nvSpPr>
          <p:spPr>
            <a:xfrm>
              <a:off x="1566000" y="3113999"/>
              <a:ext cx="180000" cy="532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5" name="Rectangle 174">
              <a:extLst>
                <a:ext uri="{FF2B5EF4-FFF2-40B4-BE49-F238E27FC236}">
                  <a16:creationId xmlns:a16="http://schemas.microsoft.com/office/drawing/2014/main" id="{A9743185-E214-4181-89BE-6B10528CD98F}"/>
                </a:ext>
              </a:extLst>
            </p:cNvPr>
            <p:cNvSpPr/>
            <p:nvPr/>
          </p:nvSpPr>
          <p:spPr>
            <a:xfrm>
              <a:off x="2646000" y="3113999"/>
              <a:ext cx="180000" cy="273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6" name="Rectangle 175">
              <a:extLst>
                <a:ext uri="{FF2B5EF4-FFF2-40B4-BE49-F238E27FC236}">
                  <a16:creationId xmlns:a16="http://schemas.microsoft.com/office/drawing/2014/main" id="{B5B14028-1653-48EC-ABCD-5CFAB1784391}"/>
                </a:ext>
              </a:extLst>
            </p:cNvPr>
            <p:cNvSpPr/>
            <p:nvPr/>
          </p:nvSpPr>
          <p:spPr>
            <a:xfrm>
              <a:off x="2286000" y="3113999"/>
              <a:ext cx="180000" cy="3672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7" name="Rectangle 176">
              <a:extLst>
                <a:ext uri="{FF2B5EF4-FFF2-40B4-BE49-F238E27FC236}">
                  <a16:creationId xmlns:a16="http://schemas.microsoft.com/office/drawing/2014/main" id="{0BB7469F-67A5-486F-803B-F267C359B04C}"/>
                </a:ext>
              </a:extLst>
            </p:cNvPr>
            <p:cNvSpPr/>
            <p:nvPr/>
          </p:nvSpPr>
          <p:spPr>
            <a:xfrm>
              <a:off x="7326000" y="2929046"/>
              <a:ext cx="180000" cy="18495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8" name="Rectangle 177">
              <a:extLst>
                <a:ext uri="{FF2B5EF4-FFF2-40B4-BE49-F238E27FC236}">
                  <a16:creationId xmlns:a16="http://schemas.microsoft.com/office/drawing/2014/main" id="{89DB0DFB-442F-4B10-963B-D08D00546C06}"/>
                </a:ext>
              </a:extLst>
            </p:cNvPr>
            <p:cNvSpPr/>
            <p:nvPr/>
          </p:nvSpPr>
          <p:spPr>
            <a:xfrm>
              <a:off x="4806670" y="3052202"/>
              <a:ext cx="180000" cy="6179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9" name="Rectangle 178">
              <a:extLst>
                <a:ext uri="{FF2B5EF4-FFF2-40B4-BE49-F238E27FC236}">
                  <a16:creationId xmlns:a16="http://schemas.microsoft.com/office/drawing/2014/main" id="{A4BCF7A0-D7F6-4899-9E71-20DF45530030}"/>
                </a:ext>
              </a:extLst>
            </p:cNvPr>
            <p:cNvSpPr/>
            <p:nvPr/>
          </p:nvSpPr>
          <p:spPr>
            <a:xfrm>
              <a:off x="4446000" y="3114000"/>
              <a:ext cx="180000" cy="7738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0" name="Rectangle 179">
              <a:extLst>
                <a:ext uri="{FF2B5EF4-FFF2-40B4-BE49-F238E27FC236}">
                  <a16:creationId xmlns:a16="http://schemas.microsoft.com/office/drawing/2014/main" id="{0246894E-5CA6-46C4-A0BD-6092092A9C00}"/>
                </a:ext>
              </a:extLst>
            </p:cNvPr>
            <p:cNvSpPr/>
            <p:nvPr/>
          </p:nvSpPr>
          <p:spPr>
            <a:xfrm>
              <a:off x="5526000" y="3003920"/>
              <a:ext cx="180000" cy="11007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1" name="Rectangle 180">
              <a:extLst>
                <a:ext uri="{FF2B5EF4-FFF2-40B4-BE49-F238E27FC236}">
                  <a16:creationId xmlns:a16="http://schemas.microsoft.com/office/drawing/2014/main" id="{D74EDAF1-702C-4540-9C54-D04DEF3F8E87}"/>
                </a:ext>
              </a:extLst>
            </p:cNvPr>
            <p:cNvSpPr/>
            <p:nvPr/>
          </p:nvSpPr>
          <p:spPr>
            <a:xfrm>
              <a:off x="5166000" y="3010768"/>
              <a:ext cx="180000" cy="10323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2" name="Rectangle 181">
              <a:extLst>
                <a:ext uri="{FF2B5EF4-FFF2-40B4-BE49-F238E27FC236}">
                  <a16:creationId xmlns:a16="http://schemas.microsoft.com/office/drawing/2014/main" id="{FE4FFC9B-0C32-4ACC-937B-297A152C66FE}"/>
                </a:ext>
              </a:extLst>
            </p:cNvPr>
            <p:cNvSpPr/>
            <p:nvPr/>
          </p:nvSpPr>
          <p:spPr>
            <a:xfrm>
              <a:off x="3366000" y="3113999"/>
              <a:ext cx="180000" cy="1152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3" name="Rectangle 182">
              <a:extLst>
                <a:ext uri="{FF2B5EF4-FFF2-40B4-BE49-F238E27FC236}">
                  <a16:creationId xmlns:a16="http://schemas.microsoft.com/office/drawing/2014/main" id="{04740B3E-EEFE-4F74-96C1-A9CB947793F1}"/>
                </a:ext>
              </a:extLst>
            </p:cNvPr>
            <p:cNvSpPr/>
            <p:nvPr/>
          </p:nvSpPr>
          <p:spPr>
            <a:xfrm>
              <a:off x="3006000" y="3114000"/>
              <a:ext cx="180000" cy="11155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4" name="Rectangle 183">
              <a:extLst>
                <a:ext uri="{FF2B5EF4-FFF2-40B4-BE49-F238E27FC236}">
                  <a16:creationId xmlns:a16="http://schemas.microsoft.com/office/drawing/2014/main" id="{58DCB13C-0646-4B79-92B5-1660C1678853}"/>
                </a:ext>
              </a:extLst>
            </p:cNvPr>
            <p:cNvSpPr/>
            <p:nvPr/>
          </p:nvSpPr>
          <p:spPr>
            <a:xfrm>
              <a:off x="4086000" y="3114000"/>
              <a:ext cx="180000" cy="8460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5" name="Rectangle 184">
              <a:extLst>
                <a:ext uri="{FF2B5EF4-FFF2-40B4-BE49-F238E27FC236}">
                  <a16:creationId xmlns:a16="http://schemas.microsoft.com/office/drawing/2014/main" id="{478FC747-1FF3-4194-866E-7C5E022CB822}"/>
                </a:ext>
              </a:extLst>
            </p:cNvPr>
            <p:cNvSpPr/>
            <p:nvPr/>
          </p:nvSpPr>
          <p:spPr>
            <a:xfrm>
              <a:off x="3726000" y="3113999"/>
              <a:ext cx="180000" cy="100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6" name="Rectangle 185">
              <a:extLst>
                <a:ext uri="{FF2B5EF4-FFF2-40B4-BE49-F238E27FC236}">
                  <a16:creationId xmlns:a16="http://schemas.microsoft.com/office/drawing/2014/main" id="{978BB904-B990-4112-8C4C-1D4805BE6D02}"/>
                </a:ext>
              </a:extLst>
            </p:cNvPr>
            <p:cNvSpPr/>
            <p:nvPr/>
          </p:nvSpPr>
          <p:spPr>
            <a:xfrm>
              <a:off x="6246000" y="2943486"/>
              <a:ext cx="180000" cy="17051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7" name="Rectangle 186">
              <a:extLst>
                <a:ext uri="{FF2B5EF4-FFF2-40B4-BE49-F238E27FC236}">
                  <a16:creationId xmlns:a16="http://schemas.microsoft.com/office/drawing/2014/main" id="{53729E4A-97DF-4831-B08D-DDDBC9C4AD4B}"/>
                </a:ext>
              </a:extLst>
            </p:cNvPr>
            <p:cNvSpPr/>
            <p:nvPr/>
          </p:nvSpPr>
          <p:spPr>
            <a:xfrm>
              <a:off x="5886000" y="2969182"/>
              <a:ext cx="180000" cy="14481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8" name="Rectangle 187">
              <a:extLst>
                <a:ext uri="{FF2B5EF4-FFF2-40B4-BE49-F238E27FC236}">
                  <a16:creationId xmlns:a16="http://schemas.microsoft.com/office/drawing/2014/main" id="{9B509310-6F4B-4E49-8EE1-D47A11F5206C}"/>
                </a:ext>
              </a:extLst>
            </p:cNvPr>
            <p:cNvSpPr/>
            <p:nvPr/>
          </p:nvSpPr>
          <p:spPr>
            <a:xfrm>
              <a:off x="6966000" y="2936240"/>
              <a:ext cx="180000" cy="17775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7" name="Rectangle 196">
              <a:extLst>
                <a:ext uri="{FF2B5EF4-FFF2-40B4-BE49-F238E27FC236}">
                  <a16:creationId xmlns:a16="http://schemas.microsoft.com/office/drawing/2014/main" id="{3E3F0FA7-436D-4856-92AF-D8886CAD8053}"/>
                </a:ext>
              </a:extLst>
            </p:cNvPr>
            <p:cNvSpPr/>
            <p:nvPr/>
          </p:nvSpPr>
          <p:spPr>
            <a:xfrm>
              <a:off x="6606000" y="2935730"/>
              <a:ext cx="180000" cy="17826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4" name="Rectangle 203">
              <a:extLst>
                <a:ext uri="{FF2B5EF4-FFF2-40B4-BE49-F238E27FC236}">
                  <a16:creationId xmlns:a16="http://schemas.microsoft.com/office/drawing/2014/main" id="{14CE016D-6588-4F41-B15B-1F4D0B5384D5}"/>
                </a:ext>
              </a:extLst>
            </p:cNvPr>
            <p:cNvSpPr/>
            <p:nvPr/>
          </p:nvSpPr>
          <p:spPr>
            <a:xfrm>
              <a:off x="8406000" y="2132856"/>
              <a:ext cx="180000" cy="98114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5" name="Rectangle 204">
              <a:extLst>
                <a:ext uri="{FF2B5EF4-FFF2-40B4-BE49-F238E27FC236}">
                  <a16:creationId xmlns:a16="http://schemas.microsoft.com/office/drawing/2014/main" id="{8E4DFF67-358F-408F-AF4C-971125FE90B8}"/>
                </a:ext>
              </a:extLst>
            </p:cNvPr>
            <p:cNvSpPr/>
            <p:nvPr/>
          </p:nvSpPr>
          <p:spPr>
            <a:xfrm>
              <a:off x="8046000" y="2300400"/>
              <a:ext cx="180000" cy="813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6" name="Rectangle 205">
              <a:extLst>
                <a:ext uri="{FF2B5EF4-FFF2-40B4-BE49-F238E27FC236}">
                  <a16:creationId xmlns:a16="http://schemas.microsoft.com/office/drawing/2014/main" id="{D9A1E765-122D-47E8-88FE-9D54184747BF}"/>
                </a:ext>
              </a:extLst>
            </p:cNvPr>
            <p:cNvSpPr/>
            <p:nvPr/>
          </p:nvSpPr>
          <p:spPr>
            <a:xfrm>
              <a:off x="7686000" y="2892576"/>
              <a:ext cx="180000" cy="22142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7" name="Rectangle 206">
              <a:extLst>
                <a:ext uri="{FF2B5EF4-FFF2-40B4-BE49-F238E27FC236}">
                  <a16:creationId xmlns:a16="http://schemas.microsoft.com/office/drawing/2014/main" id="{6056A9BE-A807-4444-8C20-25D5122B52BB}"/>
                </a:ext>
              </a:extLst>
            </p:cNvPr>
            <p:cNvSpPr/>
            <p:nvPr/>
          </p:nvSpPr>
          <p:spPr>
            <a:xfrm>
              <a:off x="1206000" y="3114000"/>
              <a:ext cx="180000" cy="586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8" name="Rectangle 207">
              <a:extLst>
                <a:ext uri="{FF2B5EF4-FFF2-40B4-BE49-F238E27FC236}">
                  <a16:creationId xmlns:a16="http://schemas.microsoft.com/office/drawing/2014/main" id="{8BEB8FF9-12DE-4BBD-AC9E-8C6AC7500A32}"/>
                </a:ext>
              </a:extLst>
            </p:cNvPr>
            <p:cNvSpPr/>
            <p:nvPr/>
          </p:nvSpPr>
          <p:spPr>
            <a:xfrm>
              <a:off x="8766000" y="1930753"/>
              <a:ext cx="180000" cy="118324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9" name="Rectangle 208">
              <a:extLst>
                <a:ext uri="{FF2B5EF4-FFF2-40B4-BE49-F238E27FC236}">
                  <a16:creationId xmlns:a16="http://schemas.microsoft.com/office/drawing/2014/main" id="{FEF38DC5-297C-401E-B40B-7AA9FAD49119}"/>
                </a:ext>
              </a:extLst>
            </p:cNvPr>
            <p:cNvSpPr/>
            <p:nvPr/>
          </p:nvSpPr>
          <p:spPr>
            <a:xfrm>
              <a:off x="9126000" y="1692000"/>
              <a:ext cx="180000" cy="1422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9" name="TextBox 238">
              <a:extLst>
                <a:ext uri="{FF2B5EF4-FFF2-40B4-BE49-F238E27FC236}">
                  <a16:creationId xmlns:a16="http://schemas.microsoft.com/office/drawing/2014/main" id="{875F6E2E-85FC-4450-8453-5F95F7E24017}"/>
                </a:ext>
              </a:extLst>
            </p:cNvPr>
            <p:cNvSpPr txBox="1"/>
            <p:nvPr/>
          </p:nvSpPr>
          <p:spPr>
            <a:xfrm>
              <a:off x="819672" y="2361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40" name="TextBox 239">
              <a:extLst>
                <a:ext uri="{FF2B5EF4-FFF2-40B4-BE49-F238E27FC236}">
                  <a16:creationId xmlns:a16="http://schemas.microsoft.com/office/drawing/2014/main" id="{ECC0C742-9F03-4608-BC3E-50794BB89653}"/>
                </a:ext>
              </a:extLst>
            </p:cNvPr>
            <p:cNvSpPr txBox="1"/>
            <p:nvPr/>
          </p:nvSpPr>
          <p:spPr>
            <a:xfrm>
              <a:off x="819672" y="28188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41" name="TextBox 240">
              <a:extLst>
                <a:ext uri="{FF2B5EF4-FFF2-40B4-BE49-F238E27FC236}">
                  <a16:creationId xmlns:a16="http://schemas.microsoft.com/office/drawing/2014/main" id="{3840FD2B-9F23-4AEE-8829-37AE03367564}"/>
                </a:ext>
              </a:extLst>
            </p:cNvPr>
            <p:cNvSpPr txBox="1"/>
            <p:nvPr/>
          </p:nvSpPr>
          <p:spPr>
            <a:xfrm>
              <a:off x="781200" y="32760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42" name="TextBox 241">
              <a:extLst>
                <a:ext uri="{FF2B5EF4-FFF2-40B4-BE49-F238E27FC236}">
                  <a16:creationId xmlns:a16="http://schemas.microsoft.com/office/drawing/2014/main" id="{77908974-5531-4750-9418-C64436FBAF1A}"/>
                </a:ext>
              </a:extLst>
            </p:cNvPr>
            <p:cNvSpPr txBox="1"/>
            <p:nvPr/>
          </p:nvSpPr>
          <p:spPr>
            <a:xfrm>
              <a:off x="781200" y="37332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2" name="Group 1">
              <a:extLst>
                <a:ext uri="{FF2B5EF4-FFF2-40B4-BE49-F238E27FC236}">
                  <a16:creationId xmlns:a16="http://schemas.microsoft.com/office/drawing/2014/main" id="{96A04D6C-0826-4C27-8F39-9A37CC2BC05A}"/>
                </a:ext>
              </a:extLst>
            </p:cNvPr>
            <p:cNvGrpSpPr/>
            <p:nvPr/>
          </p:nvGrpSpPr>
          <p:grpSpPr>
            <a:xfrm>
              <a:off x="4805755" y="1530000"/>
              <a:ext cx="4500245" cy="1512950"/>
              <a:chOff x="4805755" y="1544400"/>
              <a:chExt cx="4500245" cy="1512950"/>
            </a:xfrm>
          </p:grpSpPr>
          <p:sp>
            <p:nvSpPr>
              <p:cNvPr id="276" name="object 126">
                <a:extLst>
                  <a:ext uri="{FF2B5EF4-FFF2-40B4-BE49-F238E27FC236}">
                    <a16:creationId xmlns:a16="http://schemas.microsoft.com/office/drawing/2014/main" id="{3E5EA818-B0B6-4043-AD36-75D415415C88}"/>
                  </a:ext>
                </a:extLst>
              </p:cNvPr>
              <p:cNvSpPr txBox="1"/>
              <p:nvPr/>
            </p:nvSpPr>
            <p:spPr>
              <a:xfrm>
                <a:off x="4805755" y="29052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6</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77" name="object 127">
                <a:extLst>
                  <a:ext uri="{FF2B5EF4-FFF2-40B4-BE49-F238E27FC236}">
                    <a16:creationId xmlns:a16="http://schemas.microsoft.com/office/drawing/2014/main" id="{752B4001-8B98-4D0B-9868-5205F3504D85}"/>
                  </a:ext>
                </a:extLst>
              </p:cNvPr>
              <p:cNvSpPr txBox="1"/>
              <p:nvPr/>
            </p:nvSpPr>
            <p:spPr>
              <a:xfrm>
                <a:off x="5164898" y="28620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9</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78" name="object 128">
                <a:extLst>
                  <a:ext uri="{FF2B5EF4-FFF2-40B4-BE49-F238E27FC236}">
                    <a16:creationId xmlns:a16="http://schemas.microsoft.com/office/drawing/2014/main" id="{8CE13A04-B579-4C39-96D3-A67B9E0A63D6}"/>
                  </a:ext>
                </a:extLst>
              </p:cNvPr>
              <p:cNvSpPr txBox="1"/>
              <p:nvPr/>
            </p:nvSpPr>
            <p:spPr>
              <a:xfrm>
                <a:off x="5525265" y="28548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10</a:t>
                </a:r>
              </a:p>
            </p:txBody>
          </p:sp>
          <p:sp>
            <p:nvSpPr>
              <p:cNvPr id="279" name="object 129">
                <a:extLst>
                  <a:ext uri="{FF2B5EF4-FFF2-40B4-BE49-F238E27FC236}">
                    <a16:creationId xmlns:a16="http://schemas.microsoft.com/office/drawing/2014/main" id="{53FC8F10-8B1C-4D81-8BF2-3B7F3D356A51}"/>
                  </a:ext>
                </a:extLst>
              </p:cNvPr>
              <p:cNvSpPr txBox="1"/>
              <p:nvPr/>
            </p:nvSpPr>
            <p:spPr>
              <a:xfrm>
                <a:off x="5885510" y="28296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13</a:t>
                </a:r>
              </a:p>
            </p:txBody>
          </p:sp>
          <p:sp>
            <p:nvSpPr>
              <p:cNvPr id="280" name="object 130">
                <a:extLst>
                  <a:ext uri="{FF2B5EF4-FFF2-40B4-BE49-F238E27FC236}">
                    <a16:creationId xmlns:a16="http://schemas.microsoft.com/office/drawing/2014/main" id="{72AA7869-9AFD-4938-BE64-0FAD05215EA7}"/>
                  </a:ext>
                </a:extLst>
              </p:cNvPr>
              <p:cNvSpPr txBox="1"/>
              <p:nvPr/>
            </p:nvSpPr>
            <p:spPr>
              <a:xfrm>
                <a:off x="6245879" y="27972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15</a:t>
                </a:r>
              </a:p>
            </p:txBody>
          </p:sp>
          <p:sp>
            <p:nvSpPr>
              <p:cNvPr id="281" name="object 131">
                <a:extLst>
                  <a:ext uri="{FF2B5EF4-FFF2-40B4-BE49-F238E27FC236}">
                    <a16:creationId xmlns:a16="http://schemas.microsoft.com/office/drawing/2014/main" id="{F0116120-6F26-4729-B629-DFE3FE216FF6}"/>
                  </a:ext>
                </a:extLst>
              </p:cNvPr>
              <p:cNvSpPr txBox="1"/>
              <p:nvPr/>
            </p:nvSpPr>
            <p:spPr>
              <a:xfrm>
                <a:off x="6606000" y="27900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tab pos="261620" algn="l"/>
                    <a:tab pos="509905" algn="l"/>
                  </a:tabLst>
                  <a:defRPr/>
                </a:pP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16</a:t>
                </a:r>
                <a:endParaRPr kumimoji="0" sz="700" b="0" i="0" u="none" strike="noStrike" kern="1200" cap="none" spc="0" normalizeH="0" baseline="3472"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82" name="object 132">
                <a:extLst>
                  <a:ext uri="{FF2B5EF4-FFF2-40B4-BE49-F238E27FC236}">
                    <a16:creationId xmlns:a16="http://schemas.microsoft.com/office/drawing/2014/main" id="{815B5432-1882-4979-A288-4A0B1A130E16}"/>
                  </a:ext>
                </a:extLst>
              </p:cNvPr>
              <p:cNvSpPr txBox="1"/>
              <p:nvPr/>
            </p:nvSpPr>
            <p:spPr>
              <a:xfrm>
                <a:off x="7685299" y="27468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20</a:t>
                </a:r>
              </a:p>
            </p:txBody>
          </p:sp>
          <p:sp>
            <p:nvSpPr>
              <p:cNvPr id="283" name="object 133">
                <a:extLst>
                  <a:ext uri="{FF2B5EF4-FFF2-40B4-BE49-F238E27FC236}">
                    <a16:creationId xmlns:a16="http://schemas.microsoft.com/office/drawing/2014/main" id="{40AA4254-FB8F-4EF7-8E6A-74E30DEFA007}"/>
                  </a:ext>
                </a:extLst>
              </p:cNvPr>
              <p:cNvSpPr txBox="1"/>
              <p:nvPr/>
            </p:nvSpPr>
            <p:spPr>
              <a:xfrm>
                <a:off x="8045999" y="21528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73</a:t>
                </a:r>
              </a:p>
            </p:txBody>
          </p:sp>
          <p:sp>
            <p:nvSpPr>
              <p:cNvPr id="284" name="object 134">
                <a:extLst>
                  <a:ext uri="{FF2B5EF4-FFF2-40B4-BE49-F238E27FC236}">
                    <a16:creationId xmlns:a16="http://schemas.microsoft.com/office/drawing/2014/main" id="{7CC8146D-F98B-469D-8BB1-982B0F2EC3B9}"/>
                  </a:ext>
                </a:extLst>
              </p:cNvPr>
              <p:cNvSpPr txBox="1"/>
              <p:nvPr/>
            </p:nvSpPr>
            <p:spPr>
              <a:xfrm>
                <a:off x="8406001" y="19872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88</a:t>
                </a:r>
              </a:p>
            </p:txBody>
          </p:sp>
          <p:sp>
            <p:nvSpPr>
              <p:cNvPr id="285" name="object 135">
                <a:extLst>
                  <a:ext uri="{FF2B5EF4-FFF2-40B4-BE49-F238E27FC236}">
                    <a16:creationId xmlns:a16="http://schemas.microsoft.com/office/drawing/2014/main" id="{8BF5753A-F60C-4F56-A5D6-3CE0CCC304B5}"/>
                  </a:ext>
                </a:extLst>
              </p:cNvPr>
              <p:cNvSpPr txBox="1"/>
              <p:nvPr/>
            </p:nvSpPr>
            <p:spPr>
              <a:xfrm>
                <a:off x="8765991" y="1783518"/>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106</a:t>
                </a:r>
              </a:p>
            </p:txBody>
          </p:sp>
          <p:sp>
            <p:nvSpPr>
              <p:cNvPr id="286" name="object 136">
                <a:extLst>
                  <a:ext uri="{FF2B5EF4-FFF2-40B4-BE49-F238E27FC236}">
                    <a16:creationId xmlns:a16="http://schemas.microsoft.com/office/drawing/2014/main" id="{C6FCA518-100A-4C8C-BF06-14A27B523B70}"/>
                  </a:ext>
                </a:extLst>
              </p:cNvPr>
              <p:cNvSpPr txBox="1"/>
              <p:nvPr/>
            </p:nvSpPr>
            <p:spPr>
              <a:xfrm>
                <a:off x="9126000" y="15444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128</a:t>
                </a:r>
              </a:p>
            </p:txBody>
          </p:sp>
          <p:sp>
            <p:nvSpPr>
              <p:cNvPr id="287" name="object 131">
                <a:extLst>
                  <a:ext uri="{FF2B5EF4-FFF2-40B4-BE49-F238E27FC236}">
                    <a16:creationId xmlns:a16="http://schemas.microsoft.com/office/drawing/2014/main" id="{A1F45A6B-3BD6-4E67-89B9-B19F9F0626AC}"/>
                  </a:ext>
                </a:extLst>
              </p:cNvPr>
              <p:cNvSpPr txBox="1"/>
              <p:nvPr/>
            </p:nvSpPr>
            <p:spPr>
              <a:xfrm>
                <a:off x="6966000" y="27900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tab pos="261620" algn="l"/>
                    <a:tab pos="509905" algn="l"/>
                  </a:tabLst>
                  <a:defRPr/>
                </a:pP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16</a:t>
                </a:r>
                <a:endParaRPr kumimoji="0" sz="700" b="0" i="0" u="none" strike="noStrike" kern="1200" cap="none" spc="0" normalizeH="0" baseline="3472"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88" name="object 131">
                <a:extLst>
                  <a:ext uri="{FF2B5EF4-FFF2-40B4-BE49-F238E27FC236}">
                    <a16:creationId xmlns:a16="http://schemas.microsoft.com/office/drawing/2014/main" id="{8408876F-E3E4-4DB8-A89E-92EC3CCA041C}"/>
                  </a:ext>
                </a:extLst>
              </p:cNvPr>
              <p:cNvSpPr txBox="1"/>
              <p:nvPr/>
            </p:nvSpPr>
            <p:spPr>
              <a:xfrm>
                <a:off x="7326490" y="27828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tab pos="261620" algn="l"/>
                    <a:tab pos="509905" algn="l"/>
                  </a:tabLst>
                  <a:defRPr/>
                </a:pP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17</a:t>
                </a:r>
                <a:endParaRPr kumimoji="0" sz="700" b="0" i="0" u="none" strike="noStrike" kern="1200" cap="none" spc="0" normalizeH="0" baseline="3472"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sp>
          <p:nvSpPr>
            <p:cNvPr id="289" name="object 122">
              <a:extLst>
                <a:ext uri="{FF2B5EF4-FFF2-40B4-BE49-F238E27FC236}">
                  <a16:creationId xmlns:a16="http://schemas.microsoft.com/office/drawing/2014/main" id="{8DC37A47-6343-48E4-8BDD-DF531B6DDEAF}"/>
                </a:ext>
              </a:extLst>
            </p:cNvPr>
            <p:cNvSpPr txBox="1"/>
            <p:nvPr/>
          </p:nvSpPr>
          <p:spPr>
            <a:xfrm>
              <a:off x="3003000" y="32364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10</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90" name="object 122">
              <a:extLst>
                <a:ext uri="{FF2B5EF4-FFF2-40B4-BE49-F238E27FC236}">
                  <a16:creationId xmlns:a16="http://schemas.microsoft.com/office/drawing/2014/main" id="{D1446079-734A-4927-83F5-4C3FB62E347B}"/>
                </a:ext>
              </a:extLst>
            </p:cNvPr>
            <p:cNvSpPr txBox="1"/>
            <p:nvPr/>
          </p:nvSpPr>
          <p:spPr>
            <a:xfrm>
              <a:off x="3364709" y="32400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9</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91" name="object 122">
              <a:extLst>
                <a:ext uri="{FF2B5EF4-FFF2-40B4-BE49-F238E27FC236}">
                  <a16:creationId xmlns:a16="http://schemas.microsoft.com/office/drawing/2014/main" id="{A50CDF9F-1F33-4BBA-9CAE-99D37F3E3CD9}"/>
                </a:ext>
              </a:extLst>
            </p:cNvPr>
            <p:cNvSpPr txBox="1"/>
            <p:nvPr/>
          </p:nvSpPr>
          <p:spPr>
            <a:xfrm>
              <a:off x="3727709" y="32256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8</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92" name="object 122">
              <a:extLst>
                <a:ext uri="{FF2B5EF4-FFF2-40B4-BE49-F238E27FC236}">
                  <a16:creationId xmlns:a16="http://schemas.microsoft.com/office/drawing/2014/main" id="{36B45142-09D0-4EEB-AC11-4CAE6A3AE1A6}"/>
                </a:ext>
              </a:extLst>
            </p:cNvPr>
            <p:cNvSpPr txBox="1"/>
            <p:nvPr/>
          </p:nvSpPr>
          <p:spPr>
            <a:xfrm>
              <a:off x="4086000" y="3211200"/>
              <a:ext cx="180000" cy="152150"/>
            </a:xfrm>
            <a:prstGeom prst="rect">
              <a:avLst/>
            </a:prstGeom>
          </p:spPr>
          <p:txBody>
            <a:bodyPr vert="horz" wrap="square" lIns="0" tIns="12065"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7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8</a:t>
              </a:r>
              <a:endPar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spTree>
    <p:extLst>
      <p:ext uri="{BB962C8B-B14F-4D97-AF65-F5344CB8AC3E}">
        <p14:creationId xmlns:p14="http://schemas.microsoft.com/office/powerpoint/2010/main" val="150739552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A9AD6EC-406A-4CA2-96B7-D50A03AF282E}"/>
              </a:ext>
            </a:extLst>
          </p:cNvPr>
          <p:cNvGrpSpPr/>
          <p:nvPr/>
        </p:nvGrpSpPr>
        <p:grpSpPr>
          <a:xfrm>
            <a:off x="0" y="0"/>
            <a:ext cx="10285200" cy="5760000"/>
            <a:chOff x="0" y="0"/>
            <a:chExt cx="10285200" cy="5760000"/>
          </a:xfrm>
        </p:grpSpPr>
        <p:sp>
          <p:nvSpPr>
            <p:cNvPr id="195" name="Rectangle 194">
              <a:extLst>
                <a:ext uri="{FF2B5EF4-FFF2-40B4-BE49-F238E27FC236}">
                  <a16:creationId xmlns:a16="http://schemas.microsoft.com/office/drawing/2014/main" id="{C5CD42CC-8745-4411-8BBE-4757FB239D75}"/>
                </a:ext>
              </a:extLst>
            </p:cNvPr>
            <p:cNvSpPr/>
            <p:nvPr/>
          </p:nvSpPr>
          <p:spPr>
            <a:xfrm>
              <a:off x="524520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Western and central Europe and North America</a:t>
              </a: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p>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2018</a:t>
              </a:r>
            </a:p>
          </p:txBody>
        </p:sp>
        <p:sp>
          <p:nvSpPr>
            <p:cNvPr id="113" name="Rectangle 112">
              <a:extLst>
                <a:ext uri="{FF2B5EF4-FFF2-40B4-BE49-F238E27FC236}">
                  <a16:creationId xmlns:a16="http://schemas.microsoft.com/office/drawing/2014/main" id="{8AFBC85E-F8EC-4239-8753-873FD625CBF4}"/>
                </a:ext>
              </a:extLst>
            </p:cNvPr>
            <p:cNvSpPr/>
            <p:nvPr/>
          </p:nvSpPr>
          <p:spPr>
            <a:xfrm>
              <a:off x="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Western and central Europe and North America</a:t>
              </a: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p>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2014–2018</a:t>
              </a:r>
            </a:p>
          </p:txBody>
        </p:sp>
        <p:sp>
          <p:nvSpPr>
            <p:cNvPr id="270" name="object 90">
              <a:extLst>
                <a:ext uri="{FF2B5EF4-FFF2-40B4-BE49-F238E27FC236}">
                  <a16:creationId xmlns:a16="http://schemas.microsoft.com/office/drawing/2014/main" id="{C8F4C814-0992-4F27-BA66-36EFBC36212E}"/>
                </a:ext>
              </a:extLst>
            </p:cNvPr>
            <p:cNvSpPr/>
            <p:nvPr/>
          </p:nvSpPr>
          <p:spPr>
            <a:xfrm>
              <a:off x="6742704" y="2956754"/>
              <a:ext cx="1255837" cy="1255747"/>
            </a:xfrm>
            <a:prstGeom prst="rect">
              <a:avLst/>
            </a:prstGeom>
            <a:blipFill>
              <a:blip r:embed="rId3" cstate="print"/>
              <a:stretch>
                <a:fillRect/>
              </a:stretch>
            </a:blip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71" name="object 91">
              <a:extLst>
                <a:ext uri="{FF2B5EF4-FFF2-40B4-BE49-F238E27FC236}">
                  <a16:creationId xmlns:a16="http://schemas.microsoft.com/office/drawing/2014/main" id="{DFEB40BB-1DF5-46E0-82AE-5BF65737B683}"/>
                </a:ext>
              </a:extLst>
            </p:cNvPr>
            <p:cNvSpPr txBox="1"/>
            <p:nvPr/>
          </p:nvSpPr>
          <p:spPr>
            <a:xfrm>
              <a:off x="7202499" y="2447564"/>
              <a:ext cx="621717" cy="307777"/>
            </a:xfrm>
            <a:prstGeom prst="rect">
              <a:avLst/>
            </a:prstGeom>
          </p:spPr>
          <p:txBody>
            <a:bodyPr vert="horz" wrap="square" lIns="0" tIns="0"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Sex</a:t>
              </a:r>
              <a:r>
                <a:rPr kumimoji="0" sz="900" b="0" i="0" u="none" strike="noStrike" kern="1200" cap="none" spc="-7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workers</a:t>
              </a:r>
              <a:endParaRPr kumimoji="0" lang="en-GB" sz="900" b="0" i="0" u="none" strike="noStrike" kern="1200" cap="none" spc="5" normalizeH="0" baseline="0" noProof="0" dirty="0">
                <a:ln>
                  <a:noFill/>
                </a:ln>
                <a:solidFill>
                  <a:prstClr val="black"/>
                </a:solidFill>
                <a:effectLst/>
                <a:uLnTx/>
                <a:uFillTx/>
                <a:latin typeface="Arial"/>
                <a:ea typeface="ＭＳ Ｐゴシック" pitchFamily="34" charset="-128"/>
                <a:cs typeface="Arial"/>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100" b="1" i="0" u="none" strike="noStrike" kern="1200" cap="none" spc="5" normalizeH="0" baseline="0" noProof="0" dirty="0">
                  <a:ln>
                    <a:noFill/>
                  </a:ln>
                  <a:solidFill>
                    <a:prstClr val="black"/>
                  </a:solidFill>
                  <a:effectLst/>
                  <a:uLnTx/>
                  <a:uFillTx/>
                  <a:latin typeface="Arial"/>
                  <a:ea typeface="ＭＳ Ｐゴシック" pitchFamily="34" charset="-128"/>
                  <a:cs typeface="Arial"/>
                </a:rPr>
                <a:t>0.1%</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2" name="object 93">
              <a:extLst>
                <a:ext uri="{FF2B5EF4-FFF2-40B4-BE49-F238E27FC236}">
                  <a16:creationId xmlns:a16="http://schemas.microsoft.com/office/drawing/2014/main" id="{C5DEA3B3-02C2-4E14-839C-A73481DF126D}"/>
                </a:ext>
              </a:extLst>
            </p:cNvPr>
            <p:cNvSpPr txBox="1"/>
            <p:nvPr/>
          </p:nvSpPr>
          <p:spPr>
            <a:xfrm>
              <a:off x="7837200" y="2717441"/>
              <a:ext cx="1323802" cy="307777"/>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People</a:t>
              </a:r>
              <a:r>
                <a:rPr kumimoji="0" lang="en-GB" sz="900" b="0" i="0" u="none" strike="noStrike" kern="1200" cap="none" spc="-8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who</a:t>
              </a:r>
              <a:r>
                <a:rPr kumimoji="0" lang="en-GB"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inject</a:t>
              </a:r>
              <a:r>
                <a:rPr kumimoji="0" sz="900" b="0" i="0" u="none" strike="noStrike" kern="1200" cap="none" spc="-4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drugs  </a:t>
              </a:r>
              <a:r>
                <a:rPr kumimoji="0" sz="11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11%</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3" name="object 94">
              <a:extLst>
                <a:ext uri="{FF2B5EF4-FFF2-40B4-BE49-F238E27FC236}">
                  <a16:creationId xmlns:a16="http://schemas.microsoft.com/office/drawing/2014/main" id="{33AA5341-FFAF-4086-BE89-F5DF775E2961}"/>
                </a:ext>
              </a:extLst>
            </p:cNvPr>
            <p:cNvSpPr txBox="1"/>
            <p:nvPr/>
          </p:nvSpPr>
          <p:spPr>
            <a:xfrm>
              <a:off x="8074380" y="3503179"/>
              <a:ext cx="1323801" cy="446276"/>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Gay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men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and </a:t>
              </a:r>
              <a:r>
                <a:rPr kumimoji="0" sz="9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other</a:t>
              </a:r>
              <a:r>
                <a:rPr kumimoji="0" sz="900" b="0" i="0" u="none" strike="noStrike" kern="1200" cap="none" spc="-9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men who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have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with men</a:t>
              </a:r>
              <a:endParaRPr kumimoji="0" lang="en-GB" sz="900" b="0" i="0" u="none" strike="noStrike" kern="1200" cap="none" spc="20"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51%</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4" name="object 97">
              <a:extLst>
                <a:ext uri="{FF2B5EF4-FFF2-40B4-BE49-F238E27FC236}">
                  <a16:creationId xmlns:a16="http://schemas.microsoft.com/office/drawing/2014/main" id="{6EB43CC0-8EC6-45D4-A035-2AB90CBD37F0}"/>
                </a:ext>
              </a:extLst>
            </p:cNvPr>
            <p:cNvSpPr txBox="1"/>
            <p:nvPr/>
          </p:nvSpPr>
          <p:spPr>
            <a:xfrm>
              <a:off x="5528911" y="3234467"/>
              <a:ext cx="1175873" cy="584775"/>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Clients </a:t>
              </a:r>
              <a:r>
                <a:rPr kumimoji="0" sz="9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of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workers </a:t>
              </a:r>
              <a:endParaRPr kumimoji="0" lang="en-GB" sz="900" b="0" i="0" u="none" strike="noStrike" kern="1200" cap="none" spc="5"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and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partners </a:t>
              </a:r>
              <a:r>
                <a:rPr kumimoji="0" sz="9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of</a:t>
              </a:r>
              <a:r>
                <a:rPr kumimoji="0" sz="900" b="0" i="0" u="none" strike="noStrike" kern="1200" cap="none" spc="-75" normalizeH="0" baseline="0" noProof="0" dirty="0">
                  <a:ln>
                    <a:noFill/>
                  </a:ln>
                  <a:solidFill>
                    <a:prstClr val="black"/>
                  </a:solidFill>
                  <a:effectLst/>
                  <a:uLnTx/>
                  <a:uFillTx/>
                  <a:latin typeface="Arial"/>
                  <a:ea typeface="ＭＳ Ｐゴシック" pitchFamily="34" charset="-128"/>
                  <a:cs typeface="Arial"/>
                </a:rPr>
                <a:t> </a:t>
              </a:r>
              <a:endParaRPr kumimoji="0" lang="en-GB" sz="900" b="0" i="0" u="none" strike="noStrike" kern="1200" cap="none" spc="-75"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other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key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populations  </a:t>
              </a:r>
              <a:endParaRPr kumimoji="0" lang="en-GB" sz="900" b="0" i="0" u="none" strike="noStrike" kern="1200" cap="none" spc="20"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22%</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5" name="object 98">
              <a:extLst>
                <a:ext uri="{FF2B5EF4-FFF2-40B4-BE49-F238E27FC236}">
                  <a16:creationId xmlns:a16="http://schemas.microsoft.com/office/drawing/2014/main" id="{36DB1088-A2AB-4F2D-97A2-D7E867E1CA1C}"/>
                </a:ext>
              </a:extLst>
            </p:cNvPr>
            <p:cNvSpPr txBox="1"/>
            <p:nvPr/>
          </p:nvSpPr>
          <p:spPr>
            <a:xfrm>
              <a:off x="6447498" y="2595388"/>
              <a:ext cx="621717" cy="459741"/>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Remaining  </a:t>
              </a:r>
              <a:r>
                <a:rPr kumimoji="0" sz="9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population  </a:t>
              </a:r>
              <a:r>
                <a:rPr kumimoji="0" sz="11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12%</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76" name="object 112">
              <a:extLst>
                <a:ext uri="{FF2B5EF4-FFF2-40B4-BE49-F238E27FC236}">
                  <a16:creationId xmlns:a16="http://schemas.microsoft.com/office/drawing/2014/main" id="{AE3BE04D-0351-434E-93B4-3FAC24C63D3F}"/>
                </a:ext>
              </a:extLst>
            </p:cNvPr>
            <p:cNvSpPr txBox="1"/>
            <p:nvPr/>
          </p:nvSpPr>
          <p:spPr>
            <a:xfrm>
              <a:off x="5760000" y="3933219"/>
              <a:ext cx="1064899" cy="307777"/>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105" normalizeH="0" baseline="0" noProof="0" dirty="0">
                  <a:ln>
                    <a:noFill/>
                  </a:ln>
                  <a:solidFill>
                    <a:prstClr val="black"/>
                  </a:solidFill>
                  <a:effectLst/>
                  <a:uLnTx/>
                  <a:uFillTx/>
                  <a:latin typeface="Arial"/>
                  <a:ea typeface="ＭＳ Ｐゴシック" pitchFamily="34" charset="-128"/>
                  <a:cs typeface="Arial"/>
                </a:rPr>
                <a:t>T</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ransgender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women</a:t>
              </a:r>
              <a:endParaRPr kumimoji="0" lang="en-GB" sz="900" b="0" i="0" u="none" strike="noStrike" kern="1200" cap="none" spc="5"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100" b="1" i="0" u="none" strike="noStrike" kern="1200" cap="none" spc="5" normalizeH="0" baseline="0" noProof="0" dirty="0">
                  <a:ln>
                    <a:noFill/>
                  </a:ln>
                  <a:solidFill>
                    <a:prstClr val="black"/>
                  </a:solidFill>
                  <a:effectLst/>
                  <a:uLnTx/>
                  <a:uFillTx/>
                  <a:latin typeface="Arial"/>
                  <a:ea typeface="ＭＳ Ｐゴシック" pitchFamily="34" charset="-128"/>
                  <a:cs typeface="Arial"/>
                </a:rPr>
                <a:t>4%</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1" name="object 2">
              <a:extLst>
                <a:ext uri="{FF2B5EF4-FFF2-40B4-BE49-F238E27FC236}">
                  <a16:creationId xmlns:a16="http://schemas.microsoft.com/office/drawing/2014/main" id="{A1F0D56E-FC32-47D8-B193-ABB67BFCE7B5}"/>
                </a:ext>
              </a:extLst>
            </p:cNvPr>
            <p:cNvSpPr txBox="1"/>
            <p:nvPr/>
          </p:nvSpPr>
          <p:spPr>
            <a:xfrm>
              <a:off x="1057412" y="3124616"/>
              <a:ext cx="139065" cy="419100"/>
            </a:xfrm>
            <a:prstGeom prst="rect">
              <a:avLst/>
            </a:prstGeom>
          </p:spPr>
          <p:txBody>
            <a:bodyPr vert="vert270" wrap="square" lIns="0" tIns="3175" rIns="0" bIns="0" rtlCol="0">
              <a:spAutoFit/>
            </a:bodyPr>
            <a:lstStyle/>
            <a:p>
              <a:pPr marL="12700" marR="0" lvl="0" indent="0" algn="l" defTabSz="914400" rtl="0" eaLnBrk="1" fontAlgn="auto" latinLnBrk="0" hangingPunct="1">
                <a:lnSpc>
                  <a:spcPct val="100000"/>
                </a:lnSpc>
                <a:spcBef>
                  <a:spcPts val="25"/>
                </a:spcBef>
                <a:spcAft>
                  <a:spcPts val="0"/>
                </a:spcAft>
                <a:buClrTx/>
                <a:buSzTx/>
                <a:buFontTx/>
                <a:buNone/>
                <a:tabLst/>
                <a:defRPr/>
              </a:pPr>
              <a:r>
                <a:rPr kumimoji="0" sz="800" b="1" i="0" u="none" strike="noStrike" kern="1200" cap="none" spc="-10" normalizeH="0" baseline="0" noProof="0" dirty="0">
                  <a:ln>
                    <a:noFill/>
                  </a:ln>
                  <a:solidFill>
                    <a:srgbClr val="808285"/>
                  </a:solidFill>
                  <a:effectLst/>
                  <a:uLnTx/>
                  <a:uFillTx/>
                  <a:latin typeface="Arial"/>
                  <a:ea typeface="ＭＳ Ｐゴシック" pitchFamily="34" charset="-128"/>
                  <a:cs typeface="Arial"/>
                </a:rPr>
                <a:t>Per</a:t>
              </a:r>
              <a:r>
                <a:rPr kumimoji="0" sz="800" b="1" i="0" u="none" strike="noStrike" kern="1200" cap="none" spc="-40" normalizeH="0" baseline="0" noProof="0" dirty="0">
                  <a:ln>
                    <a:noFill/>
                  </a:ln>
                  <a:solidFill>
                    <a:srgbClr val="808285"/>
                  </a:solidFill>
                  <a:effectLst/>
                  <a:uLnTx/>
                  <a:uFillTx/>
                  <a:latin typeface="Arial"/>
                  <a:ea typeface="ＭＳ Ｐゴシック" pitchFamily="34" charset="-128"/>
                  <a:cs typeface="Arial"/>
                </a:rPr>
                <a:t> </a:t>
              </a:r>
              <a:r>
                <a:rPr kumimoji="0" sz="800" b="1" i="0" u="none" strike="noStrike" kern="1200" cap="none" spc="-20" normalizeH="0" baseline="0" noProof="0" dirty="0">
                  <a:ln>
                    <a:noFill/>
                  </a:ln>
                  <a:solidFill>
                    <a:srgbClr val="808285"/>
                  </a:solidFill>
                  <a:effectLst/>
                  <a:uLnTx/>
                  <a:uFillTx/>
                  <a:latin typeface="Arial"/>
                  <a:ea typeface="ＭＳ Ｐゴシック" pitchFamily="34" charset="-128"/>
                  <a:cs typeface="Arial"/>
                </a:rPr>
                <a:t>cent</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04" name="object 3">
              <a:extLst>
                <a:ext uri="{FF2B5EF4-FFF2-40B4-BE49-F238E27FC236}">
                  <a16:creationId xmlns:a16="http://schemas.microsoft.com/office/drawing/2014/main" id="{3E260555-599F-4F33-94F3-5E7EF56E8AA2}"/>
                </a:ext>
              </a:extLst>
            </p:cNvPr>
            <p:cNvSpPr txBox="1"/>
            <p:nvPr/>
          </p:nvSpPr>
          <p:spPr>
            <a:xfrm>
              <a:off x="1308316" y="2525471"/>
              <a:ext cx="131445" cy="6273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60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Times New Roman"/>
                <a:ea typeface="ＭＳ Ｐゴシック" pitchFamily="34" charset="-128"/>
                <a:cs typeface="Times New Roman"/>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50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0" marR="0" lvl="0" indent="0" algn="l" defTabSz="914400" rtl="0" eaLnBrk="1" fontAlgn="auto" latinLnBrk="0" hangingPunct="1">
                <a:lnSpc>
                  <a:spcPct val="100000"/>
                </a:lnSpc>
                <a:spcBef>
                  <a:spcPts val="1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Times New Roman"/>
                <a:ea typeface="ＭＳ Ｐゴシック" pitchFamily="34" charset="-128"/>
                <a:cs typeface="Times New Roman"/>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40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05" name="object 4">
              <a:extLst>
                <a:ext uri="{FF2B5EF4-FFF2-40B4-BE49-F238E27FC236}">
                  <a16:creationId xmlns:a16="http://schemas.microsoft.com/office/drawing/2014/main" id="{0B3E0C73-DFAE-421B-A4E4-D0C58D15FFDB}"/>
                </a:ext>
              </a:extLst>
            </p:cNvPr>
            <p:cNvSpPr txBox="1"/>
            <p:nvPr/>
          </p:nvSpPr>
          <p:spPr>
            <a:xfrm>
              <a:off x="1308316" y="3245103"/>
              <a:ext cx="131445"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30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06" name="object 5">
              <a:extLst>
                <a:ext uri="{FF2B5EF4-FFF2-40B4-BE49-F238E27FC236}">
                  <a16:creationId xmlns:a16="http://schemas.microsoft.com/office/drawing/2014/main" id="{FF1C8237-B702-4816-9B82-7D42471CF19A}"/>
                </a:ext>
              </a:extLst>
            </p:cNvPr>
            <p:cNvSpPr txBox="1"/>
            <p:nvPr/>
          </p:nvSpPr>
          <p:spPr>
            <a:xfrm>
              <a:off x="1308316" y="3484981"/>
              <a:ext cx="131445"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20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07" name="object 6">
              <a:extLst>
                <a:ext uri="{FF2B5EF4-FFF2-40B4-BE49-F238E27FC236}">
                  <a16:creationId xmlns:a16="http://schemas.microsoft.com/office/drawing/2014/main" id="{E1AF4D7A-1877-409A-9C3B-07076D7ED4C2}"/>
                </a:ext>
              </a:extLst>
            </p:cNvPr>
            <p:cNvSpPr txBox="1"/>
            <p:nvPr/>
          </p:nvSpPr>
          <p:spPr>
            <a:xfrm>
              <a:off x="1308316" y="3724859"/>
              <a:ext cx="131445"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10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09" name="object 7">
              <a:extLst>
                <a:ext uri="{FF2B5EF4-FFF2-40B4-BE49-F238E27FC236}">
                  <a16:creationId xmlns:a16="http://schemas.microsoft.com/office/drawing/2014/main" id="{63EA60D3-C3A9-4A1E-A66B-27050F9AFFD3}"/>
                </a:ext>
              </a:extLst>
            </p:cNvPr>
            <p:cNvSpPr txBox="1"/>
            <p:nvPr/>
          </p:nvSpPr>
          <p:spPr>
            <a:xfrm>
              <a:off x="1361147" y="3964736"/>
              <a:ext cx="78740"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10" name="object 8">
              <a:extLst>
                <a:ext uri="{FF2B5EF4-FFF2-40B4-BE49-F238E27FC236}">
                  <a16:creationId xmlns:a16="http://schemas.microsoft.com/office/drawing/2014/main" id="{131C0130-4EA2-4763-A1BD-E97DD5749106}"/>
                </a:ext>
              </a:extLst>
            </p:cNvPr>
            <p:cNvSpPr/>
            <p:nvPr/>
          </p:nvSpPr>
          <p:spPr>
            <a:xfrm>
              <a:off x="1520452" y="2617758"/>
              <a:ext cx="0" cy="1423035"/>
            </a:xfrm>
            <a:custGeom>
              <a:avLst/>
              <a:gdLst/>
              <a:ahLst/>
              <a:cxnLst/>
              <a:rect l="l" t="t" r="r" b="b"/>
              <a:pathLst>
                <a:path h="1423035">
                  <a:moveTo>
                    <a:pt x="0" y="1422653"/>
                  </a:moveTo>
                  <a:lnTo>
                    <a:pt x="0"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1" name="object 9">
              <a:extLst>
                <a:ext uri="{FF2B5EF4-FFF2-40B4-BE49-F238E27FC236}">
                  <a16:creationId xmlns:a16="http://schemas.microsoft.com/office/drawing/2014/main" id="{E9BAB4D2-9229-43A6-8025-0F4FBB6C5E39}"/>
                </a:ext>
              </a:extLst>
            </p:cNvPr>
            <p:cNvSpPr/>
            <p:nvPr/>
          </p:nvSpPr>
          <p:spPr>
            <a:xfrm>
              <a:off x="1517277" y="4043587"/>
              <a:ext cx="2538095" cy="0"/>
            </a:xfrm>
            <a:custGeom>
              <a:avLst/>
              <a:gdLst/>
              <a:ahLst/>
              <a:cxnLst/>
              <a:rect l="l" t="t" r="r" b="b"/>
              <a:pathLst>
                <a:path w="2538094">
                  <a:moveTo>
                    <a:pt x="0" y="0"/>
                  </a:moveTo>
                  <a:lnTo>
                    <a:pt x="2538006"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5" name="object 10">
              <a:extLst>
                <a:ext uri="{FF2B5EF4-FFF2-40B4-BE49-F238E27FC236}">
                  <a16:creationId xmlns:a16="http://schemas.microsoft.com/office/drawing/2014/main" id="{14B2752C-8752-4294-BBD7-A5DC0FC0F893}"/>
                </a:ext>
              </a:extLst>
            </p:cNvPr>
            <p:cNvSpPr/>
            <p:nvPr/>
          </p:nvSpPr>
          <p:spPr>
            <a:xfrm>
              <a:off x="1816711" y="3944477"/>
              <a:ext cx="352425" cy="100965"/>
            </a:xfrm>
            <a:custGeom>
              <a:avLst/>
              <a:gdLst/>
              <a:ahLst/>
              <a:cxnLst/>
              <a:rect l="l" t="t" r="r" b="b"/>
              <a:pathLst>
                <a:path w="352425" h="100964">
                  <a:moveTo>
                    <a:pt x="0" y="0"/>
                  </a:moveTo>
                  <a:lnTo>
                    <a:pt x="352348" y="0"/>
                  </a:lnTo>
                  <a:lnTo>
                    <a:pt x="352348" y="100672"/>
                  </a:lnTo>
                  <a:lnTo>
                    <a:pt x="0" y="100672"/>
                  </a:lnTo>
                  <a:lnTo>
                    <a:pt x="0" y="0"/>
                  </a:lnTo>
                  <a:close/>
                </a:path>
              </a:pathLst>
            </a:custGeom>
            <a:solidFill>
              <a:srgbClr val="F78E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6" name="object 11">
              <a:extLst>
                <a:ext uri="{FF2B5EF4-FFF2-40B4-BE49-F238E27FC236}">
                  <a16:creationId xmlns:a16="http://schemas.microsoft.com/office/drawing/2014/main" id="{12E31072-1B82-4F60-ABDE-25398F51E696}"/>
                </a:ext>
              </a:extLst>
            </p:cNvPr>
            <p:cNvSpPr/>
            <p:nvPr/>
          </p:nvSpPr>
          <p:spPr>
            <a:xfrm>
              <a:off x="1818323" y="3946090"/>
              <a:ext cx="349250" cy="97790"/>
            </a:xfrm>
            <a:custGeom>
              <a:avLst/>
              <a:gdLst/>
              <a:ahLst/>
              <a:cxnLst/>
              <a:rect l="l" t="t" r="r" b="b"/>
              <a:pathLst>
                <a:path w="349250" h="97789">
                  <a:moveTo>
                    <a:pt x="0" y="0"/>
                  </a:moveTo>
                  <a:lnTo>
                    <a:pt x="349123" y="0"/>
                  </a:lnTo>
                  <a:lnTo>
                    <a:pt x="349123" y="97434"/>
                  </a:lnTo>
                  <a:lnTo>
                    <a:pt x="0" y="97434"/>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7" name="object 12">
              <a:extLst>
                <a:ext uri="{FF2B5EF4-FFF2-40B4-BE49-F238E27FC236}">
                  <a16:creationId xmlns:a16="http://schemas.microsoft.com/office/drawing/2014/main" id="{E8EB4642-F6AB-4F93-A893-AD0856C0B16B}"/>
                </a:ext>
              </a:extLst>
            </p:cNvPr>
            <p:cNvSpPr/>
            <p:nvPr/>
          </p:nvSpPr>
          <p:spPr>
            <a:xfrm>
              <a:off x="1818323" y="3946090"/>
              <a:ext cx="349250" cy="0"/>
            </a:xfrm>
            <a:custGeom>
              <a:avLst/>
              <a:gdLst/>
              <a:ahLst/>
              <a:cxnLst/>
              <a:rect l="l" t="t" r="r" b="b"/>
              <a:pathLst>
                <a:path w="349250">
                  <a:moveTo>
                    <a:pt x="0" y="0"/>
                  </a:moveTo>
                  <a:lnTo>
                    <a:pt x="34912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8" name="object 13">
              <a:extLst>
                <a:ext uri="{FF2B5EF4-FFF2-40B4-BE49-F238E27FC236}">
                  <a16:creationId xmlns:a16="http://schemas.microsoft.com/office/drawing/2014/main" id="{72294495-8EA4-4B3D-BC97-7DE3C647A0B2}"/>
                </a:ext>
              </a:extLst>
            </p:cNvPr>
            <p:cNvSpPr/>
            <p:nvPr/>
          </p:nvSpPr>
          <p:spPr>
            <a:xfrm>
              <a:off x="1818323" y="4043537"/>
              <a:ext cx="349250" cy="0"/>
            </a:xfrm>
            <a:custGeom>
              <a:avLst/>
              <a:gdLst/>
              <a:ahLst/>
              <a:cxnLst/>
              <a:rect l="l" t="t" r="r" b="b"/>
              <a:pathLst>
                <a:path w="349250">
                  <a:moveTo>
                    <a:pt x="0" y="0"/>
                  </a:moveTo>
                  <a:lnTo>
                    <a:pt x="34912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object 14">
              <a:extLst>
                <a:ext uri="{FF2B5EF4-FFF2-40B4-BE49-F238E27FC236}">
                  <a16:creationId xmlns:a16="http://schemas.microsoft.com/office/drawing/2014/main" id="{07D610E8-7477-4CCD-879B-6E5A4A9BC3F3}"/>
                </a:ext>
              </a:extLst>
            </p:cNvPr>
            <p:cNvSpPr/>
            <p:nvPr/>
          </p:nvSpPr>
          <p:spPr>
            <a:xfrm>
              <a:off x="1818323" y="4035409"/>
              <a:ext cx="349250" cy="0"/>
            </a:xfrm>
            <a:custGeom>
              <a:avLst/>
              <a:gdLst/>
              <a:ahLst/>
              <a:cxnLst/>
              <a:rect l="l" t="t" r="r" b="b"/>
              <a:pathLst>
                <a:path w="349250">
                  <a:moveTo>
                    <a:pt x="0" y="0"/>
                  </a:moveTo>
                  <a:lnTo>
                    <a:pt x="34912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0" name="object 15">
              <a:extLst>
                <a:ext uri="{FF2B5EF4-FFF2-40B4-BE49-F238E27FC236}">
                  <a16:creationId xmlns:a16="http://schemas.microsoft.com/office/drawing/2014/main" id="{4060005A-1DCF-4135-B259-D3ADA0B35E7A}"/>
                </a:ext>
              </a:extLst>
            </p:cNvPr>
            <p:cNvSpPr/>
            <p:nvPr/>
          </p:nvSpPr>
          <p:spPr>
            <a:xfrm>
              <a:off x="1984491" y="3768300"/>
              <a:ext cx="25400" cy="25400"/>
            </a:xfrm>
            <a:custGeom>
              <a:avLst/>
              <a:gdLst/>
              <a:ahLst/>
              <a:cxnLst/>
              <a:rect l="l" t="t" r="r" b="b"/>
              <a:pathLst>
                <a:path w="25400" h="25400">
                  <a:moveTo>
                    <a:pt x="19532" y="0"/>
                  </a:moveTo>
                  <a:lnTo>
                    <a:pt x="5638" y="0"/>
                  </a:lnTo>
                  <a:lnTo>
                    <a:pt x="0" y="5638"/>
                  </a:lnTo>
                  <a:lnTo>
                    <a:pt x="0" y="19532"/>
                  </a:lnTo>
                  <a:lnTo>
                    <a:pt x="5638" y="25171"/>
                  </a:lnTo>
                  <a:lnTo>
                    <a:pt x="19532" y="25171"/>
                  </a:lnTo>
                  <a:lnTo>
                    <a:pt x="25171" y="19532"/>
                  </a:lnTo>
                  <a:lnTo>
                    <a:pt x="25171" y="5638"/>
                  </a:lnTo>
                  <a:lnTo>
                    <a:pt x="19532"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1" name="object 16">
              <a:extLst>
                <a:ext uri="{FF2B5EF4-FFF2-40B4-BE49-F238E27FC236}">
                  <a16:creationId xmlns:a16="http://schemas.microsoft.com/office/drawing/2014/main" id="{80D8F58C-05F8-48E1-9C2B-03A958753880}"/>
                </a:ext>
              </a:extLst>
            </p:cNvPr>
            <p:cNvSpPr/>
            <p:nvPr/>
          </p:nvSpPr>
          <p:spPr>
            <a:xfrm>
              <a:off x="1984491" y="3768300"/>
              <a:ext cx="25400" cy="25400"/>
            </a:xfrm>
            <a:custGeom>
              <a:avLst/>
              <a:gdLst/>
              <a:ahLst/>
              <a:cxnLst/>
              <a:rect l="l" t="t" r="r" b="b"/>
              <a:pathLst>
                <a:path w="25400" h="25400">
                  <a:moveTo>
                    <a:pt x="25171" y="12585"/>
                  </a:moveTo>
                  <a:lnTo>
                    <a:pt x="25171" y="19532"/>
                  </a:lnTo>
                  <a:lnTo>
                    <a:pt x="19532" y="25171"/>
                  </a:lnTo>
                  <a:lnTo>
                    <a:pt x="12585" y="25171"/>
                  </a:lnTo>
                  <a:lnTo>
                    <a:pt x="5638" y="25171"/>
                  </a:lnTo>
                  <a:lnTo>
                    <a:pt x="0" y="19532"/>
                  </a:lnTo>
                  <a:lnTo>
                    <a:pt x="0" y="12585"/>
                  </a:lnTo>
                  <a:lnTo>
                    <a:pt x="0" y="5638"/>
                  </a:lnTo>
                  <a:lnTo>
                    <a:pt x="5638" y="0"/>
                  </a:lnTo>
                  <a:lnTo>
                    <a:pt x="12585" y="0"/>
                  </a:lnTo>
                  <a:lnTo>
                    <a:pt x="19532" y="0"/>
                  </a:lnTo>
                  <a:lnTo>
                    <a:pt x="25171" y="5638"/>
                  </a:lnTo>
                  <a:lnTo>
                    <a:pt x="25171" y="12585"/>
                  </a:lnTo>
                  <a:close/>
                </a:path>
              </a:pathLst>
            </a:custGeom>
            <a:ln w="6350">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2" name="object 17">
              <a:extLst>
                <a:ext uri="{FF2B5EF4-FFF2-40B4-BE49-F238E27FC236}">
                  <a16:creationId xmlns:a16="http://schemas.microsoft.com/office/drawing/2014/main" id="{CD509686-5201-4850-9B42-C81179A349D0}"/>
                </a:ext>
              </a:extLst>
            </p:cNvPr>
            <p:cNvSpPr/>
            <p:nvPr/>
          </p:nvSpPr>
          <p:spPr>
            <a:xfrm>
              <a:off x="1985589" y="3768824"/>
              <a:ext cx="25400" cy="25400"/>
            </a:xfrm>
            <a:custGeom>
              <a:avLst/>
              <a:gdLst/>
              <a:ahLst/>
              <a:cxnLst/>
              <a:rect l="l" t="t" r="r" b="b"/>
              <a:pathLst>
                <a:path w="25400" h="25400">
                  <a:moveTo>
                    <a:pt x="25107" y="12496"/>
                  </a:moveTo>
                  <a:lnTo>
                    <a:pt x="25107" y="19405"/>
                  </a:lnTo>
                  <a:lnTo>
                    <a:pt x="19481" y="24993"/>
                  </a:lnTo>
                  <a:lnTo>
                    <a:pt x="12547" y="24993"/>
                  </a:lnTo>
                  <a:lnTo>
                    <a:pt x="5626" y="24993"/>
                  </a:lnTo>
                  <a:lnTo>
                    <a:pt x="0" y="19405"/>
                  </a:lnTo>
                  <a:lnTo>
                    <a:pt x="0" y="12496"/>
                  </a:lnTo>
                  <a:lnTo>
                    <a:pt x="0" y="5600"/>
                  </a:lnTo>
                  <a:lnTo>
                    <a:pt x="5626" y="0"/>
                  </a:lnTo>
                  <a:lnTo>
                    <a:pt x="12547" y="0"/>
                  </a:lnTo>
                  <a:lnTo>
                    <a:pt x="19481" y="0"/>
                  </a:lnTo>
                  <a:lnTo>
                    <a:pt x="25107" y="5600"/>
                  </a:lnTo>
                  <a:lnTo>
                    <a:pt x="25107" y="12496"/>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3" name="object 18">
              <a:extLst>
                <a:ext uri="{FF2B5EF4-FFF2-40B4-BE49-F238E27FC236}">
                  <a16:creationId xmlns:a16="http://schemas.microsoft.com/office/drawing/2014/main" id="{4C96EC42-7DE0-4445-80A8-148F0D705526}"/>
                </a:ext>
              </a:extLst>
            </p:cNvPr>
            <p:cNvSpPr/>
            <p:nvPr/>
          </p:nvSpPr>
          <p:spPr>
            <a:xfrm>
              <a:off x="1968850" y="3960454"/>
              <a:ext cx="50800" cy="50165"/>
            </a:xfrm>
            <a:custGeom>
              <a:avLst/>
              <a:gdLst/>
              <a:ahLst/>
              <a:cxnLst/>
              <a:rect l="l" t="t" r="r" b="b"/>
              <a:pathLst>
                <a:path w="50800" h="50164">
                  <a:moveTo>
                    <a:pt x="0" y="49987"/>
                  </a:moveTo>
                  <a:lnTo>
                    <a:pt x="5021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object 19">
              <a:extLst>
                <a:ext uri="{FF2B5EF4-FFF2-40B4-BE49-F238E27FC236}">
                  <a16:creationId xmlns:a16="http://schemas.microsoft.com/office/drawing/2014/main" id="{9345405D-DCFA-4F76-81C9-22BF8549DC01}"/>
                </a:ext>
              </a:extLst>
            </p:cNvPr>
            <p:cNvSpPr/>
            <p:nvPr/>
          </p:nvSpPr>
          <p:spPr>
            <a:xfrm>
              <a:off x="1968850" y="3960454"/>
              <a:ext cx="50800" cy="50165"/>
            </a:xfrm>
            <a:custGeom>
              <a:avLst/>
              <a:gdLst/>
              <a:ahLst/>
              <a:cxnLst/>
              <a:rect l="l" t="t" r="r" b="b"/>
              <a:pathLst>
                <a:path w="50800" h="50164">
                  <a:moveTo>
                    <a:pt x="0" y="0"/>
                  </a:moveTo>
                  <a:lnTo>
                    <a:pt x="50215" y="4998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object 20">
              <a:extLst>
                <a:ext uri="{FF2B5EF4-FFF2-40B4-BE49-F238E27FC236}">
                  <a16:creationId xmlns:a16="http://schemas.microsoft.com/office/drawing/2014/main" id="{F282DC33-3457-4008-AF00-C809E80491C7}"/>
                </a:ext>
              </a:extLst>
            </p:cNvPr>
            <p:cNvSpPr/>
            <p:nvPr/>
          </p:nvSpPr>
          <p:spPr>
            <a:xfrm>
              <a:off x="2337087" y="3993779"/>
              <a:ext cx="100965" cy="0"/>
            </a:xfrm>
            <a:custGeom>
              <a:avLst/>
              <a:gdLst/>
              <a:ahLst/>
              <a:cxnLst/>
              <a:rect l="l" t="t" r="r" b="b"/>
              <a:pathLst>
                <a:path w="100965">
                  <a:moveTo>
                    <a:pt x="0" y="0"/>
                  </a:moveTo>
                  <a:lnTo>
                    <a:pt x="10043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6" name="object 21">
              <a:extLst>
                <a:ext uri="{FF2B5EF4-FFF2-40B4-BE49-F238E27FC236}">
                  <a16:creationId xmlns:a16="http://schemas.microsoft.com/office/drawing/2014/main" id="{2E232E9E-689E-4E8C-9509-E69411C60B09}"/>
                </a:ext>
              </a:extLst>
            </p:cNvPr>
            <p:cNvSpPr/>
            <p:nvPr/>
          </p:nvSpPr>
          <p:spPr>
            <a:xfrm>
              <a:off x="2387302" y="3927129"/>
              <a:ext cx="0" cy="66675"/>
            </a:xfrm>
            <a:custGeom>
              <a:avLst/>
              <a:gdLst/>
              <a:ahLst/>
              <a:cxnLst/>
              <a:rect l="l" t="t" r="r" b="b"/>
              <a:pathLst>
                <a:path h="66675">
                  <a:moveTo>
                    <a:pt x="0" y="0"/>
                  </a:moveTo>
                  <a:lnTo>
                    <a:pt x="0" y="6664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object 22">
              <a:extLst>
                <a:ext uri="{FF2B5EF4-FFF2-40B4-BE49-F238E27FC236}">
                  <a16:creationId xmlns:a16="http://schemas.microsoft.com/office/drawing/2014/main" id="{034FD52A-A2B1-427F-B702-7F849F9AAC0C}"/>
                </a:ext>
              </a:extLst>
            </p:cNvPr>
            <p:cNvSpPr/>
            <p:nvPr/>
          </p:nvSpPr>
          <p:spPr>
            <a:xfrm>
              <a:off x="2337087" y="3610518"/>
              <a:ext cx="100965" cy="0"/>
            </a:xfrm>
            <a:custGeom>
              <a:avLst/>
              <a:gdLst/>
              <a:ahLst/>
              <a:cxnLst/>
              <a:rect l="l" t="t" r="r" b="b"/>
              <a:pathLst>
                <a:path w="100965">
                  <a:moveTo>
                    <a:pt x="0" y="0"/>
                  </a:moveTo>
                  <a:lnTo>
                    <a:pt x="10043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8" name="object 23">
              <a:extLst>
                <a:ext uri="{FF2B5EF4-FFF2-40B4-BE49-F238E27FC236}">
                  <a16:creationId xmlns:a16="http://schemas.microsoft.com/office/drawing/2014/main" id="{36AC8A68-220E-4D9F-9191-92C1E08AB418}"/>
                </a:ext>
              </a:extLst>
            </p:cNvPr>
            <p:cNvSpPr/>
            <p:nvPr/>
          </p:nvSpPr>
          <p:spPr>
            <a:xfrm>
              <a:off x="2387302" y="3610518"/>
              <a:ext cx="0" cy="158750"/>
            </a:xfrm>
            <a:custGeom>
              <a:avLst/>
              <a:gdLst/>
              <a:ahLst/>
              <a:cxnLst/>
              <a:rect l="l" t="t" r="r" b="b"/>
              <a:pathLst>
                <a:path h="158750">
                  <a:moveTo>
                    <a:pt x="0" y="0"/>
                  </a:moveTo>
                  <a:lnTo>
                    <a:pt x="0" y="15830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9" name="object 24">
              <a:extLst>
                <a:ext uri="{FF2B5EF4-FFF2-40B4-BE49-F238E27FC236}">
                  <a16:creationId xmlns:a16="http://schemas.microsoft.com/office/drawing/2014/main" id="{8ED94B9C-C000-43C7-AACB-4E86894DD7E1}"/>
                </a:ext>
              </a:extLst>
            </p:cNvPr>
            <p:cNvSpPr/>
            <p:nvPr/>
          </p:nvSpPr>
          <p:spPr>
            <a:xfrm>
              <a:off x="2211008" y="3768303"/>
              <a:ext cx="352425" cy="160020"/>
            </a:xfrm>
            <a:custGeom>
              <a:avLst/>
              <a:gdLst/>
              <a:ahLst/>
              <a:cxnLst/>
              <a:rect l="l" t="t" r="r" b="b"/>
              <a:pathLst>
                <a:path w="352425" h="160019">
                  <a:moveTo>
                    <a:pt x="0" y="0"/>
                  </a:moveTo>
                  <a:lnTo>
                    <a:pt x="352348" y="0"/>
                  </a:lnTo>
                  <a:lnTo>
                    <a:pt x="352348" y="159397"/>
                  </a:lnTo>
                  <a:lnTo>
                    <a:pt x="0" y="159397"/>
                  </a:lnTo>
                  <a:lnTo>
                    <a:pt x="0" y="0"/>
                  </a:lnTo>
                  <a:close/>
                </a:path>
              </a:pathLst>
            </a:custGeom>
            <a:solidFill>
              <a:srgbClr val="FFE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0" name="object 25">
              <a:extLst>
                <a:ext uri="{FF2B5EF4-FFF2-40B4-BE49-F238E27FC236}">
                  <a16:creationId xmlns:a16="http://schemas.microsoft.com/office/drawing/2014/main" id="{77ACC6C7-245F-46A6-8441-E56AC9EFD038}"/>
                </a:ext>
              </a:extLst>
            </p:cNvPr>
            <p:cNvSpPr/>
            <p:nvPr/>
          </p:nvSpPr>
          <p:spPr>
            <a:xfrm>
              <a:off x="2212620" y="3768468"/>
              <a:ext cx="351790" cy="158750"/>
            </a:xfrm>
            <a:custGeom>
              <a:avLst/>
              <a:gdLst/>
              <a:ahLst/>
              <a:cxnLst/>
              <a:rect l="l" t="t" r="r" b="b"/>
              <a:pathLst>
                <a:path w="351790" h="158750">
                  <a:moveTo>
                    <a:pt x="0" y="0"/>
                  </a:moveTo>
                  <a:lnTo>
                    <a:pt x="351421" y="0"/>
                  </a:lnTo>
                  <a:lnTo>
                    <a:pt x="351421" y="158369"/>
                  </a:lnTo>
                  <a:lnTo>
                    <a:pt x="0" y="158369"/>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object 26">
              <a:extLst>
                <a:ext uri="{FF2B5EF4-FFF2-40B4-BE49-F238E27FC236}">
                  <a16:creationId xmlns:a16="http://schemas.microsoft.com/office/drawing/2014/main" id="{410773DB-571A-4DB5-982C-55FEECA02ADA}"/>
                </a:ext>
              </a:extLst>
            </p:cNvPr>
            <p:cNvSpPr/>
            <p:nvPr/>
          </p:nvSpPr>
          <p:spPr>
            <a:xfrm>
              <a:off x="2212620" y="3768468"/>
              <a:ext cx="351790" cy="0"/>
            </a:xfrm>
            <a:custGeom>
              <a:avLst/>
              <a:gdLst/>
              <a:ahLst/>
              <a:cxnLst/>
              <a:rect l="l" t="t" r="r" b="b"/>
              <a:pathLst>
                <a:path w="351790">
                  <a:moveTo>
                    <a:pt x="0" y="0"/>
                  </a:moveTo>
                  <a:lnTo>
                    <a:pt x="35142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2" name="object 27">
              <a:extLst>
                <a:ext uri="{FF2B5EF4-FFF2-40B4-BE49-F238E27FC236}">
                  <a16:creationId xmlns:a16="http://schemas.microsoft.com/office/drawing/2014/main" id="{A1B68F08-88E6-4363-AF93-A575EAFD8DCB}"/>
                </a:ext>
              </a:extLst>
            </p:cNvPr>
            <p:cNvSpPr/>
            <p:nvPr/>
          </p:nvSpPr>
          <p:spPr>
            <a:xfrm>
              <a:off x="2212620" y="3926837"/>
              <a:ext cx="351790" cy="0"/>
            </a:xfrm>
            <a:custGeom>
              <a:avLst/>
              <a:gdLst/>
              <a:ahLst/>
              <a:cxnLst/>
              <a:rect l="l" t="t" r="r" b="b"/>
              <a:pathLst>
                <a:path w="351790">
                  <a:moveTo>
                    <a:pt x="0" y="0"/>
                  </a:moveTo>
                  <a:lnTo>
                    <a:pt x="35142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3" name="object 28">
              <a:extLst>
                <a:ext uri="{FF2B5EF4-FFF2-40B4-BE49-F238E27FC236}">
                  <a16:creationId xmlns:a16="http://schemas.microsoft.com/office/drawing/2014/main" id="{8F508860-3A0D-4B6E-BB53-DE5381BA29F6}"/>
                </a:ext>
              </a:extLst>
            </p:cNvPr>
            <p:cNvSpPr/>
            <p:nvPr/>
          </p:nvSpPr>
          <p:spPr>
            <a:xfrm>
              <a:off x="2212620" y="3885156"/>
              <a:ext cx="351790" cy="0"/>
            </a:xfrm>
            <a:custGeom>
              <a:avLst/>
              <a:gdLst/>
              <a:ahLst/>
              <a:cxnLst/>
              <a:rect l="l" t="t" r="r" b="b"/>
              <a:pathLst>
                <a:path w="351790">
                  <a:moveTo>
                    <a:pt x="0" y="0"/>
                  </a:moveTo>
                  <a:lnTo>
                    <a:pt x="35142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4" name="object 29">
              <a:extLst>
                <a:ext uri="{FF2B5EF4-FFF2-40B4-BE49-F238E27FC236}">
                  <a16:creationId xmlns:a16="http://schemas.microsoft.com/office/drawing/2014/main" id="{202E68CB-2202-43DD-9453-992F4DD82A89}"/>
                </a:ext>
              </a:extLst>
            </p:cNvPr>
            <p:cNvSpPr/>
            <p:nvPr/>
          </p:nvSpPr>
          <p:spPr>
            <a:xfrm>
              <a:off x="2363229" y="3826812"/>
              <a:ext cx="50800" cy="50165"/>
            </a:xfrm>
            <a:custGeom>
              <a:avLst/>
              <a:gdLst/>
              <a:ahLst/>
              <a:cxnLst/>
              <a:rect l="l" t="t" r="r" b="b"/>
              <a:pathLst>
                <a:path w="50800" h="50164">
                  <a:moveTo>
                    <a:pt x="0" y="50012"/>
                  </a:moveTo>
                  <a:lnTo>
                    <a:pt x="5020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5" name="object 30">
              <a:extLst>
                <a:ext uri="{FF2B5EF4-FFF2-40B4-BE49-F238E27FC236}">
                  <a16:creationId xmlns:a16="http://schemas.microsoft.com/office/drawing/2014/main" id="{AA6B140F-6B0C-4982-8E78-192A1A763132}"/>
                </a:ext>
              </a:extLst>
            </p:cNvPr>
            <p:cNvSpPr/>
            <p:nvPr/>
          </p:nvSpPr>
          <p:spPr>
            <a:xfrm>
              <a:off x="2363229" y="3826812"/>
              <a:ext cx="50800" cy="50165"/>
            </a:xfrm>
            <a:custGeom>
              <a:avLst/>
              <a:gdLst/>
              <a:ahLst/>
              <a:cxnLst/>
              <a:rect l="l" t="t" r="r" b="b"/>
              <a:pathLst>
                <a:path w="50800" h="50164">
                  <a:moveTo>
                    <a:pt x="0" y="0"/>
                  </a:moveTo>
                  <a:lnTo>
                    <a:pt x="50203" y="5001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6" name="object 31">
              <a:extLst>
                <a:ext uri="{FF2B5EF4-FFF2-40B4-BE49-F238E27FC236}">
                  <a16:creationId xmlns:a16="http://schemas.microsoft.com/office/drawing/2014/main" id="{BC383122-336C-432E-9AE4-639D7242CF09}"/>
                </a:ext>
              </a:extLst>
            </p:cNvPr>
            <p:cNvSpPr/>
            <p:nvPr/>
          </p:nvSpPr>
          <p:spPr>
            <a:xfrm>
              <a:off x="2723021" y="4043537"/>
              <a:ext cx="100965" cy="0"/>
            </a:xfrm>
            <a:custGeom>
              <a:avLst/>
              <a:gdLst/>
              <a:ahLst/>
              <a:cxnLst/>
              <a:rect l="l" t="t" r="r" b="b"/>
              <a:pathLst>
                <a:path w="100965">
                  <a:moveTo>
                    <a:pt x="0" y="0"/>
                  </a:moveTo>
                  <a:lnTo>
                    <a:pt x="10040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object 32">
              <a:extLst>
                <a:ext uri="{FF2B5EF4-FFF2-40B4-BE49-F238E27FC236}">
                  <a16:creationId xmlns:a16="http://schemas.microsoft.com/office/drawing/2014/main" id="{866D6F53-B1CA-486E-B2EE-A84438F2207A}"/>
                </a:ext>
              </a:extLst>
            </p:cNvPr>
            <p:cNvSpPr/>
            <p:nvPr/>
          </p:nvSpPr>
          <p:spPr>
            <a:xfrm>
              <a:off x="2723021" y="3543411"/>
              <a:ext cx="100965" cy="0"/>
            </a:xfrm>
            <a:custGeom>
              <a:avLst/>
              <a:gdLst/>
              <a:ahLst/>
              <a:cxnLst/>
              <a:rect l="l" t="t" r="r" b="b"/>
              <a:pathLst>
                <a:path w="100965">
                  <a:moveTo>
                    <a:pt x="0" y="0"/>
                  </a:moveTo>
                  <a:lnTo>
                    <a:pt x="10040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8" name="object 33">
              <a:extLst>
                <a:ext uri="{FF2B5EF4-FFF2-40B4-BE49-F238E27FC236}">
                  <a16:creationId xmlns:a16="http://schemas.microsoft.com/office/drawing/2014/main" id="{8C9102C3-8E45-4400-8B88-9464A05F3AFF}"/>
                </a:ext>
              </a:extLst>
            </p:cNvPr>
            <p:cNvSpPr/>
            <p:nvPr/>
          </p:nvSpPr>
          <p:spPr>
            <a:xfrm>
              <a:off x="2773224" y="3543411"/>
              <a:ext cx="0" cy="267335"/>
            </a:xfrm>
            <a:custGeom>
              <a:avLst/>
              <a:gdLst/>
              <a:ahLst/>
              <a:cxnLst/>
              <a:rect l="l" t="t" r="r" b="b"/>
              <a:pathLst>
                <a:path h="267335">
                  <a:moveTo>
                    <a:pt x="0" y="0"/>
                  </a:moveTo>
                  <a:lnTo>
                    <a:pt x="0" y="26672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9" name="object 34">
              <a:extLst>
                <a:ext uri="{FF2B5EF4-FFF2-40B4-BE49-F238E27FC236}">
                  <a16:creationId xmlns:a16="http://schemas.microsoft.com/office/drawing/2014/main" id="{197C5038-6AF9-42CC-A1FE-7F7DA64C6C4C}"/>
                </a:ext>
              </a:extLst>
            </p:cNvPr>
            <p:cNvSpPr/>
            <p:nvPr/>
          </p:nvSpPr>
          <p:spPr>
            <a:xfrm>
              <a:off x="2596923" y="3810251"/>
              <a:ext cx="352425" cy="226695"/>
            </a:xfrm>
            <a:custGeom>
              <a:avLst/>
              <a:gdLst/>
              <a:ahLst/>
              <a:cxnLst/>
              <a:rect l="l" t="t" r="r" b="b"/>
              <a:pathLst>
                <a:path w="352425" h="226694">
                  <a:moveTo>
                    <a:pt x="0" y="0"/>
                  </a:moveTo>
                  <a:lnTo>
                    <a:pt x="352348" y="0"/>
                  </a:lnTo>
                  <a:lnTo>
                    <a:pt x="352348" y="226517"/>
                  </a:lnTo>
                  <a:lnTo>
                    <a:pt x="0" y="226517"/>
                  </a:lnTo>
                  <a:lnTo>
                    <a:pt x="0" y="0"/>
                  </a:lnTo>
                  <a:close/>
                </a:path>
              </a:pathLst>
            </a:custGeom>
            <a:solidFill>
              <a:srgbClr val="00AEE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0" name="object 35">
              <a:extLst>
                <a:ext uri="{FF2B5EF4-FFF2-40B4-BE49-F238E27FC236}">
                  <a16:creationId xmlns:a16="http://schemas.microsoft.com/office/drawing/2014/main" id="{5E868711-CE3D-478B-8412-6AEB6D4A1176}"/>
                </a:ext>
              </a:extLst>
            </p:cNvPr>
            <p:cNvSpPr/>
            <p:nvPr/>
          </p:nvSpPr>
          <p:spPr>
            <a:xfrm>
              <a:off x="2598535" y="3811864"/>
              <a:ext cx="349250" cy="223520"/>
            </a:xfrm>
            <a:custGeom>
              <a:avLst/>
              <a:gdLst/>
              <a:ahLst/>
              <a:cxnLst/>
              <a:rect l="l" t="t" r="r" b="b"/>
              <a:pathLst>
                <a:path w="349250" h="223519">
                  <a:moveTo>
                    <a:pt x="0" y="0"/>
                  </a:moveTo>
                  <a:lnTo>
                    <a:pt x="349123" y="0"/>
                  </a:lnTo>
                  <a:lnTo>
                    <a:pt x="349123" y="223278"/>
                  </a:lnTo>
                  <a:lnTo>
                    <a:pt x="0" y="223278"/>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1" name="object 36">
              <a:extLst>
                <a:ext uri="{FF2B5EF4-FFF2-40B4-BE49-F238E27FC236}">
                  <a16:creationId xmlns:a16="http://schemas.microsoft.com/office/drawing/2014/main" id="{19B19609-2D6F-4785-92A1-AAA2D2108EB8}"/>
                </a:ext>
              </a:extLst>
            </p:cNvPr>
            <p:cNvSpPr/>
            <p:nvPr/>
          </p:nvSpPr>
          <p:spPr>
            <a:xfrm>
              <a:off x="2598535" y="3811864"/>
              <a:ext cx="349250" cy="0"/>
            </a:xfrm>
            <a:custGeom>
              <a:avLst/>
              <a:gdLst/>
              <a:ahLst/>
              <a:cxnLst/>
              <a:rect l="l" t="t" r="r" b="b"/>
              <a:pathLst>
                <a:path w="349250">
                  <a:moveTo>
                    <a:pt x="0" y="0"/>
                  </a:moveTo>
                  <a:lnTo>
                    <a:pt x="34912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2" name="object 37">
              <a:extLst>
                <a:ext uri="{FF2B5EF4-FFF2-40B4-BE49-F238E27FC236}">
                  <a16:creationId xmlns:a16="http://schemas.microsoft.com/office/drawing/2014/main" id="{3D178DE5-AD2B-4381-9CF4-A835B81C322C}"/>
                </a:ext>
              </a:extLst>
            </p:cNvPr>
            <p:cNvSpPr/>
            <p:nvPr/>
          </p:nvSpPr>
          <p:spPr>
            <a:xfrm>
              <a:off x="2598535" y="4035143"/>
              <a:ext cx="349250" cy="0"/>
            </a:xfrm>
            <a:custGeom>
              <a:avLst/>
              <a:gdLst/>
              <a:ahLst/>
              <a:cxnLst/>
              <a:rect l="l" t="t" r="r" b="b"/>
              <a:pathLst>
                <a:path w="349250">
                  <a:moveTo>
                    <a:pt x="0" y="0"/>
                  </a:moveTo>
                  <a:lnTo>
                    <a:pt x="34912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3" name="object 38">
              <a:extLst>
                <a:ext uri="{FF2B5EF4-FFF2-40B4-BE49-F238E27FC236}">
                  <a16:creationId xmlns:a16="http://schemas.microsoft.com/office/drawing/2014/main" id="{CD8D00E5-EA87-4AC9-988B-92A5572E65A4}"/>
                </a:ext>
              </a:extLst>
            </p:cNvPr>
            <p:cNvSpPr/>
            <p:nvPr/>
          </p:nvSpPr>
          <p:spPr>
            <a:xfrm>
              <a:off x="2598535" y="4002072"/>
              <a:ext cx="349250" cy="0"/>
            </a:xfrm>
            <a:custGeom>
              <a:avLst/>
              <a:gdLst/>
              <a:ahLst/>
              <a:cxnLst/>
              <a:rect l="l" t="t" r="r" b="b"/>
              <a:pathLst>
                <a:path w="349250">
                  <a:moveTo>
                    <a:pt x="0" y="0"/>
                  </a:moveTo>
                  <a:lnTo>
                    <a:pt x="34912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object 39">
              <a:extLst>
                <a:ext uri="{FF2B5EF4-FFF2-40B4-BE49-F238E27FC236}">
                  <a16:creationId xmlns:a16="http://schemas.microsoft.com/office/drawing/2014/main" id="{B9778ABA-725B-42AC-A0B4-5146A3772608}"/>
                </a:ext>
              </a:extLst>
            </p:cNvPr>
            <p:cNvSpPr/>
            <p:nvPr/>
          </p:nvSpPr>
          <p:spPr>
            <a:xfrm>
              <a:off x="2756312" y="3415948"/>
              <a:ext cx="25400" cy="25400"/>
            </a:xfrm>
            <a:custGeom>
              <a:avLst/>
              <a:gdLst/>
              <a:ahLst/>
              <a:cxnLst/>
              <a:rect l="l" t="t" r="r" b="b"/>
              <a:pathLst>
                <a:path w="25400" h="25400">
                  <a:moveTo>
                    <a:pt x="19532" y="0"/>
                  </a:moveTo>
                  <a:lnTo>
                    <a:pt x="5638" y="0"/>
                  </a:lnTo>
                  <a:lnTo>
                    <a:pt x="0" y="5638"/>
                  </a:lnTo>
                  <a:lnTo>
                    <a:pt x="0" y="19532"/>
                  </a:lnTo>
                  <a:lnTo>
                    <a:pt x="5638" y="25171"/>
                  </a:lnTo>
                  <a:lnTo>
                    <a:pt x="19532" y="25171"/>
                  </a:lnTo>
                  <a:lnTo>
                    <a:pt x="25171" y="19532"/>
                  </a:lnTo>
                  <a:lnTo>
                    <a:pt x="25171" y="5638"/>
                  </a:lnTo>
                  <a:lnTo>
                    <a:pt x="19532" y="0"/>
                  </a:lnTo>
                  <a:close/>
                </a:path>
              </a:pathLst>
            </a:custGeom>
            <a:solidFill>
              <a:srgbClr val="009E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5" name="object 40">
              <a:extLst>
                <a:ext uri="{FF2B5EF4-FFF2-40B4-BE49-F238E27FC236}">
                  <a16:creationId xmlns:a16="http://schemas.microsoft.com/office/drawing/2014/main" id="{FD97F529-A4CE-4AA2-88D1-4FBA62B16438}"/>
                </a:ext>
              </a:extLst>
            </p:cNvPr>
            <p:cNvSpPr/>
            <p:nvPr/>
          </p:nvSpPr>
          <p:spPr>
            <a:xfrm>
              <a:off x="2756312" y="3415948"/>
              <a:ext cx="25400" cy="25400"/>
            </a:xfrm>
            <a:custGeom>
              <a:avLst/>
              <a:gdLst/>
              <a:ahLst/>
              <a:cxnLst/>
              <a:rect l="l" t="t" r="r" b="b"/>
              <a:pathLst>
                <a:path w="25400" h="25400">
                  <a:moveTo>
                    <a:pt x="25171" y="12585"/>
                  </a:moveTo>
                  <a:lnTo>
                    <a:pt x="25171" y="19532"/>
                  </a:lnTo>
                  <a:lnTo>
                    <a:pt x="19532" y="25171"/>
                  </a:lnTo>
                  <a:lnTo>
                    <a:pt x="12585" y="25171"/>
                  </a:lnTo>
                  <a:lnTo>
                    <a:pt x="5638" y="25171"/>
                  </a:lnTo>
                  <a:lnTo>
                    <a:pt x="0" y="19532"/>
                  </a:lnTo>
                  <a:lnTo>
                    <a:pt x="0" y="12585"/>
                  </a:lnTo>
                  <a:lnTo>
                    <a:pt x="0" y="5638"/>
                  </a:lnTo>
                  <a:lnTo>
                    <a:pt x="5638" y="0"/>
                  </a:lnTo>
                  <a:lnTo>
                    <a:pt x="12585" y="0"/>
                  </a:lnTo>
                  <a:lnTo>
                    <a:pt x="19532" y="0"/>
                  </a:lnTo>
                  <a:lnTo>
                    <a:pt x="25171" y="5638"/>
                  </a:lnTo>
                  <a:lnTo>
                    <a:pt x="25171" y="12585"/>
                  </a:lnTo>
                  <a:close/>
                </a:path>
              </a:pathLst>
            </a:custGeom>
            <a:ln w="6350">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6" name="object 41">
              <a:extLst>
                <a:ext uri="{FF2B5EF4-FFF2-40B4-BE49-F238E27FC236}">
                  <a16:creationId xmlns:a16="http://schemas.microsoft.com/office/drawing/2014/main" id="{080BA34F-237E-4DBB-A1C4-7DEEC927DE57}"/>
                </a:ext>
              </a:extLst>
            </p:cNvPr>
            <p:cNvSpPr/>
            <p:nvPr/>
          </p:nvSpPr>
          <p:spPr>
            <a:xfrm>
              <a:off x="2757933" y="3417561"/>
              <a:ext cx="22225" cy="22225"/>
            </a:xfrm>
            <a:custGeom>
              <a:avLst/>
              <a:gdLst/>
              <a:ahLst/>
              <a:cxnLst/>
              <a:rect l="l" t="t" r="r" b="b"/>
              <a:pathLst>
                <a:path w="22225" h="22225">
                  <a:moveTo>
                    <a:pt x="21932" y="10972"/>
                  </a:moveTo>
                  <a:lnTo>
                    <a:pt x="21932" y="17030"/>
                  </a:lnTo>
                  <a:lnTo>
                    <a:pt x="17018" y="21945"/>
                  </a:lnTo>
                  <a:lnTo>
                    <a:pt x="10960" y="21945"/>
                  </a:lnTo>
                  <a:lnTo>
                    <a:pt x="4914" y="21945"/>
                  </a:lnTo>
                  <a:lnTo>
                    <a:pt x="0" y="17030"/>
                  </a:lnTo>
                  <a:lnTo>
                    <a:pt x="0" y="10972"/>
                  </a:lnTo>
                  <a:lnTo>
                    <a:pt x="0" y="4914"/>
                  </a:lnTo>
                  <a:lnTo>
                    <a:pt x="4914" y="0"/>
                  </a:lnTo>
                  <a:lnTo>
                    <a:pt x="10960" y="0"/>
                  </a:lnTo>
                  <a:lnTo>
                    <a:pt x="17018" y="0"/>
                  </a:lnTo>
                  <a:lnTo>
                    <a:pt x="21932" y="4914"/>
                  </a:lnTo>
                  <a:lnTo>
                    <a:pt x="21932" y="10972"/>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7" name="object 42">
              <a:extLst>
                <a:ext uri="{FF2B5EF4-FFF2-40B4-BE49-F238E27FC236}">
                  <a16:creationId xmlns:a16="http://schemas.microsoft.com/office/drawing/2014/main" id="{68AD4F9F-FB0B-40CB-A4E5-DFA477CCA9A4}"/>
                </a:ext>
              </a:extLst>
            </p:cNvPr>
            <p:cNvSpPr/>
            <p:nvPr/>
          </p:nvSpPr>
          <p:spPr>
            <a:xfrm>
              <a:off x="2756312" y="2811915"/>
              <a:ext cx="25400" cy="25400"/>
            </a:xfrm>
            <a:custGeom>
              <a:avLst/>
              <a:gdLst/>
              <a:ahLst/>
              <a:cxnLst/>
              <a:rect l="l" t="t" r="r" b="b"/>
              <a:pathLst>
                <a:path w="25400" h="25400">
                  <a:moveTo>
                    <a:pt x="19532" y="0"/>
                  </a:moveTo>
                  <a:lnTo>
                    <a:pt x="5638" y="0"/>
                  </a:lnTo>
                  <a:lnTo>
                    <a:pt x="0" y="5638"/>
                  </a:lnTo>
                  <a:lnTo>
                    <a:pt x="0" y="19532"/>
                  </a:lnTo>
                  <a:lnTo>
                    <a:pt x="5638" y="25171"/>
                  </a:lnTo>
                  <a:lnTo>
                    <a:pt x="19532" y="25171"/>
                  </a:lnTo>
                  <a:lnTo>
                    <a:pt x="25171" y="19532"/>
                  </a:lnTo>
                  <a:lnTo>
                    <a:pt x="25171" y="5638"/>
                  </a:lnTo>
                  <a:lnTo>
                    <a:pt x="19532" y="0"/>
                  </a:lnTo>
                  <a:close/>
                </a:path>
              </a:pathLst>
            </a:custGeom>
            <a:solidFill>
              <a:srgbClr val="009E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object 43">
              <a:extLst>
                <a:ext uri="{FF2B5EF4-FFF2-40B4-BE49-F238E27FC236}">
                  <a16:creationId xmlns:a16="http://schemas.microsoft.com/office/drawing/2014/main" id="{40079462-7645-447E-9FE7-3609607473E3}"/>
                </a:ext>
              </a:extLst>
            </p:cNvPr>
            <p:cNvSpPr/>
            <p:nvPr/>
          </p:nvSpPr>
          <p:spPr>
            <a:xfrm>
              <a:off x="2756312" y="2811915"/>
              <a:ext cx="25400" cy="25400"/>
            </a:xfrm>
            <a:custGeom>
              <a:avLst/>
              <a:gdLst/>
              <a:ahLst/>
              <a:cxnLst/>
              <a:rect l="l" t="t" r="r" b="b"/>
              <a:pathLst>
                <a:path w="25400" h="25400">
                  <a:moveTo>
                    <a:pt x="25171" y="12585"/>
                  </a:moveTo>
                  <a:lnTo>
                    <a:pt x="25171" y="19532"/>
                  </a:lnTo>
                  <a:lnTo>
                    <a:pt x="19532" y="25171"/>
                  </a:lnTo>
                  <a:lnTo>
                    <a:pt x="12585" y="25171"/>
                  </a:lnTo>
                  <a:lnTo>
                    <a:pt x="5638" y="25171"/>
                  </a:lnTo>
                  <a:lnTo>
                    <a:pt x="0" y="19532"/>
                  </a:lnTo>
                  <a:lnTo>
                    <a:pt x="0" y="12585"/>
                  </a:lnTo>
                  <a:lnTo>
                    <a:pt x="0" y="5638"/>
                  </a:lnTo>
                  <a:lnTo>
                    <a:pt x="5638" y="0"/>
                  </a:lnTo>
                  <a:lnTo>
                    <a:pt x="12585" y="0"/>
                  </a:lnTo>
                  <a:lnTo>
                    <a:pt x="19532" y="0"/>
                  </a:lnTo>
                  <a:lnTo>
                    <a:pt x="25171" y="5638"/>
                  </a:lnTo>
                  <a:lnTo>
                    <a:pt x="25171" y="12585"/>
                  </a:lnTo>
                  <a:close/>
                </a:path>
              </a:pathLst>
            </a:custGeom>
            <a:ln w="6350">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9" name="object 44">
              <a:extLst>
                <a:ext uri="{FF2B5EF4-FFF2-40B4-BE49-F238E27FC236}">
                  <a16:creationId xmlns:a16="http://schemas.microsoft.com/office/drawing/2014/main" id="{22D0648D-AAFD-415D-B89B-461E89ECB50D}"/>
                </a:ext>
              </a:extLst>
            </p:cNvPr>
            <p:cNvSpPr/>
            <p:nvPr/>
          </p:nvSpPr>
          <p:spPr>
            <a:xfrm>
              <a:off x="2757933" y="2813528"/>
              <a:ext cx="22225" cy="22225"/>
            </a:xfrm>
            <a:custGeom>
              <a:avLst/>
              <a:gdLst/>
              <a:ahLst/>
              <a:cxnLst/>
              <a:rect l="l" t="t" r="r" b="b"/>
              <a:pathLst>
                <a:path w="22225" h="22225">
                  <a:moveTo>
                    <a:pt x="21932" y="10972"/>
                  </a:moveTo>
                  <a:lnTo>
                    <a:pt x="21932" y="17030"/>
                  </a:lnTo>
                  <a:lnTo>
                    <a:pt x="17018" y="21945"/>
                  </a:lnTo>
                  <a:lnTo>
                    <a:pt x="10960" y="21945"/>
                  </a:lnTo>
                  <a:lnTo>
                    <a:pt x="4914" y="21945"/>
                  </a:lnTo>
                  <a:lnTo>
                    <a:pt x="0" y="17030"/>
                  </a:lnTo>
                  <a:lnTo>
                    <a:pt x="0" y="10972"/>
                  </a:lnTo>
                  <a:lnTo>
                    <a:pt x="0" y="4914"/>
                  </a:lnTo>
                  <a:lnTo>
                    <a:pt x="4914" y="0"/>
                  </a:lnTo>
                  <a:lnTo>
                    <a:pt x="10960" y="0"/>
                  </a:lnTo>
                  <a:lnTo>
                    <a:pt x="17018" y="0"/>
                  </a:lnTo>
                  <a:lnTo>
                    <a:pt x="21932" y="4914"/>
                  </a:lnTo>
                  <a:lnTo>
                    <a:pt x="21932" y="10972"/>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0" name="object 45">
              <a:extLst>
                <a:ext uri="{FF2B5EF4-FFF2-40B4-BE49-F238E27FC236}">
                  <a16:creationId xmlns:a16="http://schemas.microsoft.com/office/drawing/2014/main" id="{09509292-7D6D-4BB6-8F2D-EFEB360F47E2}"/>
                </a:ext>
              </a:extLst>
            </p:cNvPr>
            <p:cNvSpPr/>
            <p:nvPr/>
          </p:nvSpPr>
          <p:spPr>
            <a:xfrm>
              <a:off x="2756312" y="2744800"/>
              <a:ext cx="25400" cy="25400"/>
            </a:xfrm>
            <a:custGeom>
              <a:avLst/>
              <a:gdLst/>
              <a:ahLst/>
              <a:cxnLst/>
              <a:rect l="l" t="t" r="r" b="b"/>
              <a:pathLst>
                <a:path w="25400" h="25400">
                  <a:moveTo>
                    <a:pt x="19532" y="0"/>
                  </a:moveTo>
                  <a:lnTo>
                    <a:pt x="5638" y="0"/>
                  </a:lnTo>
                  <a:lnTo>
                    <a:pt x="0" y="5638"/>
                  </a:lnTo>
                  <a:lnTo>
                    <a:pt x="0" y="19532"/>
                  </a:lnTo>
                  <a:lnTo>
                    <a:pt x="5638" y="25171"/>
                  </a:lnTo>
                  <a:lnTo>
                    <a:pt x="19532" y="25171"/>
                  </a:lnTo>
                  <a:lnTo>
                    <a:pt x="25171" y="19532"/>
                  </a:lnTo>
                  <a:lnTo>
                    <a:pt x="25171" y="5638"/>
                  </a:lnTo>
                  <a:lnTo>
                    <a:pt x="19532" y="0"/>
                  </a:lnTo>
                  <a:close/>
                </a:path>
              </a:pathLst>
            </a:custGeom>
            <a:solidFill>
              <a:srgbClr val="009E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1" name="object 46">
              <a:extLst>
                <a:ext uri="{FF2B5EF4-FFF2-40B4-BE49-F238E27FC236}">
                  <a16:creationId xmlns:a16="http://schemas.microsoft.com/office/drawing/2014/main" id="{20B4F709-7093-49E5-AB95-7A102C7D6E1B}"/>
                </a:ext>
              </a:extLst>
            </p:cNvPr>
            <p:cNvSpPr/>
            <p:nvPr/>
          </p:nvSpPr>
          <p:spPr>
            <a:xfrm>
              <a:off x="2756312" y="2744800"/>
              <a:ext cx="25400" cy="25400"/>
            </a:xfrm>
            <a:custGeom>
              <a:avLst/>
              <a:gdLst/>
              <a:ahLst/>
              <a:cxnLst/>
              <a:rect l="l" t="t" r="r" b="b"/>
              <a:pathLst>
                <a:path w="25400" h="25400">
                  <a:moveTo>
                    <a:pt x="25171" y="12585"/>
                  </a:moveTo>
                  <a:lnTo>
                    <a:pt x="25171" y="19532"/>
                  </a:lnTo>
                  <a:lnTo>
                    <a:pt x="19532" y="25171"/>
                  </a:lnTo>
                  <a:lnTo>
                    <a:pt x="12585" y="25171"/>
                  </a:lnTo>
                  <a:lnTo>
                    <a:pt x="5638" y="25171"/>
                  </a:lnTo>
                  <a:lnTo>
                    <a:pt x="0" y="19532"/>
                  </a:lnTo>
                  <a:lnTo>
                    <a:pt x="0" y="12585"/>
                  </a:lnTo>
                  <a:lnTo>
                    <a:pt x="0" y="5638"/>
                  </a:lnTo>
                  <a:lnTo>
                    <a:pt x="5638" y="0"/>
                  </a:lnTo>
                  <a:lnTo>
                    <a:pt x="12585" y="0"/>
                  </a:lnTo>
                  <a:lnTo>
                    <a:pt x="19532" y="0"/>
                  </a:lnTo>
                  <a:lnTo>
                    <a:pt x="25171" y="5638"/>
                  </a:lnTo>
                  <a:lnTo>
                    <a:pt x="25171" y="12585"/>
                  </a:lnTo>
                  <a:close/>
                </a:path>
              </a:pathLst>
            </a:custGeom>
            <a:ln w="6350">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2" name="object 47">
              <a:extLst>
                <a:ext uri="{FF2B5EF4-FFF2-40B4-BE49-F238E27FC236}">
                  <a16:creationId xmlns:a16="http://schemas.microsoft.com/office/drawing/2014/main" id="{4829E677-1018-4D61-BDE7-BF0CB2B1A699}"/>
                </a:ext>
              </a:extLst>
            </p:cNvPr>
            <p:cNvSpPr/>
            <p:nvPr/>
          </p:nvSpPr>
          <p:spPr>
            <a:xfrm>
              <a:off x="2757436" y="2746423"/>
              <a:ext cx="25400" cy="25400"/>
            </a:xfrm>
            <a:custGeom>
              <a:avLst/>
              <a:gdLst/>
              <a:ahLst/>
              <a:cxnLst/>
              <a:rect l="l" t="t" r="r" b="b"/>
              <a:pathLst>
                <a:path w="25400" h="25400">
                  <a:moveTo>
                    <a:pt x="25107" y="12547"/>
                  </a:moveTo>
                  <a:lnTo>
                    <a:pt x="25107" y="19481"/>
                  </a:lnTo>
                  <a:lnTo>
                    <a:pt x="19481" y="25095"/>
                  </a:lnTo>
                  <a:lnTo>
                    <a:pt x="12560" y="25095"/>
                  </a:lnTo>
                  <a:lnTo>
                    <a:pt x="5626" y="25095"/>
                  </a:lnTo>
                  <a:lnTo>
                    <a:pt x="0" y="19481"/>
                  </a:lnTo>
                  <a:lnTo>
                    <a:pt x="0" y="12547"/>
                  </a:lnTo>
                  <a:lnTo>
                    <a:pt x="0" y="5613"/>
                  </a:lnTo>
                  <a:lnTo>
                    <a:pt x="5626" y="0"/>
                  </a:lnTo>
                  <a:lnTo>
                    <a:pt x="12560" y="0"/>
                  </a:lnTo>
                  <a:lnTo>
                    <a:pt x="19481" y="0"/>
                  </a:lnTo>
                  <a:lnTo>
                    <a:pt x="25107" y="5613"/>
                  </a:lnTo>
                  <a:lnTo>
                    <a:pt x="25107" y="12547"/>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3" name="object 48">
              <a:extLst>
                <a:ext uri="{FF2B5EF4-FFF2-40B4-BE49-F238E27FC236}">
                  <a16:creationId xmlns:a16="http://schemas.microsoft.com/office/drawing/2014/main" id="{40BAD708-55DC-4C71-95B1-731566EC21C1}"/>
                </a:ext>
              </a:extLst>
            </p:cNvPr>
            <p:cNvSpPr/>
            <p:nvPr/>
          </p:nvSpPr>
          <p:spPr>
            <a:xfrm>
              <a:off x="2749066" y="3800853"/>
              <a:ext cx="50800" cy="50800"/>
            </a:xfrm>
            <a:custGeom>
              <a:avLst/>
              <a:gdLst/>
              <a:ahLst/>
              <a:cxnLst/>
              <a:rect l="l" t="t" r="r" b="b"/>
              <a:pathLst>
                <a:path w="50800" h="50800">
                  <a:moveTo>
                    <a:pt x="0" y="50203"/>
                  </a:moveTo>
                  <a:lnTo>
                    <a:pt x="5021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4" name="object 49">
              <a:extLst>
                <a:ext uri="{FF2B5EF4-FFF2-40B4-BE49-F238E27FC236}">
                  <a16:creationId xmlns:a16="http://schemas.microsoft.com/office/drawing/2014/main" id="{AEE34143-F352-4172-AF6F-9A29B000B01E}"/>
                </a:ext>
              </a:extLst>
            </p:cNvPr>
            <p:cNvSpPr/>
            <p:nvPr/>
          </p:nvSpPr>
          <p:spPr>
            <a:xfrm>
              <a:off x="2749066" y="3800853"/>
              <a:ext cx="50800" cy="50800"/>
            </a:xfrm>
            <a:custGeom>
              <a:avLst/>
              <a:gdLst/>
              <a:ahLst/>
              <a:cxnLst/>
              <a:rect l="l" t="t" r="r" b="b"/>
              <a:pathLst>
                <a:path w="50800" h="50800">
                  <a:moveTo>
                    <a:pt x="0" y="0"/>
                  </a:moveTo>
                  <a:lnTo>
                    <a:pt x="50215" y="5020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6" name="object 51">
              <a:extLst>
                <a:ext uri="{FF2B5EF4-FFF2-40B4-BE49-F238E27FC236}">
                  <a16:creationId xmlns:a16="http://schemas.microsoft.com/office/drawing/2014/main" id="{FF46DDE0-0F94-4B03-A009-93BBF0C0669C}"/>
                </a:ext>
              </a:extLst>
            </p:cNvPr>
            <p:cNvSpPr/>
            <p:nvPr/>
          </p:nvSpPr>
          <p:spPr>
            <a:xfrm>
              <a:off x="2982825" y="3717960"/>
              <a:ext cx="352425" cy="327660"/>
            </a:xfrm>
            <a:custGeom>
              <a:avLst/>
              <a:gdLst/>
              <a:ahLst/>
              <a:cxnLst/>
              <a:rect l="l" t="t" r="r" b="b"/>
              <a:pathLst>
                <a:path w="352425" h="327660">
                  <a:moveTo>
                    <a:pt x="0" y="0"/>
                  </a:moveTo>
                  <a:lnTo>
                    <a:pt x="352348" y="0"/>
                  </a:lnTo>
                  <a:lnTo>
                    <a:pt x="352348" y="327190"/>
                  </a:lnTo>
                  <a:lnTo>
                    <a:pt x="0" y="327190"/>
                  </a:lnTo>
                  <a:lnTo>
                    <a:pt x="0" y="0"/>
                  </a:lnTo>
                  <a:close/>
                </a:path>
              </a:pathLst>
            </a:custGeom>
            <a:solidFill>
              <a:srgbClr val="88C54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7" name="object 52">
              <a:extLst>
                <a:ext uri="{FF2B5EF4-FFF2-40B4-BE49-F238E27FC236}">
                  <a16:creationId xmlns:a16="http://schemas.microsoft.com/office/drawing/2014/main" id="{58461B5E-E630-42D2-B88F-B4496E0DAB0F}"/>
                </a:ext>
              </a:extLst>
            </p:cNvPr>
            <p:cNvSpPr/>
            <p:nvPr/>
          </p:nvSpPr>
          <p:spPr>
            <a:xfrm>
              <a:off x="2984437" y="3719586"/>
              <a:ext cx="351790" cy="324485"/>
            </a:xfrm>
            <a:custGeom>
              <a:avLst/>
              <a:gdLst/>
              <a:ahLst/>
              <a:cxnLst/>
              <a:rect l="l" t="t" r="r" b="b"/>
              <a:pathLst>
                <a:path w="351790" h="324485">
                  <a:moveTo>
                    <a:pt x="0" y="0"/>
                  </a:moveTo>
                  <a:lnTo>
                    <a:pt x="351434" y="0"/>
                  </a:lnTo>
                  <a:lnTo>
                    <a:pt x="351434" y="323951"/>
                  </a:lnTo>
                  <a:lnTo>
                    <a:pt x="0" y="323951"/>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8" name="object 53">
              <a:extLst>
                <a:ext uri="{FF2B5EF4-FFF2-40B4-BE49-F238E27FC236}">
                  <a16:creationId xmlns:a16="http://schemas.microsoft.com/office/drawing/2014/main" id="{AAE1BB62-E2AE-475C-994D-245733143CAB}"/>
                </a:ext>
              </a:extLst>
            </p:cNvPr>
            <p:cNvSpPr/>
            <p:nvPr/>
          </p:nvSpPr>
          <p:spPr>
            <a:xfrm>
              <a:off x="2984437" y="3719586"/>
              <a:ext cx="351790" cy="0"/>
            </a:xfrm>
            <a:custGeom>
              <a:avLst/>
              <a:gdLst/>
              <a:ahLst/>
              <a:cxnLst/>
              <a:rect l="l" t="t" r="r" b="b"/>
              <a:pathLst>
                <a:path w="351790">
                  <a:moveTo>
                    <a:pt x="0" y="0"/>
                  </a:moveTo>
                  <a:lnTo>
                    <a:pt x="35143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9" name="object 54">
              <a:extLst>
                <a:ext uri="{FF2B5EF4-FFF2-40B4-BE49-F238E27FC236}">
                  <a16:creationId xmlns:a16="http://schemas.microsoft.com/office/drawing/2014/main" id="{B91F9CFE-66E0-47D2-A6EE-4C2C40EEB78F}"/>
                </a:ext>
              </a:extLst>
            </p:cNvPr>
            <p:cNvSpPr/>
            <p:nvPr/>
          </p:nvSpPr>
          <p:spPr>
            <a:xfrm>
              <a:off x="2984437" y="4043537"/>
              <a:ext cx="351790" cy="0"/>
            </a:xfrm>
            <a:custGeom>
              <a:avLst/>
              <a:gdLst/>
              <a:ahLst/>
              <a:cxnLst/>
              <a:rect l="l" t="t" r="r" b="b"/>
              <a:pathLst>
                <a:path w="351790">
                  <a:moveTo>
                    <a:pt x="0" y="0"/>
                  </a:moveTo>
                  <a:lnTo>
                    <a:pt x="35143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0" name="object 55">
              <a:extLst>
                <a:ext uri="{FF2B5EF4-FFF2-40B4-BE49-F238E27FC236}">
                  <a16:creationId xmlns:a16="http://schemas.microsoft.com/office/drawing/2014/main" id="{272AA330-6B39-4B03-9596-5139EC6D8D46}"/>
                </a:ext>
              </a:extLst>
            </p:cNvPr>
            <p:cNvSpPr/>
            <p:nvPr/>
          </p:nvSpPr>
          <p:spPr>
            <a:xfrm>
              <a:off x="2984437" y="3885714"/>
              <a:ext cx="351790" cy="0"/>
            </a:xfrm>
            <a:custGeom>
              <a:avLst/>
              <a:gdLst/>
              <a:ahLst/>
              <a:cxnLst/>
              <a:rect l="l" t="t" r="r" b="b"/>
              <a:pathLst>
                <a:path w="351790">
                  <a:moveTo>
                    <a:pt x="0" y="0"/>
                  </a:moveTo>
                  <a:lnTo>
                    <a:pt x="35143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1" name="object 56">
              <a:extLst>
                <a:ext uri="{FF2B5EF4-FFF2-40B4-BE49-F238E27FC236}">
                  <a16:creationId xmlns:a16="http://schemas.microsoft.com/office/drawing/2014/main" id="{C511C097-F808-41E2-A2B8-E0CD4163C283}"/>
                </a:ext>
              </a:extLst>
            </p:cNvPr>
            <p:cNvSpPr/>
            <p:nvPr/>
          </p:nvSpPr>
          <p:spPr>
            <a:xfrm>
              <a:off x="3135059" y="3860797"/>
              <a:ext cx="50800" cy="50165"/>
            </a:xfrm>
            <a:custGeom>
              <a:avLst/>
              <a:gdLst/>
              <a:ahLst/>
              <a:cxnLst/>
              <a:rect l="l" t="t" r="r" b="b"/>
              <a:pathLst>
                <a:path w="50800" h="50164">
                  <a:moveTo>
                    <a:pt x="0" y="49834"/>
                  </a:moveTo>
                  <a:lnTo>
                    <a:pt x="5020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2" name="object 57">
              <a:extLst>
                <a:ext uri="{FF2B5EF4-FFF2-40B4-BE49-F238E27FC236}">
                  <a16:creationId xmlns:a16="http://schemas.microsoft.com/office/drawing/2014/main" id="{9E3996BF-262A-4C63-917B-6C6440C0ABA2}"/>
                </a:ext>
              </a:extLst>
            </p:cNvPr>
            <p:cNvSpPr/>
            <p:nvPr/>
          </p:nvSpPr>
          <p:spPr>
            <a:xfrm>
              <a:off x="3135059" y="3860797"/>
              <a:ext cx="50800" cy="50165"/>
            </a:xfrm>
            <a:custGeom>
              <a:avLst/>
              <a:gdLst/>
              <a:ahLst/>
              <a:cxnLst/>
              <a:rect l="l" t="t" r="r" b="b"/>
              <a:pathLst>
                <a:path w="50800" h="50164">
                  <a:moveTo>
                    <a:pt x="0" y="0"/>
                  </a:moveTo>
                  <a:lnTo>
                    <a:pt x="50203" y="4983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3" name="object 58">
              <a:extLst>
                <a:ext uri="{FF2B5EF4-FFF2-40B4-BE49-F238E27FC236}">
                  <a16:creationId xmlns:a16="http://schemas.microsoft.com/office/drawing/2014/main" id="{F442480F-4893-4B60-A6AD-747329AD15F1}"/>
                </a:ext>
              </a:extLst>
            </p:cNvPr>
            <p:cNvSpPr/>
            <p:nvPr/>
          </p:nvSpPr>
          <p:spPr>
            <a:xfrm>
              <a:off x="3494863" y="4043537"/>
              <a:ext cx="109220" cy="0"/>
            </a:xfrm>
            <a:custGeom>
              <a:avLst/>
              <a:gdLst/>
              <a:ahLst/>
              <a:cxnLst/>
              <a:rect l="l" t="t" r="r" b="b"/>
              <a:pathLst>
                <a:path w="109219">
                  <a:moveTo>
                    <a:pt x="0" y="0"/>
                  </a:moveTo>
                  <a:lnTo>
                    <a:pt x="1087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4" name="object 59">
              <a:extLst>
                <a:ext uri="{FF2B5EF4-FFF2-40B4-BE49-F238E27FC236}">
                  <a16:creationId xmlns:a16="http://schemas.microsoft.com/office/drawing/2014/main" id="{D6EB1397-D8BF-4795-BB7A-86B50D97B2C1}"/>
                </a:ext>
              </a:extLst>
            </p:cNvPr>
            <p:cNvSpPr/>
            <p:nvPr/>
          </p:nvSpPr>
          <p:spPr>
            <a:xfrm>
              <a:off x="3553435" y="4019992"/>
              <a:ext cx="0" cy="24130"/>
            </a:xfrm>
            <a:custGeom>
              <a:avLst/>
              <a:gdLst/>
              <a:ahLst/>
              <a:cxnLst/>
              <a:rect l="l" t="t" r="r" b="b"/>
              <a:pathLst>
                <a:path h="24130">
                  <a:moveTo>
                    <a:pt x="0" y="0"/>
                  </a:moveTo>
                  <a:lnTo>
                    <a:pt x="0" y="2354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5" name="object 60">
              <a:extLst>
                <a:ext uri="{FF2B5EF4-FFF2-40B4-BE49-F238E27FC236}">
                  <a16:creationId xmlns:a16="http://schemas.microsoft.com/office/drawing/2014/main" id="{895FCA98-48DA-417D-97F8-A777D25A5BF5}"/>
                </a:ext>
              </a:extLst>
            </p:cNvPr>
            <p:cNvSpPr/>
            <p:nvPr/>
          </p:nvSpPr>
          <p:spPr>
            <a:xfrm>
              <a:off x="3494863" y="3877409"/>
              <a:ext cx="109220" cy="0"/>
            </a:xfrm>
            <a:custGeom>
              <a:avLst/>
              <a:gdLst/>
              <a:ahLst/>
              <a:cxnLst/>
              <a:rect l="l" t="t" r="r" b="b"/>
              <a:pathLst>
                <a:path w="109219">
                  <a:moveTo>
                    <a:pt x="0" y="0"/>
                  </a:moveTo>
                  <a:lnTo>
                    <a:pt x="1087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6" name="object 61">
              <a:extLst>
                <a:ext uri="{FF2B5EF4-FFF2-40B4-BE49-F238E27FC236}">
                  <a16:creationId xmlns:a16="http://schemas.microsoft.com/office/drawing/2014/main" id="{2379FAE5-3A0D-4987-ACFB-9F01C58CC721}"/>
                </a:ext>
              </a:extLst>
            </p:cNvPr>
            <p:cNvSpPr/>
            <p:nvPr/>
          </p:nvSpPr>
          <p:spPr>
            <a:xfrm>
              <a:off x="3553435" y="3877409"/>
              <a:ext cx="0" cy="58419"/>
            </a:xfrm>
            <a:custGeom>
              <a:avLst/>
              <a:gdLst/>
              <a:ahLst/>
              <a:cxnLst/>
              <a:rect l="l" t="t" r="r" b="b"/>
              <a:pathLst>
                <a:path h="58419">
                  <a:moveTo>
                    <a:pt x="0" y="0"/>
                  </a:moveTo>
                  <a:lnTo>
                    <a:pt x="0" y="5814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7" name="object 62">
              <a:extLst>
                <a:ext uri="{FF2B5EF4-FFF2-40B4-BE49-F238E27FC236}">
                  <a16:creationId xmlns:a16="http://schemas.microsoft.com/office/drawing/2014/main" id="{66477F7A-BBF1-4536-B078-124DBD9D9575}"/>
                </a:ext>
              </a:extLst>
            </p:cNvPr>
            <p:cNvSpPr/>
            <p:nvPr/>
          </p:nvSpPr>
          <p:spPr>
            <a:xfrm>
              <a:off x="3377122" y="3978043"/>
              <a:ext cx="352425" cy="0"/>
            </a:xfrm>
            <a:custGeom>
              <a:avLst/>
              <a:gdLst/>
              <a:ahLst/>
              <a:cxnLst/>
              <a:rect l="l" t="t" r="r" b="b"/>
              <a:pathLst>
                <a:path w="352425">
                  <a:moveTo>
                    <a:pt x="0" y="0"/>
                  </a:moveTo>
                  <a:lnTo>
                    <a:pt x="352348" y="0"/>
                  </a:lnTo>
                </a:path>
              </a:pathLst>
            </a:custGeom>
            <a:ln w="83896">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8" name="object 63">
              <a:extLst>
                <a:ext uri="{FF2B5EF4-FFF2-40B4-BE49-F238E27FC236}">
                  <a16:creationId xmlns:a16="http://schemas.microsoft.com/office/drawing/2014/main" id="{D86DA024-B63D-460D-95BB-C2E572D151C9}"/>
                </a:ext>
              </a:extLst>
            </p:cNvPr>
            <p:cNvSpPr/>
            <p:nvPr/>
          </p:nvSpPr>
          <p:spPr>
            <a:xfrm>
              <a:off x="3378747" y="3937708"/>
              <a:ext cx="349250" cy="81280"/>
            </a:xfrm>
            <a:custGeom>
              <a:avLst/>
              <a:gdLst/>
              <a:ahLst/>
              <a:cxnLst/>
              <a:rect l="l" t="t" r="r" b="b"/>
              <a:pathLst>
                <a:path w="349250" h="81280">
                  <a:moveTo>
                    <a:pt x="0" y="0"/>
                  </a:moveTo>
                  <a:lnTo>
                    <a:pt x="349123" y="0"/>
                  </a:lnTo>
                  <a:lnTo>
                    <a:pt x="349123" y="80657"/>
                  </a:lnTo>
                  <a:lnTo>
                    <a:pt x="0" y="80657"/>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9" name="object 64">
              <a:extLst>
                <a:ext uri="{FF2B5EF4-FFF2-40B4-BE49-F238E27FC236}">
                  <a16:creationId xmlns:a16="http://schemas.microsoft.com/office/drawing/2014/main" id="{FD89D154-F240-4695-97B7-8CEF3F438357}"/>
                </a:ext>
              </a:extLst>
            </p:cNvPr>
            <p:cNvSpPr/>
            <p:nvPr/>
          </p:nvSpPr>
          <p:spPr>
            <a:xfrm>
              <a:off x="3378747" y="3937708"/>
              <a:ext cx="349250" cy="0"/>
            </a:xfrm>
            <a:custGeom>
              <a:avLst/>
              <a:gdLst/>
              <a:ahLst/>
              <a:cxnLst/>
              <a:rect l="l" t="t" r="r" b="b"/>
              <a:pathLst>
                <a:path w="349250">
                  <a:moveTo>
                    <a:pt x="0" y="0"/>
                  </a:moveTo>
                  <a:lnTo>
                    <a:pt x="34911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0" name="object 65">
              <a:extLst>
                <a:ext uri="{FF2B5EF4-FFF2-40B4-BE49-F238E27FC236}">
                  <a16:creationId xmlns:a16="http://schemas.microsoft.com/office/drawing/2014/main" id="{82D63A0D-62A6-45A0-840C-F14C7B07B513}"/>
                </a:ext>
              </a:extLst>
            </p:cNvPr>
            <p:cNvSpPr/>
            <p:nvPr/>
          </p:nvSpPr>
          <p:spPr>
            <a:xfrm>
              <a:off x="3378747" y="4018366"/>
              <a:ext cx="349250" cy="0"/>
            </a:xfrm>
            <a:custGeom>
              <a:avLst/>
              <a:gdLst/>
              <a:ahLst/>
              <a:cxnLst/>
              <a:rect l="l" t="t" r="r" b="b"/>
              <a:pathLst>
                <a:path w="349250">
                  <a:moveTo>
                    <a:pt x="0" y="0"/>
                  </a:moveTo>
                  <a:lnTo>
                    <a:pt x="34911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1" name="object 66">
              <a:extLst>
                <a:ext uri="{FF2B5EF4-FFF2-40B4-BE49-F238E27FC236}">
                  <a16:creationId xmlns:a16="http://schemas.microsoft.com/office/drawing/2014/main" id="{64C13680-AFA0-46CE-806A-F9E610C90B31}"/>
                </a:ext>
              </a:extLst>
            </p:cNvPr>
            <p:cNvSpPr/>
            <p:nvPr/>
          </p:nvSpPr>
          <p:spPr>
            <a:xfrm>
              <a:off x="3378747" y="4002237"/>
              <a:ext cx="349250" cy="0"/>
            </a:xfrm>
            <a:custGeom>
              <a:avLst/>
              <a:gdLst/>
              <a:ahLst/>
              <a:cxnLst/>
              <a:rect l="l" t="t" r="r" b="b"/>
              <a:pathLst>
                <a:path w="349250">
                  <a:moveTo>
                    <a:pt x="0" y="0"/>
                  </a:moveTo>
                  <a:lnTo>
                    <a:pt x="34911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8" name="object 67">
              <a:extLst>
                <a:ext uri="{FF2B5EF4-FFF2-40B4-BE49-F238E27FC236}">
                  <a16:creationId xmlns:a16="http://schemas.microsoft.com/office/drawing/2014/main" id="{578F17B9-C229-48AC-B362-AD6F50D97FBF}"/>
                </a:ext>
              </a:extLst>
            </p:cNvPr>
            <p:cNvSpPr/>
            <p:nvPr/>
          </p:nvSpPr>
          <p:spPr>
            <a:xfrm>
              <a:off x="3536520" y="3726355"/>
              <a:ext cx="25400" cy="25400"/>
            </a:xfrm>
            <a:custGeom>
              <a:avLst/>
              <a:gdLst/>
              <a:ahLst/>
              <a:cxnLst/>
              <a:rect l="l" t="t" r="r" b="b"/>
              <a:pathLst>
                <a:path w="25400" h="25400">
                  <a:moveTo>
                    <a:pt x="19532" y="0"/>
                  </a:moveTo>
                  <a:lnTo>
                    <a:pt x="5638" y="0"/>
                  </a:lnTo>
                  <a:lnTo>
                    <a:pt x="0" y="5638"/>
                  </a:lnTo>
                  <a:lnTo>
                    <a:pt x="0" y="19532"/>
                  </a:lnTo>
                  <a:lnTo>
                    <a:pt x="5638" y="25171"/>
                  </a:lnTo>
                  <a:lnTo>
                    <a:pt x="19532" y="25171"/>
                  </a:lnTo>
                  <a:lnTo>
                    <a:pt x="25171" y="19532"/>
                  </a:lnTo>
                  <a:lnTo>
                    <a:pt x="25171" y="5638"/>
                  </a:lnTo>
                  <a:lnTo>
                    <a:pt x="19532" y="0"/>
                  </a:lnTo>
                  <a:close/>
                </a:path>
              </a:pathLst>
            </a:custGeom>
            <a:solidFill>
              <a:srgbClr val="007A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6" name="object 68">
              <a:extLst>
                <a:ext uri="{FF2B5EF4-FFF2-40B4-BE49-F238E27FC236}">
                  <a16:creationId xmlns:a16="http://schemas.microsoft.com/office/drawing/2014/main" id="{7E109AEC-1DEB-4105-AC8B-FC32A3CC1907}"/>
                </a:ext>
              </a:extLst>
            </p:cNvPr>
            <p:cNvSpPr/>
            <p:nvPr/>
          </p:nvSpPr>
          <p:spPr>
            <a:xfrm>
              <a:off x="3536520" y="3726355"/>
              <a:ext cx="25400" cy="25400"/>
            </a:xfrm>
            <a:custGeom>
              <a:avLst/>
              <a:gdLst/>
              <a:ahLst/>
              <a:cxnLst/>
              <a:rect l="l" t="t" r="r" b="b"/>
              <a:pathLst>
                <a:path w="25400" h="25400">
                  <a:moveTo>
                    <a:pt x="25171" y="12585"/>
                  </a:moveTo>
                  <a:lnTo>
                    <a:pt x="25171" y="19532"/>
                  </a:lnTo>
                  <a:lnTo>
                    <a:pt x="19532" y="25171"/>
                  </a:lnTo>
                  <a:lnTo>
                    <a:pt x="12585" y="25171"/>
                  </a:lnTo>
                  <a:lnTo>
                    <a:pt x="5638" y="25171"/>
                  </a:lnTo>
                  <a:lnTo>
                    <a:pt x="0" y="19532"/>
                  </a:lnTo>
                  <a:lnTo>
                    <a:pt x="0" y="12585"/>
                  </a:lnTo>
                  <a:lnTo>
                    <a:pt x="0" y="5638"/>
                  </a:lnTo>
                  <a:lnTo>
                    <a:pt x="5638" y="0"/>
                  </a:lnTo>
                  <a:lnTo>
                    <a:pt x="12585" y="0"/>
                  </a:lnTo>
                  <a:lnTo>
                    <a:pt x="19532" y="0"/>
                  </a:lnTo>
                  <a:lnTo>
                    <a:pt x="25171" y="5638"/>
                  </a:lnTo>
                  <a:lnTo>
                    <a:pt x="25171" y="12585"/>
                  </a:lnTo>
                  <a:close/>
                </a:path>
              </a:pathLst>
            </a:custGeom>
            <a:ln w="6350">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7" name="object 69">
              <a:extLst>
                <a:ext uri="{FF2B5EF4-FFF2-40B4-BE49-F238E27FC236}">
                  <a16:creationId xmlns:a16="http://schemas.microsoft.com/office/drawing/2014/main" id="{76FB10C6-A659-423A-B41D-A87101A44D07}"/>
                </a:ext>
              </a:extLst>
            </p:cNvPr>
            <p:cNvSpPr/>
            <p:nvPr/>
          </p:nvSpPr>
          <p:spPr>
            <a:xfrm>
              <a:off x="3537324" y="3727972"/>
              <a:ext cx="24130" cy="25400"/>
            </a:xfrm>
            <a:custGeom>
              <a:avLst/>
              <a:gdLst/>
              <a:ahLst/>
              <a:cxnLst/>
              <a:rect l="l" t="t" r="r" b="b"/>
              <a:pathLst>
                <a:path w="24130" h="25400">
                  <a:moveTo>
                    <a:pt x="23964" y="12458"/>
                  </a:moveTo>
                  <a:lnTo>
                    <a:pt x="23964" y="19342"/>
                  </a:lnTo>
                  <a:lnTo>
                    <a:pt x="18605" y="24917"/>
                  </a:lnTo>
                  <a:lnTo>
                    <a:pt x="11988" y="24917"/>
                  </a:lnTo>
                  <a:lnTo>
                    <a:pt x="5372" y="24917"/>
                  </a:lnTo>
                  <a:lnTo>
                    <a:pt x="0" y="19342"/>
                  </a:lnTo>
                  <a:lnTo>
                    <a:pt x="0" y="12458"/>
                  </a:lnTo>
                  <a:lnTo>
                    <a:pt x="0" y="5575"/>
                  </a:lnTo>
                  <a:lnTo>
                    <a:pt x="5372" y="0"/>
                  </a:lnTo>
                  <a:lnTo>
                    <a:pt x="11988" y="0"/>
                  </a:lnTo>
                  <a:lnTo>
                    <a:pt x="18605" y="0"/>
                  </a:lnTo>
                  <a:lnTo>
                    <a:pt x="23964" y="5575"/>
                  </a:lnTo>
                  <a:lnTo>
                    <a:pt x="23964" y="12458"/>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8" name="object 70">
              <a:extLst>
                <a:ext uri="{FF2B5EF4-FFF2-40B4-BE49-F238E27FC236}">
                  <a16:creationId xmlns:a16="http://schemas.microsoft.com/office/drawing/2014/main" id="{57EC9F26-9AE4-4805-B33A-C4B0AA8EA0AB}"/>
                </a:ext>
              </a:extLst>
            </p:cNvPr>
            <p:cNvSpPr/>
            <p:nvPr/>
          </p:nvSpPr>
          <p:spPr>
            <a:xfrm>
              <a:off x="3529336" y="3943910"/>
              <a:ext cx="48260" cy="50165"/>
            </a:xfrm>
            <a:custGeom>
              <a:avLst/>
              <a:gdLst/>
              <a:ahLst/>
              <a:cxnLst/>
              <a:rect l="l" t="t" r="r" b="b"/>
              <a:pathLst>
                <a:path w="48259" h="50164">
                  <a:moveTo>
                    <a:pt x="0" y="49834"/>
                  </a:moveTo>
                  <a:lnTo>
                    <a:pt x="4792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9" name="object 71">
              <a:extLst>
                <a:ext uri="{FF2B5EF4-FFF2-40B4-BE49-F238E27FC236}">
                  <a16:creationId xmlns:a16="http://schemas.microsoft.com/office/drawing/2014/main" id="{8BA0AEF1-E583-4CCF-9C2C-4AE759715BAD}"/>
                </a:ext>
              </a:extLst>
            </p:cNvPr>
            <p:cNvSpPr/>
            <p:nvPr/>
          </p:nvSpPr>
          <p:spPr>
            <a:xfrm>
              <a:off x="3529336" y="3943910"/>
              <a:ext cx="48260" cy="50165"/>
            </a:xfrm>
            <a:custGeom>
              <a:avLst/>
              <a:gdLst/>
              <a:ahLst/>
              <a:cxnLst/>
              <a:rect l="l" t="t" r="r" b="b"/>
              <a:pathLst>
                <a:path w="48259" h="50164">
                  <a:moveTo>
                    <a:pt x="0" y="0"/>
                  </a:moveTo>
                  <a:lnTo>
                    <a:pt x="47929" y="4983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0" name="object 72">
              <a:extLst>
                <a:ext uri="{FF2B5EF4-FFF2-40B4-BE49-F238E27FC236}">
                  <a16:creationId xmlns:a16="http://schemas.microsoft.com/office/drawing/2014/main" id="{0FC6648E-F837-4CFF-B7A0-226E767ED3F8}"/>
                </a:ext>
              </a:extLst>
            </p:cNvPr>
            <p:cNvSpPr/>
            <p:nvPr/>
          </p:nvSpPr>
          <p:spPr>
            <a:xfrm>
              <a:off x="1964401" y="3745755"/>
              <a:ext cx="71577" cy="71577"/>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1" name="object 73">
              <a:extLst>
                <a:ext uri="{FF2B5EF4-FFF2-40B4-BE49-F238E27FC236}">
                  <a16:creationId xmlns:a16="http://schemas.microsoft.com/office/drawing/2014/main" id="{D27095EF-9DC3-46A3-8DA4-B7C8D19A3A2D}"/>
                </a:ext>
              </a:extLst>
            </p:cNvPr>
            <p:cNvSpPr/>
            <p:nvPr/>
          </p:nvSpPr>
          <p:spPr>
            <a:xfrm>
              <a:off x="2736815" y="3392958"/>
              <a:ext cx="71577" cy="71577"/>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2" name="object 74">
              <a:extLst>
                <a:ext uri="{FF2B5EF4-FFF2-40B4-BE49-F238E27FC236}">
                  <a16:creationId xmlns:a16="http://schemas.microsoft.com/office/drawing/2014/main" id="{7BD1C9DB-A2E1-4154-A648-4161A91DA27C}"/>
                </a:ext>
              </a:extLst>
            </p:cNvPr>
            <p:cNvSpPr/>
            <p:nvPr/>
          </p:nvSpPr>
          <p:spPr>
            <a:xfrm>
              <a:off x="2736815" y="2723356"/>
              <a:ext cx="71577" cy="139976"/>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3" name="object 75">
              <a:extLst>
                <a:ext uri="{FF2B5EF4-FFF2-40B4-BE49-F238E27FC236}">
                  <a16:creationId xmlns:a16="http://schemas.microsoft.com/office/drawing/2014/main" id="{3C0AF8D8-D26F-4D18-A52F-9224F5C9C4E5}"/>
                </a:ext>
              </a:extLst>
            </p:cNvPr>
            <p:cNvSpPr/>
            <p:nvPr/>
          </p:nvSpPr>
          <p:spPr>
            <a:xfrm>
              <a:off x="3517375" y="3707532"/>
              <a:ext cx="65405" cy="65405"/>
            </a:xfrm>
            <a:custGeom>
              <a:avLst/>
              <a:gdLst/>
              <a:ahLst/>
              <a:cxnLst/>
              <a:rect l="l" t="t" r="r" b="b"/>
              <a:pathLst>
                <a:path w="65405" h="65405">
                  <a:moveTo>
                    <a:pt x="32613" y="0"/>
                  </a:moveTo>
                  <a:lnTo>
                    <a:pt x="19920" y="2563"/>
                  </a:lnTo>
                  <a:lnTo>
                    <a:pt x="9553" y="9553"/>
                  </a:lnTo>
                  <a:lnTo>
                    <a:pt x="2563" y="19920"/>
                  </a:lnTo>
                  <a:lnTo>
                    <a:pt x="0" y="32613"/>
                  </a:lnTo>
                  <a:lnTo>
                    <a:pt x="2563" y="45306"/>
                  </a:lnTo>
                  <a:lnTo>
                    <a:pt x="9553" y="55673"/>
                  </a:lnTo>
                  <a:lnTo>
                    <a:pt x="19920" y="62663"/>
                  </a:lnTo>
                  <a:lnTo>
                    <a:pt x="32613" y="65227"/>
                  </a:lnTo>
                  <a:lnTo>
                    <a:pt x="45306" y="62663"/>
                  </a:lnTo>
                  <a:lnTo>
                    <a:pt x="55673" y="55673"/>
                  </a:lnTo>
                  <a:lnTo>
                    <a:pt x="62663" y="45306"/>
                  </a:lnTo>
                  <a:lnTo>
                    <a:pt x="65227" y="32613"/>
                  </a:lnTo>
                  <a:lnTo>
                    <a:pt x="62663" y="19920"/>
                  </a:lnTo>
                  <a:lnTo>
                    <a:pt x="55673" y="9553"/>
                  </a:lnTo>
                  <a:lnTo>
                    <a:pt x="45306" y="2563"/>
                  </a:lnTo>
                  <a:lnTo>
                    <a:pt x="32613" y="0"/>
                  </a:lnTo>
                  <a:close/>
                </a:path>
              </a:pathLst>
            </a:custGeom>
            <a:solidFill>
              <a:srgbClr val="EC00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4" name="object 76">
              <a:extLst>
                <a:ext uri="{FF2B5EF4-FFF2-40B4-BE49-F238E27FC236}">
                  <a16:creationId xmlns:a16="http://schemas.microsoft.com/office/drawing/2014/main" id="{1C17B437-1C9D-46DC-A265-A5C80238296C}"/>
                </a:ext>
              </a:extLst>
            </p:cNvPr>
            <p:cNvSpPr/>
            <p:nvPr/>
          </p:nvSpPr>
          <p:spPr>
            <a:xfrm>
              <a:off x="3517375" y="3707532"/>
              <a:ext cx="65405" cy="65405"/>
            </a:xfrm>
            <a:custGeom>
              <a:avLst/>
              <a:gdLst/>
              <a:ahLst/>
              <a:cxnLst/>
              <a:rect l="l" t="t" r="r" b="b"/>
              <a:pathLst>
                <a:path w="65405" h="65405">
                  <a:moveTo>
                    <a:pt x="32613" y="65227"/>
                  </a:moveTo>
                  <a:lnTo>
                    <a:pt x="45306" y="62663"/>
                  </a:lnTo>
                  <a:lnTo>
                    <a:pt x="55673" y="55673"/>
                  </a:lnTo>
                  <a:lnTo>
                    <a:pt x="62663" y="45306"/>
                  </a:lnTo>
                  <a:lnTo>
                    <a:pt x="65227" y="32613"/>
                  </a:lnTo>
                  <a:lnTo>
                    <a:pt x="62663" y="19920"/>
                  </a:lnTo>
                  <a:lnTo>
                    <a:pt x="55673" y="9553"/>
                  </a:lnTo>
                  <a:lnTo>
                    <a:pt x="45306" y="2563"/>
                  </a:lnTo>
                  <a:lnTo>
                    <a:pt x="32613" y="0"/>
                  </a:lnTo>
                  <a:lnTo>
                    <a:pt x="19920" y="2563"/>
                  </a:lnTo>
                  <a:lnTo>
                    <a:pt x="9553" y="9553"/>
                  </a:lnTo>
                  <a:lnTo>
                    <a:pt x="2563" y="19920"/>
                  </a:lnTo>
                  <a:lnTo>
                    <a:pt x="0" y="32613"/>
                  </a:lnTo>
                  <a:lnTo>
                    <a:pt x="2563" y="45306"/>
                  </a:lnTo>
                  <a:lnTo>
                    <a:pt x="9553" y="55673"/>
                  </a:lnTo>
                  <a:lnTo>
                    <a:pt x="19920" y="62663"/>
                  </a:lnTo>
                  <a:lnTo>
                    <a:pt x="32613" y="65227"/>
                  </a:lnTo>
                  <a:close/>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5" name="object 77">
              <a:extLst>
                <a:ext uri="{FF2B5EF4-FFF2-40B4-BE49-F238E27FC236}">
                  <a16:creationId xmlns:a16="http://schemas.microsoft.com/office/drawing/2014/main" id="{FE1A8A42-2323-4895-9856-6BE54972F318}"/>
                </a:ext>
              </a:extLst>
            </p:cNvPr>
            <p:cNvSpPr txBox="1"/>
            <p:nvPr/>
          </p:nvSpPr>
          <p:spPr>
            <a:xfrm>
              <a:off x="2982825" y="3911091"/>
              <a:ext cx="352425" cy="147320"/>
            </a:xfrm>
            <a:prstGeom prst="rect">
              <a:avLst/>
            </a:prstGeom>
          </p:spPr>
          <p:txBody>
            <a:bodyPr vert="horz" wrap="square" lIns="0" tIns="12700" rIns="0" bIns="0" rtlCol="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sz="800" b="1" i="0" u="sng" strike="noStrike" kern="1200" cap="none" spc="0" normalizeH="0" baseline="0" noProof="0" dirty="0">
                  <a:ln>
                    <a:noFill/>
                  </a:ln>
                  <a:solidFill>
                    <a:srgbClr val="808285"/>
                  </a:solidFill>
                  <a:effectLst/>
                  <a:uLnTx/>
                  <a:uFill>
                    <a:solidFill>
                      <a:srgbClr val="878787"/>
                    </a:solidFill>
                  </a:uFill>
                  <a:latin typeface="Arial"/>
                  <a:ea typeface="ＭＳ Ｐゴシック" pitchFamily="34" charset="-128"/>
                  <a:cs typeface="Arial"/>
                </a:rPr>
                <a:t> </a:t>
              </a:r>
              <a:r>
                <a:rPr kumimoji="0" sz="800" b="1" i="0" u="sng" strike="noStrike" kern="1200" cap="none" spc="105" normalizeH="0" baseline="0" noProof="0" dirty="0">
                  <a:ln>
                    <a:noFill/>
                  </a:ln>
                  <a:solidFill>
                    <a:srgbClr val="808285"/>
                  </a:solidFill>
                  <a:effectLst/>
                  <a:uLnTx/>
                  <a:uFill>
                    <a:solidFill>
                      <a:srgbClr val="878787"/>
                    </a:solidFill>
                  </a:uFill>
                  <a:latin typeface="Arial"/>
                  <a:ea typeface="ＭＳ Ｐゴシック" pitchFamily="34" charset="-128"/>
                  <a:cs typeface="Arial"/>
                </a:rPr>
                <a:t> </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256" name="object 78">
              <a:extLst>
                <a:ext uri="{FF2B5EF4-FFF2-40B4-BE49-F238E27FC236}">
                  <a16:creationId xmlns:a16="http://schemas.microsoft.com/office/drawing/2014/main" id="{9EC87A48-F1B1-4A8D-A2EC-594A8B2664E5}"/>
                </a:ext>
              </a:extLst>
            </p:cNvPr>
            <p:cNvSpPr txBox="1"/>
            <p:nvPr/>
          </p:nvSpPr>
          <p:spPr>
            <a:xfrm>
              <a:off x="1632130" y="3911091"/>
              <a:ext cx="53721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309880" algn="l"/>
                </a:tabLst>
                <a:defRPr/>
              </a:pPr>
              <a:r>
                <a:rPr kumimoji="0" sz="8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0.5</a:t>
              </a:r>
              <a:r>
                <a:rPr kumimoji="0" sz="800" b="1" i="0" u="none" strike="noStrike" kern="1200" cap="none" spc="10" normalizeH="0" baseline="0" noProof="0" dirty="0">
                  <a:ln>
                    <a:noFill/>
                  </a:ln>
                  <a:solidFill>
                    <a:srgbClr val="808285"/>
                  </a:solidFill>
                  <a:effectLst/>
                  <a:uLnTx/>
                  <a:uFillTx/>
                  <a:latin typeface="Arial"/>
                  <a:ea typeface="ＭＳ Ｐゴシック" pitchFamily="34" charset="-128"/>
                  <a:cs typeface="Arial"/>
                </a:rPr>
                <a:t>	</a:t>
              </a:r>
              <a:r>
                <a:rPr kumimoji="0" sz="800" b="1" i="0" u="sng" strike="noStrike" kern="1200" cap="none" spc="10" normalizeH="0" baseline="0" noProof="0" dirty="0">
                  <a:ln>
                    <a:noFill/>
                  </a:ln>
                  <a:solidFill>
                    <a:srgbClr val="808285"/>
                  </a:solidFill>
                  <a:effectLst/>
                  <a:uLnTx/>
                  <a:uFill>
                    <a:solidFill>
                      <a:srgbClr val="878787"/>
                    </a:solidFill>
                  </a:uFill>
                  <a:latin typeface="Arial"/>
                  <a:ea typeface="ＭＳ Ｐゴシック" pitchFamily="34" charset="-128"/>
                  <a:cs typeface="Arial"/>
                </a:rPr>
                <a:t> </a:t>
              </a:r>
              <a:r>
                <a:rPr kumimoji="0" sz="800" b="1" i="0" u="sng" strike="noStrike" kern="1200" cap="none" spc="-45" normalizeH="0" baseline="0" noProof="0" dirty="0">
                  <a:ln>
                    <a:noFill/>
                  </a:ln>
                  <a:solidFill>
                    <a:srgbClr val="808285"/>
                  </a:solidFill>
                  <a:effectLst/>
                  <a:uLnTx/>
                  <a:uFill>
                    <a:solidFill>
                      <a:srgbClr val="878787"/>
                    </a:solidFill>
                  </a:uFill>
                  <a:latin typeface="Arial"/>
                  <a:ea typeface="ＭＳ Ｐゴシック" pitchFamily="34" charset="-128"/>
                  <a:cs typeface="Arial"/>
                </a:rPr>
                <a:t> </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57" name="object 79">
              <a:extLst>
                <a:ext uri="{FF2B5EF4-FFF2-40B4-BE49-F238E27FC236}">
                  <a16:creationId xmlns:a16="http://schemas.microsoft.com/office/drawing/2014/main" id="{66BEA5A3-B877-42FC-AB3F-60BCB85D654C}"/>
                </a:ext>
              </a:extLst>
            </p:cNvPr>
            <p:cNvSpPr txBox="1"/>
            <p:nvPr/>
          </p:nvSpPr>
          <p:spPr>
            <a:xfrm>
              <a:off x="2307231" y="3455172"/>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6</a:t>
              </a:r>
              <a:r>
                <a:rPr kumimoji="0" sz="8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1200" cap="none" spc="0" normalizeH="0" baseline="0" noProof="0" dirty="0">
                  <a:ln>
                    <a:noFill/>
                  </a:ln>
                  <a:solidFill>
                    <a:prstClr val="black"/>
                  </a:solidFill>
                  <a:effectLst/>
                  <a:uLnTx/>
                  <a:uFillTx/>
                  <a:latin typeface="Arial"/>
                  <a:ea typeface="ＭＳ Ｐゴシック" pitchFamily="34" charset="-128"/>
                  <a:cs typeface="Arial"/>
                </a:rPr>
                <a:t>7</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58" name="object 80">
              <a:extLst>
                <a:ext uri="{FF2B5EF4-FFF2-40B4-BE49-F238E27FC236}">
                  <a16:creationId xmlns:a16="http://schemas.microsoft.com/office/drawing/2014/main" id="{9890EFB0-282F-4647-B22A-12BA1F5C77B9}"/>
                </a:ext>
              </a:extLst>
            </p:cNvPr>
            <p:cNvSpPr txBox="1"/>
            <p:nvPr/>
          </p:nvSpPr>
          <p:spPr>
            <a:xfrm>
              <a:off x="2685408" y="3859496"/>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5" normalizeH="0" baseline="0" noProof="0" dirty="0">
                  <a:ln>
                    <a:noFill/>
                  </a:ln>
                  <a:solidFill>
                    <a:prstClr val="white"/>
                  </a:solidFill>
                  <a:effectLst/>
                  <a:uLnTx/>
                  <a:uFillTx/>
                  <a:latin typeface="Arial"/>
                  <a:ea typeface="ＭＳ Ｐゴシック" pitchFamily="34" charset="-128"/>
                  <a:cs typeface="Arial"/>
                </a:rPr>
                <a:t>1</a:t>
              </a:r>
              <a:r>
                <a:rPr kumimoji="0" sz="800" b="1" i="0" u="none" strike="noStrike" kern="1200" cap="none" spc="10" normalizeH="0" baseline="0" noProof="0" dirty="0">
                  <a:ln>
                    <a:noFill/>
                  </a:ln>
                  <a:solidFill>
                    <a:prstClr val="white"/>
                  </a:solidFill>
                  <a:effectLst/>
                  <a:uLnTx/>
                  <a:uFillTx/>
                  <a:latin typeface="Arial"/>
                  <a:ea typeface="ＭＳ Ｐゴシック" pitchFamily="34" charset="-128"/>
                  <a:cs typeface="Arial"/>
                </a:rPr>
                <a:t>.</a:t>
              </a:r>
              <a:r>
                <a:rPr kumimoji="0" sz="800" b="1" i="0" u="none" strike="noStrike" kern="1200" cap="none" spc="0" normalizeH="0" baseline="0" noProof="0" dirty="0">
                  <a:ln>
                    <a:noFill/>
                  </a:ln>
                  <a:solidFill>
                    <a:prstClr val="white"/>
                  </a:solidFill>
                  <a:effectLst/>
                  <a:uLnTx/>
                  <a:uFillTx/>
                  <a:latin typeface="Arial"/>
                  <a:ea typeface="ＭＳ Ｐゴシック" pitchFamily="34" charset="-128"/>
                  <a:cs typeface="Arial"/>
                </a:rPr>
                <a:t>9</a:t>
              </a:r>
              <a:endParaRPr kumimoji="0" sz="800" b="0" i="0" u="none" strike="noStrike" kern="1200" cap="none" spc="0" normalizeH="0" baseline="0" noProof="0" dirty="0">
                <a:ln>
                  <a:noFill/>
                </a:ln>
                <a:solidFill>
                  <a:prstClr val="white"/>
                </a:solidFill>
                <a:effectLst/>
                <a:uLnTx/>
                <a:uFillTx/>
                <a:latin typeface="Arial"/>
                <a:ea typeface="ＭＳ Ｐゴシック" pitchFamily="34" charset="-128"/>
                <a:cs typeface="Arial"/>
              </a:endParaRPr>
            </a:p>
          </p:txBody>
        </p:sp>
        <p:sp>
          <p:nvSpPr>
            <p:cNvPr id="259" name="object 81">
              <a:extLst>
                <a:ext uri="{FF2B5EF4-FFF2-40B4-BE49-F238E27FC236}">
                  <a16:creationId xmlns:a16="http://schemas.microsoft.com/office/drawing/2014/main" id="{1959B916-349A-4608-9FF7-4E15C9F7DDDD}"/>
                </a:ext>
              </a:extLst>
            </p:cNvPr>
            <p:cNvSpPr txBox="1"/>
            <p:nvPr/>
          </p:nvSpPr>
          <p:spPr>
            <a:xfrm>
              <a:off x="3070348" y="3534420"/>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6</a:t>
              </a:r>
              <a:r>
                <a:rPr kumimoji="0" sz="8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1200" cap="none" spc="0" normalizeH="0" baseline="0" noProof="0" dirty="0">
                  <a:ln>
                    <a:noFill/>
                  </a:ln>
                  <a:solidFill>
                    <a:prstClr val="black"/>
                  </a:solidFill>
                  <a:effectLst/>
                  <a:uLnTx/>
                  <a:uFillTx/>
                  <a:latin typeface="Arial"/>
                  <a:ea typeface="ＭＳ Ｐゴシック" pitchFamily="34" charset="-128"/>
                  <a:cs typeface="Arial"/>
                </a:rPr>
                <a:t>9</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60" name="object 82">
              <a:extLst>
                <a:ext uri="{FF2B5EF4-FFF2-40B4-BE49-F238E27FC236}">
                  <a16:creationId xmlns:a16="http://schemas.microsoft.com/office/drawing/2014/main" id="{C50BA44C-CD85-4A52-96D9-035464E73B5B}"/>
                </a:ext>
              </a:extLst>
            </p:cNvPr>
            <p:cNvSpPr txBox="1"/>
            <p:nvPr/>
          </p:nvSpPr>
          <p:spPr>
            <a:xfrm>
              <a:off x="3744363" y="3905463"/>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2</a:t>
              </a:r>
              <a:r>
                <a:rPr kumimoji="0" sz="8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1200" cap="none" spc="0" normalizeH="0" baseline="0" noProof="0" dirty="0">
                  <a:ln>
                    <a:noFill/>
                  </a:ln>
                  <a:solidFill>
                    <a:prstClr val="black"/>
                  </a:solidFill>
                  <a:effectLst/>
                  <a:uLnTx/>
                  <a:uFillTx/>
                  <a:latin typeface="Arial"/>
                  <a:ea typeface="ＭＳ Ｐゴシック" pitchFamily="34" charset="-128"/>
                  <a:cs typeface="Arial"/>
                </a:rPr>
                <a:t>0</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prevalence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among key populations</a:t>
              </a:r>
            </a:p>
          </p:txBody>
        </p:sp>
        <p:sp>
          <p:nvSpPr>
            <p:cNvPr id="95" name="Rectangle 94">
              <a:extLst>
                <a:ext uri="{FF2B5EF4-FFF2-40B4-BE49-F238E27FC236}">
                  <a16:creationId xmlns:a16="http://schemas.microsoft.com/office/drawing/2014/main" id="{82901BC7-0700-41C0-8DB2-C04892DCE002}"/>
                </a:ext>
              </a:extLst>
            </p:cNvPr>
            <p:cNvSpPr/>
            <p:nvPr/>
          </p:nvSpPr>
          <p:spPr>
            <a:xfrm>
              <a:off x="524520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Distribution of new HIV infections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(aged 15–49 years), by population group</a:t>
              </a:r>
            </a:p>
          </p:txBody>
        </p:sp>
        <p:sp>
          <p:nvSpPr>
            <p:cNvPr id="211" name="Rectangle 210">
              <a:extLst>
                <a:ext uri="{FF2B5EF4-FFF2-40B4-BE49-F238E27FC236}">
                  <a16:creationId xmlns:a16="http://schemas.microsoft.com/office/drawing/2014/main" id="{0922FD3B-9713-40D0-B7A1-83FE0384323F}"/>
                </a:ext>
              </a:extLst>
            </p:cNvPr>
            <p:cNvSpPr/>
            <p:nvPr/>
          </p:nvSpPr>
          <p:spPr>
            <a:xfrm>
              <a:off x="432000" y="4338000"/>
              <a:ext cx="108000" cy="108000"/>
            </a:xfrm>
            <a:prstGeom prst="rect">
              <a:avLst/>
            </a:prstGeom>
            <a:solidFill>
              <a:srgbClr val="F78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TextBox 209">
              <a:extLst>
                <a:ext uri="{FF2B5EF4-FFF2-40B4-BE49-F238E27FC236}">
                  <a16:creationId xmlns:a16="http://schemas.microsoft.com/office/drawing/2014/main" id="{28006A5A-5860-476E-8D1E-17663F79FF23}"/>
                </a:ext>
              </a:extLst>
            </p:cNvPr>
            <p:cNvSpPr txBox="1"/>
            <p:nvPr/>
          </p:nvSpPr>
          <p:spPr>
            <a:xfrm>
              <a:off x="576000" y="4320000"/>
              <a:ext cx="958596"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Sex workers, n = 6</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9" name="Rectangle 208">
              <a:extLst>
                <a:ext uri="{FF2B5EF4-FFF2-40B4-BE49-F238E27FC236}">
                  <a16:creationId xmlns:a16="http://schemas.microsoft.com/office/drawing/2014/main" id="{41680D92-001D-42AF-82F4-0FD1D7BC36F9}"/>
                </a:ext>
              </a:extLst>
            </p:cNvPr>
            <p:cNvSpPr/>
            <p:nvPr/>
          </p:nvSpPr>
          <p:spPr>
            <a:xfrm>
              <a:off x="1800000" y="4338000"/>
              <a:ext cx="108000" cy="108000"/>
            </a:xfrm>
            <a:prstGeom prst="rect">
              <a:avLst/>
            </a:prstGeom>
            <a:solidFill>
              <a:srgbClr val="FFE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Rectangle 207">
              <a:extLst>
                <a:ext uri="{FF2B5EF4-FFF2-40B4-BE49-F238E27FC236}">
                  <a16:creationId xmlns:a16="http://schemas.microsoft.com/office/drawing/2014/main" id="{72A2F8A2-B950-414C-9724-EA2FF99C953D}"/>
                </a:ext>
              </a:extLst>
            </p:cNvPr>
            <p:cNvSpPr/>
            <p:nvPr/>
          </p:nvSpPr>
          <p:spPr>
            <a:xfrm>
              <a:off x="1944000" y="4320000"/>
              <a:ext cx="2862963"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Gay men and other men who have sex with men, n = 21</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7" name="Rectangle 206">
              <a:extLst>
                <a:ext uri="{FF2B5EF4-FFF2-40B4-BE49-F238E27FC236}">
                  <a16:creationId xmlns:a16="http://schemas.microsoft.com/office/drawing/2014/main" id="{EEEA617A-C3F1-4853-BCF0-06225B466437}"/>
                </a:ext>
              </a:extLst>
            </p:cNvPr>
            <p:cNvSpPr/>
            <p:nvPr/>
          </p:nvSpPr>
          <p:spPr>
            <a:xfrm>
              <a:off x="432000" y="4554000"/>
              <a:ext cx="108000" cy="108000"/>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Rectangle 205">
              <a:extLst>
                <a:ext uri="{FF2B5EF4-FFF2-40B4-BE49-F238E27FC236}">
                  <a16:creationId xmlns:a16="http://schemas.microsoft.com/office/drawing/2014/main" id="{2BC64016-FDB4-416D-ADC3-87DECFF20933}"/>
                </a:ext>
              </a:extLst>
            </p:cNvPr>
            <p:cNvSpPr/>
            <p:nvPr/>
          </p:nvSpPr>
          <p:spPr>
            <a:xfrm>
              <a:off x="576000" y="4536000"/>
              <a:ext cx="1612621"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who inject drugs, n = 22</a:t>
              </a:r>
            </a:p>
          </p:txBody>
        </p:sp>
        <p:sp>
          <p:nvSpPr>
            <p:cNvPr id="205" name="Rectangle 204">
              <a:extLst>
                <a:ext uri="{FF2B5EF4-FFF2-40B4-BE49-F238E27FC236}">
                  <a16:creationId xmlns:a16="http://schemas.microsoft.com/office/drawing/2014/main" id="{EB8CEB18-3576-4AD7-BD85-3F1709FEE2EE}"/>
                </a:ext>
              </a:extLst>
            </p:cNvPr>
            <p:cNvSpPr/>
            <p:nvPr/>
          </p:nvSpPr>
          <p:spPr>
            <a:xfrm>
              <a:off x="2304000" y="4554000"/>
              <a:ext cx="108000" cy="108000"/>
            </a:xfrm>
            <a:prstGeom prst="rect">
              <a:avLst/>
            </a:prstGeom>
            <a:solidFill>
              <a:srgbClr val="88C5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Rectangle 203">
              <a:extLst>
                <a:ext uri="{FF2B5EF4-FFF2-40B4-BE49-F238E27FC236}">
                  <a16:creationId xmlns:a16="http://schemas.microsoft.com/office/drawing/2014/main" id="{86839D15-3EAB-4ACD-AC66-46671E9C97F7}"/>
                </a:ext>
              </a:extLst>
            </p:cNvPr>
            <p:cNvSpPr/>
            <p:nvPr/>
          </p:nvSpPr>
          <p:spPr>
            <a:xfrm>
              <a:off x="2448000" y="4536000"/>
              <a:ext cx="13561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Transgender people, n = 2</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2" name="Rectangle 201">
              <a:extLst>
                <a:ext uri="{FF2B5EF4-FFF2-40B4-BE49-F238E27FC236}">
                  <a16:creationId xmlns:a16="http://schemas.microsoft.com/office/drawing/2014/main" id="{2CB80449-51DE-4748-A040-F3DCB43AA934}"/>
                </a:ext>
              </a:extLst>
            </p:cNvPr>
            <p:cNvSpPr/>
            <p:nvPr/>
          </p:nvSpPr>
          <p:spPr>
            <a:xfrm>
              <a:off x="4124244" y="4536000"/>
              <a:ext cx="8752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Prisoners, n = 14</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3" name="Rectangle 202">
              <a:extLst>
                <a:ext uri="{FF2B5EF4-FFF2-40B4-BE49-F238E27FC236}">
                  <a16:creationId xmlns:a16="http://schemas.microsoft.com/office/drawing/2014/main" id="{9BB85FB8-0046-41A3-9B46-40C5025E0E60}"/>
                </a:ext>
              </a:extLst>
            </p:cNvPr>
            <p:cNvSpPr/>
            <p:nvPr/>
          </p:nvSpPr>
          <p:spPr>
            <a:xfrm>
              <a:off x="3980244" y="4554000"/>
              <a:ext cx="108000" cy="108000"/>
            </a:xfrm>
            <a:prstGeom prst="rect">
              <a:avLst/>
            </a:prstGeom>
            <a:solidFill>
              <a:srgbClr val="EC00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Rectangle 214">
              <a:extLst>
                <a:ext uri="{FF2B5EF4-FFF2-40B4-BE49-F238E27FC236}">
                  <a16:creationId xmlns:a16="http://schemas.microsoft.com/office/drawing/2014/main" id="{E6900FF3-CB22-405D-9E13-0A7F051DE1F7}"/>
                </a:ext>
              </a:extLst>
            </p:cNvPr>
            <p:cNvSpPr/>
            <p:nvPr/>
          </p:nvSpPr>
          <p:spPr>
            <a:xfrm>
              <a:off x="0" y="5490000"/>
              <a:ext cx="2848170"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Global AIDS Monitoring, 2014–2018.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6" name="Rectangle 215">
              <a:extLst>
                <a:ext uri="{FF2B5EF4-FFF2-40B4-BE49-F238E27FC236}">
                  <a16:creationId xmlns:a16="http://schemas.microsoft.com/office/drawing/2014/main" id="{A45CD371-7FC1-4F64-9B7A-38E1E7FEDA1C}"/>
                </a:ext>
              </a:extLst>
            </p:cNvPr>
            <p:cNvSpPr/>
            <p:nvPr/>
          </p:nvSpPr>
          <p:spPr>
            <a:xfrm>
              <a:off x="5245200" y="5490000"/>
              <a:ext cx="2022005"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UNAIDS special analysis, 2019.</a:t>
              </a:r>
            </a:p>
          </p:txBody>
        </p:sp>
        <p:cxnSp>
          <p:nvCxnSpPr>
            <p:cNvPr id="278" name="Straight Connector 277">
              <a:extLst>
                <a:ext uri="{FF2B5EF4-FFF2-40B4-BE49-F238E27FC236}">
                  <a16:creationId xmlns:a16="http://schemas.microsoft.com/office/drawing/2014/main" id="{397014AF-972C-4853-AFC8-B0AC1BDE473E}"/>
                </a:ext>
              </a:extLst>
            </p:cNvPr>
            <p:cNvCxnSpPr>
              <a:cxnSpLocks/>
            </p:cNvCxnSpPr>
            <p:nvPr/>
          </p:nvCxnSpPr>
          <p:spPr>
            <a:xfrm>
              <a:off x="6750000" y="2952000"/>
              <a:ext cx="360000" cy="36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B9A3466A-F263-4385-AF8E-1243231E1981}"/>
                </a:ext>
              </a:extLst>
            </p:cNvPr>
            <p:cNvCxnSpPr/>
            <p:nvPr/>
          </p:nvCxnSpPr>
          <p:spPr>
            <a:xfrm>
              <a:off x="7380000" y="2746800"/>
              <a:ext cx="0" cy="198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a:extLst>
                <a:ext uri="{FF2B5EF4-FFF2-40B4-BE49-F238E27FC236}">
                  <a16:creationId xmlns:a16="http://schemas.microsoft.com/office/drawing/2014/main" id="{AFBE7F81-499A-4A98-BE3C-2954310589CB}"/>
                </a:ext>
              </a:extLst>
            </p:cNvPr>
            <p:cNvCxnSpPr>
              <a:cxnSpLocks/>
            </p:cNvCxnSpPr>
            <p:nvPr/>
          </p:nvCxnSpPr>
          <p:spPr>
            <a:xfrm flipH="1">
              <a:off x="7591772" y="2946489"/>
              <a:ext cx="216000" cy="4117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1398107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4">
            <a:extLst>
              <a:ext uri="{FF2B5EF4-FFF2-40B4-BE49-F238E27FC236}">
                <a16:creationId xmlns:a16="http://schemas.microsoft.com/office/drawing/2014/main" id="{8BCC4431-A1C4-4674-937C-79D5B1E36406}"/>
              </a:ext>
            </a:extLst>
          </p:cNvPr>
          <p:cNvGraphicFramePr>
            <a:graphicFrameLocks noGrp="1"/>
          </p:cNvGraphicFramePr>
          <p:nvPr/>
        </p:nvGraphicFramePr>
        <p:xfrm>
          <a:off x="360000" y="1620000"/>
          <a:ext cx="9576000" cy="2502000"/>
        </p:xfrm>
        <a:graphic>
          <a:graphicData uri="http://schemas.openxmlformats.org/drawingml/2006/table">
            <a:tbl>
              <a:tblPr firstRow="1" bandRow="1"/>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756000">
                  <a:extLst>
                    <a:ext uri="{9D8B030D-6E8A-4147-A177-3AD203B41FA5}">
                      <a16:colId xmlns:a16="http://schemas.microsoft.com/office/drawing/2014/main" val="20002"/>
                    </a:ext>
                  </a:extLst>
                </a:gridCol>
                <a:gridCol w="792000">
                  <a:extLst>
                    <a:ext uri="{9D8B030D-6E8A-4147-A177-3AD203B41FA5}">
                      <a16:colId xmlns:a16="http://schemas.microsoft.com/office/drawing/2014/main" val="20003"/>
                    </a:ext>
                  </a:extLst>
                </a:gridCol>
                <a:gridCol w="756000">
                  <a:extLst>
                    <a:ext uri="{9D8B030D-6E8A-4147-A177-3AD203B41FA5}">
                      <a16:colId xmlns:a16="http://schemas.microsoft.com/office/drawing/2014/main" val="20004"/>
                    </a:ext>
                  </a:extLst>
                </a:gridCol>
                <a:gridCol w="756000">
                  <a:extLst>
                    <a:ext uri="{9D8B030D-6E8A-4147-A177-3AD203B41FA5}">
                      <a16:colId xmlns:a16="http://schemas.microsoft.com/office/drawing/2014/main" val="20005"/>
                    </a:ext>
                  </a:extLst>
                </a:gridCol>
                <a:gridCol w="756000">
                  <a:extLst>
                    <a:ext uri="{9D8B030D-6E8A-4147-A177-3AD203B41FA5}">
                      <a16:colId xmlns:a16="http://schemas.microsoft.com/office/drawing/2014/main" val="20006"/>
                    </a:ext>
                  </a:extLst>
                </a:gridCol>
                <a:gridCol w="756000">
                  <a:extLst>
                    <a:ext uri="{9D8B030D-6E8A-4147-A177-3AD203B41FA5}">
                      <a16:colId xmlns:a16="http://schemas.microsoft.com/office/drawing/2014/main" val="20007"/>
                    </a:ext>
                  </a:extLst>
                </a:gridCol>
                <a:gridCol w="756000">
                  <a:extLst>
                    <a:ext uri="{9D8B030D-6E8A-4147-A177-3AD203B41FA5}">
                      <a16:colId xmlns:a16="http://schemas.microsoft.com/office/drawing/2014/main" val="20008"/>
                    </a:ext>
                  </a:extLst>
                </a:gridCol>
                <a:gridCol w="756000">
                  <a:extLst>
                    <a:ext uri="{9D8B030D-6E8A-4147-A177-3AD203B41FA5}">
                      <a16:colId xmlns:a16="http://schemas.microsoft.com/office/drawing/2014/main" val="20009"/>
                    </a:ext>
                  </a:extLst>
                </a:gridCol>
                <a:gridCol w="756000">
                  <a:extLst>
                    <a:ext uri="{9D8B030D-6E8A-4147-A177-3AD203B41FA5}">
                      <a16:colId xmlns:a16="http://schemas.microsoft.com/office/drawing/2014/main" val="20010"/>
                    </a:ext>
                  </a:extLst>
                </a:gridCol>
                <a:gridCol w="756000">
                  <a:extLst>
                    <a:ext uri="{9D8B030D-6E8A-4147-A177-3AD203B41FA5}">
                      <a16:colId xmlns:a16="http://schemas.microsoft.com/office/drawing/2014/main" val="20011"/>
                    </a:ext>
                  </a:extLst>
                </a:gridCol>
              </a:tblGrid>
              <a:tr h="11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Country</a:t>
                      </a:r>
                    </a:p>
                  </a:txBody>
                  <a:tcPr marL="36000" marR="0" marT="72000" marB="0">
                    <a:lnL w="6350" cap="flat" cmpd="sng" algn="ctr">
                      <a:solidFill>
                        <a:schemeClr val="tx1">
                          <a:lumMod val="75000"/>
                          <a:lumOff val="2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National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Sex workers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lang="en-GB" sz="800" b="1" kern="1200" spc="0" baseline="0" dirty="0">
                          <a:solidFill>
                            <a:schemeClr val="bg1"/>
                          </a:solidFill>
                          <a:latin typeface="+mn-lt"/>
                          <a:ea typeface="+mn-ea"/>
                          <a:cs typeface="Arial"/>
                        </a:rPr>
                        <a:t>S</a:t>
                      </a:r>
                      <a:r>
                        <a:rPr sz="800" b="1" kern="1200" spc="0" baseline="0" dirty="0">
                          <a:solidFill>
                            <a:schemeClr val="bg1"/>
                          </a:solidFill>
                          <a:latin typeface="+mn-lt"/>
                          <a:ea typeface="+mn-ea"/>
                          <a:cs typeface="Arial"/>
                        </a:rPr>
                        <a:t>ex workers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extLst>
                  <a:ext uri="{0D108BD9-81ED-4DB2-BD59-A6C34878D82A}">
                    <a16:rowId xmlns:a16="http://schemas.microsoft.com/office/drawing/2014/main" val="10000"/>
                  </a:ext>
                </a:extLst>
              </a:tr>
              <a:tr h="216000">
                <a:tc>
                  <a:txBody>
                    <a:bodyPr/>
                    <a:lstStyle/>
                    <a:p>
                      <a:pPr marL="53975" marR="61594" algn="l" defTabSz="914400" rtl="0" eaLnBrk="1" fontAlgn="ctr" latinLnBrk="0" hangingPunct="1">
                        <a:lnSpc>
                          <a:spcPct val="104200"/>
                        </a:lnSpc>
                        <a:spcBef>
                          <a:spcPts val="190"/>
                        </a:spcBef>
                      </a:pPr>
                      <a:r>
                        <a:rPr lang="fr-CH" sz="800" kern="1200" spc="-15" dirty="0">
                          <a:solidFill>
                            <a:schemeClr val="tx1"/>
                          </a:solidFill>
                          <a:latin typeface="Arial"/>
                          <a:ea typeface="+mn-ea"/>
                          <a:cs typeface="Arial"/>
                        </a:rPr>
                        <a:t>Canada</a:t>
                      </a:r>
                    </a:p>
                  </a:txBody>
                  <a:tcPr marL="9525"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lnSpc>
                          <a:spcPct val="100000"/>
                        </a:lnSpc>
                      </a:pPr>
                      <a:r>
                        <a:rPr lang="en-CH" sz="800" kern="1200" spc="-30" dirty="0">
                          <a:solidFill>
                            <a:schemeClr val="tx1"/>
                          </a:solidFill>
                          <a:latin typeface="Arial"/>
                          <a:ea typeface="+mn-ea"/>
                          <a:cs typeface="Arial"/>
                        </a:rPr>
                        <a:t>31 004 000</a:t>
                      </a:r>
                    </a:p>
                  </a:txBody>
                  <a:tcPr marL="0" marR="144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lnSpc>
                          <a:spcPct val="100000"/>
                        </a:lnSpc>
                      </a:pPr>
                      <a:r>
                        <a:rPr lang="en-CH" sz="800" kern="1200" spc="-30" dirty="0">
                          <a:solidFill>
                            <a:schemeClr val="tx1"/>
                          </a:solidFill>
                          <a:latin typeface="Arial"/>
                          <a:ea typeface="+mn-ea"/>
                          <a:cs typeface="Arial"/>
                        </a:rPr>
                        <a:t>14 000</a:t>
                      </a:r>
                    </a:p>
                  </a:txBody>
                  <a:tcPr marL="0" marR="144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0" algn="r" defTabSz="914400" rtl="0" eaLnBrk="1" fontAlgn="ctr" latinLnBrk="0" hangingPunct="1">
                        <a:lnSpc>
                          <a:spcPct val="100000"/>
                        </a:lnSpc>
                      </a:pPr>
                      <a:r>
                        <a:rPr lang="en-CH" sz="800" kern="1200" spc="-30">
                          <a:solidFill>
                            <a:schemeClr val="tx1"/>
                          </a:solidFill>
                          <a:latin typeface="Arial"/>
                          <a:ea typeface="+mn-ea"/>
                          <a:cs typeface="Arial"/>
                        </a:rPr>
                        <a:t>0.05</a:t>
                      </a: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6000">
                <a:tc>
                  <a:txBody>
                    <a:bodyPr/>
                    <a:lstStyle/>
                    <a:p>
                      <a:pPr marL="53975" marR="61594" algn="l" defTabSz="914400" rtl="0" eaLnBrk="1" fontAlgn="ctr" latinLnBrk="0" hangingPunct="1">
                        <a:lnSpc>
                          <a:spcPct val="104200"/>
                        </a:lnSpc>
                        <a:spcBef>
                          <a:spcPts val="190"/>
                        </a:spcBef>
                      </a:pPr>
                      <a:r>
                        <a:rPr lang="fr-CH" sz="800" kern="1200" spc="-15">
                          <a:solidFill>
                            <a:schemeClr val="tx1"/>
                          </a:solidFill>
                          <a:latin typeface="Arial"/>
                          <a:ea typeface="+mn-ea"/>
                          <a:cs typeface="Arial"/>
                        </a:rPr>
                        <a:t>Czechia</a:t>
                      </a:r>
                    </a:p>
                  </a:txBody>
                  <a:tcPr marL="9525"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lnSpc>
                          <a:spcPct val="100000"/>
                        </a:lnSpc>
                      </a:pPr>
                      <a:r>
                        <a:rPr lang="en-CH" sz="800" kern="1200" spc="-30">
                          <a:solidFill>
                            <a:schemeClr val="tx1"/>
                          </a:solidFill>
                          <a:latin typeface="Arial"/>
                          <a:ea typeface="+mn-ea"/>
                          <a:cs typeface="Arial"/>
                        </a:rPr>
                        <a:t>8 974 000</a:t>
                      </a:r>
                    </a:p>
                  </a:txBody>
                  <a:tcPr marL="0" marR="144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lnSpc>
                          <a:spcPct val="100000"/>
                        </a:lnSpc>
                      </a:pPr>
                      <a:r>
                        <a:rPr lang="en-CH" sz="800" kern="1200" spc="-30" dirty="0">
                          <a:solidFill>
                            <a:schemeClr val="tx1"/>
                          </a:solidFill>
                          <a:latin typeface="Arial"/>
                          <a:ea typeface="+mn-ea"/>
                          <a:cs typeface="Arial"/>
                        </a:rPr>
                        <a:t>22 000</a:t>
                      </a:r>
                    </a:p>
                  </a:txBody>
                  <a:tcPr marL="0" marR="144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0" algn="r" defTabSz="914400" rtl="0" eaLnBrk="1" fontAlgn="ctr" latinLnBrk="0" hangingPunct="1">
                        <a:lnSpc>
                          <a:spcPct val="100000"/>
                        </a:lnSpc>
                      </a:pPr>
                      <a:r>
                        <a:rPr lang="en-CH" sz="800" kern="1200" spc="-30">
                          <a:solidFill>
                            <a:schemeClr val="tx1"/>
                          </a:solidFill>
                          <a:latin typeface="Arial"/>
                          <a:ea typeface="+mn-ea"/>
                          <a:cs typeface="Arial"/>
                        </a:rPr>
                        <a:t>0.24</a:t>
                      </a: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6000">
                <a:tc>
                  <a:txBody>
                    <a:bodyPr/>
                    <a:lstStyle/>
                    <a:p>
                      <a:pPr marL="53975" marR="61594" algn="l" defTabSz="914400" rtl="0" eaLnBrk="1" fontAlgn="ctr" latinLnBrk="0" hangingPunct="1">
                        <a:lnSpc>
                          <a:spcPct val="104200"/>
                        </a:lnSpc>
                        <a:spcBef>
                          <a:spcPts val="190"/>
                        </a:spcBef>
                      </a:pPr>
                      <a:r>
                        <a:rPr lang="fr-CH" sz="800" kern="1200" spc="-15">
                          <a:solidFill>
                            <a:schemeClr val="tx1"/>
                          </a:solidFill>
                          <a:latin typeface="Arial"/>
                          <a:ea typeface="+mn-ea"/>
                          <a:cs typeface="Arial"/>
                        </a:rPr>
                        <a:t>Estonia</a:t>
                      </a:r>
                    </a:p>
                  </a:txBody>
                  <a:tcPr marL="9525"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lnSpc>
                          <a:spcPct val="100000"/>
                        </a:lnSpc>
                      </a:pPr>
                      <a:r>
                        <a:rPr lang="en-CH" sz="800" kern="1200" spc="-30">
                          <a:solidFill>
                            <a:schemeClr val="tx1"/>
                          </a:solidFill>
                          <a:latin typeface="Arial"/>
                          <a:ea typeface="+mn-ea"/>
                          <a:cs typeface="Arial"/>
                        </a:rPr>
                        <a:t>1 088 000</a:t>
                      </a:r>
                    </a:p>
                  </a:txBody>
                  <a:tcPr marL="0" marR="144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lnSpc>
                          <a:spcPct val="100000"/>
                        </a:lnSpc>
                      </a:pPr>
                      <a:r>
                        <a:rPr lang="en-CH" sz="800" kern="1200" spc="-30" dirty="0">
                          <a:solidFill>
                            <a:schemeClr val="tx1"/>
                          </a:solidFill>
                          <a:latin typeface="Arial"/>
                          <a:ea typeface="+mn-ea"/>
                          <a:cs typeface="Arial"/>
                        </a:rPr>
                        <a:t>2100</a:t>
                      </a:r>
                    </a:p>
                  </a:txBody>
                  <a:tcPr marL="0" marR="144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0" algn="r" defTabSz="914400" rtl="0" eaLnBrk="1" fontAlgn="ctr" latinLnBrk="0" hangingPunct="1">
                        <a:lnSpc>
                          <a:spcPct val="100000"/>
                        </a:lnSpc>
                      </a:pPr>
                      <a:r>
                        <a:rPr lang="en-CH" sz="800" kern="1200" spc="-30" dirty="0">
                          <a:solidFill>
                            <a:schemeClr val="tx1"/>
                          </a:solidFill>
                          <a:latin typeface="Arial"/>
                          <a:ea typeface="+mn-ea"/>
                          <a:cs typeface="Arial"/>
                        </a:rPr>
                        <a:t>0.2</a:t>
                      </a:r>
                      <a:r>
                        <a:rPr lang="en-GB" sz="800" kern="1200" spc="-30" dirty="0">
                          <a:solidFill>
                            <a:schemeClr val="tx1"/>
                          </a:solidFill>
                          <a:latin typeface="Arial"/>
                          <a:ea typeface="+mn-ea"/>
                          <a:cs typeface="Arial"/>
                        </a:rPr>
                        <a:t>0</a:t>
                      </a:r>
                      <a:endParaRPr lang="en-CH" sz="800" kern="1200" spc="-30" dirty="0">
                        <a:solidFill>
                          <a:schemeClr val="tx1"/>
                        </a:solidFill>
                        <a:latin typeface="Arial"/>
                        <a:ea typeface="+mn-ea"/>
                        <a:cs typeface="Arial"/>
                      </a:endParaRP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6000">
                <a:tc>
                  <a:txBody>
                    <a:bodyPr/>
                    <a:lstStyle/>
                    <a:p>
                      <a:pPr marL="53975" marR="61594" algn="l" defTabSz="914400" rtl="0" eaLnBrk="1" fontAlgn="ctr" latinLnBrk="0" hangingPunct="1">
                        <a:lnSpc>
                          <a:spcPct val="104200"/>
                        </a:lnSpc>
                        <a:spcBef>
                          <a:spcPts val="190"/>
                        </a:spcBef>
                      </a:pPr>
                      <a:r>
                        <a:rPr lang="fr-CH" sz="800" kern="1200" spc="-15">
                          <a:solidFill>
                            <a:schemeClr val="tx1"/>
                          </a:solidFill>
                          <a:latin typeface="Arial"/>
                          <a:ea typeface="+mn-ea"/>
                          <a:cs typeface="Arial"/>
                        </a:rPr>
                        <a:t>Israel</a:t>
                      </a:r>
                    </a:p>
                  </a:txBody>
                  <a:tcPr marL="9525"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lnSpc>
                          <a:spcPct val="100000"/>
                        </a:lnSpc>
                      </a:pPr>
                      <a:r>
                        <a:rPr lang="en-CH" sz="800" kern="1200" spc="-30">
                          <a:solidFill>
                            <a:schemeClr val="tx1"/>
                          </a:solidFill>
                          <a:latin typeface="Arial"/>
                          <a:ea typeface="+mn-ea"/>
                          <a:cs typeface="Arial"/>
                        </a:rPr>
                        <a:t>6 107 000</a:t>
                      </a:r>
                    </a:p>
                  </a:txBody>
                  <a:tcPr marL="0" marR="144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6000">
                <a:tc>
                  <a:txBody>
                    <a:bodyPr/>
                    <a:lstStyle/>
                    <a:p>
                      <a:pPr marL="53975" marR="61594" algn="l" defTabSz="914400" rtl="0" eaLnBrk="1" fontAlgn="ctr" latinLnBrk="0" hangingPunct="1">
                        <a:lnSpc>
                          <a:spcPct val="104200"/>
                        </a:lnSpc>
                        <a:spcBef>
                          <a:spcPts val="190"/>
                        </a:spcBef>
                      </a:pPr>
                      <a:r>
                        <a:rPr lang="fr-CH" sz="800" kern="1200" spc="-15" dirty="0" err="1">
                          <a:solidFill>
                            <a:schemeClr val="tx1"/>
                          </a:solidFill>
                          <a:latin typeface="Arial"/>
                          <a:ea typeface="+mn-ea"/>
                          <a:cs typeface="Arial"/>
                        </a:rPr>
                        <a:t>Serbia</a:t>
                      </a:r>
                      <a:endParaRPr lang="fr-CH" sz="800" kern="1200" spc="-15" dirty="0">
                        <a:solidFill>
                          <a:schemeClr val="tx1"/>
                        </a:solidFill>
                        <a:latin typeface="Arial"/>
                        <a:ea typeface="+mn-ea"/>
                        <a:cs typeface="Arial"/>
                      </a:endParaRPr>
                    </a:p>
                  </a:txBody>
                  <a:tcPr marL="9525"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lnSpc>
                          <a:spcPct val="100000"/>
                        </a:lnSpc>
                      </a:pPr>
                      <a:r>
                        <a:rPr lang="en-CH" sz="800" kern="1200" spc="-30">
                          <a:solidFill>
                            <a:schemeClr val="tx1"/>
                          </a:solidFill>
                          <a:latin typeface="Arial"/>
                          <a:ea typeface="+mn-ea"/>
                          <a:cs typeface="Arial"/>
                        </a:rPr>
                        <a:t>7 331 000</a:t>
                      </a:r>
                    </a:p>
                  </a:txBody>
                  <a:tcPr marL="0" marR="144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0000">
                <a:tc>
                  <a:txBody>
                    <a:bodyPr/>
                    <a:lstStyle/>
                    <a:p>
                      <a:pPr marL="53975" marR="61594" algn="l" defTabSz="914400" rtl="0" eaLnBrk="1" fontAlgn="ctr" latinLnBrk="0" hangingPunct="1">
                        <a:lnSpc>
                          <a:spcPct val="104200"/>
                        </a:lnSpc>
                        <a:spcBef>
                          <a:spcPts val="190"/>
                        </a:spcBef>
                      </a:pPr>
                      <a:r>
                        <a:rPr lang="fr-CH" sz="800" kern="1200" spc="-15" dirty="0">
                          <a:solidFill>
                            <a:schemeClr val="tx1"/>
                          </a:solidFill>
                          <a:latin typeface="Arial"/>
                          <a:ea typeface="+mn-ea"/>
                          <a:cs typeface="Arial"/>
                        </a:rPr>
                        <a:t>United States  of America</a:t>
                      </a:r>
                    </a:p>
                  </a:txBody>
                  <a:tcPr marL="9525"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lnSpc>
                          <a:spcPct val="100000"/>
                        </a:lnSpc>
                      </a:pPr>
                      <a:r>
                        <a:rPr lang="en-CH" sz="800" kern="1200" spc="-30" dirty="0">
                          <a:solidFill>
                            <a:schemeClr val="tx1"/>
                          </a:solidFill>
                          <a:latin typeface="Arial"/>
                          <a:ea typeface="+mn-ea"/>
                          <a:cs typeface="Arial"/>
                        </a:rPr>
                        <a:t>265 224 000</a:t>
                      </a:r>
                    </a:p>
                  </a:txBody>
                  <a:tcPr marL="0" marR="144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lnSpc>
                          <a:spcPct val="100000"/>
                        </a:lnSpc>
                      </a:pPr>
                      <a:r>
                        <a:rPr lang="en-CH" sz="800" kern="1200" spc="-30" dirty="0">
                          <a:solidFill>
                            <a:schemeClr val="tx1"/>
                          </a:solidFill>
                          <a:latin typeface="Arial"/>
                          <a:ea typeface="+mn-ea"/>
                          <a:cs typeface="Arial"/>
                        </a:rPr>
                        <a:t>1 000 000</a:t>
                      </a:r>
                    </a:p>
                  </a:txBody>
                  <a:tcPr marL="0" marR="144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0" algn="r" defTabSz="914400" rtl="0" eaLnBrk="1" fontAlgn="ctr" latinLnBrk="0" hangingPunct="1">
                        <a:lnSpc>
                          <a:spcPct val="100000"/>
                        </a:lnSpc>
                      </a:pPr>
                      <a:r>
                        <a:rPr lang="en-CH" sz="800" kern="1200" spc="-30">
                          <a:solidFill>
                            <a:schemeClr val="tx1"/>
                          </a:solidFill>
                          <a:latin typeface="Arial"/>
                          <a:ea typeface="+mn-ea"/>
                          <a:cs typeface="Arial"/>
                        </a:rPr>
                        <a:t>0.38</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0" algn="r" defTabSz="914400" rtl="0" eaLnBrk="1" fontAlgn="t" latinLnBrk="0" hangingPunct="1">
                        <a:lnSpc>
                          <a:spcPct val="100000"/>
                        </a:lnSpc>
                      </a:pPr>
                      <a:r>
                        <a:rPr lang="en-CH" sz="800" kern="1200" spc="-30" dirty="0">
                          <a:solidFill>
                            <a:schemeClr val="tx1"/>
                          </a:solidFill>
                          <a:latin typeface="Arial"/>
                          <a:ea typeface="+mn-ea"/>
                          <a:cs typeface="Arial"/>
                        </a:rPr>
                        <a:t> </a:t>
                      </a: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pSp>
        <p:nvGrpSpPr>
          <p:cNvPr id="2" name="Group 1">
            <a:extLst>
              <a:ext uri="{FF2B5EF4-FFF2-40B4-BE49-F238E27FC236}">
                <a16:creationId xmlns:a16="http://schemas.microsoft.com/office/drawing/2014/main" id="{54CC3070-E013-4B30-9498-C22BD34C7620}"/>
              </a:ext>
            </a:extLst>
          </p:cNvPr>
          <p:cNvGrpSpPr/>
          <p:nvPr/>
        </p:nvGrpSpPr>
        <p:grpSpPr>
          <a:xfrm>
            <a:off x="0" y="0"/>
            <a:ext cx="10285200" cy="6096221"/>
            <a:chOff x="0" y="0"/>
            <a:chExt cx="10285200" cy="609622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Estimated size of key populations, western and central Europe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and North America,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5850000"/>
              <a:ext cx="6943739" cy="24622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2018; United Nations, Department of Economic and Social Affairs, Population Division. World population prospects: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the 2017 revision. 2018 (custom data acquired via website).</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32" name="Group 31">
              <a:extLst>
                <a:ext uri="{FF2B5EF4-FFF2-40B4-BE49-F238E27FC236}">
                  <a16:creationId xmlns:a16="http://schemas.microsoft.com/office/drawing/2014/main" id="{77653525-ECBE-47CE-9959-3337B16EAAD7}"/>
                </a:ext>
              </a:extLst>
            </p:cNvPr>
            <p:cNvGrpSpPr/>
            <p:nvPr/>
          </p:nvGrpSpPr>
          <p:grpSpPr>
            <a:xfrm>
              <a:off x="432000" y="4932000"/>
              <a:ext cx="5890357" cy="138499"/>
              <a:chOff x="720000" y="4500000"/>
              <a:chExt cx="5890357" cy="138499"/>
            </a:xfrm>
          </p:grpSpPr>
          <p:grpSp>
            <p:nvGrpSpPr>
              <p:cNvPr id="4" name="Group 3">
                <a:extLst>
                  <a:ext uri="{FF2B5EF4-FFF2-40B4-BE49-F238E27FC236}">
                    <a16:creationId xmlns:a16="http://schemas.microsoft.com/office/drawing/2014/main" id="{60170454-4197-4ADA-9B57-7948E285C24A}"/>
                  </a:ext>
                </a:extLst>
              </p:cNvPr>
              <p:cNvGrpSpPr/>
              <p:nvPr/>
            </p:nvGrpSpPr>
            <p:grpSpPr>
              <a:xfrm>
                <a:off x="2844000" y="4500000"/>
                <a:ext cx="1689295" cy="138499"/>
                <a:chOff x="3532575" y="4500000"/>
                <a:chExt cx="1689295" cy="138499"/>
              </a:xfrm>
            </p:grpSpPr>
            <p:sp>
              <p:nvSpPr>
                <p:cNvPr id="17" name="object 14">
                  <a:extLst>
                    <a:ext uri="{FF2B5EF4-FFF2-40B4-BE49-F238E27FC236}">
                      <a16:creationId xmlns:a16="http://schemas.microsoft.com/office/drawing/2014/main" id="{3BF573EF-D027-4348-87D9-2B6F29DE8AF4}"/>
                    </a:ext>
                  </a:extLst>
                </p:cNvPr>
                <p:cNvSpPr/>
                <p:nvPr/>
              </p:nvSpPr>
              <p:spPr>
                <a:xfrm>
                  <a:off x="3532575"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83D0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 name="TextBox 17">
                  <a:extLst>
                    <a:ext uri="{FF2B5EF4-FFF2-40B4-BE49-F238E27FC236}">
                      <a16:creationId xmlns:a16="http://schemas.microsoft.com/office/drawing/2014/main" id="{0E935F64-E908-4A70-B633-F5972180C3A3}"/>
                    </a:ext>
                  </a:extLst>
                </p:cNvPr>
                <p:cNvSpPr txBox="1"/>
                <p:nvPr/>
              </p:nvSpPr>
              <p:spPr>
                <a:xfrm>
                  <a:off x="3676575" y="4500000"/>
                  <a:ext cx="1545295"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Local population size estimate</a:t>
                  </a:r>
                </a:p>
              </p:txBody>
            </p:sp>
          </p:grpSp>
          <p:grpSp>
            <p:nvGrpSpPr>
              <p:cNvPr id="29" name="Group 28">
                <a:extLst>
                  <a:ext uri="{FF2B5EF4-FFF2-40B4-BE49-F238E27FC236}">
                    <a16:creationId xmlns:a16="http://schemas.microsoft.com/office/drawing/2014/main" id="{5E06D784-EB50-42CB-912E-0B979F36B23D}"/>
                  </a:ext>
                </a:extLst>
              </p:cNvPr>
              <p:cNvGrpSpPr/>
              <p:nvPr/>
            </p:nvGrpSpPr>
            <p:grpSpPr>
              <a:xfrm>
                <a:off x="4824000" y="4500000"/>
                <a:ext cx="951913" cy="138499"/>
                <a:chOff x="7418479" y="4500000"/>
                <a:chExt cx="951913" cy="138499"/>
              </a:xfrm>
            </p:grpSpPr>
            <p:sp>
              <p:nvSpPr>
                <p:cNvPr id="20" name="object 15">
                  <a:extLst>
                    <a:ext uri="{FF2B5EF4-FFF2-40B4-BE49-F238E27FC236}">
                      <a16:creationId xmlns:a16="http://schemas.microsoft.com/office/drawing/2014/main" id="{89EEAA3D-9F21-43BC-B4BE-ACE3DA77F7F9}"/>
                    </a:ext>
                  </a:extLst>
                </p:cNvPr>
                <p:cNvSpPr/>
                <p:nvPr/>
              </p:nvSpPr>
              <p:spPr>
                <a:xfrm>
                  <a:off x="74184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F3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C2B62A3C-260B-4A8A-9BD9-7877CFF48912}"/>
                    </a:ext>
                  </a:extLst>
                </p:cNvPr>
                <p:cNvSpPr txBox="1"/>
                <p:nvPr/>
              </p:nvSpPr>
              <p:spPr>
                <a:xfrm>
                  <a:off x="7562479" y="4500000"/>
                  <a:ext cx="807913"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Insufficient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1" name="Group 30">
                <a:extLst>
                  <a:ext uri="{FF2B5EF4-FFF2-40B4-BE49-F238E27FC236}">
                    <a16:creationId xmlns:a16="http://schemas.microsoft.com/office/drawing/2014/main" id="{6C6AE5E8-233E-4A0C-A02A-8B7FE66008AA}"/>
                  </a:ext>
                </a:extLst>
              </p:cNvPr>
              <p:cNvGrpSpPr/>
              <p:nvPr/>
            </p:nvGrpSpPr>
            <p:grpSpPr>
              <a:xfrm>
                <a:off x="6062400" y="4500000"/>
                <a:ext cx="547957" cy="138499"/>
                <a:chOff x="9420079" y="4500000"/>
                <a:chExt cx="547957" cy="138499"/>
              </a:xfrm>
            </p:grpSpPr>
            <p:sp>
              <p:nvSpPr>
                <p:cNvPr id="24" name="object 16">
                  <a:extLst>
                    <a:ext uri="{FF2B5EF4-FFF2-40B4-BE49-F238E27FC236}">
                      <a16:creationId xmlns:a16="http://schemas.microsoft.com/office/drawing/2014/main" id="{61A6E4DA-D9D5-48D2-AC22-C9E785FF6CDA}"/>
                    </a:ext>
                  </a:extLst>
                </p:cNvPr>
                <p:cNvSpPr/>
                <p:nvPr/>
              </p:nvSpPr>
              <p:spPr>
                <a:xfrm>
                  <a:off x="94200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DEDE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 name="TextBox 24">
                  <a:extLst>
                    <a:ext uri="{FF2B5EF4-FFF2-40B4-BE49-F238E27FC236}">
                      <a16:creationId xmlns:a16="http://schemas.microsoft.com/office/drawing/2014/main" id="{07C132F7-67AB-4664-88E5-F347B7F54C3F}"/>
                    </a:ext>
                  </a:extLst>
                </p:cNvPr>
                <p:cNvSpPr txBox="1"/>
                <p:nvPr/>
              </p:nvSpPr>
              <p:spPr>
                <a:xfrm>
                  <a:off x="9564079" y="4500000"/>
                  <a:ext cx="403957"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No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 name="Group 2">
                <a:extLst>
                  <a:ext uri="{FF2B5EF4-FFF2-40B4-BE49-F238E27FC236}">
                    <a16:creationId xmlns:a16="http://schemas.microsoft.com/office/drawing/2014/main" id="{D8886F6E-946C-42FA-BE0D-ED35D44CBE80}"/>
                  </a:ext>
                </a:extLst>
              </p:cNvPr>
              <p:cNvGrpSpPr/>
              <p:nvPr/>
            </p:nvGrpSpPr>
            <p:grpSpPr>
              <a:xfrm>
                <a:off x="720000" y="4500000"/>
                <a:ext cx="1836771" cy="138499"/>
                <a:chOff x="720000" y="4500000"/>
                <a:chExt cx="1836771" cy="138499"/>
              </a:xfrm>
            </p:grpSpPr>
            <p:sp>
              <p:nvSpPr>
                <p:cNvPr id="27" name="object 13">
                  <a:extLst>
                    <a:ext uri="{FF2B5EF4-FFF2-40B4-BE49-F238E27FC236}">
                      <a16:creationId xmlns:a16="http://schemas.microsoft.com/office/drawing/2014/main" id="{50E582ED-F257-4432-875A-563BC5E381DE}"/>
                    </a:ext>
                  </a:extLst>
                </p:cNvPr>
                <p:cNvSpPr/>
                <p:nvPr/>
              </p:nvSpPr>
              <p:spPr>
                <a:xfrm>
                  <a:off x="720000"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8" name="TextBox 27">
                  <a:extLst>
                    <a:ext uri="{FF2B5EF4-FFF2-40B4-BE49-F238E27FC236}">
                      <a16:creationId xmlns:a16="http://schemas.microsoft.com/office/drawing/2014/main" id="{18DA4204-07AC-4CEE-A4CB-77084D882524}"/>
                    </a:ext>
                  </a:extLst>
                </p:cNvPr>
                <p:cNvSpPr txBox="1"/>
                <p:nvPr/>
              </p:nvSpPr>
              <p:spPr>
                <a:xfrm>
                  <a:off x="864000" y="4500000"/>
                  <a:ext cx="169277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National population size estimate</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grpSp>
    </p:spTree>
    <p:extLst>
      <p:ext uri="{BB962C8B-B14F-4D97-AF65-F5344CB8AC3E}">
        <p14:creationId xmlns:p14="http://schemas.microsoft.com/office/powerpoint/2010/main" val="296021039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727FCF1-B2F7-46F6-A982-F72F1C6BC566}"/>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testing and treatment cascade, western and central Europe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and North America,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68370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special analysis, 2019; see annex on methods for more details.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6" name="object 27">
              <a:extLst>
                <a:ext uri="{FF2B5EF4-FFF2-40B4-BE49-F238E27FC236}">
                  <a16:creationId xmlns:a16="http://schemas.microsoft.com/office/drawing/2014/main" id="{AB15BDEE-F470-47C6-AAE5-1F687E378115}"/>
                </a:ext>
              </a:extLst>
            </p:cNvPr>
            <p:cNvSpPr txBox="1"/>
            <p:nvPr/>
          </p:nvSpPr>
          <p:spPr>
            <a:xfrm>
              <a:off x="2287284" y="4464000"/>
              <a:ext cx="1584176"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37" name="object 28">
              <a:extLst>
                <a:ext uri="{FF2B5EF4-FFF2-40B4-BE49-F238E27FC236}">
                  <a16:creationId xmlns:a16="http://schemas.microsoft.com/office/drawing/2014/main" id="{51A5F103-7D88-4464-858B-2D8722FDD3EF}"/>
                </a:ext>
              </a:extLst>
            </p:cNvPr>
            <p:cNvSpPr txBox="1"/>
            <p:nvPr/>
          </p:nvSpPr>
          <p:spPr>
            <a:xfrm>
              <a:off x="4312800" y="4464000"/>
              <a:ext cx="1489483"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on treatment</a:t>
              </a:r>
            </a:p>
          </p:txBody>
        </p:sp>
        <p:sp>
          <p:nvSpPr>
            <p:cNvPr id="40" name="object 29">
              <a:extLst>
                <a:ext uri="{FF2B5EF4-FFF2-40B4-BE49-F238E27FC236}">
                  <a16:creationId xmlns:a16="http://schemas.microsoft.com/office/drawing/2014/main" id="{83D23EAC-45FC-49DE-B268-81AB292B6592}"/>
                </a:ext>
              </a:extLst>
            </p:cNvPr>
            <p:cNvSpPr txBox="1"/>
            <p:nvPr/>
          </p:nvSpPr>
          <p:spPr>
            <a:xfrm>
              <a:off x="6079652" y="4464000"/>
              <a:ext cx="1920064"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41" name="object 30">
              <a:extLst>
                <a:ext uri="{FF2B5EF4-FFF2-40B4-BE49-F238E27FC236}">
                  <a16:creationId xmlns:a16="http://schemas.microsoft.com/office/drawing/2014/main" id="{54474079-1B3A-4AD1-9534-19113897ADA2}"/>
                </a:ext>
              </a:extLst>
            </p:cNvPr>
            <p:cNvSpPr txBox="1"/>
            <p:nvPr/>
          </p:nvSpPr>
          <p:spPr>
            <a:xfrm>
              <a:off x="644400" y="2970000"/>
              <a:ext cx="780020" cy="615553"/>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Number of people living  with HIV</a:t>
              </a:r>
              <a:endPar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(million)</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2" name="object 30">
              <a:extLst>
                <a:ext uri="{FF2B5EF4-FFF2-40B4-BE49-F238E27FC236}">
                  <a16:creationId xmlns:a16="http://schemas.microsoft.com/office/drawing/2014/main" id="{7AB5C420-0DFF-417F-8C75-DDC0252820B8}"/>
                </a:ext>
              </a:extLst>
            </p:cNvPr>
            <p:cNvSpPr txBox="1"/>
            <p:nvPr/>
          </p:nvSpPr>
          <p:spPr>
            <a:xfrm>
              <a:off x="1785600" y="2264400"/>
              <a:ext cx="17376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2.5</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3" name="object 30">
              <a:extLst>
                <a:ext uri="{FF2B5EF4-FFF2-40B4-BE49-F238E27FC236}">
                  <a16:creationId xmlns:a16="http://schemas.microsoft.com/office/drawing/2014/main" id="{91A4D00D-31BE-40DB-8AE0-FC3A477629A0}"/>
                </a:ext>
              </a:extLst>
            </p:cNvPr>
            <p:cNvSpPr txBox="1"/>
            <p:nvPr/>
          </p:nvSpPr>
          <p:spPr>
            <a:xfrm>
              <a:off x="1887339" y="4280400"/>
              <a:ext cx="73097" cy="153888"/>
            </a:xfrm>
            <a:prstGeom prst="rect">
              <a:avLst/>
            </a:prstGeom>
          </p:spPr>
          <p:txBody>
            <a:bodyPr vert="horz" wrap="none" lIns="0" tIns="0" rIns="0" bIns="0" rtlCol="0" anchor="ctr">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4" name="object 31">
              <a:extLst>
                <a:ext uri="{FF2B5EF4-FFF2-40B4-BE49-F238E27FC236}">
                  <a16:creationId xmlns:a16="http://schemas.microsoft.com/office/drawing/2014/main" id="{2A7491A7-0FD2-40BB-8DF9-E8E84D46F121}"/>
                </a:ext>
              </a:extLst>
            </p:cNvPr>
            <p:cNvSpPr txBox="1"/>
            <p:nvPr/>
          </p:nvSpPr>
          <p:spPr>
            <a:xfrm>
              <a:off x="3439372" y="2592000"/>
              <a:ext cx="962543" cy="540533"/>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52 300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5" name="object 32">
              <a:extLst>
                <a:ext uri="{FF2B5EF4-FFF2-40B4-BE49-F238E27FC236}">
                  <a16:creationId xmlns:a16="http://schemas.microsoft.com/office/drawing/2014/main" id="{F9B53D48-A822-43AC-AD4A-DDD827696DE7}"/>
                </a:ext>
              </a:extLst>
            </p:cNvPr>
            <p:cNvSpPr txBox="1"/>
            <p:nvPr/>
          </p:nvSpPr>
          <p:spPr>
            <a:xfrm>
              <a:off x="5416436" y="2700000"/>
              <a:ext cx="962543" cy="691215"/>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and  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40 200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6" name="object 33">
              <a:extLst>
                <a:ext uri="{FF2B5EF4-FFF2-40B4-BE49-F238E27FC236}">
                  <a16:creationId xmlns:a16="http://schemas.microsoft.com/office/drawing/2014/main" id="{C259AFA9-D333-476B-BB54-1453ADEDBB34}"/>
                </a:ext>
              </a:extLst>
            </p:cNvPr>
            <p:cNvSpPr txBox="1"/>
            <p:nvPr/>
          </p:nvSpPr>
          <p:spPr>
            <a:xfrm>
              <a:off x="7398000" y="2988000"/>
              <a:ext cx="962543" cy="537327"/>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187 300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7" name="object 35">
              <a:extLst>
                <a:ext uri="{FF2B5EF4-FFF2-40B4-BE49-F238E27FC236}">
                  <a16:creationId xmlns:a16="http://schemas.microsoft.com/office/drawing/2014/main" id="{3C3E323B-1AD9-4F8D-9564-BA060479D600}"/>
                </a:ext>
              </a:extLst>
            </p:cNvPr>
            <p:cNvSpPr txBox="1"/>
            <p:nvPr/>
          </p:nvSpPr>
          <p:spPr>
            <a:xfrm>
              <a:off x="5419372" y="3717032"/>
              <a:ext cx="640096" cy="366126"/>
            </a:xfrm>
            <a:prstGeom prst="rect">
              <a:avLst/>
            </a:prstGeom>
          </p:spPr>
          <p:txBody>
            <a:bodyPr vert="horz" wrap="square" lIns="0" tIns="12065"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79</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60</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92</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48" name="object 36">
              <a:extLst>
                <a:ext uri="{FF2B5EF4-FFF2-40B4-BE49-F238E27FC236}">
                  <a16:creationId xmlns:a16="http://schemas.microsoft.com/office/drawing/2014/main" id="{276C6C29-90D4-45A9-A27C-8A142747E759}"/>
                </a:ext>
              </a:extLst>
            </p:cNvPr>
            <p:cNvSpPr txBox="1"/>
            <p:nvPr/>
          </p:nvSpPr>
          <p:spPr>
            <a:xfrm>
              <a:off x="7399372" y="3861048"/>
              <a:ext cx="700677" cy="366126"/>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64</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54</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74</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49" name="object 25">
              <a:extLst>
                <a:ext uri="{FF2B5EF4-FFF2-40B4-BE49-F238E27FC236}">
                  <a16:creationId xmlns:a16="http://schemas.microsoft.com/office/drawing/2014/main" id="{5D2DA540-7FB3-4378-AF55-D7888F5B17EC}"/>
                </a:ext>
              </a:extLst>
            </p:cNvPr>
            <p:cNvSpPr/>
            <p:nvPr/>
          </p:nvSpPr>
          <p:spPr>
            <a:xfrm>
              <a:off x="2088997" y="4355343"/>
              <a:ext cx="5940000" cy="0"/>
            </a:xfrm>
            <a:custGeom>
              <a:avLst/>
              <a:gdLst/>
              <a:ahLst/>
              <a:cxnLst/>
              <a:rect l="l" t="t" r="r" b="b"/>
              <a:pathLst>
                <a:path w="4963795">
                  <a:moveTo>
                    <a:pt x="0" y="0"/>
                  </a:moveTo>
                  <a:lnTo>
                    <a:pt x="4963667"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cxnSp>
          <p:nvCxnSpPr>
            <p:cNvPr id="50" name="Straight Connector 49">
              <a:extLst>
                <a:ext uri="{FF2B5EF4-FFF2-40B4-BE49-F238E27FC236}">
                  <a16:creationId xmlns:a16="http://schemas.microsoft.com/office/drawing/2014/main" id="{C4A3FA94-D2D5-4444-8FE8-DF6E2EEA169C}"/>
                </a:ext>
              </a:extLst>
            </p:cNvPr>
            <p:cNvCxnSpPr/>
            <p:nvPr/>
          </p:nvCxnSpPr>
          <p:spPr>
            <a:xfrm>
              <a:off x="2088000" y="2340000"/>
              <a:ext cx="0" cy="20124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object 34">
              <a:extLst>
                <a:ext uri="{FF2B5EF4-FFF2-40B4-BE49-F238E27FC236}">
                  <a16:creationId xmlns:a16="http://schemas.microsoft.com/office/drawing/2014/main" id="{D9D3E7EA-1D76-4536-B0F7-631D2AB7D76C}"/>
                </a:ext>
              </a:extLst>
            </p:cNvPr>
            <p:cNvSpPr txBox="1"/>
            <p:nvPr/>
          </p:nvSpPr>
          <p:spPr>
            <a:xfrm>
              <a:off x="3437999" y="3456000"/>
              <a:ext cx="629003" cy="371255"/>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88</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75</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95</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cxnSp>
          <p:nvCxnSpPr>
            <p:cNvPr id="52" name="Straight Connector 51">
              <a:extLst>
                <a:ext uri="{FF2B5EF4-FFF2-40B4-BE49-F238E27FC236}">
                  <a16:creationId xmlns:a16="http://schemas.microsoft.com/office/drawing/2014/main" id="{A81C2EFE-DF2E-48CA-8FD3-3E22CAE3CC3C}"/>
                </a:ext>
              </a:extLst>
            </p:cNvPr>
            <p:cNvCxnSpPr/>
            <p:nvPr/>
          </p:nvCxnSpPr>
          <p:spPr>
            <a:xfrm>
              <a:off x="2088000" y="4355591"/>
              <a:ext cx="594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3C75EB76-ECAE-4F32-9A24-D64C0EA0865B}"/>
                </a:ext>
              </a:extLst>
            </p:cNvPr>
            <p:cNvSpPr/>
            <p:nvPr/>
          </p:nvSpPr>
          <p:spPr>
            <a:xfrm>
              <a:off x="2808000" y="2822399"/>
              <a:ext cx="540000" cy="1533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A6A0B7F8-3119-4EA6-A0D6-C7B6826CDC32}"/>
                </a:ext>
              </a:extLst>
            </p:cNvPr>
            <p:cNvSpPr/>
            <p:nvPr/>
          </p:nvSpPr>
          <p:spPr>
            <a:xfrm>
              <a:off x="2808000" y="2600523"/>
              <a:ext cx="540000" cy="169199"/>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47A6C23B-8995-41B5-B048-ABB2129C52BA}"/>
                </a:ext>
              </a:extLst>
            </p:cNvPr>
            <p:cNvSpPr/>
            <p:nvPr/>
          </p:nvSpPr>
          <p:spPr>
            <a:xfrm>
              <a:off x="2808000" y="2769723"/>
              <a:ext cx="540000" cy="54000"/>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6" name="Rectangle 55">
              <a:extLst>
                <a:ext uri="{FF2B5EF4-FFF2-40B4-BE49-F238E27FC236}">
                  <a16:creationId xmlns:a16="http://schemas.microsoft.com/office/drawing/2014/main" id="{FDE673C9-7924-4C1E-A86C-9E7553385658}"/>
                </a:ext>
              </a:extLst>
            </p:cNvPr>
            <p:cNvSpPr/>
            <p:nvPr/>
          </p:nvSpPr>
          <p:spPr>
            <a:xfrm>
              <a:off x="4788000" y="2966400"/>
              <a:ext cx="540000" cy="139092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7" name="Rectangle 56">
              <a:extLst>
                <a:ext uri="{FF2B5EF4-FFF2-40B4-BE49-F238E27FC236}">
                  <a16:creationId xmlns:a16="http://schemas.microsoft.com/office/drawing/2014/main" id="{BE0DA95B-B87D-4179-B3AA-62DB02778698}"/>
                </a:ext>
              </a:extLst>
            </p:cNvPr>
            <p:cNvSpPr/>
            <p:nvPr/>
          </p:nvSpPr>
          <p:spPr>
            <a:xfrm>
              <a:off x="4788000" y="2600523"/>
              <a:ext cx="540000" cy="326410"/>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0" name="Rectangle 59">
              <a:extLst>
                <a:ext uri="{FF2B5EF4-FFF2-40B4-BE49-F238E27FC236}">
                  <a16:creationId xmlns:a16="http://schemas.microsoft.com/office/drawing/2014/main" id="{D05DE118-07FD-41F7-868D-57B74DF556AF}"/>
                </a:ext>
              </a:extLst>
            </p:cNvPr>
            <p:cNvSpPr/>
            <p:nvPr/>
          </p:nvSpPr>
          <p:spPr>
            <a:xfrm>
              <a:off x="4788000" y="2926933"/>
              <a:ext cx="540000" cy="45719"/>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3" name="Rectangle 62">
              <a:extLst>
                <a:ext uri="{FF2B5EF4-FFF2-40B4-BE49-F238E27FC236}">
                  <a16:creationId xmlns:a16="http://schemas.microsoft.com/office/drawing/2014/main" id="{6C5297BB-9587-47FB-BE05-94AC1C677DBC}"/>
                </a:ext>
              </a:extLst>
            </p:cNvPr>
            <p:cNvSpPr/>
            <p:nvPr/>
          </p:nvSpPr>
          <p:spPr>
            <a:xfrm>
              <a:off x="6804000" y="3225081"/>
              <a:ext cx="540000" cy="112907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7" name="Rectangle 66">
              <a:extLst>
                <a:ext uri="{FF2B5EF4-FFF2-40B4-BE49-F238E27FC236}">
                  <a16:creationId xmlns:a16="http://schemas.microsoft.com/office/drawing/2014/main" id="{988BF410-0ED1-4E4B-8B56-F1324682BCBA}"/>
                </a:ext>
              </a:extLst>
            </p:cNvPr>
            <p:cNvSpPr/>
            <p:nvPr/>
          </p:nvSpPr>
          <p:spPr>
            <a:xfrm>
              <a:off x="6804000" y="2600523"/>
              <a:ext cx="540000" cy="474605"/>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9" name="Rectangle 68">
              <a:extLst>
                <a:ext uri="{FF2B5EF4-FFF2-40B4-BE49-F238E27FC236}">
                  <a16:creationId xmlns:a16="http://schemas.microsoft.com/office/drawing/2014/main" id="{C7D9BEC3-8E91-4921-9FEB-ACA87B029400}"/>
                </a:ext>
              </a:extLst>
            </p:cNvPr>
            <p:cNvSpPr/>
            <p:nvPr/>
          </p:nvSpPr>
          <p:spPr>
            <a:xfrm>
              <a:off x="6804000" y="3075129"/>
              <a:ext cx="540000" cy="150448"/>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4" name="object 30">
              <a:extLst>
                <a:ext uri="{FF2B5EF4-FFF2-40B4-BE49-F238E27FC236}">
                  <a16:creationId xmlns:a16="http://schemas.microsoft.com/office/drawing/2014/main" id="{E0962B91-F174-4137-A84E-163FD6790C55}"/>
                </a:ext>
              </a:extLst>
            </p:cNvPr>
            <p:cNvSpPr txBox="1"/>
            <p:nvPr/>
          </p:nvSpPr>
          <p:spPr>
            <a:xfrm>
              <a:off x="1785600" y="2667600"/>
              <a:ext cx="17376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5" name="object 30">
              <a:extLst>
                <a:ext uri="{FF2B5EF4-FFF2-40B4-BE49-F238E27FC236}">
                  <a16:creationId xmlns:a16="http://schemas.microsoft.com/office/drawing/2014/main" id="{5A87EFA0-D409-470D-AB4D-A54D374D679D}"/>
                </a:ext>
              </a:extLst>
            </p:cNvPr>
            <p:cNvSpPr txBox="1"/>
            <p:nvPr/>
          </p:nvSpPr>
          <p:spPr>
            <a:xfrm>
              <a:off x="1785600" y="3070800"/>
              <a:ext cx="17376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1.5</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6" name="object 30">
              <a:extLst>
                <a:ext uri="{FF2B5EF4-FFF2-40B4-BE49-F238E27FC236}">
                  <a16:creationId xmlns:a16="http://schemas.microsoft.com/office/drawing/2014/main" id="{9F0ABD03-4A20-438A-8F5F-668A5F6FDBDE}"/>
                </a:ext>
              </a:extLst>
            </p:cNvPr>
            <p:cNvSpPr txBox="1"/>
            <p:nvPr/>
          </p:nvSpPr>
          <p:spPr>
            <a:xfrm>
              <a:off x="1785600" y="3474000"/>
              <a:ext cx="17376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7" name="object 30">
              <a:extLst>
                <a:ext uri="{FF2B5EF4-FFF2-40B4-BE49-F238E27FC236}">
                  <a16:creationId xmlns:a16="http://schemas.microsoft.com/office/drawing/2014/main" id="{CF6FDA3C-A419-4F77-A9A1-7EC730ED9BCB}"/>
                </a:ext>
              </a:extLst>
            </p:cNvPr>
            <p:cNvSpPr txBox="1"/>
            <p:nvPr/>
          </p:nvSpPr>
          <p:spPr>
            <a:xfrm>
              <a:off x="1785600" y="3877200"/>
              <a:ext cx="17376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0.5</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grpSp>
    </p:spTree>
    <p:extLst>
      <p:ext uri="{BB962C8B-B14F-4D97-AF65-F5344CB8AC3E}">
        <p14:creationId xmlns:p14="http://schemas.microsoft.com/office/powerpoint/2010/main" val="397088067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7">
            <a:extLst>
              <a:ext uri="{FF2B5EF4-FFF2-40B4-BE49-F238E27FC236}">
                <a16:creationId xmlns:a16="http://schemas.microsoft.com/office/drawing/2014/main" id="{BBE5D40D-4DBC-462F-A6A9-34B1B46523A3}"/>
              </a:ext>
            </a:extLst>
          </p:cNvPr>
          <p:cNvGraphicFramePr>
            <a:graphicFrameLocks noGrp="1"/>
          </p:cNvGraphicFramePr>
          <p:nvPr/>
        </p:nvGraphicFramePr>
        <p:xfrm>
          <a:off x="360000" y="1260000"/>
          <a:ext cx="9645005" cy="4487582"/>
        </p:xfrm>
        <a:graphic>
          <a:graphicData uri="http://schemas.openxmlformats.org/drawingml/2006/table">
            <a:tbl>
              <a:tblPr firstRow="1" bandRow="1">
                <a:tableStyleId>{2D5ABB26-0587-4C30-8999-92F81FD0307C}</a:tableStyleId>
              </a:tblPr>
              <a:tblGrid>
                <a:gridCol w="1437005">
                  <a:extLst>
                    <a:ext uri="{9D8B030D-6E8A-4147-A177-3AD203B41FA5}">
                      <a16:colId xmlns:a16="http://schemas.microsoft.com/office/drawing/2014/main" val="20000"/>
                    </a:ext>
                  </a:extLst>
                </a:gridCol>
                <a:gridCol w="684000">
                  <a:extLst>
                    <a:ext uri="{9D8B030D-6E8A-4147-A177-3AD203B41FA5}">
                      <a16:colId xmlns:a16="http://schemas.microsoft.com/office/drawing/2014/main" val="20001"/>
                    </a:ext>
                  </a:extLst>
                </a:gridCol>
                <a:gridCol w="684000">
                  <a:extLst>
                    <a:ext uri="{9D8B030D-6E8A-4147-A177-3AD203B41FA5}">
                      <a16:colId xmlns:a16="http://schemas.microsoft.com/office/drawing/2014/main" val="20002"/>
                    </a:ext>
                  </a:extLst>
                </a:gridCol>
                <a:gridCol w="684000">
                  <a:extLst>
                    <a:ext uri="{9D8B030D-6E8A-4147-A177-3AD203B41FA5}">
                      <a16:colId xmlns:a16="http://schemas.microsoft.com/office/drawing/2014/main" val="20003"/>
                    </a:ext>
                  </a:extLst>
                </a:gridCol>
                <a:gridCol w="684000">
                  <a:extLst>
                    <a:ext uri="{9D8B030D-6E8A-4147-A177-3AD203B41FA5}">
                      <a16:colId xmlns:a16="http://schemas.microsoft.com/office/drawing/2014/main" val="20004"/>
                    </a:ext>
                  </a:extLst>
                </a:gridCol>
                <a:gridCol w="684000">
                  <a:extLst>
                    <a:ext uri="{9D8B030D-6E8A-4147-A177-3AD203B41FA5}">
                      <a16:colId xmlns:a16="http://schemas.microsoft.com/office/drawing/2014/main" val="20005"/>
                    </a:ext>
                  </a:extLst>
                </a:gridCol>
                <a:gridCol w="684000">
                  <a:extLst>
                    <a:ext uri="{9D8B030D-6E8A-4147-A177-3AD203B41FA5}">
                      <a16:colId xmlns:a16="http://schemas.microsoft.com/office/drawing/2014/main" val="20006"/>
                    </a:ext>
                  </a:extLst>
                </a:gridCol>
                <a:gridCol w="684000">
                  <a:extLst>
                    <a:ext uri="{9D8B030D-6E8A-4147-A177-3AD203B41FA5}">
                      <a16:colId xmlns:a16="http://schemas.microsoft.com/office/drawing/2014/main" val="20007"/>
                    </a:ext>
                  </a:extLst>
                </a:gridCol>
                <a:gridCol w="684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gridCol w="684000">
                  <a:extLst>
                    <a:ext uri="{9D8B030D-6E8A-4147-A177-3AD203B41FA5}">
                      <a16:colId xmlns:a16="http://schemas.microsoft.com/office/drawing/2014/main" val="20010"/>
                    </a:ext>
                  </a:extLst>
                </a:gridCol>
                <a:gridCol w="684000">
                  <a:extLst>
                    <a:ext uri="{9D8B030D-6E8A-4147-A177-3AD203B41FA5}">
                      <a16:colId xmlns:a16="http://schemas.microsoft.com/office/drawing/2014/main" val="20011"/>
                    </a:ext>
                  </a:extLst>
                </a:gridCol>
                <a:gridCol w="684000">
                  <a:extLst>
                    <a:ext uri="{9D8B030D-6E8A-4147-A177-3AD203B41FA5}">
                      <a16:colId xmlns:a16="http://schemas.microsoft.com/office/drawing/2014/main" val="20012"/>
                    </a:ext>
                  </a:extLst>
                </a:gridCol>
              </a:tblGrid>
              <a:tr h="747182">
                <a:tc rowSpan="2">
                  <a:txBody>
                    <a:bodyPr/>
                    <a:lstStyle/>
                    <a:p>
                      <a:pPr>
                        <a:lnSpc>
                          <a:spcPct val="100000"/>
                        </a:lnSpc>
                      </a:pPr>
                      <a:endParaRPr sz="800" dirty="0">
                        <a:latin typeface="Times New Roman"/>
                        <a:cs typeface="Times New Roman"/>
                      </a:endParaRPr>
                    </a:p>
                  </a:txBody>
                  <a:tcPr marL="0" marR="0" marT="0" marB="0">
                    <a:lnR w="6350" cap="flat" cmpd="sng" algn="ctr">
                      <a:solidFill>
                        <a:schemeClr val="tx1">
                          <a:lumMod val="85000"/>
                          <a:lumOff val="15000"/>
                        </a:schemeClr>
                      </a:solidFill>
                      <a:prstDash val="solid"/>
                      <a:round/>
                      <a:headEnd type="none" w="med" len="med"/>
                      <a:tailEnd type="none" w="med" len="med"/>
                    </a:lnR>
                    <a:lnB w="6350" cap="flat" cmpd="sng" algn="ctr">
                      <a:solidFill>
                        <a:schemeClr val="tx1">
                          <a:lumMod val="85000"/>
                          <a:lumOff val="15000"/>
                        </a:schemeClr>
                      </a:solidFill>
                      <a:prstDash val="solid"/>
                      <a:round/>
                      <a:headEnd type="none" w="med" len="med"/>
                      <a:tailEnd type="none" w="med" len="med"/>
                    </a:lnB>
                  </a:tcPr>
                </a:tc>
                <a:tc gridSpan="3">
                  <a:txBody>
                    <a:bodyPr/>
                    <a:lstStyle/>
                    <a:p>
                      <a:pPr marL="0" marR="90805" indent="-635" algn="ctr">
                        <a:lnSpc>
                          <a:spcPct val="100000"/>
                        </a:lnSpc>
                        <a:spcBef>
                          <a:spcPts val="0"/>
                        </a:spcBef>
                      </a:pPr>
                      <a:r>
                        <a:rPr sz="1000" b="1" i="1" spc="0" baseline="0" dirty="0">
                          <a:solidFill>
                            <a:schemeClr val="bg1"/>
                          </a:solidFill>
                          <a:latin typeface="Arial"/>
                          <a:cs typeface="Arial"/>
                        </a:rPr>
                        <a:t>First 90: </a:t>
                      </a:r>
                      <a:r>
                        <a:rPr sz="1000" b="0" spc="0" baseline="0" dirty="0">
                          <a:solidFill>
                            <a:schemeClr val="bg1"/>
                          </a:solidFill>
                          <a:latin typeface="Arial"/>
                          <a:cs typeface="Arial"/>
                        </a:rPr>
                        <a:t>percentage of people living with HIV who know their HIV status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62865" algn="ctr">
                        <a:lnSpc>
                          <a:spcPct val="100000"/>
                        </a:lnSpc>
                        <a:spcBef>
                          <a:spcPts val="0"/>
                        </a:spcBef>
                      </a:pPr>
                      <a:r>
                        <a:rPr sz="1000" b="1" i="1" spc="0" baseline="0" dirty="0">
                          <a:solidFill>
                            <a:schemeClr val="bg1"/>
                          </a:solidFill>
                          <a:latin typeface="Arial"/>
                          <a:cs typeface="Arial"/>
                        </a:rPr>
                        <a:t>Second 90:</a:t>
                      </a:r>
                      <a:r>
                        <a:rPr sz="1000" b="1" spc="0" baseline="0" dirty="0">
                          <a:solidFill>
                            <a:schemeClr val="bg1"/>
                          </a:solidFill>
                          <a:latin typeface="Arial"/>
                          <a:cs typeface="Arial"/>
                        </a:rPr>
                        <a:t>  </a:t>
                      </a:r>
                      <a:r>
                        <a:rPr sz="1000" b="0" spc="0" baseline="0" dirty="0">
                          <a:solidFill>
                            <a:schemeClr val="bg1"/>
                          </a:solidFill>
                          <a:latin typeface="Arial"/>
                          <a:cs typeface="Arial"/>
                        </a:rPr>
                        <a:t>percentage of people living with HIV who know their status and who are on treatment</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52705" algn="ctr">
                        <a:lnSpc>
                          <a:spcPct val="100000"/>
                        </a:lnSpc>
                        <a:spcBef>
                          <a:spcPts val="0"/>
                        </a:spcBef>
                      </a:pPr>
                      <a:r>
                        <a:rPr sz="1000" b="1" i="1" spc="0" baseline="0" dirty="0">
                          <a:solidFill>
                            <a:schemeClr val="bg1"/>
                          </a:solidFill>
                          <a:latin typeface="Arial"/>
                          <a:cs typeface="Arial"/>
                        </a:rPr>
                        <a:t>Third 90: </a:t>
                      </a:r>
                      <a:r>
                        <a:rPr sz="1000" b="0" spc="0" baseline="0" dirty="0">
                          <a:solidFill>
                            <a:schemeClr val="bg1"/>
                          </a:solidFill>
                          <a:latin typeface="Arial"/>
                          <a:cs typeface="Arial"/>
                        </a:rPr>
                        <a:t>percentage of people living with HIV on treatment who have suppressed viral loads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46355" algn="ctr">
                        <a:lnSpc>
                          <a:spcPct val="100000"/>
                        </a:lnSpc>
                        <a:spcBef>
                          <a:spcPts val="0"/>
                        </a:spcBef>
                      </a:pPr>
                      <a:r>
                        <a:rPr sz="1000" b="1" spc="0" baseline="0" dirty="0">
                          <a:solidFill>
                            <a:schemeClr val="bg1"/>
                          </a:solidFill>
                          <a:latin typeface="Arial"/>
                          <a:cs typeface="Arial"/>
                        </a:rPr>
                        <a:t>Viral load suppression:  </a:t>
                      </a:r>
                      <a:r>
                        <a:rPr sz="1000" b="0" spc="0" baseline="0" dirty="0">
                          <a:solidFill>
                            <a:schemeClr val="bg1"/>
                          </a:solidFill>
                          <a:latin typeface="Arial"/>
                          <a:cs typeface="Arial"/>
                        </a:rPr>
                        <a:t>percentage of people living with HIV who are virally suppressed</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68000">
                <a:tc vMerge="1">
                  <a:txBody>
                    <a:bodyPr/>
                    <a:lstStyle/>
                    <a:p>
                      <a:endParaRPr/>
                    </a:p>
                  </a:txBody>
                  <a:tcPr marL="0" marR="0" marT="0" marB="0">
                    <a:lnR w="6350">
                      <a:solidFill>
                        <a:srgbClr val="878787"/>
                      </a:solidFill>
                      <a:prstDash val="solid"/>
                    </a:lnR>
                    <a:lnB w="6350">
                      <a:solidFill>
                        <a:srgbClr val="878787"/>
                      </a:solidFill>
                      <a:prstDash val="solid"/>
                    </a:lnB>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extLst>
                  <a:ext uri="{0D108BD9-81ED-4DB2-BD59-A6C34878D82A}">
                    <a16:rowId xmlns:a16="http://schemas.microsoft.com/office/drawing/2014/main" val="10001"/>
                  </a:ext>
                </a:extLst>
              </a:tr>
              <a:tr h="324000">
                <a:tc>
                  <a:txBody>
                    <a:bodyPr/>
                    <a:lstStyle/>
                    <a:p>
                      <a:pPr marL="54000" algn="l" fontAlgn="ctr"/>
                      <a:r>
                        <a:rPr lang="en-GB" sz="800" b="1" i="0" u="none" strike="noStrike" dirty="0">
                          <a:solidFill>
                            <a:schemeClr val="tx1"/>
                          </a:solidFill>
                          <a:effectLst/>
                          <a:latin typeface="Arial" panose="020B0604020202020204" pitchFamily="34" charset="0"/>
                        </a:rPr>
                        <a:t>Western and central Europe and North America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1" i="0" u="none" strike="noStrike" dirty="0">
                          <a:solidFill>
                            <a:schemeClr val="tx1"/>
                          </a:solidFill>
                          <a:effectLst/>
                          <a:latin typeface="Arial" panose="020B0604020202020204" pitchFamily="34" charset="0"/>
                        </a:rPr>
                        <a:t>88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1" i="0" u="none" strike="noStrike" dirty="0">
                          <a:solidFill>
                            <a:schemeClr val="tx1"/>
                          </a:solidFill>
                          <a:effectLst/>
                          <a:latin typeface="Arial" panose="020B0604020202020204" pitchFamily="34" charset="0"/>
                        </a:rPr>
                        <a:t>90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1" i="0" u="none" strike="noStrike" dirty="0">
                          <a:solidFill>
                            <a:schemeClr val="tx1"/>
                          </a:solidFill>
                          <a:effectLst/>
                          <a:latin typeface="Arial" panose="020B0604020202020204" pitchFamily="34" charset="0"/>
                        </a:rPr>
                        <a:t>81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1" i="0" u="none" strike="noStrike" dirty="0">
                          <a:solidFill>
                            <a:schemeClr val="tx1"/>
                          </a:solidFill>
                          <a:effectLst/>
                          <a:latin typeface="Arial" panose="020B0604020202020204" pitchFamily="34" charset="0"/>
                        </a:rPr>
                        <a:t>64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2"/>
                  </a:ext>
                </a:extLst>
              </a:tr>
              <a:tr h="140400">
                <a:tc>
                  <a:txBody>
                    <a:bodyPr/>
                    <a:lstStyle/>
                    <a:p>
                      <a:pPr marL="54000" algn="l" fontAlgn="ctr"/>
                      <a:r>
                        <a:rPr lang="fr-CH" sz="800" b="0" i="0" u="none" strike="noStrike">
                          <a:solidFill>
                            <a:schemeClr val="tx1"/>
                          </a:solidFill>
                          <a:effectLst/>
                          <a:latin typeface="Arial" panose="020B0604020202020204" pitchFamily="34" charset="0"/>
                        </a:rPr>
                        <a:t>Andorra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3"/>
                  </a:ext>
                </a:extLst>
              </a:tr>
              <a:tr h="140400">
                <a:tc>
                  <a:txBody>
                    <a:bodyPr/>
                    <a:lstStyle/>
                    <a:p>
                      <a:pPr marL="54000" algn="l" fontAlgn="ctr"/>
                      <a:r>
                        <a:rPr lang="fr-CH" sz="800" b="0" i="0" u="none" strike="noStrike">
                          <a:solidFill>
                            <a:schemeClr val="tx1"/>
                          </a:solidFill>
                          <a:effectLst/>
                          <a:latin typeface="Arial" panose="020B0604020202020204" pitchFamily="34" charset="0"/>
                        </a:rPr>
                        <a:t>Austria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chemeClr val="tx1"/>
                          </a:solidFill>
                          <a:effectLst/>
                          <a:latin typeface="Arial" panose="020B0604020202020204" pitchFamily="34" charset="0"/>
                        </a:rPr>
                        <a:t>93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chemeClr val="tx1"/>
                          </a:solidFill>
                          <a:effectLst/>
                          <a:latin typeface="Arial" panose="020B0604020202020204" pitchFamily="34" charset="0"/>
                        </a:rPr>
                        <a:t>86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4"/>
                  </a:ext>
                </a:extLst>
              </a:tr>
              <a:tr h="140400">
                <a:tc>
                  <a:txBody>
                    <a:bodyPr/>
                    <a:lstStyle/>
                    <a:p>
                      <a:pPr marL="54000" algn="l" fontAlgn="ctr"/>
                      <a:r>
                        <a:rPr lang="fr-CH" sz="800" b="0" i="0" u="none" strike="noStrike">
                          <a:solidFill>
                            <a:schemeClr val="tx1"/>
                          </a:solidFill>
                          <a:effectLst/>
                          <a:latin typeface="Arial" panose="020B0604020202020204" pitchFamily="34" charset="0"/>
                        </a:rPr>
                        <a:t>Belgium</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5"/>
                  </a:ext>
                </a:extLst>
              </a:tr>
              <a:tr h="140400">
                <a:tc>
                  <a:txBody>
                    <a:bodyPr/>
                    <a:lstStyle/>
                    <a:p>
                      <a:pPr marL="54000" algn="l" fontAlgn="ctr"/>
                      <a:r>
                        <a:rPr lang="fr-CH" sz="800" b="0" i="0" u="none" strike="noStrike">
                          <a:solidFill>
                            <a:schemeClr val="tx1"/>
                          </a:solidFill>
                          <a:effectLst/>
                          <a:latin typeface="Arial" panose="020B0604020202020204" pitchFamily="34" charset="0"/>
                        </a:rPr>
                        <a:t>Bulgaria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chemeClr val="tx1"/>
                          </a:solidFill>
                          <a:effectLst/>
                          <a:latin typeface="Arial" panose="020B0604020202020204" pitchFamily="34" charset="0"/>
                        </a:rPr>
                        <a:t>83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79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50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chemeClr val="tx1"/>
                          </a:solidFill>
                          <a:effectLst/>
                          <a:latin typeface="Arial" panose="020B0604020202020204" pitchFamily="34" charset="0"/>
                        </a:rPr>
                        <a:t>36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chemeClr val="tx1"/>
                          </a:solidFill>
                          <a:effectLst/>
                          <a:latin typeface="Arial" panose="020B0604020202020204" pitchFamily="34" charset="0"/>
                        </a:rPr>
                        <a:t>54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chemeClr val="tx1"/>
                          </a:solidFill>
                          <a:effectLst/>
                          <a:latin typeface="Arial" panose="020B0604020202020204" pitchFamily="34" charset="0"/>
                        </a:rPr>
                        <a:t>94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94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39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chemeClr val="tx1"/>
                          </a:solidFill>
                          <a:effectLst/>
                          <a:latin typeface="Arial" panose="020B0604020202020204" pitchFamily="34" charset="0"/>
                        </a:rPr>
                        <a:t>33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chemeClr val="tx1"/>
                          </a:solidFill>
                          <a:effectLst/>
                          <a:latin typeface="Arial" panose="020B0604020202020204" pitchFamily="34" charset="0"/>
                        </a:rPr>
                        <a:t>40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06"/>
                  </a:ext>
                </a:extLst>
              </a:tr>
              <a:tr h="140400">
                <a:tc>
                  <a:txBody>
                    <a:bodyPr/>
                    <a:lstStyle/>
                    <a:p>
                      <a:pPr marL="54000" algn="l" fontAlgn="ctr"/>
                      <a:r>
                        <a:rPr lang="fr-CH" sz="800" b="0" i="0" u="none" strike="noStrike">
                          <a:solidFill>
                            <a:schemeClr val="tx1"/>
                          </a:solidFill>
                          <a:effectLst/>
                          <a:latin typeface="Arial" panose="020B0604020202020204" pitchFamily="34" charset="0"/>
                        </a:rPr>
                        <a:t>Canada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7"/>
                  </a:ext>
                </a:extLst>
              </a:tr>
              <a:tr h="140400">
                <a:tc>
                  <a:txBody>
                    <a:bodyPr/>
                    <a:lstStyle/>
                    <a:p>
                      <a:pPr marL="54000" algn="l" fontAlgn="ctr"/>
                      <a:r>
                        <a:rPr lang="fr-CH" sz="800" b="0" i="0" u="none" strike="noStrike">
                          <a:solidFill>
                            <a:schemeClr val="tx1"/>
                          </a:solidFill>
                          <a:effectLst/>
                          <a:latin typeface="Arial" panose="020B0604020202020204" pitchFamily="34" charset="0"/>
                        </a:rPr>
                        <a:t>Croatia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chemeClr val="tx1"/>
                          </a:solidFill>
                          <a:effectLst/>
                          <a:latin typeface="Arial" panose="020B0604020202020204" pitchFamily="34" charset="0"/>
                        </a:rPr>
                        <a:t>90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85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91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68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56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69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extLst>
                  <a:ext uri="{0D108BD9-81ED-4DB2-BD59-A6C34878D82A}">
                    <a16:rowId xmlns:a16="http://schemas.microsoft.com/office/drawing/2014/main" val="10008"/>
                  </a:ext>
                </a:extLst>
              </a:tr>
              <a:tr h="140400">
                <a:tc>
                  <a:txBody>
                    <a:bodyPr/>
                    <a:lstStyle/>
                    <a:p>
                      <a:pPr marL="54000" algn="l" fontAlgn="ctr"/>
                      <a:r>
                        <a:rPr lang="fr-CH" sz="800" b="0" i="0" u="none" strike="noStrike">
                          <a:solidFill>
                            <a:schemeClr val="tx1"/>
                          </a:solidFill>
                          <a:effectLst/>
                          <a:latin typeface="Arial" panose="020B0604020202020204" pitchFamily="34" charset="0"/>
                        </a:rPr>
                        <a:t>Cyprus</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9"/>
                  </a:ext>
                </a:extLst>
              </a:tr>
              <a:tr h="140400">
                <a:tc>
                  <a:txBody>
                    <a:bodyPr/>
                    <a:lstStyle/>
                    <a:p>
                      <a:pPr marL="54000" algn="l" fontAlgn="ctr"/>
                      <a:r>
                        <a:rPr lang="fr-CH" sz="800" b="0" i="0" u="none" strike="noStrike">
                          <a:solidFill>
                            <a:schemeClr val="tx1"/>
                          </a:solidFill>
                          <a:effectLst/>
                          <a:latin typeface="Arial" panose="020B0604020202020204" pitchFamily="34" charset="0"/>
                        </a:rPr>
                        <a:t>Czechia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chemeClr val="tx1"/>
                          </a:solidFill>
                          <a:effectLst/>
                          <a:latin typeface="Arial" panose="020B0604020202020204" pitchFamily="34" charset="0"/>
                        </a:rPr>
                        <a:t>61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chemeClr val="tx1"/>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chemeClr val="tx1"/>
                          </a:solidFill>
                          <a:effectLst/>
                          <a:latin typeface="Arial" panose="020B0604020202020204" pitchFamily="34" charset="0"/>
                        </a:rPr>
                        <a:t>51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0"/>
                  </a:ext>
                </a:extLst>
              </a:tr>
              <a:tr h="140400">
                <a:tc>
                  <a:txBody>
                    <a:bodyPr/>
                    <a:lstStyle/>
                    <a:p>
                      <a:pPr marL="54000" algn="l" fontAlgn="ctr"/>
                      <a:r>
                        <a:rPr lang="fr-CH" sz="800" b="0" i="0" u="none" strike="noStrike">
                          <a:solidFill>
                            <a:schemeClr val="tx1"/>
                          </a:solidFill>
                          <a:effectLst/>
                          <a:latin typeface="Arial" panose="020B0604020202020204" pitchFamily="34" charset="0"/>
                        </a:rPr>
                        <a:t>Denmark</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chemeClr val="tx1"/>
                          </a:solidFill>
                          <a:effectLst/>
                          <a:latin typeface="Arial" panose="020B0604020202020204" pitchFamily="34" charset="0"/>
                        </a:rPr>
                        <a:t>90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85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1"/>
                  </a:ext>
                </a:extLst>
              </a:tr>
              <a:tr h="140400">
                <a:tc>
                  <a:txBody>
                    <a:bodyPr/>
                    <a:lstStyle/>
                    <a:p>
                      <a:pPr marL="54000" algn="l" fontAlgn="ctr"/>
                      <a:r>
                        <a:rPr lang="fr-CH" sz="800" b="0" i="0" u="none" strike="noStrike">
                          <a:solidFill>
                            <a:schemeClr val="tx1"/>
                          </a:solidFill>
                          <a:effectLst/>
                          <a:latin typeface="Arial" panose="020B0604020202020204" pitchFamily="34" charset="0"/>
                        </a:rPr>
                        <a:t>Estonia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chemeClr val="tx1"/>
                          </a:solidFill>
                          <a:effectLst/>
                          <a:latin typeface="Arial" panose="020B0604020202020204" pitchFamily="34" charset="0"/>
                        </a:rPr>
                        <a:t>83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chemeClr val="tx1"/>
                          </a:solidFill>
                          <a:effectLst/>
                          <a:latin typeface="Arial" panose="020B0604020202020204" pitchFamily="34" charset="0"/>
                        </a:rPr>
                        <a:t>94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77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71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71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70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chemeClr val="tx1"/>
                          </a:solidFill>
                          <a:effectLst/>
                          <a:latin typeface="Arial" panose="020B0604020202020204" pitchFamily="34" charset="0"/>
                        </a:rPr>
                        <a:t>90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90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53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60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49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2"/>
                  </a:ext>
                </a:extLst>
              </a:tr>
              <a:tr h="140400">
                <a:tc>
                  <a:txBody>
                    <a:bodyPr/>
                    <a:lstStyle/>
                    <a:p>
                      <a:pPr marL="54000" algn="l" fontAlgn="ctr"/>
                      <a:r>
                        <a:rPr lang="fr-CH" sz="800" b="0" i="0" u="none" strike="noStrike">
                          <a:solidFill>
                            <a:schemeClr val="tx1"/>
                          </a:solidFill>
                          <a:effectLst/>
                          <a:latin typeface="Arial" panose="020B0604020202020204" pitchFamily="34" charset="0"/>
                        </a:rPr>
                        <a:t>Finland</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chemeClr val="tx1"/>
                          </a:solidFill>
                          <a:effectLst/>
                          <a:latin typeface="Arial" panose="020B0604020202020204" pitchFamily="34" charset="0"/>
                        </a:rPr>
                        <a:t>91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84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83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84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88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chemeClr val="tx1"/>
                          </a:solidFill>
                          <a:effectLst/>
                          <a:latin typeface="Arial" panose="020B0604020202020204" pitchFamily="34" charset="0"/>
                        </a:rPr>
                        <a:t>67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3"/>
                  </a:ext>
                </a:extLst>
              </a:tr>
              <a:tr h="140400">
                <a:tc>
                  <a:txBody>
                    <a:bodyPr/>
                    <a:lstStyle/>
                    <a:p>
                      <a:pPr marL="54000" algn="l" fontAlgn="ctr"/>
                      <a:r>
                        <a:rPr lang="fr-CH" sz="800" b="0" i="0" u="none" strike="noStrike">
                          <a:solidFill>
                            <a:schemeClr val="tx1"/>
                          </a:solidFill>
                          <a:effectLst/>
                          <a:latin typeface="Arial" panose="020B0604020202020204" pitchFamily="34" charset="0"/>
                        </a:rPr>
                        <a:t>France</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chemeClr val="tx1"/>
                          </a:solidFill>
                          <a:effectLst/>
                          <a:latin typeface="Arial" panose="020B0604020202020204" pitchFamily="34" charset="0"/>
                        </a:rPr>
                        <a:t>88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87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88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chemeClr val="tx1"/>
                          </a:solidFill>
                          <a:effectLst/>
                          <a:latin typeface="Arial" panose="020B0604020202020204" pitchFamily="34" charset="0"/>
                        </a:rPr>
                        <a:t>92</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88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chemeClr val="tx1"/>
                          </a:solidFill>
                          <a:effectLst/>
                          <a:latin typeface="Arial" panose="020B0604020202020204" pitchFamily="34" charset="0"/>
                        </a:rPr>
                        <a:t>93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75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74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75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extLst>
                  <a:ext uri="{0D108BD9-81ED-4DB2-BD59-A6C34878D82A}">
                    <a16:rowId xmlns:a16="http://schemas.microsoft.com/office/drawing/2014/main" val="10014"/>
                  </a:ext>
                </a:extLst>
              </a:tr>
              <a:tr h="140400">
                <a:tc>
                  <a:txBody>
                    <a:bodyPr/>
                    <a:lstStyle/>
                    <a:p>
                      <a:pPr marL="54000" algn="l" fontAlgn="ctr"/>
                      <a:r>
                        <a:rPr lang="fr-CH" sz="800" b="0" i="0" u="none" strike="noStrike">
                          <a:solidFill>
                            <a:schemeClr val="tx1"/>
                          </a:solidFill>
                          <a:effectLst/>
                          <a:latin typeface="Arial" panose="020B0604020202020204" pitchFamily="34" charset="0"/>
                        </a:rPr>
                        <a:t>Germany</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chemeClr val="tx1"/>
                          </a:solidFill>
                          <a:effectLst/>
                          <a:latin typeface="Arial" panose="020B0604020202020204" pitchFamily="34" charset="0"/>
                        </a:rPr>
                        <a:t>87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88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87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chemeClr val="tx1"/>
                          </a:solidFill>
                          <a:effectLst/>
                          <a:latin typeface="Arial" panose="020B0604020202020204" pitchFamily="34" charset="0"/>
                        </a:rPr>
                        <a:t>93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77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79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76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extLst>
                  <a:ext uri="{0D108BD9-81ED-4DB2-BD59-A6C34878D82A}">
                    <a16:rowId xmlns:a16="http://schemas.microsoft.com/office/drawing/2014/main" val="10015"/>
                  </a:ext>
                </a:extLst>
              </a:tr>
              <a:tr h="140400">
                <a:tc>
                  <a:txBody>
                    <a:bodyPr/>
                    <a:lstStyle/>
                    <a:p>
                      <a:pPr marL="54000" algn="l" fontAlgn="ctr"/>
                      <a:r>
                        <a:rPr lang="fr-CH" sz="800" b="0" i="0" u="none" strike="noStrike">
                          <a:solidFill>
                            <a:schemeClr val="tx1"/>
                          </a:solidFill>
                          <a:effectLst/>
                          <a:latin typeface="Arial" panose="020B0604020202020204" pitchFamily="34" charset="0"/>
                        </a:rPr>
                        <a:t>Greece</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6"/>
                  </a:ext>
                </a:extLst>
              </a:tr>
              <a:tr h="140400">
                <a:tc>
                  <a:txBody>
                    <a:bodyPr/>
                    <a:lstStyle/>
                    <a:p>
                      <a:pPr marL="54000" algn="l" fontAlgn="ctr"/>
                      <a:r>
                        <a:rPr lang="fr-CH" sz="800" b="0" i="0" u="none" strike="noStrike">
                          <a:solidFill>
                            <a:schemeClr val="tx1"/>
                          </a:solidFill>
                          <a:effectLst/>
                          <a:latin typeface="Arial" panose="020B0604020202020204" pitchFamily="34" charset="0"/>
                        </a:rPr>
                        <a:t>Hungary</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chemeClr val="tx1"/>
                          </a:solidFill>
                          <a:effectLst/>
                          <a:latin typeface="Arial" panose="020B0604020202020204" pitchFamily="34" charset="0"/>
                        </a:rPr>
                        <a:t>90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64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chemeClr val="tx1"/>
                          </a:solidFill>
                          <a:effectLst/>
                          <a:latin typeface="Arial" panose="020B0604020202020204" pitchFamily="34" charset="0"/>
                        </a:rPr>
                        <a: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62</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a:solidFill>
                            <a:schemeClr val="tx1"/>
                          </a:solidFill>
                          <a:effectLst/>
                          <a:latin typeface="Arial" panose="020B0604020202020204" pitchFamily="34" charset="0"/>
                        </a:rPr>
                        <a:t>64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chemeClr val="tx1"/>
                          </a:solidFill>
                          <a:effectLst/>
                          <a:latin typeface="Arial" panose="020B0604020202020204" pitchFamily="34" charset="0"/>
                        </a:rPr>
                        <a:t>61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7"/>
                  </a:ext>
                </a:extLst>
              </a:tr>
              <a:tr h="140400">
                <a:tc>
                  <a:txBody>
                    <a:bodyPr/>
                    <a:lstStyle/>
                    <a:p>
                      <a:pPr marL="54000" algn="l" fontAlgn="ctr"/>
                      <a:r>
                        <a:rPr lang="fr-CH" sz="800" b="0" i="0" u="none" strike="noStrike">
                          <a:solidFill>
                            <a:schemeClr val="tx1"/>
                          </a:solidFill>
                          <a:effectLst/>
                          <a:latin typeface="Arial" panose="020B0604020202020204" pitchFamily="34" charset="0"/>
                        </a:rPr>
                        <a:t>Iceland</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chemeClr val="tx1"/>
                          </a:solidFill>
                          <a:effectLst/>
                          <a:latin typeface="Arial" panose="020B0604020202020204" pitchFamily="34" charset="0"/>
                        </a:rPr>
                        <a:t>80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chemeClr val="tx1"/>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74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76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70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extLst>
                  <a:ext uri="{0D108BD9-81ED-4DB2-BD59-A6C34878D82A}">
                    <a16:rowId xmlns:a16="http://schemas.microsoft.com/office/drawing/2014/main" val="10018"/>
                  </a:ext>
                </a:extLst>
              </a:tr>
              <a:tr h="140400">
                <a:tc>
                  <a:txBody>
                    <a:bodyPr/>
                    <a:lstStyle/>
                    <a:p>
                      <a:pPr marL="54000" algn="l" fontAlgn="ctr"/>
                      <a:r>
                        <a:rPr lang="fr-CH" sz="800" b="0" i="0" u="none" strike="noStrike">
                          <a:solidFill>
                            <a:schemeClr val="tx1"/>
                          </a:solidFill>
                          <a:effectLst/>
                          <a:latin typeface="Arial" panose="020B0604020202020204" pitchFamily="34" charset="0"/>
                        </a:rPr>
                        <a:t>Ireland</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chemeClr val="tx1"/>
                          </a:solidFill>
                          <a:effectLst/>
                          <a:latin typeface="Arial" panose="020B0604020202020204" pitchFamily="34" charset="0"/>
                        </a:rPr>
                        <a:t>90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86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chemeClr val="tx1"/>
                          </a:solidFill>
                          <a:effectLst/>
                          <a:latin typeface="Arial" panose="020B0604020202020204" pitchFamily="34" charset="0"/>
                        </a:rPr>
                        <a:t>92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89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88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88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chemeClr val="tx1"/>
                          </a:solidFill>
                          <a:effectLst/>
                          <a:latin typeface="Arial" panose="020B0604020202020204" pitchFamily="34" charset="0"/>
                        </a:rPr>
                        <a: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chemeClr val="tx1"/>
                          </a:solidFill>
                          <a:effectLst/>
                          <a:latin typeface="Arial" panose="020B0604020202020204" pitchFamily="34" charset="0"/>
                        </a:rPr>
                        <a: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76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72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chemeClr val="tx1"/>
                          </a:solidFill>
                          <a:effectLst/>
                          <a:latin typeface="Arial" panose="020B0604020202020204" pitchFamily="34" charset="0"/>
                        </a:rPr>
                        <a:t>77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extLst>
                  <a:ext uri="{0D108BD9-81ED-4DB2-BD59-A6C34878D82A}">
                    <a16:rowId xmlns:a16="http://schemas.microsoft.com/office/drawing/2014/main" val="389505783"/>
                  </a:ext>
                </a:extLst>
              </a:tr>
              <a:tr h="140400">
                <a:tc>
                  <a:txBody>
                    <a:bodyPr/>
                    <a:lstStyle/>
                    <a:p>
                      <a:pPr marL="54000" algn="l" fontAlgn="ctr"/>
                      <a:r>
                        <a:rPr lang="fr-CH" sz="800" b="0" i="0" u="none" strike="noStrike">
                          <a:solidFill>
                            <a:schemeClr val="tx1"/>
                          </a:solidFill>
                          <a:effectLst/>
                          <a:latin typeface="Arial" panose="020B0604020202020204" pitchFamily="34" charset="0"/>
                        </a:rPr>
                        <a:t>Israel</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chemeClr val="tx1"/>
                          </a:solidFill>
                          <a:effectLst/>
                          <a:latin typeface="Arial" panose="020B0604020202020204" pitchFamily="34" charset="0"/>
                        </a:rPr>
                        <a:t>87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chemeClr val="tx1"/>
                          </a:solidFill>
                          <a:effectLst/>
                          <a:latin typeface="Arial" panose="020B0604020202020204" pitchFamily="34" charset="0"/>
                        </a:rPr>
                        <a:t>90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86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9"/>
                  </a:ext>
                </a:extLst>
              </a:tr>
              <a:tr h="140400">
                <a:tc>
                  <a:txBody>
                    <a:bodyPr/>
                    <a:lstStyle/>
                    <a:p>
                      <a:pPr marL="54000" algn="l" fontAlgn="ctr"/>
                      <a:r>
                        <a:rPr lang="fr-CH" sz="800" b="0" i="0" u="none" strike="noStrike" dirty="0" err="1">
                          <a:solidFill>
                            <a:schemeClr val="tx1"/>
                          </a:solidFill>
                          <a:effectLst/>
                          <a:latin typeface="Arial" panose="020B0604020202020204" pitchFamily="34" charset="0"/>
                        </a:rPr>
                        <a:t>Italy</a:t>
                      </a:r>
                      <a:endParaRPr lang="fr-CH" sz="800" b="0" i="0" u="none" strike="noStrike" dirty="0">
                        <a:solidFill>
                          <a:schemeClr val="tx1"/>
                        </a:solidFill>
                        <a:effectLst/>
                        <a:latin typeface="Arial" panose="020B0604020202020204" pitchFamily="34" charset="0"/>
                      </a:endParaRP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chemeClr val="tx1"/>
                          </a:solidFill>
                          <a:effectLst/>
                          <a:latin typeface="Arial" panose="020B0604020202020204" pitchFamily="34" charset="0"/>
                        </a:rPr>
                        <a:t>92</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85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chemeClr val="tx1"/>
                          </a:solidFill>
                          <a:effectLst/>
                          <a:latin typeface="Arial" panose="020B0604020202020204" pitchFamily="34" charset="0"/>
                        </a:rPr>
                        <a:t>94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87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chemeClr val="tx1"/>
                          </a:solidFill>
                          <a:effectLst/>
                          <a:latin typeface="Arial" panose="020B0604020202020204" pitchFamily="34" charset="0"/>
                        </a:rPr>
                        <a:t>91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86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87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chemeClr val="tx1"/>
                          </a:solidFill>
                          <a:effectLst/>
                          <a:latin typeface="Arial" panose="020B0604020202020204" pitchFamily="34" charset="0"/>
                        </a:rPr>
                        <a: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84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chemeClr val="tx1"/>
                          </a:solidFill>
                          <a:effectLst/>
                          <a:latin typeface="Arial" panose="020B0604020202020204" pitchFamily="34" charset="0"/>
                        </a:rPr>
                        <a:t>70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74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chemeClr val="tx1"/>
                          </a:solidFill>
                          <a:effectLst/>
                          <a:latin typeface="Arial" panose="020B0604020202020204" pitchFamily="34" charset="0"/>
                        </a:rPr>
                        <a:t>68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extLst>
                  <a:ext uri="{0D108BD9-81ED-4DB2-BD59-A6C34878D82A}">
                    <a16:rowId xmlns:a16="http://schemas.microsoft.com/office/drawing/2014/main" val="10020"/>
                  </a:ext>
                </a:extLst>
              </a:tr>
              <a:tr h="140400">
                <a:tc>
                  <a:txBody>
                    <a:bodyPr/>
                    <a:lstStyle/>
                    <a:p>
                      <a:pPr marL="54000" algn="l" fontAlgn="ctr"/>
                      <a:r>
                        <a:rPr lang="fr-CH" sz="800" b="0" i="0" u="none" strike="noStrike" dirty="0">
                          <a:solidFill>
                            <a:schemeClr val="tx1"/>
                          </a:solidFill>
                          <a:effectLst/>
                          <a:latin typeface="Arial" panose="020B0604020202020204" pitchFamily="34" charset="0"/>
                        </a:rPr>
                        <a:t>Kosovo</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22"/>
                  </a:ext>
                </a:extLst>
              </a:tr>
              <a:tr h="140400">
                <a:tc>
                  <a:txBody>
                    <a:bodyPr/>
                    <a:lstStyle/>
                    <a:p>
                      <a:pPr marL="54000" algn="l" fontAlgn="ctr"/>
                      <a:r>
                        <a:rPr lang="fr-CH" sz="800" b="0" i="0" u="none" strike="noStrike" dirty="0" err="1">
                          <a:solidFill>
                            <a:schemeClr val="tx1"/>
                          </a:solidFill>
                          <a:effectLst/>
                          <a:latin typeface="Arial" panose="020B0604020202020204" pitchFamily="34" charset="0"/>
                        </a:rPr>
                        <a:t>Latvia</a:t>
                      </a:r>
                      <a:endParaRPr lang="fr-CH" sz="800" b="0" i="0" u="none" strike="noStrike" dirty="0">
                        <a:solidFill>
                          <a:schemeClr val="tx1"/>
                        </a:solidFill>
                        <a:effectLst/>
                        <a:latin typeface="Arial" panose="020B0604020202020204" pitchFamily="34" charset="0"/>
                      </a:endParaRP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extLst>
                  <a:ext uri="{0D108BD9-81ED-4DB2-BD59-A6C34878D82A}">
                    <a16:rowId xmlns:a16="http://schemas.microsoft.com/office/drawing/2014/main" val="10023"/>
                  </a:ext>
                </a:extLst>
              </a:tr>
            </a:tbl>
          </a:graphicData>
        </a:graphic>
      </p:graphicFrame>
      <p:grpSp>
        <p:nvGrpSpPr>
          <p:cNvPr id="8" name="Group 7">
            <a:extLst>
              <a:ext uri="{FF2B5EF4-FFF2-40B4-BE49-F238E27FC236}">
                <a16:creationId xmlns:a16="http://schemas.microsoft.com/office/drawing/2014/main" id="{2EDA619B-58B4-4C01-85E5-06E4AA5DE78F}"/>
              </a:ext>
            </a:extLst>
          </p:cNvPr>
          <p:cNvGrpSpPr/>
          <p:nvPr/>
        </p:nvGrpSpPr>
        <p:grpSpPr>
          <a:xfrm>
            <a:off x="0" y="0"/>
            <a:ext cx="10285200" cy="6701608"/>
            <a:chOff x="0" y="0"/>
            <a:chExt cx="10285200" cy="6701608"/>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90–90–90 country scorecard: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western and central Europe and North America, 2018 </a:t>
              </a:r>
              <a:r>
                <a:rPr kumimoji="0" lang="en-GB" sz="1600" b="0" i="0" u="none" strike="noStrike" kern="100" cap="none" spc="0" normalizeH="0" baseline="60000" noProof="0" dirty="0">
                  <a:ln>
                    <a:noFill/>
                  </a:ln>
                  <a:solidFill>
                    <a:prstClr val="white">
                      <a:lumMod val="85000"/>
                    </a:prstClr>
                  </a:solidFill>
                  <a:effectLst/>
                  <a:uLnTx/>
                  <a:uFillTx/>
                  <a:latin typeface="Arial" panose="020B0604020202020204" pitchFamily="34" charset="0"/>
                  <a:ea typeface="+mn-ea"/>
                  <a:cs typeface="Arial" panose="020B0604020202020204" pitchFamily="34" charset="0"/>
                </a:rPr>
                <a:t>1,2</a:t>
              </a: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1"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a:t>
              </a:r>
              <a:r>
                <a:rPr kumimoji="0" lang="en-GB" sz="2400" b="0" i="0" u="none" strike="noStrike" kern="100" cap="none" spc="0" normalizeH="0" baseline="60000" noProof="0" dirty="0">
                  <a:ln>
                    <a:noFill/>
                  </a:ln>
                  <a:solidFill>
                    <a:prstClr val="white">
                      <a:lumMod val="85000"/>
                    </a:prstClr>
                  </a:solidFill>
                  <a:effectLst/>
                  <a:uLnTx/>
                  <a:uFillTx/>
                  <a:latin typeface="Arial" panose="020B0604020202020204" pitchFamily="34" charset="0"/>
                  <a:ea typeface="+mn-ea"/>
                  <a:cs typeface="Arial" panose="020B0604020202020204" pitchFamily="34" charset="0"/>
                </a:rPr>
                <a:t>   </a:t>
              </a:r>
              <a:endParaRPr kumimoji="0" lang="en-CH" sz="1600" b="0" i="1" u="none" strike="noStrike" kern="100" cap="none" spc="0" normalizeH="0" baseline="60000" noProof="0" dirty="0">
                <a:ln>
                  <a:noFill/>
                </a:ln>
                <a:solidFill>
                  <a:prstClr val="white">
                    <a:lumMod val="85000"/>
                  </a:prst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A6BEF24-6037-4784-8781-E0FFC9E9835D}"/>
                </a:ext>
              </a:extLst>
            </p:cNvPr>
            <p:cNvSpPr/>
            <p:nvPr/>
          </p:nvSpPr>
          <p:spPr>
            <a:xfrm>
              <a:off x="360000" y="6480000"/>
              <a:ext cx="1598194"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special analysis, 2019.</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5E287BAF-01B1-441B-911F-433529F4A522}"/>
                </a:ext>
              </a:extLst>
            </p:cNvPr>
            <p:cNvGrpSpPr/>
            <p:nvPr/>
          </p:nvGrpSpPr>
          <p:grpSpPr>
            <a:xfrm>
              <a:off x="360000" y="5940000"/>
              <a:ext cx="5825283" cy="333888"/>
              <a:chOff x="720000" y="5760000"/>
              <a:chExt cx="5825283" cy="333888"/>
            </a:xfrm>
          </p:grpSpPr>
          <p:sp>
            <p:nvSpPr>
              <p:cNvPr id="14" name="object 13">
                <a:extLst>
                  <a:ext uri="{FF2B5EF4-FFF2-40B4-BE49-F238E27FC236}">
                    <a16:creationId xmlns:a16="http://schemas.microsoft.com/office/drawing/2014/main" id="{DF333510-11EE-4A7F-A2C7-17BB19175B24}"/>
                  </a:ext>
                </a:extLst>
              </p:cNvPr>
              <p:cNvSpPr/>
              <p:nvPr/>
            </p:nvSpPr>
            <p:spPr>
              <a:xfrm>
                <a:off x="2124000" y="578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 name="TextBox 14">
                <a:extLst>
                  <a:ext uri="{FF2B5EF4-FFF2-40B4-BE49-F238E27FC236}">
                    <a16:creationId xmlns:a16="http://schemas.microsoft.com/office/drawing/2014/main" id="{4074D7D5-78BE-4F3C-A84A-421ED1992DFC}"/>
                  </a:ext>
                </a:extLst>
              </p:cNvPr>
              <p:cNvSpPr txBox="1"/>
              <p:nvPr/>
            </p:nvSpPr>
            <p:spPr>
              <a:xfrm>
                <a:off x="2268000" y="577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 name="Group 2">
                <a:extLst>
                  <a:ext uri="{FF2B5EF4-FFF2-40B4-BE49-F238E27FC236}">
                    <a16:creationId xmlns:a16="http://schemas.microsoft.com/office/drawing/2014/main" id="{E615C798-5543-4513-BDE6-F51AB3A29B75}"/>
                  </a:ext>
                </a:extLst>
              </p:cNvPr>
              <p:cNvGrpSpPr/>
              <p:nvPr/>
            </p:nvGrpSpPr>
            <p:grpSpPr>
              <a:xfrm>
                <a:off x="3276000" y="5770800"/>
                <a:ext cx="523912" cy="123111"/>
                <a:chOff x="3811116" y="5763600"/>
                <a:chExt cx="523912" cy="123111"/>
              </a:xfrm>
            </p:grpSpPr>
            <p:sp>
              <p:nvSpPr>
                <p:cNvPr id="20" name="object 14">
                  <a:extLst>
                    <a:ext uri="{FF2B5EF4-FFF2-40B4-BE49-F238E27FC236}">
                      <a16:creationId xmlns:a16="http://schemas.microsoft.com/office/drawing/2014/main" id="{8441A3A3-EA61-4A92-BAED-F3EAA6AB05B6}"/>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10339EF6-002B-42A7-A9DE-32D09C47195C}"/>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85–89%</a:t>
                  </a:r>
                </a:p>
              </p:txBody>
            </p:sp>
          </p:grpSp>
          <p:grpSp>
            <p:nvGrpSpPr>
              <p:cNvPr id="4" name="Group 3">
                <a:extLst>
                  <a:ext uri="{FF2B5EF4-FFF2-40B4-BE49-F238E27FC236}">
                    <a16:creationId xmlns:a16="http://schemas.microsoft.com/office/drawing/2014/main" id="{E66C2B61-87BE-4808-810F-708FAAD4AF47}"/>
                  </a:ext>
                </a:extLst>
              </p:cNvPr>
              <p:cNvGrpSpPr/>
              <p:nvPr/>
            </p:nvGrpSpPr>
            <p:grpSpPr>
              <a:xfrm>
                <a:off x="4089600" y="5770800"/>
                <a:ext cx="523912" cy="123111"/>
                <a:chOff x="5791116" y="5763600"/>
                <a:chExt cx="523912" cy="123111"/>
              </a:xfrm>
            </p:grpSpPr>
            <p:sp>
              <p:nvSpPr>
                <p:cNvPr id="18" name="object 15">
                  <a:extLst>
                    <a:ext uri="{FF2B5EF4-FFF2-40B4-BE49-F238E27FC236}">
                      <a16:creationId xmlns:a16="http://schemas.microsoft.com/office/drawing/2014/main" id="{ED0CC85F-F780-4C55-8CDA-7807568C3CFD}"/>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 name="TextBox 18">
                  <a:extLst>
                    <a:ext uri="{FF2B5EF4-FFF2-40B4-BE49-F238E27FC236}">
                      <a16:creationId xmlns:a16="http://schemas.microsoft.com/office/drawing/2014/main" id="{AF77B3EC-F3A3-4DB0-8BC2-88B27F4E2417}"/>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70–84%</a:t>
                  </a:r>
                </a:p>
              </p:txBody>
            </p:sp>
          </p:grpSp>
          <p:grpSp>
            <p:nvGrpSpPr>
              <p:cNvPr id="5" name="Group 4">
                <a:extLst>
                  <a:ext uri="{FF2B5EF4-FFF2-40B4-BE49-F238E27FC236}">
                    <a16:creationId xmlns:a16="http://schemas.microsoft.com/office/drawing/2014/main" id="{4EE900AC-C26F-4132-A771-4698881D62B0}"/>
                  </a:ext>
                </a:extLst>
              </p:cNvPr>
              <p:cNvGrpSpPr/>
              <p:nvPr/>
            </p:nvGrpSpPr>
            <p:grpSpPr>
              <a:xfrm>
                <a:off x="4903200" y="5770800"/>
                <a:ext cx="523912" cy="123111"/>
                <a:chOff x="7029516" y="5763600"/>
                <a:chExt cx="523912" cy="123111"/>
              </a:xfrm>
            </p:grpSpPr>
            <p:sp>
              <p:nvSpPr>
                <p:cNvPr id="16" name="object 16">
                  <a:extLst>
                    <a:ext uri="{FF2B5EF4-FFF2-40B4-BE49-F238E27FC236}">
                      <a16:creationId xmlns:a16="http://schemas.microsoft.com/office/drawing/2014/main" id="{165CCC88-1F91-49B8-9E0C-C2E1B05F510E}"/>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 name="TextBox 16">
                  <a:extLst>
                    <a:ext uri="{FF2B5EF4-FFF2-40B4-BE49-F238E27FC236}">
                      <a16:creationId xmlns:a16="http://schemas.microsoft.com/office/drawing/2014/main" id="{2B7B92C8-1E9D-4B81-8654-F953E8DA389B}"/>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50–69%</a:t>
                  </a:r>
                </a:p>
              </p:txBody>
            </p:sp>
          </p:grpSp>
          <p:grpSp>
            <p:nvGrpSpPr>
              <p:cNvPr id="29" name="Group 28">
                <a:extLst>
                  <a:ext uri="{FF2B5EF4-FFF2-40B4-BE49-F238E27FC236}">
                    <a16:creationId xmlns:a16="http://schemas.microsoft.com/office/drawing/2014/main" id="{E09BAC8F-4B55-4ACC-B51C-E1AF6D3109C6}"/>
                  </a:ext>
                </a:extLst>
              </p:cNvPr>
              <p:cNvGrpSpPr/>
              <p:nvPr/>
            </p:nvGrpSpPr>
            <p:grpSpPr>
              <a:xfrm>
                <a:off x="5716800" y="5770800"/>
                <a:ext cx="828483" cy="123111"/>
                <a:chOff x="7654385" y="5763600"/>
                <a:chExt cx="828483" cy="123111"/>
              </a:xfrm>
            </p:grpSpPr>
            <p:sp>
              <p:nvSpPr>
                <p:cNvPr id="25" name="object 16">
                  <a:extLst>
                    <a:ext uri="{FF2B5EF4-FFF2-40B4-BE49-F238E27FC236}">
                      <a16:creationId xmlns:a16="http://schemas.microsoft.com/office/drawing/2014/main" id="{F80A49E7-61A3-4236-BB93-CBB722089F71}"/>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6" name="TextBox 25">
                  <a:extLst>
                    <a:ext uri="{FF2B5EF4-FFF2-40B4-BE49-F238E27FC236}">
                      <a16:creationId xmlns:a16="http://schemas.microsoft.com/office/drawing/2014/main" id="{42B59056-E225-41EF-BA22-4CD582511BCB}"/>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50%</a:t>
                  </a:r>
                </a:p>
              </p:txBody>
            </p:sp>
          </p:grpSp>
          <p:sp>
            <p:nvSpPr>
              <p:cNvPr id="27" name="TextBox 26">
                <a:extLst>
                  <a:ext uri="{FF2B5EF4-FFF2-40B4-BE49-F238E27FC236}">
                    <a16:creationId xmlns:a16="http://schemas.microsoft.com/office/drawing/2014/main" id="{C28064B1-DD4E-46AF-91CC-F0CA5D6BDF6D}"/>
                  </a:ext>
                </a:extLst>
              </p:cNvPr>
              <p:cNvSpPr txBox="1"/>
              <p:nvPr/>
            </p:nvSpPr>
            <p:spPr>
              <a:xfrm>
                <a:off x="720000" y="5760000"/>
                <a:ext cx="599523"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90–90–90: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8" name="TextBox 27">
                <a:extLst>
                  <a:ext uri="{FF2B5EF4-FFF2-40B4-BE49-F238E27FC236}">
                    <a16:creationId xmlns:a16="http://schemas.microsoft.com/office/drawing/2014/main" id="{4192FA27-91F6-4647-BA54-FB78EE4E1EF5}"/>
                  </a:ext>
                </a:extLst>
              </p:cNvPr>
              <p:cNvSpPr txBox="1"/>
              <p:nvPr/>
            </p:nvSpPr>
            <p:spPr>
              <a:xfrm>
                <a:off x="720000" y="5940000"/>
                <a:ext cx="1290418"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Viral load suppression:</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2" name="object 13">
                <a:extLst>
                  <a:ext uri="{FF2B5EF4-FFF2-40B4-BE49-F238E27FC236}">
                    <a16:creationId xmlns:a16="http://schemas.microsoft.com/office/drawing/2014/main" id="{86D6496B-1757-4726-83C7-EED2EBCE61B7}"/>
                  </a:ext>
                </a:extLst>
              </p:cNvPr>
              <p:cNvSpPr/>
              <p:nvPr/>
            </p:nvSpPr>
            <p:spPr>
              <a:xfrm>
                <a:off x="2124000" y="596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 name="TextBox 32">
                <a:extLst>
                  <a:ext uri="{FF2B5EF4-FFF2-40B4-BE49-F238E27FC236}">
                    <a16:creationId xmlns:a16="http://schemas.microsoft.com/office/drawing/2014/main" id="{9104F2F0-6992-4871-8F51-5A413FAEB3A7}"/>
                  </a:ext>
                </a:extLst>
              </p:cNvPr>
              <p:cNvSpPr txBox="1"/>
              <p:nvPr/>
            </p:nvSpPr>
            <p:spPr>
              <a:xfrm>
                <a:off x="2268000" y="595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73%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6" name="Group 35">
                <a:extLst>
                  <a:ext uri="{FF2B5EF4-FFF2-40B4-BE49-F238E27FC236}">
                    <a16:creationId xmlns:a16="http://schemas.microsoft.com/office/drawing/2014/main" id="{665A206F-18D1-49BB-A215-771AAC397260}"/>
                  </a:ext>
                </a:extLst>
              </p:cNvPr>
              <p:cNvGrpSpPr/>
              <p:nvPr/>
            </p:nvGrpSpPr>
            <p:grpSpPr>
              <a:xfrm>
                <a:off x="3276000" y="5950800"/>
                <a:ext cx="523912" cy="123111"/>
                <a:chOff x="3811116" y="5763600"/>
                <a:chExt cx="523912" cy="123111"/>
              </a:xfrm>
            </p:grpSpPr>
            <p:sp>
              <p:nvSpPr>
                <p:cNvPr id="46" name="object 14">
                  <a:extLst>
                    <a:ext uri="{FF2B5EF4-FFF2-40B4-BE49-F238E27FC236}">
                      <a16:creationId xmlns:a16="http://schemas.microsoft.com/office/drawing/2014/main" id="{3AE00945-F0EE-46AD-9552-DB6B3D5D8161}"/>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7" name="TextBox 46">
                  <a:extLst>
                    <a:ext uri="{FF2B5EF4-FFF2-40B4-BE49-F238E27FC236}">
                      <a16:creationId xmlns:a16="http://schemas.microsoft.com/office/drawing/2014/main" id="{F41D7FE2-81C2-4A7C-ABD6-6508B06F2A22}"/>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65–72%</a:t>
                  </a:r>
                </a:p>
              </p:txBody>
            </p:sp>
          </p:grpSp>
          <p:grpSp>
            <p:nvGrpSpPr>
              <p:cNvPr id="37" name="Group 36">
                <a:extLst>
                  <a:ext uri="{FF2B5EF4-FFF2-40B4-BE49-F238E27FC236}">
                    <a16:creationId xmlns:a16="http://schemas.microsoft.com/office/drawing/2014/main" id="{A6693942-E317-4905-A311-1396047A0DAA}"/>
                  </a:ext>
                </a:extLst>
              </p:cNvPr>
              <p:cNvGrpSpPr/>
              <p:nvPr/>
            </p:nvGrpSpPr>
            <p:grpSpPr>
              <a:xfrm>
                <a:off x="4089600" y="5950800"/>
                <a:ext cx="523912" cy="123111"/>
                <a:chOff x="5791116" y="5763600"/>
                <a:chExt cx="523912" cy="123111"/>
              </a:xfrm>
            </p:grpSpPr>
            <p:sp>
              <p:nvSpPr>
                <p:cNvPr id="44" name="object 15">
                  <a:extLst>
                    <a:ext uri="{FF2B5EF4-FFF2-40B4-BE49-F238E27FC236}">
                      <a16:creationId xmlns:a16="http://schemas.microsoft.com/office/drawing/2014/main" id="{AFF47AF7-46FE-4C00-B4D0-2761698C9521}"/>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5" name="TextBox 44">
                  <a:extLst>
                    <a:ext uri="{FF2B5EF4-FFF2-40B4-BE49-F238E27FC236}">
                      <a16:creationId xmlns:a16="http://schemas.microsoft.com/office/drawing/2014/main" id="{2FF30BF4-E7B1-4321-9F82-9E4D5EEB27AF}"/>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40–64%</a:t>
                  </a:r>
                </a:p>
              </p:txBody>
            </p:sp>
          </p:grpSp>
          <p:grpSp>
            <p:nvGrpSpPr>
              <p:cNvPr id="38" name="Group 37">
                <a:extLst>
                  <a:ext uri="{FF2B5EF4-FFF2-40B4-BE49-F238E27FC236}">
                    <a16:creationId xmlns:a16="http://schemas.microsoft.com/office/drawing/2014/main" id="{379677F8-982B-4F76-88AA-291CC4C5F7B7}"/>
                  </a:ext>
                </a:extLst>
              </p:cNvPr>
              <p:cNvGrpSpPr/>
              <p:nvPr/>
            </p:nvGrpSpPr>
            <p:grpSpPr>
              <a:xfrm>
                <a:off x="4903200" y="5950800"/>
                <a:ext cx="523912" cy="123111"/>
                <a:chOff x="7029516" y="5763600"/>
                <a:chExt cx="523912" cy="123111"/>
              </a:xfrm>
            </p:grpSpPr>
            <p:sp>
              <p:nvSpPr>
                <p:cNvPr id="42" name="object 16">
                  <a:extLst>
                    <a:ext uri="{FF2B5EF4-FFF2-40B4-BE49-F238E27FC236}">
                      <a16:creationId xmlns:a16="http://schemas.microsoft.com/office/drawing/2014/main" id="{C5817743-D26F-4650-A687-8C7AEDD9CA72}"/>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 name="TextBox 42">
                  <a:extLst>
                    <a:ext uri="{FF2B5EF4-FFF2-40B4-BE49-F238E27FC236}">
                      <a16:creationId xmlns:a16="http://schemas.microsoft.com/office/drawing/2014/main" id="{360B471A-E338-4F07-AF1F-A965D27AA574}"/>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25–39%</a:t>
                  </a:r>
                </a:p>
              </p:txBody>
            </p:sp>
          </p:grpSp>
          <p:grpSp>
            <p:nvGrpSpPr>
              <p:cNvPr id="39" name="Group 38">
                <a:extLst>
                  <a:ext uri="{FF2B5EF4-FFF2-40B4-BE49-F238E27FC236}">
                    <a16:creationId xmlns:a16="http://schemas.microsoft.com/office/drawing/2014/main" id="{AAD3E5EF-C61B-4CE7-A4CF-DA817F0FE791}"/>
                  </a:ext>
                </a:extLst>
              </p:cNvPr>
              <p:cNvGrpSpPr/>
              <p:nvPr/>
            </p:nvGrpSpPr>
            <p:grpSpPr>
              <a:xfrm>
                <a:off x="5716800" y="5950800"/>
                <a:ext cx="828483" cy="123111"/>
                <a:chOff x="7654385" y="5763600"/>
                <a:chExt cx="828483" cy="123111"/>
              </a:xfrm>
            </p:grpSpPr>
            <p:sp>
              <p:nvSpPr>
                <p:cNvPr id="40" name="object 16">
                  <a:extLst>
                    <a:ext uri="{FF2B5EF4-FFF2-40B4-BE49-F238E27FC236}">
                      <a16:creationId xmlns:a16="http://schemas.microsoft.com/office/drawing/2014/main" id="{88D4C011-927E-46C7-B3BF-B1C0CEEB1407}"/>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 name="TextBox 40">
                  <a:extLst>
                    <a:ext uri="{FF2B5EF4-FFF2-40B4-BE49-F238E27FC236}">
                      <a16:creationId xmlns:a16="http://schemas.microsoft.com/office/drawing/2014/main" id="{2267F4DD-CF09-4B41-8F5C-C3FA0BF541F4}"/>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25%</a:t>
                  </a:r>
                </a:p>
              </p:txBody>
            </p:sp>
          </p:grpSp>
        </p:grpSp>
        <p:sp>
          <p:nvSpPr>
            <p:cNvPr id="48" name="Rectangle 47">
              <a:extLst>
                <a:ext uri="{FF2B5EF4-FFF2-40B4-BE49-F238E27FC236}">
                  <a16:creationId xmlns:a16="http://schemas.microsoft.com/office/drawing/2014/main" id="{D431BB5B-74A5-40FB-803D-D8892F74DAC4}"/>
                </a:ext>
              </a:extLst>
            </p:cNvPr>
            <p:cNvSpPr/>
            <p:nvPr/>
          </p:nvSpPr>
          <p:spPr>
            <a:xfrm>
              <a:off x="6660000" y="5886000"/>
              <a:ext cx="3348000" cy="815608"/>
            </a:xfrm>
            <a:prstGeom prst="rect">
              <a:avLst/>
            </a:prstGeom>
          </p:spPr>
          <p:txBody>
            <a:bodyPr wrap="square" lIns="0">
              <a:noAutofit/>
            </a:bodyPr>
            <a:lstStyle/>
            <a:p>
              <a:pPr marL="87313" marR="0" lvl="0" indent="-87313" algn="l" defTabSz="914400" rtl="0" eaLnBrk="1" fontAlgn="base" latinLnBrk="0" hangingPunct="1">
                <a:lnSpc>
                  <a:spcPct val="100000"/>
                </a:lnSpc>
                <a:spcBef>
                  <a:spcPct val="0"/>
                </a:spcBef>
                <a:spcAft>
                  <a:spcPts val="600"/>
                </a:spcAft>
                <a:buClrTx/>
                <a:buSzTx/>
                <a:buFontTx/>
                <a:buNone/>
                <a:tabLst>
                  <a:tab pos="87313" algn="l"/>
                </a:tabLst>
                <a:defRPr/>
              </a:pPr>
              <a:r>
                <a:rPr kumimoji="0" lang="en-GB" sz="700" b="0" i="1" u="none" strike="noStrike" kern="1200" cap="none" spc="0" normalizeH="0" baseline="30000" noProof="0" dirty="0">
                  <a:ln>
                    <a:noFill/>
                  </a:ln>
                  <a:solidFill>
                    <a:prstClr val="black"/>
                  </a:solidFill>
                  <a:effectLst/>
                  <a:uLnTx/>
                  <a:uFillTx/>
                  <a:latin typeface="Arial" charset="0"/>
                  <a:ea typeface="ＭＳ Ｐゴシック" pitchFamily="34" charset="-128"/>
                  <a:cs typeface="+mn-cs"/>
                </a:rPr>
                <a:t>1</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Selected data for western and central Europe provided by the European Centres for Disease Control and Prevention Dublin Declaration reporting.</a:t>
              </a:r>
            </a:p>
            <a:p>
              <a:pPr marL="87313" marR="0" lvl="0" indent="-87313" algn="l" defTabSz="914400" rtl="0" eaLnBrk="1" fontAlgn="base" latinLnBrk="0" hangingPunct="1">
                <a:lnSpc>
                  <a:spcPct val="100000"/>
                </a:lnSpc>
                <a:spcBef>
                  <a:spcPct val="0"/>
                </a:spcBef>
                <a:spcAft>
                  <a:spcPct val="0"/>
                </a:spcAft>
                <a:buClrTx/>
                <a:buSzTx/>
                <a:buFontTx/>
                <a:buNone/>
                <a:tabLst>
                  <a:tab pos="87313" algn="l"/>
                </a:tabLst>
                <a:defRPr/>
              </a:pPr>
              <a:r>
                <a:rPr kumimoji="0" lang="en-GB" sz="700" b="0" i="1" u="none" strike="noStrike" kern="1200" cap="none" spc="0" normalizeH="0" baseline="30000" noProof="0" dirty="0">
                  <a:ln>
                    <a:noFill/>
                  </a:ln>
                  <a:solidFill>
                    <a:prstClr val="black"/>
                  </a:solidFill>
                  <a:effectLst/>
                  <a:uLnTx/>
                  <a:uFillTx/>
                  <a:latin typeface="Arial" charset="0"/>
                  <a:ea typeface="ＭＳ Ｐゴシック" pitchFamily="34" charset="-128"/>
                  <a:cs typeface="+mn-cs"/>
                </a:rPr>
                <a:t>2</a:t>
              </a:r>
              <a:r>
                <a:rPr kumimoji="0" lang="en-GB" sz="7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All estimates are for 2018 except as follows: 2016: Austria, Denmark, France, Italy and Spain; 2017: Germany, Israel, Luxembourg, Netherlands, Portugal, Switzerland and the United Kingdom</a:t>
              </a:r>
            </a:p>
          </p:txBody>
        </p:sp>
      </p:grpSp>
    </p:spTree>
    <p:extLst>
      <p:ext uri="{BB962C8B-B14F-4D97-AF65-F5344CB8AC3E}">
        <p14:creationId xmlns:p14="http://schemas.microsoft.com/office/powerpoint/2010/main" val="330285058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7">
            <a:extLst>
              <a:ext uri="{FF2B5EF4-FFF2-40B4-BE49-F238E27FC236}">
                <a16:creationId xmlns:a16="http://schemas.microsoft.com/office/drawing/2014/main" id="{BBE5D40D-4DBC-462F-A6A9-34B1B46523A3}"/>
              </a:ext>
            </a:extLst>
          </p:cNvPr>
          <p:cNvGraphicFramePr>
            <a:graphicFrameLocks noGrp="1"/>
          </p:cNvGraphicFramePr>
          <p:nvPr/>
        </p:nvGraphicFramePr>
        <p:xfrm>
          <a:off x="360000" y="1260000"/>
          <a:ext cx="9645005" cy="4347182"/>
        </p:xfrm>
        <a:graphic>
          <a:graphicData uri="http://schemas.openxmlformats.org/drawingml/2006/table">
            <a:tbl>
              <a:tblPr firstRow="1" bandRow="1">
                <a:tableStyleId>{2D5ABB26-0587-4C30-8999-92F81FD0307C}</a:tableStyleId>
              </a:tblPr>
              <a:tblGrid>
                <a:gridCol w="1437005">
                  <a:extLst>
                    <a:ext uri="{9D8B030D-6E8A-4147-A177-3AD203B41FA5}">
                      <a16:colId xmlns:a16="http://schemas.microsoft.com/office/drawing/2014/main" val="20000"/>
                    </a:ext>
                  </a:extLst>
                </a:gridCol>
                <a:gridCol w="684000">
                  <a:extLst>
                    <a:ext uri="{9D8B030D-6E8A-4147-A177-3AD203B41FA5}">
                      <a16:colId xmlns:a16="http://schemas.microsoft.com/office/drawing/2014/main" val="20001"/>
                    </a:ext>
                  </a:extLst>
                </a:gridCol>
                <a:gridCol w="684000">
                  <a:extLst>
                    <a:ext uri="{9D8B030D-6E8A-4147-A177-3AD203B41FA5}">
                      <a16:colId xmlns:a16="http://schemas.microsoft.com/office/drawing/2014/main" val="20002"/>
                    </a:ext>
                  </a:extLst>
                </a:gridCol>
                <a:gridCol w="684000">
                  <a:extLst>
                    <a:ext uri="{9D8B030D-6E8A-4147-A177-3AD203B41FA5}">
                      <a16:colId xmlns:a16="http://schemas.microsoft.com/office/drawing/2014/main" val="20003"/>
                    </a:ext>
                  </a:extLst>
                </a:gridCol>
                <a:gridCol w="684000">
                  <a:extLst>
                    <a:ext uri="{9D8B030D-6E8A-4147-A177-3AD203B41FA5}">
                      <a16:colId xmlns:a16="http://schemas.microsoft.com/office/drawing/2014/main" val="20004"/>
                    </a:ext>
                  </a:extLst>
                </a:gridCol>
                <a:gridCol w="684000">
                  <a:extLst>
                    <a:ext uri="{9D8B030D-6E8A-4147-A177-3AD203B41FA5}">
                      <a16:colId xmlns:a16="http://schemas.microsoft.com/office/drawing/2014/main" val="20005"/>
                    </a:ext>
                  </a:extLst>
                </a:gridCol>
                <a:gridCol w="684000">
                  <a:extLst>
                    <a:ext uri="{9D8B030D-6E8A-4147-A177-3AD203B41FA5}">
                      <a16:colId xmlns:a16="http://schemas.microsoft.com/office/drawing/2014/main" val="20006"/>
                    </a:ext>
                  </a:extLst>
                </a:gridCol>
                <a:gridCol w="684000">
                  <a:extLst>
                    <a:ext uri="{9D8B030D-6E8A-4147-A177-3AD203B41FA5}">
                      <a16:colId xmlns:a16="http://schemas.microsoft.com/office/drawing/2014/main" val="20007"/>
                    </a:ext>
                  </a:extLst>
                </a:gridCol>
                <a:gridCol w="684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gridCol w="684000">
                  <a:extLst>
                    <a:ext uri="{9D8B030D-6E8A-4147-A177-3AD203B41FA5}">
                      <a16:colId xmlns:a16="http://schemas.microsoft.com/office/drawing/2014/main" val="20010"/>
                    </a:ext>
                  </a:extLst>
                </a:gridCol>
                <a:gridCol w="684000">
                  <a:extLst>
                    <a:ext uri="{9D8B030D-6E8A-4147-A177-3AD203B41FA5}">
                      <a16:colId xmlns:a16="http://schemas.microsoft.com/office/drawing/2014/main" val="20011"/>
                    </a:ext>
                  </a:extLst>
                </a:gridCol>
                <a:gridCol w="684000">
                  <a:extLst>
                    <a:ext uri="{9D8B030D-6E8A-4147-A177-3AD203B41FA5}">
                      <a16:colId xmlns:a16="http://schemas.microsoft.com/office/drawing/2014/main" val="20012"/>
                    </a:ext>
                  </a:extLst>
                </a:gridCol>
              </a:tblGrid>
              <a:tr h="747182">
                <a:tc rowSpan="2">
                  <a:txBody>
                    <a:bodyPr/>
                    <a:lstStyle/>
                    <a:p>
                      <a:pPr>
                        <a:lnSpc>
                          <a:spcPct val="100000"/>
                        </a:lnSpc>
                      </a:pPr>
                      <a:endParaRPr sz="800" dirty="0">
                        <a:latin typeface="Times New Roman"/>
                        <a:cs typeface="Times New Roman"/>
                      </a:endParaRPr>
                    </a:p>
                  </a:txBody>
                  <a:tcPr marL="0" marR="0" marT="0" marB="0">
                    <a:lnR w="6350" cap="flat" cmpd="sng" algn="ctr">
                      <a:solidFill>
                        <a:schemeClr val="tx1">
                          <a:lumMod val="85000"/>
                          <a:lumOff val="15000"/>
                        </a:schemeClr>
                      </a:solidFill>
                      <a:prstDash val="solid"/>
                      <a:round/>
                      <a:headEnd type="none" w="med" len="med"/>
                      <a:tailEnd type="none" w="med" len="med"/>
                    </a:lnR>
                    <a:lnB w="6350" cap="flat" cmpd="sng" algn="ctr">
                      <a:solidFill>
                        <a:schemeClr val="tx1">
                          <a:lumMod val="85000"/>
                          <a:lumOff val="15000"/>
                        </a:schemeClr>
                      </a:solidFill>
                      <a:prstDash val="solid"/>
                      <a:round/>
                      <a:headEnd type="none" w="med" len="med"/>
                      <a:tailEnd type="none" w="med" len="med"/>
                    </a:lnB>
                  </a:tcPr>
                </a:tc>
                <a:tc gridSpan="3">
                  <a:txBody>
                    <a:bodyPr/>
                    <a:lstStyle/>
                    <a:p>
                      <a:pPr marL="0" marR="90805" indent="-635" algn="ctr">
                        <a:lnSpc>
                          <a:spcPct val="100000"/>
                        </a:lnSpc>
                        <a:spcBef>
                          <a:spcPts val="0"/>
                        </a:spcBef>
                      </a:pPr>
                      <a:r>
                        <a:rPr sz="1000" b="1" i="1" spc="0" baseline="0" dirty="0">
                          <a:solidFill>
                            <a:schemeClr val="bg1"/>
                          </a:solidFill>
                          <a:latin typeface="Arial"/>
                          <a:cs typeface="Arial"/>
                        </a:rPr>
                        <a:t>First 90: </a:t>
                      </a:r>
                      <a:r>
                        <a:rPr sz="1000" b="0" spc="0" baseline="0" dirty="0">
                          <a:solidFill>
                            <a:schemeClr val="bg1"/>
                          </a:solidFill>
                          <a:latin typeface="Arial"/>
                          <a:cs typeface="Arial"/>
                        </a:rPr>
                        <a:t>percentage of people living with HIV who know their HIV status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62865" algn="ctr">
                        <a:lnSpc>
                          <a:spcPct val="100000"/>
                        </a:lnSpc>
                        <a:spcBef>
                          <a:spcPts val="0"/>
                        </a:spcBef>
                      </a:pPr>
                      <a:r>
                        <a:rPr sz="1000" b="1" i="1" spc="0" baseline="0" dirty="0">
                          <a:solidFill>
                            <a:schemeClr val="bg1"/>
                          </a:solidFill>
                          <a:latin typeface="Arial"/>
                          <a:cs typeface="Arial"/>
                        </a:rPr>
                        <a:t>Second 90:</a:t>
                      </a:r>
                      <a:r>
                        <a:rPr sz="1000" b="1" spc="0" baseline="0" dirty="0">
                          <a:solidFill>
                            <a:schemeClr val="bg1"/>
                          </a:solidFill>
                          <a:latin typeface="Arial"/>
                          <a:cs typeface="Arial"/>
                        </a:rPr>
                        <a:t>  </a:t>
                      </a:r>
                      <a:r>
                        <a:rPr sz="1000" b="0" spc="0" baseline="0" dirty="0">
                          <a:solidFill>
                            <a:schemeClr val="bg1"/>
                          </a:solidFill>
                          <a:latin typeface="Arial"/>
                          <a:cs typeface="Arial"/>
                        </a:rPr>
                        <a:t>percentage of people living with HIV who know their status and who are on treatment</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52705" algn="ctr">
                        <a:lnSpc>
                          <a:spcPct val="100000"/>
                        </a:lnSpc>
                        <a:spcBef>
                          <a:spcPts val="0"/>
                        </a:spcBef>
                      </a:pPr>
                      <a:r>
                        <a:rPr sz="1000" b="1" i="1" spc="0" baseline="0" dirty="0">
                          <a:solidFill>
                            <a:schemeClr val="bg1"/>
                          </a:solidFill>
                          <a:latin typeface="Arial"/>
                          <a:cs typeface="Arial"/>
                        </a:rPr>
                        <a:t>Third 90: </a:t>
                      </a:r>
                      <a:r>
                        <a:rPr sz="1000" b="0" spc="0" baseline="0" dirty="0">
                          <a:solidFill>
                            <a:schemeClr val="bg1"/>
                          </a:solidFill>
                          <a:latin typeface="Arial"/>
                          <a:cs typeface="Arial"/>
                        </a:rPr>
                        <a:t>percentage of people living with HIV on treatment who have suppressed viral loads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46355" algn="ctr">
                        <a:lnSpc>
                          <a:spcPct val="100000"/>
                        </a:lnSpc>
                        <a:spcBef>
                          <a:spcPts val="0"/>
                        </a:spcBef>
                      </a:pPr>
                      <a:r>
                        <a:rPr sz="1000" b="1" spc="0" baseline="0" dirty="0">
                          <a:solidFill>
                            <a:schemeClr val="bg1"/>
                          </a:solidFill>
                          <a:latin typeface="Arial"/>
                          <a:cs typeface="Arial"/>
                        </a:rPr>
                        <a:t>Viral load suppression:  </a:t>
                      </a:r>
                      <a:r>
                        <a:rPr sz="1000" b="0" spc="0" baseline="0" dirty="0">
                          <a:solidFill>
                            <a:schemeClr val="bg1"/>
                          </a:solidFill>
                          <a:latin typeface="Arial"/>
                          <a:cs typeface="Arial"/>
                        </a:rPr>
                        <a:t>percentage of people living with HIV who are virally suppressed</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68000">
                <a:tc vMerge="1">
                  <a:txBody>
                    <a:bodyPr/>
                    <a:lstStyle/>
                    <a:p>
                      <a:endParaRPr/>
                    </a:p>
                  </a:txBody>
                  <a:tcPr marL="0" marR="0" marT="0" marB="0">
                    <a:lnR w="6350">
                      <a:solidFill>
                        <a:srgbClr val="878787"/>
                      </a:solidFill>
                      <a:prstDash val="solid"/>
                    </a:lnR>
                    <a:lnB w="6350">
                      <a:solidFill>
                        <a:srgbClr val="878787"/>
                      </a:solidFill>
                      <a:prstDash val="solid"/>
                    </a:lnB>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extLst>
                  <a:ext uri="{0D108BD9-81ED-4DB2-BD59-A6C34878D82A}">
                    <a16:rowId xmlns:a16="http://schemas.microsoft.com/office/drawing/2014/main" val="10001"/>
                  </a:ext>
                </a:extLst>
              </a:tr>
              <a:tr h="324000">
                <a:tc>
                  <a:txBody>
                    <a:bodyPr/>
                    <a:lstStyle/>
                    <a:p>
                      <a:pPr marL="54000" algn="l" fontAlgn="ctr"/>
                      <a:r>
                        <a:rPr lang="en-GB" sz="800" b="1" i="0" u="none" strike="noStrike" dirty="0">
                          <a:solidFill>
                            <a:schemeClr val="tx1"/>
                          </a:solidFill>
                          <a:effectLst/>
                          <a:latin typeface="Arial" panose="020B0604020202020204" pitchFamily="34" charset="0"/>
                        </a:rPr>
                        <a:t>Western and central Europe and North America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1" i="0" u="none" strike="noStrike" dirty="0">
                          <a:solidFill>
                            <a:schemeClr val="tx1"/>
                          </a:solidFill>
                          <a:effectLst/>
                          <a:latin typeface="Arial" panose="020B0604020202020204" pitchFamily="34" charset="0"/>
                        </a:rPr>
                        <a:t>88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1" i="0" u="none" strike="noStrike" dirty="0">
                          <a:solidFill>
                            <a:schemeClr val="tx1"/>
                          </a:solidFill>
                          <a:effectLst/>
                          <a:latin typeface="Arial" panose="020B0604020202020204" pitchFamily="34" charset="0"/>
                        </a:rPr>
                        <a:t>90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1" i="0" u="none" strike="noStrike" dirty="0">
                          <a:solidFill>
                            <a:schemeClr val="tx1"/>
                          </a:solidFill>
                          <a:effectLst/>
                          <a:latin typeface="Arial" panose="020B0604020202020204" pitchFamily="34" charset="0"/>
                        </a:rPr>
                        <a:t>81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t"/>
                      <a:r>
                        <a:rPr lang="en-CH" sz="800" b="0" i="0" u="none" strike="noStrike">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1" i="0" u="none" strike="noStrike" dirty="0">
                          <a:solidFill>
                            <a:schemeClr val="tx1"/>
                          </a:solidFill>
                          <a:effectLst/>
                          <a:latin typeface="Arial" panose="020B0604020202020204" pitchFamily="34" charset="0"/>
                        </a:rPr>
                        <a:t>64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2"/>
                  </a:ext>
                </a:extLst>
              </a:tr>
              <a:tr h="140400">
                <a:tc>
                  <a:txBody>
                    <a:bodyPr/>
                    <a:lstStyle/>
                    <a:p>
                      <a:pPr marL="54000" algn="l" fontAlgn="ctr"/>
                      <a:r>
                        <a:rPr lang="fr-CH" sz="800" b="0" i="0" u="none" strike="noStrike">
                          <a:solidFill>
                            <a:schemeClr val="tx1"/>
                          </a:solidFill>
                          <a:effectLst/>
                          <a:latin typeface="Arial" panose="020B0604020202020204" pitchFamily="34" charset="0"/>
                        </a:rPr>
                        <a:t>Liechtenstein</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3"/>
                  </a:ext>
                </a:extLst>
              </a:tr>
              <a:tr h="140400">
                <a:tc>
                  <a:txBody>
                    <a:bodyPr/>
                    <a:lstStyle/>
                    <a:p>
                      <a:pPr marL="54000" algn="l" fontAlgn="ctr"/>
                      <a:r>
                        <a:rPr lang="fr-CH" sz="800" b="0" i="0" u="none" strike="noStrike">
                          <a:solidFill>
                            <a:schemeClr val="tx1"/>
                          </a:solidFill>
                          <a:effectLst/>
                          <a:latin typeface="Arial" panose="020B0604020202020204" pitchFamily="34" charset="0"/>
                        </a:rPr>
                        <a:t>Lithuania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4"/>
                  </a:ext>
                </a:extLst>
              </a:tr>
              <a:tr h="140400">
                <a:tc>
                  <a:txBody>
                    <a:bodyPr/>
                    <a:lstStyle/>
                    <a:p>
                      <a:pPr marL="54000" algn="l" fontAlgn="ctr"/>
                      <a:r>
                        <a:rPr lang="fr-CH" sz="800" b="0" i="0" u="none" strike="noStrike">
                          <a:solidFill>
                            <a:schemeClr val="tx1"/>
                          </a:solidFill>
                          <a:effectLst/>
                          <a:latin typeface="Arial" panose="020B0604020202020204" pitchFamily="34" charset="0"/>
                        </a:rPr>
                        <a:t>Luxembourg</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86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rPr>
                        <a:t>89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90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89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90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rgbClr val="000000"/>
                          </a:solidFill>
                          <a:effectLst/>
                          <a:latin typeface="Arial" panose="020B0604020202020204" pitchFamily="34" charset="0"/>
                        </a:rPr>
                        <a:t>68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rPr>
                        <a:t>67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69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extLst>
                  <a:ext uri="{0D108BD9-81ED-4DB2-BD59-A6C34878D82A}">
                    <a16:rowId xmlns:a16="http://schemas.microsoft.com/office/drawing/2014/main" val="10005"/>
                  </a:ext>
                </a:extLst>
              </a:tr>
              <a:tr h="140400">
                <a:tc>
                  <a:txBody>
                    <a:bodyPr/>
                    <a:lstStyle/>
                    <a:p>
                      <a:pPr marL="54000" algn="l" fontAlgn="ctr"/>
                      <a:r>
                        <a:rPr lang="fr-CH" sz="800" b="0" i="0" u="none" strike="noStrike">
                          <a:solidFill>
                            <a:schemeClr val="tx1"/>
                          </a:solidFill>
                          <a:effectLst/>
                          <a:latin typeface="Arial" panose="020B0604020202020204" pitchFamily="34" charset="0"/>
                        </a:rPr>
                        <a:t>Malta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87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6"/>
                  </a:ext>
                </a:extLst>
              </a:tr>
              <a:tr h="140400">
                <a:tc>
                  <a:txBody>
                    <a:bodyPr/>
                    <a:lstStyle/>
                    <a:p>
                      <a:pPr marL="54000" algn="l" fontAlgn="ctr"/>
                      <a:r>
                        <a:rPr lang="fr-CH" sz="800" b="0" i="0" u="none" strike="noStrike">
                          <a:solidFill>
                            <a:schemeClr val="tx1"/>
                          </a:solidFill>
                          <a:effectLst/>
                          <a:latin typeface="Arial" panose="020B0604020202020204" pitchFamily="34" charset="0"/>
                        </a:rPr>
                        <a:t>Monaco</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7"/>
                  </a:ext>
                </a:extLst>
              </a:tr>
              <a:tr h="140400">
                <a:tc>
                  <a:txBody>
                    <a:bodyPr/>
                    <a:lstStyle/>
                    <a:p>
                      <a:pPr marL="54000" algn="l" fontAlgn="ctr"/>
                      <a:r>
                        <a:rPr lang="fr-CH" sz="800" b="0" i="0" u="none" strike="noStrike">
                          <a:solidFill>
                            <a:schemeClr val="tx1"/>
                          </a:solidFill>
                          <a:effectLst/>
                          <a:latin typeface="Arial" panose="020B0604020202020204" pitchFamily="34" charset="0"/>
                        </a:rPr>
                        <a:t>Netherlands</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90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88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rPr>
                        <a:t>93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rgbClr val="000000"/>
                          </a:solidFill>
                          <a:effectLst/>
                          <a:latin typeface="Arial" panose="020B0604020202020204" pitchFamily="34" charset="0"/>
                        </a:rPr>
                        <a:t>90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78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80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78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extLst>
                  <a:ext uri="{0D108BD9-81ED-4DB2-BD59-A6C34878D82A}">
                    <a16:rowId xmlns:a16="http://schemas.microsoft.com/office/drawing/2014/main" val="10008"/>
                  </a:ext>
                </a:extLst>
              </a:tr>
              <a:tr h="140400">
                <a:tc>
                  <a:txBody>
                    <a:bodyPr/>
                    <a:lstStyle/>
                    <a:p>
                      <a:pPr marL="54000" algn="l" fontAlgn="ctr"/>
                      <a:r>
                        <a:rPr lang="fr-CH" sz="800" b="0" i="0" u="none" strike="noStrike">
                          <a:solidFill>
                            <a:schemeClr val="tx1"/>
                          </a:solidFill>
                          <a:effectLst/>
                          <a:latin typeface="Arial" panose="020B0604020202020204" pitchFamily="34" charset="0"/>
                        </a:rPr>
                        <a:t>Norway</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84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84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84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9"/>
                  </a:ext>
                </a:extLst>
              </a:tr>
              <a:tr h="140400">
                <a:tc>
                  <a:txBody>
                    <a:bodyPr/>
                    <a:lstStyle/>
                    <a:p>
                      <a:pPr marL="54000" algn="l" fontAlgn="ctr"/>
                      <a:r>
                        <a:rPr lang="fr-CH" sz="800" b="0" i="0" u="none" strike="noStrike">
                          <a:solidFill>
                            <a:schemeClr val="tx1"/>
                          </a:solidFill>
                          <a:effectLst/>
                          <a:latin typeface="Arial" panose="020B0604020202020204" pitchFamily="34" charset="0"/>
                        </a:rPr>
                        <a:t>Poland</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0"/>
                  </a:ext>
                </a:extLst>
              </a:tr>
              <a:tr h="140400">
                <a:tc>
                  <a:txBody>
                    <a:bodyPr/>
                    <a:lstStyle/>
                    <a:p>
                      <a:pPr marL="54000" algn="l" fontAlgn="ctr"/>
                      <a:r>
                        <a:rPr lang="fr-CH" sz="800" b="0" i="0" u="none" strike="noStrike">
                          <a:solidFill>
                            <a:schemeClr val="tx1"/>
                          </a:solidFill>
                          <a:effectLst/>
                          <a:latin typeface="Arial" panose="020B0604020202020204" pitchFamily="34" charset="0"/>
                        </a:rPr>
                        <a:t>Portugal</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89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1"/>
                  </a:ext>
                </a:extLst>
              </a:tr>
              <a:tr h="140400">
                <a:tc>
                  <a:txBody>
                    <a:bodyPr/>
                    <a:lstStyle/>
                    <a:p>
                      <a:pPr marL="54000" algn="l" fontAlgn="ctr"/>
                      <a:r>
                        <a:rPr lang="fr-CH" sz="800" b="0" i="0" u="none" strike="noStrike">
                          <a:solidFill>
                            <a:schemeClr val="tx1"/>
                          </a:solidFill>
                          <a:effectLst/>
                          <a:latin typeface="Arial" panose="020B0604020202020204" pitchFamily="34" charset="0"/>
                        </a:rPr>
                        <a:t>Romania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87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80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rgbClr val="000000"/>
                          </a:solidFill>
                          <a:effectLst/>
                          <a:latin typeface="Arial" panose="020B0604020202020204" pitchFamily="34" charset="0"/>
                        </a:rPr>
                        <a:t>73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80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80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80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80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54</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57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51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2"/>
                  </a:ext>
                </a:extLst>
              </a:tr>
              <a:tr h="140400">
                <a:tc>
                  <a:txBody>
                    <a:bodyPr/>
                    <a:lstStyle/>
                    <a:p>
                      <a:pPr marL="54000" algn="l" fontAlgn="ctr"/>
                      <a:r>
                        <a:rPr lang="fr-CH" sz="800" b="0" i="0" u="none" strike="noStrike">
                          <a:solidFill>
                            <a:schemeClr val="tx1"/>
                          </a:solidFill>
                          <a:effectLst/>
                          <a:latin typeface="Arial" panose="020B0604020202020204" pitchFamily="34" charset="0"/>
                        </a:rPr>
                        <a:t>San Marino</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3"/>
                  </a:ext>
                </a:extLst>
              </a:tr>
              <a:tr h="140400">
                <a:tc>
                  <a:txBody>
                    <a:bodyPr/>
                    <a:lstStyle/>
                    <a:p>
                      <a:pPr marL="54000" algn="l" fontAlgn="ctr"/>
                      <a:r>
                        <a:rPr lang="fr-CH" sz="800" b="0" i="0" u="none" strike="noStrike">
                          <a:solidFill>
                            <a:schemeClr val="tx1"/>
                          </a:solidFill>
                          <a:effectLst/>
                          <a:latin typeface="Arial" panose="020B0604020202020204" pitchFamily="34" charset="0"/>
                        </a:rPr>
                        <a:t>Serbia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86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76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4"/>
                  </a:ext>
                </a:extLst>
              </a:tr>
              <a:tr h="140400">
                <a:tc>
                  <a:txBody>
                    <a:bodyPr/>
                    <a:lstStyle/>
                    <a:p>
                      <a:pPr marL="54000" algn="l" fontAlgn="ctr"/>
                      <a:r>
                        <a:rPr lang="fr-CH" sz="800" b="0" i="0" u="none" strike="noStrike">
                          <a:solidFill>
                            <a:schemeClr val="tx1"/>
                          </a:solidFill>
                          <a:effectLst/>
                          <a:latin typeface="Arial" panose="020B0604020202020204" pitchFamily="34" charset="0"/>
                        </a:rPr>
                        <a:t>Slovakia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69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51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Arial" panose="020B0604020202020204" pitchFamily="34" charset="0"/>
                        </a:rPr>
                        <a:t>72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78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94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76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a:solidFill>
                            <a:srgbClr val="000000"/>
                          </a:solidFill>
                          <a:effectLst/>
                          <a:latin typeface="Arial" panose="020B0604020202020204" pitchFamily="34" charset="0"/>
                        </a:rPr>
                        <a:t>86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46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Arial" panose="020B0604020202020204" pitchFamily="34" charset="0"/>
                        </a:rPr>
                        <a:t>47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5"/>
                  </a:ext>
                </a:extLst>
              </a:tr>
              <a:tr h="140400">
                <a:tc>
                  <a:txBody>
                    <a:bodyPr/>
                    <a:lstStyle/>
                    <a:p>
                      <a:pPr marL="54000" algn="l" fontAlgn="ctr"/>
                      <a:r>
                        <a:rPr lang="fr-CH" sz="800" b="0" i="0" u="none" strike="noStrike">
                          <a:solidFill>
                            <a:schemeClr val="tx1"/>
                          </a:solidFill>
                          <a:effectLst/>
                          <a:latin typeface="Arial" panose="020B0604020202020204" pitchFamily="34" charset="0"/>
                        </a:rPr>
                        <a:t>Slovenia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6"/>
                  </a:ext>
                </a:extLst>
              </a:tr>
              <a:tr h="140400">
                <a:tc>
                  <a:txBody>
                    <a:bodyPr/>
                    <a:lstStyle/>
                    <a:p>
                      <a:pPr marL="54000" algn="l" fontAlgn="ctr"/>
                      <a:r>
                        <a:rPr lang="fr-CH" sz="800" b="0" i="0" u="none" strike="noStrike">
                          <a:solidFill>
                            <a:schemeClr val="tx1"/>
                          </a:solidFill>
                          <a:effectLst/>
                          <a:latin typeface="Arial" panose="020B0604020202020204" pitchFamily="34" charset="0"/>
                        </a:rPr>
                        <a:t>Spain</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86</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85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a:solidFill>
                            <a:srgbClr val="000000"/>
                          </a:solidFill>
                          <a:effectLst/>
                          <a:latin typeface="Arial" panose="020B0604020202020204" pitchFamily="34" charset="0"/>
                        </a:rPr>
                        <a:t>86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Arial" panose="020B0604020202020204" pitchFamily="34" charset="0"/>
                        </a:rPr>
                        <a:t>93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90</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90</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73</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76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Arial" panose="020B0604020202020204" pitchFamily="34" charset="0"/>
                        </a:rPr>
                        <a:t>72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extLst>
                  <a:ext uri="{0D108BD9-81ED-4DB2-BD59-A6C34878D82A}">
                    <a16:rowId xmlns:a16="http://schemas.microsoft.com/office/drawing/2014/main" val="10017"/>
                  </a:ext>
                </a:extLst>
              </a:tr>
              <a:tr h="140400">
                <a:tc>
                  <a:txBody>
                    <a:bodyPr/>
                    <a:lstStyle/>
                    <a:p>
                      <a:pPr marL="54000" algn="l" fontAlgn="ctr"/>
                      <a:r>
                        <a:rPr lang="fr-CH" sz="800" b="0" i="0" u="none" strike="noStrike">
                          <a:solidFill>
                            <a:schemeClr val="tx1"/>
                          </a:solidFill>
                          <a:effectLst/>
                          <a:latin typeface="Arial" panose="020B0604020202020204" pitchFamily="34" charset="0"/>
                        </a:rPr>
                        <a:t>Sweden</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8"/>
                  </a:ext>
                </a:extLst>
              </a:tr>
              <a:tr h="140400">
                <a:tc>
                  <a:txBody>
                    <a:bodyPr/>
                    <a:lstStyle/>
                    <a:p>
                      <a:pPr marL="54000" algn="l" fontAlgn="ctr"/>
                      <a:r>
                        <a:rPr lang="fr-CH" sz="800" b="0" i="0" u="none" strike="noStrike">
                          <a:solidFill>
                            <a:schemeClr val="tx1"/>
                          </a:solidFill>
                          <a:effectLst/>
                          <a:latin typeface="Arial" panose="020B0604020202020204" pitchFamily="34" charset="0"/>
                        </a:rPr>
                        <a:t>Switzerland</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389505783"/>
                  </a:ext>
                </a:extLst>
              </a:tr>
              <a:tr h="140400">
                <a:tc>
                  <a:txBody>
                    <a:bodyPr/>
                    <a:lstStyle/>
                    <a:p>
                      <a:pPr marL="54000" algn="l" fontAlgn="ctr"/>
                      <a:r>
                        <a:rPr lang="fr-CH" sz="800" b="0" i="0" u="none" strike="noStrike">
                          <a:solidFill>
                            <a:schemeClr val="tx1"/>
                          </a:solidFill>
                          <a:effectLst/>
                          <a:latin typeface="Arial" panose="020B0604020202020204" pitchFamily="34" charset="0"/>
                        </a:rPr>
                        <a:t>Turkey</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9"/>
                  </a:ext>
                </a:extLst>
              </a:tr>
              <a:tr h="140400">
                <a:tc>
                  <a:txBody>
                    <a:bodyPr/>
                    <a:lstStyle/>
                    <a:p>
                      <a:pPr marL="54000" algn="l" fontAlgn="ctr"/>
                      <a:r>
                        <a:rPr lang="fr-CH" sz="800" b="0" i="0" u="none" strike="noStrike">
                          <a:solidFill>
                            <a:schemeClr val="tx1"/>
                          </a:solidFill>
                          <a:effectLst/>
                          <a:latin typeface="Arial" panose="020B0604020202020204" pitchFamily="34" charset="0"/>
                        </a:rPr>
                        <a:t>United Kingdom</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Arial" panose="020B0604020202020204" pitchFamily="34" charset="0"/>
                        </a:rPr>
                        <a:t>92</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Arial" panose="020B0604020202020204" pitchFamily="34" charset="0"/>
                        </a:rPr>
                        <a:t>87</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20"/>
                  </a:ext>
                </a:extLst>
              </a:tr>
              <a:tr h="140400">
                <a:tc>
                  <a:txBody>
                    <a:bodyPr/>
                    <a:lstStyle/>
                    <a:p>
                      <a:pPr marL="54000" algn="l" fontAlgn="ctr"/>
                      <a:r>
                        <a:rPr lang="fr-CH" sz="800" b="0" i="0" u="none" strike="noStrike" dirty="0">
                          <a:solidFill>
                            <a:schemeClr val="tx1"/>
                          </a:solidFill>
                          <a:effectLst/>
                          <a:latin typeface="Arial" panose="020B0604020202020204" pitchFamily="34" charset="0"/>
                        </a:rPr>
                        <a:t>United States of America</a:t>
                      </a:r>
                    </a:p>
                  </a:txBody>
                  <a:tcPr marL="9525" marR="9525" marT="952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fontAlgn="t"/>
                      <a:r>
                        <a:rPr lang="en-CH" sz="800" b="0" i="0" u="none" strike="noStrike" dirty="0">
                          <a:solidFill>
                            <a:srgbClr val="000000"/>
                          </a:solidFill>
                          <a:effectLst/>
                          <a:latin typeface="Arial" panose="020B0604020202020204" pitchFamily="34" charset="0"/>
                        </a:rPr>
                        <a:t> </a:t>
                      </a:r>
                    </a:p>
                  </a:txBody>
                  <a:tcPr marL="0" marR="288000" marT="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extLst>
                  <a:ext uri="{0D108BD9-81ED-4DB2-BD59-A6C34878D82A}">
                    <a16:rowId xmlns:a16="http://schemas.microsoft.com/office/drawing/2014/main" val="10023"/>
                  </a:ext>
                </a:extLst>
              </a:tr>
            </a:tbl>
          </a:graphicData>
        </a:graphic>
      </p:graphicFrame>
      <p:grpSp>
        <p:nvGrpSpPr>
          <p:cNvPr id="8" name="Group 7">
            <a:extLst>
              <a:ext uri="{FF2B5EF4-FFF2-40B4-BE49-F238E27FC236}">
                <a16:creationId xmlns:a16="http://schemas.microsoft.com/office/drawing/2014/main" id="{A5590667-64A4-48A8-96A9-4B39A048F5E6}"/>
              </a:ext>
            </a:extLst>
          </p:cNvPr>
          <p:cNvGrpSpPr/>
          <p:nvPr/>
        </p:nvGrpSpPr>
        <p:grpSpPr>
          <a:xfrm>
            <a:off x="0" y="0"/>
            <a:ext cx="10285200" cy="6701608"/>
            <a:chOff x="0" y="0"/>
            <a:chExt cx="10285200" cy="6701608"/>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90–90–90 country scorecard: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western and central Europe and North America, 2018 </a:t>
              </a:r>
              <a:r>
                <a:rPr kumimoji="0" lang="en-GB" sz="1600" b="0" i="0" u="none" strike="noStrike" kern="100" cap="none" spc="0" normalizeH="0" baseline="60000" noProof="0" dirty="0">
                  <a:ln>
                    <a:noFill/>
                  </a:ln>
                  <a:solidFill>
                    <a:prstClr val="white">
                      <a:lumMod val="85000"/>
                    </a:prstClr>
                  </a:solidFill>
                  <a:effectLst/>
                  <a:uLnTx/>
                  <a:uFillTx/>
                  <a:latin typeface="Arial" panose="020B0604020202020204" pitchFamily="34" charset="0"/>
                  <a:ea typeface="+mn-ea"/>
                  <a:cs typeface="Arial" panose="020B0604020202020204" pitchFamily="34" charset="0"/>
                </a:rPr>
                <a:t>1,2</a:t>
              </a:r>
              <a:r>
                <a:rPr kumimoji="0" lang="en-GB" sz="1600" b="0" i="1"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(2/2)</a:t>
              </a:r>
              <a:endParaRPr kumimoji="0" lang="en-CH" sz="1600" b="0" i="1" u="none" strike="noStrike" kern="100" cap="none" spc="0" normalizeH="0" baseline="60000" noProof="0" dirty="0">
                <a:ln>
                  <a:noFill/>
                </a:ln>
                <a:solidFill>
                  <a:prstClr val="white">
                    <a:lumMod val="85000"/>
                  </a:prstClr>
                </a:solidFill>
                <a:effectLst/>
                <a:uLnTx/>
                <a:uFillTx/>
                <a:latin typeface="Arial" panose="020B0604020202020204" pitchFamily="34" charset="0"/>
                <a:ea typeface="+mn-ea"/>
                <a:cs typeface="Arial" panose="020B0604020202020204" pitchFamily="34" charset="0"/>
              </a:endParaRPr>
            </a:p>
          </p:txBody>
        </p:sp>
        <p:sp>
          <p:nvSpPr>
            <p:cNvPr id="81" name="Rectangle 80">
              <a:extLst>
                <a:ext uri="{FF2B5EF4-FFF2-40B4-BE49-F238E27FC236}">
                  <a16:creationId xmlns:a16="http://schemas.microsoft.com/office/drawing/2014/main" id="{FBFC9D71-36A9-4155-B28E-4DF634C8BC7D}"/>
                </a:ext>
              </a:extLst>
            </p:cNvPr>
            <p:cNvSpPr/>
            <p:nvPr/>
          </p:nvSpPr>
          <p:spPr>
            <a:xfrm>
              <a:off x="360000" y="6480000"/>
              <a:ext cx="1598194"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special analysis, 2019.</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82" name="Group 81">
              <a:extLst>
                <a:ext uri="{FF2B5EF4-FFF2-40B4-BE49-F238E27FC236}">
                  <a16:creationId xmlns:a16="http://schemas.microsoft.com/office/drawing/2014/main" id="{0BBE6A7D-39B1-4E94-98FD-A86EDD31DC5B}"/>
                </a:ext>
              </a:extLst>
            </p:cNvPr>
            <p:cNvGrpSpPr/>
            <p:nvPr/>
          </p:nvGrpSpPr>
          <p:grpSpPr>
            <a:xfrm>
              <a:off x="360000" y="5940000"/>
              <a:ext cx="5825283" cy="333888"/>
              <a:chOff x="720000" y="5760000"/>
              <a:chExt cx="5825283" cy="333888"/>
            </a:xfrm>
          </p:grpSpPr>
          <p:sp>
            <p:nvSpPr>
              <p:cNvPr id="83" name="object 13">
                <a:extLst>
                  <a:ext uri="{FF2B5EF4-FFF2-40B4-BE49-F238E27FC236}">
                    <a16:creationId xmlns:a16="http://schemas.microsoft.com/office/drawing/2014/main" id="{676BC19D-6E4B-4747-BDBF-7E036544F8CA}"/>
                  </a:ext>
                </a:extLst>
              </p:cNvPr>
              <p:cNvSpPr/>
              <p:nvPr/>
            </p:nvSpPr>
            <p:spPr>
              <a:xfrm>
                <a:off x="2124000" y="578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4" name="TextBox 83">
                <a:extLst>
                  <a:ext uri="{FF2B5EF4-FFF2-40B4-BE49-F238E27FC236}">
                    <a16:creationId xmlns:a16="http://schemas.microsoft.com/office/drawing/2014/main" id="{163E7C70-79DB-44C6-A683-B8913E612417}"/>
                  </a:ext>
                </a:extLst>
              </p:cNvPr>
              <p:cNvSpPr txBox="1"/>
              <p:nvPr/>
            </p:nvSpPr>
            <p:spPr>
              <a:xfrm>
                <a:off x="2268000" y="577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85" name="Group 84">
                <a:extLst>
                  <a:ext uri="{FF2B5EF4-FFF2-40B4-BE49-F238E27FC236}">
                    <a16:creationId xmlns:a16="http://schemas.microsoft.com/office/drawing/2014/main" id="{6F10128F-5BE0-4BBF-9C65-7803A05A12D2}"/>
                  </a:ext>
                </a:extLst>
              </p:cNvPr>
              <p:cNvGrpSpPr/>
              <p:nvPr/>
            </p:nvGrpSpPr>
            <p:grpSpPr>
              <a:xfrm>
                <a:off x="3276000" y="5770800"/>
                <a:ext cx="523912" cy="123111"/>
                <a:chOff x="3811116" y="5763600"/>
                <a:chExt cx="523912" cy="123111"/>
              </a:xfrm>
            </p:grpSpPr>
            <p:sp>
              <p:nvSpPr>
                <p:cNvPr id="111" name="object 14">
                  <a:extLst>
                    <a:ext uri="{FF2B5EF4-FFF2-40B4-BE49-F238E27FC236}">
                      <a16:creationId xmlns:a16="http://schemas.microsoft.com/office/drawing/2014/main" id="{D6B105C9-D2E4-4225-86E9-CCC380B1A292}"/>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2" name="TextBox 111">
                  <a:extLst>
                    <a:ext uri="{FF2B5EF4-FFF2-40B4-BE49-F238E27FC236}">
                      <a16:creationId xmlns:a16="http://schemas.microsoft.com/office/drawing/2014/main" id="{1E2C2AEC-0164-4A96-8749-67BF20ABDD69}"/>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85–89%</a:t>
                  </a:r>
                </a:p>
              </p:txBody>
            </p:sp>
          </p:grpSp>
          <p:grpSp>
            <p:nvGrpSpPr>
              <p:cNvPr id="86" name="Group 85">
                <a:extLst>
                  <a:ext uri="{FF2B5EF4-FFF2-40B4-BE49-F238E27FC236}">
                    <a16:creationId xmlns:a16="http://schemas.microsoft.com/office/drawing/2014/main" id="{88534749-5308-469B-9D1A-6D374B0FBA74}"/>
                  </a:ext>
                </a:extLst>
              </p:cNvPr>
              <p:cNvGrpSpPr/>
              <p:nvPr/>
            </p:nvGrpSpPr>
            <p:grpSpPr>
              <a:xfrm>
                <a:off x="4089600" y="5770800"/>
                <a:ext cx="523912" cy="123111"/>
                <a:chOff x="5791116" y="5763600"/>
                <a:chExt cx="523912" cy="123111"/>
              </a:xfrm>
            </p:grpSpPr>
            <p:sp>
              <p:nvSpPr>
                <p:cNvPr id="109" name="object 15">
                  <a:extLst>
                    <a:ext uri="{FF2B5EF4-FFF2-40B4-BE49-F238E27FC236}">
                      <a16:creationId xmlns:a16="http://schemas.microsoft.com/office/drawing/2014/main" id="{8AB9F498-E2D5-4788-8FCF-DADED5356742}"/>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0" name="TextBox 109">
                  <a:extLst>
                    <a:ext uri="{FF2B5EF4-FFF2-40B4-BE49-F238E27FC236}">
                      <a16:creationId xmlns:a16="http://schemas.microsoft.com/office/drawing/2014/main" id="{DA8B95A7-584C-42D4-B288-E1DA795B5F43}"/>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70–84%</a:t>
                  </a:r>
                </a:p>
              </p:txBody>
            </p:sp>
          </p:grpSp>
          <p:grpSp>
            <p:nvGrpSpPr>
              <p:cNvPr id="87" name="Group 86">
                <a:extLst>
                  <a:ext uri="{FF2B5EF4-FFF2-40B4-BE49-F238E27FC236}">
                    <a16:creationId xmlns:a16="http://schemas.microsoft.com/office/drawing/2014/main" id="{50701942-9B71-4090-8EF3-EC6353ECC8E3}"/>
                  </a:ext>
                </a:extLst>
              </p:cNvPr>
              <p:cNvGrpSpPr/>
              <p:nvPr/>
            </p:nvGrpSpPr>
            <p:grpSpPr>
              <a:xfrm>
                <a:off x="4903200" y="5770800"/>
                <a:ext cx="523912" cy="123111"/>
                <a:chOff x="7029516" y="5763600"/>
                <a:chExt cx="523912" cy="123111"/>
              </a:xfrm>
            </p:grpSpPr>
            <p:sp>
              <p:nvSpPr>
                <p:cNvPr id="107" name="object 16">
                  <a:extLst>
                    <a:ext uri="{FF2B5EF4-FFF2-40B4-BE49-F238E27FC236}">
                      <a16:creationId xmlns:a16="http://schemas.microsoft.com/office/drawing/2014/main" id="{0AC0623A-A3C4-42D6-A9D3-BDAE7121EFD2}"/>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8" name="TextBox 107">
                  <a:extLst>
                    <a:ext uri="{FF2B5EF4-FFF2-40B4-BE49-F238E27FC236}">
                      <a16:creationId xmlns:a16="http://schemas.microsoft.com/office/drawing/2014/main" id="{514C77A0-23C5-4C5C-904C-C0CC273820D0}"/>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50–69%</a:t>
                  </a:r>
                </a:p>
              </p:txBody>
            </p:sp>
          </p:grpSp>
          <p:grpSp>
            <p:nvGrpSpPr>
              <p:cNvPr id="88" name="Group 87">
                <a:extLst>
                  <a:ext uri="{FF2B5EF4-FFF2-40B4-BE49-F238E27FC236}">
                    <a16:creationId xmlns:a16="http://schemas.microsoft.com/office/drawing/2014/main" id="{5BC8F94C-E9B2-441F-8FF5-C381C1E9EEAC}"/>
                  </a:ext>
                </a:extLst>
              </p:cNvPr>
              <p:cNvGrpSpPr/>
              <p:nvPr/>
            </p:nvGrpSpPr>
            <p:grpSpPr>
              <a:xfrm>
                <a:off x="5716800" y="5770800"/>
                <a:ext cx="828483" cy="123111"/>
                <a:chOff x="7654385" y="5763600"/>
                <a:chExt cx="828483" cy="123111"/>
              </a:xfrm>
            </p:grpSpPr>
            <p:sp>
              <p:nvSpPr>
                <p:cNvPr id="105" name="object 16">
                  <a:extLst>
                    <a:ext uri="{FF2B5EF4-FFF2-40B4-BE49-F238E27FC236}">
                      <a16:creationId xmlns:a16="http://schemas.microsoft.com/office/drawing/2014/main" id="{DCF8BA78-1062-40CA-8550-127D6610941B}"/>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6" name="TextBox 105">
                  <a:extLst>
                    <a:ext uri="{FF2B5EF4-FFF2-40B4-BE49-F238E27FC236}">
                      <a16:creationId xmlns:a16="http://schemas.microsoft.com/office/drawing/2014/main" id="{6D072F38-2BDD-407A-824A-C5A29DB6782F}"/>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50%</a:t>
                  </a:r>
                </a:p>
              </p:txBody>
            </p:sp>
          </p:grpSp>
          <p:sp>
            <p:nvSpPr>
              <p:cNvPr id="89" name="TextBox 88">
                <a:extLst>
                  <a:ext uri="{FF2B5EF4-FFF2-40B4-BE49-F238E27FC236}">
                    <a16:creationId xmlns:a16="http://schemas.microsoft.com/office/drawing/2014/main" id="{C84E5858-890C-4AB2-85E3-A7EEDBE1AD3A}"/>
                  </a:ext>
                </a:extLst>
              </p:cNvPr>
              <p:cNvSpPr txBox="1"/>
              <p:nvPr/>
            </p:nvSpPr>
            <p:spPr>
              <a:xfrm>
                <a:off x="720000" y="5760000"/>
                <a:ext cx="599523"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90–90–90: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0" name="TextBox 89">
                <a:extLst>
                  <a:ext uri="{FF2B5EF4-FFF2-40B4-BE49-F238E27FC236}">
                    <a16:creationId xmlns:a16="http://schemas.microsoft.com/office/drawing/2014/main" id="{C2D5C24A-FEEE-48BC-884C-15381A4B415B}"/>
                  </a:ext>
                </a:extLst>
              </p:cNvPr>
              <p:cNvSpPr txBox="1"/>
              <p:nvPr/>
            </p:nvSpPr>
            <p:spPr>
              <a:xfrm>
                <a:off x="720000" y="5940000"/>
                <a:ext cx="1290418"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Viral load suppression:</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1" name="object 13">
                <a:extLst>
                  <a:ext uri="{FF2B5EF4-FFF2-40B4-BE49-F238E27FC236}">
                    <a16:creationId xmlns:a16="http://schemas.microsoft.com/office/drawing/2014/main" id="{E0513DCF-313A-4F87-A90C-3565AD724444}"/>
                  </a:ext>
                </a:extLst>
              </p:cNvPr>
              <p:cNvSpPr/>
              <p:nvPr/>
            </p:nvSpPr>
            <p:spPr>
              <a:xfrm>
                <a:off x="2124000" y="596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2" name="TextBox 91">
                <a:extLst>
                  <a:ext uri="{FF2B5EF4-FFF2-40B4-BE49-F238E27FC236}">
                    <a16:creationId xmlns:a16="http://schemas.microsoft.com/office/drawing/2014/main" id="{3B33C416-7DE9-41AD-95AA-080FB70C53E0}"/>
                  </a:ext>
                </a:extLst>
              </p:cNvPr>
              <p:cNvSpPr txBox="1"/>
              <p:nvPr/>
            </p:nvSpPr>
            <p:spPr>
              <a:xfrm>
                <a:off x="2268000" y="595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73%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93" name="Group 92">
                <a:extLst>
                  <a:ext uri="{FF2B5EF4-FFF2-40B4-BE49-F238E27FC236}">
                    <a16:creationId xmlns:a16="http://schemas.microsoft.com/office/drawing/2014/main" id="{6BA32CE4-EE43-45A4-A923-BE7CEF8E527C}"/>
                  </a:ext>
                </a:extLst>
              </p:cNvPr>
              <p:cNvGrpSpPr/>
              <p:nvPr/>
            </p:nvGrpSpPr>
            <p:grpSpPr>
              <a:xfrm>
                <a:off x="3276000" y="5950800"/>
                <a:ext cx="523912" cy="123111"/>
                <a:chOff x="3811116" y="5763600"/>
                <a:chExt cx="523912" cy="123111"/>
              </a:xfrm>
            </p:grpSpPr>
            <p:sp>
              <p:nvSpPr>
                <p:cNvPr id="103" name="object 14">
                  <a:extLst>
                    <a:ext uri="{FF2B5EF4-FFF2-40B4-BE49-F238E27FC236}">
                      <a16:creationId xmlns:a16="http://schemas.microsoft.com/office/drawing/2014/main" id="{2B654631-E92A-4347-ABC4-2572A3BB0FE8}"/>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4" name="TextBox 103">
                  <a:extLst>
                    <a:ext uri="{FF2B5EF4-FFF2-40B4-BE49-F238E27FC236}">
                      <a16:creationId xmlns:a16="http://schemas.microsoft.com/office/drawing/2014/main" id="{11612357-2DE1-418B-91F3-59351111939C}"/>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65–72%</a:t>
                  </a:r>
                </a:p>
              </p:txBody>
            </p:sp>
          </p:grpSp>
          <p:grpSp>
            <p:nvGrpSpPr>
              <p:cNvPr id="94" name="Group 93">
                <a:extLst>
                  <a:ext uri="{FF2B5EF4-FFF2-40B4-BE49-F238E27FC236}">
                    <a16:creationId xmlns:a16="http://schemas.microsoft.com/office/drawing/2014/main" id="{B63C719B-A2C3-4EDB-8809-B58557EAF5C1}"/>
                  </a:ext>
                </a:extLst>
              </p:cNvPr>
              <p:cNvGrpSpPr/>
              <p:nvPr/>
            </p:nvGrpSpPr>
            <p:grpSpPr>
              <a:xfrm>
                <a:off x="4089600" y="5950800"/>
                <a:ext cx="523912" cy="123111"/>
                <a:chOff x="5791116" y="5763600"/>
                <a:chExt cx="523912" cy="123111"/>
              </a:xfrm>
            </p:grpSpPr>
            <p:sp>
              <p:nvSpPr>
                <p:cNvPr id="101" name="object 15">
                  <a:extLst>
                    <a:ext uri="{FF2B5EF4-FFF2-40B4-BE49-F238E27FC236}">
                      <a16:creationId xmlns:a16="http://schemas.microsoft.com/office/drawing/2014/main" id="{547E6533-55DC-4F9D-9147-18718B989395}"/>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2" name="TextBox 101">
                  <a:extLst>
                    <a:ext uri="{FF2B5EF4-FFF2-40B4-BE49-F238E27FC236}">
                      <a16:creationId xmlns:a16="http://schemas.microsoft.com/office/drawing/2014/main" id="{B557BA98-1B88-4693-BF95-2F77A58A0725}"/>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40–64%</a:t>
                  </a:r>
                </a:p>
              </p:txBody>
            </p:sp>
          </p:grpSp>
          <p:grpSp>
            <p:nvGrpSpPr>
              <p:cNvPr id="95" name="Group 94">
                <a:extLst>
                  <a:ext uri="{FF2B5EF4-FFF2-40B4-BE49-F238E27FC236}">
                    <a16:creationId xmlns:a16="http://schemas.microsoft.com/office/drawing/2014/main" id="{ABB7B53F-F443-4830-83E8-9D6BC476F263}"/>
                  </a:ext>
                </a:extLst>
              </p:cNvPr>
              <p:cNvGrpSpPr/>
              <p:nvPr/>
            </p:nvGrpSpPr>
            <p:grpSpPr>
              <a:xfrm>
                <a:off x="4903200" y="5950800"/>
                <a:ext cx="523912" cy="123111"/>
                <a:chOff x="7029516" y="5763600"/>
                <a:chExt cx="523912" cy="123111"/>
              </a:xfrm>
            </p:grpSpPr>
            <p:sp>
              <p:nvSpPr>
                <p:cNvPr id="99" name="object 16">
                  <a:extLst>
                    <a:ext uri="{FF2B5EF4-FFF2-40B4-BE49-F238E27FC236}">
                      <a16:creationId xmlns:a16="http://schemas.microsoft.com/office/drawing/2014/main" id="{190B4F56-797C-4F93-A5AE-D1256413DCED}"/>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0" name="TextBox 99">
                  <a:extLst>
                    <a:ext uri="{FF2B5EF4-FFF2-40B4-BE49-F238E27FC236}">
                      <a16:creationId xmlns:a16="http://schemas.microsoft.com/office/drawing/2014/main" id="{0F6EF534-716E-48BE-8F06-4B220C9977B1}"/>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25–39%</a:t>
                  </a:r>
                </a:p>
              </p:txBody>
            </p:sp>
          </p:grpSp>
          <p:grpSp>
            <p:nvGrpSpPr>
              <p:cNvPr id="96" name="Group 95">
                <a:extLst>
                  <a:ext uri="{FF2B5EF4-FFF2-40B4-BE49-F238E27FC236}">
                    <a16:creationId xmlns:a16="http://schemas.microsoft.com/office/drawing/2014/main" id="{2E27D854-EDE7-4A4E-8A48-27E312982C6D}"/>
                  </a:ext>
                </a:extLst>
              </p:cNvPr>
              <p:cNvGrpSpPr/>
              <p:nvPr/>
            </p:nvGrpSpPr>
            <p:grpSpPr>
              <a:xfrm>
                <a:off x="5716800" y="5950800"/>
                <a:ext cx="828483" cy="123111"/>
                <a:chOff x="7654385" y="5763600"/>
                <a:chExt cx="828483" cy="123111"/>
              </a:xfrm>
            </p:grpSpPr>
            <p:sp>
              <p:nvSpPr>
                <p:cNvPr id="97" name="object 16">
                  <a:extLst>
                    <a:ext uri="{FF2B5EF4-FFF2-40B4-BE49-F238E27FC236}">
                      <a16:creationId xmlns:a16="http://schemas.microsoft.com/office/drawing/2014/main" id="{0C15D1C5-8489-44BA-9824-CA2DD8762070}"/>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8" name="TextBox 97">
                  <a:extLst>
                    <a:ext uri="{FF2B5EF4-FFF2-40B4-BE49-F238E27FC236}">
                      <a16:creationId xmlns:a16="http://schemas.microsoft.com/office/drawing/2014/main" id="{117D489D-C097-4C1B-8E12-2E1A231E2E0D}"/>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25%</a:t>
                  </a:r>
                </a:p>
              </p:txBody>
            </p:sp>
          </p:grpSp>
        </p:grpSp>
        <p:sp>
          <p:nvSpPr>
            <p:cNvPr id="113" name="Rectangle 112">
              <a:extLst>
                <a:ext uri="{FF2B5EF4-FFF2-40B4-BE49-F238E27FC236}">
                  <a16:creationId xmlns:a16="http://schemas.microsoft.com/office/drawing/2014/main" id="{292A5AFD-B3FE-4A93-9FF9-C9EA4620AA73}"/>
                </a:ext>
              </a:extLst>
            </p:cNvPr>
            <p:cNvSpPr/>
            <p:nvPr/>
          </p:nvSpPr>
          <p:spPr>
            <a:xfrm>
              <a:off x="6660000" y="5886000"/>
              <a:ext cx="3348000" cy="815608"/>
            </a:xfrm>
            <a:prstGeom prst="rect">
              <a:avLst/>
            </a:prstGeom>
          </p:spPr>
          <p:txBody>
            <a:bodyPr wrap="square" lIns="0">
              <a:noAutofit/>
            </a:bodyPr>
            <a:lstStyle/>
            <a:p>
              <a:pPr marL="87313" marR="0" lvl="0" indent="-87313" algn="l" defTabSz="914400" rtl="0" eaLnBrk="1" fontAlgn="base" latinLnBrk="0" hangingPunct="1">
                <a:lnSpc>
                  <a:spcPct val="100000"/>
                </a:lnSpc>
                <a:spcBef>
                  <a:spcPct val="0"/>
                </a:spcBef>
                <a:spcAft>
                  <a:spcPts val="600"/>
                </a:spcAft>
                <a:buClrTx/>
                <a:buSzTx/>
                <a:buFontTx/>
                <a:buNone/>
                <a:tabLst>
                  <a:tab pos="87313" algn="l"/>
                </a:tabLst>
                <a:defRPr/>
              </a:pPr>
              <a:r>
                <a:rPr kumimoji="0" lang="en-GB" sz="700" b="0" i="1" u="none" strike="noStrike" kern="1200" cap="none" spc="0" normalizeH="0" baseline="30000" noProof="0" dirty="0">
                  <a:ln>
                    <a:noFill/>
                  </a:ln>
                  <a:solidFill>
                    <a:prstClr val="black"/>
                  </a:solidFill>
                  <a:effectLst/>
                  <a:uLnTx/>
                  <a:uFillTx/>
                  <a:latin typeface="Arial" charset="0"/>
                  <a:ea typeface="ＭＳ Ｐゴシック" pitchFamily="34" charset="-128"/>
                  <a:cs typeface="+mn-cs"/>
                </a:rPr>
                <a:t>1</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Selected data for western and central Europe provided by the European Centres for Disease Control and Prevention Dublin Declaration reporting.</a:t>
              </a:r>
            </a:p>
            <a:p>
              <a:pPr marL="87313" marR="0" lvl="0" indent="-87313" algn="l" defTabSz="914400" rtl="0" eaLnBrk="1" fontAlgn="base" latinLnBrk="0" hangingPunct="1">
                <a:lnSpc>
                  <a:spcPct val="100000"/>
                </a:lnSpc>
                <a:spcBef>
                  <a:spcPct val="0"/>
                </a:spcBef>
                <a:spcAft>
                  <a:spcPct val="0"/>
                </a:spcAft>
                <a:buClrTx/>
                <a:buSzTx/>
                <a:buFontTx/>
                <a:buNone/>
                <a:tabLst>
                  <a:tab pos="87313" algn="l"/>
                </a:tabLst>
                <a:defRPr/>
              </a:pPr>
              <a:r>
                <a:rPr kumimoji="0" lang="en-GB" sz="700" b="0" i="1" u="none" strike="noStrike" kern="1200" cap="none" spc="0" normalizeH="0" baseline="30000" noProof="0" dirty="0">
                  <a:ln>
                    <a:noFill/>
                  </a:ln>
                  <a:solidFill>
                    <a:prstClr val="black"/>
                  </a:solidFill>
                  <a:effectLst/>
                  <a:uLnTx/>
                  <a:uFillTx/>
                  <a:latin typeface="Arial" charset="0"/>
                  <a:ea typeface="ＭＳ Ｐゴシック" pitchFamily="34" charset="-128"/>
                  <a:cs typeface="+mn-cs"/>
                </a:rPr>
                <a:t>2</a:t>
              </a:r>
              <a:r>
                <a:rPr kumimoji="0" lang="en-GB" sz="7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All estimates are for 2018 except as follows: 2016: Austria, Denmark, France, Italy and Spain; 2017: Germany, Israel, Luxembourg, Netherlands, Portugal, Switzerland and the United Kingdom</a:t>
              </a:r>
            </a:p>
          </p:txBody>
        </p:sp>
      </p:grpSp>
    </p:spTree>
    <p:extLst>
      <p:ext uri="{BB962C8B-B14F-4D97-AF65-F5344CB8AC3E}">
        <p14:creationId xmlns:p14="http://schemas.microsoft.com/office/powerpoint/2010/main" val="180415327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6593E4C-2490-4A03-B58C-A278B7171273}"/>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Viral load suppression among adults (15 years and older) living with HIV, by sex, western and central Europe and North America,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840247"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special</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analysis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2019.</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13" name="Group 12">
              <a:extLst>
                <a:ext uri="{FF2B5EF4-FFF2-40B4-BE49-F238E27FC236}">
                  <a16:creationId xmlns:a16="http://schemas.microsoft.com/office/drawing/2014/main" id="{6DF529E4-A348-454F-A96E-3307ACF6C881}"/>
                </a:ext>
              </a:extLst>
            </p:cNvPr>
            <p:cNvGrpSpPr/>
            <p:nvPr/>
          </p:nvGrpSpPr>
          <p:grpSpPr>
            <a:xfrm>
              <a:off x="540000" y="1800000"/>
              <a:ext cx="7560010" cy="2521877"/>
              <a:chOff x="900000" y="1800000"/>
              <a:chExt cx="7560010" cy="2521877"/>
            </a:xfrm>
          </p:grpSpPr>
          <p:sp>
            <p:nvSpPr>
              <p:cNvPr id="61" name="Rectangle 60">
                <a:extLst>
                  <a:ext uri="{FF2B5EF4-FFF2-40B4-BE49-F238E27FC236}">
                    <a16:creationId xmlns:a16="http://schemas.microsoft.com/office/drawing/2014/main" id="{D13A597C-1BEA-4354-8168-3DD0EB006F9C}"/>
                  </a:ext>
                </a:extLst>
              </p:cNvPr>
              <p:cNvSpPr/>
              <p:nvPr/>
            </p:nvSpPr>
            <p:spPr>
              <a:xfrm>
                <a:off x="2120400" y="2829948"/>
                <a:ext cx="118800" cy="1202052"/>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3" name="Rectangle 82">
                <a:extLst>
                  <a:ext uri="{FF2B5EF4-FFF2-40B4-BE49-F238E27FC236}">
                    <a16:creationId xmlns:a16="http://schemas.microsoft.com/office/drawing/2014/main" id="{67FE6E77-70DD-4726-92F2-6D4593113E04}"/>
                  </a:ext>
                </a:extLst>
              </p:cNvPr>
              <p:cNvSpPr/>
              <p:nvPr/>
            </p:nvSpPr>
            <p:spPr>
              <a:xfrm>
                <a:off x="2660400" y="2733840"/>
                <a:ext cx="118800" cy="1298159"/>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5" name="Rectangle 84">
                <a:extLst>
                  <a:ext uri="{FF2B5EF4-FFF2-40B4-BE49-F238E27FC236}">
                    <a16:creationId xmlns:a16="http://schemas.microsoft.com/office/drawing/2014/main" id="{9769E52C-2E08-4EE1-9C3C-3259982B10A1}"/>
                  </a:ext>
                </a:extLst>
              </p:cNvPr>
              <p:cNvSpPr/>
              <p:nvPr/>
            </p:nvSpPr>
            <p:spPr>
              <a:xfrm>
                <a:off x="3200400" y="2436114"/>
                <a:ext cx="118800" cy="1595886"/>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6" name="Rectangle 85">
                <a:extLst>
                  <a:ext uri="{FF2B5EF4-FFF2-40B4-BE49-F238E27FC236}">
                    <a16:creationId xmlns:a16="http://schemas.microsoft.com/office/drawing/2014/main" id="{7BAE6552-C8F0-44FA-A6E9-3738327DC7C9}"/>
                  </a:ext>
                </a:extLst>
              </p:cNvPr>
              <p:cNvSpPr/>
              <p:nvPr/>
            </p:nvSpPr>
            <p:spPr>
              <a:xfrm>
                <a:off x="3740400" y="2334783"/>
                <a:ext cx="118800" cy="1697216"/>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7" name="Rectangle 86">
                <a:extLst>
                  <a:ext uri="{FF2B5EF4-FFF2-40B4-BE49-F238E27FC236}">
                    <a16:creationId xmlns:a16="http://schemas.microsoft.com/office/drawing/2014/main" id="{446A5DA4-7CCE-4290-94B3-C2006ABEA9CC}"/>
                  </a:ext>
                </a:extLst>
              </p:cNvPr>
              <p:cNvSpPr/>
              <p:nvPr/>
            </p:nvSpPr>
            <p:spPr>
              <a:xfrm>
                <a:off x="4280400" y="2051680"/>
                <a:ext cx="118800" cy="198032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F87F1F6F-5BEB-478E-A3DC-DDB5749911CE}"/>
                  </a:ext>
                </a:extLst>
              </p:cNvPr>
              <p:cNvSpPr/>
              <p:nvPr/>
            </p:nvSpPr>
            <p:spPr>
              <a:xfrm>
                <a:off x="4820400" y="2475288"/>
                <a:ext cx="118800" cy="1556712"/>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1" name="Rectangle 90">
                <a:extLst>
                  <a:ext uri="{FF2B5EF4-FFF2-40B4-BE49-F238E27FC236}">
                    <a16:creationId xmlns:a16="http://schemas.microsoft.com/office/drawing/2014/main" id="{02D0CE44-3804-49EC-8CCA-F6EDAF54A776}"/>
                  </a:ext>
                </a:extLst>
              </p:cNvPr>
              <p:cNvSpPr/>
              <p:nvPr/>
            </p:nvSpPr>
            <p:spPr>
              <a:xfrm>
                <a:off x="5360400" y="2436114"/>
                <a:ext cx="118800" cy="1595886"/>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2" name="Rectangle 91">
                <a:extLst>
                  <a:ext uri="{FF2B5EF4-FFF2-40B4-BE49-F238E27FC236}">
                    <a16:creationId xmlns:a16="http://schemas.microsoft.com/office/drawing/2014/main" id="{AD169CE4-AE9A-4023-8F10-A94249A4BC0F}"/>
                  </a:ext>
                </a:extLst>
              </p:cNvPr>
              <p:cNvSpPr/>
              <p:nvPr/>
            </p:nvSpPr>
            <p:spPr>
              <a:xfrm>
                <a:off x="5900400" y="2570741"/>
                <a:ext cx="118800" cy="1461258"/>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3" name="Rectangle 92">
                <a:extLst>
                  <a:ext uri="{FF2B5EF4-FFF2-40B4-BE49-F238E27FC236}">
                    <a16:creationId xmlns:a16="http://schemas.microsoft.com/office/drawing/2014/main" id="{AE670DB0-CBE6-42A0-A441-47948C37552D}"/>
                  </a:ext>
                </a:extLst>
              </p:cNvPr>
              <p:cNvSpPr/>
              <p:nvPr/>
            </p:nvSpPr>
            <p:spPr>
              <a:xfrm>
                <a:off x="6440400" y="2313888"/>
                <a:ext cx="118800" cy="1718111"/>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4" name="Rectangle 93">
                <a:extLst>
                  <a:ext uri="{FF2B5EF4-FFF2-40B4-BE49-F238E27FC236}">
                    <a16:creationId xmlns:a16="http://schemas.microsoft.com/office/drawing/2014/main" id="{6512C6EF-748D-4A01-9D4D-DF057004A06E}"/>
                  </a:ext>
                </a:extLst>
              </p:cNvPr>
              <p:cNvSpPr/>
              <p:nvPr/>
            </p:nvSpPr>
            <p:spPr>
              <a:xfrm>
                <a:off x="6980400" y="2786741"/>
                <a:ext cx="118800" cy="1245258"/>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5" name="Rectangle 94">
                <a:extLst>
                  <a:ext uri="{FF2B5EF4-FFF2-40B4-BE49-F238E27FC236}">
                    <a16:creationId xmlns:a16="http://schemas.microsoft.com/office/drawing/2014/main" id="{353E9838-CD9A-4491-8E25-9287394CF1BD}"/>
                  </a:ext>
                </a:extLst>
              </p:cNvPr>
              <p:cNvSpPr/>
              <p:nvPr/>
            </p:nvSpPr>
            <p:spPr>
              <a:xfrm>
                <a:off x="7520400" y="3153600"/>
                <a:ext cx="118800" cy="8784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8" name="Rectangle 97">
                <a:extLst>
                  <a:ext uri="{FF2B5EF4-FFF2-40B4-BE49-F238E27FC236}">
                    <a16:creationId xmlns:a16="http://schemas.microsoft.com/office/drawing/2014/main" id="{E848AB8C-0290-4F42-AA31-6EAB15299A52}"/>
                  </a:ext>
                </a:extLst>
              </p:cNvPr>
              <p:cNvSpPr/>
              <p:nvPr/>
            </p:nvSpPr>
            <p:spPr>
              <a:xfrm>
                <a:off x="8060400" y="2381792"/>
                <a:ext cx="118800" cy="1650208"/>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8CE926ED-A0FC-4D36-8D15-537F49921D49}"/>
                  </a:ext>
                </a:extLst>
              </p:cNvPr>
              <p:cNvSpPr/>
              <p:nvPr/>
            </p:nvSpPr>
            <p:spPr>
              <a:xfrm>
                <a:off x="1580400" y="3315600"/>
                <a:ext cx="118800" cy="7164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5" name="object 110">
                <a:extLst>
                  <a:ext uri="{FF2B5EF4-FFF2-40B4-BE49-F238E27FC236}">
                    <a16:creationId xmlns:a16="http://schemas.microsoft.com/office/drawing/2014/main" id="{01D90376-9733-49C4-B718-C5BC18E86CA2}"/>
                  </a:ext>
                </a:extLst>
              </p:cNvPr>
              <p:cNvSpPr/>
              <p:nvPr/>
            </p:nvSpPr>
            <p:spPr>
              <a:xfrm>
                <a:off x="1439450" y="187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7" name="TextBox 106">
                <a:extLst>
                  <a:ext uri="{FF2B5EF4-FFF2-40B4-BE49-F238E27FC236}">
                    <a16:creationId xmlns:a16="http://schemas.microsoft.com/office/drawing/2014/main" id="{F6AE36EF-A82A-4FD2-B780-877243527DDE}"/>
                  </a:ext>
                </a:extLst>
              </p:cNvPr>
              <p:cNvSpPr txBox="1"/>
              <p:nvPr/>
            </p:nvSpPr>
            <p:spPr>
              <a:xfrm>
                <a:off x="900000" y="276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8" name="TextBox 107">
                <a:extLst>
                  <a:ext uri="{FF2B5EF4-FFF2-40B4-BE49-F238E27FC236}">
                    <a16:creationId xmlns:a16="http://schemas.microsoft.com/office/drawing/2014/main" id="{4A638EE8-26CD-4EF1-A6D8-B3FB8F97F548}"/>
                  </a:ext>
                </a:extLst>
              </p:cNvPr>
              <p:cNvSpPr txBox="1"/>
              <p:nvPr/>
            </p:nvSpPr>
            <p:spPr>
              <a:xfrm>
                <a:off x="1151321" y="180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9" name="TextBox 108">
                <a:extLst>
                  <a:ext uri="{FF2B5EF4-FFF2-40B4-BE49-F238E27FC236}">
                    <a16:creationId xmlns:a16="http://schemas.microsoft.com/office/drawing/2014/main" id="{D70D4058-7783-4911-87ED-9AC3DC5432BD}"/>
                  </a:ext>
                </a:extLst>
              </p:cNvPr>
              <p:cNvSpPr txBox="1"/>
              <p:nvPr/>
            </p:nvSpPr>
            <p:spPr>
              <a:xfrm>
                <a:off x="121544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0" name="TextBox 109">
                <a:extLst>
                  <a:ext uri="{FF2B5EF4-FFF2-40B4-BE49-F238E27FC236}">
                    <a16:creationId xmlns:a16="http://schemas.microsoft.com/office/drawing/2014/main" id="{1636CCB3-0535-42B7-99E4-EE843433C78A}"/>
                  </a:ext>
                </a:extLst>
              </p:cNvPr>
              <p:cNvSpPr txBox="1"/>
              <p:nvPr/>
            </p:nvSpPr>
            <p:spPr>
              <a:xfrm>
                <a:off x="1215440" y="309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4F77F839-AA3A-4D89-810D-B2FAC13336F5}"/>
                  </a:ext>
                </a:extLst>
              </p:cNvPr>
              <p:cNvSpPr txBox="1"/>
              <p:nvPr/>
            </p:nvSpPr>
            <p:spPr>
              <a:xfrm>
                <a:off x="1215440" y="331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2" name="TextBox 111">
                <a:extLst>
                  <a:ext uri="{FF2B5EF4-FFF2-40B4-BE49-F238E27FC236}">
                    <a16:creationId xmlns:a16="http://schemas.microsoft.com/office/drawing/2014/main" id="{A4619E9B-7511-4CC1-A293-D6B82E9B6217}"/>
                  </a:ext>
                </a:extLst>
              </p:cNvPr>
              <p:cNvSpPr txBox="1"/>
              <p:nvPr/>
            </p:nvSpPr>
            <p:spPr>
              <a:xfrm>
                <a:off x="1215440" y="35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3" name="TextBox 112">
                <a:extLst>
                  <a:ext uri="{FF2B5EF4-FFF2-40B4-BE49-F238E27FC236}">
                    <a16:creationId xmlns:a16="http://schemas.microsoft.com/office/drawing/2014/main" id="{502B0C6A-EDE5-4195-94B8-665C652B9214}"/>
                  </a:ext>
                </a:extLst>
              </p:cNvPr>
              <p:cNvSpPr txBox="1"/>
              <p:nvPr/>
            </p:nvSpPr>
            <p:spPr>
              <a:xfrm>
                <a:off x="1215441" y="374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620803A8-FDBA-430B-BD78-9CCC228646E9}"/>
                  </a:ext>
                </a:extLst>
              </p:cNvPr>
              <p:cNvSpPr txBox="1"/>
              <p:nvPr/>
            </p:nvSpPr>
            <p:spPr>
              <a:xfrm>
                <a:off x="1279561"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5" name="TextBox 114">
                <a:extLst>
                  <a:ext uri="{FF2B5EF4-FFF2-40B4-BE49-F238E27FC236}">
                    <a16:creationId xmlns:a16="http://schemas.microsoft.com/office/drawing/2014/main" id="{602F64F0-3853-4020-B883-415FAD9110F1}"/>
                  </a:ext>
                </a:extLst>
              </p:cNvPr>
              <p:cNvSpPr txBox="1"/>
              <p:nvPr/>
            </p:nvSpPr>
            <p:spPr>
              <a:xfrm>
                <a:off x="1215027" y="266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6" name="TextBox 115">
                <a:extLst>
                  <a:ext uri="{FF2B5EF4-FFF2-40B4-BE49-F238E27FC236}">
                    <a16:creationId xmlns:a16="http://schemas.microsoft.com/office/drawing/2014/main" id="{6ACC3DDF-B309-4D16-A196-1182CA4D657C}"/>
                  </a:ext>
                </a:extLst>
              </p:cNvPr>
              <p:cNvSpPr txBox="1"/>
              <p:nvPr/>
            </p:nvSpPr>
            <p:spPr>
              <a:xfrm>
                <a:off x="1215027" y="244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object 54">
                <a:extLst>
                  <a:ext uri="{FF2B5EF4-FFF2-40B4-BE49-F238E27FC236}">
                    <a16:creationId xmlns:a16="http://schemas.microsoft.com/office/drawing/2014/main" id="{D9A7C8C2-7811-4B01-8911-3BECB69A872E}"/>
                  </a:ext>
                </a:extLst>
              </p:cNvPr>
              <p:cNvSpPr txBox="1"/>
              <p:nvPr/>
            </p:nvSpPr>
            <p:spPr>
              <a:xfrm>
                <a:off x="41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Iceland</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9" name="object 54">
                <a:extLst>
                  <a:ext uri="{FF2B5EF4-FFF2-40B4-BE49-F238E27FC236}">
                    <a16:creationId xmlns:a16="http://schemas.microsoft.com/office/drawing/2014/main" id="{F3FC8A94-8E68-4EF7-B09B-2428B861C33B}"/>
                  </a:ext>
                </a:extLst>
              </p:cNvPr>
              <p:cNvSpPr txBox="1"/>
              <p:nvPr/>
            </p:nvSpPr>
            <p:spPr>
              <a:xfrm>
                <a:off x="1422000" y="411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Bulgaria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0" name="object 54">
                <a:extLst>
                  <a:ext uri="{FF2B5EF4-FFF2-40B4-BE49-F238E27FC236}">
                    <a16:creationId xmlns:a16="http://schemas.microsoft.com/office/drawing/2014/main" id="{9E122D84-1C6B-4B94-A917-A8AF209F9871}"/>
                  </a:ext>
                </a:extLst>
              </p:cNvPr>
              <p:cNvSpPr txBox="1"/>
              <p:nvPr/>
            </p:nvSpPr>
            <p:spPr>
              <a:xfrm>
                <a:off x="1980000" y="411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Croatia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1" name="object 54">
                <a:extLst>
                  <a:ext uri="{FF2B5EF4-FFF2-40B4-BE49-F238E27FC236}">
                    <a16:creationId xmlns:a16="http://schemas.microsoft.com/office/drawing/2014/main" id="{AC598CC0-08B0-4126-AA80-75F429F061C9}"/>
                  </a:ext>
                </a:extLst>
              </p:cNvPr>
              <p:cNvSpPr txBox="1"/>
              <p:nvPr/>
            </p:nvSpPr>
            <p:spPr>
              <a:xfrm>
                <a:off x="25128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Estonia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2" name="object 54">
                <a:extLst>
                  <a:ext uri="{FF2B5EF4-FFF2-40B4-BE49-F238E27FC236}">
                    <a16:creationId xmlns:a16="http://schemas.microsoft.com/office/drawing/2014/main" id="{E36A6333-5DB8-4AA3-B1D4-09958FB8BFEB}"/>
                  </a:ext>
                </a:extLst>
              </p:cNvPr>
              <p:cNvSpPr txBox="1"/>
              <p:nvPr/>
            </p:nvSpPr>
            <p:spPr>
              <a:xfrm>
                <a:off x="3060000" y="411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France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3" name="object 54">
                <a:extLst>
                  <a:ext uri="{FF2B5EF4-FFF2-40B4-BE49-F238E27FC236}">
                    <a16:creationId xmlns:a16="http://schemas.microsoft.com/office/drawing/2014/main" id="{3C254B49-22BE-42BC-ABDB-4B52E4FB0930}"/>
                  </a:ext>
                </a:extLst>
              </p:cNvPr>
              <p:cNvSpPr txBox="1"/>
              <p:nvPr/>
            </p:nvSpPr>
            <p:spPr>
              <a:xfrm>
                <a:off x="360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Germany</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4" name="object 54">
                <a:extLst>
                  <a:ext uri="{FF2B5EF4-FFF2-40B4-BE49-F238E27FC236}">
                    <a16:creationId xmlns:a16="http://schemas.microsoft.com/office/drawing/2014/main" id="{F0774462-BCDE-4218-B1CE-E541637F5406}"/>
                  </a:ext>
                </a:extLst>
              </p:cNvPr>
              <p:cNvSpPr txBox="1"/>
              <p:nvPr/>
            </p:nvSpPr>
            <p:spPr>
              <a:xfrm>
                <a:off x="468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Ireland</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5" name="object 54">
                <a:extLst>
                  <a:ext uri="{FF2B5EF4-FFF2-40B4-BE49-F238E27FC236}">
                    <a16:creationId xmlns:a16="http://schemas.microsoft.com/office/drawing/2014/main" id="{1AD7279E-DBC0-43EE-A99C-91F27C7DA3CC}"/>
                  </a:ext>
                </a:extLst>
              </p:cNvPr>
              <p:cNvSpPr txBox="1"/>
              <p:nvPr/>
            </p:nvSpPr>
            <p:spPr>
              <a:xfrm>
                <a:off x="5202000" y="4118400"/>
                <a:ext cx="5616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Italy</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6" name="object 54">
                <a:extLst>
                  <a:ext uri="{FF2B5EF4-FFF2-40B4-BE49-F238E27FC236}">
                    <a16:creationId xmlns:a16="http://schemas.microsoft.com/office/drawing/2014/main" id="{E0950C75-3B0F-4967-B843-323D62020A38}"/>
                  </a:ext>
                </a:extLst>
              </p:cNvPr>
              <p:cNvSpPr txBox="1"/>
              <p:nvPr/>
            </p:nvSpPr>
            <p:spPr>
              <a:xfrm>
                <a:off x="5652000" y="4118400"/>
                <a:ext cx="612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Luxembourg</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7" name="object 54">
                <a:extLst>
                  <a:ext uri="{FF2B5EF4-FFF2-40B4-BE49-F238E27FC236}">
                    <a16:creationId xmlns:a16="http://schemas.microsoft.com/office/drawing/2014/main" id="{45AABCB3-992B-416B-87A3-1BEE3244A26E}"/>
                  </a:ext>
                </a:extLst>
              </p:cNvPr>
              <p:cNvSpPr txBox="1"/>
              <p:nvPr/>
            </p:nvSpPr>
            <p:spPr>
              <a:xfrm>
                <a:off x="6271200" y="4118400"/>
                <a:ext cx="612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Netherlands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8" name="object 54">
                <a:extLst>
                  <a:ext uri="{FF2B5EF4-FFF2-40B4-BE49-F238E27FC236}">
                    <a16:creationId xmlns:a16="http://schemas.microsoft.com/office/drawing/2014/main" id="{B59361F6-E7AB-446D-BD97-31CF4D630EAD}"/>
                  </a:ext>
                </a:extLst>
              </p:cNvPr>
              <p:cNvSpPr txBox="1"/>
              <p:nvPr/>
            </p:nvSpPr>
            <p:spPr>
              <a:xfrm>
                <a:off x="68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Romania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9" name="object 54">
                <a:extLst>
                  <a:ext uri="{FF2B5EF4-FFF2-40B4-BE49-F238E27FC236}">
                    <a16:creationId xmlns:a16="http://schemas.microsoft.com/office/drawing/2014/main" id="{C6D033A6-E734-4B6E-B3DE-60D19B617152}"/>
                  </a:ext>
                </a:extLst>
              </p:cNvPr>
              <p:cNvSpPr txBox="1"/>
              <p:nvPr/>
            </p:nvSpPr>
            <p:spPr>
              <a:xfrm>
                <a:off x="738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Slovakia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4" name="object 54">
                <a:extLst>
                  <a:ext uri="{FF2B5EF4-FFF2-40B4-BE49-F238E27FC236}">
                    <a16:creationId xmlns:a16="http://schemas.microsoft.com/office/drawing/2014/main" id="{2A5D65F9-C332-43B0-98C1-E3A17DE03926}"/>
                  </a:ext>
                </a:extLst>
              </p:cNvPr>
              <p:cNvSpPr txBox="1"/>
              <p:nvPr/>
            </p:nvSpPr>
            <p:spPr>
              <a:xfrm>
                <a:off x="792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Spain</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2" name="object 48">
                <a:extLst>
                  <a:ext uri="{FF2B5EF4-FFF2-40B4-BE49-F238E27FC236}">
                    <a16:creationId xmlns:a16="http://schemas.microsoft.com/office/drawing/2014/main" id="{2DF9875E-CF09-469C-BDA8-15E02FF08B60}"/>
                  </a:ext>
                </a:extLst>
              </p:cNvPr>
              <p:cNvSpPr/>
              <p:nvPr/>
            </p:nvSpPr>
            <p:spPr>
              <a:xfrm>
                <a:off x="1440010" y="4031341"/>
                <a:ext cx="7020000" cy="0"/>
              </a:xfrm>
              <a:custGeom>
                <a:avLst/>
                <a:gdLst/>
                <a:ahLst/>
                <a:cxnLst/>
                <a:rect l="l" t="t" r="r" b="b"/>
                <a:pathLst>
                  <a:path w="5788659">
                    <a:moveTo>
                      <a:pt x="0" y="0"/>
                    </a:moveTo>
                    <a:lnTo>
                      <a:pt x="5788317"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4" name="Rectangle 153">
                <a:extLst>
                  <a:ext uri="{FF2B5EF4-FFF2-40B4-BE49-F238E27FC236}">
                    <a16:creationId xmlns:a16="http://schemas.microsoft.com/office/drawing/2014/main" id="{DBECC2C9-1AF0-40B8-887B-0D56490D84FA}"/>
                  </a:ext>
                </a:extLst>
              </p:cNvPr>
              <p:cNvSpPr/>
              <p:nvPr/>
            </p:nvSpPr>
            <p:spPr>
              <a:xfrm>
                <a:off x="2800800" y="2969931"/>
                <a:ext cx="118800" cy="1062068"/>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5" name="Rectangle 154">
                <a:extLst>
                  <a:ext uri="{FF2B5EF4-FFF2-40B4-BE49-F238E27FC236}">
                    <a16:creationId xmlns:a16="http://schemas.microsoft.com/office/drawing/2014/main" id="{059E56AA-A4D6-4DDE-A589-33F438DFA27D}"/>
                  </a:ext>
                </a:extLst>
              </p:cNvPr>
              <p:cNvSpPr/>
              <p:nvPr/>
            </p:nvSpPr>
            <p:spPr>
              <a:xfrm>
                <a:off x="3880800" y="2381792"/>
                <a:ext cx="118800" cy="1650208"/>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6" name="Rectangle 155">
                <a:extLst>
                  <a:ext uri="{FF2B5EF4-FFF2-40B4-BE49-F238E27FC236}">
                    <a16:creationId xmlns:a16="http://schemas.microsoft.com/office/drawing/2014/main" id="{CA2A59D4-9541-4181-A989-B5868EB28A75}"/>
                  </a:ext>
                </a:extLst>
              </p:cNvPr>
              <p:cNvSpPr/>
              <p:nvPr/>
            </p:nvSpPr>
            <p:spPr>
              <a:xfrm>
                <a:off x="4960800" y="2368211"/>
                <a:ext cx="118800" cy="1663787"/>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7" name="Rectangle 156">
                <a:extLst>
                  <a:ext uri="{FF2B5EF4-FFF2-40B4-BE49-F238E27FC236}">
                    <a16:creationId xmlns:a16="http://schemas.microsoft.com/office/drawing/2014/main" id="{D00EB448-852C-469C-8093-DE01A0E72097}"/>
                  </a:ext>
                </a:extLst>
              </p:cNvPr>
              <p:cNvSpPr/>
              <p:nvPr/>
            </p:nvSpPr>
            <p:spPr>
              <a:xfrm>
                <a:off x="6040800" y="2551026"/>
                <a:ext cx="118800" cy="1480974"/>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8" name="Rectangle 157">
                <a:extLst>
                  <a:ext uri="{FF2B5EF4-FFF2-40B4-BE49-F238E27FC236}">
                    <a16:creationId xmlns:a16="http://schemas.microsoft.com/office/drawing/2014/main" id="{850C5030-C2B6-49C6-8190-0C7950B7CE3C}"/>
                  </a:ext>
                </a:extLst>
              </p:cNvPr>
              <p:cNvSpPr/>
              <p:nvPr/>
            </p:nvSpPr>
            <p:spPr>
              <a:xfrm>
                <a:off x="7120800" y="2936157"/>
                <a:ext cx="118800" cy="1095842"/>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9" name="Rectangle 158">
                <a:extLst>
                  <a:ext uri="{FF2B5EF4-FFF2-40B4-BE49-F238E27FC236}">
                    <a16:creationId xmlns:a16="http://schemas.microsoft.com/office/drawing/2014/main" id="{B2E46C07-E746-4A22-8A39-22D0DAEE8936}"/>
                  </a:ext>
                </a:extLst>
              </p:cNvPr>
              <p:cNvSpPr/>
              <p:nvPr/>
            </p:nvSpPr>
            <p:spPr>
              <a:xfrm>
                <a:off x="7660800" y="3006493"/>
                <a:ext cx="118800" cy="1025505"/>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0" name="TextBox 159">
                <a:extLst>
                  <a:ext uri="{FF2B5EF4-FFF2-40B4-BE49-F238E27FC236}">
                    <a16:creationId xmlns:a16="http://schemas.microsoft.com/office/drawing/2014/main" id="{49A6750A-338C-4643-8C1F-DED351EB7C35}"/>
                  </a:ext>
                </a:extLst>
              </p:cNvPr>
              <p:cNvSpPr txBox="1"/>
              <p:nvPr/>
            </p:nvSpPr>
            <p:spPr>
              <a:xfrm>
                <a:off x="1216800" y="201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1" name="TextBox 160">
                <a:extLst>
                  <a:ext uri="{FF2B5EF4-FFF2-40B4-BE49-F238E27FC236}">
                    <a16:creationId xmlns:a16="http://schemas.microsoft.com/office/drawing/2014/main" id="{3D52A34D-E39D-471A-85C2-86F9A0E5E5D0}"/>
                  </a:ext>
                </a:extLst>
              </p:cNvPr>
              <p:cNvSpPr txBox="1"/>
              <p:nvPr/>
            </p:nvSpPr>
            <p:spPr>
              <a:xfrm>
                <a:off x="1216800" y="22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2" name="Rectangle 161">
                <a:extLst>
                  <a:ext uri="{FF2B5EF4-FFF2-40B4-BE49-F238E27FC236}">
                    <a16:creationId xmlns:a16="http://schemas.microsoft.com/office/drawing/2014/main" id="{A7AA3D2F-4337-42CE-8ECE-A6BE815FEDBD}"/>
                  </a:ext>
                </a:extLst>
              </p:cNvPr>
              <p:cNvSpPr/>
              <p:nvPr/>
            </p:nvSpPr>
            <p:spPr>
              <a:xfrm>
                <a:off x="3340800" y="2403730"/>
                <a:ext cx="118800" cy="162827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3" name="Rectangle 162">
                <a:extLst>
                  <a:ext uri="{FF2B5EF4-FFF2-40B4-BE49-F238E27FC236}">
                    <a16:creationId xmlns:a16="http://schemas.microsoft.com/office/drawing/2014/main" id="{F97DC0B2-7809-4E4A-903A-2986C7467318}"/>
                  </a:ext>
                </a:extLst>
              </p:cNvPr>
              <p:cNvSpPr/>
              <p:nvPr/>
            </p:nvSpPr>
            <p:spPr>
              <a:xfrm>
                <a:off x="2260800" y="2543714"/>
                <a:ext cx="118800" cy="1488286"/>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6" name="Rectangle 165">
                <a:extLst>
                  <a:ext uri="{FF2B5EF4-FFF2-40B4-BE49-F238E27FC236}">
                    <a16:creationId xmlns:a16="http://schemas.microsoft.com/office/drawing/2014/main" id="{64EBBE38-4878-4F75-AD03-BD1A7B32AB9A}"/>
                  </a:ext>
                </a:extLst>
              </p:cNvPr>
              <p:cNvSpPr/>
              <p:nvPr/>
            </p:nvSpPr>
            <p:spPr>
              <a:xfrm>
                <a:off x="1720800" y="3156752"/>
                <a:ext cx="118800" cy="875247"/>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7" name="Rectangle 166">
                <a:extLst>
                  <a:ext uri="{FF2B5EF4-FFF2-40B4-BE49-F238E27FC236}">
                    <a16:creationId xmlns:a16="http://schemas.microsoft.com/office/drawing/2014/main" id="{18320A46-7A7D-4783-84E5-964537846F6F}"/>
                  </a:ext>
                </a:extLst>
              </p:cNvPr>
              <p:cNvSpPr/>
              <p:nvPr/>
            </p:nvSpPr>
            <p:spPr>
              <a:xfrm>
                <a:off x="4420800" y="2517597"/>
                <a:ext cx="118800" cy="1514896"/>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8" name="Rectangle 167">
                <a:extLst>
                  <a:ext uri="{FF2B5EF4-FFF2-40B4-BE49-F238E27FC236}">
                    <a16:creationId xmlns:a16="http://schemas.microsoft.com/office/drawing/2014/main" id="{6CA36F67-DC4A-4703-AABE-5BFFA00E3936}"/>
                  </a:ext>
                </a:extLst>
              </p:cNvPr>
              <p:cNvSpPr/>
              <p:nvPr/>
            </p:nvSpPr>
            <p:spPr>
              <a:xfrm>
                <a:off x="5500800" y="2563562"/>
                <a:ext cx="118800" cy="1468438"/>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9" name="Rectangle 168">
                <a:extLst>
                  <a:ext uri="{FF2B5EF4-FFF2-40B4-BE49-F238E27FC236}">
                    <a16:creationId xmlns:a16="http://schemas.microsoft.com/office/drawing/2014/main" id="{F17B6778-6F6B-4BDF-B991-28F71CF303E2}"/>
                  </a:ext>
                </a:extLst>
              </p:cNvPr>
              <p:cNvSpPr/>
              <p:nvPr/>
            </p:nvSpPr>
            <p:spPr>
              <a:xfrm>
                <a:off x="6580800" y="2355155"/>
                <a:ext cx="118800" cy="1677488"/>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0" name="Rectangle 169">
                <a:extLst>
                  <a:ext uri="{FF2B5EF4-FFF2-40B4-BE49-F238E27FC236}">
                    <a16:creationId xmlns:a16="http://schemas.microsoft.com/office/drawing/2014/main" id="{19FD8065-9C28-463A-B455-FECACD5F3CF5}"/>
                  </a:ext>
                </a:extLst>
              </p:cNvPr>
              <p:cNvSpPr/>
              <p:nvPr/>
            </p:nvSpPr>
            <p:spPr>
              <a:xfrm>
                <a:off x="8200805" y="2475288"/>
                <a:ext cx="118800" cy="1556711"/>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99" name="Group 198">
              <a:extLst>
                <a:ext uri="{FF2B5EF4-FFF2-40B4-BE49-F238E27FC236}">
                  <a16:creationId xmlns:a16="http://schemas.microsoft.com/office/drawing/2014/main" id="{9A2DC3BA-8520-4D34-A16C-4407B371DDFF}"/>
                </a:ext>
              </a:extLst>
            </p:cNvPr>
            <p:cNvGrpSpPr/>
            <p:nvPr/>
          </p:nvGrpSpPr>
          <p:grpSpPr>
            <a:xfrm>
              <a:off x="1620000" y="4680000"/>
              <a:ext cx="1407040" cy="153888"/>
              <a:chOff x="1800000" y="4784400"/>
              <a:chExt cx="1407040" cy="153888"/>
            </a:xfrm>
          </p:grpSpPr>
          <p:sp>
            <p:nvSpPr>
              <p:cNvPr id="200" name="object 14">
                <a:extLst>
                  <a:ext uri="{FF2B5EF4-FFF2-40B4-BE49-F238E27FC236}">
                    <a16:creationId xmlns:a16="http://schemas.microsoft.com/office/drawing/2014/main" id="{E63F1EF6-0AB8-4E4F-B058-1591ADF3610D}"/>
                  </a:ext>
                </a:extLst>
              </p:cNvPr>
              <p:cNvSpPr/>
              <p:nvPr/>
            </p:nvSpPr>
            <p:spPr>
              <a:xfrm>
                <a:off x="27216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1" name="TextBox 200">
                <a:extLst>
                  <a:ext uri="{FF2B5EF4-FFF2-40B4-BE49-F238E27FC236}">
                    <a16:creationId xmlns:a16="http://schemas.microsoft.com/office/drawing/2014/main" id="{F4349505-9861-429A-9F8C-F4D2BCBFDA22}"/>
                  </a:ext>
                </a:extLst>
              </p:cNvPr>
              <p:cNvSpPr txBox="1"/>
              <p:nvPr/>
            </p:nvSpPr>
            <p:spPr>
              <a:xfrm>
                <a:off x="2865600" y="4784400"/>
                <a:ext cx="341440"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Males</a:t>
                </a:r>
              </a:p>
            </p:txBody>
          </p:sp>
          <p:sp>
            <p:nvSpPr>
              <p:cNvPr id="202" name="object 13">
                <a:extLst>
                  <a:ext uri="{FF2B5EF4-FFF2-40B4-BE49-F238E27FC236}">
                    <a16:creationId xmlns:a16="http://schemas.microsoft.com/office/drawing/2014/main" id="{765A9533-1CC9-45DF-9061-768F35DA5315}"/>
                  </a:ext>
                </a:extLst>
              </p:cNvPr>
              <p:cNvSpPr/>
              <p:nvPr/>
            </p:nvSpPr>
            <p:spPr>
              <a:xfrm>
                <a:off x="18000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3" name="TextBox 202">
                <a:extLst>
                  <a:ext uri="{FF2B5EF4-FFF2-40B4-BE49-F238E27FC236}">
                    <a16:creationId xmlns:a16="http://schemas.microsoft.com/office/drawing/2014/main" id="{6CB1E043-423D-4981-9888-9DCA49E90E9A}"/>
                  </a:ext>
                </a:extLst>
              </p:cNvPr>
              <p:cNvSpPr txBox="1"/>
              <p:nvPr/>
            </p:nvSpPr>
            <p:spPr>
              <a:xfrm>
                <a:off x="1944000" y="4784400"/>
                <a:ext cx="490519"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Females</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spTree>
    <p:extLst>
      <p:ext uri="{BB962C8B-B14F-4D97-AF65-F5344CB8AC3E}">
        <p14:creationId xmlns:p14="http://schemas.microsoft.com/office/powerpoint/2010/main" val="290616676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340F323-FB39-4293-B0FF-115854ECE844}"/>
              </a:ext>
            </a:extLst>
          </p:cNvPr>
          <p:cNvGrpSpPr/>
          <p:nvPr/>
        </p:nvGrpSpPr>
        <p:grpSpPr>
          <a:xfrm>
            <a:off x="0" y="0"/>
            <a:ext cx="10285200" cy="6129332"/>
            <a:chOff x="0" y="0"/>
            <a:chExt cx="10285200" cy="612933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testing and treatment cascade,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western and central Europe and North America,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5760000"/>
              <a:ext cx="7038000" cy="369332"/>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special analysis, 2019; and Monitoring selected national HIV prevention and care objectives by using HIV surveillance data. United States and 6 dependent areas, 2017. Volume 24, number 3. Atlanta (GA): </a:t>
              </a:r>
              <a:r>
                <a:rPr kumimoji="0" lang="en-GB"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Centers</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for Disease Control and Prevention; 2019 (https://www.cdc.gov/hiv/pdf/library/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reports/surveillance/cdc-hiv-surveillance-supplemental-reportvol-24-3.pdf, accessed 5 July 2019).</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7" name="Rectangle 36">
              <a:extLst>
                <a:ext uri="{FF2B5EF4-FFF2-40B4-BE49-F238E27FC236}">
                  <a16:creationId xmlns:a16="http://schemas.microsoft.com/office/drawing/2014/main" id="{6D75A19A-A360-46A6-A614-0D6E1E4AF4A3}"/>
                </a:ext>
              </a:extLst>
            </p:cNvPr>
            <p:cNvSpPr/>
            <p:nvPr/>
          </p:nvSpPr>
          <p:spPr>
            <a:xfrm>
              <a:off x="3492000" y="2259958"/>
              <a:ext cx="270000" cy="1772042"/>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40" name="Rectangle 39">
              <a:extLst>
                <a:ext uri="{FF2B5EF4-FFF2-40B4-BE49-F238E27FC236}">
                  <a16:creationId xmlns:a16="http://schemas.microsoft.com/office/drawing/2014/main" id="{BE28E925-5E25-4F9F-81AE-554BD05583F6}"/>
                </a:ext>
              </a:extLst>
            </p:cNvPr>
            <p:cNvSpPr/>
            <p:nvPr/>
          </p:nvSpPr>
          <p:spPr>
            <a:xfrm>
              <a:off x="5292000" y="2389645"/>
              <a:ext cx="270000" cy="1642354"/>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1" name="Rectangle 50">
              <a:extLst>
                <a:ext uri="{FF2B5EF4-FFF2-40B4-BE49-F238E27FC236}">
                  <a16:creationId xmlns:a16="http://schemas.microsoft.com/office/drawing/2014/main" id="{C0564E98-7471-4595-8589-D1DB8E650E3C}"/>
                </a:ext>
              </a:extLst>
            </p:cNvPr>
            <p:cNvSpPr/>
            <p:nvPr/>
          </p:nvSpPr>
          <p:spPr>
            <a:xfrm>
              <a:off x="1692000" y="2109208"/>
              <a:ext cx="270000" cy="1922792"/>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2" name="object 110">
              <a:extLst>
                <a:ext uri="{FF2B5EF4-FFF2-40B4-BE49-F238E27FC236}">
                  <a16:creationId xmlns:a16="http://schemas.microsoft.com/office/drawing/2014/main" id="{2E0C35EB-B1EA-4E52-B2B6-717B00DFC9B9}"/>
                </a:ext>
              </a:extLst>
            </p:cNvPr>
            <p:cNvSpPr/>
            <p:nvPr/>
          </p:nvSpPr>
          <p:spPr>
            <a:xfrm>
              <a:off x="1079450" y="187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3" name="TextBox 52">
              <a:extLst>
                <a:ext uri="{FF2B5EF4-FFF2-40B4-BE49-F238E27FC236}">
                  <a16:creationId xmlns:a16="http://schemas.microsoft.com/office/drawing/2014/main" id="{7735D265-A9B0-4899-AF4D-60CC710FA52B}"/>
                </a:ext>
              </a:extLst>
            </p:cNvPr>
            <p:cNvSpPr txBox="1"/>
            <p:nvPr/>
          </p:nvSpPr>
          <p:spPr>
            <a:xfrm>
              <a:off x="540000" y="276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4" name="TextBox 53">
              <a:extLst>
                <a:ext uri="{FF2B5EF4-FFF2-40B4-BE49-F238E27FC236}">
                  <a16:creationId xmlns:a16="http://schemas.microsoft.com/office/drawing/2014/main" id="{4BB86E5E-D179-4C1A-AFA8-B2B476D839E3}"/>
                </a:ext>
              </a:extLst>
            </p:cNvPr>
            <p:cNvSpPr txBox="1"/>
            <p:nvPr/>
          </p:nvSpPr>
          <p:spPr>
            <a:xfrm>
              <a:off x="791321" y="180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5" name="TextBox 54">
              <a:extLst>
                <a:ext uri="{FF2B5EF4-FFF2-40B4-BE49-F238E27FC236}">
                  <a16:creationId xmlns:a16="http://schemas.microsoft.com/office/drawing/2014/main" id="{4824FCD8-513D-4049-BAF4-468A81AA5817}"/>
                </a:ext>
              </a:extLst>
            </p:cNvPr>
            <p:cNvSpPr txBox="1"/>
            <p:nvPr/>
          </p:nvSpPr>
          <p:spPr>
            <a:xfrm>
              <a:off x="85544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6" name="TextBox 55">
              <a:extLst>
                <a:ext uri="{FF2B5EF4-FFF2-40B4-BE49-F238E27FC236}">
                  <a16:creationId xmlns:a16="http://schemas.microsoft.com/office/drawing/2014/main" id="{6CDF7BB9-DFC8-400A-A523-3538E47567FE}"/>
                </a:ext>
              </a:extLst>
            </p:cNvPr>
            <p:cNvSpPr txBox="1"/>
            <p:nvPr/>
          </p:nvSpPr>
          <p:spPr>
            <a:xfrm>
              <a:off x="855440" y="309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7" name="TextBox 56">
              <a:extLst>
                <a:ext uri="{FF2B5EF4-FFF2-40B4-BE49-F238E27FC236}">
                  <a16:creationId xmlns:a16="http://schemas.microsoft.com/office/drawing/2014/main" id="{EB456974-09BB-4378-9654-D9BEE69DB745}"/>
                </a:ext>
              </a:extLst>
            </p:cNvPr>
            <p:cNvSpPr txBox="1"/>
            <p:nvPr/>
          </p:nvSpPr>
          <p:spPr>
            <a:xfrm>
              <a:off x="855440" y="331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0" name="TextBox 59">
              <a:extLst>
                <a:ext uri="{FF2B5EF4-FFF2-40B4-BE49-F238E27FC236}">
                  <a16:creationId xmlns:a16="http://schemas.microsoft.com/office/drawing/2014/main" id="{13039C59-10A5-4839-9F69-73C64C376201}"/>
                </a:ext>
              </a:extLst>
            </p:cNvPr>
            <p:cNvSpPr txBox="1"/>
            <p:nvPr/>
          </p:nvSpPr>
          <p:spPr>
            <a:xfrm>
              <a:off x="855440" y="35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3" name="TextBox 62">
              <a:extLst>
                <a:ext uri="{FF2B5EF4-FFF2-40B4-BE49-F238E27FC236}">
                  <a16:creationId xmlns:a16="http://schemas.microsoft.com/office/drawing/2014/main" id="{A6B16917-53F2-4CC3-813C-BE91D37086ED}"/>
                </a:ext>
              </a:extLst>
            </p:cNvPr>
            <p:cNvSpPr txBox="1"/>
            <p:nvPr/>
          </p:nvSpPr>
          <p:spPr>
            <a:xfrm>
              <a:off x="855441" y="374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7" name="TextBox 66">
              <a:extLst>
                <a:ext uri="{FF2B5EF4-FFF2-40B4-BE49-F238E27FC236}">
                  <a16:creationId xmlns:a16="http://schemas.microsoft.com/office/drawing/2014/main" id="{0FD78541-F08A-4983-9A53-1154C2A22CF7}"/>
                </a:ext>
              </a:extLst>
            </p:cNvPr>
            <p:cNvSpPr txBox="1"/>
            <p:nvPr/>
          </p:nvSpPr>
          <p:spPr>
            <a:xfrm>
              <a:off x="919561"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9" name="TextBox 68">
              <a:extLst>
                <a:ext uri="{FF2B5EF4-FFF2-40B4-BE49-F238E27FC236}">
                  <a16:creationId xmlns:a16="http://schemas.microsoft.com/office/drawing/2014/main" id="{5DCE6D60-65D5-4691-8DC6-DA8B3313EC49}"/>
                </a:ext>
              </a:extLst>
            </p:cNvPr>
            <p:cNvSpPr txBox="1"/>
            <p:nvPr/>
          </p:nvSpPr>
          <p:spPr>
            <a:xfrm>
              <a:off x="855027" y="266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4" name="TextBox 73">
              <a:extLst>
                <a:ext uri="{FF2B5EF4-FFF2-40B4-BE49-F238E27FC236}">
                  <a16:creationId xmlns:a16="http://schemas.microsoft.com/office/drawing/2014/main" id="{7F333A6C-562B-419B-A2CB-2FBF86D6C59C}"/>
                </a:ext>
              </a:extLst>
            </p:cNvPr>
            <p:cNvSpPr txBox="1"/>
            <p:nvPr/>
          </p:nvSpPr>
          <p:spPr>
            <a:xfrm>
              <a:off x="855027" y="244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6" name="object 54">
              <a:extLst>
                <a:ext uri="{FF2B5EF4-FFF2-40B4-BE49-F238E27FC236}">
                  <a16:creationId xmlns:a16="http://schemas.microsoft.com/office/drawing/2014/main" id="{9C0B9C86-3625-4A91-866E-8BF3C2F3F715}"/>
                </a:ext>
              </a:extLst>
            </p:cNvPr>
            <p:cNvSpPr txBox="1"/>
            <p:nvPr/>
          </p:nvSpPr>
          <p:spPr>
            <a:xfrm>
              <a:off x="1062000" y="4118400"/>
              <a:ext cx="1800000" cy="369332"/>
            </a:xfrm>
            <a:prstGeom prst="rect">
              <a:avLst/>
            </a:prstGeom>
          </p:spPr>
          <p:txBody>
            <a:bodyPr vert="horz"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People living with HIV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who know their status</a:t>
              </a:r>
            </a:p>
          </p:txBody>
        </p:sp>
        <p:sp>
          <p:nvSpPr>
            <p:cNvPr id="77" name="object 54">
              <a:extLst>
                <a:ext uri="{FF2B5EF4-FFF2-40B4-BE49-F238E27FC236}">
                  <a16:creationId xmlns:a16="http://schemas.microsoft.com/office/drawing/2014/main" id="{004DB48D-767D-46AE-BCE0-66FFF066DD23}"/>
                </a:ext>
              </a:extLst>
            </p:cNvPr>
            <p:cNvSpPr txBox="1"/>
            <p:nvPr/>
          </p:nvSpPr>
          <p:spPr>
            <a:xfrm>
              <a:off x="2862000" y="4118400"/>
              <a:ext cx="1800000" cy="369332"/>
            </a:xfrm>
            <a:prstGeom prst="rect">
              <a:avLst/>
            </a:prstGeom>
          </p:spPr>
          <p:txBody>
            <a:bodyPr vert="horz"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People living with HIV</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on treatment</a:t>
              </a:r>
              <a:endParaRPr kumimoji="0" sz="12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8" name="object 54">
              <a:extLst>
                <a:ext uri="{FF2B5EF4-FFF2-40B4-BE49-F238E27FC236}">
                  <a16:creationId xmlns:a16="http://schemas.microsoft.com/office/drawing/2014/main" id="{5A8066F4-B232-40FF-9142-8FA4A329D2F7}"/>
                </a:ext>
              </a:extLst>
            </p:cNvPr>
            <p:cNvSpPr txBox="1"/>
            <p:nvPr/>
          </p:nvSpPr>
          <p:spPr>
            <a:xfrm>
              <a:off x="4662000" y="4118400"/>
              <a:ext cx="1800000" cy="203477"/>
            </a:xfrm>
            <a:prstGeom prst="rect">
              <a:avLst/>
            </a:prstGeom>
          </p:spPr>
          <p:txBody>
            <a:bodyPr vert="horz" wrap="square" lIns="0" tIns="0"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People living with HIV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who are virally suppressed</a:t>
              </a:r>
            </a:p>
          </p:txBody>
        </p:sp>
        <p:sp>
          <p:nvSpPr>
            <p:cNvPr id="88" name="object 48">
              <a:extLst>
                <a:ext uri="{FF2B5EF4-FFF2-40B4-BE49-F238E27FC236}">
                  <a16:creationId xmlns:a16="http://schemas.microsoft.com/office/drawing/2014/main" id="{5A8C4A82-CBAC-443E-81AB-2AF4F4BAF3CE}"/>
                </a:ext>
              </a:extLst>
            </p:cNvPr>
            <p:cNvSpPr/>
            <p:nvPr/>
          </p:nvSpPr>
          <p:spPr>
            <a:xfrm>
              <a:off x="1080010" y="4031341"/>
              <a:ext cx="5400000" cy="0"/>
            </a:xfrm>
            <a:custGeom>
              <a:avLst/>
              <a:gdLst/>
              <a:ahLst/>
              <a:cxnLst/>
              <a:rect l="l" t="t" r="r" b="b"/>
              <a:pathLst>
                <a:path w="5788659">
                  <a:moveTo>
                    <a:pt x="0" y="0"/>
                  </a:moveTo>
                  <a:lnTo>
                    <a:pt x="5788317"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9" name="Rectangle 88">
              <a:extLst>
                <a:ext uri="{FF2B5EF4-FFF2-40B4-BE49-F238E27FC236}">
                  <a16:creationId xmlns:a16="http://schemas.microsoft.com/office/drawing/2014/main" id="{FF5EF13E-C136-4BB0-85A0-301B667F42D7}"/>
                </a:ext>
              </a:extLst>
            </p:cNvPr>
            <p:cNvSpPr/>
            <p:nvPr/>
          </p:nvSpPr>
          <p:spPr>
            <a:xfrm>
              <a:off x="5598000" y="2865170"/>
              <a:ext cx="270000" cy="1166829"/>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5" name="TextBox 94">
              <a:extLst>
                <a:ext uri="{FF2B5EF4-FFF2-40B4-BE49-F238E27FC236}">
                  <a16:creationId xmlns:a16="http://schemas.microsoft.com/office/drawing/2014/main" id="{FCECA634-5FAB-4BAF-BB93-129110D319DC}"/>
                </a:ext>
              </a:extLst>
            </p:cNvPr>
            <p:cNvSpPr txBox="1"/>
            <p:nvPr/>
          </p:nvSpPr>
          <p:spPr>
            <a:xfrm>
              <a:off x="856800" y="201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6" name="TextBox 95">
              <a:extLst>
                <a:ext uri="{FF2B5EF4-FFF2-40B4-BE49-F238E27FC236}">
                  <a16:creationId xmlns:a16="http://schemas.microsoft.com/office/drawing/2014/main" id="{F4CADC5A-4BDF-459C-8A88-7B96BC18A73A}"/>
                </a:ext>
              </a:extLst>
            </p:cNvPr>
            <p:cNvSpPr txBox="1"/>
            <p:nvPr/>
          </p:nvSpPr>
          <p:spPr>
            <a:xfrm>
              <a:off x="856800" y="22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9" name="Rectangle 98">
              <a:extLst>
                <a:ext uri="{FF2B5EF4-FFF2-40B4-BE49-F238E27FC236}">
                  <a16:creationId xmlns:a16="http://schemas.microsoft.com/office/drawing/2014/main" id="{51A29D08-9B36-46CC-8080-954B0A79DC3D}"/>
                </a:ext>
              </a:extLst>
            </p:cNvPr>
            <p:cNvSpPr/>
            <p:nvPr/>
          </p:nvSpPr>
          <p:spPr>
            <a:xfrm>
              <a:off x="1998000" y="2174607"/>
              <a:ext cx="270000" cy="1857392"/>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nvGrpSpPr>
            <p:cNvPr id="7" name="Group 6">
              <a:extLst>
                <a:ext uri="{FF2B5EF4-FFF2-40B4-BE49-F238E27FC236}">
                  <a16:creationId xmlns:a16="http://schemas.microsoft.com/office/drawing/2014/main" id="{DF072F1B-CB5A-4F39-BDDA-5276B2B226F7}"/>
                </a:ext>
              </a:extLst>
            </p:cNvPr>
            <p:cNvGrpSpPr/>
            <p:nvPr/>
          </p:nvGrpSpPr>
          <p:grpSpPr>
            <a:xfrm>
              <a:off x="4230000" y="4770000"/>
              <a:ext cx="961531" cy="153888"/>
              <a:chOff x="4658060" y="4770000"/>
              <a:chExt cx="961531" cy="153888"/>
            </a:xfrm>
          </p:grpSpPr>
          <p:sp>
            <p:nvSpPr>
              <p:cNvPr id="116" name="object 14">
                <a:extLst>
                  <a:ext uri="{FF2B5EF4-FFF2-40B4-BE49-F238E27FC236}">
                    <a16:creationId xmlns:a16="http://schemas.microsoft.com/office/drawing/2014/main" id="{205F0C13-EBE9-4662-B3D0-5DA4728C652D}"/>
                  </a:ext>
                </a:extLst>
              </p:cNvPr>
              <p:cNvSpPr/>
              <p:nvPr/>
            </p:nvSpPr>
            <p:spPr>
              <a:xfrm>
                <a:off x="4658060" y="47880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7" name="TextBox 116">
                <a:extLst>
                  <a:ext uri="{FF2B5EF4-FFF2-40B4-BE49-F238E27FC236}">
                    <a16:creationId xmlns:a16="http://schemas.microsoft.com/office/drawing/2014/main" id="{456CBAC8-37C9-4D53-A78A-79D6A3C47476}"/>
                  </a:ext>
                </a:extLst>
              </p:cNvPr>
              <p:cNvSpPr txBox="1"/>
              <p:nvPr/>
            </p:nvSpPr>
            <p:spPr>
              <a:xfrm>
                <a:off x="4802060" y="4770000"/>
                <a:ext cx="817531"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North America</a:t>
                </a:r>
              </a:p>
            </p:txBody>
          </p:sp>
        </p:grpSp>
        <p:grpSp>
          <p:nvGrpSpPr>
            <p:cNvPr id="8" name="Group 7">
              <a:extLst>
                <a:ext uri="{FF2B5EF4-FFF2-40B4-BE49-F238E27FC236}">
                  <a16:creationId xmlns:a16="http://schemas.microsoft.com/office/drawing/2014/main" id="{5048E787-EFD8-47E5-9A9C-E94FA138B45E}"/>
                </a:ext>
              </a:extLst>
            </p:cNvPr>
            <p:cNvGrpSpPr/>
            <p:nvPr/>
          </p:nvGrpSpPr>
          <p:grpSpPr>
            <a:xfrm>
              <a:off x="1890000" y="4770000"/>
              <a:ext cx="1730973" cy="153888"/>
              <a:chOff x="1620000" y="4770000"/>
              <a:chExt cx="1730973" cy="153888"/>
            </a:xfrm>
          </p:grpSpPr>
          <p:sp>
            <p:nvSpPr>
              <p:cNvPr id="118" name="object 13">
                <a:extLst>
                  <a:ext uri="{FF2B5EF4-FFF2-40B4-BE49-F238E27FC236}">
                    <a16:creationId xmlns:a16="http://schemas.microsoft.com/office/drawing/2014/main" id="{29BB011A-90C5-492B-A165-0801C987D695}"/>
                  </a:ext>
                </a:extLst>
              </p:cNvPr>
              <p:cNvSpPr/>
              <p:nvPr/>
            </p:nvSpPr>
            <p:spPr>
              <a:xfrm>
                <a:off x="1620000" y="47880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TextBox 118">
                <a:extLst>
                  <a:ext uri="{FF2B5EF4-FFF2-40B4-BE49-F238E27FC236}">
                    <a16:creationId xmlns:a16="http://schemas.microsoft.com/office/drawing/2014/main" id="{F48E13CB-01D2-4E4C-BAB5-90D23C73C19A}"/>
                  </a:ext>
                </a:extLst>
              </p:cNvPr>
              <p:cNvSpPr txBox="1"/>
              <p:nvPr/>
            </p:nvSpPr>
            <p:spPr>
              <a:xfrm>
                <a:off x="1764000" y="4770000"/>
                <a:ext cx="1586973"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Western and central Europe</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
          <p:nvSpPr>
            <p:cNvPr id="120" name="Rectangle 119">
              <a:extLst>
                <a:ext uri="{FF2B5EF4-FFF2-40B4-BE49-F238E27FC236}">
                  <a16:creationId xmlns:a16="http://schemas.microsoft.com/office/drawing/2014/main" id="{FDA8036C-FC3B-4908-9B33-2A8E8391441A}"/>
                </a:ext>
              </a:extLst>
            </p:cNvPr>
            <p:cNvSpPr/>
            <p:nvPr/>
          </p:nvSpPr>
          <p:spPr>
            <a:xfrm>
              <a:off x="360000" y="5220000"/>
              <a:ext cx="7059600" cy="492443"/>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Note: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Estimates of the HIV testing and treatment cascades are for the latest year of published data (2016 for North America and 2018 for western and central Europe). The estimate of the percentage of people living with HIV on treatment in the United States is not available for 2016, and the value for the  area is excluded.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39" name="object 54">
              <a:extLst>
                <a:ext uri="{FF2B5EF4-FFF2-40B4-BE49-F238E27FC236}">
                  <a16:creationId xmlns:a16="http://schemas.microsoft.com/office/drawing/2014/main" id="{C72D5DBC-3B2B-49EE-92AE-064968F8177F}"/>
                </a:ext>
              </a:extLst>
            </p:cNvPr>
            <p:cNvSpPr txBox="1"/>
            <p:nvPr/>
          </p:nvSpPr>
          <p:spPr>
            <a:xfrm>
              <a:off x="1692000" y="1929600"/>
              <a:ext cx="270000" cy="123111"/>
            </a:xfrm>
            <a:prstGeom prst="rect">
              <a:avLst/>
            </a:prstGeom>
          </p:spPr>
          <p:txBody>
            <a:bodyPr vert="horz"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89</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0" name="object 54">
              <a:extLst>
                <a:ext uri="{FF2B5EF4-FFF2-40B4-BE49-F238E27FC236}">
                  <a16:creationId xmlns:a16="http://schemas.microsoft.com/office/drawing/2014/main" id="{288FC654-BE53-4A18-95DB-316CB6967F61}"/>
                </a:ext>
              </a:extLst>
            </p:cNvPr>
            <p:cNvSpPr txBox="1"/>
            <p:nvPr/>
          </p:nvSpPr>
          <p:spPr>
            <a:xfrm>
              <a:off x="1998000" y="1994400"/>
              <a:ext cx="270000" cy="123111"/>
            </a:xfrm>
            <a:prstGeom prst="rect">
              <a:avLst/>
            </a:prstGeom>
          </p:spPr>
          <p:txBody>
            <a:bodyPr vert="horz"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86</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1" name="object 54">
              <a:extLst>
                <a:ext uri="{FF2B5EF4-FFF2-40B4-BE49-F238E27FC236}">
                  <a16:creationId xmlns:a16="http://schemas.microsoft.com/office/drawing/2014/main" id="{E48631A0-AECC-47E5-A82E-CE3FA87B8E7C}"/>
                </a:ext>
              </a:extLst>
            </p:cNvPr>
            <p:cNvSpPr txBox="1"/>
            <p:nvPr/>
          </p:nvSpPr>
          <p:spPr>
            <a:xfrm>
              <a:off x="3492000" y="2080800"/>
              <a:ext cx="270000" cy="123111"/>
            </a:xfrm>
            <a:prstGeom prst="rect">
              <a:avLst/>
            </a:prstGeom>
          </p:spPr>
          <p:txBody>
            <a:bodyPr vert="horz"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82</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2" name="object 54">
              <a:extLst>
                <a:ext uri="{FF2B5EF4-FFF2-40B4-BE49-F238E27FC236}">
                  <a16:creationId xmlns:a16="http://schemas.microsoft.com/office/drawing/2014/main" id="{9A49970B-9080-46F7-BDFB-013CC7B6AC51}"/>
                </a:ext>
              </a:extLst>
            </p:cNvPr>
            <p:cNvSpPr txBox="1"/>
            <p:nvPr/>
          </p:nvSpPr>
          <p:spPr>
            <a:xfrm>
              <a:off x="5292000" y="2210400"/>
              <a:ext cx="270000" cy="123111"/>
            </a:xfrm>
            <a:prstGeom prst="rect">
              <a:avLst/>
            </a:prstGeom>
          </p:spPr>
          <p:txBody>
            <a:bodyPr vert="horz"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76</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3" name="object 54">
              <a:extLst>
                <a:ext uri="{FF2B5EF4-FFF2-40B4-BE49-F238E27FC236}">
                  <a16:creationId xmlns:a16="http://schemas.microsoft.com/office/drawing/2014/main" id="{62D7578A-2421-455F-BE24-077EDBF667B6}"/>
                </a:ext>
              </a:extLst>
            </p:cNvPr>
            <p:cNvSpPr txBox="1"/>
            <p:nvPr/>
          </p:nvSpPr>
          <p:spPr>
            <a:xfrm>
              <a:off x="5598000" y="2685600"/>
              <a:ext cx="270000" cy="123111"/>
            </a:xfrm>
            <a:prstGeom prst="rect">
              <a:avLst/>
            </a:prstGeom>
          </p:spPr>
          <p:txBody>
            <a:bodyPr vert="horz"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54</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spTree>
    <p:extLst>
      <p:ext uri="{BB962C8B-B14F-4D97-AF65-F5344CB8AC3E}">
        <p14:creationId xmlns:p14="http://schemas.microsoft.com/office/powerpoint/2010/main" val="417055112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B0E8F70-3531-4879-853A-F54C2026E872}"/>
              </a:ext>
            </a:extLst>
          </p:cNvPr>
          <p:cNvGrpSpPr/>
          <p:nvPr/>
        </p:nvGrpSpPr>
        <p:grpSpPr>
          <a:xfrm>
            <a:off x="0" y="0"/>
            <a:ext cx="10285200" cy="6118609"/>
            <a:chOff x="0" y="0"/>
            <a:chExt cx="10285200" cy="6118609"/>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Number of people taking </a:t>
              </a:r>
              <a:r>
                <a:rPr kumimoji="0" lang="en-GB" sz="2200" b="0" i="0" u="none" strike="noStrike" kern="1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PrEP</a:t>
              </a: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least once during 2018,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western and central Europe and North America, 2018</a:t>
              </a:r>
            </a:p>
          </p:txBody>
        </p:sp>
        <p:sp>
          <p:nvSpPr>
            <p:cNvPr id="55" name="Rectangle 54">
              <a:extLst>
                <a:ext uri="{FF2B5EF4-FFF2-40B4-BE49-F238E27FC236}">
                  <a16:creationId xmlns:a16="http://schemas.microsoft.com/office/drawing/2014/main" id="{BA8324B7-9CD2-4DEC-90E8-5BEB0ADF4D73}"/>
                </a:ext>
              </a:extLst>
            </p:cNvPr>
            <p:cNvSpPr/>
            <p:nvPr/>
          </p:nvSpPr>
          <p:spPr>
            <a:xfrm>
              <a:off x="360000" y="5580000"/>
              <a:ext cx="6943739" cy="538609"/>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2019 Global AIDS Monitoring; World Health Organization, UNAIDS, European Centre for Disease Prevention and Control. Preexposure prophylaxis in the EU/EEA setting. Meeting notes. Stockholm; 15–16 November 2018; Canada. In: </a:t>
              </a:r>
              <a:r>
                <a:rPr kumimoji="0" lang="en-GB" sz="7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PrEPWatch</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[Internet]. AVAC; 1 May 2019 (https://www.prepwatch.org/country/canada/, accessed 3 July 2019); The HIV situation in Norway as of 31 December 2018. Oslo: Norwegian Institute of Public Health; 2019 (https://www.fhi.no/globalassets/dokumenterfi </a:t>
              </a:r>
              <a:r>
                <a:rPr kumimoji="0" lang="en-GB" sz="7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ler</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7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trykksaker</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7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gonore-syfi</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lang="en-GB" sz="7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lis-hiv-klamydia</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/hivarsoppgjor-2018_050319.pdf, accessed 20 June 2019); and Direct communication with CDC and Gilead: Dawn Smith, Norma Harris and </a:t>
              </a:r>
              <a:r>
                <a:rPr kumimoji="0" lang="en-GB" sz="7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Robertino</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lang="en-GB" sz="7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Mera</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5" name="Group 4">
              <a:extLst>
                <a:ext uri="{FF2B5EF4-FFF2-40B4-BE49-F238E27FC236}">
                  <a16:creationId xmlns:a16="http://schemas.microsoft.com/office/drawing/2014/main" id="{16404DF5-BCC1-4C83-9237-AF19AC88BE72}"/>
                </a:ext>
              </a:extLst>
            </p:cNvPr>
            <p:cNvGrpSpPr/>
            <p:nvPr/>
          </p:nvGrpSpPr>
          <p:grpSpPr>
            <a:xfrm>
              <a:off x="720000" y="1443600"/>
              <a:ext cx="8406000" cy="4107043"/>
              <a:chOff x="360000" y="1443600"/>
              <a:chExt cx="8406000" cy="4107043"/>
            </a:xfrm>
          </p:grpSpPr>
          <p:sp>
            <p:nvSpPr>
              <p:cNvPr id="59" name="TextBox 58">
                <a:extLst>
                  <a:ext uri="{FF2B5EF4-FFF2-40B4-BE49-F238E27FC236}">
                    <a16:creationId xmlns:a16="http://schemas.microsoft.com/office/drawing/2014/main" id="{E30665C4-DDF8-4640-946A-7C34DD852477}"/>
                  </a:ext>
                </a:extLst>
              </p:cNvPr>
              <p:cNvSpPr txBox="1"/>
              <p:nvPr/>
            </p:nvSpPr>
            <p:spPr>
              <a:xfrm>
                <a:off x="1944000" y="4140000"/>
                <a:ext cx="153888" cy="44563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Canada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0" name="TextBox 59">
                <a:extLst>
                  <a:ext uri="{FF2B5EF4-FFF2-40B4-BE49-F238E27FC236}">
                    <a16:creationId xmlns:a16="http://schemas.microsoft.com/office/drawing/2014/main" id="{7C2AFDEA-4098-48F8-BDFE-6A2B20909710}"/>
                  </a:ext>
                </a:extLst>
              </p:cNvPr>
              <p:cNvSpPr txBox="1"/>
              <p:nvPr/>
            </p:nvSpPr>
            <p:spPr>
              <a:xfrm>
                <a:off x="2304000" y="4140000"/>
                <a:ext cx="153888" cy="41197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Croatia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1" name="TextBox 60">
                <a:extLst>
                  <a:ext uri="{FF2B5EF4-FFF2-40B4-BE49-F238E27FC236}">
                    <a16:creationId xmlns:a16="http://schemas.microsoft.com/office/drawing/2014/main" id="{6E0F711A-560B-4D24-A30F-A5E5C3B28FE1}"/>
                  </a:ext>
                </a:extLst>
              </p:cNvPr>
              <p:cNvSpPr txBox="1"/>
              <p:nvPr/>
            </p:nvSpPr>
            <p:spPr>
              <a:xfrm>
                <a:off x="2664000" y="4140000"/>
                <a:ext cx="153888" cy="40556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Cyprus</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D0FBF824-E157-4465-89DC-1031F655C350}"/>
                  </a:ext>
                </a:extLst>
              </p:cNvPr>
              <p:cNvSpPr txBox="1"/>
              <p:nvPr/>
            </p:nvSpPr>
            <p:spPr>
              <a:xfrm>
                <a:off x="3024000" y="4140000"/>
                <a:ext cx="153888" cy="46166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Czechia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3" name="TextBox 62">
                <a:extLst>
                  <a:ext uri="{FF2B5EF4-FFF2-40B4-BE49-F238E27FC236}">
                    <a16:creationId xmlns:a16="http://schemas.microsoft.com/office/drawing/2014/main" id="{EF6B5F02-873B-432E-89F0-4879A01C1B5C}"/>
                  </a:ext>
                </a:extLst>
              </p:cNvPr>
              <p:cNvSpPr txBox="1"/>
              <p:nvPr/>
            </p:nvSpPr>
            <p:spPr>
              <a:xfrm>
                <a:off x="3384000" y="4140000"/>
                <a:ext cx="153888" cy="39754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France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4" name="TextBox 63">
                <a:extLst>
                  <a:ext uri="{FF2B5EF4-FFF2-40B4-BE49-F238E27FC236}">
                    <a16:creationId xmlns:a16="http://schemas.microsoft.com/office/drawing/2014/main" id="{D2776DE3-32BB-42B7-B413-D858A7FA7D17}"/>
                  </a:ext>
                </a:extLst>
              </p:cNvPr>
              <p:cNvSpPr txBox="1"/>
              <p:nvPr/>
            </p:nvSpPr>
            <p:spPr>
              <a:xfrm>
                <a:off x="3744000" y="4140000"/>
                <a:ext cx="153888" cy="52578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Germany</a:t>
                </a:r>
              </a:p>
            </p:txBody>
          </p:sp>
          <p:sp>
            <p:nvSpPr>
              <p:cNvPr id="65" name="TextBox 64">
                <a:extLst>
                  <a:ext uri="{FF2B5EF4-FFF2-40B4-BE49-F238E27FC236}">
                    <a16:creationId xmlns:a16="http://schemas.microsoft.com/office/drawing/2014/main" id="{D5EB108A-E66C-4FB2-BF8B-C9DEA8F54192}"/>
                  </a:ext>
                </a:extLst>
              </p:cNvPr>
              <p:cNvSpPr txBox="1"/>
              <p:nvPr/>
            </p:nvSpPr>
            <p:spPr>
              <a:xfrm>
                <a:off x="4104000" y="4140000"/>
                <a:ext cx="153888" cy="41036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Iceland</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6" name="TextBox 65">
                <a:extLst>
                  <a:ext uri="{FF2B5EF4-FFF2-40B4-BE49-F238E27FC236}">
                    <a16:creationId xmlns:a16="http://schemas.microsoft.com/office/drawing/2014/main" id="{CB038AAF-CEF7-465B-AC51-E30B40F0BCFB}"/>
                  </a:ext>
                </a:extLst>
              </p:cNvPr>
              <p:cNvSpPr txBox="1"/>
              <p:nvPr/>
            </p:nvSpPr>
            <p:spPr>
              <a:xfrm>
                <a:off x="4464000" y="4140000"/>
                <a:ext cx="153888" cy="38953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Ireland</a:t>
                </a:r>
              </a:p>
            </p:txBody>
          </p:sp>
          <p:sp>
            <p:nvSpPr>
              <p:cNvPr id="67" name="TextBox 66">
                <a:extLst>
                  <a:ext uri="{FF2B5EF4-FFF2-40B4-BE49-F238E27FC236}">
                    <a16:creationId xmlns:a16="http://schemas.microsoft.com/office/drawing/2014/main" id="{F36A462E-9766-4AD0-AFF3-143DABF46938}"/>
                  </a:ext>
                </a:extLst>
              </p:cNvPr>
              <p:cNvSpPr txBox="1"/>
              <p:nvPr/>
            </p:nvSpPr>
            <p:spPr>
              <a:xfrm>
                <a:off x="4824000" y="4140000"/>
                <a:ext cx="153888" cy="23403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Italy</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8" name="TextBox 67">
                <a:extLst>
                  <a:ext uri="{FF2B5EF4-FFF2-40B4-BE49-F238E27FC236}">
                    <a16:creationId xmlns:a16="http://schemas.microsoft.com/office/drawing/2014/main" id="{243AE998-EF85-4126-A813-03C2979321D8}"/>
                  </a:ext>
                </a:extLst>
              </p:cNvPr>
              <p:cNvSpPr txBox="1"/>
              <p:nvPr/>
            </p:nvSpPr>
            <p:spPr>
              <a:xfrm>
                <a:off x="5184000" y="4140000"/>
                <a:ext cx="153888" cy="70852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Luxembourg</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0" name="TextBox 69">
                <a:extLst>
                  <a:ext uri="{FF2B5EF4-FFF2-40B4-BE49-F238E27FC236}">
                    <a16:creationId xmlns:a16="http://schemas.microsoft.com/office/drawing/2014/main" id="{60E030F1-8CBA-45CD-BDDF-E24C569AA50A}"/>
                  </a:ext>
                </a:extLst>
              </p:cNvPr>
              <p:cNvSpPr txBox="1"/>
              <p:nvPr/>
            </p:nvSpPr>
            <p:spPr>
              <a:xfrm>
                <a:off x="5544000" y="4140000"/>
                <a:ext cx="153888" cy="31258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Malta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2" name="TextBox 71">
                <a:extLst>
                  <a:ext uri="{FF2B5EF4-FFF2-40B4-BE49-F238E27FC236}">
                    <a16:creationId xmlns:a16="http://schemas.microsoft.com/office/drawing/2014/main" id="{7ED8359A-AE74-41EB-9388-731DDD746DC9}"/>
                  </a:ext>
                </a:extLst>
              </p:cNvPr>
              <p:cNvSpPr txBox="1"/>
              <p:nvPr/>
            </p:nvSpPr>
            <p:spPr>
              <a:xfrm>
                <a:off x="5904000" y="4140000"/>
                <a:ext cx="153888" cy="68768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Netherlands</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3" name="TextBox 72">
                <a:extLst>
                  <a:ext uri="{FF2B5EF4-FFF2-40B4-BE49-F238E27FC236}">
                    <a16:creationId xmlns:a16="http://schemas.microsoft.com/office/drawing/2014/main" id="{29A343F9-2100-4327-8D15-411A2C45EBD3}"/>
                  </a:ext>
                </a:extLst>
              </p:cNvPr>
              <p:cNvSpPr txBox="1"/>
              <p:nvPr/>
            </p:nvSpPr>
            <p:spPr>
              <a:xfrm>
                <a:off x="6264000" y="4140000"/>
                <a:ext cx="153888" cy="434414"/>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Norway</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4" name="TextBox 73">
                <a:extLst>
                  <a:ext uri="{FF2B5EF4-FFF2-40B4-BE49-F238E27FC236}">
                    <a16:creationId xmlns:a16="http://schemas.microsoft.com/office/drawing/2014/main" id="{C0C2326E-7CE0-42EB-87AF-2CAFFB560D9C}"/>
                  </a:ext>
                </a:extLst>
              </p:cNvPr>
              <p:cNvSpPr txBox="1"/>
              <p:nvPr/>
            </p:nvSpPr>
            <p:spPr>
              <a:xfrm>
                <a:off x="6624000" y="4140000"/>
                <a:ext cx="153888" cy="39594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Poland</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5" name="TextBox 74">
                <a:extLst>
                  <a:ext uri="{FF2B5EF4-FFF2-40B4-BE49-F238E27FC236}">
                    <a16:creationId xmlns:a16="http://schemas.microsoft.com/office/drawing/2014/main" id="{20CBB0FF-FA52-4A0A-9573-AD1455A78EED}"/>
                  </a:ext>
                </a:extLst>
              </p:cNvPr>
              <p:cNvSpPr txBox="1"/>
              <p:nvPr/>
            </p:nvSpPr>
            <p:spPr>
              <a:xfrm>
                <a:off x="531579" y="1443600"/>
                <a:ext cx="4167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140 000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6" name="TextBox 75">
                <a:extLst>
                  <a:ext uri="{FF2B5EF4-FFF2-40B4-BE49-F238E27FC236}">
                    <a16:creationId xmlns:a16="http://schemas.microsoft.com/office/drawing/2014/main" id="{D871F616-6B99-4ED9-8C4B-A76CAAA8A3D6}"/>
                  </a:ext>
                </a:extLst>
              </p:cNvPr>
              <p:cNvSpPr txBox="1"/>
              <p:nvPr/>
            </p:nvSpPr>
            <p:spPr>
              <a:xfrm>
                <a:off x="360000" y="2361631"/>
                <a:ext cx="123111" cy="820738"/>
              </a:xfrm>
              <a:prstGeom prst="rect">
                <a:avLst/>
              </a:prstGeom>
              <a:noFill/>
            </p:spPr>
            <p:txBody>
              <a:bodyPr vert="vert270"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Number of people</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7" name="TextBox 76">
                <a:extLst>
                  <a:ext uri="{FF2B5EF4-FFF2-40B4-BE49-F238E27FC236}">
                    <a16:creationId xmlns:a16="http://schemas.microsoft.com/office/drawing/2014/main" id="{6B280F40-2F4B-4BB2-8EBF-BA5DD100BB9A}"/>
                  </a:ext>
                </a:extLst>
              </p:cNvPr>
              <p:cNvSpPr txBox="1"/>
              <p:nvPr/>
            </p:nvSpPr>
            <p:spPr>
              <a:xfrm>
                <a:off x="531579" y="1803600"/>
                <a:ext cx="4167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120 000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8" name="TextBox 77">
                <a:extLst>
                  <a:ext uri="{FF2B5EF4-FFF2-40B4-BE49-F238E27FC236}">
                    <a16:creationId xmlns:a16="http://schemas.microsoft.com/office/drawing/2014/main" id="{59A7AE3A-B37D-4C5C-8AD6-3D07CFF13324}"/>
                  </a:ext>
                </a:extLst>
              </p:cNvPr>
              <p:cNvSpPr txBox="1"/>
              <p:nvPr/>
            </p:nvSpPr>
            <p:spPr>
              <a:xfrm>
                <a:off x="531579" y="2163600"/>
                <a:ext cx="4167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100 000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9" name="TextBox 78">
                <a:extLst>
                  <a:ext uri="{FF2B5EF4-FFF2-40B4-BE49-F238E27FC236}">
                    <a16:creationId xmlns:a16="http://schemas.microsoft.com/office/drawing/2014/main" id="{B931C2A9-7A34-472A-BA29-5D60232645D8}"/>
                  </a:ext>
                </a:extLst>
              </p:cNvPr>
              <p:cNvSpPr txBox="1"/>
              <p:nvPr/>
            </p:nvSpPr>
            <p:spPr>
              <a:xfrm>
                <a:off x="595698" y="25236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80 000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0" name="TextBox 79">
                <a:extLst>
                  <a:ext uri="{FF2B5EF4-FFF2-40B4-BE49-F238E27FC236}">
                    <a16:creationId xmlns:a16="http://schemas.microsoft.com/office/drawing/2014/main" id="{0B094B51-A526-4010-9E15-C81D48B78DE8}"/>
                  </a:ext>
                </a:extLst>
              </p:cNvPr>
              <p:cNvSpPr txBox="1"/>
              <p:nvPr/>
            </p:nvSpPr>
            <p:spPr>
              <a:xfrm>
                <a:off x="595698" y="28836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60 000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1" name="TextBox 80">
                <a:extLst>
                  <a:ext uri="{FF2B5EF4-FFF2-40B4-BE49-F238E27FC236}">
                    <a16:creationId xmlns:a16="http://schemas.microsoft.com/office/drawing/2014/main" id="{3949A2D0-B061-41BD-9013-0018971F5FE7}"/>
                  </a:ext>
                </a:extLst>
              </p:cNvPr>
              <p:cNvSpPr txBox="1"/>
              <p:nvPr/>
            </p:nvSpPr>
            <p:spPr>
              <a:xfrm>
                <a:off x="595698" y="32436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40 000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2" name="TextBox 81">
                <a:extLst>
                  <a:ext uri="{FF2B5EF4-FFF2-40B4-BE49-F238E27FC236}">
                    <a16:creationId xmlns:a16="http://schemas.microsoft.com/office/drawing/2014/main" id="{3A9F1467-952A-43F6-B69E-D3012D4C2F12}"/>
                  </a:ext>
                </a:extLst>
              </p:cNvPr>
              <p:cNvSpPr txBox="1"/>
              <p:nvPr/>
            </p:nvSpPr>
            <p:spPr>
              <a:xfrm>
                <a:off x="595698" y="36036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20 000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C74C7B87-EBD7-450D-B514-8354ED359E71}"/>
                  </a:ext>
                </a:extLst>
              </p:cNvPr>
              <p:cNvSpPr txBox="1"/>
              <p:nvPr/>
            </p:nvSpPr>
            <p:spPr>
              <a:xfrm>
                <a:off x="884240" y="3963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4" name="TextBox 83">
                <a:extLst>
                  <a:ext uri="{FF2B5EF4-FFF2-40B4-BE49-F238E27FC236}">
                    <a16:creationId xmlns:a16="http://schemas.microsoft.com/office/drawing/2014/main" id="{FD492E07-1FA8-4691-81BC-D59BF059CA0D}"/>
                  </a:ext>
                </a:extLst>
              </p:cNvPr>
              <p:cNvSpPr txBox="1"/>
              <p:nvPr/>
            </p:nvSpPr>
            <p:spPr>
              <a:xfrm>
                <a:off x="1584000" y="4140000"/>
                <a:ext cx="153888" cy="46166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Belgium</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9B1E221C-7FAF-4C16-8266-FBD743E20461}"/>
                  </a:ext>
                </a:extLst>
              </p:cNvPr>
              <p:cNvSpPr txBox="1"/>
              <p:nvPr/>
            </p:nvSpPr>
            <p:spPr>
              <a:xfrm>
                <a:off x="6984000" y="4140000"/>
                <a:ext cx="153888" cy="47448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Portugal</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6" name="TextBox 85">
                <a:extLst>
                  <a:ext uri="{FF2B5EF4-FFF2-40B4-BE49-F238E27FC236}">
                    <a16:creationId xmlns:a16="http://schemas.microsoft.com/office/drawing/2014/main" id="{5E25C3BE-6AC3-491A-AE2F-47CB834BBE10}"/>
                  </a:ext>
                </a:extLst>
              </p:cNvPr>
              <p:cNvSpPr txBox="1"/>
              <p:nvPr/>
            </p:nvSpPr>
            <p:spPr>
              <a:xfrm>
                <a:off x="7344000" y="4140000"/>
                <a:ext cx="153888" cy="48891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Slovenia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7" name="TextBox 86">
                <a:extLst>
                  <a:ext uri="{FF2B5EF4-FFF2-40B4-BE49-F238E27FC236}">
                    <a16:creationId xmlns:a16="http://schemas.microsoft.com/office/drawing/2014/main" id="{8BCBE7A6-5A05-45C6-8F78-76CD02A4DECC}"/>
                  </a:ext>
                </a:extLst>
              </p:cNvPr>
              <p:cNvSpPr txBox="1"/>
              <p:nvPr/>
            </p:nvSpPr>
            <p:spPr>
              <a:xfrm>
                <a:off x="8064000" y="4140000"/>
                <a:ext cx="153888" cy="90730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United Kingdom</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8" name="TextBox 87">
                <a:extLst>
                  <a:ext uri="{FF2B5EF4-FFF2-40B4-BE49-F238E27FC236}">
                    <a16:creationId xmlns:a16="http://schemas.microsoft.com/office/drawing/2014/main" id="{5127C91A-7F8D-48FD-BE31-29D3AF719988}"/>
                  </a:ext>
                </a:extLst>
              </p:cNvPr>
              <p:cNvSpPr txBox="1"/>
              <p:nvPr/>
            </p:nvSpPr>
            <p:spPr>
              <a:xfrm>
                <a:off x="7704000" y="4140000"/>
                <a:ext cx="153888" cy="66043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Switzerland</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4A70DA3C-A9EB-4B65-BBA1-CFE0DE0442E6}"/>
                  </a:ext>
                </a:extLst>
              </p:cNvPr>
              <p:cNvSpPr txBox="1"/>
              <p:nvPr/>
            </p:nvSpPr>
            <p:spPr>
              <a:xfrm>
                <a:off x="1224000" y="4140000"/>
                <a:ext cx="153888" cy="39754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Austria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0" name="object 21">
                <a:extLst>
                  <a:ext uri="{FF2B5EF4-FFF2-40B4-BE49-F238E27FC236}">
                    <a16:creationId xmlns:a16="http://schemas.microsoft.com/office/drawing/2014/main" id="{C4DFE8A8-516F-4EA2-A3E3-167EF5BA39F0}"/>
                  </a:ext>
                </a:extLst>
              </p:cNvPr>
              <p:cNvSpPr/>
              <p:nvPr/>
            </p:nvSpPr>
            <p:spPr>
              <a:xfrm>
                <a:off x="1026000" y="1512000"/>
                <a:ext cx="0" cy="2520000"/>
              </a:xfrm>
              <a:custGeom>
                <a:avLst/>
                <a:gdLst/>
                <a:ahLst/>
                <a:cxnLst/>
                <a:rect l="l" t="t" r="r" b="b"/>
                <a:pathLst>
                  <a:path h="2372360">
                    <a:moveTo>
                      <a:pt x="0" y="0"/>
                    </a:moveTo>
                    <a:lnTo>
                      <a:pt x="0" y="2372118"/>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cxnSp>
            <p:nvCxnSpPr>
              <p:cNvPr id="113" name="Straight Connector 112">
                <a:extLst>
                  <a:ext uri="{FF2B5EF4-FFF2-40B4-BE49-F238E27FC236}">
                    <a16:creationId xmlns:a16="http://schemas.microsoft.com/office/drawing/2014/main" id="{B82CE3B3-D979-4395-954D-7CDE148B2A25}"/>
                  </a:ext>
                </a:extLst>
              </p:cNvPr>
              <p:cNvCxnSpPr/>
              <p:nvPr/>
            </p:nvCxnSpPr>
            <p:spPr>
              <a:xfrm>
                <a:off x="102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A2A1AF37-971C-43C9-9CB8-3F3DA536B0B4}"/>
                  </a:ext>
                </a:extLst>
              </p:cNvPr>
              <p:cNvCxnSpPr/>
              <p:nvPr/>
            </p:nvCxnSpPr>
            <p:spPr>
              <a:xfrm>
                <a:off x="102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E0108AC3-7712-4B28-AFB0-BA7DBE121AA2}"/>
                  </a:ext>
                </a:extLst>
              </p:cNvPr>
              <p:cNvCxnSpPr/>
              <p:nvPr/>
            </p:nvCxnSpPr>
            <p:spPr>
              <a:xfrm>
                <a:off x="1026000" y="4032000"/>
                <a:ext cx="774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Rectangle 115">
                <a:extLst>
                  <a:ext uri="{FF2B5EF4-FFF2-40B4-BE49-F238E27FC236}">
                    <a16:creationId xmlns:a16="http://schemas.microsoft.com/office/drawing/2014/main" id="{04D48F45-C88F-409E-8546-6E32D616A31D}"/>
                  </a:ext>
                </a:extLst>
              </p:cNvPr>
              <p:cNvSpPr/>
              <p:nvPr/>
            </p:nvSpPr>
            <p:spPr>
              <a:xfrm>
                <a:off x="1926000" y="3905548"/>
                <a:ext cx="180000" cy="12645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7" name="Rectangle 116">
                <a:extLst>
                  <a:ext uri="{FF2B5EF4-FFF2-40B4-BE49-F238E27FC236}">
                    <a16:creationId xmlns:a16="http://schemas.microsoft.com/office/drawing/2014/main" id="{BD3CC65D-E00B-40DA-A47E-8D6864A92D74}"/>
                  </a:ext>
                </a:extLst>
              </p:cNvPr>
              <p:cNvSpPr/>
              <p:nvPr/>
            </p:nvSpPr>
            <p:spPr>
              <a:xfrm>
                <a:off x="1566000" y="3996000"/>
                <a:ext cx="180000" cy="36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8" name="Rectangle 117">
                <a:extLst>
                  <a:ext uri="{FF2B5EF4-FFF2-40B4-BE49-F238E27FC236}">
                    <a16:creationId xmlns:a16="http://schemas.microsoft.com/office/drawing/2014/main" id="{84D2CE6D-07A9-4562-86FF-BF57830C0B88}"/>
                  </a:ext>
                </a:extLst>
              </p:cNvPr>
              <p:cNvSpPr/>
              <p:nvPr/>
            </p:nvSpPr>
            <p:spPr>
              <a:xfrm>
                <a:off x="2650663" y="4021200"/>
                <a:ext cx="180000" cy="10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9" name="Rectangle 118">
                <a:extLst>
                  <a:ext uri="{FF2B5EF4-FFF2-40B4-BE49-F238E27FC236}">
                    <a16:creationId xmlns:a16="http://schemas.microsoft.com/office/drawing/2014/main" id="{7760FC9B-63FE-433B-B63D-2BD87C2CF03E}"/>
                  </a:ext>
                </a:extLst>
              </p:cNvPr>
              <p:cNvSpPr/>
              <p:nvPr/>
            </p:nvSpPr>
            <p:spPr>
              <a:xfrm>
                <a:off x="2286000" y="4017600"/>
                <a:ext cx="180000" cy="10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0" name="Rectangle 119">
                <a:extLst>
                  <a:ext uri="{FF2B5EF4-FFF2-40B4-BE49-F238E27FC236}">
                    <a16:creationId xmlns:a16="http://schemas.microsoft.com/office/drawing/2014/main" id="{E0A0BE93-52A4-47A3-95D5-7133D7BAF64E}"/>
                  </a:ext>
                </a:extLst>
              </p:cNvPr>
              <p:cNvSpPr/>
              <p:nvPr/>
            </p:nvSpPr>
            <p:spPr>
              <a:xfrm>
                <a:off x="7326000" y="4017600"/>
                <a:ext cx="180000" cy="14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1" name="Rectangle 120">
                <a:extLst>
                  <a:ext uri="{FF2B5EF4-FFF2-40B4-BE49-F238E27FC236}">
                    <a16:creationId xmlns:a16="http://schemas.microsoft.com/office/drawing/2014/main" id="{76E1ED0F-78EB-4789-817A-31E2D3250025}"/>
                  </a:ext>
                </a:extLst>
              </p:cNvPr>
              <p:cNvSpPr/>
              <p:nvPr/>
            </p:nvSpPr>
            <p:spPr>
              <a:xfrm>
                <a:off x="4806670" y="4010400"/>
                <a:ext cx="180000" cy="21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2" name="Rectangle 121">
                <a:extLst>
                  <a:ext uri="{FF2B5EF4-FFF2-40B4-BE49-F238E27FC236}">
                    <a16:creationId xmlns:a16="http://schemas.microsoft.com/office/drawing/2014/main" id="{D9F7CC49-3D48-401D-B4EF-7DC6353D2478}"/>
                  </a:ext>
                </a:extLst>
              </p:cNvPr>
              <p:cNvSpPr/>
              <p:nvPr/>
            </p:nvSpPr>
            <p:spPr>
              <a:xfrm>
                <a:off x="4446000" y="4021200"/>
                <a:ext cx="180000" cy="10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6" name="Rectangle 125">
                <a:extLst>
                  <a:ext uri="{FF2B5EF4-FFF2-40B4-BE49-F238E27FC236}">
                    <a16:creationId xmlns:a16="http://schemas.microsoft.com/office/drawing/2014/main" id="{7E117917-C9A7-4919-AA1E-7BFB29ACEF05}"/>
                  </a:ext>
                </a:extLst>
              </p:cNvPr>
              <p:cNvSpPr/>
              <p:nvPr/>
            </p:nvSpPr>
            <p:spPr>
              <a:xfrm>
                <a:off x="5526000" y="4014000"/>
                <a:ext cx="180000" cy="18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7" name="Rectangle 126">
                <a:extLst>
                  <a:ext uri="{FF2B5EF4-FFF2-40B4-BE49-F238E27FC236}">
                    <a16:creationId xmlns:a16="http://schemas.microsoft.com/office/drawing/2014/main" id="{8FE3F0FA-DD0B-469C-9DF8-A9B74EE8C467}"/>
                  </a:ext>
                </a:extLst>
              </p:cNvPr>
              <p:cNvSpPr/>
              <p:nvPr/>
            </p:nvSpPr>
            <p:spPr>
              <a:xfrm>
                <a:off x="5166000" y="4017600"/>
                <a:ext cx="180000" cy="14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1" name="Rectangle 130">
                <a:extLst>
                  <a:ext uri="{FF2B5EF4-FFF2-40B4-BE49-F238E27FC236}">
                    <a16:creationId xmlns:a16="http://schemas.microsoft.com/office/drawing/2014/main" id="{993A3F37-FC37-465A-BD49-DF1A652F267D}"/>
                  </a:ext>
                </a:extLst>
              </p:cNvPr>
              <p:cNvSpPr/>
              <p:nvPr/>
            </p:nvSpPr>
            <p:spPr>
              <a:xfrm>
                <a:off x="3366000" y="3878668"/>
                <a:ext cx="180000" cy="15333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2" name="Rectangle 131">
                <a:extLst>
                  <a:ext uri="{FF2B5EF4-FFF2-40B4-BE49-F238E27FC236}">
                    <a16:creationId xmlns:a16="http://schemas.microsoft.com/office/drawing/2014/main" id="{2F630136-8B4A-47CD-95DA-F59616E0A385}"/>
                  </a:ext>
                </a:extLst>
              </p:cNvPr>
              <p:cNvSpPr/>
              <p:nvPr/>
            </p:nvSpPr>
            <p:spPr>
              <a:xfrm>
                <a:off x="3006000" y="4021200"/>
                <a:ext cx="180000" cy="10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4" name="Rectangle 133">
                <a:extLst>
                  <a:ext uri="{FF2B5EF4-FFF2-40B4-BE49-F238E27FC236}">
                    <a16:creationId xmlns:a16="http://schemas.microsoft.com/office/drawing/2014/main" id="{36BB90FB-A5B5-4E54-AF0A-69AFB18C9C87}"/>
                  </a:ext>
                </a:extLst>
              </p:cNvPr>
              <p:cNvSpPr/>
              <p:nvPr/>
            </p:nvSpPr>
            <p:spPr>
              <a:xfrm>
                <a:off x="4086000" y="4017600"/>
                <a:ext cx="180000" cy="14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5" name="Rectangle 134">
                <a:extLst>
                  <a:ext uri="{FF2B5EF4-FFF2-40B4-BE49-F238E27FC236}">
                    <a16:creationId xmlns:a16="http://schemas.microsoft.com/office/drawing/2014/main" id="{D9A1154F-D2B3-44EA-A438-CE5289B68A12}"/>
                  </a:ext>
                </a:extLst>
              </p:cNvPr>
              <p:cNvSpPr/>
              <p:nvPr/>
            </p:nvSpPr>
            <p:spPr>
              <a:xfrm>
                <a:off x="3726000" y="3878668"/>
                <a:ext cx="180000" cy="15333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7" name="Rectangle 136">
                <a:extLst>
                  <a:ext uri="{FF2B5EF4-FFF2-40B4-BE49-F238E27FC236}">
                    <a16:creationId xmlns:a16="http://schemas.microsoft.com/office/drawing/2014/main" id="{A834B7AF-9CB2-4F03-8239-81CE9592AABC}"/>
                  </a:ext>
                </a:extLst>
              </p:cNvPr>
              <p:cNvSpPr/>
              <p:nvPr/>
            </p:nvSpPr>
            <p:spPr>
              <a:xfrm>
                <a:off x="6246000" y="4006800"/>
                <a:ext cx="180000" cy="252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8" name="Rectangle 137">
                <a:extLst>
                  <a:ext uri="{FF2B5EF4-FFF2-40B4-BE49-F238E27FC236}">
                    <a16:creationId xmlns:a16="http://schemas.microsoft.com/office/drawing/2014/main" id="{49D355F8-F840-49AE-BFB5-1E8351DFADD1}"/>
                  </a:ext>
                </a:extLst>
              </p:cNvPr>
              <p:cNvSpPr/>
              <p:nvPr/>
            </p:nvSpPr>
            <p:spPr>
              <a:xfrm>
                <a:off x="5886000" y="3959500"/>
                <a:ext cx="180000" cy="7249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3" name="Rectangle 142">
                <a:extLst>
                  <a:ext uri="{FF2B5EF4-FFF2-40B4-BE49-F238E27FC236}">
                    <a16:creationId xmlns:a16="http://schemas.microsoft.com/office/drawing/2014/main" id="{218CE96E-C156-4409-AD94-7E49E642FE0A}"/>
                  </a:ext>
                </a:extLst>
              </p:cNvPr>
              <p:cNvSpPr/>
              <p:nvPr/>
            </p:nvSpPr>
            <p:spPr>
              <a:xfrm>
                <a:off x="6966000" y="4017600"/>
                <a:ext cx="180000" cy="14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4" name="Rectangle 143">
                <a:extLst>
                  <a:ext uri="{FF2B5EF4-FFF2-40B4-BE49-F238E27FC236}">
                    <a16:creationId xmlns:a16="http://schemas.microsoft.com/office/drawing/2014/main" id="{21052F33-3E55-41A3-AE4D-ED67E9DD4436}"/>
                  </a:ext>
                </a:extLst>
              </p:cNvPr>
              <p:cNvSpPr/>
              <p:nvPr/>
            </p:nvSpPr>
            <p:spPr>
              <a:xfrm>
                <a:off x="6606000" y="3996000"/>
                <a:ext cx="180000" cy="36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5" name="Rectangle 144">
                <a:extLst>
                  <a:ext uri="{FF2B5EF4-FFF2-40B4-BE49-F238E27FC236}">
                    <a16:creationId xmlns:a16="http://schemas.microsoft.com/office/drawing/2014/main" id="{69E624D4-89BD-42A0-8539-8EEF442415F2}"/>
                  </a:ext>
                </a:extLst>
              </p:cNvPr>
              <p:cNvSpPr/>
              <p:nvPr/>
            </p:nvSpPr>
            <p:spPr>
              <a:xfrm>
                <a:off x="8046000" y="3581650"/>
                <a:ext cx="180000" cy="45034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7" name="Rectangle 146">
                <a:extLst>
                  <a:ext uri="{FF2B5EF4-FFF2-40B4-BE49-F238E27FC236}">
                    <a16:creationId xmlns:a16="http://schemas.microsoft.com/office/drawing/2014/main" id="{8F172C2A-D5E3-4FB2-A34C-055865CD0BBE}"/>
                  </a:ext>
                </a:extLst>
              </p:cNvPr>
              <p:cNvSpPr/>
              <p:nvPr/>
            </p:nvSpPr>
            <p:spPr>
              <a:xfrm>
                <a:off x="7686000" y="4017600"/>
                <a:ext cx="180000" cy="14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8" name="Rectangle 147">
                <a:extLst>
                  <a:ext uri="{FF2B5EF4-FFF2-40B4-BE49-F238E27FC236}">
                    <a16:creationId xmlns:a16="http://schemas.microsoft.com/office/drawing/2014/main" id="{FBBD9400-BD81-46AE-A69B-66E9AFDC7C76}"/>
                  </a:ext>
                </a:extLst>
              </p:cNvPr>
              <p:cNvSpPr/>
              <p:nvPr/>
            </p:nvSpPr>
            <p:spPr>
              <a:xfrm>
                <a:off x="1206000" y="4021200"/>
                <a:ext cx="180000" cy="10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3" name="TextBox 172">
                <a:extLst>
                  <a:ext uri="{FF2B5EF4-FFF2-40B4-BE49-F238E27FC236}">
                    <a16:creationId xmlns:a16="http://schemas.microsoft.com/office/drawing/2014/main" id="{6F6905B9-CE16-4C8F-AA4D-31F67D712837}"/>
                  </a:ext>
                </a:extLst>
              </p:cNvPr>
              <p:cNvSpPr txBox="1"/>
              <p:nvPr/>
            </p:nvSpPr>
            <p:spPr>
              <a:xfrm>
                <a:off x="8424000" y="4140000"/>
                <a:ext cx="153888" cy="1410643"/>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United States of America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4" name="Rectangle 173">
                <a:extLst>
                  <a:ext uri="{FF2B5EF4-FFF2-40B4-BE49-F238E27FC236}">
                    <a16:creationId xmlns:a16="http://schemas.microsoft.com/office/drawing/2014/main" id="{7EC90FAA-7D79-4F63-BE35-65FFF825E1D3}"/>
                  </a:ext>
                </a:extLst>
              </p:cNvPr>
              <p:cNvSpPr/>
              <p:nvPr/>
            </p:nvSpPr>
            <p:spPr>
              <a:xfrm>
                <a:off x="8406000" y="1649603"/>
                <a:ext cx="180000" cy="238239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spTree>
    <p:extLst>
      <p:ext uri="{BB962C8B-B14F-4D97-AF65-F5344CB8AC3E}">
        <p14:creationId xmlns:p14="http://schemas.microsoft.com/office/powerpoint/2010/main" val="100467647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72E0DC6-2E7E-412C-AA8B-916247EB8DE7}"/>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r>
                <a:rPr lang="en-GB" sz="2400" kern="100" dirty="0">
                  <a:solidFill>
                    <a:prstClr val="white"/>
                  </a:solidFill>
                  <a:latin typeface="Arial" panose="020B0604020202020204" pitchFamily="34" charset="0"/>
                  <a:cs typeface="Arial" panose="020B0604020202020204" pitchFamily="34" charset="0"/>
                </a:rPr>
                <a:t>Prevalence of male circumcision (aged 15–49 years), </a:t>
              </a:r>
            </a:p>
            <a:p>
              <a:pPr lvl="0"/>
              <a:r>
                <a:rPr lang="en-GB" sz="2400" kern="100" dirty="0">
                  <a:solidFill>
                    <a:prstClr val="white"/>
                  </a:solidFill>
                  <a:latin typeface="Arial" panose="020B0604020202020204" pitchFamily="34" charset="0"/>
                  <a:cs typeface="Arial" panose="020B0604020202020204" pitchFamily="34" charset="0"/>
                </a:rPr>
                <a:t>by country (province), eastern and southern Africa, 2013–2017</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178481" cy="123111"/>
            </a:xfrm>
            <a:prstGeom prst="rect">
              <a:avLst/>
            </a:prstGeom>
          </p:spPr>
          <p:txBody>
            <a:bodyPr wrap="none" lIns="0" tIns="0" rIns="0" bIns="0">
              <a:spAutoFit/>
            </a:bodyPr>
            <a:lstStyle/>
            <a:p>
              <a:pPr lvl="0">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lang="fr-CH" sz="800" dirty="0">
                  <a:solidFill>
                    <a:srgbClr val="231F20"/>
                  </a:solidFill>
                  <a:latin typeface="Arial"/>
                  <a:cs typeface="Arial"/>
                </a:rPr>
                <a:t>Population-</a:t>
              </a:r>
              <a:r>
                <a:rPr lang="fr-CH" sz="800" dirty="0" err="1">
                  <a:solidFill>
                    <a:srgbClr val="231F20"/>
                  </a:solidFill>
                  <a:latin typeface="Arial"/>
                  <a:cs typeface="Arial"/>
                </a:rPr>
                <a:t>based</a:t>
              </a:r>
              <a:r>
                <a:rPr lang="fr-CH" sz="800" dirty="0">
                  <a:solidFill>
                    <a:srgbClr val="231F20"/>
                  </a:solidFill>
                  <a:latin typeface="Arial"/>
                  <a:cs typeface="Arial"/>
                </a:rPr>
                <a:t> </a:t>
              </a:r>
              <a:r>
                <a:rPr lang="fr-CH" sz="800" dirty="0" err="1">
                  <a:solidFill>
                    <a:srgbClr val="231F20"/>
                  </a:solidFill>
                  <a:latin typeface="Arial"/>
                  <a:cs typeface="Arial"/>
                </a:rPr>
                <a:t>surveys</a:t>
              </a:r>
              <a:r>
                <a:rPr lang="fr-CH" sz="800" dirty="0">
                  <a:solidFill>
                    <a:srgbClr val="231F20"/>
                  </a:solidFill>
                  <a:latin typeface="Arial"/>
                  <a:cs typeface="Arial"/>
                </a:rPr>
                <a:t>, 2013–2017.</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1" name="Rectangle 40">
              <a:extLst>
                <a:ext uri="{FF2B5EF4-FFF2-40B4-BE49-F238E27FC236}">
                  <a16:creationId xmlns:a16="http://schemas.microsoft.com/office/drawing/2014/main" id="{40E31198-724E-4366-B2FB-CA503391CB6F}"/>
                </a:ext>
              </a:extLst>
            </p:cNvPr>
            <p:cNvSpPr/>
            <p:nvPr/>
          </p:nvSpPr>
          <p:spPr>
            <a:xfrm>
              <a:off x="450000" y="4860000"/>
              <a:ext cx="7117841" cy="461665"/>
            </a:xfrm>
            <a:prstGeom prst="rect">
              <a:avLst/>
            </a:prstGeom>
          </p:spPr>
          <p:txBody>
            <a:bodyPr wrap="square">
              <a:spAutoFit/>
            </a:bodyPr>
            <a:lstStyle/>
            <a:p>
              <a:pPr marL="269875" indent="-269875">
                <a:tabLst>
                  <a:tab pos="269875" algn="l"/>
                </a:tabLst>
              </a:pPr>
              <a:r>
                <a:rPr lang="en-GB" sz="800" i="1" dirty="0"/>
                <a:t>Note</a:t>
              </a:r>
              <a:r>
                <a:rPr lang="en-GB" sz="800" dirty="0"/>
                <a:t>: Surveys included are: Kenya (2014), Nyanza (Kenya) (2014), Ethiopia (2016), </a:t>
              </a:r>
              <a:r>
                <a:rPr lang="en-GB" sz="800" dirty="0" err="1"/>
                <a:t>Gambela</a:t>
              </a:r>
              <a:r>
                <a:rPr lang="en-GB" sz="800" dirty="0"/>
                <a:t> (Ethiopia) (2016), the United Republic of Tanzania (2017), Lesotho (2014), Mozambique (2015), South Africa (2017), Uganda (2016), Namibia (2017), Eswatini (2016), Rwanda (2014), Zambia (2016), Botswana (2013), Malawi (2016) and Zimbabwe (2016).</a:t>
              </a:r>
            </a:p>
          </p:txBody>
        </p:sp>
        <p:grpSp>
          <p:nvGrpSpPr>
            <p:cNvPr id="177" name="Group 176">
              <a:extLst>
                <a:ext uri="{FF2B5EF4-FFF2-40B4-BE49-F238E27FC236}">
                  <a16:creationId xmlns:a16="http://schemas.microsoft.com/office/drawing/2014/main" id="{2193D054-1F56-4F14-BB21-0EA219ED5093}"/>
                </a:ext>
              </a:extLst>
            </p:cNvPr>
            <p:cNvGrpSpPr/>
            <p:nvPr/>
          </p:nvGrpSpPr>
          <p:grpSpPr>
            <a:xfrm>
              <a:off x="1260000" y="1800000"/>
              <a:ext cx="8100000" cy="2733304"/>
              <a:chOff x="1260000" y="1620000"/>
              <a:chExt cx="8100000" cy="2733304"/>
            </a:xfrm>
          </p:grpSpPr>
          <p:sp>
            <p:nvSpPr>
              <p:cNvPr id="108" name="object 54">
                <a:extLst>
                  <a:ext uri="{FF2B5EF4-FFF2-40B4-BE49-F238E27FC236}">
                    <a16:creationId xmlns:a16="http://schemas.microsoft.com/office/drawing/2014/main" id="{2B28BEE0-16CB-4E87-9505-02F7EE5BF8F0}"/>
                  </a:ext>
                </a:extLst>
              </p:cNvPr>
              <p:cNvSpPr txBox="1"/>
              <p:nvPr/>
            </p:nvSpPr>
            <p:spPr>
              <a:xfrm>
                <a:off x="2880000" y="3956400"/>
                <a:ext cx="540000" cy="396904"/>
              </a:xfrm>
              <a:prstGeom prst="rect">
                <a:avLst/>
              </a:prstGeom>
            </p:spPr>
            <p:txBody>
              <a:bodyPr vert="horz" wrap="square" lIns="0" tIns="12065" rIns="0" bIns="0" rtlCol="0" anchor="t" anchorCtr="0">
                <a:spAutoFit/>
              </a:bodyPr>
              <a:lstStyle/>
              <a:p>
                <a:pPr algn="ctr" fontAlgn="auto">
                  <a:lnSpc>
                    <a:spcPts val="1000"/>
                  </a:lnSpc>
                  <a:spcBef>
                    <a:spcPts val="0"/>
                  </a:spcBef>
                  <a:spcAft>
                    <a:spcPts val="0"/>
                  </a:spcAft>
                </a:pPr>
                <a:r>
                  <a:rPr lang="en-GB" sz="900" spc="-35" dirty="0">
                    <a:latin typeface="Arial"/>
                    <a:ea typeface="+mn-ea"/>
                    <a:cs typeface="Arial"/>
                  </a:rPr>
                  <a:t>United Republic of Tanzania</a:t>
                </a:r>
                <a:endParaRPr sz="900" dirty="0">
                  <a:latin typeface="Arial"/>
                  <a:ea typeface="+mn-ea"/>
                  <a:cs typeface="Arial"/>
                </a:endParaRPr>
              </a:p>
            </p:txBody>
          </p:sp>
          <p:sp>
            <p:nvSpPr>
              <p:cNvPr id="43" name="object 110">
                <a:extLst>
                  <a:ext uri="{FF2B5EF4-FFF2-40B4-BE49-F238E27FC236}">
                    <a16:creationId xmlns:a16="http://schemas.microsoft.com/office/drawing/2014/main" id="{27A09EFC-24BF-4035-8A8A-54F630200F1C}"/>
                  </a:ext>
                </a:extLst>
              </p:cNvPr>
              <p:cNvSpPr/>
              <p:nvPr/>
            </p:nvSpPr>
            <p:spPr>
              <a:xfrm>
                <a:off x="1799450" y="1688400"/>
                <a:ext cx="0" cy="2155371"/>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6" name="object 54">
                <a:extLst>
                  <a:ext uri="{FF2B5EF4-FFF2-40B4-BE49-F238E27FC236}">
                    <a16:creationId xmlns:a16="http://schemas.microsoft.com/office/drawing/2014/main" id="{3BED9CA3-2BC6-40BD-BA01-BD4916109E15}"/>
                  </a:ext>
                </a:extLst>
              </p:cNvPr>
              <p:cNvSpPr txBox="1"/>
              <p:nvPr/>
            </p:nvSpPr>
            <p:spPr>
              <a:xfrm>
                <a:off x="180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Kenya</a:t>
                </a:r>
                <a:endParaRPr sz="900" dirty="0">
                  <a:latin typeface="Arial"/>
                  <a:ea typeface="+mn-ea"/>
                  <a:cs typeface="Arial"/>
                </a:endParaRPr>
              </a:p>
            </p:txBody>
          </p:sp>
          <p:sp>
            <p:nvSpPr>
              <p:cNvPr id="97" name="object 54">
                <a:extLst>
                  <a:ext uri="{FF2B5EF4-FFF2-40B4-BE49-F238E27FC236}">
                    <a16:creationId xmlns:a16="http://schemas.microsoft.com/office/drawing/2014/main" id="{3BE0786B-41F0-4DD1-AB26-32F75602BF5E}"/>
                  </a:ext>
                </a:extLst>
              </p:cNvPr>
              <p:cNvSpPr txBox="1"/>
              <p:nvPr/>
            </p:nvSpPr>
            <p:spPr>
              <a:xfrm>
                <a:off x="234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Ethiopia</a:t>
                </a:r>
                <a:endParaRPr sz="900" dirty="0">
                  <a:latin typeface="Arial"/>
                  <a:ea typeface="+mn-ea"/>
                  <a:cs typeface="Arial"/>
                </a:endParaRPr>
              </a:p>
            </p:txBody>
          </p:sp>
          <p:sp>
            <p:nvSpPr>
              <p:cNvPr id="98" name="object 54">
                <a:extLst>
                  <a:ext uri="{FF2B5EF4-FFF2-40B4-BE49-F238E27FC236}">
                    <a16:creationId xmlns:a16="http://schemas.microsoft.com/office/drawing/2014/main" id="{B5BEB31B-A527-42DE-A4DE-121D145F1E87}"/>
                  </a:ext>
                </a:extLst>
              </p:cNvPr>
              <p:cNvSpPr txBox="1"/>
              <p:nvPr/>
            </p:nvSpPr>
            <p:spPr>
              <a:xfrm>
                <a:off x="828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Malawi</a:t>
                </a:r>
                <a:endParaRPr sz="900" dirty="0">
                  <a:latin typeface="Arial"/>
                  <a:ea typeface="+mn-ea"/>
                  <a:cs typeface="Arial"/>
                </a:endParaRPr>
              </a:p>
            </p:txBody>
          </p:sp>
          <p:sp>
            <p:nvSpPr>
              <p:cNvPr id="99" name="object 54">
                <a:extLst>
                  <a:ext uri="{FF2B5EF4-FFF2-40B4-BE49-F238E27FC236}">
                    <a16:creationId xmlns:a16="http://schemas.microsoft.com/office/drawing/2014/main" id="{4852C0FE-0FCF-46D7-9D36-AA034671D157}"/>
                  </a:ext>
                </a:extLst>
              </p:cNvPr>
              <p:cNvSpPr txBox="1"/>
              <p:nvPr/>
            </p:nvSpPr>
            <p:spPr>
              <a:xfrm>
                <a:off x="342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Lesotho</a:t>
                </a:r>
                <a:endParaRPr sz="900" dirty="0">
                  <a:latin typeface="Arial"/>
                  <a:ea typeface="+mn-ea"/>
                  <a:cs typeface="Arial"/>
                </a:endParaRPr>
              </a:p>
            </p:txBody>
          </p:sp>
          <p:sp>
            <p:nvSpPr>
              <p:cNvPr id="100" name="object 54">
                <a:extLst>
                  <a:ext uri="{FF2B5EF4-FFF2-40B4-BE49-F238E27FC236}">
                    <a16:creationId xmlns:a16="http://schemas.microsoft.com/office/drawing/2014/main" id="{7EFC77ED-3E4F-40A1-B760-F2BA666CEA2A}"/>
                  </a:ext>
                </a:extLst>
              </p:cNvPr>
              <p:cNvSpPr txBox="1"/>
              <p:nvPr/>
            </p:nvSpPr>
            <p:spPr>
              <a:xfrm>
                <a:off x="396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Mozambique</a:t>
                </a:r>
                <a:endParaRPr sz="900" dirty="0">
                  <a:latin typeface="Arial"/>
                  <a:ea typeface="+mn-ea"/>
                  <a:cs typeface="Arial"/>
                </a:endParaRPr>
              </a:p>
            </p:txBody>
          </p:sp>
          <p:sp>
            <p:nvSpPr>
              <p:cNvPr id="101" name="object 54">
                <a:extLst>
                  <a:ext uri="{FF2B5EF4-FFF2-40B4-BE49-F238E27FC236}">
                    <a16:creationId xmlns:a16="http://schemas.microsoft.com/office/drawing/2014/main" id="{9883A5A7-F4DD-4ED2-9461-4334FFDEA649}"/>
                  </a:ext>
                </a:extLst>
              </p:cNvPr>
              <p:cNvSpPr txBox="1"/>
              <p:nvPr/>
            </p:nvSpPr>
            <p:spPr>
              <a:xfrm>
                <a:off x="450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South</a:t>
                </a:r>
              </a:p>
              <a:p>
                <a:pPr algn="ctr" fontAlgn="auto">
                  <a:lnSpc>
                    <a:spcPts val="1000"/>
                  </a:lnSpc>
                  <a:spcBef>
                    <a:spcPts val="0"/>
                  </a:spcBef>
                  <a:spcAft>
                    <a:spcPts val="0"/>
                  </a:spcAft>
                </a:pPr>
                <a:r>
                  <a:rPr lang="en-GB" sz="900" spc="-35" dirty="0">
                    <a:latin typeface="Arial"/>
                    <a:ea typeface="+mn-ea"/>
                    <a:cs typeface="Arial"/>
                  </a:rPr>
                  <a:t>Africa</a:t>
                </a:r>
                <a:endParaRPr sz="900" dirty="0">
                  <a:latin typeface="Arial"/>
                  <a:ea typeface="+mn-ea"/>
                  <a:cs typeface="Arial"/>
                </a:endParaRPr>
              </a:p>
            </p:txBody>
          </p:sp>
          <p:sp>
            <p:nvSpPr>
              <p:cNvPr id="102" name="object 54">
                <a:extLst>
                  <a:ext uri="{FF2B5EF4-FFF2-40B4-BE49-F238E27FC236}">
                    <a16:creationId xmlns:a16="http://schemas.microsoft.com/office/drawing/2014/main" id="{A36225CF-E0B8-45BF-88F1-14045BDD3AEC}"/>
                  </a:ext>
                </a:extLst>
              </p:cNvPr>
              <p:cNvSpPr txBox="1"/>
              <p:nvPr/>
            </p:nvSpPr>
            <p:spPr>
              <a:xfrm>
                <a:off x="504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Uganda</a:t>
                </a:r>
                <a:endParaRPr sz="900" dirty="0">
                  <a:latin typeface="Arial"/>
                  <a:ea typeface="+mn-ea"/>
                  <a:cs typeface="Arial"/>
                </a:endParaRPr>
              </a:p>
            </p:txBody>
          </p:sp>
          <p:sp>
            <p:nvSpPr>
              <p:cNvPr id="103" name="object 54">
                <a:extLst>
                  <a:ext uri="{FF2B5EF4-FFF2-40B4-BE49-F238E27FC236}">
                    <a16:creationId xmlns:a16="http://schemas.microsoft.com/office/drawing/2014/main" id="{30A153C9-2692-426E-A4E2-E178BC4C4A0F}"/>
                  </a:ext>
                </a:extLst>
              </p:cNvPr>
              <p:cNvSpPr txBox="1"/>
              <p:nvPr/>
            </p:nvSpPr>
            <p:spPr>
              <a:xfrm>
                <a:off x="558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Namibia</a:t>
                </a:r>
                <a:endParaRPr sz="900" dirty="0">
                  <a:latin typeface="Arial"/>
                  <a:ea typeface="+mn-ea"/>
                  <a:cs typeface="Arial"/>
                </a:endParaRPr>
              </a:p>
            </p:txBody>
          </p:sp>
          <p:sp>
            <p:nvSpPr>
              <p:cNvPr id="104" name="object 54">
                <a:extLst>
                  <a:ext uri="{FF2B5EF4-FFF2-40B4-BE49-F238E27FC236}">
                    <a16:creationId xmlns:a16="http://schemas.microsoft.com/office/drawing/2014/main" id="{EACECAAA-6884-467A-BB8A-DBF53E988C7C}"/>
                  </a:ext>
                </a:extLst>
              </p:cNvPr>
              <p:cNvSpPr txBox="1"/>
              <p:nvPr/>
            </p:nvSpPr>
            <p:spPr>
              <a:xfrm>
                <a:off x="6120000" y="3956400"/>
                <a:ext cx="540000" cy="26866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Eswatini</a:t>
                </a:r>
                <a:endParaRPr sz="900" dirty="0">
                  <a:latin typeface="Arial"/>
                  <a:ea typeface="+mn-ea"/>
                  <a:cs typeface="Arial"/>
                </a:endParaRPr>
              </a:p>
            </p:txBody>
          </p:sp>
          <p:sp>
            <p:nvSpPr>
              <p:cNvPr id="105" name="object 54">
                <a:extLst>
                  <a:ext uri="{FF2B5EF4-FFF2-40B4-BE49-F238E27FC236}">
                    <a16:creationId xmlns:a16="http://schemas.microsoft.com/office/drawing/2014/main" id="{C0EB8617-40CF-48FD-8EE4-1A7D065AE005}"/>
                  </a:ext>
                </a:extLst>
              </p:cNvPr>
              <p:cNvSpPr txBox="1"/>
              <p:nvPr/>
            </p:nvSpPr>
            <p:spPr>
              <a:xfrm>
                <a:off x="666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Rwanda</a:t>
                </a:r>
                <a:endParaRPr sz="900" dirty="0">
                  <a:latin typeface="Arial"/>
                  <a:ea typeface="+mn-ea"/>
                  <a:cs typeface="Arial"/>
                </a:endParaRPr>
              </a:p>
            </p:txBody>
          </p:sp>
          <p:sp>
            <p:nvSpPr>
              <p:cNvPr id="106" name="object 54">
                <a:extLst>
                  <a:ext uri="{FF2B5EF4-FFF2-40B4-BE49-F238E27FC236}">
                    <a16:creationId xmlns:a16="http://schemas.microsoft.com/office/drawing/2014/main" id="{222F04CB-401B-4D00-AEB1-39931DDBA97D}"/>
                  </a:ext>
                </a:extLst>
              </p:cNvPr>
              <p:cNvSpPr txBox="1"/>
              <p:nvPr/>
            </p:nvSpPr>
            <p:spPr>
              <a:xfrm>
                <a:off x="7200000" y="3956400"/>
                <a:ext cx="540000" cy="396904"/>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Zambia</a:t>
                </a:r>
                <a:endParaRPr sz="900" dirty="0">
                  <a:latin typeface="Arial"/>
                  <a:ea typeface="+mn-ea"/>
                  <a:cs typeface="Arial"/>
                </a:endParaRPr>
              </a:p>
            </p:txBody>
          </p:sp>
          <p:sp>
            <p:nvSpPr>
              <p:cNvPr id="107" name="object 54">
                <a:extLst>
                  <a:ext uri="{FF2B5EF4-FFF2-40B4-BE49-F238E27FC236}">
                    <a16:creationId xmlns:a16="http://schemas.microsoft.com/office/drawing/2014/main" id="{06825AA0-F2CB-483D-936C-349350D688ED}"/>
                  </a:ext>
                </a:extLst>
              </p:cNvPr>
              <p:cNvSpPr txBox="1"/>
              <p:nvPr/>
            </p:nvSpPr>
            <p:spPr>
              <a:xfrm>
                <a:off x="774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Botswana</a:t>
                </a:r>
                <a:endParaRPr sz="900" dirty="0">
                  <a:latin typeface="Arial"/>
                  <a:ea typeface="+mn-ea"/>
                  <a:cs typeface="Arial"/>
                </a:endParaRPr>
              </a:p>
            </p:txBody>
          </p:sp>
          <p:sp>
            <p:nvSpPr>
              <p:cNvPr id="110" name="TextBox 109">
                <a:extLst>
                  <a:ext uri="{FF2B5EF4-FFF2-40B4-BE49-F238E27FC236}">
                    <a16:creationId xmlns:a16="http://schemas.microsoft.com/office/drawing/2014/main" id="{8D403D9E-4B19-46E4-9049-FE6743986030}"/>
                  </a:ext>
                </a:extLst>
              </p:cNvPr>
              <p:cNvSpPr txBox="1"/>
              <p:nvPr/>
            </p:nvSpPr>
            <p:spPr>
              <a:xfrm>
                <a:off x="1260000" y="2581200"/>
                <a:ext cx="123111" cy="384721"/>
              </a:xfrm>
              <a:prstGeom prst="rect">
                <a:avLst/>
              </a:prstGeom>
              <a:noFill/>
            </p:spPr>
            <p:txBody>
              <a:bodyPr vert="vert270" wrap="none" lIns="0" tIns="0" rIns="0" bIns="0" rtlCol="0">
                <a:spAutoFit/>
              </a:bodyPr>
              <a:lstStyle/>
              <a:p>
                <a:pPr algn="r"/>
                <a:r>
                  <a:rPr lang="en-GB" sz="800" dirty="0"/>
                  <a:t>Per cent</a:t>
                </a:r>
                <a:endParaRPr lang="en-CH" sz="800" dirty="0"/>
              </a:p>
            </p:txBody>
          </p:sp>
          <p:sp>
            <p:nvSpPr>
              <p:cNvPr id="111" name="TextBox 110">
                <a:extLst>
                  <a:ext uri="{FF2B5EF4-FFF2-40B4-BE49-F238E27FC236}">
                    <a16:creationId xmlns:a16="http://schemas.microsoft.com/office/drawing/2014/main" id="{6FEF0A17-ADBC-4740-937B-584424218996}"/>
                  </a:ext>
                </a:extLst>
              </p:cNvPr>
              <p:cNvSpPr txBox="1"/>
              <p:nvPr/>
            </p:nvSpPr>
            <p:spPr>
              <a:xfrm>
                <a:off x="1511321" y="1620000"/>
                <a:ext cx="192360" cy="138499"/>
              </a:xfrm>
              <a:prstGeom prst="rect">
                <a:avLst/>
              </a:prstGeom>
              <a:noFill/>
            </p:spPr>
            <p:txBody>
              <a:bodyPr vert="horz" wrap="none" lIns="0" tIns="0" rIns="0" bIns="0" rtlCol="0">
                <a:spAutoFit/>
              </a:bodyPr>
              <a:lstStyle/>
              <a:p>
                <a:pPr algn="r"/>
                <a:r>
                  <a:rPr lang="en-GB" sz="900" dirty="0"/>
                  <a:t>100</a:t>
                </a:r>
                <a:endParaRPr lang="en-CH" sz="900" dirty="0"/>
              </a:p>
            </p:txBody>
          </p:sp>
          <p:sp>
            <p:nvSpPr>
              <p:cNvPr id="112" name="TextBox 111">
                <a:extLst>
                  <a:ext uri="{FF2B5EF4-FFF2-40B4-BE49-F238E27FC236}">
                    <a16:creationId xmlns:a16="http://schemas.microsoft.com/office/drawing/2014/main" id="{3F17975C-0F8D-4012-87D9-0BD4809DF13D}"/>
                  </a:ext>
                </a:extLst>
              </p:cNvPr>
              <p:cNvSpPr txBox="1"/>
              <p:nvPr/>
            </p:nvSpPr>
            <p:spPr>
              <a:xfrm>
                <a:off x="1575440" y="1836000"/>
                <a:ext cx="128240" cy="138499"/>
              </a:xfrm>
              <a:prstGeom prst="rect">
                <a:avLst/>
              </a:prstGeom>
              <a:noFill/>
            </p:spPr>
            <p:txBody>
              <a:bodyPr vert="horz" wrap="none" lIns="0" tIns="0" rIns="0" bIns="0" rtlCol="0">
                <a:spAutoFit/>
              </a:bodyPr>
              <a:lstStyle/>
              <a:p>
                <a:pPr algn="r"/>
                <a:r>
                  <a:rPr lang="en-GB" sz="900" dirty="0"/>
                  <a:t>90</a:t>
                </a:r>
                <a:endParaRPr lang="en-CH" sz="900" dirty="0"/>
              </a:p>
            </p:txBody>
          </p:sp>
          <p:sp>
            <p:nvSpPr>
              <p:cNvPr id="113" name="TextBox 112">
                <a:extLst>
                  <a:ext uri="{FF2B5EF4-FFF2-40B4-BE49-F238E27FC236}">
                    <a16:creationId xmlns:a16="http://schemas.microsoft.com/office/drawing/2014/main" id="{4D855E24-3C10-46FA-8205-D8197099BB82}"/>
                  </a:ext>
                </a:extLst>
              </p:cNvPr>
              <p:cNvSpPr txBox="1"/>
              <p:nvPr/>
            </p:nvSpPr>
            <p:spPr>
              <a:xfrm>
                <a:off x="1575440" y="2052000"/>
                <a:ext cx="128240" cy="138499"/>
              </a:xfrm>
              <a:prstGeom prst="rect">
                <a:avLst/>
              </a:prstGeom>
              <a:noFill/>
            </p:spPr>
            <p:txBody>
              <a:bodyPr vert="horz" wrap="none" lIns="0" tIns="0" rIns="0" bIns="0" rtlCol="0">
                <a:spAutoFit/>
              </a:bodyPr>
              <a:lstStyle/>
              <a:p>
                <a:pPr algn="r"/>
                <a:r>
                  <a:rPr lang="en-GB" sz="900" dirty="0"/>
                  <a:t>80</a:t>
                </a:r>
                <a:endParaRPr lang="en-CH" sz="900" dirty="0"/>
              </a:p>
            </p:txBody>
          </p:sp>
          <p:sp>
            <p:nvSpPr>
              <p:cNvPr id="114" name="TextBox 113">
                <a:extLst>
                  <a:ext uri="{FF2B5EF4-FFF2-40B4-BE49-F238E27FC236}">
                    <a16:creationId xmlns:a16="http://schemas.microsoft.com/office/drawing/2014/main" id="{E6B9B1C4-C92F-43CF-B2A6-26D785FD1B49}"/>
                  </a:ext>
                </a:extLst>
              </p:cNvPr>
              <p:cNvSpPr txBox="1"/>
              <p:nvPr/>
            </p:nvSpPr>
            <p:spPr>
              <a:xfrm>
                <a:off x="1575440" y="2268000"/>
                <a:ext cx="128240" cy="138499"/>
              </a:xfrm>
              <a:prstGeom prst="rect">
                <a:avLst/>
              </a:prstGeom>
              <a:noFill/>
            </p:spPr>
            <p:txBody>
              <a:bodyPr vert="horz" wrap="none" lIns="0" tIns="0" rIns="0" bIns="0" rtlCol="0">
                <a:spAutoFit/>
              </a:bodyPr>
              <a:lstStyle/>
              <a:p>
                <a:pPr algn="r"/>
                <a:r>
                  <a:rPr lang="en-GB" sz="900" dirty="0"/>
                  <a:t>70</a:t>
                </a:r>
                <a:endParaRPr lang="en-CH" sz="900" dirty="0"/>
              </a:p>
            </p:txBody>
          </p:sp>
          <p:sp>
            <p:nvSpPr>
              <p:cNvPr id="115" name="TextBox 114">
                <a:extLst>
                  <a:ext uri="{FF2B5EF4-FFF2-40B4-BE49-F238E27FC236}">
                    <a16:creationId xmlns:a16="http://schemas.microsoft.com/office/drawing/2014/main" id="{A4E8B2AB-5A54-4E9E-B9F0-B534598004BB}"/>
                  </a:ext>
                </a:extLst>
              </p:cNvPr>
              <p:cNvSpPr txBox="1"/>
              <p:nvPr/>
            </p:nvSpPr>
            <p:spPr>
              <a:xfrm>
                <a:off x="1575440" y="2484000"/>
                <a:ext cx="128240" cy="138499"/>
              </a:xfrm>
              <a:prstGeom prst="rect">
                <a:avLst/>
              </a:prstGeom>
              <a:noFill/>
            </p:spPr>
            <p:txBody>
              <a:bodyPr vert="horz" wrap="none" lIns="0" tIns="0" rIns="0" bIns="0" rtlCol="0">
                <a:spAutoFit/>
              </a:bodyPr>
              <a:lstStyle/>
              <a:p>
                <a:pPr algn="r"/>
                <a:r>
                  <a:rPr lang="en-GB" sz="900" dirty="0"/>
                  <a:t>60</a:t>
                </a:r>
                <a:endParaRPr lang="en-CH" sz="900" dirty="0"/>
              </a:p>
            </p:txBody>
          </p:sp>
          <p:sp>
            <p:nvSpPr>
              <p:cNvPr id="116" name="TextBox 115">
                <a:extLst>
                  <a:ext uri="{FF2B5EF4-FFF2-40B4-BE49-F238E27FC236}">
                    <a16:creationId xmlns:a16="http://schemas.microsoft.com/office/drawing/2014/main" id="{6B4F3D5B-BF96-4399-A54D-3C3EC574F4A4}"/>
                  </a:ext>
                </a:extLst>
              </p:cNvPr>
              <p:cNvSpPr txBox="1"/>
              <p:nvPr/>
            </p:nvSpPr>
            <p:spPr>
              <a:xfrm>
                <a:off x="1575440" y="2700000"/>
                <a:ext cx="128240" cy="138499"/>
              </a:xfrm>
              <a:prstGeom prst="rect">
                <a:avLst/>
              </a:prstGeom>
              <a:noFill/>
            </p:spPr>
            <p:txBody>
              <a:bodyPr vert="horz" wrap="none" lIns="0" tIns="0" rIns="0" bIns="0" rtlCol="0">
                <a:spAutoFit/>
              </a:bodyPr>
              <a:lstStyle/>
              <a:p>
                <a:pPr algn="r"/>
                <a:r>
                  <a:rPr lang="en-GB" sz="900" dirty="0"/>
                  <a:t>50</a:t>
                </a:r>
                <a:endParaRPr lang="en-CH" sz="900" dirty="0"/>
              </a:p>
            </p:txBody>
          </p:sp>
          <p:sp>
            <p:nvSpPr>
              <p:cNvPr id="117" name="TextBox 116">
                <a:extLst>
                  <a:ext uri="{FF2B5EF4-FFF2-40B4-BE49-F238E27FC236}">
                    <a16:creationId xmlns:a16="http://schemas.microsoft.com/office/drawing/2014/main" id="{498F4FB0-1CA7-4A20-9AAB-61BC34F1B472}"/>
                  </a:ext>
                </a:extLst>
              </p:cNvPr>
              <p:cNvSpPr txBox="1"/>
              <p:nvPr/>
            </p:nvSpPr>
            <p:spPr>
              <a:xfrm>
                <a:off x="1575440" y="2912400"/>
                <a:ext cx="128240" cy="138499"/>
              </a:xfrm>
              <a:prstGeom prst="rect">
                <a:avLst/>
              </a:prstGeom>
              <a:noFill/>
            </p:spPr>
            <p:txBody>
              <a:bodyPr vert="horz" wrap="none" lIns="0" tIns="0" rIns="0" bIns="0" rtlCol="0">
                <a:spAutoFit/>
              </a:bodyPr>
              <a:lstStyle/>
              <a:p>
                <a:pPr algn="r"/>
                <a:r>
                  <a:rPr lang="en-GB" sz="900" dirty="0"/>
                  <a:t>40</a:t>
                </a:r>
                <a:endParaRPr lang="en-CH" sz="900" dirty="0"/>
              </a:p>
            </p:txBody>
          </p:sp>
          <p:sp>
            <p:nvSpPr>
              <p:cNvPr id="118" name="TextBox 117">
                <a:extLst>
                  <a:ext uri="{FF2B5EF4-FFF2-40B4-BE49-F238E27FC236}">
                    <a16:creationId xmlns:a16="http://schemas.microsoft.com/office/drawing/2014/main" id="{010E7F9C-0CAB-48E3-AE2A-9156F1ED4C35}"/>
                  </a:ext>
                </a:extLst>
              </p:cNvPr>
              <p:cNvSpPr txBox="1"/>
              <p:nvPr/>
            </p:nvSpPr>
            <p:spPr>
              <a:xfrm>
                <a:off x="1575440" y="3128400"/>
                <a:ext cx="128240" cy="138499"/>
              </a:xfrm>
              <a:prstGeom prst="rect">
                <a:avLst/>
              </a:prstGeom>
              <a:noFill/>
            </p:spPr>
            <p:txBody>
              <a:bodyPr vert="horz" wrap="none" lIns="0" tIns="0" rIns="0" bIns="0" rtlCol="0">
                <a:spAutoFit/>
              </a:bodyPr>
              <a:lstStyle/>
              <a:p>
                <a:pPr algn="r"/>
                <a:r>
                  <a:rPr lang="en-GB" sz="900" dirty="0"/>
                  <a:t>30</a:t>
                </a:r>
                <a:endParaRPr lang="en-CH" sz="900" dirty="0"/>
              </a:p>
            </p:txBody>
          </p:sp>
          <p:sp>
            <p:nvSpPr>
              <p:cNvPr id="119" name="TextBox 118">
                <a:extLst>
                  <a:ext uri="{FF2B5EF4-FFF2-40B4-BE49-F238E27FC236}">
                    <a16:creationId xmlns:a16="http://schemas.microsoft.com/office/drawing/2014/main" id="{539AD72C-DA09-4BDA-A6E3-30FF005F374A}"/>
                  </a:ext>
                </a:extLst>
              </p:cNvPr>
              <p:cNvSpPr txBox="1"/>
              <p:nvPr/>
            </p:nvSpPr>
            <p:spPr>
              <a:xfrm>
                <a:off x="1575440" y="3344400"/>
                <a:ext cx="128240" cy="138499"/>
              </a:xfrm>
              <a:prstGeom prst="rect">
                <a:avLst/>
              </a:prstGeom>
              <a:noFill/>
            </p:spPr>
            <p:txBody>
              <a:bodyPr vert="horz" wrap="none" lIns="0" tIns="0" rIns="0" bIns="0" rtlCol="0">
                <a:spAutoFit/>
              </a:bodyPr>
              <a:lstStyle/>
              <a:p>
                <a:pPr algn="r"/>
                <a:r>
                  <a:rPr lang="en-GB" sz="900" dirty="0"/>
                  <a:t>20</a:t>
                </a:r>
                <a:endParaRPr lang="en-CH" sz="900" dirty="0"/>
              </a:p>
            </p:txBody>
          </p:sp>
          <p:sp>
            <p:nvSpPr>
              <p:cNvPr id="120" name="TextBox 119">
                <a:extLst>
                  <a:ext uri="{FF2B5EF4-FFF2-40B4-BE49-F238E27FC236}">
                    <a16:creationId xmlns:a16="http://schemas.microsoft.com/office/drawing/2014/main" id="{9654ADD7-BB4F-4B8F-BE57-DA4D7E8AB7C0}"/>
                  </a:ext>
                </a:extLst>
              </p:cNvPr>
              <p:cNvSpPr txBox="1"/>
              <p:nvPr/>
            </p:nvSpPr>
            <p:spPr>
              <a:xfrm>
                <a:off x="1575441" y="3560400"/>
                <a:ext cx="128240" cy="138499"/>
              </a:xfrm>
              <a:prstGeom prst="rect">
                <a:avLst/>
              </a:prstGeom>
              <a:noFill/>
            </p:spPr>
            <p:txBody>
              <a:bodyPr vert="horz" wrap="none" lIns="0" tIns="0" rIns="0" bIns="0" rtlCol="0">
                <a:spAutoFit/>
              </a:bodyPr>
              <a:lstStyle/>
              <a:p>
                <a:pPr algn="r"/>
                <a:r>
                  <a:rPr lang="en-GB" sz="900" dirty="0"/>
                  <a:t>10</a:t>
                </a:r>
                <a:endParaRPr lang="en-CH" sz="900" dirty="0"/>
              </a:p>
            </p:txBody>
          </p:sp>
          <p:sp>
            <p:nvSpPr>
              <p:cNvPr id="121" name="TextBox 120">
                <a:extLst>
                  <a:ext uri="{FF2B5EF4-FFF2-40B4-BE49-F238E27FC236}">
                    <a16:creationId xmlns:a16="http://schemas.microsoft.com/office/drawing/2014/main" id="{87FFA3A7-5FE3-48EF-A057-98795D93D883}"/>
                  </a:ext>
                </a:extLst>
              </p:cNvPr>
              <p:cNvSpPr txBox="1"/>
              <p:nvPr/>
            </p:nvSpPr>
            <p:spPr>
              <a:xfrm>
                <a:off x="1639561" y="3776400"/>
                <a:ext cx="64120" cy="138499"/>
              </a:xfrm>
              <a:prstGeom prst="rect">
                <a:avLst/>
              </a:prstGeom>
              <a:noFill/>
            </p:spPr>
            <p:txBody>
              <a:bodyPr vert="horz" wrap="none" lIns="0" tIns="0" rIns="0" bIns="0" rtlCol="0">
                <a:spAutoFit/>
              </a:bodyPr>
              <a:lstStyle/>
              <a:p>
                <a:pPr algn="r"/>
                <a:r>
                  <a:rPr lang="en-GB" sz="900" dirty="0"/>
                  <a:t>0</a:t>
                </a:r>
                <a:endParaRPr lang="en-CH" sz="900" dirty="0"/>
              </a:p>
            </p:txBody>
          </p:sp>
          <p:sp>
            <p:nvSpPr>
              <p:cNvPr id="57" name="Rectangle 56">
                <a:extLst>
                  <a:ext uri="{FF2B5EF4-FFF2-40B4-BE49-F238E27FC236}">
                    <a16:creationId xmlns:a16="http://schemas.microsoft.com/office/drawing/2014/main" id="{4800F566-4293-4940-A3EA-05DC86BDFE1D}"/>
                  </a:ext>
                </a:extLst>
              </p:cNvPr>
              <p:cNvSpPr/>
              <p:nvPr/>
            </p:nvSpPr>
            <p:spPr>
              <a:xfrm>
                <a:off x="2080800" y="2283778"/>
                <a:ext cx="126000" cy="156102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8" name="Rectangle 57">
                <a:extLst>
                  <a:ext uri="{FF2B5EF4-FFF2-40B4-BE49-F238E27FC236}">
                    <a16:creationId xmlns:a16="http://schemas.microsoft.com/office/drawing/2014/main" id="{EB312FA1-7C75-4C0E-888D-355809BC082A}"/>
                  </a:ext>
                </a:extLst>
              </p:cNvPr>
              <p:cNvSpPr/>
              <p:nvPr/>
            </p:nvSpPr>
            <p:spPr>
              <a:xfrm>
                <a:off x="2620800" y="2291734"/>
                <a:ext cx="126000" cy="155306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0" name="Rectangle 69">
                <a:extLst>
                  <a:ext uri="{FF2B5EF4-FFF2-40B4-BE49-F238E27FC236}">
                    <a16:creationId xmlns:a16="http://schemas.microsoft.com/office/drawing/2014/main" id="{AFD45607-3D26-4F92-8F84-29CE48C1D4B2}"/>
                  </a:ext>
                </a:extLst>
              </p:cNvPr>
              <p:cNvSpPr/>
              <p:nvPr/>
            </p:nvSpPr>
            <p:spPr>
              <a:xfrm>
                <a:off x="1933200" y="1845850"/>
                <a:ext cx="126000" cy="199894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1" name="Rectangle 70">
                <a:extLst>
                  <a:ext uri="{FF2B5EF4-FFF2-40B4-BE49-F238E27FC236}">
                    <a16:creationId xmlns:a16="http://schemas.microsoft.com/office/drawing/2014/main" id="{EA5F9CAE-2A14-4321-A952-DD0478099F96}"/>
                  </a:ext>
                </a:extLst>
              </p:cNvPr>
              <p:cNvSpPr/>
              <p:nvPr/>
            </p:nvSpPr>
            <p:spPr>
              <a:xfrm>
                <a:off x="2473200" y="1873783"/>
                <a:ext cx="126000" cy="197101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2" name="Rectangle 71">
                <a:extLst>
                  <a:ext uri="{FF2B5EF4-FFF2-40B4-BE49-F238E27FC236}">
                    <a16:creationId xmlns:a16="http://schemas.microsoft.com/office/drawing/2014/main" id="{CD34961D-FAF0-42D8-B566-703E7060DA96}"/>
                  </a:ext>
                </a:extLst>
              </p:cNvPr>
              <p:cNvSpPr/>
              <p:nvPr/>
            </p:nvSpPr>
            <p:spPr>
              <a:xfrm>
                <a:off x="3012955" y="2139033"/>
                <a:ext cx="126000" cy="170576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3" name="Rectangle 72">
                <a:extLst>
                  <a:ext uri="{FF2B5EF4-FFF2-40B4-BE49-F238E27FC236}">
                    <a16:creationId xmlns:a16="http://schemas.microsoft.com/office/drawing/2014/main" id="{021B84F9-BCC8-48AD-B626-A061A37CF973}"/>
                  </a:ext>
                </a:extLst>
              </p:cNvPr>
              <p:cNvSpPr/>
              <p:nvPr/>
            </p:nvSpPr>
            <p:spPr>
              <a:xfrm>
                <a:off x="3552955" y="2283778"/>
                <a:ext cx="126000" cy="156462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4" name="Rectangle 73">
                <a:extLst>
                  <a:ext uri="{FF2B5EF4-FFF2-40B4-BE49-F238E27FC236}">
                    <a16:creationId xmlns:a16="http://schemas.microsoft.com/office/drawing/2014/main" id="{7309B933-B7C9-47EF-BA46-BCBC9012CD24}"/>
                  </a:ext>
                </a:extLst>
              </p:cNvPr>
              <p:cNvSpPr/>
              <p:nvPr/>
            </p:nvSpPr>
            <p:spPr>
              <a:xfrm>
                <a:off x="4093200" y="2492584"/>
                <a:ext cx="126000" cy="135581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5" name="Rectangle 74">
                <a:extLst>
                  <a:ext uri="{FF2B5EF4-FFF2-40B4-BE49-F238E27FC236}">
                    <a16:creationId xmlns:a16="http://schemas.microsoft.com/office/drawing/2014/main" id="{C58F744E-FB72-44AF-B405-6BA5FBE2C217}"/>
                  </a:ext>
                </a:extLst>
              </p:cNvPr>
              <p:cNvSpPr/>
              <p:nvPr/>
            </p:nvSpPr>
            <p:spPr>
              <a:xfrm>
                <a:off x="4633200" y="2636912"/>
                <a:ext cx="126000" cy="121148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6" name="Rectangle 75">
                <a:extLst>
                  <a:ext uri="{FF2B5EF4-FFF2-40B4-BE49-F238E27FC236}">
                    <a16:creationId xmlns:a16="http://schemas.microsoft.com/office/drawing/2014/main" id="{168657EB-C1CA-4728-915A-47B225A44F09}"/>
                  </a:ext>
                </a:extLst>
              </p:cNvPr>
              <p:cNvSpPr/>
              <p:nvPr/>
            </p:nvSpPr>
            <p:spPr>
              <a:xfrm>
                <a:off x="5173200" y="2853062"/>
                <a:ext cx="126000" cy="99533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7" name="Rectangle 76">
                <a:extLst>
                  <a:ext uri="{FF2B5EF4-FFF2-40B4-BE49-F238E27FC236}">
                    <a16:creationId xmlns:a16="http://schemas.microsoft.com/office/drawing/2014/main" id="{AAB2ED67-192F-4B10-8649-2B366EA4BC79}"/>
                  </a:ext>
                </a:extLst>
              </p:cNvPr>
              <p:cNvSpPr/>
              <p:nvPr/>
            </p:nvSpPr>
            <p:spPr>
              <a:xfrm>
                <a:off x="5713200" y="3057368"/>
                <a:ext cx="126000" cy="79103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8" name="Rectangle 77">
                <a:extLst>
                  <a:ext uri="{FF2B5EF4-FFF2-40B4-BE49-F238E27FC236}">
                    <a16:creationId xmlns:a16="http://schemas.microsoft.com/office/drawing/2014/main" id="{8D6B0FA1-4C8F-4BC9-8EC3-5283A5E33257}"/>
                  </a:ext>
                </a:extLst>
              </p:cNvPr>
              <p:cNvSpPr/>
              <p:nvPr/>
            </p:nvSpPr>
            <p:spPr>
              <a:xfrm>
                <a:off x="6253200" y="3195880"/>
                <a:ext cx="126000" cy="65252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59EAF92D-C413-4D1A-A76F-37E9CA82E1D3}"/>
                  </a:ext>
                </a:extLst>
              </p:cNvPr>
              <p:cNvSpPr/>
              <p:nvPr/>
            </p:nvSpPr>
            <p:spPr>
              <a:xfrm>
                <a:off x="6793200" y="3204190"/>
                <a:ext cx="126000" cy="64421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0" name="Rectangle 79">
                <a:extLst>
                  <a:ext uri="{FF2B5EF4-FFF2-40B4-BE49-F238E27FC236}">
                    <a16:creationId xmlns:a16="http://schemas.microsoft.com/office/drawing/2014/main" id="{AEE70F5C-F07A-4B2F-A7C7-61438016A4EA}"/>
                  </a:ext>
                </a:extLst>
              </p:cNvPr>
              <p:cNvSpPr/>
              <p:nvPr/>
            </p:nvSpPr>
            <p:spPr>
              <a:xfrm>
                <a:off x="7332955" y="3242974"/>
                <a:ext cx="126000" cy="60542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1" name="Rectangle 80">
                <a:extLst>
                  <a:ext uri="{FF2B5EF4-FFF2-40B4-BE49-F238E27FC236}">
                    <a16:creationId xmlns:a16="http://schemas.microsoft.com/office/drawing/2014/main" id="{F3EB7763-8535-4E56-AA10-080E37828492}"/>
                  </a:ext>
                </a:extLst>
              </p:cNvPr>
              <p:cNvSpPr/>
              <p:nvPr/>
            </p:nvSpPr>
            <p:spPr>
              <a:xfrm>
                <a:off x="7872955" y="3294916"/>
                <a:ext cx="126000" cy="55348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2" name="Rectangle 81">
                <a:extLst>
                  <a:ext uri="{FF2B5EF4-FFF2-40B4-BE49-F238E27FC236}">
                    <a16:creationId xmlns:a16="http://schemas.microsoft.com/office/drawing/2014/main" id="{F5D9A8AB-08CD-4DBB-9693-DB92C2A3AA35}"/>
                  </a:ext>
                </a:extLst>
              </p:cNvPr>
              <p:cNvSpPr/>
              <p:nvPr/>
            </p:nvSpPr>
            <p:spPr>
              <a:xfrm>
                <a:off x="8413200" y="3294916"/>
                <a:ext cx="126000" cy="55348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5" name="Rectangle 124">
                <a:extLst>
                  <a:ext uri="{FF2B5EF4-FFF2-40B4-BE49-F238E27FC236}">
                    <a16:creationId xmlns:a16="http://schemas.microsoft.com/office/drawing/2014/main" id="{1E3DDC07-65C5-4E78-816D-6D6EB62410BC}"/>
                  </a:ext>
                </a:extLst>
              </p:cNvPr>
              <p:cNvSpPr/>
              <p:nvPr/>
            </p:nvSpPr>
            <p:spPr>
              <a:xfrm>
                <a:off x="8953200" y="3532640"/>
                <a:ext cx="126000" cy="31575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6" name="object 54">
                <a:extLst>
                  <a:ext uri="{FF2B5EF4-FFF2-40B4-BE49-F238E27FC236}">
                    <a16:creationId xmlns:a16="http://schemas.microsoft.com/office/drawing/2014/main" id="{577C2D54-F247-412E-8BBD-173B8CA501A8}"/>
                  </a:ext>
                </a:extLst>
              </p:cNvPr>
              <p:cNvSpPr txBox="1"/>
              <p:nvPr/>
            </p:nvSpPr>
            <p:spPr>
              <a:xfrm>
                <a:off x="8820000" y="3955192"/>
                <a:ext cx="540000" cy="140423"/>
              </a:xfrm>
              <a:prstGeom prst="rect">
                <a:avLst/>
              </a:prstGeom>
            </p:spPr>
            <p:txBody>
              <a:bodyPr vert="horz" wrap="square" lIns="0" tIns="12065" rIns="0" bIns="0" rtlCol="0" anchor="t" anchorCtr="0">
                <a:spAutoFit/>
              </a:bodyPr>
              <a:lstStyle/>
              <a:p>
                <a:pPr algn="ctr" fontAlgn="auto">
                  <a:lnSpc>
                    <a:spcPts val="1000"/>
                  </a:lnSpc>
                  <a:spcBef>
                    <a:spcPts val="0"/>
                  </a:spcBef>
                  <a:spcAft>
                    <a:spcPts val="0"/>
                  </a:spcAft>
                </a:pPr>
                <a:r>
                  <a:rPr lang="en-GB" sz="900" spc="-35" dirty="0">
                    <a:latin typeface="Arial"/>
                    <a:ea typeface="+mn-ea"/>
                    <a:cs typeface="Arial"/>
                  </a:rPr>
                  <a:t>Zimbabwe</a:t>
                </a:r>
                <a:endParaRPr sz="900" dirty="0">
                  <a:latin typeface="Arial"/>
                  <a:ea typeface="+mn-ea"/>
                  <a:cs typeface="Arial"/>
                </a:endParaRPr>
              </a:p>
            </p:txBody>
          </p:sp>
          <p:sp>
            <p:nvSpPr>
              <p:cNvPr id="109" name="object 111">
                <a:extLst>
                  <a:ext uri="{FF2B5EF4-FFF2-40B4-BE49-F238E27FC236}">
                    <a16:creationId xmlns:a16="http://schemas.microsoft.com/office/drawing/2014/main" id="{363C59E5-FA12-4DC3-9A5A-68E4C53C1181}"/>
                  </a:ext>
                </a:extLst>
              </p:cNvPr>
              <p:cNvSpPr/>
              <p:nvPr/>
            </p:nvSpPr>
            <p:spPr>
              <a:xfrm>
                <a:off x="1799450" y="3843192"/>
                <a:ext cx="756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3" name="TextBox 172">
                <a:extLst>
                  <a:ext uri="{FF2B5EF4-FFF2-40B4-BE49-F238E27FC236}">
                    <a16:creationId xmlns:a16="http://schemas.microsoft.com/office/drawing/2014/main" id="{BD97682E-29CC-414E-B8B2-85744C420BE3}"/>
                  </a:ext>
                </a:extLst>
              </p:cNvPr>
              <p:cNvSpPr txBox="1"/>
              <p:nvPr/>
            </p:nvSpPr>
            <p:spPr>
              <a:xfrm>
                <a:off x="2081411" y="1908000"/>
                <a:ext cx="107722" cy="302967"/>
              </a:xfrm>
              <a:prstGeom prst="rect">
                <a:avLst/>
              </a:prstGeom>
              <a:noFill/>
            </p:spPr>
            <p:txBody>
              <a:bodyPr vert="vert270" wrap="none" lIns="0" tIns="0" rIns="0" bIns="0" rtlCol="0">
                <a:spAutoFit/>
              </a:bodyPr>
              <a:lstStyle/>
              <a:p>
                <a:pPr algn="r"/>
                <a:r>
                  <a:rPr lang="en-GB" sz="700" dirty="0">
                    <a:solidFill>
                      <a:schemeClr val="tx1">
                        <a:lumMod val="65000"/>
                        <a:lumOff val="35000"/>
                      </a:schemeClr>
                    </a:solidFill>
                  </a:rPr>
                  <a:t>Nyanza</a:t>
                </a:r>
                <a:endParaRPr lang="en-CH" sz="700" dirty="0">
                  <a:solidFill>
                    <a:schemeClr val="tx1">
                      <a:lumMod val="65000"/>
                      <a:lumOff val="35000"/>
                    </a:schemeClr>
                  </a:solidFill>
                </a:endParaRPr>
              </a:p>
            </p:txBody>
          </p:sp>
          <p:sp>
            <p:nvSpPr>
              <p:cNvPr id="174" name="TextBox 173">
                <a:extLst>
                  <a:ext uri="{FF2B5EF4-FFF2-40B4-BE49-F238E27FC236}">
                    <a16:creationId xmlns:a16="http://schemas.microsoft.com/office/drawing/2014/main" id="{9E98F4DC-43FB-4F7D-AC15-F1C1476F05C9}"/>
                  </a:ext>
                </a:extLst>
              </p:cNvPr>
              <p:cNvSpPr txBox="1"/>
              <p:nvPr/>
            </p:nvSpPr>
            <p:spPr>
              <a:xfrm>
                <a:off x="2622244" y="1872000"/>
                <a:ext cx="107722" cy="363882"/>
              </a:xfrm>
              <a:prstGeom prst="rect">
                <a:avLst/>
              </a:prstGeom>
              <a:noFill/>
            </p:spPr>
            <p:txBody>
              <a:bodyPr vert="vert270" wrap="none" lIns="0" tIns="0" rIns="0" bIns="0" rtlCol="0">
                <a:spAutoFit/>
              </a:bodyPr>
              <a:lstStyle/>
              <a:p>
                <a:pPr algn="r"/>
                <a:r>
                  <a:rPr lang="en-GB" sz="700" dirty="0" err="1">
                    <a:solidFill>
                      <a:schemeClr val="tx1">
                        <a:lumMod val="65000"/>
                        <a:lumOff val="35000"/>
                      </a:schemeClr>
                    </a:solidFill>
                  </a:rPr>
                  <a:t>Gambela</a:t>
                </a:r>
                <a:endParaRPr lang="en-CH" sz="700" dirty="0">
                  <a:solidFill>
                    <a:schemeClr val="tx1">
                      <a:lumMod val="65000"/>
                      <a:lumOff val="35000"/>
                    </a:schemeClr>
                  </a:solidFill>
                </a:endParaRPr>
              </a:p>
            </p:txBody>
          </p:sp>
        </p:grpSp>
      </p:grpSp>
    </p:spTree>
    <p:extLst>
      <p:ext uri="{BB962C8B-B14F-4D97-AF65-F5344CB8AC3E}">
        <p14:creationId xmlns:p14="http://schemas.microsoft.com/office/powerpoint/2010/main" val="56188468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B6758-740E-41CD-8C68-757509C10DCD}"/>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Proportion of young people reporting sex before the age of 15 years and corresponding parental consent policies regarding young people’s access to sexual and reproductive health services, eastern and southern Africa, 2012–2016</a:t>
              </a:r>
              <a:endParaRPr kumimoji="0" lang="en-CH"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178481" cy="123111"/>
            </a:xfrm>
            <a:prstGeom prst="rect">
              <a:avLst/>
            </a:prstGeom>
            <a:noFill/>
          </p:spPr>
          <p:txBody>
            <a:bodyPr vert="horz" wrap="none" lIns="0" tIns="0" rIns="0" bIns="0" rtlCol="0">
              <a:spAutoFit/>
            </a:bodyPr>
            <a:lstStyle/>
            <a:p>
              <a:r>
                <a:rPr lang="fr-CH" sz="800" dirty="0">
                  <a:solidFill>
                    <a:schemeClr val="tx1">
                      <a:lumMod val="75000"/>
                      <a:lumOff val="25000"/>
                    </a:schemeClr>
                  </a:solidFill>
                </a:rPr>
                <a:t>Source: Population-</a:t>
              </a:r>
              <a:r>
                <a:rPr lang="fr-CH" sz="800" dirty="0" err="1">
                  <a:solidFill>
                    <a:schemeClr val="tx1">
                      <a:lumMod val="75000"/>
                      <a:lumOff val="25000"/>
                    </a:schemeClr>
                  </a:solidFill>
                </a:rPr>
                <a:t>based</a:t>
              </a:r>
              <a:r>
                <a:rPr lang="fr-CH" sz="800" dirty="0">
                  <a:solidFill>
                    <a:schemeClr val="tx1">
                      <a:lumMod val="75000"/>
                      <a:lumOff val="25000"/>
                    </a:schemeClr>
                  </a:solidFill>
                </a:rPr>
                <a:t> </a:t>
              </a:r>
              <a:r>
                <a:rPr lang="fr-CH" sz="800" dirty="0" err="1">
                  <a:solidFill>
                    <a:schemeClr val="tx1">
                      <a:lumMod val="75000"/>
                      <a:lumOff val="25000"/>
                    </a:schemeClr>
                  </a:solidFill>
                </a:rPr>
                <a:t>surveys</a:t>
              </a:r>
              <a:r>
                <a:rPr lang="fr-CH" sz="800" dirty="0">
                  <a:solidFill>
                    <a:schemeClr val="tx1">
                      <a:lumMod val="75000"/>
                      <a:lumOff val="25000"/>
                    </a:schemeClr>
                  </a:solidFill>
                </a:rPr>
                <a:t>, 2012–2016.</a:t>
              </a:r>
            </a:p>
          </p:txBody>
        </p:sp>
        <p:grpSp>
          <p:nvGrpSpPr>
            <p:cNvPr id="398" name="Group 397">
              <a:extLst>
                <a:ext uri="{FF2B5EF4-FFF2-40B4-BE49-F238E27FC236}">
                  <a16:creationId xmlns:a16="http://schemas.microsoft.com/office/drawing/2014/main" id="{137371E9-5695-4978-8A6E-BD12E72782C7}"/>
                </a:ext>
              </a:extLst>
            </p:cNvPr>
            <p:cNvGrpSpPr/>
            <p:nvPr/>
          </p:nvGrpSpPr>
          <p:grpSpPr>
            <a:xfrm>
              <a:off x="720000" y="1440000"/>
              <a:ext cx="8100000" cy="4092288"/>
              <a:chOff x="720000" y="1731600"/>
              <a:chExt cx="8100000" cy="4092288"/>
            </a:xfrm>
          </p:grpSpPr>
          <p:sp>
            <p:nvSpPr>
              <p:cNvPr id="290" name="Rectangle 289">
                <a:extLst>
                  <a:ext uri="{FF2B5EF4-FFF2-40B4-BE49-F238E27FC236}">
                    <a16:creationId xmlns:a16="http://schemas.microsoft.com/office/drawing/2014/main" id="{D52170EB-E30B-4AC1-9294-612F5E9C3178}"/>
                  </a:ext>
                </a:extLst>
              </p:cNvPr>
              <p:cNvSpPr/>
              <p:nvPr/>
            </p:nvSpPr>
            <p:spPr>
              <a:xfrm>
                <a:off x="8575200" y="2477662"/>
                <a:ext cx="172800" cy="148233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91" name="Rectangle 290">
                <a:extLst>
                  <a:ext uri="{FF2B5EF4-FFF2-40B4-BE49-F238E27FC236}">
                    <a16:creationId xmlns:a16="http://schemas.microsoft.com/office/drawing/2014/main" id="{6532C504-6547-47A9-BD96-97A555654CCB}"/>
                  </a:ext>
                </a:extLst>
              </p:cNvPr>
              <p:cNvSpPr/>
              <p:nvPr/>
            </p:nvSpPr>
            <p:spPr>
              <a:xfrm>
                <a:off x="8370000" y="2991466"/>
                <a:ext cx="172800" cy="968533"/>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nvGrpSpPr>
              <p:cNvPr id="381" name="Group 380">
                <a:extLst>
                  <a:ext uri="{FF2B5EF4-FFF2-40B4-BE49-F238E27FC236}">
                    <a16:creationId xmlns:a16="http://schemas.microsoft.com/office/drawing/2014/main" id="{459EC410-6DA8-4B82-AA4D-D49A7239E39B}"/>
                  </a:ext>
                </a:extLst>
              </p:cNvPr>
              <p:cNvGrpSpPr/>
              <p:nvPr/>
            </p:nvGrpSpPr>
            <p:grpSpPr>
              <a:xfrm>
                <a:off x="1348312" y="2340000"/>
                <a:ext cx="7385614" cy="1541868"/>
                <a:chOff x="1348312" y="2237865"/>
                <a:chExt cx="7385614" cy="1541868"/>
              </a:xfrm>
            </p:grpSpPr>
            <p:sp>
              <p:nvSpPr>
                <p:cNvPr id="379" name="object 57">
                  <a:extLst>
                    <a:ext uri="{FF2B5EF4-FFF2-40B4-BE49-F238E27FC236}">
                      <a16:creationId xmlns:a16="http://schemas.microsoft.com/office/drawing/2014/main" id="{55198169-6D4D-4FA1-A68C-D2B02824ABC0}"/>
                    </a:ext>
                  </a:extLst>
                </p:cNvPr>
                <p:cNvSpPr txBox="1"/>
                <p:nvPr/>
              </p:nvSpPr>
              <p:spPr>
                <a:xfrm>
                  <a:off x="1348312" y="2643540"/>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2</a:t>
                  </a:r>
                  <a:r>
                    <a:rPr lang="en-GB" sz="600" b="1" dirty="0">
                      <a:solidFill>
                        <a:schemeClr val="tx1">
                          <a:lumMod val="50000"/>
                          <a:lumOff val="50000"/>
                        </a:schemeClr>
                      </a:solidFill>
                      <a:latin typeface="Arial" panose="020B0604020202020204" pitchFamily="34" charset="0"/>
                      <a:ea typeface="+mn-ea"/>
                      <a:cs typeface="Arial" panose="020B0604020202020204" pitchFamily="34" charset="0"/>
                    </a:rPr>
                    <a:t>5</a:t>
                  </a:r>
                  <a:endParaRPr sz="600" b="1" dirty="0">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80" name="object 57">
                  <a:extLst>
                    <a:ext uri="{FF2B5EF4-FFF2-40B4-BE49-F238E27FC236}">
                      <a16:creationId xmlns:a16="http://schemas.microsoft.com/office/drawing/2014/main" id="{24F0059F-50EE-47CF-92BF-90C6679A1669}"/>
                    </a:ext>
                  </a:extLst>
                </p:cNvPr>
                <p:cNvSpPr txBox="1"/>
                <p:nvPr/>
              </p:nvSpPr>
              <p:spPr>
                <a:xfrm>
                  <a:off x="1548000" y="2680018"/>
                  <a:ext cx="170988" cy="104516"/>
                </a:xfrm>
                <a:prstGeom prst="rect">
                  <a:avLst/>
                </a:prstGeom>
              </p:spPr>
              <p:txBody>
                <a:bodyPr vert="horz" wrap="square" lIns="0" tIns="12065" rIns="0" bIns="0" rtlCol="0">
                  <a:spAutoFit/>
                </a:bodyPr>
                <a:lstStyle/>
                <a:p>
                  <a:pPr algn="ctr" fontAlgn="auto">
                    <a:spcBef>
                      <a:spcPts val="0"/>
                    </a:spcBef>
                    <a:spcAft>
                      <a:spcPts val="0"/>
                    </a:spcAft>
                  </a:pPr>
                  <a:r>
                    <a:rPr lang="en-GB" sz="600" b="1" dirty="0">
                      <a:solidFill>
                        <a:schemeClr val="tx1">
                          <a:lumMod val="50000"/>
                          <a:lumOff val="50000"/>
                        </a:schemeClr>
                      </a:solidFill>
                      <a:latin typeface="Arial" panose="020B0604020202020204" pitchFamily="34" charset="0"/>
                      <a:ea typeface="+mn-ea"/>
                      <a:cs typeface="Arial" panose="020B0604020202020204" pitchFamily="34" charset="0"/>
                    </a:rPr>
                    <a:t>24</a:t>
                  </a:r>
                  <a:endParaRPr sz="600" b="1" dirty="0">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77" name="object 52">
                  <a:extLst>
                    <a:ext uri="{FF2B5EF4-FFF2-40B4-BE49-F238E27FC236}">
                      <a16:creationId xmlns:a16="http://schemas.microsoft.com/office/drawing/2014/main" id="{8683D182-7D10-47F2-B42B-FD137D810B7D}"/>
                    </a:ext>
                  </a:extLst>
                </p:cNvPr>
                <p:cNvSpPr txBox="1"/>
                <p:nvPr/>
              </p:nvSpPr>
              <p:spPr>
                <a:xfrm>
                  <a:off x="7290000" y="3213390"/>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12</a:t>
                  </a:r>
                </a:p>
              </p:txBody>
            </p:sp>
            <p:sp>
              <p:nvSpPr>
                <p:cNvPr id="378" name="object 52">
                  <a:extLst>
                    <a:ext uri="{FF2B5EF4-FFF2-40B4-BE49-F238E27FC236}">
                      <a16:creationId xmlns:a16="http://schemas.microsoft.com/office/drawing/2014/main" id="{E192D214-B392-42BF-81B4-90948F5CCD73}"/>
                    </a:ext>
                  </a:extLst>
                </p:cNvPr>
                <p:cNvSpPr txBox="1"/>
                <p:nvPr/>
              </p:nvSpPr>
              <p:spPr>
                <a:xfrm>
                  <a:off x="7488000" y="3171458"/>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a:t>
                  </a:r>
                  <a:r>
                    <a:rPr lang="en-GB" sz="600" b="1" dirty="0">
                      <a:solidFill>
                        <a:schemeClr val="tx1">
                          <a:lumMod val="50000"/>
                          <a:lumOff val="50000"/>
                        </a:schemeClr>
                      </a:solidFill>
                      <a:latin typeface="Arial" panose="020B0604020202020204" pitchFamily="34" charset="0"/>
                      <a:ea typeface="+mn-ea"/>
                      <a:cs typeface="Arial" panose="020B0604020202020204" pitchFamily="34" charset="0"/>
                    </a:rPr>
                    <a:t>3</a:t>
                  </a:r>
                  <a:endParaRPr sz="600" b="1" dirty="0">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39" name="object 44">
                  <a:extLst>
                    <a:ext uri="{FF2B5EF4-FFF2-40B4-BE49-F238E27FC236}">
                      <a16:creationId xmlns:a16="http://schemas.microsoft.com/office/drawing/2014/main" id="{F49110D7-BE1E-42B4-844B-33DF96579616}"/>
                    </a:ext>
                  </a:extLst>
                </p:cNvPr>
                <p:cNvSpPr txBox="1"/>
                <p:nvPr/>
              </p:nvSpPr>
              <p:spPr>
                <a:xfrm>
                  <a:off x="1887293" y="3195728"/>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12</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40" name="object 45">
                  <a:extLst>
                    <a:ext uri="{FF2B5EF4-FFF2-40B4-BE49-F238E27FC236}">
                      <a16:creationId xmlns:a16="http://schemas.microsoft.com/office/drawing/2014/main" id="{9770C9B7-34A4-4E18-A9E1-4329D67C5734}"/>
                    </a:ext>
                  </a:extLst>
                </p:cNvPr>
                <p:cNvSpPr txBox="1"/>
                <p:nvPr/>
              </p:nvSpPr>
              <p:spPr>
                <a:xfrm>
                  <a:off x="2427126" y="3205032"/>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12</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41" name="object 46">
                  <a:extLst>
                    <a:ext uri="{FF2B5EF4-FFF2-40B4-BE49-F238E27FC236}">
                      <a16:creationId xmlns:a16="http://schemas.microsoft.com/office/drawing/2014/main" id="{0CFA25A6-CF43-4BBF-BC6E-C4515ED5E1A0}"/>
                    </a:ext>
                  </a:extLst>
                </p:cNvPr>
                <p:cNvSpPr txBox="1"/>
                <p:nvPr/>
              </p:nvSpPr>
              <p:spPr>
                <a:xfrm>
                  <a:off x="3000872" y="3455010"/>
                  <a:ext cx="102095"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6</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42" name="object 47">
                  <a:extLst>
                    <a:ext uri="{FF2B5EF4-FFF2-40B4-BE49-F238E27FC236}">
                      <a16:creationId xmlns:a16="http://schemas.microsoft.com/office/drawing/2014/main" id="{8785EDE5-9694-44C5-971F-8572A9C220DE}"/>
                    </a:ext>
                  </a:extLst>
                </p:cNvPr>
                <p:cNvSpPr txBox="1"/>
                <p:nvPr/>
              </p:nvSpPr>
              <p:spPr>
                <a:xfrm>
                  <a:off x="3540704" y="3484909"/>
                  <a:ext cx="102095"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5</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43" name="object 48">
                  <a:extLst>
                    <a:ext uri="{FF2B5EF4-FFF2-40B4-BE49-F238E27FC236}">
                      <a16:creationId xmlns:a16="http://schemas.microsoft.com/office/drawing/2014/main" id="{0E6DF440-CBF7-4CCE-8FD7-3D2B1B8DB2FC}"/>
                    </a:ext>
                  </a:extLst>
                </p:cNvPr>
                <p:cNvSpPr txBox="1"/>
                <p:nvPr/>
              </p:nvSpPr>
              <p:spPr>
                <a:xfrm>
                  <a:off x="4080537" y="3502649"/>
                  <a:ext cx="102095"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5</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44" name="object 49">
                  <a:extLst>
                    <a:ext uri="{FF2B5EF4-FFF2-40B4-BE49-F238E27FC236}">
                      <a16:creationId xmlns:a16="http://schemas.microsoft.com/office/drawing/2014/main" id="{A5AF7D95-0EB8-4BFA-9466-D93D5150FC39}"/>
                    </a:ext>
                  </a:extLst>
                </p:cNvPr>
                <p:cNvSpPr txBox="1"/>
                <p:nvPr/>
              </p:nvSpPr>
              <p:spPr>
                <a:xfrm>
                  <a:off x="4620370" y="3433673"/>
                  <a:ext cx="102095"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7</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45" name="object 50">
                  <a:extLst>
                    <a:ext uri="{FF2B5EF4-FFF2-40B4-BE49-F238E27FC236}">
                      <a16:creationId xmlns:a16="http://schemas.microsoft.com/office/drawing/2014/main" id="{3EC606CC-2369-466D-9014-66E3D9FAE61E}"/>
                    </a:ext>
                  </a:extLst>
                </p:cNvPr>
                <p:cNvSpPr txBox="1"/>
                <p:nvPr/>
              </p:nvSpPr>
              <p:spPr>
                <a:xfrm>
                  <a:off x="5126422" y="3118438"/>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14</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46" name="object 51">
                  <a:extLst>
                    <a:ext uri="{FF2B5EF4-FFF2-40B4-BE49-F238E27FC236}">
                      <a16:creationId xmlns:a16="http://schemas.microsoft.com/office/drawing/2014/main" id="{3F0F3564-17C6-43BB-9659-0CAC85F489B1}"/>
                    </a:ext>
                  </a:extLst>
                </p:cNvPr>
                <p:cNvSpPr txBox="1"/>
                <p:nvPr/>
              </p:nvSpPr>
              <p:spPr>
                <a:xfrm>
                  <a:off x="5700168" y="3489623"/>
                  <a:ext cx="102095"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5</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47" name="object 52">
                  <a:extLst>
                    <a:ext uri="{FF2B5EF4-FFF2-40B4-BE49-F238E27FC236}">
                      <a16:creationId xmlns:a16="http://schemas.microsoft.com/office/drawing/2014/main" id="{1870D3C3-95EB-4151-8B1E-7F8DA83310E2}"/>
                    </a:ext>
                  </a:extLst>
                </p:cNvPr>
                <p:cNvSpPr txBox="1"/>
                <p:nvPr/>
              </p:nvSpPr>
              <p:spPr>
                <a:xfrm>
                  <a:off x="6206220" y="3213468"/>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12</a:t>
                  </a:r>
                </a:p>
              </p:txBody>
            </p:sp>
            <p:sp>
              <p:nvSpPr>
                <p:cNvPr id="348" name="object 53">
                  <a:extLst>
                    <a:ext uri="{FF2B5EF4-FFF2-40B4-BE49-F238E27FC236}">
                      <a16:creationId xmlns:a16="http://schemas.microsoft.com/office/drawing/2014/main" id="{3A863C82-139B-4FB8-8050-6E58BA77163E}"/>
                    </a:ext>
                  </a:extLst>
                </p:cNvPr>
                <p:cNvSpPr txBox="1"/>
                <p:nvPr/>
              </p:nvSpPr>
              <p:spPr>
                <a:xfrm>
                  <a:off x="6780894" y="3520390"/>
                  <a:ext cx="102095"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5</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49" name="object 54">
                  <a:extLst>
                    <a:ext uri="{FF2B5EF4-FFF2-40B4-BE49-F238E27FC236}">
                      <a16:creationId xmlns:a16="http://schemas.microsoft.com/office/drawing/2014/main" id="{B658C432-13A6-41F5-89AF-574EEBD63B8D}"/>
                    </a:ext>
                  </a:extLst>
                </p:cNvPr>
                <p:cNvSpPr txBox="1"/>
                <p:nvPr/>
              </p:nvSpPr>
              <p:spPr>
                <a:xfrm>
                  <a:off x="7860692" y="3312342"/>
                  <a:ext cx="102095"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9</a:t>
                  </a:r>
                </a:p>
              </p:txBody>
            </p:sp>
            <p:sp>
              <p:nvSpPr>
                <p:cNvPr id="350" name="object 55">
                  <a:extLst>
                    <a:ext uri="{FF2B5EF4-FFF2-40B4-BE49-F238E27FC236}">
                      <a16:creationId xmlns:a16="http://schemas.microsoft.com/office/drawing/2014/main" id="{EF0B6BA8-53DA-4229-81FF-6BA7F46BB8E0}"/>
                    </a:ext>
                  </a:extLst>
                </p:cNvPr>
                <p:cNvSpPr txBox="1"/>
                <p:nvPr/>
              </p:nvSpPr>
              <p:spPr>
                <a:xfrm>
                  <a:off x="8366744" y="2750851"/>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22</a:t>
                  </a:r>
                </a:p>
              </p:txBody>
            </p:sp>
            <p:sp>
              <p:nvSpPr>
                <p:cNvPr id="352" name="object 57">
                  <a:extLst>
                    <a:ext uri="{FF2B5EF4-FFF2-40B4-BE49-F238E27FC236}">
                      <a16:creationId xmlns:a16="http://schemas.microsoft.com/office/drawing/2014/main" id="{E16B0620-BE4A-4DC5-98E2-20E22A624A36}"/>
                    </a:ext>
                  </a:extLst>
                </p:cNvPr>
                <p:cNvSpPr txBox="1"/>
                <p:nvPr/>
              </p:nvSpPr>
              <p:spPr>
                <a:xfrm>
                  <a:off x="2083620" y="2811516"/>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21</a:t>
                  </a:r>
                </a:p>
              </p:txBody>
            </p:sp>
            <p:sp>
              <p:nvSpPr>
                <p:cNvPr id="353" name="object 58">
                  <a:extLst>
                    <a:ext uri="{FF2B5EF4-FFF2-40B4-BE49-F238E27FC236}">
                      <a16:creationId xmlns:a16="http://schemas.microsoft.com/office/drawing/2014/main" id="{41240E43-085B-43BD-A818-83F9923117B6}"/>
                    </a:ext>
                  </a:extLst>
                </p:cNvPr>
                <p:cNvSpPr txBox="1"/>
                <p:nvPr/>
              </p:nvSpPr>
              <p:spPr>
                <a:xfrm>
                  <a:off x="2623453" y="2993386"/>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17</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54" name="object 59">
                  <a:extLst>
                    <a:ext uri="{FF2B5EF4-FFF2-40B4-BE49-F238E27FC236}">
                      <a16:creationId xmlns:a16="http://schemas.microsoft.com/office/drawing/2014/main" id="{5F6B9C34-2D46-4839-9892-63445780723A}"/>
                    </a:ext>
                  </a:extLst>
                </p:cNvPr>
                <p:cNvSpPr txBox="1"/>
                <p:nvPr/>
              </p:nvSpPr>
              <p:spPr>
                <a:xfrm>
                  <a:off x="3163286" y="3088540"/>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15</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55" name="object 60">
                  <a:extLst>
                    <a:ext uri="{FF2B5EF4-FFF2-40B4-BE49-F238E27FC236}">
                      <a16:creationId xmlns:a16="http://schemas.microsoft.com/office/drawing/2014/main" id="{3ECD7EAF-A73C-4660-BD89-7481C9D37284}"/>
                    </a:ext>
                  </a:extLst>
                </p:cNvPr>
                <p:cNvSpPr txBox="1"/>
                <p:nvPr/>
              </p:nvSpPr>
              <p:spPr>
                <a:xfrm>
                  <a:off x="3703118" y="3152927"/>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13</a:t>
                  </a:r>
                </a:p>
              </p:txBody>
            </p:sp>
            <p:sp>
              <p:nvSpPr>
                <p:cNvPr id="356" name="object 61">
                  <a:extLst>
                    <a:ext uri="{FF2B5EF4-FFF2-40B4-BE49-F238E27FC236}">
                      <a16:creationId xmlns:a16="http://schemas.microsoft.com/office/drawing/2014/main" id="{4CCD1B98-303F-49D4-8CED-12288C3762AB}"/>
                    </a:ext>
                  </a:extLst>
                </p:cNvPr>
                <p:cNvSpPr txBox="1"/>
                <p:nvPr/>
              </p:nvSpPr>
              <p:spPr>
                <a:xfrm>
                  <a:off x="4242951" y="3261107"/>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11</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57" name="object 62">
                  <a:extLst>
                    <a:ext uri="{FF2B5EF4-FFF2-40B4-BE49-F238E27FC236}">
                      <a16:creationId xmlns:a16="http://schemas.microsoft.com/office/drawing/2014/main" id="{B29CB33C-E69B-4DA5-8194-E22C6042A210}"/>
                    </a:ext>
                  </a:extLst>
                </p:cNvPr>
                <p:cNvSpPr txBox="1"/>
                <p:nvPr/>
              </p:nvSpPr>
              <p:spPr>
                <a:xfrm>
                  <a:off x="4782785" y="3299316"/>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10</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58" name="object 63">
                  <a:extLst>
                    <a:ext uri="{FF2B5EF4-FFF2-40B4-BE49-F238E27FC236}">
                      <a16:creationId xmlns:a16="http://schemas.microsoft.com/office/drawing/2014/main" id="{887F9EF5-5DCA-4431-A016-1F6A424C3122}"/>
                    </a:ext>
                  </a:extLst>
                </p:cNvPr>
                <p:cNvSpPr txBox="1"/>
                <p:nvPr/>
              </p:nvSpPr>
              <p:spPr>
                <a:xfrm>
                  <a:off x="5322616" y="2901955"/>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19</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59" name="object 64">
                  <a:extLst>
                    <a:ext uri="{FF2B5EF4-FFF2-40B4-BE49-F238E27FC236}">
                      <a16:creationId xmlns:a16="http://schemas.microsoft.com/office/drawing/2014/main" id="{A85F0C72-FD64-43A4-B0DA-D53ABA5D82C5}"/>
                    </a:ext>
                  </a:extLst>
                </p:cNvPr>
                <p:cNvSpPr txBox="1"/>
                <p:nvPr/>
              </p:nvSpPr>
              <p:spPr>
                <a:xfrm>
                  <a:off x="5863509" y="2725667"/>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23</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60" name="object 65">
                  <a:extLst>
                    <a:ext uri="{FF2B5EF4-FFF2-40B4-BE49-F238E27FC236}">
                      <a16:creationId xmlns:a16="http://schemas.microsoft.com/office/drawing/2014/main" id="{F91B568E-CD27-457F-811A-1C28DEFB85BA}"/>
                    </a:ext>
                  </a:extLst>
                </p:cNvPr>
                <p:cNvSpPr txBox="1"/>
                <p:nvPr/>
              </p:nvSpPr>
              <p:spPr>
                <a:xfrm>
                  <a:off x="6403342" y="3018571"/>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16</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61" name="object 66">
                  <a:extLst>
                    <a:ext uri="{FF2B5EF4-FFF2-40B4-BE49-F238E27FC236}">
                      <a16:creationId xmlns:a16="http://schemas.microsoft.com/office/drawing/2014/main" id="{2F36C5F9-47DA-4579-9D08-403F8D90882A}"/>
                    </a:ext>
                  </a:extLst>
                </p:cNvPr>
                <p:cNvSpPr txBox="1"/>
                <p:nvPr/>
              </p:nvSpPr>
              <p:spPr>
                <a:xfrm>
                  <a:off x="6977088" y="3481187"/>
                  <a:ext cx="102095"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6</a:t>
                  </a:r>
                  <a:endParaRPr sz="600" b="1">
                    <a:solidFill>
                      <a:schemeClr val="tx1">
                        <a:lumMod val="50000"/>
                        <a:lumOff val="50000"/>
                      </a:schemeClr>
                    </a:solidFill>
                    <a:latin typeface="Arial" panose="020B0604020202020204" pitchFamily="34" charset="0"/>
                    <a:ea typeface="+mn-ea"/>
                    <a:cs typeface="Arial" panose="020B0604020202020204" pitchFamily="34" charset="0"/>
                  </a:endParaRPr>
                </a:p>
              </p:txBody>
            </p:sp>
            <p:sp>
              <p:nvSpPr>
                <p:cNvPr id="363" name="object 68">
                  <a:extLst>
                    <a:ext uri="{FF2B5EF4-FFF2-40B4-BE49-F238E27FC236}">
                      <a16:creationId xmlns:a16="http://schemas.microsoft.com/office/drawing/2014/main" id="{84DAE6FE-EE28-425C-A72C-8A375823A12E}"/>
                    </a:ext>
                  </a:extLst>
                </p:cNvPr>
                <p:cNvSpPr txBox="1"/>
                <p:nvPr/>
              </p:nvSpPr>
              <p:spPr>
                <a:xfrm>
                  <a:off x="8056887" y="3675217"/>
                  <a:ext cx="102095" cy="104516"/>
                </a:xfrm>
                <a:prstGeom prst="rect">
                  <a:avLst/>
                </a:prstGeom>
              </p:spPr>
              <p:txBody>
                <a:bodyPr vert="horz" wrap="square" lIns="0" tIns="12065" rIns="0" bIns="0" rtlCol="0">
                  <a:spAutoFit/>
                </a:bodyPr>
                <a:lstStyle>
                  <a:defPPr>
                    <a:defRPr lang="en-US"/>
                  </a:defPPr>
                  <a:lvl1pPr algn="ctr" fontAlgn="auto">
                    <a:spcBef>
                      <a:spcPts val="0"/>
                    </a:spcBef>
                    <a:spcAft>
                      <a:spcPts val="0"/>
                    </a:spcAft>
                    <a:defRPr sz="700">
                      <a:solidFill>
                        <a:schemeClr val="tx1">
                          <a:lumMod val="50000"/>
                          <a:lumOff val="50000"/>
                        </a:schemeClr>
                      </a:solidFill>
                      <a:latin typeface="Arial" panose="020B0604020202020204" pitchFamily="34" charset="0"/>
                      <a:ea typeface="+mn-ea"/>
                      <a:cs typeface="Arial" panose="020B0604020202020204" pitchFamily="34" charset="0"/>
                    </a:defRPr>
                  </a:lvl1pPr>
                </a:lstStyle>
                <a:p>
                  <a:r>
                    <a:rPr sz="600" b="1" dirty="0"/>
                    <a:t>1</a:t>
                  </a:r>
                </a:p>
              </p:txBody>
            </p:sp>
            <p:sp>
              <p:nvSpPr>
                <p:cNvPr id="364" name="object 69">
                  <a:extLst>
                    <a:ext uri="{FF2B5EF4-FFF2-40B4-BE49-F238E27FC236}">
                      <a16:creationId xmlns:a16="http://schemas.microsoft.com/office/drawing/2014/main" id="{9D5882A2-2B27-475D-9D44-D8F9475060C0}"/>
                    </a:ext>
                  </a:extLst>
                </p:cNvPr>
                <p:cNvSpPr txBox="1"/>
                <p:nvPr/>
              </p:nvSpPr>
              <p:spPr>
                <a:xfrm>
                  <a:off x="8562938" y="2237865"/>
                  <a:ext cx="170988" cy="104516"/>
                </a:xfrm>
                <a:prstGeom prst="rect">
                  <a:avLst/>
                </a:prstGeom>
              </p:spPr>
              <p:txBody>
                <a:bodyPr vert="horz" wrap="square" lIns="0" tIns="12065" rIns="0" bIns="0" rtlCol="0">
                  <a:spAutoFit/>
                </a:bodyPr>
                <a:lstStyle/>
                <a:p>
                  <a:pPr algn="ctr" fontAlgn="auto">
                    <a:spcBef>
                      <a:spcPts val="0"/>
                    </a:spcBef>
                    <a:spcAft>
                      <a:spcPts val="0"/>
                    </a:spcAft>
                  </a:pPr>
                  <a:r>
                    <a:rPr sz="600" b="1" dirty="0">
                      <a:solidFill>
                        <a:schemeClr val="tx1">
                          <a:lumMod val="50000"/>
                          <a:lumOff val="50000"/>
                        </a:schemeClr>
                      </a:solidFill>
                      <a:latin typeface="Arial" panose="020B0604020202020204" pitchFamily="34" charset="0"/>
                      <a:ea typeface="+mn-ea"/>
                      <a:cs typeface="Arial" panose="020B0604020202020204" pitchFamily="34" charset="0"/>
                    </a:rPr>
                    <a:t>34</a:t>
                  </a:r>
                </a:p>
              </p:txBody>
            </p:sp>
          </p:grpSp>
          <p:sp>
            <p:nvSpPr>
              <p:cNvPr id="99" name="object 110">
                <a:extLst>
                  <a:ext uri="{FF2B5EF4-FFF2-40B4-BE49-F238E27FC236}">
                    <a16:creationId xmlns:a16="http://schemas.microsoft.com/office/drawing/2014/main" id="{55543FF6-D546-4274-A4AD-0919535149C4}"/>
                  </a:ext>
                </a:extLst>
              </p:cNvPr>
              <p:cNvSpPr/>
              <p:nvPr/>
            </p:nvSpPr>
            <p:spPr>
              <a:xfrm>
                <a:off x="1259450" y="1799999"/>
                <a:ext cx="0" cy="360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101" name="object 54">
                <a:extLst>
                  <a:ext uri="{FF2B5EF4-FFF2-40B4-BE49-F238E27FC236}">
                    <a16:creationId xmlns:a16="http://schemas.microsoft.com/office/drawing/2014/main" id="{8F1C2B80-02AE-4859-B210-AD973AD4A1C2}"/>
                  </a:ext>
                </a:extLst>
              </p:cNvPr>
              <p:cNvSpPr txBox="1"/>
              <p:nvPr/>
            </p:nvSpPr>
            <p:spPr>
              <a:xfrm>
                <a:off x="1314000" y="40680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Mozambique</a:t>
                </a:r>
                <a:endParaRPr sz="900" dirty="0">
                  <a:latin typeface="Arial"/>
                  <a:ea typeface="+mn-ea"/>
                  <a:cs typeface="Arial"/>
                </a:endParaRPr>
              </a:p>
            </p:txBody>
          </p:sp>
          <p:sp>
            <p:nvSpPr>
              <p:cNvPr id="102" name="object 54">
                <a:extLst>
                  <a:ext uri="{FF2B5EF4-FFF2-40B4-BE49-F238E27FC236}">
                    <a16:creationId xmlns:a16="http://schemas.microsoft.com/office/drawing/2014/main" id="{C6EE95E7-35CF-4BF9-96D7-DE947FBB42A2}"/>
                  </a:ext>
                </a:extLst>
              </p:cNvPr>
              <p:cNvSpPr txBox="1"/>
              <p:nvPr/>
            </p:nvSpPr>
            <p:spPr>
              <a:xfrm>
                <a:off x="1800000" y="40680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Kenya</a:t>
                </a:r>
                <a:endParaRPr sz="900" dirty="0">
                  <a:latin typeface="Arial"/>
                  <a:ea typeface="+mn-ea"/>
                  <a:cs typeface="Arial"/>
                </a:endParaRPr>
              </a:p>
            </p:txBody>
          </p:sp>
          <p:sp>
            <p:nvSpPr>
              <p:cNvPr id="103" name="object 54">
                <a:extLst>
                  <a:ext uri="{FF2B5EF4-FFF2-40B4-BE49-F238E27FC236}">
                    <a16:creationId xmlns:a16="http://schemas.microsoft.com/office/drawing/2014/main" id="{BE0A1ECF-3052-441E-B1C1-2D1B94F9FD4F}"/>
                  </a:ext>
                </a:extLst>
              </p:cNvPr>
              <p:cNvSpPr txBox="1"/>
              <p:nvPr/>
            </p:nvSpPr>
            <p:spPr>
              <a:xfrm>
                <a:off x="2340000" y="40680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Uganda</a:t>
                </a:r>
                <a:endParaRPr sz="900" dirty="0">
                  <a:latin typeface="Arial"/>
                  <a:ea typeface="+mn-ea"/>
                  <a:cs typeface="Arial"/>
                </a:endParaRPr>
              </a:p>
            </p:txBody>
          </p:sp>
          <p:sp>
            <p:nvSpPr>
              <p:cNvPr id="104" name="object 54">
                <a:extLst>
                  <a:ext uri="{FF2B5EF4-FFF2-40B4-BE49-F238E27FC236}">
                    <a16:creationId xmlns:a16="http://schemas.microsoft.com/office/drawing/2014/main" id="{614F677D-2E65-42C2-8E67-200E104955B5}"/>
                  </a:ext>
                </a:extLst>
              </p:cNvPr>
              <p:cNvSpPr txBox="1"/>
              <p:nvPr/>
            </p:nvSpPr>
            <p:spPr>
              <a:xfrm>
                <a:off x="2880000" y="40680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South Africa</a:t>
                </a:r>
                <a:endParaRPr sz="900" dirty="0">
                  <a:latin typeface="Arial"/>
                  <a:ea typeface="+mn-ea"/>
                  <a:cs typeface="Arial"/>
                </a:endParaRPr>
              </a:p>
            </p:txBody>
          </p:sp>
          <p:sp>
            <p:nvSpPr>
              <p:cNvPr id="105" name="object 54">
                <a:extLst>
                  <a:ext uri="{FF2B5EF4-FFF2-40B4-BE49-F238E27FC236}">
                    <a16:creationId xmlns:a16="http://schemas.microsoft.com/office/drawing/2014/main" id="{B57B357E-F848-4465-AFA3-1E617E99E979}"/>
                  </a:ext>
                </a:extLst>
              </p:cNvPr>
              <p:cNvSpPr txBox="1"/>
              <p:nvPr/>
            </p:nvSpPr>
            <p:spPr>
              <a:xfrm>
                <a:off x="3420000" y="40680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Namibia</a:t>
                </a:r>
                <a:endParaRPr sz="900" dirty="0">
                  <a:latin typeface="Arial"/>
                  <a:ea typeface="+mn-ea"/>
                  <a:cs typeface="Arial"/>
                </a:endParaRPr>
              </a:p>
            </p:txBody>
          </p:sp>
          <p:sp>
            <p:nvSpPr>
              <p:cNvPr id="106" name="object 54">
                <a:extLst>
                  <a:ext uri="{FF2B5EF4-FFF2-40B4-BE49-F238E27FC236}">
                    <a16:creationId xmlns:a16="http://schemas.microsoft.com/office/drawing/2014/main" id="{151D4E56-3331-4D01-8F72-1F75A40B2553}"/>
                  </a:ext>
                </a:extLst>
              </p:cNvPr>
              <p:cNvSpPr txBox="1"/>
              <p:nvPr/>
            </p:nvSpPr>
            <p:spPr>
              <a:xfrm>
                <a:off x="3960000" y="40680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Rwanda</a:t>
                </a:r>
                <a:endParaRPr sz="900" dirty="0">
                  <a:latin typeface="Arial"/>
                  <a:ea typeface="+mn-ea"/>
                  <a:cs typeface="Arial"/>
                </a:endParaRPr>
              </a:p>
            </p:txBody>
          </p:sp>
          <p:sp>
            <p:nvSpPr>
              <p:cNvPr id="107" name="object 54">
                <a:extLst>
                  <a:ext uri="{FF2B5EF4-FFF2-40B4-BE49-F238E27FC236}">
                    <a16:creationId xmlns:a16="http://schemas.microsoft.com/office/drawing/2014/main" id="{0BA6CB4E-D2C3-4C5B-9155-0D9FEA2F4ADD}"/>
                  </a:ext>
                </a:extLst>
              </p:cNvPr>
              <p:cNvSpPr txBox="1"/>
              <p:nvPr/>
            </p:nvSpPr>
            <p:spPr>
              <a:xfrm>
                <a:off x="4500000" y="40680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Comoros</a:t>
                </a:r>
                <a:endParaRPr sz="900" dirty="0">
                  <a:latin typeface="Arial"/>
                  <a:ea typeface="+mn-ea"/>
                  <a:cs typeface="Arial"/>
                </a:endParaRPr>
              </a:p>
            </p:txBody>
          </p:sp>
          <p:sp>
            <p:nvSpPr>
              <p:cNvPr id="108" name="object 54">
                <a:extLst>
                  <a:ext uri="{FF2B5EF4-FFF2-40B4-BE49-F238E27FC236}">
                    <a16:creationId xmlns:a16="http://schemas.microsoft.com/office/drawing/2014/main" id="{B1C39357-5EA0-46B4-B087-10233ACD2AB5}"/>
                  </a:ext>
                </a:extLst>
              </p:cNvPr>
              <p:cNvSpPr txBox="1"/>
              <p:nvPr/>
            </p:nvSpPr>
            <p:spPr>
              <a:xfrm>
                <a:off x="5040000" y="40680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Malawi</a:t>
                </a:r>
                <a:endParaRPr sz="900" dirty="0">
                  <a:latin typeface="Arial"/>
                  <a:ea typeface="+mn-ea"/>
                  <a:cs typeface="Arial"/>
                </a:endParaRPr>
              </a:p>
            </p:txBody>
          </p:sp>
          <p:sp>
            <p:nvSpPr>
              <p:cNvPr id="109" name="object 54">
                <a:extLst>
                  <a:ext uri="{FF2B5EF4-FFF2-40B4-BE49-F238E27FC236}">
                    <a16:creationId xmlns:a16="http://schemas.microsoft.com/office/drawing/2014/main" id="{B9C82672-63F6-4145-AB29-2C5B59F5E2D5}"/>
                  </a:ext>
                </a:extLst>
              </p:cNvPr>
              <p:cNvSpPr txBox="1"/>
              <p:nvPr/>
            </p:nvSpPr>
            <p:spPr>
              <a:xfrm>
                <a:off x="5580000" y="4068000"/>
                <a:ext cx="540000" cy="26866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Lesotho</a:t>
                </a:r>
                <a:endParaRPr lang="en-GB" sz="900" dirty="0">
                  <a:latin typeface="Arial"/>
                  <a:ea typeface="+mn-ea"/>
                  <a:cs typeface="Arial"/>
                </a:endParaRPr>
              </a:p>
            </p:txBody>
          </p:sp>
          <p:sp>
            <p:nvSpPr>
              <p:cNvPr id="110" name="object 54">
                <a:extLst>
                  <a:ext uri="{FF2B5EF4-FFF2-40B4-BE49-F238E27FC236}">
                    <a16:creationId xmlns:a16="http://schemas.microsoft.com/office/drawing/2014/main" id="{D3E31BAE-23A7-40DE-B900-DC68011E0A17}"/>
                  </a:ext>
                </a:extLst>
              </p:cNvPr>
              <p:cNvSpPr txBox="1"/>
              <p:nvPr/>
            </p:nvSpPr>
            <p:spPr>
              <a:xfrm>
                <a:off x="6120000" y="40680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Zambia</a:t>
                </a:r>
                <a:endParaRPr sz="900" dirty="0">
                  <a:latin typeface="Arial"/>
                  <a:ea typeface="+mn-ea"/>
                  <a:cs typeface="Arial"/>
                </a:endParaRPr>
              </a:p>
            </p:txBody>
          </p:sp>
          <p:sp>
            <p:nvSpPr>
              <p:cNvPr id="111" name="object 54">
                <a:extLst>
                  <a:ext uri="{FF2B5EF4-FFF2-40B4-BE49-F238E27FC236}">
                    <a16:creationId xmlns:a16="http://schemas.microsoft.com/office/drawing/2014/main" id="{B5627D79-C2F1-47B6-9903-017A38F08DDF}"/>
                  </a:ext>
                </a:extLst>
              </p:cNvPr>
              <p:cNvSpPr txBox="1"/>
              <p:nvPr/>
            </p:nvSpPr>
            <p:spPr>
              <a:xfrm>
                <a:off x="7200000" y="4068000"/>
                <a:ext cx="540000" cy="396904"/>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United</a:t>
                </a:r>
              </a:p>
              <a:p>
                <a:pPr algn="ctr" fontAlgn="auto">
                  <a:lnSpc>
                    <a:spcPts val="1000"/>
                  </a:lnSpc>
                  <a:spcBef>
                    <a:spcPts val="0"/>
                  </a:spcBef>
                  <a:spcAft>
                    <a:spcPts val="0"/>
                  </a:spcAft>
                </a:pPr>
                <a:r>
                  <a:rPr lang="en-GB" sz="900" spc="-35" dirty="0">
                    <a:latin typeface="Arial"/>
                    <a:ea typeface="+mn-ea"/>
                    <a:cs typeface="Arial"/>
                  </a:rPr>
                  <a:t>Republic of</a:t>
                </a:r>
              </a:p>
              <a:p>
                <a:pPr algn="ctr" fontAlgn="auto">
                  <a:lnSpc>
                    <a:spcPts val="1000"/>
                  </a:lnSpc>
                  <a:spcBef>
                    <a:spcPts val="0"/>
                  </a:spcBef>
                  <a:spcAft>
                    <a:spcPts val="0"/>
                  </a:spcAft>
                </a:pPr>
                <a:r>
                  <a:rPr lang="en-GB" sz="900" spc="-35" dirty="0">
                    <a:latin typeface="Arial"/>
                    <a:ea typeface="+mn-ea"/>
                    <a:cs typeface="Arial"/>
                  </a:rPr>
                  <a:t>Tanzania</a:t>
                </a:r>
                <a:endParaRPr sz="900" dirty="0">
                  <a:latin typeface="Arial"/>
                  <a:ea typeface="+mn-ea"/>
                  <a:cs typeface="Arial"/>
                </a:endParaRPr>
              </a:p>
            </p:txBody>
          </p:sp>
          <p:sp>
            <p:nvSpPr>
              <p:cNvPr id="112" name="object 54">
                <a:extLst>
                  <a:ext uri="{FF2B5EF4-FFF2-40B4-BE49-F238E27FC236}">
                    <a16:creationId xmlns:a16="http://schemas.microsoft.com/office/drawing/2014/main" id="{06F4FA91-8484-420A-AC8A-C745DCE3FFF8}"/>
                  </a:ext>
                </a:extLst>
              </p:cNvPr>
              <p:cNvSpPr txBox="1"/>
              <p:nvPr/>
            </p:nvSpPr>
            <p:spPr>
              <a:xfrm>
                <a:off x="7740000" y="40680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Ethiopia</a:t>
                </a:r>
                <a:endParaRPr sz="900" dirty="0">
                  <a:latin typeface="Arial"/>
                  <a:ea typeface="+mn-ea"/>
                  <a:cs typeface="Arial"/>
                </a:endParaRPr>
              </a:p>
            </p:txBody>
          </p:sp>
          <p:sp>
            <p:nvSpPr>
              <p:cNvPr id="113" name="object 54">
                <a:extLst>
                  <a:ext uri="{FF2B5EF4-FFF2-40B4-BE49-F238E27FC236}">
                    <a16:creationId xmlns:a16="http://schemas.microsoft.com/office/drawing/2014/main" id="{14D4394E-94BD-4C3B-96F1-F7AE55B39CEC}"/>
                  </a:ext>
                </a:extLst>
              </p:cNvPr>
              <p:cNvSpPr txBox="1"/>
              <p:nvPr/>
            </p:nvSpPr>
            <p:spPr>
              <a:xfrm>
                <a:off x="6660000" y="40680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Zimbabwe</a:t>
                </a:r>
                <a:endParaRPr sz="900" dirty="0">
                  <a:latin typeface="Arial"/>
                  <a:ea typeface="+mn-ea"/>
                  <a:cs typeface="Arial"/>
                </a:endParaRPr>
              </a:p>
            </p:txBody>
          </p:sp>
          <p:sp>
            <p:nvSpPr>
              <p:cNvPr id="115" name="TextBox 114">
                <a:extLst>
                  <a:ext uri="{FF2B5EF4-FFF2-40B4-BE49-F238E27FC236}">
                    <a16:creationId xmlns:a16="http://schemas.microsoft.com/office/drawing/2014/main" id="{E491FB7C-9FB4-4F6A-B039-17CBF5599F9E}"/>
                  </a:ext>
                </a:extLst>
              </p:cNvPr>
              <p:cNvSpPr txBox="1"/>
              <p:nvPr/>
            </p:nvSpPr>
            <p:spPr>
              <a:xfrm>
                <a:off x="720000" y="2692800"/>
                <a:ext cx="123111" cy="384721"/>
              </a:xfrm>
              <a:prstGeom prst="rect">
                <a:avLst/>
              </a:prstGeom>
              <a:noFill/>
            </p:spPr>
            <p:txBody>
              <a:bodyPr vert="vert270" wrap="none" lIns="0" tIns="0" rIns="0" bIns="0" rtlCol="0">
                <a:spAutoFit/>
              </a:bodyPr>
              <a:lstStyle/>
              <a:p>
                <a:pPr algn="r"/>
                <a:r>
                  <a:rPr lang="en-GB" sz="800" dirty="0"/>
                  <a:t>Per cent</a:t>
                </a:r>
                <a:endParaRPr lang="en-CH" sz="800" dirty="0"/>
              </a:p>
            </p:txBody>
          </p:sp>
          <p:sp>
            <p:nvSpPr>
              <p:cNvPr id="116" name="TextBox 115">
                <a:extLst>
                  <a:ext uri="{FF2B5EF4-FFF2-40B4-BE49-F238E27FC236}">
                    <a16:creationId xmlns:a16="http://schemas.microsoft.com/office/drawing/2014/main" id="{12F35F6D-D93E-4626-A49D-3AD3459AD57B}"/>
                  </a:ext>
                </a:extLst>
              </p:cNvPr>
              <p:cNvSpPr txBox="1"/>
              <p:nvPr/>
            </p:nvSpPr>
            <p:spPr>
              <a:xfrm>
                <a:off x="1035441" y="1731600"/>
                <a:ext cx="128240" cy="138499"/>
              </a:xfrm>
              <a:prstGeom prst="rect">
                <a:avLst/>
              </a:prstGeom>
              <a:noFill/>
            </p:spPr>
            <p:txBody>
              <a:bodyPr vert="horz" wrap="none" lIns="0" tIns="0" rIns="0" bIns="0" rtlCol="0">
                <a:spAutoFit/>
              </a:bodyPr>
              <a:lstStyle/>
              <a:p>
                <a:pPr algn="r"/>
                <a:r>
                  <a:rPr lang="en-GB" sz="900" dirty="0"/>
                  <a:t>50</a:t>
                </a:r>
                <a:endParaRPr lang="en-CH" sz="900" dirty="0"/>
              </a:p>
            </p:txBody>
          </p:sp>
          <p:sp>
            <p:nvSpPr>
              <p:cNvPr id="117" name="TextBox 116">
                <a:extLst>
                  <a:ext uri="{FF2B5EF4-FFF2-40B4-BE49-F238E27FC236}">
                    <a16:creationId xmlns:a16="http://schemas.microsoft.com/office/drawing/2014/main" id="{ECB984D4-2388-432D-B188-D8A60836A362}"/>
                  </a:ext>
                </a:extLst>
              </p:cNvPr>
              <p:cNvSpPr txBox="1"/>
              <p:nvPr/>
            </p:nvSpPr>
            <p:spPr>
              <a:xfrm>
                <a:off x="1035440" y="1947600"/>
                <a:ext cx="128240" cy="138499"/>
              </a:xfrm>
              <a:prstGeom prst="rect">
                <a:avLst/>
              </a:prstGeom>
              <a:noFill/>
            </p:spPr>
            <p:txBody>
              <a:bodyPr vert="horz" wrap="none" lIns="0" tIns="0" rIns="0" bIns="0" rtlCol="0">
                <a:spAutoFit/>
              </a:bodyPr>
              <a:lstStyle/>
              <a:p>
                <a:pPr algn="r"/>
                <a:r>
                  <a:rPr lang="en-GB" sz="900" dirty="0"/>
                  <a:t>45</a:t>
                </a:r>
                <a:endParaRPr lang="en-CH" sz="900" dirty="0"/>
              </a:p>
            </p:txBody>
          </p:sp>
          <p:sp>
            <p:nvSpPr>
              <p:cNvPr id="118" name="TextBox 117">
                <a:extLst>
                  <a:ext uri="{FF2B5EF4-FFF2-40B4-BE49-F238E27FC236}">
                    <a16:creationId xmlns:a16="http://schemas.microsoft.com/office/drawing/2014/main" id="{66E68A58-BD47-4CB9-97AC-6DCF808583BF}"/>
                  </a:ext>
                </a:extLst>
              </p:cNvPr>
              <p:cNvSpPr txBox="1"/>
              <p:nvPr/>
            </p:nvSpPr>
            <p:spPr>
              <a:xfrm>
                <a:off x="1035440" y="2163600"/>
                <a:ext cx="128240" cy="138499"/>
              </a:xfrm>
              <a:prstGeom prst="rect">
                <a:avLst/>
              </a:prstGeom>
              <a:noFill/>
            </p:spPr>
            <p:txBody>
              <a:bodyPr vert="horz" wrap="none" lIns="0" tIns="0" rIns="0" bIns="0" rtlCol="0">
                <a:spAutoFit/>
              </a:bodyPr>
              <a:lstStyle/>
              <a:p>
                <a:pPr algn="r"/>
                <a:r>
                  <a:rPr lang="en-GB" sz="900" dirty="0"/>
                  <a:t>40</a:t>
                </a:r>
                <a:endParaRPr lang="en-CH" sz="900" dirty="0"/>
              </a:p>
            </p:txBody>
          </p:sp>
          <p:sp>
            <p:nvSpPr>
              <p:cNvPr id="119" name="TextBox 118">
                <a:extLst>
                  <a:ext uri="{FF2B5EF4-FFF2-40B4-BE49-F238E27FC236}">
                    <a16:creationId xmlns:a16="http://schemas.microsoft.com/office/drawing/2014/main" id="{97CA5DDD-E2B9-4A74-B933-34229CA83009}"/>
                  </a:ext>
                </a:extLst>
              </p:cNvPr>
              <p:cNvSpPr txBox="1"/>
              <p:nvPr/>
            </p:nvSpPr>
            <p:spPr>
              <a:xfrm>
                <a:off x="1035440" y="2379600"/>
                <a:ext cx="128240" cy="138499"/>
              </a:xfrm>
              <a:prstGeom prst="rect">
                <a:avLst/>
              </a:prstGeom>
              <a:noFill/>
            </p:spPr>
            <p:txBody>
              <a:bodyPr vert="horz" wrap="none" lIns="0" tIns="0" rIns="0" bIns="0" rtlCol="0">
                <a:spAutoFit/>
              </a:bodyPr>
              <a:lstStyle/>
              <a:p>
                <a:pPr algn="r"/>
                <a:r>
                  <a:rPr lang="en-GB" sz="900" dirty="0"/>
                  <a:t>35</a:t>
                </a:r>
                <a:endParaRPr lang="en-CH" sz="900" dirty="0"/>
              </a:p>
            </p:txBody>
          </p:sp>
          <p:sp>
            <p:nvSpPr>
              <p:cNvPr id="120" name="TextBox 119">
                <a:extLst>
                  <a:ext uri="{FF2B5EF4-FFF2-40B4-BE49-F238E27FC236}">
                    <a16:creationId xmlns:a16="http://schemas.microsoft.com/office/drawing/2014/main" id="{D2A6541F-79E7-4556-A417-2BE8E03E17F7}"/>
                  </a:ext>
                </a:extLst>
              </p:cNvPr>
              <p:cNvSpPr txBox="1"/>
              <p:nvPr/>
            </p:nvSpPr>
            <p:spPr>
              <a:xfrm>
                <a:off x="1035440" y="2595600"/>
                <a:ext cx="128240" cy="138499"/>
              </a:xfrm>
              <a:prstGeom prst="rect">
                <a:avLst/>
              </a:prstGeom>
              <a:noFill/>
            </p:spPr>
            <p:txBody>
              <a:bodyPr vert="horz" wrap="none" lIns="0" tIns="0" rIns="0" bIns="0" rtlCol="0">
                <a:spAutoFit/>
              </a:bodyPr>
              <a:lstStyle/>
              <a:p>
                <a:pPr algn="r"/>
                <a:r>
                  <a:rPr lang="en-GB" sz="900" dirty="0"/>
                  <a:t>30</a:t>
                </a:r>
                <a:endParaRPr lang="en-CH" sz="900" dirty="0"/>
              </a:p>
            </p:txBody>
          </p:sp>
          <p:sp>
            <p:nvSpPr>
              <p:cNvPr id="121" name="TextBox 120">
                <a:extLst>
                  <a:ext uri="{FF2B5EF4-FFF2-40B4-BE49-F238E27FC236}">
                    <a16:creationId xmlns:a16="http://schemas.microsoft.com/office/drawing/2014/main" id="{AB6DA5AB-31A2-408E-9933-0C5D68BBCD6F}"/>
                  </a:ext>
                </a:extLst>
              </p:cNvPr>
              <p:cNvSpPr txBox="1"/>
              <p:nvPr/>
            </p:nvSpPr>
            <p:spPr>
              <a:xfrm>
                <a:off x="1035440" y="2811600"/>
                <a:ext cx="128240" cy="138499"/>
              </a:xfrm>
              <a:prstGeom prst="rect">
                <a:avLst/>
              </a:prstGeom>
              <a:noFill/>
            </p:spPr>
            <p:txBody>
              <a:bodyPr vert="horz" wrap="none" lIns="0" tIns="0" rIns="0" bIns="0" rtlCol="0">
                <a:spAutoFit/>
              </a:bodyPr>
              <a:lstStyle/>
              <a:p>
                <a:pPr algn="r"/>
                <a:r>
                  <a:rPr lang="en-GB" sz="900" dirty="0"/>
                  <a:t>25</a:t>
                </a:r>
                <a:endParaRPr lang="en-CH" sz="900" dirty="0"/>
              </a:p>
            </p:txBody>
          </p:sp>
          <p:sp>
            <p:nvSpPr>
              <p:cNvPr id="122" name="TextBox 121">
                <a:extLst>
                  <a:ext uri="{FF2B5EF4-FFF2-40B4-BE49-F238E27FC236}">
                    <a16:creationId xmlns:a16="http://schemas.microsoft.com/office/drawing/2014/main" id="{717844C8-062C-4F63-A8C7-7A3B2BA0931E}"/>
                  </a:ext>
                </a:extLst>
              </p:cNvPr>
              <p:cNvSpPr txBox="1"/>
              <p:nvPr/>
            </p:nvSpPr>
            <p:spPr>
              <a:xfrm>
                <a:off x="1035440" y="3024000"/>
                <a:ext cx="128240" cy="138499"/>
              </a:xfrm>
              <a:prstGeom prst="rect">
                <a:avLst/>
              </a:prstGeom>
              <a:noFill/>
            </p:spPr>
            <p:txBody>
              <a:bodyPr vert="horz" wrap="none" lIns="0" tIns="0" rIns="0" bIns="0" rtlCol="0">
                <a:spAutoFit/>
              </a:bodyPr>
              <a:lstStyle/>
              <a:p>
                <a:pPr algn="r"/>
                <a:r>
                  <a:rPr lang="en-GB" sz="900" dirty="0"/>
                  <a:t>20</a:t>
                </a:r>
                <a:endParaRPr lang="en-CH" sz="900" dirty="0"/>
              </a:p>
            </p:txBody>
          </p:sp>
          <p:sp>
            <p:nvSpPr>
              <p:cNvPr id="123" name="TextBox 122">
                <a:extLst>
                  <a:ext uri="{FF2B5EF4-FFF2-40B4-BE49-F238E27FC236}">
                    <a16:creationId xmlns:a16="http://schemas.microsoft.com/office/drawing/2014/main" id="{8CA66DC5-BCDF-4163-8111-E68F2D1DD3AA}"/>
                  </a:ext>
                </a:extLst>
              </p:cNvPr>
              <p:cNvSpPr txBox="1"/>
              <p:nvPr/>
            </p:nvSpPr>
            <p:spPr>
              <a:xfrm>
                <a:off x="1035440" y="3240000"/>
                <a:ext cx="128240" cy="138499"/>
              </a:xfrm>
              <a:prstGeom prst="rect">
                <a:avLst/>
              </a:prstGeom>
              <a:noFill/>
            </p:spPr>
            <p:txBody>
              <a:bodyPr vert="horz" wrap="none" lIns="0" tIns="0" rIns="0" bIns="0" rtlCol="0">
                <a:spAutoFit/>
              </a:bodyPr>
              <a:lstStyle/>
              <a:p>
                <a:pPr algn="r"/>
                <a:r>
                  <a:rPr lang="en-GB" sz="900" dirty="0"/>
                  <a:t>15</a:t>
                </a:r>
                <a:endParaRPr lang="en-CH" sz="900" dirty="0"/>
              </a:p>
            </p:txBody>
          </p:sp>
          <p:sp>
            <p:nvSpPr>
              <p:cNvPr id="124" name="TextBox 123">
                <a:extLst>
                  <a:ext uri="{FF2B5EF4-FFF2-40B4-BE49-F238E27FC236}">
                    <a16:creationId xmlns:a16="http://schemas.microsoft.com/office/drawing/2014/main" id="{F3746670-00DF-4299-97DB-E754B232E271}"/>
                  </a:ext>
                </a:extLst>
              </p:cNvPr>
              <p:cNvSpPr txBox="1"/>
              <p:nvPr/>
            </p:nvSpPr>
            <p:spPr>
              <a:xfrm>
                <a:off x="1035440" y="3456000"/>
                <a:ext cx="128240" cy="138499"/>
              </a:xfrm>
              <a:prstGeom prst="rect">
                <a:avLst/>
              </a:prstGeom>
              <a:noFill/>
            </p:spPr>
            <p:txBody>
              <a:bodyPr vert="horz" wrap="none" lIns="0" tIns="0" rIns="0" bIns="0" rtlCol="0">
                <a:spAutoFit/>
              </a:bodyPr>
              <a:lstStyle/>
              <a:p>
                <a:pPr algn="r"/>
                <a:r>
                  <a:rPr lang="en-GB" sz="900" dirty="0"/>
                  <a:t>10</a:t>
                </a:r>
                <a:endParaRPr lang="en-CH" sz="900" dirty="0"/>
              </a:p>
            </p:txBody>
          </p:sp>
          <p:sp>
            <p:nvSpPr>
              <p:cNvPr id="125" name="TextBox 124">
                <a:extLst>
                  <a:ext uri="{FF2B5EF4-FFF2-40B4-BE49-F238E27FC236}">
                    <a16:creationId xmlns:a16="http://schemas.microsoft.com/office/drawing/2014/main" id="{E0E31D2F-948E-4492-9390-0C4789FD5A17}"/>
                  </a:ext>
                </a:extLst>
              </p:cNvPr>
              <p:cNvSpPr txBox="1"/>
              <p:nvPr/>
            </p:nvSpPr>
            <p:spPr>
              <a:xfrm>
                <a:off x="1099561" y="3672000"/>
                <a:ext cx="64120" cy="138499"/>
              </a:xfrm>
              <a:prstGeom prst="rect">
                <a:avLst/>
              </a:prstGeom>
              <a:noFill/>
            </p:spPr>
            <p:txBody>
              <a:bodyPr vert="horz" wrap="none" lIns="0" tIns="0" rIns="0" bIns="0" rtlCol="0">
                <a:spAutoFit/>
              </a:bodyPr>
              <a:lstStyle/>
              <a:p>
                <a:pPr algn="r"/>
                <a:r>
                  <a:rPr lang="en-GB" sz="900" dirty="0"/>
                  <a:t>5</a:t>
                </a:r>
                <a:endParaRPr lang="en-CH" sz="900" dirty="0"/>
              </a:p>
            </p:txBody>
          </p:sp>
          <p:sp>
            <p:nvSpPr>
              <p:cNvPr id="126" name="TextBox 125">
                <a:extLst>
                  <a:ext uri="{FF2B5EF4-FFF2-40B4-BE49-F238E27FC236}">
                    <a16:creationId xmlns:a16="http://schemas.microsoft.com/office/drawing/2014/main" id="{0FFB2A79-5B14-4BBC-92A4-6D026992E7FC}"/>
                  </a:ext>
                </a:extLst>
              </p:cNvPr>
              <p:cNvSpPr txBox="1"/>
              <p:nvPr/>
            </p:nvSpPr>
            <p:spPr>
              <a:xfrm>
                <a:off x="1099561" y="3888000"/>
                <a:ext cx="64120" cy="138499"/>
              </a:xfrm>
              <a:prstGeom prst="rect">
                <a:avLst/>
              </a:prstGeom>
              <a:noFill/>
            </p:spPr>
            <p:txBody>
              <a:bodyPr vert="horz" wrap="none" lIns="0" tIns="0" rIns="0" bIns="0" rtlCol="0">
                <a:spAutoFit/>
              </a:bodyPr>
              <a:lstStyle/>
              <a:p>
                <a:pPr algn="r"/>
                <a:r>
                  <a:rPr lang="en-GB" sz="900" dirty="0"/>
                  <a:t>0</a:t>
                </a:r>
                <a:endParaRPr lang="en-CH" sz="900" dirty="0"/>
              </a:p>
            </p:txBody>
          </p:sp>
          <p:sp>
            <p:nvSpPr>
              <p:cNvPr id="253" name="object 54">
                <a:extLst>
                  <a:ext uri="{FF2B5EF4-FFF2-40B4-BE49-F238E27FC236}">
                    <a16:creationId xmlns:a16="http://schemas.microsoft.com/office/drawing/2014/main" id="{8F6837E8-C0EC-4C91-9E7E-426DF252703E}"/>
                  </a:ext>
                </a:extLst>
              </p:cNvPr>
              <p:cNvSpPr txBox="1"/>
              <p:nvPr/>
            </p:nvSpPr>
            <p:spPr>
              <a:xfrm>
                <a:off x="8280000" y="4061908"/>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Algeria</a:t>
                </a:r>
                <a:endParaRPr sz="900" dirty="0">
                  <a:latin typeface="Arial"/>
                  <a:ea typeface="+mn-ea"/>
                  <a:cs typeface="Arial"/>
                </a:endParaRPr>
              </a:p>
            </p:txBody>
          </p:sp>
          <p:sp>
            <p:nvSpPr>
              <p:cNvPr id="187" name="Rectangle 186">
                <a:extLst>
                  <a:ext uri="{FF2B5EF4-FFF2-40B4-BE49-F238E27FC236}">
                    <a16:creationId xmlns:a16="http://schemas.microsoft.com/office/drawing/2014/main" id="{3E945650-9E0C-420A-95E1-B76D5511E3A8}"/>
                  </a:ext>
                </a:extLst>
              </p:cNvPr>
              <p:cNvSpPr/>
              <p:nvPr/>
            </p:nvSpPr>
            <p:spPr>
              <a:xfrm>
                <a:off x="1350000" y="2882954"/>
                <a:ext cx="172800" cy="1077046"/>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86" name="Rectangle 185">
                <a:extLst>
                  <a:ext uri="{FF2B5EF4-FFF2-40B4-BE49-F238E27FC236}">
                    <a16:creationId xmlns:a16="http://schemas.microsoft.com/office/drawing/2014/main" id="{42469F24-4A9B-4104-87E7-DFC84726FD39}"/>
                  </a:ext>
                </a:extLst>
              </p:cNvPr>
              <p:cNvSpPr/>
              <p:nvPr/>
            </p:nvSpPr>
            <p:spPr>
              <a:xfrm>
                <a:off x="1555200" y="2917466"/>
                <a:ext cx="172800" cy="104253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56" name="Rectangle 255">
                <a:extLst>
                  <a:ext uri="{FF2B5EF4-FFF2-40B4-BE49-F238E27FC236}">
                    <a16:creationId xmlns:a16="http://schemas.microsoft.com/office/drawing/2014/main" id="{8EF03397-BFA6-4A99-BE92-B362A72A1099}"/>
                  </a:ext>
                </a:extLst>
              </p:cNvPr>
              <p:cNvSpPr/>
              <p:nvPr/>
            </p:nvSpPr>
            <p:spPr>
              <a:xfrm>
                <a:off x="2970000" y="3695402"/>
                <a:ext cx="172800" cy="264598"/>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55" name="Rectangle 254">
                <a:extLst>
                  <a:ext uri="{FF2B5EF4-FFF2-40B4-BE49-F238E27FC236}">
                    <a16:creationId xmlns:a16="http://schemas.microsoft.com/office/drawing/2014/main" id="{0AE3DA39-B5FB-44B5-A652-E0AF36CD019F}"/>
                  </a:ext>
                </a:extLst>
              </p:cNvPr>
              <p:cNvSpPr/>
              <p:nvPr/>
            </p:nvSpPr>
            <p:spPr>
              <a:xfrm>
                <a:off x="3175200" y="3327732"/>
                <a:ext cx="172800" cy="63226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59" name="Rectangle 258">
                <a:extLst>
                  <a:ext uri="{FF2B5EF4-FFF2-40B4-BE49-F238E27FC236}">
                    <a16:creationId xmlns:a16="http://schemas.microsoft.com/office/drawing/2014/main" id="{CB788140-FD44-4B4F-B4BC-F7B6796D264C}"/>
                  </a:ext>
                </a:extLst>
              </p:cNvPr>
              <p:cNvSpPr/>
              <p:nvPr/>
            </p:nvSpPr>
            <p:spPr>
              <a:xfrm>
                <a:off x="2430000" y="3444328"/>
                <a:ext cx="172800" cy="515671"/>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58" name="Rectangle 257">
                <a:extLst>
                  <a:ext uri="{FF2B5EF4-FFF2-40B4-BE49-F238E27FC236}">
                    <a16:creationId xmlns:a16="http://schemas.microsoft.com/office/drawing/2014/main" id="{9BE91E94-1321-4C36-927B-4CCEEDDCFF72}"/>
                  </a:ext>
                </a:extLst>
              </p:cNvPr>
              <p:cNvSpPr/>
              <p:nvPr/>
            </p:nvSpPr>
            <p:spPr>
              <a:xfrm>
                <a:off x="2635200" y="3232278"/>
                <a:ext cx="172800" cy="72772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62" name="Rectangle 261">
                <a:extLst>
                  <a:ext uri="{FF2B5EF4-FFF2-40B4-BE49-F238E27FC236}">
                    <a16:creationId xmlns:a16="http://schemas.microsoft.com/office/drawing/2014/main" id="{61FAA2DC-2038-4023-B7CD-022C5405C35D}"/>
                  </a:ext>
                </a:extLst>
              </p:cNvPr>
              <p:cNvSpPr/>
              <p:nvPr/>
            </p:nvSpPr>
            <p:spPr>
              <a:xfrm>
                <a:off x="1890000" y="3436090"/>
                <a:ext cx="172800" cy="52391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61" name="Rectangle 260">
                <a:extLst>
                  <a:ext uri="{FF2B5EF4-FFF2-40B4-BE49-F238E27FC236}">
                    <a16:creationId xmlns:a16="http://schemas.microsoft.com/office/drawing/2014/main" id="{F2D1D41B-9B5F-4805-96A1-7DE9BB7DE1F9}"/>
                  </a:ext>
                </a:extLst>
              </p:cNvPr>
              <p:cNvSpPr/>
              <p:nvPr/>
            </p:nvSpPr>
            <p:spPr>
              <a:xfrm>
                <a:off x="2095200" y="3051786"/>
                <a:ext cx="172800" cy="908214"/>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65" name="Rectangle 264">
                <a:extLst>
                  <a:ext uri="{FF2B5EF4-FFF2-40B4-BE49-F238E27FC236}">
                    <a16:creationId xmlns:a16="http://schemas.microsoft.com/office/drawing/2014/main" id="{B0BF0DA3-D971-4EEF-B708-E919FFB6E4B3}"/>
                  </a:ext>
                </a:extLst>
              </p:cNvPr>
              <p:cNvSpPr/>
              <p:nvPr/>
            </p:nvSpPr>
            <p:spPr>
              <a:xfrm>
                <a:off x="3510000" y="3721520"/>
                <a:ext cx="172800" cy="23848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64" name="Rectangle 263">
                <a:extLst>
                  <a:ext uri="{FF2B5EF4-FFF2-40B4-BE49-F238E27FC236}">
                    <a16:creationId xmlns:a16="http://schemas.microsoft.com/office/drawing/2014/main" id="{3113483A-8ED3-4A07-A995-E3A7D9C114C5}"/>
                  </a:ext>
                </a:extLst>
              </p:cNvPr>
              <p:cNvSpPr/>
              <p:nvPr/>
            </p:nvSpPr>
            <p:spPr>
              <a:xfrm>
                <a:off x="3715200" y="3393182"/>
                <a:ext cx="172800" cy="56681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68" name="Rectangle 267">
                <a:extLst>
                  <a:ext uri="{FF2B5EF4-FFF2-40B4-BE49-F238E27FC236}">
                    <a16:creationId xmlns:a16="http://schemas.microsoft.com/office/drawing/2014/main" id="{EF42AD40-454D-472E-9B58-BCF8A414F535}"/>
                  </a:ext>
                </a:extLst>
              </p:cNvPr>
              <p:cNvSpPr/>
              <p:nvPr/>
            </p:nvSpPr>
            <p:spPr>
              <a:xfrm>
                <a:off x="4050000" y="3742818"/>
                <a:ext cx="172800" cy="217181"/>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67" name="Rectangle 266">
                <a:extLst>
                  <a:ext uri="{FF2B5EF4-FFF2-40B4-BE49-F238E27FC236}">
                    <a16:creationId xmlns:a16="http://schemas.microsoft.com/office/drawing/2014/main" id="{08FAD341-B7E9-4BCF-86F7-F3C738BC7A14}"/>
                  </a:ext>
                </a:extLst>
              </p:cNvPr>
              <p:cNvSpPr/>
              <p:nvPr/>
            </p:nvSpPr>
            <p:spPr>
              <a:xfrm>
                <a:off x="4255200" y="3500452"/>
                <a:ext cx="172800" cy="45954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70" name="Rectangle 269">
                <a:extLst>
                  <a:ext uri="{FF2B5EF4-FFF2-40B4-BE49-F238E27FC236}">
                    <a16:creationId xmlns:a16="http://schemas.microsoft.com/office/drawing/2014/main" id="{874A5FF8-5AB1-4EE2-9628-4872D2577183}"/>
                  </a:ext>
                </a:extLst>
              </p:cNvPr>
              <p:cNvSpPr/>
              <p:nvPr/>
            </p:nvSpPr>
            <p:spPr>
              <a:xfrm>
                <a:off x="4795200" y="3539622"/>
                <a:ext cx="172800" cy="42037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71" name="Rectangle 270">
                <a:extLst>
                  <a:ext uri="{FF2B5EF4-FFF2-40B4-BE49-F238E27FC236}">
                    <a16:creationId xmlns:a16="http://schemas.microsoft.com/office/drawing/2014/main" id="{B1B3FF6B-6476-4DF4-B3B8-F5DDD617DFF2}"/>
                  </a:ext>
                </a:extLst>
              </p:cNvPr>
              <p:cNvSpPr/>
              <p:nvPr/>
            </p:nvSpPr>
            <p:spPr>
              <a:xfrm>
                <a:off x="4590000" y="3672000"/>
                <a:ext cx="172800" cy="2880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02" name="Rectangle 301">
                <a:extLst>
                  <a:ext uri="{FF2B5EF4-FFF2-40B4-BE49-F238E27FC236}">
                    <a16:creationId xmlns:a16="http://schemas.microsoft.com/office/drawing/2014/main" id="{A3A03D92-A43A-40CC-BFE5-211FCCE75B13}"/>
                  </a:ext>
                </a:extLst>
              </p:cNvPr>
              <p:cNvSpPr/>
              <p:nvPr/>
            </p:nvSpPr>
            <p:spPr>
              <a:xfrm>
                <a:off x="5130000" y="3354602"/>
                <a:ext cx="172800" cy="605398"/>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03" name="Rectangle 302">
                <a:extLst>
                  <a:ext uri="{FF2B5EF4-FFF2-40B4-BE49-F238E27FC236}">
                    <a16:creationId xmlns:a16="http://schemas.microsoft.com/office/drawing/2014/main" id="{2EC392C2-9757-4624-8439-238F3C166B16}"/>
                  </a:ext>
                </a:extLst>
              </p:cNvPr>
              <p:cNvSpPr/>
              <p:nvPr/>
            </p:nvSpPr>
            <p:spPr>
              <a:xfrm>
                <a:off x="5335200" y="3142266"/>
                <a:ext cx="172800" cy="817734"/>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00" name="Rectangle 299">
                <a:extLst>
                  <a:ext uri="{FF2B5EF4-FFF2-40B4-BE49-F238E27FC236}">
                    <a16:creationId xmlns:a16="http://schemas.microsoft.com/office/drawing/2014/main" id="{9FF9528B-06C8-450E-AA6E-7C3B00340571}"/>
                  </a:ext>
                </a:extLst>
              </p:cNvPr>
              <p:cNvSpPr/>
              <p:nvPr/>
            </p:nvSpPr>
            <p:spPr>
              <a:xfrm>
                <a:off x="6750000" y="3759764"/>
                <a:ext cx="172800" cy="200236"/>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01" name="Rectangle 300">
                <a:extLst>
                  <a:ext uri="{FF2B5EF4-FFF2-40B4-BE49-F238E27FC236}">
                    <a16:creationId xmlns:a16="http://schemas.microsoft.com/office/drawing/2014/main" id="{ED01C5FF-EF9F-4EF0-93D8-C861323E24CD}"/>
                  </a:ext>
                </a:extLst>
              </p:cNvPr>
              <p:cNvSpPr/>
              <p:nvPr/>
            </p:nvSpPr>
            <p:spPr>
              <a:xfrm>
                <a:off x="6955200" y="3721512"/>
                <a:ext cx="172800" cy="23848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98" name="Rectangle 297">
                <a:extLst>
                  <a:ext uri="{FF2B5EF4-FFF2-40B4-BE49-F238E27FC236}">
                    <a16:creationId xmlns:a16="http://schemas.microsoft.com/office/drawing/2014/main" id="{C8989F4C-857B-48EA-8A47-F2229CE49FCE}"/>
                  </a:ext>
                </a:extLst>
              </p:cNvPr>
              <p:cNvSpPr/>
              <p:nvPr/>
            </p:nvSpPr>
            <p:spPr>
              <a:xfrm>
                <a:off x="6210000" y="3452568"/>
                <a:ext cx="172800" cy="507431"/>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99" name="Rectangle 298">
                <a:extLst>
                  <a:ext uri="{FF2B5EF4-FFF2-40B4-BE49-F238E27FC236}">
                    <a16:creationId xmlns:a16="http://schemas.microsoft.com/office/drawing/2014/main" id="{3F139DED-7F44-4A9E-8DC9-4EE177C713B4}"/>
                  </a:ext>
                </a:extLst>
              </p:cNvPr>
              <p:cNvSpPr/>
              <p:nvPr/>
            </p:nvSpPr>
            <p:spPr>
              <a:xfrm>
                <a:off x="6415200" y="3258862"/>
                <a:ext cx="172800" cy="70113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96" name="Rectangle 295">
                <a:extLst>
                  <a:ext uri="{FF2B5EF4-FFF2-40B4-BE49-F238E27FC236}">
                    <a16:creationId xmlns:a16="http://schemas.microsoft.com/office/drawing/2014/main" id="{A52AC8B0-A0E6-478F-B7F2-59EDD23F6973}"/>
                  </a:ext>
                </a:extLst>
              </p:cNvPr>
              <p:cNvSpPr/>
              <p:nvPr/>
            </p:nvSpPr>
            <p:spPr>
              <a:xfrm>
                <a:off x="5670000" y="3729600"/>
                <a:ext cx="172800" cy="2304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97" name="Rectangle 296">
                <a:extLst>
                  <a:ext uri="{FF2B5EF4-FFF2-40B4-BE49-F238E27FC236}">
                    <a16:creationId xmlns:a16="http://schemas.microsoft.com/office/drawing/2014/main" id="{04B58CB3-57EB-4036-9894-B95C2D51FF73}"/>
                  </a:ext>
                </a:extLst>
              </p:cNvPr>
              <p:cNvSpPr/>
              <p:nvPr/>
            </p:nvSpPr>
            <p:spPr>
              <a:xfrm>
                <a:off x="5875200" y="2965036"/>
                <a:ext cx="172800" cy="99496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94" name="Rectangle 293">
                <a:extLst>
                  <a:ext uri="{FF2B5EF4-FFF2-40B4-BE49-F238E27FC236}">
                    <a16:creationId xmlns:a16="http://schemas.microsoft.com/office/drawing/2014/main" id="{118A5D8A-6D25-445D-8EDA-74E5EAEB17D8}"/>
                  </a:ext>
                </a:extLst>
              </p:cNvPr>
              <p:cNvSpPr/>
              <p:nvPr/>
            </p:nvSpPr>
            <p:spPr>
              <a:xfrm>
                <a:off x="7290000" y="3429000"/>
                <a:ext cx="172800" cy="5310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95" name="Rectangle 294">
                <a:extLst>
                  <a:ext uri="{FF2B5EF4-FFF2-40B4-BE49-F238E27FC236}">
                    <a16:creationId xmlns:a16="http://schemas.microsoft.com/office/drawing/2014/main" id="{64C62F6D-AD06-4925-9238-B9FD3707E2C3}"/>
                  </a:ext>
                </a:extLst>
              </p:cNvPr>
              <p:cNvSpPr/>
              <p:nvPr/>
            </p:nvSpPr>
            <p:spPr>
              <a:xfrm>
                <a:off x="7495200" y="3414170"/>
                <a:ext cx="172800" cy="545829"/>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92" name="Rectangle 291">
                <a:extLst>
                  <a:ext uri="{FF2B5EF4-FFF2-40B4-BE49-F238E27FC236}">
                    <a16:creationId xmlns:a16="http://schemas.microsoft.com/office/drawing/2014/main" id="{03D4A5AF-F28D-4B76-A6DD-9CEE7561B747}"/>
                  </a:ext>
                </a:extLst>
              </p:cNvPr>
              <p:cNvSpPr/>
              <p:nvPr/>
            </p:nvSpPr>
            <p:spPr>
              <a:xfrm>
                <a:off x="7830000" y="3552686"/>
                <a:ext cx="172800" cy="40731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93" name="Rectangle 292">
                <a:extLst>
                  <a:ext uri="{FF2B5EF4-FFF2-40B4-BE49-F238E27FC236}">
                    <a16:creationId xmlns:a16="http://schemas.microsoft.com/office/drawing/2014/main" id="{6B630764-4D62-4478-8A4D-B08BFBABE4E5}"/>
                  </a:ext>
                </a:extLst>
              </p:cNvPr>
              <p:cNvSpPr/>
              <p:nvPr/>
            </p:nvSpPr>
            <p:spPr>
              <a:xfrm>
                <a:off x="8035200" y="3920400"/>
                <a:ext cx="172800" cy="396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14" name="object 111">
                <a:extLst>
                  <a:ext uri="{FF2B5EF4-FFF2-40B4-BE49-F238E27FC236}">
                    <a16:creationId xmlns:a16="http://schemas.microsoft.com/office/drawing/2014/main" id="{773E13E4-935B-4A6B-85EF-7F2C5EFC9952}"/>
                  </a:ext>
                </a:extLst>
              </p:cNvPr>
              <p:cNvSpPr/>
              <p:nvPr/>
            </p:nvSpPr>
            <p:spPr>
              <a:xfrm>
                <a:off x="1259450" y="3960000"/>
                <a:ext cx="756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nvGrpSpPr>
              <p:cNvPr id="397" name="Group 396">
                <a:extLst>
                  <a:ext uri="{FF2B5EF4-FFF2-40B4-BE49-F238E27FC236}">
                    <a16:creationId xmlns:a16="http://schemas.microsoft.com/office/drawing/2014/main" id="{9EDE4457-DD16-4099-AC03-30629D760BC6}"/>
                  </a:ext>
                </a:extLst>
              </p:cNvPr>
              <p:cNvGrpSpPr/>
              <p:nvPr/>
            </p:nvGrpSpPr>
            <p:grpSpPr>
              <a:xfrm>
                <a:off x="5760000" y="5670000"/>
                <a:ext cx="2054461" cy="153888"/>
                <a:chOff x="2706799" y="6218230"/>
                <a:chExt cx="2054461" cy="153888"/>
              </a:xfrm>
            </p:grpSpPr>
            <p:sp>
              <p:nvSpPr>
                <p:cNvPr id="304" name="object 14">
                  <a:extLst>
                    <a:ext uri="{FF2B5EF4-FFF2-40B4-BE49-F238E27FC236}">
                      <a16:creationId xmlns:a16="http://schemas.microsoft.com/office/drawing/2014/main" id="{627F3925-D79E-4EC9-B43D-BE0960E9A67E}"/>
                    </a:ext>
                  </a:extLst>
                </p:cNvPr>
                <p:cNvSpPr/>
                <p:nvPr/>
              </p:nvSpPr>
              <p:spPr>
                <a:xfrm>
                  <a:off x="2706799" y="623623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05" name="TextBox 304">
                  <a:extLst>
                    <a:ext uri="{FF2B5EF4-FFF2-40B4-BE49-F238E27FC236}">
                      <a16:creationId xmlns:a16="http://schemas.microsoft.com/office/drawing/2014/main" id="{D00AF4BE-9E1E-48DD-9764-5A06D32667C1}"/>
                    </a:ext>
                  </a:extLst>
                </p:cNvPr>
                <p:cNvSpPr txBox="1"/>
                <p:nvPr/>
              </p:nvSpPr>
              <p:spPr>
                <a:xfrm>
                  <a:off x="2887349" y="6218230"/>
                  <a:ext cx="1873911"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Sex before the age of 15 [males]</a:t>
                  </a:r>
                </a:p>
              </p:txBody>
            </p:sp>
          </p:grpSp>
          <p:grpSp>
            <p:nvGrpSpPr>
              <p:cNvPr id="396" name="Group 395">
                <a:extLst>
                  <a:ext uri="{FF2B5EF4-FFF2-40B4-BE49-F238E27FC236}">
                    <a16:creationId xmlns:a16="http://schemas.microsoft.com/office/drawing/2014/main" id="{02636CFD-965D-4102-8303-8F7B31E3429D}"/>
                  </a:ext>
                </a:extLst>
              </p:cNvPr>
              <p:cNvGrpSpPr/>
              <p:nvPr/>
            </p:nvGrpSpPr>
            <p:grpSpPr>
              <a:xfrm>
                <a:off x="2520000" y="5670000"/>
                <a:ext cx="2124993" cy="153888"/>
                <a:chOff x="2706799" y="6002230"/>
                <a:chExt cx="2124993" cy="153888"/>
              </a:xfrm>
            </p:grpSpPr>
            <p:sp>
              <p:nvSpPr>
                <p:cNvPr id="306" name="object 13">
                  <a:extLst>
                    <a:ext uri="{FF2B5EF4-FFF2-40B4-BE49-F238E27FC236}">
                      <a16:creationId xmlns:a16="http://schemas.microsoft.com/office/drawing/2014/main" id="{7D8E91DC-5237-4295-8243-B1C6D7CA845D}"/>
                    </a:ext>
                  </a:extLst>
                </p:cNvPr>
                <p:cNvSpPr/>
                <p:nvPr/>
              </p:nvSpPr>
              <p:spPr>
                <a:xfrm>
                  <a:off x="2706799" y="602023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07" name="TextBox 306">
                  <a:extLst>
                    <a:ext uri="{FF2B5EF4-FFF2-40B4-BE49-F238E27FC236}">
                      <a16:creationId xmlns:a16="http://schemas.microsoft.com/office/drawing/2014/main" id="{B7DBDD50-CAF1-4D36-A55A-26B2ADCCDA92}"/>
                    </a:ext>
                  </a:extLst>
                </p:cNvPr>
                <p:cNvSpPr txBox="1"/>
                <p:nvPr/>
              </p:nvSpPr>
              <p:spPr>
                <a:xfrm>
                  <a:off x="2887349" y="6002230"/>
                  <a:ext cx="1944443"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Sex before the age of 15 [females]</a:t>
                  </a:r>
                </a:p>
              </p:txBody>
            </p:sp>
          </p:grpSp>
          <p:sp>
            <p:nvSpPr>
              <p:cNvPr id="382" name="object 110">
                <a:extLst>
                  <a:ext uri="{FF2B5EF4-FFF2-40B4-BE49-F238E27FC236}">
                    <a16:creationId xmlns:a16="http://schemas.microsoft.com/office/drawing/2014/main" id="{ED29B9B6-14A7-45AB-A937-E2C2B228571D}"/>
                  </a:ext>
                </a:extLst>
              </p:cNvPr>
              <p:cNvSpPr/>
              <p:nvPr/>
            </p:nvSpPr>
            <p:spPr>
              <a:xfrm>
                <a:off x="5039450" y="3960000"/>
                <a:ext cx="0" cy="144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383" name="object 110">
                <a:extLst>
                  <a:ext uri="{FF2B5EF4-FFF2-40B4-BE49-F238E27FC236}">
                    <a16:creationId xmlns:a16="http://schemas.microsoft.com/office/drawing/2014/main" id="{5F2150B6-8294-443E-87B5-FA9DA4FDD94B}"/>
                  </a:ext>
                </a:extLst>
              </p:cNvPr>
              <p:cNvSpPr/>
              <p:nvPr/>
            </p:nvSpPr>
            <p:spPr>
              <a:xfrm>
                <a:off x="6120000" y="3960000"/>
                <a:ext cx="0" cy="144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384" name="object 110">
                <a:extLst>
                  <a:ext uri="{FF2B5EF4-FFF2-40B4-BE49-F238E27FC236}">
                    <a16:creationId xmlns:a16="http://schemas.microsoft.com/office/drawing/2014/main" id="{E5B3612E-CE9E-4C85-B4D4-17C33FA67DC8}"/>
                  </a:ext>
                </a:extLst>
              </p:cNvPr>
              <p:cNvSpPr/>
              <p:nvPr/>
            </p:nvSpPr>
            <p:spPr>
              <a:xfrm>
                <a:off x="8280000" y="3960000"/>
                <a:ext cx="0" cy="144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385" name="object 110">
                <a:extLst>
                  <a:ext uri="{FF2B5EF4-FFF2-40B4-BE49-F238E27FC236}">
                    <a16:creationId xmlns:a16="http://schemas.microsoft.com/office/drawing/2014/main" id="{54662298-BD2E-4C1A-BA4B-431BF0A1F25A}"/>
                  </a:ext>
                </a:extLst>
              </p:cNvPr>
              <p:cNvSpPr/>
              <p:nvPr/>
            </p:nvSpPr>
            <p:spPr>
              <a:xfrm>
                <a:off x="8819450" y="3960000"/>
                <a:ext cx="0" cy="144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391" name="object 85">
                <a:extLst>
                  <a:ext uri="{FF2B5EF4-FFF2-40B4-BE49-F238E27FC236}">
                    <a16:creationId xmlns:a16="http://schemas.microsoft.com/office/drawing/2014/main" id="{12D7EC1F-9C71-4A7C-A390-BEBED51AFA05}"/>
                  </a:ext>
                </a:extLst>
              </p:cNvPr>
              <p:cNvSpPr txBox="1"/>
              <p:nvPr/>
            </p:nvSpPr>
            <p:spPr>
              <a:xfrm>
                <a:off x="1260000" y="4716000"/>
                <a:ext cx="3780000" cy="233754"/>
              </a:xfrm>
              <a:prstGeom prst="rect">
                <a:avLst/>
              </a:prstGeom>
            </p:spPr>
            <p:txBody>
              <a:bodyPr vert="horz" wrap="square" lIns="0" tIns="12065" rIns="0" bIns="0" rtlCol="0">
                <a:noAutofit/>
              </a:bodyPr>
              <a:lstStyle/>
              <a:p>
                <a:pPr algn="ctr" fontAlgn="auto">
                  <a:spcBef>
                    <a:spcPts val="0"/>
                  </a:spcBef>
                  <a:spcAft>
                    <a:spcPts val="0"/>
                  </a:spcAft>
                </a:pPr>
                <a:r>
                  <a:rPr sz="1000" i="1" dirty="0">
                    <a:latin typeface="Arial" panose="020B0604020202020204" pitchFamily="34" charset="0"/>
                    <a:ea typeface="+mn-ea"/>
                    <a:cs typeface="Arial" panose="020B0604020202020204" pitchFamily="34" charset="0"/>
                  </a:rPr>
                  <a:t>No parental consent required</a:t>
                </a:r>
              </a:p>
            </p:txBody>
          </p:sp>
          <p:sp>
            <p:nvSpPr>
              <p:cNvPr id="392" name="object 86">
                <a:extLst>
                  <a:ext uri="{FF2B5EF4-FFF2-40B4-BE49-F238E27FC236}">
                    <a16:creationId xmlns:a16="http://schemas.microsoft.com/office/drawing/2014/main" id="{65F9F46D-B9E3-40BD-92E2-2875B22D3A0A}"/>
                  </a:ext>
                </a:extLst>
              </p:cNvPr>
              <p:cNvSpPr txBox="1"/>
              <p:nvPr/>
            </p:nvSpPr>
            <p:spPr>
              <a:xfrm>
                <a:off x="5038905" y="4680000"/>
                <a:ext cx="1080541" cy="629660"/>
              </a:xfrm>
              <a:prstGeom prst="rect">
                <a:avLst/>
              </a:prstGeom>
            </p:spPr>
            <p:txBody>
              <a:bodyPr vert="horz" wrap="square" lIns="0" tIns="13970" rIns="0" bIns="0" rtlCol="0">
                <a:spAutoFit/>
              </a:bodyPr>
              <a:lstStyle/>
              <a:p>
                <a:pPr marR="5080" indent="-635" algn="ctr" fontAlgn="auto">
                  <a:spcBef>
                    <a:spcPts val="0"/>
                  </a:spcBef>
                  <a:spcAft>
                    <a:spcPts val="0"/>
                  </a:spcAft>
                </a:pPr>
                <a:r>
                  <a:rPr sz="1000" i="1" dirty="0">
                    <a:latin typeface="Arial" panose="020B0604020202020204" pitchFamily="34" charset="0"/>
                    <a:ea typeface="+mn-ea"/>
                    <a:cs typeface="Arial" panose="020B0604020202020204" pitchFamily="34" charset="0"/>
                  </a:rPr>
                  <a:t>Yes, for  adolescents  younger than </a:t>
                </a:r>
                <a:endParaRPr lang="en-GB" sz="1000" i="1" dirty="0">
                  <a:latin typeface="Arial" panose="020B0604020202020204" pitchFamily="34" charset="0"/>
                  <a:ea typeface="+mn-ea"/>
                  <a:cs typeface="Arial" panose="020B0604020202020204" pitchFamily="34" charset="0"/>
                </a:endParaRPr>
              </a:p>
              <a:p>
                <a:pPr marR="5080" indent="-635" algn="ctr" fontAlgn="auto">
                  <a:spcBef>
                    <a:spcPts val="0"/>
                  </a:spcBef>
                  <a:spcAft>
                    <a:spcPts val="0"/>
                  </a:spcAft>
                </a:pPr>
                <a:r>
                  <a:rPr sz="1000" i="1" dirty="0">
                    <a:latin typeface="Arial" panose="020B0604020202020204" pitchFamily="34" charset="0"/>
                    <a:ea typeface="+mn-ea"/>
                    <a:cs typeface="Arial" panose="020B0604020202020204" pitchFamily="34" charset="0"/>
                  </a:rPr>
                  <a:t>14  years</a:t>
                </a:r>
              </a:p>
            </p:txBody>
          </p:sp>
          <p:sp>
            <p:nvSpPr>
              <p:cNvPr id="394" name="object 88">
                <a:extLst>
                  <a:ext uri="{FF2B5EF4-FFF2-40B4-BE49-F238E27FC236}">
                    <a16:creationId xmlns:a16="http://schemas.microsoft.com/office/drawing/2014/main" id="{7016F7C9-2E84-4DA3-853D-056307D15841}"/>
                  </a:ext>
                </a:extLst>
              </p:cNvPr>
              <p:cNvSpPr txBox="1"/>
              <p:nvPr/>
            </p:nvSpPr>
            <p:spPr>
              <a:xfrm>
                <a:off x="6120000" y="4680000"/>
                <a:ext cx="2160000" cy="419646"/>
              </a:xfrm>
              <a:prstGeom prst="rect">
                <a:avLst/>
              </a:prstGeom>
            </p:spPr>
            <p:txBody>
              <a:bodyPr vert="horz" wrap="square" lIns="72000" tIns="12065" rIns="72000" bIns="0" rtlCol="0">
                <a:noAutofit/>
              </a:bodyPr>
              <a:lstStyle/>
              <a:p>
                <a:pPr algn="ctr" fontAlgn="auto">
                  <a:spcBef>
                    <a:spcPts val="0"/>
                  </a:spcBef>
                  <a:spcAft>
                    <a:spcPts val="0"/>
                  </a:spcAft>
                </a:pPr>
                <a:r>
                  <a:rPr sz="1000" i="1" dirty="0">
                    <a:latin typeface="Arial" panose="020B0604020202020204" pitchFamily="34" charset="0"/>
                    <a:ea typeface="+mn-ea"/>
                    <a:cs typeface="Arial" panose="020B0604020202020204" pitchFamily="34" charset="0"/>
                  </a:rPr>
                  <a:t>Yes, for adolescents </a:t>
                </a:r>
                <a:endParaRPr lang="en-GB" sz="1000" i="1" dirty="0">
                  <a:latin typeface="Arial" panose="020B0604020202020204" pitchFamily="34" charset="0"/>
                  <a:ea typeface="+mn-ea"/>
                  <a:cs typeface="Arial" panose="020B0604020202020204" pitchFamily="34" charset="0"/>
                </a:endParaRPr>
              </a:p>
              <a:p>
                <a:pPr algn="ctr" fontAlgn="auto">
                  <a:spcBef>
                    <a:spcPts val="0"/>
                  </a:spcBef>
                  <a:spcAft>
                    <a:spcPts val="0"/>
                  </a:spcAft>
                </a:pPr>
                <a:r>
                  <a:rPr sz="1000" i="1" dirty="0">
                    <a:latin typeface="Arial" panose="020B0604020202020204" pitchFamily="34" charset="0"/>
                    <a:ea typeface="+mn-ea"/>
                    <a:cs typeface="Arial" panose="020B0604020202020204" pitchFamily="34" charset="0"/>
                  </a:rPr>
                  <a:t>younger than</a:t>
                </a:r>
                <a:r>
                  <a:rPr lang="en-GB" sz="1000" i="1" dirty="0">
                    <a:latin typeface="Arial" panose="020B0604020202020204" pitchFamily="34" charset="0"/>
                    <a:ea typeface="+mn-ea"/>
                    <a:cs typeface="Arial" panose="020B0604020202020204" pitchFamily="34" charset="0"/>
                  </a:rPr>
                  <a:t> </a:t>
                </a:r>
                <a:r>
                  <a:rPr lang="fr-CH" sz="1000" i="1" dirty="0">
                    <a:latin typeface="Arial" panose="020B0604020202020204" pitchFamily="34" charset="0"/>
                    <a:cs typeface="Arial" panose="020B0604020202020204" pitchFamily="34" charset="0"/>
                  </a:rPr>
                  <a:t>16 or 18 </a:t>
                </a:r>
                <a:r>
                  <a:rPr lang="fr-CH" sz="1000" i="1" dirty="0" err="1">
                    <a:latin typeface="Arial" panose="020B0604020202020204" pitchFamily="34" charset="0"/>
                    <a:cs typeface="Arial" panose="020B0604020202020204" pitchFamily="34" charset="0"/>
                  </a:rPr>
                  <a:t>years</a:t>
                </a:r>
                <a:endParaRPr lang="fr-CH" sz="1000" i="1" dirty="0">
                  <a:latin typeface="Arial" panose="020B0604020202020204" pitchFamily="34" charset="0"/>
                  <a:cs typeface="Arial" panose="020B0604020202020204" pitchFamily="34" charset="0"/>
                </a:endParaRPr>
              </a:p>
              <a:p>
                <a:pPr fontAlgn="auto">
                  <a:spcBef>
                    <a:spcPts val="0"/>
                  </a:spcBef>
                  <a:spcAft>
                    <a:spcPts val="0"/>
                  </a:spcAft>
                </a:pPr>
                <a:endParaRPr sz="1000" dirty="0">
                  <a:latin typeface="Arial" panose="020B0604020202020204" pitchFamily="34" charset="0"/>
                  <a:ea typeface="+mn-ea"/>
                  <a:cs typeface="Arial" panose="020B0604020202020204" pitchFamily="34" charset="0"/>
                </a:endParaRPr>
              </a:p>
            </p:txBody>
          </p:sp>
          <p:sp>
            <p:nvSpPr>
              <p:cNvPr id="395" name="object 89">
                <a:extLst>
                  <a:ext uri="{FF2B5EF4-FFF2-40B4-BE49-F238E27FC236}">
                    <a16:creationId xmlns:a16="http://schemas.microsoft.com/office/drawing/2014/main" id="{6FCB3B2E-65BB-4BCA-831C-CE1E716B18EC}"/>
                  </a:ext>
                </a:extLst>
              </p:cNvPr>
              <p:cNvSpPr txBox="1"/>
              <p:nvPr/>
            </p:nvSpPr>
            <p:spPr>
              <a:xfrm>
                <a:off x="8280000" y="4680000"/>
                <a:ext cx="539449" cy="655308"/>
              </a:xfrm>
              <a:prstGeom prst="rect">
                <a:avLst/>
              </a:prstGeom>
            </p:spPr>
            <p:txBody>
              <a:bodyPr vert="horz" wrap="square" lIns="0" tIns="13970" rIns="0" bIns="0" rtlCol="0">
                <a:spAutoFit/>
              </a:bodyPr>
              <a:lstStyle/>
              <a:p>
                <a:pPr marR="5080" algn="ctr" fontAlgn="auto">
                  <a:lnSpc>
                    <a:spcPts val="1000"/>
                  </a:lnSpc>
                  <a:spcBef>
                    <a:spcPts val="0"/>
                  </a:spcBef>
                  <a:spcAft>
                    <a:spcPts val="0"/>
                  </a:spcAft>
                </a:pPr>
                <a:r>
                  <a:rPr lang="fr-CH" sz="1000" i="1" dirty="0">
                    <a:latin typeface="Arial" panose="020B0604020202020204" pitchFamily="34" charset="0"/>
                    <a:cs typeface="Arial" panose="020B0604020202020204" pitchFamily="34" charset="0"/>
                  </a:rPr>
                  <a:t>Data not </a:t>
                </a:r>
                <a:r>
                  <a:rPr sz="1000" i="1" dirty="0">
                    <a:latin typeface="Arial" panose="020B0604020202020204" pitchFamily="34" charset="0"/>
                    <a:ea typeface="+mn-ea"/>
                    <a:cs typeface="Arial" panose="020B0604020202020204" pitchFamily="34" charset="0"/>
                  </a:rPr>
                  <a:t>available </a:t>
                </a:r>
                <a:endParaRPr lang="en-GB" sz="1000" i="1" dirty="0">
                  <a:latin typeface="Arial" panose="020B0604020202020204" pitchFamily="34" charset="0"/>
                  <a:ea typeface="+mn-ea"/>
                  <a:cs typeface="Arial" panose="020B0604020202020204" pitchFamily="34" charset="0"/>
                </a:endParaRPr>
              </a:p>
              <a:p>
                <a:pPr marR="5080" algn="ctr" fontAlgn="auto">
                  <a:lnSpc>
                    <a:spcPts val="1000"/>
                  </a:lnSpc>
                  <a:spcBef>
                    <a:spcPts val="0"/>
                  </a:spcBef>
                  <a:spcAft>
                    <a:spcPts val="0"/>
                  </a:spcAft>
                </a:pPr>
                <a:r>
                  <a:rPr sz="1000" i="1" dirty="0">
                    <a:latin typeface="Arial" panose="020B0604020202020204" pitchFamily="34" charset="0"/>
                    <a:ea typeface="+mn-ea"/>
                    <a:cs typeface="Arial" panose="020B0604020202020204" pitchFamily="34" charset="0"/>
                  </a:rPr>
                  <a:t>on </a:t>
                </a:r>
                <a:endParaRPr lang="en-GB" sz="1000" i="1" dirty="0">
                  <a:latin typeface="Arial" panose="020B0604020202020204" pitchFamily="34" charset="0"/>
                  <a:ea typeface="+mn-ea"/>
                  <a:cs typeface="Arial" panose="020B0604020202020204" pitchFamily="34" charset="0"/>
                </a:endParaRPr>
              </a:p>
              <a:p>
                <a:pPr marR="5080" algn="ctr" fontAlgn="auto">
                  <a:lnSpc>
                    <a:spcPts val="1000"/>
                  </a:lnSpc>
                  <a:spcBef>
                    <a:spcPts val="0"/>
                  </a:spcBef>
                  <a:spcAft>
                    <a:spcPts val="0"/>
                  </a:spcAft>
                </a:pPr>
                <a:r>
                  <a:rPr sz="1000" i="1" dirty="0">
                    <a:latin typeface="Arial" panose="020B0604020202020204" pitchFamily="34" charset="0"/>
                    <a:ea typeface="+mn-ea"/>
                    <a:cs typeface="Arial" panose="020B0604020202020204" pitchFamily="34" charset="0"/>
                  </a:rPr>
                  <a:t>parental  consent</a:t>
                </a:r>
              </a:p>
            </p:txBody>
          </p:sp>
        </p:grpSp>
      </p:grpSp>
    </p:spTree>
    <p:extLst>
      <p:ext uri="{BB962C8B-B14F-4D97-AF65-F5344CB8AC3E}">
        <p14:creationId xmlns:p14="http://schemas.microsoft.com/office/powerpoint/2010/main" val="6346565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59388B1-11A0-404D-8CAB-CDC5106E1C75}"/>
              </a:ext>
            </a:extLst>
          </p:cNvPr>
          <p:cNvGrpSpPr/>
          <p:nvPr/>
        </p:nvGrpSpPr>
        <p:grpSpPr>
          <a:xfrm>
            <a:off x="0" y="0"/>
            <a:ext cx="10285200" cy="6153111"/>
            <a:chOff x="0" y="0"/>
            <a:chExt cx="10285200" cy="6153111"/>
          </a:xfrm>
        </p:grpSpPr>
        <p:grpSp>
          <p:nvGrpSpPr>
            <p:cNvPr id="2" name="Group 1">
              <a:extLst>
                <a:ext uri="{FF2B5EF4-FFF2-40B4-BE49-F238E27FC236}">
                  <a16:creationId xmlns:a16="http://schemas.microsoft.com/office/drawing/2014/main" id="{DAE00CDF-5DD6-4E03-B0F8-0EED2FF553B0}"/>
                </a:ext>
              </a:extLst>
            </p:cNvPr>
            <p:cNvGrpSpPr/>
            <p:nvPr/>
          </p:nvGrpSpPr>
          <p:grpSpPr>
            <a:xfrm>
              <a:off x="720000" y="4500000"/>
              <a:ext cx="991853" cy="169277"/>
              <a:chOff x="720000" y="4500000"/>
              <a:chExt cx="991853" cy="169277"/>
            </a:xfrm>
          </p:grpSpPr>
          <p:sp>
            <p:nvSpPr>
              <p:cNvPr id="143" name="object 13">
                <a:extLst>
                  <a:ext uri="{FF2B5EF4-FFF2-40B4-BE49-F238E27FC236}">
                    <a16:creationId xmlns:a16="http://schemas.microsoft.com/office/drawing/2014/main" id="{081F7E4D-3408-44A4-B615-3939B675C5DC}"/>
                  </a:ext>
                </a:extLst>
              </p:cNvPr>
              <p:cNvSpPr/>
              <p:nvPr/>
            </p:nvSpPr>
            <p:spPr>
              <a:xfrm>
                <a:off x="720000" y="451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44" name="TextBox 143">
                <a:extLst>
                  <a:ext uri="{FF2B5EF4-FFF2-40B4-BE49-F238E27FC236}">
                    <a16:creationId xmlns:a16="http://schemas.microsoft.com/office/drawing/2014/main" id="{4658EF5B-08B8-49F5-A6DD-0B7C4A44CDC9}"/>
                  </a:ext>
                </a:extLst>
              </p:cNvPr>
              <p:cNvSpPr txBox="1"/>
              <p:nvPr/>
            </p:nvSpPr>
            <p:spPr>
              <a:xfrm>
                <a:off x="936000" y="4500000"/>
                <a:ext cx="775853" cy="169277"/>
              </a:xfrm>
              <a:prstGeom prst="rect">
                <a:avLst/>
              </a:prstGeom>
              <a:noFill/>
            </p:spPr>
            <p:txBody>
              <a:bodyPr vert="horz" wrap="none" lIns="0" tIns="0" rIns="0" bIns="0" rtlCol="0">
                <a:spAutoFit/>
              </a:bodyPr>
              <a:lstStyle/>
              <a:p>
                <a:r>
                  <a:rPr lang="en-GB" sz="1100" dirty="0">
                    <a:solidFill>
                      <a:schemeClr val="tx1">
                        <a:lumMod val="75000"/>
                        <a:lumOff val="25000"/>
                      </a:schemeClr>
                    </a:solidFill>
                  </a:rPr>
                  <a:t>Sex workers</a:t>
                </a:r>
                <a:endParaRPr lang="en-CH" sz="1100" dirty="0">
                  <a:solidFill>
                    <a:schemeClr val="tx1">
                      <a:lumMod val="75000"/>
                      <a:lumOff val="25000"/>
                    </a:schemeClr>
                  </a:solidFill>
                </a:endParaRPr>
              </a:p>
            </p:txBody>
          </p:sp>
        </p:grpSp>
        <p:sp>
          <p:nvSpPr>
            <p:cNvPr id="14" name="object 103">
              <a:extLst>
                <a:ext uri="{FF2B5EF4-FFF2-40B4-BE49-F238E27FC236}">
                  <a16:creationId xmlns:a16="http://schemas.microsoft.com/office/drawing/2014/main" id="{E2215FAE-D9E8-4BEA-8D9E-D0DC54DA9891}"/>
                </a:ext>
              </a:extLst>
            </p:cNvPr>
            <p:cNvSpPr/>
            <p:nvPr/>
          </p:nvSpPr>
          <p:spPr>
            <a:xfrm>
              <a:off x="1440000" y="1677600"/>
              <a:ext cx="0" cy="2158786"/>
            </a:xfrm>
            <a:custGeom>
              <a:avLst/>
              <a:gdLst/>
              <a:ahLst/>
              <a:cxnLst/>
              <a:rect l="l" t="t" r="r" b="b"/>
              <a:pathLst>
                <a:path h="1567179">
                  <a:moveTo>
                    <a:pt x="0" y="0"/>
                  </a:moveTo>
                  <a:lnTo>
                    <a:pt x="0" y="1566671"/>
                  </a:lnTo>
                </a:path>
              </a:pathLst>
            </a:custGeom>
            <a:ln w="3175">
              <a:solidFill>
                <a:srgbClr val="878787"/>
              </a:solidFill>
            </a:ln>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85" name="Rectangle 84">
              <a:extLst>
                <a:ext uri="{FF2B5EF4-FFF2-40B4-BE49-F238E27FC236}">
                  <a16:creationId xmlns:a16="http://schemas.microsoft.com/office/drawing/2014/main" id="{C74A2264-3648-46D1-89E5-B5B900855A44}"/>
                </a:ext>
              </a:extLst>
            </p:cNvPr>
            <p:cNvSpPr/>
            <p:nvPr/>
          </p:nvSpPr>
          <p:spPr>
            <a:xfrm>
              <a:off x="3132000" y="2207966"/>
              <a:ext cx="144000" cy="1628034"/>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93" name="Rectangle 92">
              <a:extLst>
                <a:ext uri="{FF2B5EF4-FFF2-40B4-BE49-F238E27FC236}">
                  <a16:creationId xmlns:a16="http://schemas.microsoft.com/office/drawing/2014/main" id="{269B5F33-3C5F-4379-B970-5DDE1B1FE4B8}"/>
                </a:ext>
              </a:extLst>
            </p:cNvPr>
            <p:cNvSpPr/>
            <p:nvPr/>
          </p:nvSpPr>
          <p:spPr>
            <a:xfrm>
              <a:off x="5292000" y="3664800"/>
              <a:ext cx="144000" cy="1728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98" name="Rectangle 97">
              <a:extLst>
                <a:ext uri="{FF2B5EF4-FFF2-40B4-BE49-F238E27FC236}">
                  <a16:creationId xmlns:a16="http://schemas.microsoft.com/office/drawing/2014/main" id="{EB11FF8C-0B20-4393-9CFE-90C889D21A1E}"/>
                </a:ext>
              </a:extLst>
            </p:cNvPr>
            <p:cNvSpPr/>
            <p:nvPr/>
          </p:nvSpPr>
          <p:spPr>
            <a:xfrm>
              <a:off x="3852000" y="3477600"/>
              <a:ext cx="144000" cy="3600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00" name="Rectangle 99">
              <a:extLst>
                <a:ext uri="{FF2B5EF4-FFF2-40B4-BE49-F238E27FC236}">
                  <a16:creationId xmlns:a16="http://schemas.microsoft.com/office/drawing/2014/main" id="{40F4660B-C297-459F-AA35-697737136B5A}"/>
                </a:ext>
              </a:extLst>
            </p:cNvPr>
            <p:cNvSpPr/>
            <p:nvPr/>
          </p:nvSpPr>
          <p:spPr>
            <a:xfrm>
              <a:off x="7272000" y="2297232"/>
              <a:ext cx="144000" cy="1538768"/>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02" name="Rectangle 101">
              <a:extLst>
                <a:ext uri="{FF2B5EF4-FFF2-40B4-BE49-F238E27FC236}">
                  <a16:creationId xmlns:a16="http://schemas.microsoft.com/office/drawing/2014/main" id="{D4780F33-9D7A-4AFF-9769-23E17C5D75BE}"/>
                </a:ext>
              </a:extLst>
            </p:cNvPr>
            <p:cNvSpPr/>
            <p:nvPr/>
          </p:nvSpPr>
          <p:spPr>
            <a:xfrm>
              <a:off x="7092000" y="2884528"/>
              <a:ext cx="144000" cy="951472"/>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06" name="Rectangle 105">
              <a:extLst>
                <a:ext uri="{FF2B5EF4-FFF2-40B4-BE49-F238E27FC236}">
                  <a16:creationId xmlns:a16="http://schemas.microsoft.com/office/drawing/2014/main" id="{94CBDCF5-E5DE-4A4F-A7F4-3F34B4466445}"/>
                </a:ext>
              </a:extLst>
            </p:cNvPr>
            <p:cNvSpPr/>
            <p:nvPr/>
          </p:nvSpPr>
          <p:spPr>
            <a:xfrm>
              <a:off x="6012000" y="3403108"/>
              <a:ext cx="144000" cy="432892"/>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r>
                <a:rPr lang="en-GB" sz="2200" kern="100" dirty="0">
                  <a:solidFill>
                    <a:prstClr val="white"/>
                  </a:solidFill>
                  <a:latin typeface="Arial" panose="020B0604020202020204" pitchFamily="34" charset="0"/>
                  <a:cs typeface="Arial" panose="020B0604020202020204" pitchFamily="34" charset="0"/>
                </a:rPr>
                <a:t>Percentage of key populations who reported receiving at least two prevention services in the past three months, eastern and southern Africa, 2016–2018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067874" cy="123111"/>
            </a:xfrm>
            <a:prstGeom prst="rect">
              <a:avLst/>
            </a:prstGeom>
          </p:spPr>
          <p:txBody>
            <a:bodyPr wrap="none" lIns="0" tIns="0" rIns="0" bIns="0">
              <a:spAutoFit/>
            </a:bodyPr>
            <a:lstStyle/>
            <a:p>
              <a:pPr lvl="0">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lang="fr-CH" sz="800" dirty="0">
                  <a:solidFill>
                    <a:srgbClr val="231F20"/>
                  </a:solidFill>
                  <a:latin typeface="Arial"/>
                  <a:cs typeface="Arial"/>
                </a:rPr>
                <a:t>Global AIDS Monitoring, 2016–2018.</a:t>
              </a:r>
            </a:p>
          </p:txBody>
        </p:sp>
        <p:sp>
          <p:nvSpPr>
            <p:cNvPr id="38" name="object 126">
              <a:extLst>
                <a:ext uri="{FF2B5EF4-FFF2-40B4-BE49-F238E27FC236}">
                  <a16:creationId xmlns:a16="http://schemas.microsoft.com/office/drawing/2014/main" id="{BE8DDE04-F470-44DE-B8CC-6E93E575F38A}"/>
                </a:ext>
              </a:extLst>
            </p:cNvPr>
            <p:cNvSpPr txBox="1"/>
            <p:nvPr/>
          </p:nvSpPr>
          <p:spPr>
            <a:xfrm>
              <a:off x="540000" y="5688000"/>
              <a:ext cx="7231774" cy="255134"/>
            </a:xfrm>
            <a:prstGeom prst="rect">
              <a:avLst/>
            </a:prstGeom>
          </p:spPr>
          <p:txBody>
            <a:bodyPr vert="horz" wrap="square" lIns="0" tIns="7620" rIns="0" bIns="0" rtlCol="0">
              <a:spAutoFit/>
            </a:bodyPr>
            <a:lstStyle/>
            <a:p>
              <a:pPr marR="497840">
                <a:lnSpc>
                  <a:spcPct val="104200"/>
                </a:lnSpc>
              </a:pPr>
              <a:r>
                <a:rPr sz="800" dirty="0"/>
                <a:t>Data for female sex workers in Malawi and the United Republic of  Tanzania and for gay men and other men who have sex</a:t>
              </a:r>
              <a:r>
                <a:rPr lang="en-GB" sz="800" dirty="0"/>
                <a:t> </a:t>
              </a:r>
              <a:r>
                <a:rPr sz="800" dirty="0"/>
                <a:t>with men in Malawi and Zimbabwe come from programmes (which tend to show higher values) and not from a survey.</a:t>
              </a:r>
            </a:p>
          </p:txBody>
        </p:sp>
        <p:sp>
          <p:nvSpPr>
            <p:cNvPr id="39" name="Rectangle 38">
              <a:extLst>
                <a:ext uri="{FF2B5EF4-FFF2-40B4-BE49-F238E27FC236}">
                  <a16:creationId xmlns:a16="http://schemas.microsoft.com/office/drawing/2014/main" id="{82B8A0DB-DE43-4108-B028-9058A649B2F4}"/>
                </a:ext>
              </a:extLst>
            </p:cNvPr>
            <p:cNvSpPr/>
            <p:nvPr/>
          </p:nvSpPr>
          <p:spPr>
            <a:xfrm>
              <a:off x="540000" y="5040000"/>
              <a:ext cx="7081405" cy="584775"/>
            </a:xfrm>
            <a:prstGeom prst="rect">
              <a:avLst/>
            </a:prstGeom>
          </p:spPr>
          <p:txBody>
            <a:bodyPr wrap="square" lIns="0">
              <a:spAutoFit/>
            </a:bodyPr>
            <a:lstStyle/>
            <a:p>
              <a:pPr marL="360363" indent="-360363">
                <a:tabLst>
                  <a:tab pos="361950" algn="l"/>
                </a:tabLst>
              </a:pPr>
              <a:r>
                <a:rPr lang="en-GB" sz="800" i="1" dirty="0"/>
                <a:t>Notes</a:t>
              </a:r>
              <a:r>
                <a:rPr lang="en-GB" sz="800" dirty="0"/>
                <a:t>: 	Possible prevention services received among sex workers,  gay men and other men who have sex with men and transgender people: condoms and lubricant, counselling on condom use and  safe sex, and testing for sexually transmitted infections. </a:t>
              </a:r>
            </a:p>
            <a:p>
              <a:pPr marL="360363" indent="-360363">
                <a:tabLst>
                  <a:tab pos="361950" algn="l"/>
                </a:tabLst>
              </a:pPr>
              <a:r>
                <a:rPr lang="en-GB" sz="800" dirty="0"/>
                <a:t>	Possible prevention services received among people who inject drugs: condoms and lubricant, counselling on condom use and safe sex, and clean needles or syringes.</a:t>
              </a:r>
              <a:endParaRPr lang="en-CH" sz="800" dirty="0"/>
            </a:p>
          </p:txBody>
        </p:sp>
        <p:sp>
          <p:nvSpPr>
            <p:cNvPr id="42" name="Rectangle 41">
              <a:extLst>
                <a:ext uri="{FF2B5EF4-FFF2-40B4-BE49-F238E27FC236}">
                  <a16:creationId xmlns:a16="http://schemas.microsoft.com/office/drawing/2014/main" id="{2E609A83-B430-43CE-95E8-D52B42C703F4}"/>
                </a:ext>
              </a:extLst>
            </p:cNvPr>
            <p:cNvSpPr/>
            <p:nvPr/>
          </p:nvSpPr>
          <p:spPr>
            <a:xfrm>
              <a:off x="1872000" y="2431457"/>
              <a:ext cx="144000" cy="1402582"/>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71" name="Rectangle 70">
              <a:extLst>
                <a:ext uri="{FF2B5EF4-FFF2-40B4-BE49-F238E27FC236}">
                  <a16:creationId xmlns:a16="http://schemas.microsoft.com/office/drawing/2014/main" id="{7C33988C-D3C5-475C-9AC3-342B61572DAA}"/>
                </a:ext>
              </a:extLst>
            </p:cNvPr>
            <p:cNvSpPr/>
            <p:nvPr/>
          </p:nvSpPr>
          <p:spPr>
            <a:xfrm>
              <a:off x="1692000" y="2367188"/>
              <a:ext cx="144000" cy="1466852"/>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47" name="object 110">
              <a:extLst>
                <a:ext uri="{FF2B5EF4-FFF2-40B4-BE49-F238E27FC236}">
                  <a16:creationId xmlns:a16="http://schemas.microsoft.com/office/drawing/2014/main" id="{4D0DB7FE-C1DC-4104-9612-B8AD4A857909}"/>
                </a:ext>
              </a:extLst>
            </p:cNvPr>
            <p:cNvSpPr/>
            <p:nvPr/>
          </p:nvSpPr>
          <p:spPr>
            <a:xfrm>
              <a:off x="1439450" y="16775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8" name="object 54">
              <a:extLst>
                <a:ext uri="{FF2B5EF4-FFF2-40B4-BE49-F238E27FC236}">
                  <a16:creationId xmlns:a16="http://schemas.microsoft.com/office/drawing/2014/main" id="{C5DE48D0-7FD3-48F9-9728-F43DCDD42FE8}"/>
                </a:ext>
              </a:extLst>
            </p:cNvPr>
            <p:cNvSpPr txBox="1"/>
            <p:nvPr/>
          </p:nvSpPr>
          <p:spPr>
            <a:xfrm>
              <a:off x="1440000" y="3945600"/>
              <a:ext cx="108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Malawi</a:t>
              </a:r>
              <a:endParaRPr sz="1100" dirty="0">
                <a:latin typeface="Arial"/>
                <a:ea typeface="+mn-ea"/>
                <a:cs typeface="Arial"/>
              </a:endParaRPr>
            </a:p>
          </p:txBody>
        </p:sp>
        <p:sp>
          <p:nvSpPr>
            <p:cNvPr id="50" name="object 54">
              <a:extLst>
                <a:ext uri="{FF2B5EF4-FFF2-40B4-BE49-F238E27FC236}">
                  <a16:creationId xmlns:a16="http://schemas.microsoft.com/office/drawing/2014/main" id="{8D1D1F53-F98F-4DC3-98EE-D4299922420C}"/>
                </a:ext>
              </a:extLst>
            </p:cNvPr>
            <p:cNvSpPr txBox="1"/>
            <p:nvPr/>
          </p:nvSpPr>
          <p:spPr>
            <a:xfrm>
              <a:off x="2520000" y="3945600"/>
              <a:ext cx="108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Seychelles</a:t>
              </a:r>
              <a:endParaRPr sz="1100" dirty="0">
                <a:latin typeface="Arial"/>
                <a:ea typeface="+mn-ea"/>
                <a:cs typeface="Arial"/>
              </a:endParaRPr>
            </a:p>
          </p:txBody>
        </p:sp>
        <p:sp>
          <p:nvSpPr>
            <p:cNvPr id="52" name="object 54">
              <a:extLst>
                <a:ext uri="{FF2B5EF4-FFF2-40B4-BE49-F238E27FC236}">
                  <a16:creationId xmlns:a16="http://schemas.microsoft.com/office/drawing/2014/main" id="{548B7884-290E-4A20-BC4C-C8E7903249B2}"/>
                </a:ext>
              </a:extLst>
            </p:cNvPr>
            <p:cNvSpPr txBox="1"/>
            <p:nvPr/>
          </p:nvSpPr>
          <p:spPr>
            <a:xfrm>
              <a:off x="3600000" y="3945600"/>
              <a:ext cx="108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South Sudan</a:t>
              </a:r>
              <a:endParaRPr sz="1100" dirty="0">
                <a:latin typeface="Arial"/>
                <a:ea typeface="+mn-ea"/>
                <a:cs typeface="Arial"/>
              </a:endParaRPr>
            </a:p>
          </p:txBody>
        </p:sp>
        <p:sp>
          <p:nvSpPr>
            <p:cNvPr id="54" name="object 54">
              <a:extLst>
                <a:ext uri="{FF2B5EF4-FFF2-40B4-BE49-F238E27FC236}">
                  <a16:creationId xmlns:a16="http://schemas.microsoft.com/office/drawing/2014/main" id="{CA4790DE-ED22-428A-B830-99D24C7A1941}"/>
                </a:ext>
              </a:extLst>
            </p:cNvPr>
            <p:cNvSpPr txBox="1"/>
            <p:nvPr/>
          </p:nvSpPr>
          <p:spPr>
            <a:xfrm>
              <a:off x="4680000" y="3945600"/>
              <a:ext cx="108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Uganda</a:t>
              </a:r>
              <a:endParaRPr sz="1100" dirty="0">
                <a:latin typeface="Arial"/>
                <a:ea typeface="+mn-ea"/>
                <a:cs typeface="Arial"/>
              </a:endParaRPr>
            </a:p>
          </p:txBody>
        </p:sp>
        <p:sp>
          <p:nvSpPr>
            <p:cNvPr id="56" name="object 54">
              <a:extLst>
                <a:ext uri="{FF2B5EF4-FFF2-40B4-BE49-F238E27FC236}">
                  <a16:creationId xmlns:a16="http://schemas.microsoft.com/office/drawing/2014/main" id="{9762F6C7-5280-400D-9E9D-23A2AEFA8A5A}"/>
                </a:ext>
              </a:extLst>
            </p:cNvPr>
            <p:cNvSpPr txBox="1"/>
            <p:nvPr/>
          </p:nvSpPr>
          <p:spPr>
            <a:xfrm>
              <a:off x="5760000" y="3945600"/>
              <a:ext cx="1080000" cy="347490"/>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United Republic </a:t>
              </a:r>
            </a:p>
            <a:p>
              <a:pPr algn="ctr" fontAlgn="auto">
                <a:spcBef>
                  <a:spcPts val="0"/>
                </a:spcBef>
                <a:spcAft>
                  <a:spcPts val="0"/>
                </a:spcAft>
              </a:pPr>
              <a:r>
                <a:rPr lang="en-GB" sz="1100" spc="-35" dirty="0">
                  <a:latin typeface="Arial"/>
                  <a:ea typeface="+mn-ea"/>
                  <a:cs typeface="Arial"/>
                </a:rPr>
                <a:t>of Tanzania</a:t>
              </a:r>
              <a:endParaRPr sz="1100" dirty="0">
                <a:latin typeface="Arial"/>
                <a:ea typeface="+mn-ea"/>
                <a:cs typeface="Arial"/>
              </a:endParaRPr>
            </a:p>
          </p:txBody>
        </p:sp>
        <p:sp>
          <p:nvSpPr>
            <p:cNvPr id="58" name="object 54">
              <a:extLst>
                <a:ext uri="{FF2B5EF4-FFF2-40B4-BE49-F238E27FC236}">
                  <a16:creationId xmlns:a16="http://schemas.microsoft.com/office/drawing/2014/main" id="{70F5BC8F-16D6-4EFA-BD6D-6AAE5BB563BE}"/>
                </a:ext>
              </a:extLst>
            </p:cNvPr>
            <p:cNvSpPr txBox="1"/>
            <p:nvPr/>
          </p:nvSpPr>
          <p:spPr>
            <a:xfrm>
              <a:off x="6840000" y="3945599"/>
              <a:ext cx="1080000" cy="575125"/>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Zimbabwe</a:t>
              </a:r>
              <a:endParaRPr sz="1100" dirty="0">
                <a:latin typeface="Arial"/>
                <a:ea typeface="+mn-ea"/>
                <a:cs typeface="Arial"/>
              </a:endParaRPr>
            </a:p>
          </p:txBody>
        </p:sp>
        <p:sp>
          <p:nvSpPr>
            <p:cNvPr id="61" name="TextBox 60">
              <a:extLst>
                <a:ext uri="{FF2B5EF4-FFF2-40B4-BE49-F238E27FC236}">
                  <a16:creationId xmlns:a16="http://schemas.microsoft.com/office/drawing/2014/main" id="{429BB495-A891-42D1-BCC7-EF3A74FF4D0E}"/>
                </a:ext>
              </a:extLst>
            </p:cNvPr>
            <p:cNvSpPr txBox="1"/>
            <p:nvPr/>
          </p:nvSpPr>
          <p:spPr>
            <a:xfrm>
              <a:off x="900000" y="2570400"/>
              <a:ext cx="123111" cy="384721"/>
            </a:xfrm>
            <a:prstGeom prst="rect">
              <a:avLst/>
            </a:prstGeom>
            <a:noFill/>
          </p:spPr>
          <p:txBody>
            <a:bodyPr vert="vert270" wrap="none" lIns="0" tIns="0" rIns="0" bIns="0" rtlCol="0">
              <a:spAutoFit/>
            </a:bodyPr>
            <a:lstStyle/>
            <a:p>
              <a:pPr algn="r"/>
              <a:r>
                <a:rPr lang="en-GB" sz="800" dirty="0"/>
                <a:t>Per cent</a:t>
              </a:r>
              <a:endParaRPr lang="en-CH" sz="800" dirty="0"/>
            </a:p>
          </p:txBody>
        </p:sp>
        <p:sp>
          <p:nvSpPr>
            <p:cNvPr id="62" name="TextBox 61">
              <a:extLst>
                <a:ext uri="{FF2B5EF4-FFF2-40B4-BE49-F238E27FC236}">
                  <a16:creationId xmlns:a16="http://schemas.microsoft.com/office/drawing/2014/main" id="{1A52C3EB-267D-4863-BD39-CF709390DBA3}"/>
                </a:ext>
              </a:extLst>
            </p:cNvPr>
            <p:cNvSpPr txBox="1"/>
            <p:nvPr/>
          </p:nvSpPr>
          <p:spPr>
            <a:xfrm>
              <a:off x="1152000" y="1605600"/>
              <a:ext cx="192360" cy="138499"/>
            </a:xfrm>
            <a:prstGeom prst="rect">
              <a:avLst/>
            </a:prstGeom>
            <a:noFill/>
          </p:spPr>
          <p:txBody>
            <a:bodyPr vert="horz" wrap="none" lIns="0" tIns="0" rIns="0" bIns="0" rtlCol="0">
              <a:spAutoFit/>
            </a:bodyPr>
            <a:lstStyle/>
            <a:p>
              <a:pPr algn="r"/>
              <a:r>
                <a:rPr lang="en-GB" sz="900" dirty="0"/>
                <a:t>100</a:t>
              </a:r>
              <a:endParaRPr lang="en-CH" sz="900" dirty="0"/>
            </a:p>
          </p:txBody>
        </p:sp>
        <p:sp>
          <p:nvSpPr>
            <p:cNvPr id="113" name="TextBox 112">
              <a:extLst>
                <a:ext uri="{FF2B5EF4-FFF2-40B4-BE49-F238E27FC236}">
                  <a16:creationId xmlns:a16="http://schemas.microsoft.com/office/drawing/2014/main" id="{292D4632-1780-401E-B900-E5D44FC225E7}"/>
                </a:ext>
              </a:extLst>
            </p:cNvPr>
            <p:cNvSpPr txBox="1"/>
            <p:nvPr/>
          </p:nvSpPr>
          <p:spPr>
            <a:xfrm>
              <a:off x="1216120" y="1821600"/>
              <a:ext cx="128240" cy="138499"/>
            </a:xfrm>
            <a:prstGeom prst="rect">
              <a:avLst/>
            </a:prstGeom>
            <a:noFill/>
          </p:spPr>
          <p:txBody>
            <a:bodyPr vert="horz" wrap="none" lIns="0" tIns="0" rIns="0" bIns="0" rtlCol="0">
              <a:spAutoFit/>
            </a:bodyPr>
            <a:lstStyle/>
            <a:p>
              <a:pPr algn="r"/>
              <a:r>
                <a:rPr lang="en-GB" sz="900" dirty="0"/>
                <a:t>90</a:t>
              </a:r>
              <a:endParaRPr lang="en-CH" sz="900" dirty="0"/>
            </a:p>
          </p:txBody>
        </p:sp>
        <p:sp>
          <p:nvSpPr>
            <p:cNvPr id="114" name="TextBox 113">
              <a:extLst>
                <a:ext uri="{FF2B5EF4-FFF2-40B4-BE49-F238E27FC236}">
                  <a16:creationId xmlns:a16="http://schemas.microsoft.com/office/drawing/2014/main" id="{2A859A9F-45CB-4AD4-AD11-CB6A54007741}"/>
                </a:ext>
              </a:extLst>
            </p:cNvPr>
            <p:cNvSpPr txBox="1"/>
            <p:nvPr/>
          </p:nvSpPr>
          <p:spPr>
            <a:xfrm>
              <a:off x="1216120" y="2037600"/>
              <a:ext cx="128240" cy="138499"/>
            </a:xfrm>
            <a:prstGeom prst="rect">
              <a:avLst/>
            </a:prstGeom>
            <a:noFill/>
          </p:spPr>
          <p:txBody>
            <a:bodyPr vert="horz" wrap="none" lIns="0" tIns="0" rIns="0" bIns="0" rtlCol="0">
              <a:spAutoFit/>
            </a:bodyPr>
            <a:lstStyle/>
            <a:p>
              <a:pPr algn="r"/>
              <a:r>
                <a:rPr lang="en-GB" sz="900" dirty="0"/>
                <a:t>80</a:t>
              </a:r>
              <a:endParaRPr lang="en-CH" sz="900" dirty="0"/>
            </a:p>
          </p:txBody>
        </p:sp>
        <p:sp>
          <p:nvSpPr>
            <p:cNvPr id="115" name="TextBox 114">
              <a:extLst>
                <a:ext uri="{FF2B5EF4-FFF2-40B4-BE49-F238E27FC236}">
                  <a16:creationId xmlns:a16="http://schemas.microsoft.com/office/drawing/2014/main" id="{94B5C7D0-49FC-42D5-B4BC-513E01362D1A}"/>
                </a:ext>
              </a:extLst>
            </p:cNvPr>
            <p:cNvSpPr txBox="1"/>
            <p:nvPr/>
          </p:nvSpPr>
          <p:spPr>
            <a:xfrm>
              <a:off x="1216120" y="2253600"/>
              <a:ext cx="128240" cy="138499"/>
            </a:xfrm>
            <a:prstGeom prst="rect">
              <a:avLst/>
            </a:prstGeom>
            <a:noFill/>
          </p:spPr>
          <p:txBody>
            <a:bodyPr vert="horz" wrap="none" lIns="0" tIns="0" rIns="0" bIns="0" rtlCol="0">
              <a:spAutoFit/>
            </a:bodyPr>
            <a:lstStyle/>
            <a:p>
              <a:pPr algn="r"/>
              <a:r>
                <a:rPr lang="en-GB" sz="900" dirty="0"/>
                <a:t>70</a:t>
              </a:r>
              <a:endParaRPr lang="en-CH" sz="900" dirty="0"/>
            </a:p>
          </p:txBody>
        </p:sp>
        <p:sp>
          <p:nvSpPr>
            <p:cNvPr id="116" name="TextBox 115">
              <a:extLst>
                <a:ext uri="{FF2B5EF4-FFF2-40B4-BE49-F238E27FC236}">
                  <a16:creationId xmlns:a16="http://schemas.microsoft.com/office/drawing/2014/main" id="{F3AFCBF9-C680-4680-BF45-F4492694C7EC}"/>
                </a:ext>
              </a:extLst>
            </p:cNvPr>
            <p:cNvSpPr txBox="1"/>
            <p:nvPr/>
          </p:nvSpPr>
          <p:spPr>
            <a:xfrm>
              <a:off x="1216120" y="2469600"/>
              <a:ext cx="128240" cy="138499"/>
            </a:xfrm>
            <a:prstGeom prst="rect">
              <a:avLst/>
            </a:prstGeom>
            <a:noFill/>
          </p:spPr>
          <p:txBody>
            <a:bodyPr vert="horz" wrap="none" lIns="0" tIns="0" rIns="0" bIns="0" rtlCol="0">
              <a:spAutoFit/>
            </a:bodyPr>
            <a:lstStyle/>
            <a:p>
              <a:pPr algn="r"/>
              <a:r>
                <a:rPr lang="en-GB" sz="900" dirty="0"/>
                <a:t>60</a:t>
              </a:r>
              <a:endParaRPr lang="en-CH" sz="900" dirty="0"/>
            </a:p>
          </p:txBody>
        </p:sp>
        <p:sp>
          <p:nvSpPr>
            <p:cNvPr id="117" name="TextBox 116">
              <a:extLst>
                <a:ext uri="{FF2B5EF4-FFF2-40B4-BE49-F238E27FC236}">
                  <a16:creationId xmlns:a16="http://schemas.microsoft.com/office/drawing/2014/main" id="{5467D794-DA12-42AF-8F89-D11007821A59}"/>
                </a:ext>
              </a:extLst>
            </p:cNvPr>
            <p:cNvSpPr txBox="1"/>
            <p:nvPr/>
          </p:nvSpPr>
          <p:spPr>
            <a:xfrm>
              <a:off x="1216120" y="2685600"/>
              <a:ext cx="128240" cy="138499"/>
            </a:xfrm>
            <a:prstGeom prst="rect">
              <a:avLst/>
            </a:prstGeom>
            <a:noFill/>
          </p:spPr>
          <p:txBody>
            <a:bodyPr vert="horz" wrap="none" lIns="0" tIns="0" rIns="0" bIns="0" rtlCol="0">
              <a:spAutoFit/>
            </a:bodyPr>
            <a:lstStyle/>
            <a:p>
              <a:pPr algn="r"/>
              <a:r>
                <a:rPr lang="en-GB" sz="900" dirty="0"/>
                <a:t>50</a:t>
              </a:r>
              <a:endParaRPr lang="en-CH" sz="900" dirty="0"/>
            </a:p>
          </p:txBody>
        </p:sp>
        <p:sp>
          <p:nvSpPr>
            <p:cNvPr id="118" name="TextBox 117">
              <a:extLst>
                <a:ext uri="{FF2B5EF4-FFF2-40B4-BE49-F238E27FC236}">
                  <a16:creationId xmlns:a16="http://schemas.microsoft.com/office/drawing/2014/main" id="{37C7392C-3B87-4EF9-AA55-164AAC14122E}"/>
                </a:ext>
              </a:extLst>
            </p:cNvPr>
            <p:cNvSpPr txBox="1"/>
            <p:nvPr/>
          </p:nvSpPr>
          <p:spPr>
            <a:xfrm>
              <a:off x="1216120" y="2901600"/>
              <a:ext cx="128240" cy="138499"/>
            </a:xfrm>
            <a:prstGeom prst="rect">
              <a:avLst/>
            </a:prstGeom>
            <a:noFill/>
          </p:spPr>
          <p:txBody>
            <a:bodyPr vert="horz" wrap="none" lIns="0" tIns="0" rIns="0" bIns="0" rtlCol="0">
              <a:spAutoFit/>
            </a:bodyPr>
            <a:lstStyle/>
            <a:p>
              <a:pPr algn="r"/>
              <a:r>
                <a:rPr lang="en-GB" sz="900" dirty="0"/>
                <a:t>40</a:t>
              </a:r>
              <a:endParaRPr lang="en-CH" sz="900" dirty="0"/>
            </a:p>
          </p:txBody>
        </p:sp>
        <p:sp>
          <p:nvSpPr>
            <p:cNvPr id="119" name="TextBox 118">
              <a:extLst>
                <a:ext uri="{FF2B5EF4-FFF2-40B4-BE49-F238E27FC236}">
                  <a16:creationId xmlns:a16="http://schemas.microsoft.com/office/drawing/2014/main" id="{492FADD3-0AF5-4CEC-9573-960CD1D45FD3}"/>
                </a:ext>
              </a:extLst>
            </p:cNvPr>
            <p:cNvSpPr txBox="1"/>
            <p:nvPr/>
          </p:nvSpPr>
          <p:spPr>
            <a:xfrm>
              <a:off x="1216120" y="3117600"/>
              <a:ext cx="128240" cy="138499"/>
            </a:xfrm>
            <a:prstGeom prst="rect">
              <a:avLst/>
            </a:prstGeom>
            <a:noFill/>
          </p:spPr>
          <p:txBody>
            <a:bodyPr vert="horz" wrap="none" lIns="0" tIns="0" rIns="0" bIns="0" rtlCol="0">
              <a:spAutoFit/>
            </a:bodyPr>
            <a:lstStyle/>
            <a:p>
              <a:pPr algn="r"/>
              <a:r>
                <a:rPr lang="en-GB" sz="900" dirty="0"/>
                <a:t>30</a:t>
              </a:r>
              <a:endParaRPr lang="en-CH" sz="900" dirty="0"/>
            </a:p>
          </p:txBody>
        </p:sp>
        <p:sp>
          <p:nvSpPr>
            <p:cNvPr id="120" name="TextBox 119">
              <a:extLst>
                <a:ext uri="{FF2B5EF4-FFF2-40B4-BE49-F238E27FC236}">
                  <a16:creationId xmlns:a16="http://schemas.microsoft.com/office/drawing/2014/main" id="{7120683D-11BB-4D5C-B1EB-28A7713DB485}"/>
                </a:ext>
              </a:extLst>
            </p:cNvPr>
            <p:cNvSpPr txBox="1"/>
            <p:nvPr/>
          </p:nvSpPr>
          <p:spPr>
            <a:xfrm>
              <a:off x="1216120" y="3333600"/>
              <a:ext cx="128240" cy="138499"/>
            </a:xfrm>
            <a:prstGeom prst="rect">
              <a:avLst/>
            </a:prstGeom>
            <a:noFill/>
          </p:spPr>
          <p:txBody>
            <a:bodyPr vert="horz" wrap="none" lIns="0" tIns="0" rIns="0" bIns="0" rtlCol="0">
              <a:spAutoFit/>
            </a:bodyPr>
            <a:lstStyle/>
            <a:p>
              <a:pPr algn="r"/>
              <a:r>
                <a:rPr lang="en-GB" sz="900" dirty="0"/>
                <a:t>20</a:t>
              </a:r>
              <a:endParaRPr lang="en-CH" sz="900" dirty="0"/>
            </a:p>
          </p:txBody>
        </p:sp>
        <p:sp>
          <p:nvSpPr>
            <p:cNvPr id="121" name="TextBox 120">
              <a:extLst>
                <a:ext uri="{FF2B5EF4-FFF2-40B4-BE49-F238E27FC236}">
                  <a16:creationId xmlns:a16="http://schemas.microsoft.com/office/drawing/2014/main" id="{DABA1F76-794F-473D-8D6F-BFF4E8B07537}"/>
                </a:ext>
              </a:extLst>
            </p:cNvPr>
            <p:cNvSpPr txBox="1"/>
            <p:nvPr/>
          </p:nvSpPr>
          <p:spPr>
            <a:xfrm>
              <a:off x="1216120" y="3549600"/>
              <a:ext cx="128240" cy="138499"/>
            </a:xfrm>
            <a:prstGeom prst="rect">
              <a:avLst/>
            </a:prstGeom>
            <a:noFill/>
          </p:spPr>
          <p:txBody>
            <a:bodyPr vert="horz" wrap="none" lIns="0" tIns="0" rIns="0" bIns="0" rtlCol="0">
              <a:spAutoFit/>
            </a:bodyPr>
            <a:lstStyle/>
            <a:p>
              <a:pPr algn="r"/>
              <a:r>
                <a:rPr lang="en-GB" sz="900" dirty="0"/>
                <a:t>10</a:t>
              </a:r>
              <a:endParaRPr lang="en-CH" sz="900" dirty="0"/>
            </a:p>
          </p:txBody>
        </p:sp>
        <p:sp>
          <p:nvSpPr>
            <p:cNvPr id="122" name="TextBox 121">
              <a:extLst>
                <a:ext uri="{FF2B5EF4-FFF2-40B4-BE49-F238E27FC236}">
                  <a16:creationId xmlns:a16="http://schemas.microsoft.com/office/drawing/2014/main" id="{08DE9300-7A36-458D-8DC8-E9EB505387A3}"/>
                </a:ext>
              </a:extLst>
            </p:cNvPr>
            <p:cNvSpPr txBox="1"/>
            <p:nvPr/>
          </p:nvSpPr>
          <p:spPr>
            <a:xfrm>
              <a:off x="1280240" y="3765600"/>
              <a:ext cx="64120" cy="138499"/>
            </a:xfrm>
            <a:prstGeom prst="rect">
              <a:avLst/>
            </a:prstGeom>
            <a:noFill/>
          </p:spPr>
          <p:txBody>
            <a:bodyPr vert="horz" wrap="none" lIns="0" tIns="0" rIns="0" bIns="0" rtlCol="0">
              <a:spAutoFit/>
            </a:bodyPr>
            <a:lstStyle/>
            <a:p>
              <a:pPr algn="r"/>
              <a:r>
                <a:rPr lang="en-GB" sz="900" dirty="0"/>
                <a:t>0</a:t>
              </a:r>
              <a:endParaRPr lang="en-CH" sz="900" dirty="0"/>
            </a:p>
          </p:txBody>
        </p:sp>
        <p:grpSp>
          <p:nvGrpSpPr>
            <p:cNvPr id="157" name="Group 156">
              <a:extLst>
                <a:ext uri="{FF2B5EF4-FFF2-40B4-BE49-F238E27FC236}">
                  <a16:creationId xmlns:a16="http://schemas.microsoft.com/office/drawing/2014/main" id="{336C3E7C-53FC-4742-8811-B4EB65FBCBCB}"/>
                </a:ext>
              </a:extLst>
            </p:cNvPr>
            <p:cNvGrpSpPr/>
            <p:nvPr/>
          </p:nvGrpSpPr>
          <p:grpSpPr>
            <a:xfrm>
              <a:off x="2001600" y="4500000"/>
              <a:ext cx="3236058" cy="169277"/>
              <a:chOff x="1944000" y="4503600"/>
              <a:chExt cx="3236058" cy="169277"/>
            </a:xfrm>
          </p:grpSpPr>
          <p:sp>
            <p:nvSpPr>
              <p:cNvPr id="131" name="object 14">
                <a:extLst>
                  <a:ext uri="{FF2B5EF4-FFF2-40B4-BE49-F238E27FC236}">
                    <a16:creationId xmlns:a16="http://schemas.microsoft.com/office/drawing/2014/main" id="{F2498EDA-6CBA-4C7B-B856-C014826D9A93}"/>
                  </a:ext>
                </a:extLst>
              </p:cNvPr>
              <p:cNvSpPr/>
              <p:nvPr/>
            </p:nvSpPr>
            <p:spPr>
              <a:xfrm>
                <a:off x="1944000" y="4518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32" name="TextBox 131">
                <a:extLst>
                  <a:ext uri="{FF2B5EF4-FFF2-40B4-BE49-F238E27FC236}">
                    <a16:creationId xmlns:a16="http://schemas.microsoft.com/office/drawing/2014/main" id="{66C45C87-242F-4D1E-8411-F3C587B212F9}"/>
                  </a:ext>
                </a:extLst>
              </p:cNvPr>
              <p:cNvSpPr txBox="1"/>
              <p:nvPr/>
            </p:nvSpPr>
            <p:spPr>
              <a:xfrm>
                <a:off x="2160000" y="4503600"/>
                <a:ext cx="3020058" cy="169277"/>
              </a:xfrm>
              <a:prstGeom prst="rect">
                <a:avLst/>
              </a:prstGeom>
              <a:noFill/>
            </p:spPr>
            <p:txBody>
              <a:bodyPr vert="horz" wrap="none" lIns="0" tIns="0" rIns="0" bIns="0" rtlCol="0">
                <a:spAutoFit/>
              </a:bodyPr>
              <a:lstStyle/>
              <a:p>
                <a:r>
                  <a:rPr lang="en-GB" sz="1100" dirty="0">
                    <a:solidFill>
                      <a:schemeClr val="tx1">
                        <a:lumMod val="75000"/>
                        <a:lumOff val="25000"/>
                      </a:schemeClr>
                    </a:solidFill>
                  </a:rPr>
                  <a:t>Gay men and other men who have sex with men</a:t>
                </a:r>
              </a:p>
            </p:txBody>
          </p:sp>
        </p:grpSp>
        <p:grpSp>
          <p:nvGrpSpPr>
            <p:cNvPr id="156" name="Group 155">
              <a:extLst>
                <a:ext uri="{FF2B5EF4-FFF2-40B4-BE49-F238E27FC236}">
                  <a16:creationId xmlns:a16="http://schemas.microsoft.com/office/drawing/2014/main" id="{ECF9D75A-FFB2-4668-B047-CE20B71BD0F8}"/>
                </a:ext>
              </a:extLst>
            </p:cNvPr>
            <p:cNvGrpSpPr/>
            <p:nvPr/>
          </p:nvGrpSpPr>
          <p:grpSpPr>
            <a:xfrm>
              <a:off x="5526000" y="4500000"/>
              <a:ext cx="1714808" cy="169277"/>
              <a:chOff x="5364000" y="4503600"/>
              <a:chExt cx="1714808" cy="169277"/>
            </a:xfrm>
          </p:grpSpPr>
          <p:sp>
            <p:nvSpPr>
              <p:cNvPr id="134" name="object 15">
                <a:extLst>
                  <a:ext uri="{FF2B5EF4-FFF2-40B4-BE49-F238E27FC236}">
                    <a16:creationId xmlns:a16="http://schemas.microsoft.com/office/drawing/2014/main" id="{C45D4306-A00D-436E-A62B-DB00585D4E72}"/>
                  </a:ext>
                </a:extLst>
              </p:cNvPr>
              <p:cNvSpPr/>
              <p:nvPr/>
            </p:nvSpPr>
            <p:spPr>
              <a:xfrm>
                <a:off x="5364000" y="4518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35" name="TextBox 134">
                <a:extLst>
                  <a:ext uri="{FF2B5EF4-FFF2-40B4-BE49-F238E27FC236}">
                    <a16:creationId xmlns:a16="http://schemas.microsoft.com/office/drawing/2014/main" id="{A3BF557A-04F4-4AD0-A53B-C67C5D5ACC17}"/>
                  </a:ext>
                </a:extLst>
              </p:cNvPr>
              <p:cNvSpPr txBox="1"/>
              <p:nvPr/>
            </p:nvSpPr>
            <p:spPr>
              <a:xfrm>
                <a:off x="5580000" y="4503600"/>
                <a:ext cx="1498808" cy="169277"/>
              </a:xfrm>
              <a:prstGeom prst="rect">
                <a:avLst/>
              </a:prstGeom>
              <a:noFill/>
            </p:spPr>
            <p:txBody>
              <a:bodyPr vert="horz" wrap="none" lIns="0" tIns="0" rIns="0" bIns="0" rtlCol="0">
                <a:spAutoFit/>
              </a:bodyPr>
              <a:lstStyle/>
              <a:p>
                <a:r>
                  <a:rPr lang="en-GB" sz="1100" dirty="0">
                    <a:solidFill>
                      <a:schemeClr val="tx1">
                        <a:lumMod val="75000"/>
                        <a:lumOff val="25000"/>
                      </a:schemeClr>
                    </a:solidFill>
                  </a:rPr>
                  <a:t>People who inject drugs</a:t>
                </a:r>
                <a:endParaRPr lang="en-CH" sz="1100" dirty="0">
                  <a:solidFill>
                    <a:schemeClr val="tx1">
                      <a:lumMod val="75000"/>
                      <a:lumOff val="25000"/>
                    </a:schemeClr>
                  </a:solidFill>
                </a:endParaRPr>
              </a:p>
            </p:txBody>
          </p:sp>
        </p:grpSp>
        <p:grpSp>
          <p:nvGrpSpPr>
            <p:cNvPr id="155" name="Group 154">
              <a:extLst>
                <a:ext uri="{FF2B5EF4-FFF2-40B4-BE49-F238E27FC236}">
                  <a16:creationId xmlns:a16="http://schemas.microsoft.com/office/drawing/2014/main" id="{EC4F1E8F-422D-4048-BB11-844F97CF79EE}"/>
                </a:ext>
              </a:extLst>
            </p:cNvPr>
            <p:cNvGrpSpPr/>
            <p:nvPr/>
          </p:nvGrpSpPr>
          <p:grpSpPr>
            <a:xfrm>
              <a:off x="7527600" y="4500000"/>
              <a:ext cx="1479166" cy="169277"/>
              <a:chOff x="7306100" y="4503600"/>
              <a:chExt cx="1479166" cy="169277"/>
            </a:xfrm>
          </p:grpSpPr>
          <p:sp>
            <p:nvSpPr>
              <p:cNvPr id="137" name="object 16">
                <a:extLst>
                  <a:ext uri="{FF2B5EF4-FFF2-40B4-BE49-F238E27FC236}">
                    <a16:creationId xmlns:a16="http://schemas.microsoft.com/office/drawing/2014/main" id="{CC26C3A5-515F-41F9-A8E3-F6C6B9068C0B}"/>
                  </a:ext>
                </a:extLst>
              </p:cNvPr>
              <p:cNvSpPr/>
              <p:nvPr/>
            </p:nvSpPr>
            <p:spPr>
              <a:xfrm>
                <a:off x="7306100" y="4518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3FA535"/>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38" name="TextBox 137">
                <a:extLst>
                  <a:ext uri="{FF2B5EF4-FFF2-40B4-BE49-F238E27FC236}">
                    <a16:creationId xmlns:a16="http://schemas.microsoft.com/office/drawing/2014/main" id="{755E447A-44A1-4F84-9714-FE476023FD07}"/>
                  </a:ext>
                </a:extLst>
              </p:cNvPr>
              <p:cNvSpPr txBox="1"/>
              <p:nvPr/>
            </p:nvSpPr>
            <p:spPr>
              <a:xfrm>
                <a:off x="7522100" y="4503600"/>
                <a:ext cx="1263166" cy="169277"/>
              </a:xfrm>
              <a:prstGeom prst="rect">
                <a:avLst/>
              </a:prstGeom>
              <a:noFill/>
            </p:spPr>
            <p:txBody>
              <a:bodyPr vert="horz" wrap="none" lIns="0" tIns="0" rIns="0" bIns="0" rtlCol="0">
                <a:spAutoFit/>
              </a:bodyPr>
              <a:lstStyle/>
              <a:p>
                <a:r>
                  <a:rPr lang="en-GB" sz="1100" dirty="0">
                    <a:solidFill>
                      <a:schemeClr val="tx1">
                        <a:lumMod val="75000"/>
                        <a:lumOff val="25000"/>
                      </a:schemeClr>
                    </a:solidFill>
                  </a:rPr>
                  <a:t>Transgender people</a:t>
                </a:r>
                <a:endParaRPr lang="en-CH" sz="1100" dirty="0">
                  <a:solidFill>
                    <a:schemeClr val="tx1">
                      <a:lumMod val="75000"/>
                      <a:lumOff val="25000"/>
                    </a:schemeClr>
                  </a:solidFill>
                </a:endParaRPr>
              </a:p>
            </p:txBody>
          </p:sp>
        </p:grpSp>
        <p:sp>
          <p:nvSpPr>
            <p:cNvPr id="15" name="object 104">
              <a:extLst>
                <a:ext uri="{FF2B5EF4-FFF2-40B4-BE49-F238E27FC236}">
                  <a16:creationId xmlns:a16="http://schemas.microsoft.com/office/drawing/2014/main" id="{CF8D47CB-13CC-4D25-A8D9-A1CBAFD66172}"/>
                </a:ext>
              </a:extLst>
            </p:cNvPr>
            <p:cNvSpPr/>
            <p:nvPr/>
          </p:nvSpPr>
          <p:spPr>
            <a:xfrm>
              <a:off x="1444020" y="3834742"/>
              <a:ext cx="6475980" cy="0"/>
            </a:xfrm>
            <a:custGeom>
              <a:avLst/>
              <a:gdLst/>
              <a:ahLst/>
              <a:cxnLst/>
              <a:rect l="l" t="t" r="r" b="b"/>
              <a:pathLst>
                <a:path w="2435860">
                  <a:moveTo>
                    <a:pt x="0" y="0"/>
                  </a:moveTo>
                  <a:lnTo>
                    <a:pt x="2435352" y="0"/>
                  </a:lnTo>
                </a:path>
              </a:pathLst>
            </a:custGeom>
            <a:ln w="3175">
              <a:solidFill>
                <a:srgbClr val="878787"/>
              </a:solidFill>
            </a:ln>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spTree>
    <p:extLst>
      <p:ext uri="{BB962C8B-B14F-4D97-AF65-F5344CB8AC3E}">
        <p14:creationId xmlns:p14="http://schemas.microsoft.com/office/powerpoint/2010/main" val="239519948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74CAE91-6D04-4C5C-95E8-EAEA4C07EE83}"/>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r>
                <a:rPr lang="en-GB" sz="2200" kern="100" dirty="0">
                  <a:solidFill>
                    <a:prstClr val="white"/>
                  </a:solidFill>
                  <a:latin typeface="Arial" panose="020B0604020202020204" pitchFamily="34" charset="0"/>
                  <a:cs typeface="Arial" panose="020B0604020202020204" pitchFamily="34" charset="0"/>
                </a:rPr>
                <a:t>Cascade of services for preventing vertical transmission, numbers of new HIV infections and transmission rate, eastern and southern Africa,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925481" cy="123111"/>
            </a:xfrm>
            <a:prstGeom prst="rect">
              <a:avLst/>
            </a:prstGeom>
          </p:spPr>
          <p:txBody>
            <a:bodyPr wrap="none" lIns="0" tIns="0" rIns="0" bIns="0">
              <a:spAutoFit/>
            </a:bodyPr>
            <a:lstStyle/>
            <a:p>
              <a:pPr lvl="0">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lang="fr-CH" sz="800" dirty="0">
                  <a:solidFill>
                    <a:srgbClr val="231F20"/>
                  </a:solidFill>
                  <a:latin typeface="Arial"/>
                  <a:cs typeface="Arial"/>
                </a:rPr>
                <a:t>UNAIDS 2019 </a:t>
              </a:r>
              <a:r>
                <a:rPr lang="fr-CH" sz="800" dirty="0" err="1">
                  <a:solidFill>
                    <a:srgbClr val="231F20"/>
                  </a:solidFill>
                  <a:latin typeface="Arial"/>
                  <a:cs typeface="Arial"/>
                </a:rPr>
                <a:t>estimates</a:t>
              </a:r>
              <a:r>
                <a:rPr lang="fr-CH" sz="800" dirty="0">
                  <a:solidFill>
                    <a:srgbClr val="231F20"/>
                  </a:solidFill>
                  <a:latin typeface="Arial"/>
                  <a:cs typeface="Arial"/>
                </a:rPr>
                <a:t>; 2019 Global AIDS Monitoring.</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119" name="Group 118">
              <a:extLst>
                <a:ext uri="{FF2B5EF4-FFF2-40B4-BE49-F238E27FC236}">
                  <a16:creationId xmlns:a16="http://schemas.microsoft.com/office/drawing/2014/main" id="{A6FF270B-601D-4781-84E6-E16BC27FAD39}"/>
                </a:ext>
              </a:extLst>
            </p:cNvPr>
            <p:cNvGrpSpPr/>
            <p:nvPr/>
          </p:nvGrpSpPr>
          <p:grpSpPr>
            <a:xfrm>
              <a:off x="720000" y="1800000"/>
              <a:ext cx="7308000" cy="3640322"/>
              <a:chOff x="972000" y="1553566"/>
              <a:chExt cx="7308000" cy="3640322"/>
            </a:xfrm>
          </p:grpSpPr>
          <p:grpSp>
            <p:nvGrpSpPr>
              <p:cNvPr id="3" name="Group 2">
                <a:extLst>
                  <a:ext uri="{FF2B5EF4-FFF2-40B4-BE49-F238E27FC236}">
                    <a16:creationId xmlns:a16="http://schemas.microsoft.com/office/drawing/2014/main" id="{E022D118-238B-434A-ACD1-AFF34B202C2C}"/>
                  </a:ext>
                </a:extLst>
              </p:cNvPr>
              <p:cNvGrpSpPr/>
              <p:nvPr/>
            </p:nvGrpSpPr>
            <p:grpSpPr>
              <a:xfrm>
                <a:off x="2430000" y="1890793"/>
                <a:ext cx="5223001" cy="1960950"/>
                <a:chOff x="13154734" y="1890793"/>
                <a:chExt cx="5223001" cy="1960950"/>
              </a:xfrm>
            </p:grpSpPr>
            <p:sp>
              <p:nvSpPr>
                <p:cNvPr id="6" name="object 6">
                  <a:extLst>
                    <a:ext uri="{FF2B5EF4-FFF2-40B4-BE49-F238E27FC236}">
                      <a16:creationId xmlns:a16="http://schemas.microsoft.com/office/drawing/2014/main" id="{ED44B079-0939-4D20-9AE4-61B42500B422}"/>
                    </a:ext>
                  </a:extLst>
                </p:cNvPr>
                <p:cNvSpPr/>
                <p:nvPr/>
              </p:nvSpPr>
              <p:spPr>
                <a:xfrm>
                  <a:off x="18017735" y="3670377"/>
                  <a:ext cx="360000" cy="181366"/>
                </a:xfrm>
                <a:custGeom>
                  <a:avLst/>
                  <a:gdLst/>
                  <a:ahLst/>
                  <a:cxnLst/>
                  <a:rect l="l" t="t" r="r" b="b"/>
                  <a:pathLst>
                    <a:path w="183515" h="126364">
                      <a:moveTo>
                        <a:pt x="0" y="125920"/>
                      </a:moveTo>
                      <a:lnTo>
                        <a:pt x="182943" y="125920"/>
                      </a:lnTo>
                      <a:lnTo>
                        <a:pt x="182943" y="0"/>
                      </a:lnTo>
                      <a:lnTo>
                        <a:pt x="0" y="0"/>
                      </a:lnTo>
                      <a:lnTo>
                        <a:pt x="0" y="12592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7" name="object 7">
                  <a:extLst>
                    <a:ext uri="{FF2B5EF4-FFF2-40B4-BE49-F238E27FC236}">
                      <a16:creationId xmlns:a16="http://schemas.microsoft.com/office/drawing/2014/main" id="{77687684-9A1F-41A5-8033-66851B46D99D}"/>
                    </a:ext>
                  </a:extLst>
                </p:cNvPr>
                <p:cNvSpPr/>
                <p:nvPr/>
              </p:nvSpPr>
              <p:spPr>
                <a:xfrm>
                  <a:off x="13154734" y="1890793"/>
                  <a:ext cx="360000" cy="1960405"/>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8" name="object 8">
                  <a:extLst>
                    <a:ext uri="{FF2B5EF4-FFF2-40B4-BE49-F238E27FC236}">
                      <a16:creationId xmlns:a16="http://schemas.microsoft.com/office/drawing/2014/main" id="{3A302CA4-814C-4F81-9896-69DACBDE632D}"/>
                    </a:ext>
                  </a:extLst>
                </p:cNvPr>
                <p:cNvSpPr/>
                <p:nvPr/>
              </p:nvSpPr>
              <p:spPr>
                <a:xfrm>
                  <a:off x="14775734" y="2050249"/>
                  <a:ext cx="360000" cy="1800911"/>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9" name="object 9">
                  <a:extLst>
                    <a:ext uri="{FF2B5EF4-FFF2-40B4-BE49-F238E27FC236}">
                      <a16:creationId xmlns:a16="http://schemas.microsoft.com/office/drawing/2014/main" id="{42E19F98-5944-47B8-AE58-928BF4F0529A}"/>
                    </a:ext>
                  </a:extLst>
                </p:cNvPr>
                <p:cNvSpPr/>
                <p:nvPr/>
              </p:nvSpPr>
              <p:spPr>
                <a:xfrm>
                  <a:off x="16396736" y="2519069"/>
                  <a:ext cx="360000" cy="1332454"/>
                </a:xfrm>
                <a:custGeom>
                  <a:avLst/>
                  <a:gdLst/>
                  <a:ahLst/>
                  <a:cxnLst/>
                  <a:rect l="l" t="t" r="r" b="b"/>
                  <a:pathLst>
                    <a:path w="183514" h="928370">
                      <a:moveTo>
                        <a:pt x="182956" y="0"/>
                      </a:moveTo>
                      <a:lnTo>
                        <a:pt x="0" y="0"/>
                      </a:lnTo>
                      <a:lnTo>
                        <a:pt x="0" y="928077"/>
                      </a:lnTo>
                      <a:lnTo>
                        <a:pt x="182956" y="928077"/>
                      </a:lnTo>
                      <a:lnTo>
                        <a:pt x="182956"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sp>
            <p:nvSpPr>
              <p:cNvPr id="10" name="object 10">
                <a:extLst>
                  <a:ext uri="{FF2B5EF4-FFF2-40B4-BE49-F238E27FC236}">
                    <a16:creationId xmlns:a16="http://schemas.microsoft.com/office/drawing/2014/main" id="{B5498210-61F8-4AE0-94A6-7063999F099A}"/>
                  </a:ext>
                </a:extLst>
              </p:cNvPr>
              <p:cNvSpPr/>
              <p:nvPr/>
            </p:nvSpPr>
            <p:spPr>
              <a:xfrm>
                <a:off x="1800000" y="1692000"/>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1" name="object 11">
                <a:extLst>
                  <a:ext uri="{FF2B5EF4-FFF2-40B4-BE49-F238E27FC236}">
                    <a16:creationId xmlns:a16="http://schemas.microsoft.com/office/drawing/2014/main" id="{AEBD2260-E1C2-41CB-A83E-B0E8538269C9}"/>
                  </a:ext>
                </a:extLst>
              </p:cNvPr>
              <p:cNvSpPr/>
              <p:nvPr/>
            </p:nvSpPr>
            <p:spPr>
              <a:xfrm>
                <a:off x="1800017" y="3851116"/>
                <a:ext cx="6479983"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8" name="object 18">
                <a:extLst>
                  <a:ext uri="{FF2B5EF4-FFF2-40B4-BE49-F238E27FC236}">
                    <a16:creationId xmlns:a16="http://schemas.microsoft.com/office/drawing/2014/main" id="{1D41022F-1B35-4C1D-9F6E-F35D79D00695}"/>
                  </a:ext>
                </a:extLst>
              </p:cNvPr>
              <p:cNvSpPr txBox="1"/>
              <p:nvPr/>
            </p:nvSpPr>
            <p:spPr>
              <a:xfrm>
                <a:off x="3780573" y="1553566"/>
                <a:ext cx="898853" cy="385362"/>
              </a:xfrm>
              <a:prstGeom prst="rect">
                <a:avLst/>
              </a:prstGeom>
            </p:spPr>
            <p:txBody>
              <a:bodyPr vert="horz" wrap="square" lIns="0" tIns="15875" rIns="0" bIns="0" rtlCol="0">
                <a:spAutoFit/>
              </a:bodyPr>
              <a:lstStyle/>
              <a:p>
                <a:pPr algn="ctr" fontAlgn="auto">
                  <a:spcBef>
                    <a:spcPts val="0"/>
                  </a:spcBef>
                  <a:spcAft>
                    <a:spcPts val="0"/>
                  </a:spcAft>
                </a:pPr>
                <a:r>
                  <a:rPr sz="1400" b="1" spc="40" dirty="0">
                    <a:latin typeface="Arial" panose="020B0604020202020204" pitchFamily="34" charset="0"/>
                    <a:ea typeface="+mn-ea"/>
                    <a:cs typeface="Arial" panose="020B0604020202020204" pitchFamily="34" charset="0"/>
                  </a:rPr>
                  <a:t>92%</a:t>
                </a:r>
                <a:endParaRPr sz="1400" b="1" dirty="0">
                  <a:latin typeface="Arial" panose="020B0604020202020204" pitchFamily="34" charset="0"/>
                  <a:ea typeface="+mn-ea"/>
                  <a:cs typeface="Arial" panose="020B0604020202020204" pitchFamily="34" charset="0"/>
                </a:endParaRPr>
              </a:p>
              <a:p>
                <a:pPr algn="ctr" fontAlgn="auto">
                  <a:spcBef>
                    <a:spcPts val="0"/>
                  </a:spcBef>
                  <a:spcAft>
                    <a:spcPts val="0"/>
                  </a:spcAft>
                </a:pPr>
                <a:r>
                  <a:rPr sz="1000" spc="5" dirty="0">
                    <a:latin typeface="Arial" panose="020B0604020202020204" pitchFamily="34" charset="0"/>
                    <a:ea typeface="+mn-ea"/>
                    <a:cs typeface="Arial" panose="020B0604020202020204" pitchFamily="34" charset="0"/>
                  </a:rPr>
                  <a:t>[69–</a:t>
                </a:r>
                <a:r>
                  <a:rPr sz="1000" spc="-20" dirty="0">
                    <a:latin typeface="Arial" panose="020B0604020202020204" pitchFamily="34" charset="0"/>
                    <a:ea typeface="+mn-ea"/>
                    <a:cs typeface="Arial" panose="020B0604020202020204" pitchFamily="34" charset="0"/>
                  </a:rPr>
                  <a:t> </a:t>
                </a:r>
                <a:r>
                  <a:rPr sz="1000" spc="50" dirty="0">
                    <a:latin typeface="Arial" panose="020B0604020202020204" pitchFamily="34" charset="0"/>
                    <a:ea typeface="+mn-ea"/>
                    <a:cs typeface="Arial" panose="020B0604020202020204" pitchFamily="34" charset="0"/>
                  </a:rPr>
                  <a:t>&gt;95%]</a:t>
                </a:r>
                <a:endParaRPr sz="1000" dirty="0">
                  <a:latin typeface="Arial" panose="020B0604020202020204" pitchFamily="34" charset="0"/>
                  <a:ea typeface="+mn-ea"/>
                  <a:cs typeface="Arial" panose="020B0604020202020204" pitchFamily="34" charset="0"/>
                </a:endParaRPr>
              </a:p>
            </p:txBody>
          </p:sp>
          <p:sp>
            <p:nvSpPr>
              <p:cNvPr id="19" name="object 19">
                <a:extLst>
                  <a:ext uri="{FF2B5EF4-FFF2-40B4-BE49-F238E27FC236}">
                    <a16:creationId xmlns:a16="http://schemas.microsoft.com/office/drawing/2014/main" id="{A5871349-8059-4AF6-B9F1-7AC4456193EC}"/>
                  </a:ext>
                </a:extLst>
              </p:cNvPr>
              <p:cNvSpPr txBox="1"/>
              <p:nvPr/>
            </p:nvSpPr>
            <p:spPr>
              <a:xfrm>
                <a:off x="5508589" y="2021137"/>
                <a:ext cx="682822" cy="385362"/>
              </a:xfrm>
              <a:prstGeom prst="rect">
                <a:avLst/>
              </a:prstGeom>
            </p:spPr>
            <p:txBody>
              <a:bodyPr vert="horz" wrap="square" lIns="0" tIns="15875" rIns="0" bIns="0" rtlCol="0">
                <a:spAutoFit/>
              </a:bodyPr>
              <a:lstStyle/>
              <a:p>
                <a:pPr algn="ctr" fontAlgn="auto">
                  <a:spcBef>
                    <a:spcPts val="0"/>
                  </a:spcBef>
                  <a:spcAft>
                    <a:spcPts val="0"/>
                  </a:spcAft>
                </a:pPr>
                <a:r>
                  <a:rPr sz="1400" b="1" spc="40" dirty="0">
                    <a:latin typeface="Arial" panose="020B0604020202020204" pitchFamily="34" charset="0"/>
                    <a:ea typeface="+mn-ea"/>
                    <a:cs typeface="Arial" panose="020B0604020202020204" pitchFamily="34" charset="0"/>
                  </a:rPr>
                  <a:t>68%</a:t>
                </a:r>
                <a:endParaRPr sz="1400" b="1" dirty="0">
                  <a:latin typeface="Arial" panose="020B0604020202020204" pitchFamily="34" charset="0"/>
                  <a:ea typeface="+mn-ea"/>
                  <a:cs typeface="Arial" panose="020B0604020202020204" pitchFamily="34" charset="0"/>
                </a:endParaRPr>
              </a:p>
              <a:p>
                <a:pPr algn="ctr" fontAlgn="auto">
                  <a:spcBef>
                    <a:spcPts val="0"/>
                  </a:spcBef>
                  <a:spcAft>
                    <a:spcPts val="0"/>
                  </a:spcAft>
                </a:pPr>
                <a:r>
                  <a:rPr sz="1000" spc="10" dirty="0">
                    <a:latin typeface="Arial" panose="020B0604020202020204" pitchFamily="34" charset="0"/>
                    <a:ea typeface="+mn-ea"/>
                    <a:cs typeface="Arial" panose="020B0604020202020204" pitchFamily="34" charset="0"/>
                  </a:rPr>
                  <a:t>[56–91%]</a:t>
                </a:r>
                <a:endParaRPr sz="1000" dirty="0">
                  <a:latin typeface="Arial" panose="020B0604020202020204" pitchFamily="34" charset="0"/>
                  <a:ea typeface="+mn-ea"/>
                  <a:cs typeface="Arial" panose="020B0604020202020204" pitchFamily="34" charset="0"/>
                </a:endParaRPr>
              </a:p>
            </p:txBody>
          </p:sp>
          <p:sp>
            <p:nvSpPr>
              <p:cNvPr id="20" name="object 20">
                <a:extLst>
                  <a:ext uri="{FF2B5EF4-FFF2-40B4-BE49-F238E27FC236}">
                    <a16:creationId xmlns:a16="http://schemas.microsoft.com/office/drawing/2014/main" id="{7A5DD1CD-7708-4F82-83AC-F2DE19DFC750}"/>
                  </a:ext>
                </a:extLst>
              </p:cNvPr>
              <p:cNvSpPr txBox="1"/>
              <p:nvPr/>
            </p:nvSpPr>
            <p:spPr>
              <a:xfrm>
                <a:off x="6714000" y="3165166"/>
                <a:ext cx="1512000" cy="396899"/>
              </a:xfrm>
              <a:prstGeom prst="rect">
                <a:avLst/>
              </a:prstGeom>
            </p:spPr>
            <p:txBody>
              <a:bodyPr vert="horz" wrap="square" lIns="0" tIns="21590" rIns="0" bIns="0" rtlCol="0">
                <a:noAutofit/>
              </a:bodyPr>
              <a:lstStyle/>
              <a:p>
                <a:pPr marR="5080" algn="ctr" fontAlgn="auto">
                  <a:spcBef>
                    <a:spcPts val="0"/>
                  </a:spcBef>
                  <a:spcAft>
                    <a:spcPts val="0"/>
                  </a:spcAft>
                </a:pPr>
                <a:r>
                  <a:rPr sz="1200" dirty="0">
                    <a:latin typeface="Arial" panose="020B0604020202020204" pitchFamily="34" charset="0"/>
                    <a:ea typeface="+mn-ea"/>
                    <a:cs typeface="Arial" panose="020B0604020202020204" pitchFamily="34" charset="0"/>
                  </a:rPr>
                  <a:t>Transmission rate: </a:t>
                </a:r>
                <a:r>
                  <a:rPr sz="1400" b="1" dirty="0">
                    <a:latin typeface="Arial" panose="020B0604020202020204" pitchFamily="34" charset="0"/>
                    <a:ea typeface="+mn-ea"/>
                    <a:cs typeface="Arial" panose="020B0604020202020204" pitchFamily="34" charset="0"/>
                  </a:rPr>
                  <a:t>9%</a:t>
                </a:r>
                <a:r>
                  <a:rPr lang="en-GB" sz="1400" dirty="0">
                    <a:latin typeface="Arial" panose="020B0604020202020204" pitchFamily="34" charset="0"/>
                    <a:ea typeface="+mn-ea"/>
                    <a:cs typeface="Arial" panose="020B0604020202020204" pitchFamily="34" charset="0"/>
                  </a:rPr>
                  <a:t> </a:t>
                </a:r>
                <a:r>
                  <a:rPr sz="1000" dirty="0">
                    <a:latin typeface="Arial" panose="020B0604020202020204" pitchFamily="34" charset="0"/>
                    <a:ea typeface="+mn-ea"/>
                    <a:cs typeface="Arial" panose="020B0604020202020204" pitchFamily="34" charset="0"/>
                  </a:rPr>
                  <a:t>[8–13%]</a:t>
                </a:r>
              </a:p>
            </p:txBody>
          </p:sp>
          <p:sp>
            <p:nvSpPr>
              <p:cNvPr id="29" name="object 54">
                <a:extLst>
                  <a:ext uri="{FF2B5EF4-FFF2-40B4-BE49-F238E27FC236}">
                    <a16:creationId xmlns:a16="http://schemas.microsoft.com/office/drawing/2014/main" id="{2FEFE41D-802A-498E-A3A8-F6DA4F787720}"/>
                  </a:ext>
                </a:extLst>
              </p:cNvPr>
              <p:cNvSpPr txBox="1"/>
              <p:nvPr/>
            </p:nvSpPr>
            <p:spPr>
              <a:xfrm>
                <a:off x="1800000" y="3960000"/>
                <a:ext cx="1620000" cy="507599"/>
              </a:xfrm>
              <a:prstGeom prst="rect">
                <a:avLst/>
              </a:prstGeom>
            </p:spPr>
            <p:txBody>
              <a:bodyPr vert="horz" wrap="square" lIns="72000" tIns="0" rIns="72000" bIns="0" rtlCol="0" anchor="t" anchorCtr="0">
                <a:noAutofit/>
              </a:bodyPr>
              <a:lstStyle/>
              <a:p>
                <a:pPr algn="ctr" fontAlgn="auto">
                  <a:lnSpc>
                    <a:spcPts val="1300"/>
                  </a:lnSpc>
                  <a:spcBef>
                    <a:spcPts val="0"/>
                  </a:spcBef>
                  <a:spcAft>
                    <a:spcPts val="0"/>
                  </a:spcAft>
                </a:pPr>
                <a:r>
                  <a:rPr lang="en-GB" sz="1200" dirty="0">
                    <a:latin typeface="Arial"/>
                    <a:ea typeface="+mn-ea"/>
                    <a:cs typeface="Arial"/>
                  </a:rPr>
                  <a:t>Births to women  living with HIV</a:t>
                </a:r>
              </a:p>
            </p:txBody>
          </p:sp>
          <p:sp>
            <p:nvSpPr>
              <p:cNvPr id="33" name="object 54">
                <a:extLst>
                  <a:ext uri="{FF2B5EF4-FFF2-40B4-BE49-F238E27FC236}">
                    <a16:creationId xmlns:a16="http://schemas.microsoft.com/office/drawing/2014/main" id="{A299563E-7523-4B43-8BAD-F7859B6D2214}"/>
                  </a:ext>
                </a:extLst>
              </p:cNvPr>
              <p:cNvSpPr txBox="1"/>
              <p:nvPr/>
            </p:nvSpPr>
            <p:spPr>
              <a:xfrm>
                <a:off x="3420000" y="3960000"/>
                <a:ext cx="1620000" cy="768739"/>
              </a:xfrm>
              <a:prstGeom prst="rect">
                <a:avLst/>
              </a:prstGeom>
            </p:spPr>
            <p:txBody>
              <a:bodyPr vert="horz" wrap="square" lIns="72000" tIns="0" rIns="72000" bIns="0" rtlCol="0" anchor="t" anchorCtr="0">
                <a:noAutofit/>
              </a:bodyPr>
              <a:lstStyle/>
              <a:p>
                <a:pPr algn="ctr" fontAlgn="auto">
                  <a:lnSpc>
                    <a:spcPts val="1300"/>
                  </a:lnSpc>
                  <a:spcBef>
                    <a:spcPts val="0"/>
                  </a:spcBef>
                  <a:spcAft>
                    <a:spcPts val="0"/>
                  </a:spcAft>
                </a:pPr>
                <a:r>
                  <a:rPr lang="en-GB" sz="1200" dirty="0">
                    <a:latin typeface="Arial"/>
                    <a:ea typeface="+mn-ea"/>
                    <a:cs typeface="Arial"/>
                  </a:rPr>
                  <a:t>Women receiving  antiretrovirals to prevent vertical transmission</a:t>
                </a:r>
              </a:p>
            </p:txBody>
          </p:sp>
          <p:sp>
            <p:nvSpPr>
              <p:cNvPr id="36" name="object 54">
                <a:extLst>
                  <a:ext uri="{FF2B5EF4-FFF2-40B4-BE49-F238E27FC236}">
                    <a16:creationId xmlns:a16="http://schemas.microsoft.com/office/drawing/2014/main" id="{3A1C6428-1F3B-4694-8E11-728EAE6A6462}"/>
                  </a:ext>
                </a:extLst>
              </p:cNvPr>
              <p:cNvSpPr txBox="1"/>
              <p:nvPr/>
            </p:nvSpPr>
            <p:spPr>
              <a:xfrm>
                <a:off x="5040000" y="3960000"/>
                <a:ext cx="1620000" cy="768737"/>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a:lnSpc>
                    <a:spcPts val="1300"/>
                  </a:lnSpc>
                </a:pPr>
                <a:r>
                  <a:rPr lang="en-GB" dirty="0"/>
                  <a:t>Infants tested by eight weeks of age</a:t>
                </a:r>
              </a:p>
            </p:txBody>
          </p:sp>
          <p:sp>
            <p:nvSpPr>
              <p:cNvPr id="39" name="object 54">
                <a:extLst>
                  <a:ext uri="{FF2B5EF4-FFF2-40B4-BE49-F238E27FC236}">
                    <a16:creationId xmlns:a16="http://schemas.microsoft.com/office/drawing/2014/main" id="{73FEB3EE-9FF9-4849-A380-45F784D505EF}"/>
                  </a:ext>
                </a:extLst>
              </p:cNvPr>
              <p:cNvSpPr txBox="1"/>
              <p:nvPr/>
            </p:nvSpPr>
            <p:spPr>
              <a:xfrm>
                <a:off x="6660000" y="3960000"/>
                <a:ext cx="1620000" cy="396904"/>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a:lnSpc>
                    <a:spcPts val="1300"/>
                  </a:lnSpc>
                </a:pPr>
                <a:r>
                  <a:rPr lang="en-GB" dirty="0"/>
                  <a:t>New child infections</a:t>
                </a:r>
              </a:p>
            </p:txBody>
          </p:sp>
          <p:sp>
            <p:nvSpPr>
              <p:cNvPr id="43" name="TextBox 42">
                <a:extLst>
                  <a:ext uri="{FF2B5EF4-FFF2-40B4-BE49-F238E27FC236}">
                    <a16:creationId xmlns:a16="http://schemas.microsoft.com/office/drawing/2014/main" id="{89D18A82-3A4C-44B3-8A1F-47826346038B}"/>
                  </a:ext>
                </a:extLst>
              </p:cNvPr>
              <p:cNvSpPr txBox="1"/>
              <p:nvPr/>
            </p:nvSpPr>
            <p:spPr>
              <a:xfrm>
                <a:off x="972000" y="2581200"/>
                <a:ext cx="123111" cy="365485"/>
              </a:xfrm>
              <a:prstGeom prst="rect">
                <a:avLst/>
              </a:prstGeom>
              <a:noFill/>
            </p:spPr>
            <p:txBody>
              <a:bodyPr vert="vert270" wrap="none" lIns="0" tIns="0" rIns="0" bIns="0" rtlCol="0">
                <a:spAutoFit/>
              </a:bodyPr>
              <a:lstStyle/>
              <a:p>
                <a:pPr algn="r"/>
                <a:r>
                  <a:rPr lang="en-GB" sz="800" dirty="0">
                    <a:solidFill>
                      <a:schemeClr val="tx1">
                        <a:lumMod val="75000"/>
                        <a:lumOff val="25000"/>
                      </a:schemeClr>
                    </a:solidFill>
                  </a:rPr>
                  <a:t>Number</a:t>
                </a:r>
                <a:endParaRPr lang="en-CH" sz="800" dirty="0">
                  <a:solidFill>
                    <a:schemeClr val="tx1">
                      <a:lumMod val="75000"/>
                      <a:lumOff val="25000"/>
                    </a:schemeClr>
                  </a:solidFill>
                </a:endParaRPr>
              </a:p>
            </p:txBody>
          </p:sp>
          <p:sp>
            <p:nvSpPr>
              <p:cNvPr id="44" name="TextBox 43">
                <a:extLst>
                  <a:ext uri="{FF2B5EF4-FFF2-40B4-BE49-F238E27FC236}">
                    <a16:creationId xmlns:a16="http://schemas.microsoft.com/office/drawing/2014/main" id="{F1C2166F-BC2D-4CA3-A321-8B9CB02FC497}"/>
                  </a:ext>
                </a:extLst>
              </p:cNvPr>
              <p:cNvSpPr txBox="1"/>
              <p:nvPr/>
            </p:nvSpPr>
            <p:spPr>
              <a:xfrm>
                <a:off x="1190720" y="1620000"/>
                <a:ext cx="512961" cy="138499"/>
              </a:xfrm>
              <a:prstGeom prst="rect">
                <a:avLst/>
              </a:prstGeom>
              <a:noFill/>
            </p:spPr>
            <p:txBody>
              <a:bodyPr vert="horz" wrap="none" lIns="0" tIns="0" rIns="0" bIns="0" rtlCol="0">
                <a:spAutoFit/>
              </a:bodyPr>
              <a:lstStyle/>
              <a:p>
                <a:pPr algn="r"/>
                <a:r>
                  <a:rPr lang="en-GB" sz="900" dirty="0">
                    <a:solidFill>
                      <a:schemeClr val="tx1">
                        <a:lumMod val="75000"/>
                        <a:lumOff val="25000"/>
                      </a:schemeClr>
                    </a:solidFill>
                  </a:rPr>
                  <a:t>1 000 000</a:t>
                </a:r>
                <a:endParaRPr lang="en-CH" sz="900" dirty="0">
                  <a:solidFill>
                    <a:schemeClr val="tx1">
                      <a:lumMod val="75000"/>
                      <a:lumOff val="25000"/>
                    </a:schemeClr>
                  </a:solidFill>
                </a:endParaRPr>
              </a:p>
            </p:txBody>
          </p:sp>
          <p:sp>
            <p:nvSpPr>
              <p:cNvPr id="45" name="TextBox 44">
                <a:extLst>
                  <a:ext uri="{FF2B5EF4-FFF2-40B4-BE49-F238E27FC236}">
                    <a16:creationId xmlns:a16="http://schemas.microsoft.com/office/drawing/2014/main" id="{46108F62-6D09-41BE-8A6B-E7BB519474E5}"/>
                  </a:ext>
                </a:extLst>
              </p:cNvPr>
              <p:cNvSpPr txBox="1"/>
              <p:nvPr/>
            </p:nvSpPr>
            <p:spPr>
              <a:xfrm>
                <a:off x="1286899" y="1836000"/>
                <a:ext cx="416781" cy="138499"/>
              </a:xfrm>
              <a:prstGeom prst="rect">
                <a:avLst/>
              </a:prstGeom>
              <a:noFill/>
            </p:spPr>
            <p:txBody>
              <a:bodyPr vert="horz" wrap="none" lIns="0" tIns="0" rIns="0" bIns="0" rtlCol="0">
                <a:spAutoFit/>
              </a:bodyPr>
              <a:lstStyle/>
              <a:p>
                <a:pPr algn="r"/>
                <a:r>
                  <a:rPr lang="en-GB" sz="900" dirty="0">
                    <a:solidFill>
                      <a:schemeClr val="tx1">
                        <a:lumMod val="75000"/>
                        <a:lumOff val="25000"/>
                      </a:schemeClr>
                    </a:solidFill>
                  </a:rPr>
                  <a:t>900 000</a:t>
                </a:r>
                <a:endParaRPr lang="en-CH" sz="900" dirty="0">
                  <a:solidFill>
                    <a:schemeClr val="tx1">
                      <a:lumMod val="75000"/>
                      <a:lumOff val="25000"/>
                    </a:schemeClr>
                  </a:solidFill>
                </a:endParaRPr>
              </a:p>
            </p:txBody>
          </p:sp>
          <p:sp>
            <p:nvSpPr>
              <p:cNvPr id="46" name="TextBox 45">
                <a:extLst>
                  <a:ext uri="{FF2B5EF4-FFF2-40B4-BE49-F238E27FC236}">
                    <a16:creationId xmlns:a16="http://schemas.microsoft.com/office/drawing/2014/main" id="{9F072545-8E72-4E5D-9C17-0CFFC051DCA3}"/>
                  </a:ext>
                </a:extLst>
              </p:cNvPr>
              <p:cNvSpPr txBox="1"/>
              <p:nvPr/>
            </p:nvSpPr>
            <p:spPr>
              <a:xfrm>
                <a:off x="1286899" y="2052000"/>
                <a:ext cx="416781" cy="138499"/>
              </a:xfrm>
              <a:prstGeom prst="rect">
                <a:avLst/>
              </a:prstGeom>
              <a:noFill/>
            </p:spPr>
            <p:txBody>
              <a:bodyPr vert="horz" wrap="none" lIns="0" tIns="0" rIns="0" bIns="0" rtlCol="0">
                <a:spAutoFit/>
              </a:bodyPr>
              <a:lstStyle/>
              <a:p>
                <a:pPr algn="r"/>
                <a:r>
                  <a:rPr lang="en-GB" sz="900" dirty="0">
                    <a:solidFill>
                      <a:schemeClr val="tx1">
                        <a:lumMod val="75000"/>
                        <a:lumOff val="25000"/>
                      </a:schemeClr>
                    </a:solidFill>
                  </a:rPr>
                  <a:t>800 000</a:t>
                </a:r>
                <a:endParaRPr lang="en-CH" sz="900" dirty="0">
                  <a:solidFill>
                    <a:schemeClr val="tx1">
                      <a:lumMod val="75000"/>
                      <a:lumOff val="25000"/>
                    </a:schemeClr>
                  </a:solidFill>
                </a:endParaRPr>
              </a:p>
            </p:txBody>
          </p:sp>
          <p:sp>
            <p:nvSpPr>
              <p:cNvPr id="47" name="TextBox 46">
                <a:extLst>
                  <a:ext uri="{FF2B5EF4-FFF2-40B4-BE49-F238E27FC236}">
                    <a16:creationId xmlns:a16="http://schemas.microsoft.com/office/drawing/2014/main" id="{1BE96102-9928-4270-AC26-06EFAADDF238}"/>
                  </a:ext>
                </a:extLst>
              </p:cNvPr>
              <p:cNvSpPr txBox="1"/>
              <p:nvPr/>
            </p:nvSpPr>
            <p:spPr>
              <a:xfrm>
                <a:off x="1286899" y="2268000"/>
                <a:ext cx="416781" cy="138499"/>
              </a:xfrm>
              <a:prstGeom prst="rect">
                <a:avLst/>
              </a:prstGeom>
              <a:noFill/>
            </p:spPr>
            <p:txBody>
              <a:bodyPr vert="horz" wrap="none" lIns="0" tIns="0" rIns="0" bIns="0" rtlCol="0">
                <a:spAutoFit/>
              </a:bodyPr>
              <a:lstStyle/>
              <a:p>
                <a:pPr algn="r"/>
                <a:r>
                  <a:rPr lang="en-GB" sz="900" dirty="0">
                    <a:solidFill>
                      <a:schemeClr val="tx1">
                        <a:lumMod val="75000"/>
                        <a:lumOff val="25000"/>
                      </a:schemeClr>
                    </a:solidFill>
                  </a:rPr>
                  <a:t>700 000</a:t>
                </a:r>
                <a:endParaRPr lang="en-CH" sz="900" dirty="0">
                  <a:solidFill>
                    <a:schemeClr val="tx1">
                      <a:lumMod val="75000"/>
                      <a:lumOff val="25000"/>
                    </a:schemeClr>
                  </a:solidFill>
                </a:endParaRPr>
              </a:p>
            </p:txBody>
          </p:sp>
          <p:sp>
            <p:nvSpPr>
              <p:cNvPr id="48" name="TextBox 47">
                <a:extLst>
                  <a:ext uri="{FF2B5EF4-FFF2-40B4-BE49-F238E27FC236}">
                    <a16:creationId xmlns:a16="http://schemas.microsoft.com/office/drawing/2014/main" id="{83F54BCD-7F4F-4CE7-ADE2-32A6208C4A3B}"/>
                  </a:ext>
                </a:extLst>
              </p:cNvPr>
              <p:cNvSpPr txBox="1"/>
              <p:nvPr/>
            </p:nvSpPr>
            <p:spPr>
              <a:xfrm>
                <a:off x="1286899" y="2484000"/>
                <a:ext cx="416781" cy="138499"/>
              </a:xfrm>
              <a:prstGeom prst="rect">
                <a:avLst/>
              </a:prstGeom>
              <a:noFill/>
            </p:spPr>
            <p:txBody>
              <a:bodyPr vert="horz" wrap="none" lIns="0" tIns="0" rIns="0" bIns="0" rtlCol="0">
                <a:spAutoFit/>
              </a:bodyPr>
              <a:lstStyle/>
              <a:p>
                <a:pPr algn="r"/>
                <a:r>
                  <a:rPr lang="en-GB" sz="900" dirty="0">
                    <a:solidFill>
                      <a:schemeClr val="tx1">
                        <a:lumMod val="75000"/>
                        <a:lumOff val="25000"/>
                      </a:schemeClr>
                    </a:solidFill>
                  </a:rPr>
                  <a:t>600 000</a:t>
                </a:r>
                <a:endParaRPr lang="en-CH" sz="900" dirty="0">
                  <a:solidFill>
                    <a:schemeClr val="tx1">
                      <a:lumMod val="75000"/>
                      <a:lumOff val="25000"/>
                    </a:schemeClr>
                  </a:solidFill>
                </a:endParaRPr>
              </a:p>
            </p:txBody>
          </p:sp>
          <p:sp>
            <p:nvSpPr>
              <p:cNvPr id="49" name="TextBox 48">
                <a:extLst>
                  <a:ext uri="{FF2B5EF4-FFF2-40B4-BE49-F238E27FC236}">
                    <a16:creationId xmlns:a16="http://schemas.microsoft.com/office/drawing/2014/main" id="{6847A186-B983-4A7D-B4DF-DC04A9506734}"/>
                  </a:ext>
                </a:extLst>
              </p:cNvPr>
              <p:cNvSpPr txBox="1"/>
              <p:nvPr/>
            </p:nvSpPr>
            <p:spPr>
              <a:xfrm>
                <a:off x="1286899" y="2700000"/>
                <a:ext cx="416781" cy="138499"/>
              </a:xfrm>
              <a:prstGeom prst="rect">
                <a:avLst/>
              </a:prstGeom>
              <a:noFill/>
            </p:spPr>
            <p:txBody>
              <a:bodyPr vert="horz" wrap="none" lIns="0" tIns="0" rIns="0" bIns="0" rtlCol="0">
                <a:spAutoFit/>
              </a:bodyPr>
              <a:lstStyle/>
              <a:p>
                <a:pPr algn="r"/>
                <a:r>
                  <a:rPr lang="en-GB" sz="900" dirty="0">
                    <a:solidFill>
                      <a:schemeClr val="tx1">
                        <a:lumMod val="75000"/>
                        <a:lumOff val="25000"/>
                      </a:schemeClr>
                    </a:solidFill>
                  </a:rPr>
                  <a:t>500 000</a:t>
                </a:r>
                <a:endParaRPr lang="en-CH" sz="900" dirty="0">
                  <a:solidFill>
                    <a:schemeClr val="tx1">
                      <a:lumMod val="75000"/>
                      <a:lumOff val="25000"/>
                    </a:schemeClr>
                  </a:solidFill>
                </a:endParaRPr>
              </a:p>
            </p:txBody>
          </p:sp>
          <p:sp>
            <p:nvSpPr>
              <p:cNvPr id="50" name="TextBox 49">
                <a:extLst>
                  <a:ext uri="{FF2B5EF4-FFF2-40B4-BE49-F238E27FC236}">
                    <a16:creationId xmlns:a16="http://schemas.microsoft.com/office/drawing/2014/main" id="{A896AC5E-A745-4FF8-902D-763AF8394B64}"/>
                  </a:ext>
                </a:extLst>
              </p:cNvPr>
              <p:cNvSpPr txBox="1"/>
              <p:nvPr/>
            </p:nvSpPr>
            <p:spPr>
              <a:xfrm>
                <a:off x="1286899" y="2912400"/>
                <a:ext cx="416781" cy="138499"/>
              </a:xfrm>
              <a:prstGeom prst="rect">
                <a:avLst/>
              </a:prstGeom>
              <a:noFill/>
            </p:spPr>
            <p:txBody>
              <a:bodyPr vert="horz" wrap="none" lIns="0" tIns="0" rIns="0" bIns="0" rtlCol="0">
                <a:spAutoFit/>
              </a:bodyPr>
              <a:lstStyle/>
              <a:p>
                <a:pPr algn="r"/>
                <a:r>
                  <a:rPr lang="en-GB" sz="900" dirty="0">
                    <a:solidFill>
                      <a:schemeClr val="tx1">
                        <a:lumMod val="75000"/>
                        <a:lumOff val="25000"/>
                      </a:schemeClr>
                    </a:solidFill>
                  </a:rPr>
                  <a:t>400 000</a:t>
                </a:r>
                <a:endParaRPr lang="en-CH" sz="900" dirty="0">
                  <a:solidFill>
                    <a:schemeClr val="tx1">
                      <a:lumMod val="75000"/>
                      <a:lumOff val="25000"/>
                    </a:schemeClr>
                  </a:solidFill>
                </a:endParaRPr>
              </a:p>
            </p:txBody>
          </p:sp>
          <p:sp>
            <p:nvSpPr>
              <p:cNvPr id="51" name="TextBox 50">
                <a:extLst>
                  <a:ext uri="{FF2B5EF4-FFF2-40B4-BE49-F238E27FC236}">
                    <a16:creationId xmlns:a16="http://schemas.microsoft.com/office/drawing/2014/main" id="{89A00CDD-9758-4340-994D-E4F65C33FB7B}"/>
                  </a:ext>
                </a:extLst>
              </p:cNvPr>
              <p:cNvSpPr txBox="1"/>
              <p:nvPr/>
            </p:nvSpPr>
            <p:spPr>
              <a:xfrm>
                <a:off x="1286899" y="3128400"/>
                <a:ext cx="416781" cy="138499"/>
              </a:xfrm>
              <a:prstGeom prst="rect">
                <a:avLst/>
              </a:prstGeom>
              <a:noFill/>
            </p:spPr>
            <p:txBody>
              <a:bodyPr vert="horz" wrap="none" lIns="0" tIns="0" rIns="0" bIns="0" rtlCol="0">
                <a:spAutoFit/>
              </a:bodyPr>
              <a:lstStyle/>
              <a:p>
                <a:pPr algn="r"/>
                <a:r>
                  <a:rPr lang="en-GB" sz="900" dirty="0">
                    <a:solidFill>
                      <a:schemeClr val="tx1">
                        <a:lumMod val="75000"/>
                        <a:lumOff val="25000"/>
                      </a:schemeClr>
                    </a:solidFill>
                  </a:rPr>
                  <a:t>300 000</a:t>
                </a:r>
                <a:endParaRPr lang="en-CH" sz="900" dirty="0">
                  <a:solidFill>
                    <a:schemeClr val="tx1">
                      <a:lumMod val="75000"/>
                      <a:lumOff val="25000"/>
                    </a:schemeClr>
                  </a:solidFill>
                </a:endParaRPr>
              </a:p>
            </p:txBody>
          </p:sp>
          <p:sp>
            <p:nvSpPr>
              <p:cNvPr id="52" name="TextBox 51">
                <a:extLst>
                  <a:ext uri="{FF2B5EF4-FFF2-40B4-BE49-F238E27FC236}">
                    <a16:creationId xmlns:a16="http://schemas.microsoft.com/office/drawing/2014/main" id="{5EE95ADC-D580-42A1-960C-4B3158D22C1C}"/>
                  </a:ext>
                </a:extLst>
              </p:cNvPr>
              <p:cNvSpPr txBox="1"/>
              <p:nvPr/>
            </p:nvSpPr>
            <p:spPr>
              <a:xfrm>
                <a:off x="1286899" y="3344400"/>
                <a:ext cx="416781" cy="138499"/>
              </a:xfrm>
              <a:prstGeom prst="rect">
                <a:avLst/>
              </a:prstGeom>
              <a:noFill/>
            </p:spPr>
            <p:txBody>
              <a:bodyPr vert="horz" wrap="none" lIns="0" tIns="0" rIns="0" bIns="0" rtlCol="0">
                <a:spAutoFit/>
              </a:bodyPr>
              <a:lstStyle/>
              <a:p>
                <a:pPr algn="r"/>
                <a:r>
                  <a:rPr lang="en-GB" sz="900" dirty="0">
                    <a:solidFill>
                      <a:schemeClr val="tx1">
                        <a:lumMod val="75000"/>
                        <a:lumOff val="25000"/>
                      </a:schemeClr>
                    </a:solidFill>
                  </a:rPr>
                  <a:t>200 000</a:t>
                </a:r>
                <a:endParaRPr lang="en-CH" sz="900" dirty="0">
                  <a:solidFill>
                    <a:schemeClr val="tx1">
                      <a:lumMod val="75000"/>
                      <a:lumOff val="25000"/>
                    </a:schemeClr>
                  </a:solidFill>
                </a:endParaRPr>
              </a:p>
            </p:txBody>
          </p:sp>
          <p:sp>
            <p:nvSpPr>
              <p:cNvPr id="53" name="TextBox 52">
                <a:extLst>
                  <a:ext uri="{FF2B5EF4-FFF2-40B4-BE49-F238E27FC236}">
                    <a16:creationId xmlns:a16="http://schemas.microsoft.com/office/drawing/2014/main" id="{7E729174-F475-4C8F-ADA8-C932390D71A9}"/>
                  </a:ext>
                </a:extLst>
              </p:cNvPr>
              <p:cNvSpPr txBox="1"/>
              <p:nvPr/>
            </p:nvSpPr>
            <p:spPr>
              <a:xfrm>
                <a:off x="1286900" y="3560400"/>
                <a:ext cx="416781" cy="138499"/>
              </a:xfrm>
              <a:prstGeom prst="rect">
                <a:avLst/>
              </a:prstGeom>
              <a:noFill/>
            </p:spPr>
            <p:txBody>
              <a:bodyPr vert="horz" wrap="none" lIns="0" tIns="0" rIns="0" bIns="0" rtlCol="0">
                <a:spAutoFit/>
              </a:bodyPr>
              <a:lstStyle/>
              <a:p>
                <a:pPr algn="r"/>
                <a:r>
                  <a:rPr lang="en-GB" sz="900" dirty="0">
                    <a:solidFill>
                      <a:schemeClr val="tx1">
                        <a:lumMod val="75000"/>
                        <a:lumOff val="25000"/>
                      </a:schemeClr>
                    </a:solidFill>
                  </a:rPr>
                  <a:t>100 000</a:t>
                </a:r>
                <a:endParaRPr lang="en-CH" sz="900" dirty="0">
                  <a:solidFill>
                    <a:schemeClr val="tx1">
                      <a:lumMod val="75000"/>
                      <a:lumOff val="25000"/>
                    </a:schemeClr>
                  </a:solidFill>
                </a:endParaRPr>
              </a:p>
            </p:txBody>
          </p:sp>
          <p:sp>
            <p:nvSpPr>
              <p:cNvPr id="54" name="TextBox 53">
                <a:extLst>
                  <a:ext uri="{FF2B5EF4-FFF2-40B4-BE49-F238E27FC236}">
                    <a16:creationId xmlns:a16="http://schemas.microsoft.com/office/drawing/2014/main" id="{9A91E61C-8E78-4BA6-9B96-5DC899926DF3}"/>
                  </a:ext>
                </a:extLst>
              </p:cNvPr>
              <p:cNvSpPr txBox="1"/>
              <p:nvPr/>
            </p:nvSpPr>
            <p:spPr>
              <a:xfrm>
                <a:off x="1639561" y="3776400"/>
                <a:ext cx="64120" cy="138499"/>
              </a:xfrm>
              <a:prstGeom prst="rect">
                <a:avLst/>
              </a:prstGeom>
              <a:noFill/>
            </p:spPr>
            <p:txBody>
              <a:bodyPr vert="horz" wrap="none" lIns="0" tIns="0" rIns="0" bIns="0" rtlCol="0">
                <a:spAutoFit/>
              </a:bodyPr>
              <a:lstStyle/>
              <a:p>
                <a:pPr algn="r"/>
                <a:r>
                  <a:rPr lang="en-GB" sz="900" dirty="0">
                    <a:solidFill>
                      <a:schemeClr val="tx1">
                        <a:lumMod val="75000"/>
                        <a:lumOff val="25000"/>
                      </a:schemeClr>
                    </a:solidFill>
                  </a:rPr>
                  <a:t>0</a:t>
                </a:r>
                <a:endParaRPr lang="en-CH" sz="900" dirty="0">
                  <a:solidFill>
                    <a:schemeClr val="tx1">
                      <a:lumMod val="75000"/>
                      <a:lumOff val="25000"/>
                    </a:schemeClr>
                  </a:solidFill>
                </a:endParaRPr>
              </a:p>
            </p:txBody>
          </p:sp>
          <p:grpSp>
            <p:nvGrpSpPr>
              <p:cNvPr id="117" name="Group 116">
                <a:extLst>
                  <a:ext uri="{FF2B5EF4-FFF2-40B4-BE49-F238E27FC236}">
                    <a16:creationId xmlns:a16="http://schemas.microsoft.com/office/drawing/2014/main" id="{CD92501E-0FF1-40FF-842B-3B9071055443}"/>
                  </a:ext>
                </a:extLst>
              </p:cNvPr>
              <p:cNvGrpSpPr/>
              <p:nvPr/>
            </p:nvGrpSpPr>
            <p:grpSpPr>
              <a:xfrm>
                <a:off x="5329303" y="5040000"/>
                <a:ext cx="2046445" cy="153888"/>
                <a:chOff x="2160000" y="5147320"/>
                <a:chExt cx="2046445" cy="153888"/>
              </a:xfrm>
            </p:grpSpPr>
            <p:sp>
              <p:nvSpPr>
                <p:cNvPr id="112" name="object 14">
                  <a:extLst>
                    <a:ext uri="{FF2B5EF4-FFF2-40B4-BE49-F238E27FC236}">
                      <a16:creationId xmlns:a16="http://schemas.microsoft.com/office/drawing/2014/main" id="{FD5950C5-419E-4625-95CC-0260A5E8EEC3}"/>
                    </a:ext>
                  </a:extLst>
                </p:cNvPr>
                <p:cNvSpPr/>
                <p:nvPr/>
              </p:nvSpPr>
              <p:spPr>
                <a:xfrm>
                  <a:off x="2160000" y="516532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13" name="TextBox 112">
                  <a:extLst>
                    <a:ext uri="{FF2B5EF4-FFF2-40B4-BE49-F238E27FC236}">
                      <a16:creationId xmlns:a16="http://schemas.microsoft.com/office/drawing/2014/main" id="{612C1630-BE0B-403F-95AC-D6FB3019B11B}"/>
                    </a:ext>
                  </a:extLst>
                </p:cNvPr>
                <p:cNvSpPr txBox="1"/>
                <p:nvPr/>
              </p:nvSpPr>
              <p:spPr>
                <a:xfrm>
                  <a:off x="2340550" y="5147320"/>
                  <a:ext cx="1865895" cy="153888"/>
                </a:xfrm>
                <a:prstGeom prst="rect">
                  <a:avLst/>
                </a:prstGeom>
                <a:noFill/>
              </p:spPr>
              <p:txBody>
                <a:bodyPr vert="horz" wrap="none" lIns="0" tIns="0" rIns="0" bIns="0" rtlCol="0">
                  <a:spAutoFit/>
                </a:bodyPr>
                <a:lstStyle/>
                <a:p>
                  <a:r>
                    <a:rPr lang="en-GB" sz="1000" dirty="0"/>
                    <a:t>Children newly infected with HIV</a:t>
                  </a:r>
                </a:p>
              </p:txBody>
            </p:sp>
          </p:grpSp>
          <p:grpSp>
            <p:nvGrpSpPr>
              <p:cNvPr id="116" name="Group 115">
                <a:extLst>
                  <a:ext uri="{FF2B5EF4-FFF2-40B4-BE49-F238E27FC236}">
                    <a16:creationId xmlns:a16="http://schemas.microsoft.com/office/drawing/2014/main" id="{9EF29CB7-DAAD-40CC-9F9E-5C0A1310737D}"/>
                  </a:ext>
                </a:extLst>
              </p:cNvPr>
              <p:cNvGrpSpPr/>
              <p:nvPr/>
            </p:nvGrpSpPr>
            <p:grpSpPr>
              <a:xfrm>
                <a:off x="2809303" y="5040000"/>
                <a:ext cx="2110566" cy="153888"/>
                <a:chOff x="2160000" y="4931320"/>
                <a:chExt cx="2110566" cy="153888"/>
              </a:xfrm>
            </p:grpSpPr>
            <p:sp>
              <p:nvSpPr>
                <p:cNvPr id="114" name="object 13">
                  <a:extLst>
                    <a:ext uri="{FF2B5EF4-FFF2-40B4-BE49-F238E27FC236}">
                      <a16:creationId xmlns:a16="http://schemas.microsoft.com/office/drawing/2014/main" id="{5C6B7841-0189-4D95-B67C-028CB8920ED3}"/>
                    </a:ext>
                  </a:extLst>
                </p:cNvPr>
                <p:cNvSpPr/>
                <p:nvPr/>
              </p:nvSpPr>
              <p:spPr>
                <a:xfrm>
                  <a:off x="2160000" y="494932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15" name="TextBox 114">
                  <a:extLst>
                    <a:ext uri="{FF2B5EF4-FFF2-40B4-BE49-F238E27FC236}">
                      <a16:creationId xmlns:a16="http://schemas.microsoft.com/office/drawing/2014/main" id="{169317BC-111B-400E-80B2-0DD5B78E86D4}"/>
                    </a:ext>
                  </a:extLst>
                </p:cNvPr>
                <p:cNvSpPr txBox="1"/>
                <p:nvPr/>
              </p:nvSpPr>
              <p:spPr>
                <a:xfrm>
                  <a:off x="2340550" y="4931320"/>
                  <a:ext cx="1930016" cy="153888"/>
                </a:xfrm>
                <a:prstGeom prst="rect">
                  <a:avLst/>
                </a:prstGeom>
                <a:noFill/>
              </p:spPr>
              <p:txBody>
                <a:bodyPr vert="horz" wrap="none" lIns="0" tIns="0" rIns="0" bIns="0" rtlCol="0">
                  <a:spAutoFit/>
                </a:bodyPr>
                <a:lstStyle/>
                <a:p>
                  <a:r>
                    <a:rPr lang="en-GB" sz="1000" dirty="0"/>
                    <a:t>Any birth to women living with HIV</a:t>
                  </a:r>
                </a:p>
              </p:txBody>
            </p:sp>
          </p:grpSp>
        </p:grpSp>
      </p:grpSp>
    </p:spTree>
    <p:extLst>
      <p:ext uri="{BB962C8B-B14F-4D97-AF65-F5344CB8AC3E}">
        <p14:creationId xmlns:p14="http://schemas.microsoft.com/office/powerpoint/2010/main" val="254121798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DC26ADF-DDEB-4255-B9AB-3673D5809334}"/>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r>
                <a:rPr lang="en-GB" sz="2200" kern="100" dirty="0">
                  <a:solidFill>
                    <a:prstClr val="white"/>
                  </a:solidFill>
                  <a:latin typeface="Arial" panose="020B0604020202020204" pitchFamily="34" charset="0"/>
                  <a:cs typeface="Arial" panose="020B0604020202020204" pitchFamily="34" charset="0"/>
                </a:rPr>
                <a:t>Percentage of men and women aged 15–49 years with discriminatory attitudes towards people living with HIV, eastern and southern Africa, 2013–2017</a:t>
              </a:r>
              <a:endParaRPr kumimoji="0" lang="en-CH"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561873" cy="123111"/>
            </a:xfrm>
            <a:prstGeom prst="rect">
              <a:avLst/>
            </a:prstGeom>
          </p:spPr>
          <p:txBody>
            <a:bodyPr wrap="none" lIns="0" tIns="0" rIns="0" bIns="0">
              <a:spAutoFit/>
            </a:bodyPr>
            <a:lstStyle/>
            <a:p>
              <a:pPr lvl="0">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lang="en-GB" sz="800" dirty="0">
                  <a:solidFill>
                    <a:srgbClr val="231F20"/>
                  </a:solidFill>
                  <a:latin typeface="Arial"/>
                  <a:cs typeface="Arial"/>
                </a:rPr>
                <a:t>Population-based surveys, 2013–2017, countries with available data.</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8A21BADD-9FC4-4B64-B05E-0278A8D619E4}"/>
                </a:ext>
              </a:extLst>
            </p:cNvPr>
            <p:cNvGrpSpPr/>
            <p:nvPr/>
          </p:nvGrpSpPr>
          <p:grpSpPr>
            <a:xfrm>
              <a:off x="1260000" y="1800000"/>
              <a:ext cx="7560000" cy="3260688"/>
              <a:chOff x="1260000" y="1609200"/>
              <a:chExt cx="7560000" cy="3260688"/>
            </a:xfrm>
          </p:grpSpPr>
          <p:grpSp>
            <p:nvGrpSpPr>
              <p:cNvPr id="179" name="Group 178">
                <a:extLst>
                  <a:ext uri="{FF2B5EF4-FFF2-40B4-BE49-F238E27FC236}">
                    <a16:creationId xmlns:a16="http://schemas.microsoft.com/office/drawing/2014/main" id="{7C7CA9F5-7467-4D43-B83B-0EB7DE8BE49D}"/>
                  </a:ext>
                </a:extLst>
              </p:cNvPr>
              <p:cNvGrpSpPr/>
              <p:nvPr/>
            </p:nvGrpSpPr>
            <p:grpSpPr>
              <a:xfrm>
                <a:off x="1260000" y="1609200"/>
                <a:ext cx="7560000" cy="2733304"/>
                <a:chOff x="1260000" y="1609200"/>
                <a:chExt cx="7560000" cy="2733304"/>
              </a:xfrm>
            </p:grpSpPr>
            <p:sp>
              <p:nvSpPr>
                <p:cNvPr id="136" name="Rectangle 135">
                  <a:extLst>
                    <a:ext uri="{FF2B5EF4-FFF2-40B4-BE49-F238E27FC236}">
                      <a16:creationId xmlns:a16="http://schemas.microsoft.com/office/drawing/2014/main" id="{C462FA68-BF93-4412-BDBA-4B7F96579328}"/>
                    </a:ext>
                  </a:extLst>
                </p:cNvPr>
                <p:cNvSpPr/>
                <p:nvPr/>
              </p:nvSpPr>
              <p:spPr>
                <a:xfrm>
                  <a:off x="3163884" y="3095072"/>
                  <a:ext cx="144000" cy="73896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38" name="Rectangle 137">
                  <a:extLst>
                    <a:ext uri="{FF2B5EF4-FFF2-40B4-BE49-F238E27FC236}">
                      <a16:creationId xmlns:a16="http://schemas.microsoft.com/office/drawing/2014/main" id="{F2CACE67-BA0F-4F35-8BB5-AF1E934F5A6B}"/>
                    </a:ext>
                  </a:extLst>
                </p:cNvPr>
                <p:cNvSpPr/>
                <p:nvPr/>
              </p:nvSpPr>
              <p:spPr>
                <a:xfrm>
                  <a:off x="2083884" y="2315832"/>
                  <a:ext cx="144000" cy="151820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0" name="Rectangle 139">
                  <a:extLst>
                    <a:ext uri="{FF2B5EF4-FFF2-40B4-BE49-F238E27FC236}">
                      <a16:creationId xmlns:a16="http://schemas.microsoft.com/office/drawing/2014/main" id="{700FB249-8B8F-4CA6-9EBE-3F04A0B70A47}"/>
                    </a:ext>
                  </a:extLst>
                </p:cNvPr>
                <p:cNvSpPr/>
                <p:nvPr/>
              </p:nvSpPr>
              <p:spPr>
                <a:xfrm>
                  <a:off x="5323884" y="3527368"/>
                  <a:ext cx="144000" cy="30667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2" name="Rectangle 151">
                  <a:extLst>
                    <a:ext uri="{FF2B5EF4-FFF2-40B4-BE49-F238E27FC236}">
                      <a16:creationId xmlns:a16="http://schemas.microsoft.com/office/drawing/2014/main" id="{80DBC81C-842F-4B40-9EF1-B5EB52E21376}"/>
                    </a:ext>
                  </a:extLst>
                </p:cNvPr>
                <p:cNvSpPr/>
                <p:nvPr/>
              </p:nvSpPr>
              <p:spPr>
                <a:xfrm>
                  <a:off x="2623884" y="3078870"/>
                  <a:ext cx="144000" cy="75517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6" name="Rectangle 155">
                  <a:extLst>
                    <a:ext uri="{FF2B5EF4-FFF2-40B4-BE49-F238E27FC236}">
                      <a16:creationId xmlns:a16="http://schemas.microsoft.com/office/drawing/2014/main" id="{3FEE3AFD-39E1-40BE-95FA-845C079706E8}"/>
                    </a:ext>
                  </a:extLst>
                </p:cNvPr>
                <p:cNvSpPr/>
                <p:nvPr/>
              </p:nvSpPr>
              <p:spPr>
                <a:xfrm>
                  <a:off x="4783884" y="3569490"/>
                  <a:ext cx="144000" cy="26455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nvGrpSpPr>
                <p:cNvPr id="169" name="Group 168">
                  <a:extLst>
                    <a:ext uri="{FF2B5EF4-FFF2-40B4-BE49-F238E27FC236}">
                      <a16:creationId xmlns:a16="http://schemas.microsoft.com/office/drawing/2014/main" id="{6DC4B243-0ABB-4D3D-9BC6-90F603538F56}"/>
                    </a:ext>
                  </a:extLst>
                </p:cNvPr>
                <p:cNvGrpSpPr/>
                <p:nvPr/>
              </p:nvGrpSpPr>
              <p:grpSpPr>
                <a:xfrm>
                  <a:off x="1903884" y="1988840"/>
                  <a:ext cx="6624000" cy="1845200"/>
                  <a:chOff x="1903884" y="1988840"/>
                  <a:chExt cx="6624000" cy="1845200"/>
                </a:xfrm>
              </p:grpSpPr>
              <p:sp>
                <p:nvSpPr>
                  <p:cNvPr id="137" name="Rectangle 136">
                    <a:extLst>
                      <a:ext uri="{FF2B5EF4-FFF2-40B4-BE49-F238E27FC236}">
                        <a16:creationId xmlns:a16="http://schemas.microsoft.com/office/drawing/2014/main" id="{DC91F539-08B2-4E3E-88AA-FD3367D522D3}"/>
                      </a:ext>
                    </a:extLst>
                  </p:cNvPr>
                  <p:cNvSpPr/>
                  <p:nvPr/>
                </p:nvSpPr>
                <p:spPr>
                  <a:xfrm>
                    <a:off x="2983884" y="2946540"/>
                    <a:ext cx="144000" cy="887499"/>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39" name="Rectangle 138">
                    <a:extLst>
                      <a:ext uri="{FF2B5EF4-FFF2-40B4-BE49-F238E27FC236}">
                        <a16:creationId xmlns:a16="http://schemas.microsoft.com/office/drawing/2014/main" id="{62900419-CB86-4518-8197-D4F2AFDAEDE2}"/>
                      </a:ext>
                    </a:extLst>
                  </p:cNvPr>
                  <p:cNvSpPr/>
                  <p:nvPr/>
                </p:nvSpPr>
                <p:spPr>
                  <a:xfrm>
                    <a:off x="1903884" y="1988840"/>
                    <a:ext cx="144000" cy="18452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1" name="Rectangle 140">
                    <a:extLst>
                      <a:ext uri="{FF2B5EF4-FFF2-40B4-BE49-F238E27FC236}">
                        <a16:creationId xmlns:a16="http://schemas.microsoft.com/office/drawing/2014/main" id="{34E4128A-380A-4B11-B668-9664E3D1050F}"/>
                      </a:ext>
                    </a:extLst>
                  </p:cNvPr>
                  <p:cNvSpPr/>
                  <p:nvPr/>
                </p:nvSpPr>
                <p:spPr>
                  <a:xfrm>
                    <a:off x="5143884" y="3297640"/>
                    <a:ext cx="144000" cy="5364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3" name="Rectangle 142">
                    <a:extLst>
                      <a:ext uri="{FF2B5EF4-FFF2-40B4-BE49-F238E27FC236}">
                        <a16:creationId xmlns:a16="http://schemas.microsoft.com/office/drawing/2014/main" id="{336025D8-E227-4B98-9899-CE887A036B36}"/>
                      </a:ext>
                    </a:extLst>
                  </p:cNvPr>
                  <p:cNvSpPr/>
                  <p:nvPr/>
                </p:nvSpPr>
                <p:spPr>
                  <a:xfrm>
                    <a:off x="4063884" y="3185966"/>
                    <a:ext cx="144000" cy="64807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5" name="Rectangle 144">
                    <a:extLst>
                      <a:ext uri="{FF2B5EF4-FFF2-40B4-BE49-F238E27FC236}">
                        <a16:creationId xmlns:a16="http://schemas.microsoft.com/office/drawing/2014/main" id="{DCD6EC2B-E619-4E91-ACA3-656D3C15CF65}"/>
                      </a:ext>
                    </a:extLst>
                  </p:cNvPr>
                  <p:cNvSpPr/>
                  <p:nvPr/>
                </p:nvSpPr>
                <p:spPr>
                  <a:xfrm>
                    <a:off x="7303884" y="3402114"/>
                    <a:ext cx="144000" cy="431926"/>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7" name="Rectangle 146">
                    <a:extLst>
                      <a:ext uri="{FF2B5EF4-FFF2-40B4-BE49-F238E27FC236}">
                        <a16:creationId xmlns:a16="http://schemas.microsoft.com/office/drawing/2014/main" id="{A266ABB9-6B7E-4965-9672-4AD6DD3D0F92}"/>
                      </a:ext>
                    </a:extLst>
                  </p:cNvPr>
                  <p:cNvSpPr/>
                  <p:nvPr/>
                </p:nvSpPr>
                <p:spPr>
                  <a:xfrm>
                    <a:off x="6223884" y="3364426"/>
                    <a:ext cx="144000" cy="469613"/>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9" name="Rectangle 148">
                    <a:extLst>
                      <a:ext uri="{FF2B5EF4-FFF2-40B4-BE49-F238E27FC236}">
                        <a16:creationId xmlns:a16="http://schemas.microsoft.com/office/drawing/2014/main" id="{D5C992FD-D43C-49C7-AB46-98CAF1CC6657}"/>
                      </a:ext>
                    </a:extLst>
                  </p:cNvPr>
                  <p:cNvSpPr/>
                  <p:nvPr/>
                </p:nvSpPr>
                <p:spPr>
                  <a:xfrm>
                    <a:off x="8383884" y="3626020"/>
                    <a:ext cx="144000" cy="208019"/>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1" name="Rectangle 150">
                    <a:extLst>
                      <a:ext uri="{FF2B5EF4-FFF2-40B4-BE49-F238E27FC236}">
                        <a16:creationId xmlns:a16="http://schemas.microsoft.com/office/drawing/2014/main" id="{F2B8FC7A-EEA8-4EA8-A55D-D8F2DD53D1AF}"/>
                      </a:ext>
                    </a:extLst>
                  </p:cNvPr>
                  <p:cNvSpPr/>
                  <p:nvPr/>
                </p:nvSpPr>
                <p:spPr>
                  <a:xfrm>
                    <a:off x="3523884" y="3086206"/>
                    <a:ext cx="144000" cy="74783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3" name="Rectangle 152">
                    <a:extLst>
                      <a:ext uri="{FF2B5EF4-FFF2-40B4-BE49-F238E27FC236}">
                        <a16:creationId xmlns:a16="http://schemas.microsoft.com/office/drawing/2014/main" id="{475D28B0-B7D7-4195-B311-1B378EB64FD4}"/>
                      </a:ext>
                    </a:extLst>
                  </p:cNvPr>
                  <p:cNvSpPr/>
                  <p:nvPr/>
                </p:nvSpPr>
                <p:spPr>
                  <a:xfrm>
                    <a:off x="2443884" y="2712356"/>
                    <a:ext cx="144000" cy="112168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5" name="Rectangle 154">
                    <a:extLst>
                      <a:ext uri="{FF2B5EF4-FFF2-40B4-BE49-F238E27FC236}">
                        <a16:creationId xmlns:a16="http://schemas.microsoft.com/office/drawing/2014/main" id="{BE913E23-571A-43AE-AACC-C1843C381333}"/>
                      </a:ext>
                    </a:extLst>
                  </p:cNvPr>
                  <p:cNvSpPr/>
                  <p:nvPr/>
                </p:nvSpPr>
                <p:spPr>
                  <a:xfrm>
                    <a:off x="5683884" y="3333640"/>
                    <a:ext cx="128238" cy="5004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7" name="Rectangle 156">
                    <a:extLst>
                      <a:ext uri="{FF2B5EF4-FFF2-40B4-BE49-F238E27FC236}">
                        <a16:creationId xmlns:a16="http://schemas.microsoft.com/office/drawing/2014/main" id="{DA72BCB5-4ABC-4DD9-A892-250D307B99CF}"/>
                      </a:ext>
                    </a:extLst>
                  </p:cNvPr>
                  <p:cNvSpPr/>
                  <p:nvPr/>
                </p:nvSpPr>
                <p:spPr>
                  <a:xfrm>
                    <a:off x="4603884" y="3193240"/>
                    <a:ext cx="144000" cy="6408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9" name="Rectangle 158">
                    <a:extLst>
                      <a:ext uri="{FF2B5EF4-FFF2-40B4-BE49-F238E27FC236}">
                        <a16:creationId xmlns:a16="http://schemas.microsoft.com/office/drawing/2014/main" id="{5478AE79-6C23-4F5E-8252-6369F701D53F}"/>
                      </a:ext>
                    </a:extLst>
                  </p:cNvPr>
                  <p:cNvSpPr/>
                  <p:nvPr/>
                </p:nvSpPr>
                <p:spPr>
                  <a:xfrm>
                    <a:off x="7843884" y="3476380"/>
                    <a:ext cx="144000" cy="35766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61" name="Rectangle 160">
                    <a:extLst>
                      <a:ext uri="{FF2B5EF4-FFF2-40B4-BE49-F238E27FC236}">
                        <a16:creationId xmlns:a16="http://schemas.microsoft.com/office/drawing/2014/main" id="{15CA8C3D-7633-4F97-83F3-A78FEF7FFC8B}"/>
                      </a:ext>
                    </a:extLst>
                  </p:cNvPr>
                  <p:cNvSpPr/>
                  <p:nvPr/>
                </p:nvSpPr>
                <p:spPr>
                  <a:xfrm>
                    <a:off x="6763884" y="3378836"/>
                    <a:ext cx="144000" cy="45520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sp>
              <p:nvSpPr>
                <p:cNvPr id="56" name="object 110">
                  <a:extLst>
                    <a:ext uri="{FF2B5EF4-FFF2-40B4-BE49-F238E27FC236}">
                      <a16:creationId xmlns:a16="http://schemas.microsoft.com/office/drawing/2014/main" id="{01E7324D-20AA-44CF-8DEB-63EC57159BE1}"/>
                    </a:ext>
                  </a:extLst>
                </p:cNvPr>
                <p:cNvSpPr/>
                <p:nvPr/>
              </p:nvSpPr>
              <p:spPr>
                <a:xfrm>
                  <a:off x="1799450" y="1677600"/>
                  <a:ext cx="0" cy="2155371"/>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7" name="object 54">
                  <a:extLst>
                    <a:ext uri="{FF2B5EF4-FFF2-40B4-BE49-F238E27FC236}">
                      <a16:creationId xmlns:a16="http://schemas.microsoft.com/office/drawing/2014/main" id="{BB10A24D-816C-4821-A800-00104461B257}"/>
                    </a:ext>
                  </a:extLst>
                </p:cNvPr>
                <p:cNvSpPr txBox="1"/>
                <p:nvPr/>
              </p:nvSpPr>
              <p:spPr>
                <a:xfrm>
                  <a:off x="1800000" y="39456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Ethiopia</a:t>
                  </a:r>
                  <a:endParaRPr sz="900" dirty="0">
                    <a:latin typeface="Arial"/>
                    <a:ea typeface="+mn-ea"/>
                    <a:cs typeface="Arial"/>
                  </a:endParaRPr>
                </a:p>
              </p:txBody>
            </p:sp>
            <p:sp>
              <p:nvSpPr>
                <p:cNvPr id="98" name="object 54">
                  <a:extLst>
                    <a:ext uri="{FF2B5EF4-FFF2-40B4-BE49-F238E27FC236}">
                      <a16:creationId xmlns:a16="http://schemas.microsoft.com/office/drawing/2014/main" id="{94B988F6-3919-42CA-B395-0929D3D1CA52}"/>
                    </a:ext>
                  </a:extLst>
                </p:cNvPr>
                <p:cNvSpPr txBox="1"/>
                <p:nvPr/>
              </p:nvSpPr>
              <p:spPr>
                <a:xfrm>
                  <a:off x="2340000" y="39456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Angola</a:t>
                  </a:r>
                  <a:endParaRPr sz="900" dirty="0">
                    <a:latin typeface="Arial"/>
                    <a:ea typeface="+mn-ea"/>
                    <a:cs typeface="Arial"/>
                  </a:endParaRPr>
                </a:p>
              </p:txBody>
            </p:sp>
            <p:sp>
              <p:nvSpPr>
                <p:cNvPr id="99" name="object 54">
                  <a:extLst>
                    <a:ext uri="{FF2B5EF4-FFF2-40B4-BE49-F238E27FC236}">
                      <a16:creationId xmlns:a16="http://schemas.microsoft.com/office/drawing/2014/main" id="{705A6D7C-A234-40C0-A8DF-EC832F9A7FA8}"/>
                    </a:ext>
                  </a:extLst>
                </p:cNvPr>
                <p:cNvSpPr txBox="1"/>
                <p:nvPr/>
              </p:nvSpPr>
              <p:spPr>
                <a:xfrm>
                  <a:off x="2880000" y="39456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Uganda</a:t>
                  </a:r>
                  <a:endParaRPr sz="900" dirty="0">
                    <a:latin typeface="Arial"/>
                    <a:ea typeface="+mn-ea"/>
                    <a:cs typeface="Arial"/>
                  </a:endParaRPr>
                </a:p>
              </p:txBody>
            </p:sp>
            <p:sp>
              <p:nvSpPr>
                <p:cNvPr id="100" name="object 54">
                  <a:extLst>
                    <a:ext uri="{FF2B5EF4-FFF2-40B4-BE49-F238E27FC236}">
                      <a16:creationId xmlns:a16="http://schemas.microsoft.com/office/drawing/2014/main" id="{207B3F38-0432-49B5-9DDD-FC27B349D067}"/>
                    </a:ext>
                  </a:extLst>
                </p:cNvPr>
                <p:cNvSpPr txBox="1"/>
                <p:nvPr/>
              </p:nvSpPr>
              <p:spPr>
                <a:xfrm>
                  <a:off x="3420000" y="39456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Mozambique</a:t>
                  </a:r>
                  <a:endParaRPr sz="900" dirty="0">
                    <a:latin typeface="Arial"/>
                    <a:ea typeface="+mn-ea"/>
                    <a:cs typeface="Arial"/>
                  </a:endParaRPr>
                </a:p>
              </p:txBody>
            </p:sp>
            <p:sp>
              <p:nvSpPr>
                <p:cNvPr id="101" name="object 54">
                  <a:extLst>
                    <a:ext uri="{FF2B5EF4-FFF2-40B4-BE49-F238E27FC236}">
                      <a16:creationId xmlns:a16="http://schemas.microsoft.com/office/drawing/2014/main" id="{F3CBCB9C-A877-4D72-99A1-E8399EB9B650}"/>
                    </a:ext>
                  </a:extLst>
                </p:cNvPr>
                <p:cNvSpPr txBox="1"/>
                <p:nvPr/>
              </p:nvSpPr>
              <p:spPr>
                <a:xfrm>
                  <a:off x="3960000" y="39456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Zambia</a:t>
                  </a:r>
                  <a:endParaRPr sz="900" dirty="0">
                    <a:latin typeface="Arial"/>
                    <a:ea typeface="+mn-ea"/>
                    <a:cs typeface="Arial"/>
                  </a:endParaRPr>
                </a:p>
              </p:txBody>
            </p:sp>
            <p:sp>
              <p:nvSpPr>
                <p:cNvPr id="102" name="object 54">
                  <a:extLst>
                    <a:ext uri="{FF2B5EF4-FFF2-40B4-BE49-F238E27FC236}">
                      <a16:creationId xmlns:a16="http://schemas.microsoft.com/office/drawing/2014/main" id="{D6923614-68D3-4D8A-B50E-FA48EE9C100C}"/>
                    </a:ext>
                  </a:extLst>
                </p:cNvPr>
                <p:cNvSpPr txBox="1"/>
                <p:nvPr/>
              </p:nvSpPr>
              <p:spPr>
                <a:xfrm>
                  <a:off x="4500000" y="39456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Zimbabwe</a:t>
                  </a:r>
                  <a:endParaRPr sz="900" dirty="0">
                    <a:latin typeface="Arial"/>
                    <a:ea typeface="+mn-ea"/>
                    <a:cs typeface="Arial"/>
                  </a:endParaRPr>
                </a:p>
              </p:txBody>
            </p:sp>
            <p:sp>
              <p:nvSpPr>
                <p:cNvPr id="103" name="object 54">
                  <a:extLst>
                    <a:ext uri="{FF2B5EF4-FFF2-40B4-BE49-F238E27FC236}">
                      <a16:creationId xmlns:a16="http://schemas.microsoft.com/office/drawing/2014/main" id="{1F550945-A209-412E-8A23-BC103C2EE3F9}"/>
                    </a:ext>
                  </a:extLst>
                </p:cNvPr>
                <p:cNvSpPr txBox="1"/>
                <p:nvPr/>
              </p:nvSpPr>
              <p:spPr>
                <a:xfrm>
                  <a:off x="5040000" y="39456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Malawi</a:t>
                  </a:r>
                  <a:endParaRPr sz="900" dirty="0">
                    <a:latin typeface="Arial"/>
                    <a:ea typeface="+mn-ea"/>
                    <a:cs typeface="Arial"/>
                  </a:endParaRPr>
                </a:p>
              </p:txBody>
            </p:sp>
            <p:sp>
              <p:nvSpPr>
                <p:cNvPr id="104" name="object 54">
                  <a:extLst>
                    <a:ext uri="{FF2B5EF4-FFF2-40B4-BE49-F238E27FC236}">
                      <a16:creationId xmlns:a16="http://schemas.microsoft.com/office/drawing/2014/main" id="{EDECFD8A-B196-4009-A5BD-12D403496687}"/>
                    </a:ext>
                  </a:extLst>
                </p:cNvPr>
                <p:cNvSpPr txBox="1"/>
                <p:nvPr/>
              </p:nvSpPr>
              <p:spPr>
                <a:xfrm>
                  <a:off x="5580000" y="39456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Lesotho</a:t>
                  </a:r>
                  <a:endParaRPr sz="900" dirty="0">
                    <a:latin typeface="Arial"/>
                    <a:ea typeface="+mn-ea"/>
                    <a:cs typeface="Arial"/>
                  </a:endParaRPr>
                </a:p>
              </p:txBody>
            </p:sp>
            <p:sp>
              <p:nvSpPr>
                <p:cNvPr id="105" name="object 54">
                  <a:extLst>
                    <a:ext uri="{FF2B5EF4-FFF2-40B4-BE49-F238E27FC236}">
                      <a16:creationId xmlns:a16="http://schemas.microsoft.com/office/drawing/2014/main" id="{767F100E-40BE-476C-96A2-F70CF87A31CB}"/>
                    </a:ext>
                  </a:extLst>
                </p:cNvPr>
                <p:cNvSpPr txBox="1"/>
                <p:nvPr/>
              </p:nvSpPr>
              <p:spPr>
                <a:xfrm>
                  <a:off x="6120000" y="3945600"/>
                  <a:ext cx="540000" cy="26866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Namibia</a:t>
                  </a:r>
                  <a:endParaRPr sz="900" dirty="0">
                    <a:latin typeface="Arial"/>
                    <a:ea typeface="+mn-ea"/>
                    <a:cs typeface="Arial"/>
                  </a:endParaRPr>
                </a:p>
              </p:txBody>
            </p:sp>
            <p:sp>
              <p:nvSpPr>
                <p:cNvPr id="106" name="object 54">
                  <a:extLst>
                    <a:ext uri="{FF2B5EF4-FFF2-40B4-BE49-F238E27FC236}">
                      <a16:creationId xmlns:a16="http://schemas.microsoft.com/office/drawing/2014/main" id="{EE2903BA-9D4E-4809-9A98-900DC97592CE}"/>
                    </a:ext>
                  </a:extLst>
                </p:cNvPr>
                <p:cNvSpPr txBox="1"/>
                <p:nvPr/>
              </p:nvSpPr>
              <p:spPr>
                <a:xfrm>
                  <a:off x="6660000" y="3945600"/>
                  <a:ext cx="540000" cy="140423"/>
                </a:xfrm>
                <a:prstGeom prst="rect">
                  <a:avLst/>
                </a:prstGeom>
              </p:spPr>
              <p:txBody>
                <a:bodyPr vert="horz" wrap="none" lIns="0" tIns="12065" rIns="0" bIns="0" rtlCol="0" anchor="t" anchorCtr="0">
                  <a:noAutofit/>
                </a:bodyPr>
                <a:lstStyle>
                  <a:defPPr>
                    <a:defRPr lang="en-US"/>
                  </a:defPPr>
                  <a:lvl1pPr algn="ctr" fontAlgn="auto">
                    <a:lnSpc>
                      <a:spcPts val="1000"/>
                    </a:lnSpc>
                    <a:spcBef>
                      <a:spcPts val="0"/>
                    </a:spcBef>
                    <a:spcAft>
                      <a:spcPts val="0"/>
                    </a:spcAft>
                    <a:defRPr sz="900" spc="-35">
                      <a:latin typeface="Arial"/>
                      <a:ea typeface="+mn-ea"/>
                      <a:cs typeface="Arial"/>
                    </a:defRPr>
                  </a:lvl1pPr>
                </a:lstStyle>
                <a:p>
                  <a:r>
                    <a:rPr lang="en-GB" dirty="0"/>
                    <a:t>South</a:t>
                  </a:r>
                </a:p>
                <a:p>
                  <a:r>
                    <a:rPr lang="en-GB" dirty="0"/>
                    <a:t>Africa</a:t>
                  </a:r>
                  <a:endParaRPr dirty="0"/>
                </a:p>
              </p:txBody>
            </p:sp>
            <p:sp>
              <p:nvSpPr>
                <p:cNvPr id="107" name="object 54">
                  <a:extLst>
                    <a:ext uri="{FF2B5EF4-FFF2-40B4-BE49-F238E27FC236}">
                      <a16:creationId xmlns:a16="http://schemas.microsoft.com/office/drawing/2014/main" id="{E5D26D06-0602-4592-ABA9-75C3FBC0888B}"/>
                    </a:ext>
                  </a:extLst>
                </p:cNvPr>
                <p:cNvSpPr txBox="1"/>
                <p:nvPr/>
              </p:nvSpPr>
              <p:spPr>
                <a:xfrm>
                  <a:off x="7200000" y="3945600"/>
                  <a:ext cx="540000" cy="396904"/>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Kenya</a:t>
                  </a:r>
                  <a:endParaRPr sz="900" dirty="0">
                    <a:latin typeface="Arial"/>
                    <a:ea typeface="+mn-ea"/>
                    <a:cs typeface="Arial"/>
                  </a:endParaRPr>
                </a:p>
              </p:txBody>
            </p:sp>
            <p:sp>
              <p:nvSpPr>
                <p:cNvPr id="108" name="object 54">
                  <a:extLst>
                    <a:ext uri="{FF2B5EF4-FFF2-40B4-BE49-F238E27FC236}">
                      <a16:creationId xmlns:a16="http://schemas.microsoft.com/office/drawing/2014/main" id="{3DEB1FF3-0FCF-4D6E-8BC5-846F92C4691A}"/>
                    </a:ext>
                  </a:extLst>
                </p:cNvPr>
                <p:cNvSpPr txBox="1"/>
                <p:nvPr/>
              </p:nvSpPr>
              <p:spPr>
                <a:xfrm>
                  <a:off x="7740000" y="39456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Rwanda</a:t>
                  </a:r>
                  <a:endParaRPr sz="900" dirty="0">
                    <a:latin typeface="Arial"/>
                    <a:ea typeface="+mn-ea"/>
                    <a:cs typeface="Arial"/>
                  </a:endParaRPr>
                </a:p>
              </p:txBody>
            </p:sp>
            <p:sp>
              <p:nvSpPr>
                <p:cNvPr id="109" name="object 54">
                  <a:extLst>
                    <a:ext uri="{FF2B5EF4-FFF2-40B4-BE49-F238E27FC236}">
                      <a16:creationId xmlns:a16="http://schemas.microsoft.com/office/drawing/2014/main" id="{74C26B7E-4BE0-466E-B7F2-E901E965047B}"/>
                    </a:ext>
                  </a:extLst>
                </p:cNvPr>
                <p:cNvSpPr txBox="1"/>
                <p:nvPr/>
              </p:nvSpPr>
              <p:spPr>
                <a:xfrm>
                  <a:off x="8280000" y="39456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Sudan</a:t>
                  </a:r>
                  <a:endParaRPr sz="900" dirty="0">
                    <a:latin typeface="Arial"/>
                    <a:ea typeface="+mn-ea"/>
                    <a:cs typeface="Arial"/>
                  </a:endParaRPr>
                </a:p>
              </p:txBody>
            </p:sp>
            <p:sp>
              <p:nvSpPr>
                <p:cNvPr id="111" name="TextBox 110">
                  <a:extLst>
                    <a:ext uri="{FF2B5EF4-FFF2-40B4-BE49-F238E27FC236}">
                      <a16:creationId xmlns:a16="http://schemas.microsoft.com/office/drawing/2014/main" id="{34F783C8-B2DC-4812-9B0E-50544EB50A68}"/>
                    </a:ext>
                  </a:extLst>
                </p:cNvPr>
                <p:cNvSpPr txBox="1"/>
                <p:nvPr/>
              </p:nvSpPr>
              <p:spPr>
                <a:xfrm>
                  <a:off x="1260000" y="2570400"/>
                  <a:ext cx="123111" cy="384721"/>
                </a:xfrm>
                <a:prstGeom prst="rect">
                  <a:avLst/>
                </a:prstGeom>
                <a:noFill/>
              </p:spPr>
              <p:txBody>
                <a:bodyPr vert="vert270" wrap="none" lIns="0" tIns="0" rIns="0" bIns="0" rtlCol="0">
                  <a:spAutoFit/>
                </a:bodyPr>
                <a:lstStyle/>
                <a:p>
                  <a:pPr algn="r"/>
                  <a:r>
                    <a:rPr lang="en-GB" sz="800" dirty="0"/>
                    <a:t>Per cent</a:t>
                  </a:r>
                  <a:endParaRPr lang="en-CH" sz="800" dirty="0"/>
                </a:p>
              </p:txBody>
            </p:sp>
            <p:sp>
              <p:nvSpPr>
                <p:cNvPr id="112" name="TextBox 111">
                  <a:extLst>
                    <a:ext uri="{FF2B5EF4-FFF2-40B4-BE49-F238E27FC236}">
                      <a16:creationId xmlns:a16="http://schemas.microsoft.com/office/drawing/2014/main" id="{CFFC2282-8F22-4796-A1F3-83B9642C06B7}"/>
                    </a:ext>
                  </a:extLst>
                </p:cNvPr>
                <p:cNvSpPr txBox="1"/>
                <p:nvPr/>
              </p:nvSpPr>
              <p:spPr>
                <a:xfrm>
                  <a:off x="1575441" y="1609200"/>
                  <a:ext cx="128240" cy="138499"/>
                </a:xfrm>
                <a:prstGeom prst="rect">
                  <a:avLst/>
                </a:prstGeom>
                <a:noFill/>
              </p:spPr>
              <p:txBody>
                <a:bodyPr vert="horz" wrap="none" lIns="0" tIns="0" rIns="0" bIns="0" rtlCol="0">
                  <a:spAutoFit/>
                </a:bodyPr>
                <a:lstStyle/>
                <a:p>
                  <a:pPr algn="r"/>
                  <a:r>
                    <a:rPr lang="en-GB" sz="900" dirty="0"/>
                    <a:t>60</a:t>
                  </a:r>
                  <a:endParaRPr lang="en-CH" sz="900" dirty="0"/>
                </a:p>
              </p:txBody>
            </p:sp>
            <p:sp>
              <p:nvSpPr>
                <p:cNvPr id="117" name="TextBox 116">
                  <a:extLst>
                    <a:ext uri="{FF2B5EF4-FFF2-40B4-BE49-F238E27FC236}">
                      <a16:creationId xmlns:a16="http://schemas.microsoft.com/office/drawing/2014/main" id="{C486F379-7D33-4A36-9F3E-69B4F30A504D}"/>
                    </a:ext>
                  </a:extLst>
                </p:cNvPr>
                <p:cNvSpPr txBox="1"/>
                <p:nvPr/>
              </p:nvSpPr>
              <p:spPr>
                <a:xfrm>
                  <a:off x="1575440" y="1969200"/>
                  <a:ext cx="128240" cy="138499"/>
                </a:xfrm>
                <a:prstGeom prst="rect">
                  <a:avLst/>
                </a:prstGeom>
                <a:noFill/>
              </p:spPr>
              <p:txBody>
                <a:bodyPr vert="horz" wrap="none" lIns="0" tIns="0" rIns="0" bIns="0" rtlCol="0">
                  <a:spAutoFit/>
                </a:bodyPr>
                <a:lstStyle/>
                <a:p>
                  <a:pPr algn="r"/>
                  <a:r>
                    <a:rPr lang="en-GB" sz="900" dirty="0"/>
                    <a:t>50</a:t>
                  </a:r>
                  <a:endParaRPr lang="en-CH" sz="900" dirty="0"/>
                </a:p>
              </p:txBody>
            </p:sp>
            <p:sp>
              <p:nvSpPr>
                <p:cNvPr id="118" name="TextBox 117">
                  <a:extLst>
                    <a:ext uri="{FF2B5EF4-FFF2-40B4-BE49-F238E27FC236}">
                      <a16:creationId xmlns:a16="http://schemas.microsoft.com/office/drawing/2014/main" id="{6A433E32-F7C9-4EFE-9BAA-369639057C06}"/>
                    </a:ext>
                  </a:extLst>
                </p:cNvPr>
                <p:cNvSpPr txBox="1"/>
                <p:nvPr/>
              </p:nvSpPr>
              <p:spPr>
                <a:xfrm>
                  <a:off x="1575440" y="2329200"/>
                  <a:ext cx="128240" cy="138499"/>
                </a:xfrm>
                <a:prstGeom prst="rect">
                  <a:avLst/>
                </a:prstGeom>
                <a:noFill/>
              </p:spPr>
              <p:txBody>
                <a:bodyPr vert="horz" wrap="none" lIns="0" tIns="0" rIns="0" bIns="0" rtlCol="0">
                  <a:spAutoFit/>
                </a:bodyPr>
                <a:lstStyle/>
                <a:p>
                  <a:pPr algn="r"/>
                  <a:r>
                    <a:rPr lang="en-GB" sz="900" dirty="0"/>
                    <a:t>40</a:t>
                  </a:r>
                  <a:endParaRPr lang="en-CH" sz="900" dirty="0"/>
                </a:p>
              </p:txBody>
            </p:sp>
            <p:sp>
              <p:nvSpPr>
                <p:cNvPr id="119" name="TextBox 118">
                  <a:extLst>
                    <a:ext uri="{FF2B5EF4-FFF2-40B4-BE49-F238E27FC236}">
                      <a16:creationId xmlns:a16="http://schemas.microsoft.com/office/drawing/2014/main" id="{E6808606-1918-4C85-8A88-3B80FB2EE02D}"/>
                    </a:ext>
                  </a:extLst>
                </p:cNvPr>
                <p:cNvSpPr txBox="1"/>
                <p:nvPr/>
              </p:nvSpPr>
              <p:spPr>
                <a:xfrm>
                  <a:off x="1575440" y="2689200"/>
                  <a:ext cx="128240" cy="138499"/>
                </a:xfrm>
                <a:prstGeom prst="rect">
                  <a:avLst/>
                </a:prstGeom>
                <a:noFill/>
              </p:spPr>
              <p:txBody>
                <a:bodyPr vert="horz" wrap="none" lIns="0" tIns="0" rIns="0" bIns="0" rtlCol="0">
                  <a:spAutoFit/>
                </a:bodyPr>
                <a:lstStyle/>
                <a:p>
                  <a:pPr algn="r"/>
                  <a:r>
                    <a:rPr lang="en-GB" sz="900" dirty="0"/>
                    <a:t>30</a:t>
                  </a:r>
                  <a:endParaRPr lang="en-CH" sz="900" dirty="0"/>
                </a:p>
              </p:txBody>
            </p:sp>
            <p:sp>
              <p:nvSpPr>
                <p:cNvPr id="120" name="TextBox 119">
                  <a:extLst>
                    <a:ext uri="{FF2B5EF4-FFF2-40B4-BE49-F238E27FC236}">
                      <a16:creationId xmlns:a16="http://schemas.microsoft.com/office/drawing/2014/main" id="{9BD4DD05-7773-40FB-B401-493853EF1B21}"/>
                    </a:ext>
                  </a:extLst>
                </p:cNvPr>
                <p:cNvSpPr txBox="1"/>
                <p:nvPr/>
              </p:nvSpPr>
              <p:spPr>
                <a:xfrm>
                  <a:off x="1575440" y="3045600"/>
                  <a:ext cx="128240" cy="138499"/>
                </a:xfrm>
                <a:prstGeom prst="rect">
                  <a:avLst/>
                </a:prstGeom>
                <a:noFill/>
              </p:spPr>
              <p:txBody>
                <a:bodyPr vert="horz" wrap="none" lIns="0" tIns="0" rIns="0" bIns="0" rtlCol="0">
                  <a:spAutoFit/>
                </a:bodyPr>
                <a:lstStyle/>
                <a:p>
                  <a:pPr algn="r"/>
                  <a:r>
                    <a:rPr lang="en-GB" sz="900" dirty="0"/>
                    <a:t>20</a:t>
                  </a:r>
                  <a:endParaRPr lang="en-CH" sz="900" dirty="0"/>
                </a:p>
              </p:txBody>
            </p:sp>
            <p:sp>
              <p:nvSpPr>
                <p:cNvPr id="121" name="TextBox 120">
                  <a:extLst>
                    <a:ext uri="{FF2B5EF4-FFF2-40B4-BE49-F238E27FC236}">
                      <a16:creationId xmlns:a16="http://schemas.microsoft.com/office/drawing/2014/main" id="{F516AAA7-DD09-4462-B108-A8CDD3D29D34}"/>
                    </a:ext>
                  </a:extLst>
                </p:cNvPr>
                <p:cNvSpPr txBox="1"/>
                <p:nvPr/>
              </p:nvSpPr>
              <p:spPr>
                <a:xfrm>
                  <a:off x="1575441" y="3405600"/>
                  <a:ext cx="128240" cy="138499"/>
                </a:xfrm>
                <a:prstGeom prst="rect">
                  <a:avLst/>
                </a:prstGeom>
                <a:noFill/>
              </p:spPr>
              <p:txBody>
                <a:bodyPr vert="horz" wrap="none" lIns="0" tIns="0" rIns="0" bIns="0" rtlCol="0">
                  <a:spAutoFit/>
                </a:bodyPr>
                <a:lstStyle/>
                <a:p>
                  <a:pPr algn="r"/>
                  <a:r>
                    <a:rPr lang="en-GB" sz="900" dirty="0"/>
                    <a:t>10</a:t>
                  </a:r>
                  <a:endParaRPr lang="en-CH" sz="900" dirty="0"/>
                </a:p>
              </p:txBody>
            </p:sp>
            <p:sp>
              <p:nvSpPr>
                <p:cNvPr id="122" name="TextBox 121">
                  <a:extLst>
                    <a:ext uri="{FF2B5EF4-FFF2-40B4-BE49-F238E27FC236}">
                      <a16:creationId xmlns:a16="http://schemas.microsoft.com/office/drawing/2014/main" id="{F591CFC1-E21E-4DB9-8DC5-9A493FC91D18}"/>
                    </a:ext>
                  </a:extLst>
                </p:cNvPr>
                <p:cNvSpPr txBox="1"/>
                <p:nvPr/>
              </p:nvSpPr>
              <p:spPr>
                <a:xfrm>
                  <a:off x="1639561" y="3765600"/>
                  <a:ext cx="64120" cy="138499"/>
                </a:xfrm>
                <a:prstGeom prst="rect">
                  <a:avLst/>
                </a:prstGeom>
                <a:noFill/>
              </p:spPr>
              <p:txBody>
                <a:bodyPr vert="horz" wrap="none" lIns="0" tIns="0" rIns="0" bIns="0" rtlCol="0">
                  <a:spAutoFit/>
                </a:bodyPr>
                <a:lstStyle/>
                <a:p>
                  <a:pPr algn="r"/>
                  <a:r>
                    <a:rPr lang="en-GB" sz="900" dirty="0"/>
                    <a:t>0</a:t>
                  </a:r>
                  <a:endParaRPr lang="en-CH" sz="900" dirty="0"/>
                </a:p>
              </p:txBody>
            </p:sp>
            <p:sp>
              <p:nvSpPr>
                <p:cNvPr id="110" name="object 111">
                  <a:extLst>
                    <a:ext uri="{FF2B5EF4-FFF2-40B4-BE49-F238E27FC236}">
                      <a16:creationId xmlns:a16="http://schemas.microsoft.com/office/drawing/2014/main" id="{84D9BB29-776A-4387-BD1E-109CD43E9926}"/>
                    </a:ext>
                  </a:extLst>
                </p:cNvPr>
                <p:cNvSpPr/>
                <p:nvPr/>
              </p:nvSpPr>
              <p:spPr>
                <a:xfrm>
                  <a:off x="1799450" y="3832392"/>
                  <a:ext cx="702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
            <p:nvSpPr>
              <p:cNvPr id="171" name="object 14">
                <a:extLst>
                  <a:ext uri="{FF2B5EF4-FFF2-40B4-BE49-F238E27FC236}">
                    <a16:creationId xmlns:a16="http://schemas.microsoft.com/office/drawing/2014/main" id="{4B935B43-C721-42B2-BB42-030E74A9960F}"/>
                  </a:ext>
                </a:extLst>
              </p:cNvPr>
              <p:cNvSpPr/>
              <p:nvPr/>
            </p:nvSpPr>
            <p:spPr>
              <a:xfrm>
                <a:off x="2160000" y="47340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72" name="TextBox 171">
                <a:extLst>
                  <a:ext uri="{FF2B5EF4-FFF2-40B4-BE49-F238E27FC236}">
                    <a16:creationId xmlns:a16="http://schemas.microsoft.com/office/drawing/2014/main" id="{9B683478-2462-47F5-9B06-985A1A829CAC}"/>
                  </a:ext>
                </a:extLst>
              </p:cNvPr>
              <p:cNvSpPr txBox="1"/>
              <p:nvPr/>
            </p:nvSpPr>
            <p:spPr>
              <a:xfrm>
                <a:off x="2340550" y="4716000"/>
                <a:ext cx="6320641"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People who think children living with HIV should not be  allowed to attend school with children not living with HIV</a:t>
                </a:r>
              </a:p>
            </p:txBody>
          </p:sp>
          <p:sp>
            <p:nvSpPr>
              <p:cNvPr id="177" name="object 13">
                <a:extLst>
                  <a:ext uri="{FF2B5EF4-FFF2-40B4-BE49-F238E27FC236}">
                    <a16:creationId xmlns:a16="http://schemas.microsoft.com/office/drawing/2014/main" id="{49CD082F-549E-404E-BEE8-EEDC226CB234}"/>
                  </a:ext>
                </a:extLst>
              </p:cNvPr>
              <p:cNvSpPr/>
              <p:nvPr/>
            </p:nvSpPr>
            <p:spPr>
              <a:xfrm>
                <a:off x="2160000" y="45180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78" name="TextBox 177">
                <a:extLst>
                  <a:ext uri="{FF2B5EF4-FFF2-40B4-BE49-F238E27FC236}">
                    <a16:creationId xmlns:a16="http://schemas.microsoft.com/office/drawing/2014/main" id="{85ED2606-3828-444D-8061-A2A586625709}"/>
                  </a:ext>
                </a:extLst>
              </p:cNvPr>
              <p:cNvSpPr txBox="1"/>
              <p:nvPr/>
            </p:nvSpPr>
            <p:spPr>
              <a:xfrm>
                <a:off x="2340550" y="4500000"/>
                <a:ext cx="4108497"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People who would not buy vegetables from a shopkeeper living with HIV</a:t>
                </a:r>
              </a:p>
            </p:txBody>
          </p:sp>
        </p:grpSp>
      </p:grpSp>
    </p:spTree>
    <p:extLst>
      <p:ext uri="{BB962C8B-B14F-4D97-AF65-F5344CB8AC3E}">
        <p14:creationId xmlns:p14="http://schemas.microsoft.com/office/powerpoint/2010/main" val="367853739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BFD4708-4129-4FDC-A374-1A378EA3D577}"/>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Proportion of women aged 15–49 years who reported ever experiencing physical and/or sexual violence committed by partner/husband or controlling behaviour, 2012–2016</a:t>
              </a:r>
            </a:p>
          </p:txBody>
        </p:sp>
        <p:sp>
          <p:nvSpPr>
            <p:cNvPr id="5" name="Rectangle 4">
              <a:extLst>
                <a:ext uri="{FF2B5EF4-FFF2-40B4-BE49-F238E27FC236}">
                  <a16:creationId xmlns:a16="http://schemas.microsoft.com/office/drawing/2014/main" id="{A2D3B679-1FB8-4F5A-9D71-C8405570CA86}"/>
                </a:ext>
              </a:extLst>
            </p:cNvPr>
            <p:cNvSpPr/>
            <p:nvPr/>
          </p:nvSpPr>
          <p:spPr>
            <a:xfrm>
              <a:off x="361297" y="6030000"/>
              <a:ext cx="217848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Population-</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based</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surveys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2012–2016.</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842F9262-B3BA-411E-A215-C315CC7F94BF}"/>
                </a:ext>
              </a:extLst>
            </p:cNvPr>
            <p:cNvGrpSpPr/>
            <p:nvPr/>
          </p:nvGrpSpPr>
          <p:grpSpPr>
            <a:xfrm>
              <a:off x="900000" y="1620000"/>
              <a:ext cx="7560000" cy="3681888"/>
              <a:chOff x="1260000" y="1620000"/>
              <a:chExt cx="7560000" cy="3681888"/>
            </a:xfrm>
          </p:grpSpPr>
          <p:grpSp>
            <p:nvGrpSpPr>
              <p:cNvPr id="11" name="Group 10">
                <a:extLst>
                  <a:ext uri="{FF2B5EF4-FFF2-40B4-BE49-F238E27FC236}">
                    <a16:creationId xmlns:a16="http://schemas.microsoft.com/office/drawing/2014/main" id="{052C6779-3FD8-47B6-9485-99495A28E555}"/>
                  </a:ext>
                </a:extLst>
              </p:cNvPr>
              <p:cNvGrpSpPr/>
              <p:nvPr/>
            </p:nvGrpSpPr>
            <p:grpSpPr>
              <a:xfrm>
                <a:off x="2160000" y="4500000"/>
                <a:ext cx="6102043" cy="801888"/>
                <a:chOff x="1799450" y="4742338"/>
                <a:chExt cx="6102043" cy="801888"/>
              </a:xfrm>
            </p:grpSpPr>
            <p:sp>
              <p:nvSpPr>
                <p:cNvPr id="231" name="object 14">
                  <a:extLst>
                    <a:ext uri="{FF2B5EF4-FFF2-40B4-BE49-F238E27FC236}">
                      <a16:creationId xmlns:a16="http://schemas.microsoft.com/office/drawing/2014/main" id="{81880FEC-87D1-4D27-87B3-57660DB86875}"/>
                    </a:ext>
                  </a:extLst>
                </p:cNvPr>
                <p:cNvSpPr/>
                <p:nvPr/>
              </p:nvSpPr>
              <p:spPr>
                <a:xfrm>
                  <a:off x="1799450" y="4976338"/>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32" name="TextBox 231">
                  <a:extLst>
                    <a:ext uri="{FF2B5EF4-FFF2-40B4-BE49-F238E27FC236}">
                      <a16:creationId xmlns:a16="http://schemas.microsoft.com/office/drawing/2014/main" id="{70191D6E-FB2B-424D-8913-38B1D51CB1FC}"/>
                    </a:ext>
                  </a:extLst>
                </p:cNvPr>
                <p:cNvSpPr txBox="1"/>
                <p:nvPr/>
              </p:nvSpPr>
              <p:spPr>
                <a:xfrm>
                  <a:off x="1980000" y="4958338"/>
                  <a:ext cx="4778552"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Women reporting ever experiencing physical violence committed by husband/partner</a:t>
                  </a:r>
                  <a:endParaRPr lang="en-CH" sz="1000" dirty="0">
                    <a:solidFill>
                      <a:schemeClr val="tx1">
                        <a:lumMod val="75000"/>
                        <a:lumOff val="25000"/>
                      </a:schemeClr>
                    </a:solidFill>
                  </a:endParaRPr>
                </a:p>
              </p:txBody>
            </p:sp>
            <p:sp>
              <p:nvSpPr>
                <p:cNvPr id="234" name="object 15">
                  <a:extLst>
                    <a:ext uri="{FF2B5EF4-FFF2-40B4-BE49-F238E27FC236}">
                      <a16:creationId xmlns:a16="http://schemas.microsoft.com/office/drawing/2014/main" id="{B5B9A7D0-58BA-4697-8A7C-80CB800B0C4C}"/>
                    </a:ext>
                  </a:extLst>
                </p:cNvPr>
                <p:cNvSpPr/>
                <p:nvPr/>
              </p:nvSpPr>
              <p:spPr>
                <a:xfrm>
                  <a:off x="1799450" y="5192338"/>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35" name="TextBox 234">
                  <a:extLst>
                    <a:ext uri="{FF2B5EF4-FFF2-40B4-BE49-F238E27FC236}">
                      <a16:creationId xmlns:a16="http://schemas.microsoft.com/office/drawing/2014/main" id="{D4C4F2A9-C6A2-4331-92F0-C3D35B1C2373}"/>
                    </a:ext>
                  </a:extLst>
                </p:cNvPr>
                <p:cNvSpPr txBox="1"/>
                <p:nvPr/>
              </p:nvSpPr>
              <p:spPr>
                <a:xfrm>
                  <a:off x="1980000" y="5174338"/>
                  <a:ext cx="5331588"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Women reporting ever experiencing physical or sexual violence committed by husband/partner</a:t>
                  </a:r>
                </a:p>
              </p:txBody>
            </p:sp>
            <p:sp>
              <p:nvSpPr>
                <p:cNvPr id="237" name="object 16">
                  <a:extLst>
                    <a:ext uri="{FF2B5EF4-FFF2-40B4-BE49-F238E27FC236}">
                      <a16:creationId xmlns:a16="http://schemas.microsoft.com/office/drawing/2014/main" id="{846154DE-A7AF-4B1D-8C92-9DBFA74682D2}"/>
                    </a:ext>
                  </a:extLst>
                </p:cNvPr>
                <p:cNvSpPr/>
                <p:nvPr/>
              </p:nvSpPr>
              <p:spPr>
                <a:xfrm>
                  <a:off x="1799450" y="5408338"/>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38" name="TextBox 237">
                  <a:extLst>
                    <a:ext uri="{FF2B5EF4-FFF2-40B4-BE49-F238E27FC236}">
                      <a16:creationId xmlns:a16="http://schemas.microsoft.com/office/drawing/2014/main" id="{6AA6EB2C-1882-43C3-97F8-FF058DD52B1E}"/>
                    </a:ext>
                  </a:extLst>
                </p:cNvPr>
                <p:cNvSpPr txBox="1"/>
                <p:nvPr/>
              </p:nvSpPr>
              <p:spPr>
                <a:xfrm>
                  <a:off x="1980000" y="5390338"/>
                  <a:ext cx="5921493"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Women reporting physical or sexual violence committed by male intimate partner in preceding 12 months</a:t>
                  </a:r>
                </a:p>
              </p:txBody>
            </p:sp>
            <p:sp>
              <p:nvSpPr>
                <p:cNvPr id="240" name="object 13">
                  <a:extLst>
                    <a:ext uri="{FF2B5EF4-FFF2-40B4-BE49-F238E27FC236}">
                      <a16:creationId xmlns:a16="http://schemas.microsoft.com/office/drawing/2014/main" id="{0B6A57AF-E94B-4BC1-A232-072A4E87C4C5}"/>
                    </a:ext>
                  </a:extLst>
                </p:cNvPr>
                <p:cNvSpPr/>
                <p:nvPr/>
              </p:nvSpPr>
              <p:spPr>
                <a:xfrm>
                  <a:off x="1799450" y="4760338"/>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41" name="TextBox 240">
                  <a:extLst>
                    <a:ext uri="{FF2B5EF4-FFF2-40B4-BE49-F238E27FC236}">
                      <a16:creationId xmlns:a16="http://schemas.microsoft.com/office/drawing/2014/main" id="{A250AFDD-1C57-4894-B491-919427786CFD}"/>
                    </a:ext>
                  </a:extLst>
                </p:cNvPr>
                <p:cNvSpPr txBox="1"/>
                <p:nvPr/>
              </p:nvSpPr>
              <p:spPr>
                <a:xfrm>
                  <a:off x="1980000" y="4742338"/>
                  <a:ext cx="3650038"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Women reporting husband/partner displays controlling behaviour</a:t>
                  </a:r>
                </a:p>
              </p:txBody>
            </p:sp>
          </p:grpSp>
          <p:grpSp>
            <p:nvGrpSpPr>
              <p:cNvPr id="24" name="Group 23">
                <a:extLst>
                  <a:ext uri="{FF2B5EF4-FFF2-40B4-BE49-F238E27FC236}">
                    <a16:creationId xmlns:a16="http://schemas.microsoft.com/office/drawing/2014/main" id="{30EF6FE1-42B3-4F49-A18F-B44D3F00C175}"/>
                  </a:ext>
                </a:extLst>
              </p:cNvPr>
              <p:cNvGrpSpPr/>
              <p:nvPr/>
            </p:nvGrpSpPr>
            <p:grpSpPr>
              <a:xfrm>
                <a:off x="1260000" y="1620000"/>
                <a:ext cx="7560000" cy="2733304"/>
                <a:chOff x="1260000" y="1620000"/>
                <a:chExt cx="7560000" cy="2733304"/>
              </a:xfrm>
            </p:grpSpPr>
            <p:sp>
              <p:nvSpPr>
                <p:cNvPr id="134" name="object 110">
                  <a:extLst>
                    <a:ext uri="{FF2B5EF4-FFF2-40B4-BE49-F238E27FC236}">
                      <a16:creationId xmlns:a16="http://schemas.microsoft.com/office/drawing/2014/main" id="{6EFCF19C-8344-45DB-A62F-1642991D5520}"/>
                    </a:ext>
                  </a:extLst>
                </p:cNvPr>
                <p:cNvSpPr/>
                <p:nvPr/>
              </p:nvSpPr>
              <p:spPr>
                <a:xfrm>
                  <a:off x="1799450" y="1688400"/>
                  <a:ext cx="0" cy="2155371"/>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nvGrpSpPr>
                <p:cNvPr id="23" name="Group 22">
                  <a:extLst>
                    <a:ext uri="{FF2B5EF4-FFF2-40B4-BE49-F238E27FC236}">
                      <a16:creationId xmlns:a16="http://schemas.microsoft.com/office/drawing/2014/main" id="{FF1A6C0A-97C5-4734-973A-5AEFCFA989B2}"/>
                    </a:ext>
                  </a:extLst>
                </p:cNvPr>
                <p:cNvGrpSpPr/>
                <p:nvPr/>
              </p:nvGrpSpPr>
              <p:grpSpPr>
                <a:xfrm>
                  <a:off x="1890000" y="2838316"/>
                  <a:ext cx="6843600" cy="1010084"/>
                  <a:chOff x="12621600" y="2838316"/>
                  <a:chExt cx="6843600" cy="1010084"/>
                </a:xfrm>
              </p:grpSpPr>
              <p:grpSp>
                <p:nvGrpSpPr>
                  <p:cNvPr id="22" name="Group 21">
                    <a:extLst>
                      <a:ext uri="{FF2B5EF4-FFF2-40B4-BE49-F238E27FC236}">
                        <a16:creationId xmlns:a16="http://schemas.microsoft.com/office/drawing/2014/main" id="{9E470F9A-B607-43D3-B0A4-7823128A831B}"/>
                      </a:ext>
                    </a:extLst>
                  </p:cNvPr>
                  <p:cNvGrpSpPr/>
                  <p:nvPr/>
                </p:nvGrpSpPr>
                <p:grpSpPr>
                  <a:xfrm>
                    <a:off x="12913200" y="3196800"/>
                    <a:ext cx="6552000" cy="651600"/>
                    <a:chOff x="2113200" y="3196800"/>
                    <a:chExt cx="6552000" cy="651600"/>
                  </a:xfrm>
                </p:grpSpPr>
                <p:sp>
                  <p:nvSpPr>
                    <p:cNvPr id="3" name="Rectangle 2">
                      <a:extLst>
                        <a:ext uri="{FF2B5EF4-FFF2-40B4-BE49-F238E27FC236}">
                          <a16:creationId xmlns:a16="http://schemas.microsoft.com/office/drawing/2014/main" id="{5181E223-EA3C-4ACF-B490-A99E64F732F2}"/>
                        </a:ext>
                      </a:extLst>
                    </p:cNvPr>
                    <p:cNvSpPr/>
                    <p:nvPr/>
                  </p:nvSpPr>
                  <p:spPr>
                    <a:xfrm>
                      <a:off x="2113200" y="3282998"/>
                      <a:ext cx="72000" cy="565402"/>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8" name="Rectangle 157">
                      <a:extLst>
                        <a:ext uri="{FF2B5EF4-FFF2-40B4-BE49-F238E27FC236}">
                          <a16:creationId xmlns:a16="http://schemas.microsoft.com/office/drawing/2014/main" id="{23A6BEA6-3714-4AF9-A4E6-F715E50BA4E9}"/>
                        </a:ext>
                      </a:extLst>
                    </p:cNvPr>
                    <p:cNvSpPr/>
                    <p:nvPr/>
                  </p:nvSpPr>
                  <p:spPr>
                    <a:xfrm>
                      <a:off x="2653200" y="3737232"/>
                      <a:ext cx="72000" cy="111167"/>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3" name="Rectangle 162">
                      <a:extLst>
                        <a:ext uri="{FF2B5EF4-FFF2-40B4-BE49-F238E27FC236}">
                          <a16:creationId xmlns:a16="http://schemas.microsoft.com/office/drawing/2014/main" id="{6C3149FB-0664-4C1E-A913-41AA86B747B5}"/>
                        </a:ext>
                      </a:extLst>
                    </p:cNvPr>
                    <p:cNvSpPr/>
                    <p:nvPr/>
                  </p:nvSpPr>
                  <p:spPr>
                    <a:xfrm>
                      <a:off x="3192955" y="3416400"/>
                      <a:ext cx="72000" cy="4320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8" name="Rectangle 167">
                      <a:extLst>
                        <a:ext uri="{FF2B5EF4-FFF2-40B4-BE49-F238E27FC236}">
                          <a16:creationId xmlns:a16="http://schemas.microsoft.com/office/drawing/2014/main" id="{78E1AFB8-3BAC-44AB-A33B-FBB54A98FB64}"/>
                        </a:ext>
                      </a:extLst>
                    </p:cNvPr>
                    <p:cNvSpPr/>
                    <p:nvPr/>
                  </p:nvSpPr>
                  <p:spPr>
                    <a:xfrm>
                      <a:off x="3732955" y="3293420"/>
                      <a:ext cx="72000" cy="55498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3" name="Rectangle 172">
                      <a:extLst>
                        <a:ext uri="{FF2B5EF4-FFF2-40B4-BE49-F238E27FC236}">
                          <a16:creationId xmlns:a16="http://schemas.microsoft.com/office/drawing/2014/main" id="{0AD0BAC5-4613-40B1-AC78-987D30BD640C}"/>
                        </a:ext>
                      </a:extLst>
                    </p:cNvPr>
                    <p:cNvSpPr/>
                    <p:nvPr/>
                  </p:nvSpPr>
                  <p:spPr>
                    <a:xfrm>
                      <a:off x="4273200" y="3319200"/>
                      <a:ext cx="72000" cy="5292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8" name="Rectangle 177">
                      <a:extLst>
                        <a:ext uri="{FF2B5EF4-FFF2-40B4-BE49-F238E27FC236}">
                          <a16:creationId xmlns:a16="http://schemas.microsoft.com/office/drawing/2014/main" id="{EA143A62-33CE-4466-A334-D46583786A2F}"/>
                        </a:ext>
                      </a:extLst>
                    </p:cNvPr>
                    <p:cNvSpPr/>
                    <p:nvPr/>
                  </p:nvSpPr>
                  <p:spPr>
                    <a:xfrm>
                      <a:off x="4813200" y="3510000"/>
                      <a:ext cx="72000" cy="3384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3" name="Rectangle 182">
                      <a:extLst>
                        <a:ext uri="{FF2B5EF4-FFF2-40B4-BE49-F238E27FC236}">
                          <a16:creationId xmlns:a16="http://schemas.microsoft.com/office/drawing/2014/main" id="{5AECAB94-7186-434C-8BA9-49798B17E588}"/>
                        </a:ext>
                      </a:extLst>
                    </p:cNvPr>
                    <p:cNvSpPr/>
                    <p:nvPr/>
                  </p:nvSpPr>
                  <p:spPr>
                    <a:xfrm>
                      <a:off x="5353200" y="3409200"/>
                      <a:ext cx="72000" cy="4392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8" name="Rectangle 187">
                      <a:extLst>
                        <a:ext uri="{FF2B5EF4-FFF2-40B4-BE49-F238E27FC236}">
                          <a16:creationId xmlns:a16="http://schemas.microsoft.com/office/drawing/2014/main" id="{E4D2636D-2673-402F-8F7D-7AD283E559BF}"/>
                        </a:ext>
                      </a:extLst>
                    </p:cNvPr>
                    <p:cNvSpPr/>
                    <p:nvPr/>
                  </p:nvSpPr>
                  <p:spPr>
                    <a:xfrm>
                      <a:off x="5893200" y="3398400"/>
                      <a:ext cx="72000" cy="4500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3" name="Rectangle 192">
                      <a:extLst>
                        <a:ext uri="{FF2B5EF4-FFF2-40B4-BE49-F238E27FC236}">
                          <a16:creationId xmlns:a16="http://schemas.microsoft.com/office/drawing/2014/main" id="{24623816-B392-4926-8AF7-8AD48876C3C2}"/>
                        </a:ext>
                      </a:extLst>
                    </p:cNvPr>
                    <p:cNvSpPr/>
                    <p:nvPr/>
                  </p:nvSpPr>
                  <p:spPr>
                    <a:xfrm>
                      <a:off x="6433200" y="3196800"/>
                      <a:ext cx="72000" cy="6516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8" name="Rectangle 197">
                      <a:extLst>
                        <a:ext uri="{FF2B5EF4-FFF2-40B4-BE49-F238E27FC236}">
                          <a16:creationId xmlns:a16="http://schemas.microsoft.com/office/drawing/2014/main" id="{62AD4D42-0F17-4DC0-9491-20FAE93258FF}"/>
                        </a:ext>
                      </a:extLst>
                    </p:cNvPr>
                    <p:cNvSpPr/>
                    <p:nvPr/>
                  </p:nvSpPr>
                  <p:spPr>
                    <a:xfrm>
                      <a:off x="6973200" y="3200400"/>
                      <a:ext cx="72000" cy="6480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3" name="Rectangle 202">
                      <a:extLst>
                        <a:ext uri="{FF2B5EF4-FFF2-40B4-BE49-F238E27FC236}">
                          <a16:creationId xmlns:a16="http://schemas.microsoft.com/office/drawing/2014/main" id="{C44B13F5-D2C6-4D5F-A73A-EC1A2E1FB83C}"/>
                        </a:ext>
                      </a:extLst>
                    </p:cNvPr>
                    <p:cNvSpPr/>
                    <p:nvPr/>
                  </p:nvSpPr>
                  <p:spPr>
                    <a:xfrm>
                      <a:off x="7512955" y="3204830"/>
                      <a:ext cx="72000" cy="64357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8" name="Rectangle 207">
                      <a:extLst>
                        <a:ext uri="{FF2B5EF4-FFF2-40B4-BE49-F238E27FC236}">
                          <a16:creationId xmlns:a16="http://schemas.microsoft.com/office/drawing/2014/main" id="{8E0F807E-F59B-4466-81B9-B93CFF8AF857}"/>
                        </a:ext>
                      </a:extLst>
                    </p:cNvPr>
                    <p:cNvSpPr/>
                    <p:nvPr/>
                  </p:nvSpPr>
                  <p:spPr>
                    <a:xfrm>
                      <a:off x="8052955" y="3268800"/>
                      <a:ext cx="72000" cy="5796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3" name="Rectangle 212">
                      <a:extLst>
                        <a:ext uri="{FF2B5EF4-FFF2-40B4-BE49-F238E27FC236}">
                          <a16:creationId xmlns:a16="http://schemas.microsoft.com/office/drawing/2014/main" id="{856B6404-5D43-4408-B7AE-070FC00495A6}"/>
                        </a:ext>
                      </a:extLst>
                    </p:cNvPr>
                    <p:cNvSpPr/>
                    <p:nvPr/>
                  </p:nvSpPr>
                  <p:spPr>
                    <a:xfrm>
                      <a:off x="8593200" y="3412800"/>
                      <a:ext cx="72000" cy="4356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9" name="Group 18">
                    <a:extLst>
                      <a:ext uri="{FF2B5EF4-FFF2-40B4-BE49-F238E27FC236}">
                        <a16:creationId xmlns:a16="http://schemas.microsoft.com/office/drawing/2014/main" id="{FDA94A18-812E-4F27-8889-7449CEC45A2C}"/>
                      </a:ext>
                    </a:extLst>
                  </p:cNvPr>
                  <p:cNvGrpSpPr/>
                  <p:nvPr/>
                </p:nvGrpSpPr>
                <p:grpSpPr>
                  <a:xfrm>
                    <a:off x="12816000" y="2838316"/>
                    <a:ext cx="6552000" cy="1010084"/>
                    <a:chOff x="2016000" y="2838316"/>
                    <a:chExt cx="6552000" cy="1010084"/>
                  </a:xfrm>
                </p:grpSpPr>
                <p:sp>
                  <p:nvSpPr>
                    <p:cNvPr id="147" name="Rectangle 146">
                      <a:extLst>
                        <a:ext uri="{FF2B5EF4-FFF2-40B4-BE49-F238E27FC236}">
                          <a16:creationId xmlns:a16="http://schemas.microsoft.com/office/drawing/2014/main" id="{86593DAD-EBBF-4CA1-BC51-60A9A0BA9350}"/>
                        </a:ext>
                      </a:extLst>
                    </p:cNvPr>
                    <p:cNvSpPr/>
                    <p:nvPr/>
                  </p:nvSpPr>
                  <p:spPr>
                    <a:xfrm>
                      <a:off x="2016000" y="3110162"/>
                      <a:ext cx="72000" cy="73823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9" name="Rectangle 158">
                      <a:extLst>
                        <a:ext uri="{FF2B5EF4-FFF2-40B4-BE49-F238E27FC236}">
                          <a16:creationId xmlns:a16="http://schemas.microsoft.com/office/drawing/2014/main" id="{65BAEC45-F489-4D84-8D98-AEE852D8A6F8}"/>
                        </a:ext>
                      </a:extLst>
                    </p:cNvPr>
                    <p:cNvSpPr/>
                    <p:nvPr/>
                  </p:nvSpPr>
                  <p:spPr>
                    <a:xfrm>
                      <a:off x="2556000" y="3705098"/>
                      <a:ext cx="72000" cy="14330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4" name="Rectangle 163">
                      <a:extLst>
                        <a:ext uri="{FF2B5EF4-FFF2-40B4-BE49-F238E27FC236}">
                          <a16:creationId xmlns:a16="http://schemas.microsoft.com/office/drawing/2014/main" id="{128B2B5F-36A0-415D-9584-1758668BCB7A}"/>
                        </a:ext>
                      </a:extLst>
                    </p:cNvPr>
                    <p:cNvSpPr/>
                    <p:nvPr/>
                  </p:nvSpPr>
                  <p:spPr>
                    <a:xfrm>
                      <a:off x="3095755" y="3276050"/>
                      <a:ext cx="72000" cy="57235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9" name="Rectangle 168">
                      <a:extLst>
                        <a:ext uri="{FF2B5EF4-FFF2-40B4-BE49-F238E27FC236}">
                          <a16:creationId xmlns:a16="http://schemas.microsoft.com/office/drawing/2014/main" id="{997B5D4D-2C67-46A4-8730-FA3A8154AA87}"/>
                        </a:ext>
                      </a:extLst>
                    </p:cNvPr>
                    <p:cNvSpPr/>
                    <p:nvPr/>
                  </p:nvSpPr>
                  <p:spPr>
                    <a:xfrm>
                      <a:off x="3635755" y="2991599"/>
                      <a:ext cx="72000" cy="856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4" name="Rectangle 173">
                      <a:extLst>
                        <a:ext uri="{FF2B5EF4-FFF2-40B4-BE49-F238E27FC236}">
                          <a16:creationId xmlns:a16="http://schemas.microsoft.com/office/drawing/2014/main" id="{2DA21AF8-7EFA-4E87-BB28-DF7672F50941}"/>
                        </a:ext>
                      </a:extLst>
                    </p:cNvPr>
                    <p:cNvSpPr/>
                    <p:nvPr/>
                  </p:nvSpPr>
                  <p:spPr>
                    <a:xfrm>
                      <a:off x="4176000" y="3114000"/>
                      <a:ext cx="72000" cy="734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9" name="Rectangle 178">
                      <a:extLst>
                        <a:ext uri="{FF2B5EF4-FFF2-40B4-BE49-F238E27FC236}">
                          <a16:creationId xmlns:a16="http://schemas.microsoft.com/office/drawing/2014/main" id="{E178C308-25C2-4275-8F09-B6E42A9C6F34}"/>
                        </a:ext>
                      </a:extLst>
                    </p:cNvPr>
                    <p:cNvSpPr/>
                    <p:nvPr/>
                  </p:nvSpPr>
                  <p:spPr>
                    <a:xfrm>
                      <a:off x="4716000" y="3437594"/>
                      <a:ext cx="72000" cy="41080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4" name="Rectangle 183">
                      <a:extLst>
                        <a:ext uri="{FF2B5EF4-FFF2-40B4-BE49-F238E27FC236}">
                          <a16:creationId xmlns:a16="http://schemas.microsoft.com/office/drawing/2014/main" id="{5C778108-0835-4F38-8CA6-B39D72A0E7E9}"/>
                        </a:ext>
                      </a:extLst>
                    </p:cNvPr>
                    <p:cNvSpPr/>
                    <p:nvPr/>
                  </p:nvSpPr>
                  <p:spPr>
                    <a:xfrm>
                      <a:off x="5256000" y="3303842"/>
                      <a:ext cx="72000" cy="54455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9" name="Rectangle 188">
                      <a:extLst>
                        <a:ext uri="{FF2B5EF4-FFF2-40B4-BE49-F238E27FC236}">
                          <a16:creationId xmlns:a16="http://schemas.microsoft.com/office/drawing/2014/main" id="{C4535C2F-ABD7-44AC-98DE-B9F876402416}"/>
                        </a:ext>
                      </a:extLst>
                    </p:cNvPr>
                    <p:cNvSpPr/>
                    <p:nvPr/>
                  </p:nvSpPr>
                  <p:spPr>
                    <a:xfrm>
                      <a:off x="5796000" y="3101478"/>
                      <a:ext cx="72000" cy="74692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4" name="Rectangle 193">
                      <a:extLst>
                        <a:ext uri="{FF2B5EF4-FFF2-40B4-BE49-F238E27FC236}">
                          <a16:creationId xmlns:a16="http://schemas.microsoft.com/office/drawing/2014/main" id="{234F1028-4C6D-4D2A-AF80-525C4386F946}"/>
                        </a:ext>
                      </a:extLst>
                    </p:cNvPr>
                    <p:cNvSpPr/>
                    <p:nvPr/>
                  </p:nvSpPr>
                  <p:spPr>
                    <a:xfrm>
                      <a:off x="6336000" y="3506400"/>
                      <a:ext cx="72000" cy="342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9" name="Rectangle 198">
                      <a:extLst>
                        <a:ext uri="{FF2B5EF4-FFF2-40B4-BE49-F238E27FC236}">
                          <a16:creationId xmlns:a16="http://schemas.microsoft.com/office/drawing/2014/main" id="{DF40DC9B-A397-41FB-B7FF-E7AEDD416A88}"/>
                        </a:ext>
                      </a:extLst>
                    </p:cNvPr>
                    <p:cNvSpPr/>
                    <p:nvPr/>
                  </p:nvSpPr>
                  <p:spPr>
                    <a:xfrm>
                      <a:off x="6876000" y="2838316"/>
                      <a:ext cx="72000" cy="101008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4" name="Rectangle 203">
                      <a:extLst>
                        <a:ext uri="{FF2B5EF4-FFF2-40B4-BE49-F238E27FC236}">
                          <a16:creationId xmlns:a16="http://schemas.microsoft.com/office/drawing/2014/main" id="{719135AE-3BFE-4442-9541-8A8A1A7CEDA2}"/>
                        </a:ext>
                      </a:extLst>
                    </p:cNvPr>
                    <p:cNvSpPr/>
                    <p:nvPr/>
                  </p:nvSpPr>
                  <p:spPr>
                    <a:xfrm>
                      <a:off x="7415755" y="2944276"/>
                      <a:ext cx="72000" cy="90412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9" name="Rectangle 208">
                      <a:extLst>
                        <a:ext uri="{FF2B5EF4-FFF2-40B4-BE49-F238E27FC236}">
                          <a16:creationId xmlns:a16="http://schemas.microsoft.com/office/drawing/2014/main" id="{7AFBB2F5-99DC-4160-A7B1-82185A33263B}"/>
                        </a:ext>
                      </a:extLst>
                    </p:cNvPr>
                    <p:cNvSpPr/>
                    <p:nvPr/>
                  </p:nvSpPr>
                  <p:spPr>
                    <a:xfrm>
                      <a:off x="7955755" y="2922564"/>
                      <a:ext cx="72000" cy="92583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4" name="Rectangle 213">
                      <a:extLst>
                        <a:ext uri="{FF2B5EF4-FFF2-40B4-BE49-F238E27FC236}">
                          <a16:creationId xmlns:a16="http://schemas.microsoft.com/office/drawing/2014/main" id="{F9E63091-128E-47BD-8E7B-2CBE54774530}"/>
                        </a:ext>
                      </a:extLst>
                    </p:cNvPr>
                    <p:cNvSpPr/>
                    <p:nvPr/>
                  </p:nvSpPr>
                  <p:spPr>
                    <a:xfrm>
                      <a:off x="8496000" y="3079766"/>
                      <a:ext cx="72000" cy="76863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7" name="Group 16">
                    <a:extLst>
                      <a:ext uri="{FF2B5EF4-FFF2-40B4-BE49-F238E27FC236}">
                        <a16:creationId xmlns:a16="http://schemas.microsoft.com/office/drawing/2014/main" id="{3F709602-10EA-4FE4-9A9B-18DB5022F950}"/>
                      </a:ext>
                    </a:extLst>
                  </p:cNvPr>
                  <p:cNvGrpSpPr/>
                  <p:nvPr/>
                </p:nvGrpSpPr>
                <p:grpSpPr>
                  <a:xfrm>
                    <a:off x="12718800" y="2979016"/>
                    <a:ext cx="6552000" cy="869384"/>
                    <a:chOff x="1918800" y="2979016"/>
                    <a:chExt cx="6552000" cy="869384"/>
                  </a:xfrm>
                </p:grpSpPr>
                <p:sp>
                  <p:nvSpPr>
                    <p:cNvPr id="155" name="Rectangle 154">
                      <a:extLst>
                        <a:ext uri="{FF2B5EF4-FFF2-40B4-BE49-F238E27FC236}">
                          <a16:creationId xmlns:a16="http://schemas.microsoft.com/office/drawing/2014/main" id="{7A906FEF-FD1B-421A-870A-42EE17585CA3}"/>
                        </a:ext>
                      </a:extLst>
                    </p:cNvPr>
                    <p:cNvSpPr/>
                    <p:nvPr/>
                  </p:nvSpPr>
                  <p:spPr>
                    <a:xfrm>
                      <a:off x="1918800" y="3131876"/>
                      <a:ext cx="72000" cy="716523"/>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0" name="Rectangle 159">
                      <a:extLst>
                        <a:ext uri="{FF2B5EF4-FFF2-40B4-BE49-F238E27FC236}">
                          <a16:creationId xmlns:a16="http://schemas.microsoft.com/office/drawing/2014/main" id="{7D5E8871-6F7B-4EBB-A881-8D65E3096BA7}"/>
                        </a:ext>
                      </a:extLst>
                    </p:cNvPr>
                    <p:cNvSpPr/>
                    <p:nvPr/>
                  </p:nvSpPr>
                  <p:spPr>
                    <a:xfrm>
                      <a:off x="2458800" y="3722468"/>
                      <a:ext cx="72000" cy="125931"/>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5" name="Rectangle 164">
                      <a:extLst>
                        <a:ext uri="{FF2B5EF4-FFF2-40B4-BE49-F238E27FC236}">
                          <a16:creationId xmlns:a16="http://schemas.microsoft.com/office/drawing/2014/main" id="{CE65F68C-2A5E-4B7B-88BA-D15C1D554F0B}"/>
                        </a:ext>
                      </a:extLst>
                    </p:cNvPr>
                    <p:cNvSpPr/>
                    <p:nvPr/>
                  </p:nvSpPr>
                  <p:spPr>
                    <a:xfrm>
                      <a:off x="2998555" y="3336846"/>
                      <a:ext cx="72000" cy="511554"/>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0" name="Rectangle 169">
                      <a:extLst>
                        <a:ext uri="{FF2B5EF4-FFF2-40B4-BE49-F238E27FC236}">
                          <a16:creationId xmlns:a16="http://schemas.microsoft.com/office/drawing/2014/main" id="{324D060A-4073-44A4-BD09-13E9432B9F30}"/>
                        </a:ext>
                      </a:extLst>
                    </p:cNvPr>
                    <p:cNvSpPr/>
                    <p:nvPr/>
                  </p:nvSpPr>
                  <p:spPr>
                    <a:xfrm>
                      <a:off x="3538555" y="3049200"/>
                      <a:ext cx="72000" cy="799200"/>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5" name="Rectangle 174">
                      <a:extLst>
                        <a:ext uri="{FF2B5EF4-FFF2-40B4-BE49-F238E27FC236}">
                          <a16:creationId xmlns:a16="http://schemas.microsoft.com/office/drawing/2014/main" id="{43551605-A198-4294-8373-B01295411101}"/>
                        </a:ext>
                      </a:extLst>
                    </p:cNvPr>
                    <p:cNvSpPr/>
                    <p:nvPr/>
                  </p:nvSpPr>
                  <p:spPr>
                    <a:xfrm>
                      <a:off x="4078800" y="3286800"/>
                      <a:ext cx="72000" cy="561600"/>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0" name="Rectangle 179">
                      <a:extLst>
                        <a:ext uri="{FF2B5EF4-FFF2-40B4-BE49-F238E27FC236}">
                          <a16:creationId xmlns:a16="http://schemas.microsoft.com/office/drawing/2014/main" id="{EC62902E-C8C4-4472-B404-F44836B19D54}"/>
                        </a:ext>
                      </a:extLst>
                    </p:cNvPr>
                    <p:cNvSpPr/>
                    <p:nvPr/>
                  </p:nvSpPr>
                  <p:spPr>
                    <a:xfrm>
                      <a:off x="4618800" y="3453228"/>
                      <a:ext cx="72000" cy="395172"/>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5" name="Rectangle 184">
                      <a:extLst>
                        <a:ext uri="{FF2B5EF4-FFF2-40B4-BE49-F238E27FC236}">
                          <a16:creationId xmlns:a16="http://schemas.microsoft.com/office/drawing/2014/main" id="{8F30B9A5-CD66-43C5-AAA7-3D6633A80562}"/>
                        </a:ext>
                      </a:extLst>
                    </p:cNvPr>
                    <p:cNvSpPr/>
                    <p:nvPr/>
                  </p:nvSpPr>
                  <p:spPr>
                    <a:xfrm>
                      <a:off x="5158800" y="3336846"/>
                      <a:ext cx="72000" cy="511554"/>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0" name="Rectangle 189">
                      <a:extLst>
                        <a:ext uri="{FF2B5EF4-FFF2-40B4-BE49-F238E27FC236}">
                          <a16:creationId xmlns:a16="http://schemas.microsoft.com/office/drawing/2014/main" id="{006568B3-1164-475E-9622-0B16A69B0567}"/>
                        </a:ext>
                      </a:extLst>
                    </p:cNvPr>
                    <p:cNvSpPr/>
                    <p:nvPr/>
                  </p:nvSpPr>
                  <p:spPr>
                    <a:xfrm>
                      <a:off x="5698800" y="3172696"/>
                      <a:ext cx="72000" cy="675703"/>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5" name="Rectangle 194">
                      <a:extLst>
                        <a:ext uri="{FF2B5EF4-FFF2-40B4-BE49-F238E27FC236}">
                          <a16:creationId xmlns:a16="http://schemas.microsoft.com/office/drawing/2014/main" id="{D52D660D-C654-432C-BD42-F7286F6CBAF2}"/>
                        </a:ext>
                      </a:extLst>
                    </p:cNvPr>
                    <p:cNvSpPr/>
                    <p:nvPr/>
                  </p:nvSpPr>
                  <p:spPr>
                    <a:xfrm>
                      <a:off x="6238800" y="3535200"/>
                      <a:ext cx="72000" cy="313200"/>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0" name="Rectangle 199">
                      <a:extLst>
                        <a:ext uri="{FF2B5EF4-FFF2-40B4-BE49-F238E27FC236}">
                          <a16:creationId xmlns:a16="http://schemas.microsoft.com/office/drawing/2014/main" id="{4E5FFA72-1DD7-4CC7-A5AA-0BED9087A398}"/>
                        </a:ext>
                      </a:extLst>
                    </p:cNvPr>
                    <p:cNvSpPr/>
                    <p:nvPr/>
                  </p:nvSpPr>
                  <p:spPr>
                    <a:xfrm>
                      <a:off x="6778800" y="2979016"/>
                      <a:ext cx="72000" cy="869384"/>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5" name="Rectangle 204">
                      <a:extLst>
                        <a:ext uri="{FF2B5EF4-FFF2-40B4-BE49-F238E27FC236}">
                          <a16:creationId xmlns:a16="http://schemas.microsoft.com/office/drawing/2014/main" id="{D98671BF-CA8F-4688-A119-0289FCC6C0F4}"/>
                        </a:ext>
                      </a:extLst>
                    </p:cNvPr>
                    <p:cNvSpPr/>
                    <p:nvPr/>
                  </p:nvSpPr>
                  <p:spPr>
                    <a:xfrm>
                      <a:off x="7318555" y="2993782"/>
                      <a:ext cx="72000" cy="854617"/>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0" name="Rectangle 209">
                      <a:extLst>
                        <a:ext uri="{FF2B5EF4-FFF2-40B4-BE49-F238E27FC236}">
                          <a16:creationId xmlns:a16="http://schemas.microsoft.com/office/drawing/2014/main" id="{C2E71F04-BD03-4110-B215-D962B77993B1}"/>
                        </a:ext>
                      </a:extLst>
                    </p:cNvPr>
                    <p:cNvSpPr/>
                    <p:nvPr/>
                  </p:nvSpPr>
                  <p:spPr>
                    <a:xfrm>
                      <a:off x="7858555" y="3006810"/>
                      <a:ext cx="72000" cy="841590"/>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5" name="Rectangle 214">
                      <a:extLst>
                        <a:ext uri="{FF2B5EF4-FFF2-40B4-BE49-F238E27FC236}">
                          <a16:creationId xmlns:a16="http://schemas.microsoft.com/office/drawing/2014/main" id="{62563171-96AD-4C78-8857-53AC38940937}"/>
                        </a:ext>
                      </a:extLst>
                    </p:cNvPr>
                    <p:cNvSpPr/>
                    <p:nvPr/>
                  </p:nvSpPr>
                  <p:spPr>
                    <a:xfrm>
                      <a:off x="8398800" y="3181382"/>
                      <a:ext cx="72000" cy="667018"/>
                    </a:xfrm>
                    <a:prstGeom prst="rect">
                      <a:avLst/>
                    </a:prstGeom>
                    <a:solidFill>
                      <a:srgbClr val="8F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6" name="Group 15">
                    <a:extLst>
                      <a:ext uri="{FF2B5EF4-FFF2-40B4-BE49-F238E27FC236}">
                        <a16:creationId xmlns:a16="http://schemas.microsoft.com/office/drawing/2014/main" id="{727279D8-8B34-482B-AB07-51D50C2005CB}"/>
                      </a:ext>
                    </a:extLst>
                  </p:cNvPr>
                  <p:cNvGrpSpPr/>
                  <p:nvPr/>
                </p:nvGrpSpPr>
                <p:grpSpPr>
                  <a:xfrm>
                    <a:off x="12621600" y="3045020"/>
                    <a:ext cx="6552000" cy="803380"/>
                    <a:chOff x="1821600" y="3045020"/>
                    <a:chExt cx="6552000" cy="803380"/>
                  </a:xfrm>
                </p:grpSpPr>
                <p:sp>
                  <p:nvSpPr>
                    <p:cNvPr id="201" name="Rectangle 200">
                      <a:extLst>
                        <a:ext uri="{FF2B5EF4-FFF2-40B4-BE49-F238E27FC236}">
                          <a16:creationId xmlns:a16="http://schemas.microsoft.com/office/drawing/2014/main" id="{406CFA48-AA17-44B2-8307-0C2E610DF1B6}"/>
                        </a:ext>
                      </a:extLst>
                    </p:cNvPr>
                    <p:cNvSpPr/>
                    <p:nvPr/>
                  </p:nvSpPr>
                  <p:spPr>
                    <a:xfrm>
                      <a:off x="6681600" y="3045020"/>
                      <a:ext cx="72000" cy="80338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1" name="Rectangle 210">
                      <a:extLst>
                        <a:ext uri="{FF2B5EF4-FFF2-40B4-BE49-F238E27FC236}">
                          <a16:creationId xmlns:a16="http://schemas.microsoft.com/office/drawing/2014/main" id="{7C4BE13A-577A-40A0-ACD5-6BD5BC8B736C}"/>
                        </a:ext>
                      </a:extLst>
                    </p:cNvPr>
                    <p:cNvSpPr/>
                    <p:nvPr/>
                  </p:nvSpPr>
                  <p:spPr>
                    <a:xfrm>
                      <a:off x="7761600" y="3085200"/>
                      <a:ext cx="72000" cy="7632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6" name="Rectangle 155">
                      <a:extLst>
                        <a:ext uri="{FF2B5EF4-FFF2-40B4-BE49-F238E27FC236}">
                          <a16:creationId xmlns:a16="http://schemas.microsoft.com/office/drawing/2014/main" id="{C2AE1CCF-5025-41BD-8AB7-2B0A82FF9DB6}"/>
                        </a:ext>
                      </a:extLst>
                    </p:cNvPr>
                    <p:cNvSpPr/>
                    <p:nvPr/>
                  </p:nvSpPr>
                  <p:spPr>
                    <a:xfrm>
                      <a:off x="1821600" y="3227706"/>
                      <a:ext cx="72000" cy="62069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1" name="Rectangle 160">
                      <a:extLst>
                        <a:ext uri="{FF2B5EF4-FFF2-40B4-BE49-F238E27FC236}">
                          <a16:creationId xmlns:a16="http://schemas.microsoft.com/office/drawing/2014/main" id="{42804E65-09AA-4D6F-9421-AF115DD7F547}"/>
                        </a:ext>
                      </a:extLst>
                    </p:cNvPr>
                    <p:cNvSpPr/>
                    <p:nvPr/>
                  </p:nvSpPr>
                  <p:spPr>
                    <a:xfrm>
                      <a:off x="2361600" y="3336846"/>
                      <a:ext cx="72000" cy="511554"/>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6" name="Rectangle 165">
                      <a:extLst>
                        <a:ext uri="{FF2B5EF4-FFF2-40B4-BE49-F238E27FC236}">
                          <a16:creationId xmlns:a16="http://schemas.microsoft.com/office/drawing/2014/main" id="{BE999D20-D7E8-4311-ABFD-46BD35A03964}"/>
                        </a:ext>
                      </a:extLst>
                    </p:cNvPr>
                    <p:cNvSpPr/>
                    <p:nvPr/>
                  </p:nvSpPr>
                  <p:spPr>
                    <a:xfrm>
                      <a:off x="2901355" y="3481200"/>
                      <a:ext cx="72000" cy="3600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1" name="Rectangle 170">
                      <a:extLst>
                        <a:ext uri="{FF2B5EF4-FFF2-40B4-BE49-F238E27FC236}">
                          <a16:creationId xmlns:a16="http://schemas.microsoft.com/office/drawing/2014/main" id="{AD182BB1-AB81-4317-821D-FAE2D639F924}"/>
                        </a:ext>
                      </a:extLst>
                    </p:cNvPr>
                    <p:cNvSpPr/>
                    <p:nvPr/>
                  </p:nvSpPr>
                  <p:spPr>
                    <a:xfrm>
                      <a:off x="3441355" y="3308400"/>
                      <a:ext cx="72000" cy="5400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6" name="Rectangle 175">
                      <a:extLst>
                        <a:ext uri="{FF2B5EF4-FFF2-40B4-BE49-F238E27FC236}">
                          <a16:creationId xmlns:a16="http://schemas.microsoft.com/office/drawing/2014/main" id="{B9B50DC0-5C69-4F06-A083-CCD49E493DD5}"/>
                        </a:ext>
                      </a:extLst>
                    </p:cNvPr>
                    <p:cNvSpPr/>
                    <p:nvPr/>
                  </p:nvSpPr>
                  <p:spPr>
                    <a:xfrm>
                      <a:off x="3981600" y="3322800"/>
                      <a:ext cx="72000" cy="5256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1" name="Rectangle 180">
                      <a:extLst>
                        <a:ext uri="{FF2B5EF4-FFF2-40B4-BE49-F238E27FC236}">
                          <a16:creationId xmlns:a16="http://schemas.microsoft.com/office/drawing/2014/main" id="{40E5450D-4A7C-47BD-92F9-CFB953B459BC}"/>
                        </a:ext>
                      </a:extLst>
                    </p:cNvPr>
                    <p:cNvSpPr/>
                    <p:nvPr/>
                  </p:nvSpPr>
                  <p:spPr>
                    <a:xfrm>
                      <a:off x="4521600" y="3535200"/>
                      <a:ext cx="72000" cy="3132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6" name="Rectangle 185">
                      <a:extLst>
                        <a:ext uri="{FF2B5EF4-FFF2-40B4-BE49-F238E27FC236}">
                          <a16:creationId xmlns:a16="http://schemas.microsoft.com/office/drawing/2014/main" id="{92881EBC-4407-433D-BACC-185CE5C42EC0}"/>
                        </a:ext>
                      </a:extLst>
                    </p:cNvPr>
                    <p:cNvSpPr/>
                    <p:nvPr/>
                  </p:nvSpPr>
                  <p:spPr>
                    <a:xfrm>
                      <a:off x="5061600" y="3260422"/>
                      <a:ext cx="72000" cy="58797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1" name="Rectangle 190">
                      <a:extLst>
                        <a:ext uri="{FF2B5EF4-FFF2-40B4-BE49-F238E27FC236}">
                          <a16:creationId xmlns:a16="http://schemas.microsoft.com/office/drawing/2014/main" id="{46E9C493-1579-4872-94A6-486A32AAB402}"/>
                        </a:ext>
                      </a:extLst>
                    </p:cNvPr>
                    <p:cNvSpPr/>
                    <p:nvPr/>
                  </p:nvSpPr>
                  <p:spPr>
                    <a:xfrm>
                      <a:off x="5601600" y="3470400"/>
                      <a:ext cx="72000" cy="3780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6" name="Rectangle 195">
                      <a:extLst>
                        <a:ext uri="{FF2B5EF4-FFF2-40B4-BE49-F238E27FC236}">
                          <a16:creationId xmlns:a16="http://schemas.microsoft.com/office/drawing/2014/main" id="{D0C00D27-8121-48D7-81B0-372B3B1AEEF2}"/>
                        </a:ext>
                      </a:extLst>
                    </p:cNvPr>
                    <p:cNvSpPr/>
                    <p:nvPr/>
                  </p:nvSpPr>
                  <p:spPr>
                    <a:xfrm>
                      <a:off x="6141600" y="3394800"/>
                      <a:ext cx="72000" cy="45162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6" name="Rectangle 205">
                      <a:extLst>
                        <a:ext uri="{FF2B5EF4-FFF2-40B4-BE49-F238E27FC236}">
                          <a16:creationId xmlns:a16="http://schemas.microsoft.com/office/drawing/2014/main" id="{92BE7488-73EE-4B3A-B540-A583DF9929A2}"/>
                        </a:ext>
                      </a:extLst>
                    </p:cNvPr>
                    <p:cNvSpPr/>
                    <p:nvPr/>
                  </p:nvSpPr>
                  <p:spPr>
                    <a:xfrm>
                      <a:off x="7221355" y="3204830"/>
                      <a:ext cx="72000" cy="64357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6" name="Rectangle 215">
                      <a:extLst>
                        <a:ext uri="{FF2B5EF4-FFF2-40B4-BE49-F238E27FC236}">
                          <a16:creationId xmlns:a16="http://schemas.microsoft.com/office/drawing/2014/main" id="{E78918B9-3B53-4CF1-BB46-18DB1347728E}"/>
                        </a:ext>
                      </a:extLst>
                    </p:cNvPr>
                    <p:cNvSpPr/>
                    <p:nvPr/>
                  </p:nvSpPr>
                  <p:spPr>
                    <a:xfrm>
                      <a:off x="8301600" y="3322800"/>
                      <a:ext cx="72000" cy="5256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CH">
                        <a:solidFill>
                          <a:prstClr val="white"/>
                        </a:solidFill>
                        <a:latin typeface="Arial"/>
                      </a:endParaRPr>
                    </a:p>
                  </p:txBody>
                </p:sp>
              </p:grpSp>
            </p:grpSp>
            <p:sp>
              <p:nvSpPr>
                <p:cNvPr id="217" name="object 54">
                  <a:extLst>
                    <a:ext uri="{FF2B5EF4-FFF2-40B4-BE49-F238E27FC236}">
                      <a16:creationId xmlns:a16="http://schemas.microsoft.com/office/drawing/2014/main" id="{26DE7EA4-0E76-4E5A-803A-3871ACBCBEAD}"/>
                    </a:ext>
                  </a:extLst>
                </p:cNvPr>
                <p:cNvSpPr txBox="1"/>
                <p:nvPr/>
              </p:nvSpPr>
              <p:spPr>
                <a:xfrm>
                  <a:off x="180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Angola</a:t>
                  </a:r>
                  <a:endParaRPr sz="900" dirty="0">
                    <a:latin typeface="Arial"/>
                    <a:ea typeface="+mn-ea"/>
                    <a:cs typeface="Arial"/>
                  </a:endParaRPr>
                </a:p>
              </p:txBody>
            </p:sp>
            <p:sp>
              <p:nvSpPr>
                <p:cNvPr id="218" name="object 54">
                  <a:extLst>
                    <a:ext uri="{FF2B5EF4-FFF2-40B4-BE49-F238E27FC236}">
                      <a16:creationId xmlns:a16="http://schemas.microsoft.com/office/drawing/2014/main" id="{8229F81E-D6CC-41DF-8F40-AAA5531A367A}"/>
                    </a:ext>
                  </a:extLst>
                </p:cNvPr>
                <p:cNvSpPr txBox="1"/>
                <p:nvPr/>
              </p:nvSpPr>
              <p:spPr>
                <a:xfrm>
                  <a:off x="234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Comoros</a:t>
                  </a:r>
                  <a:endParaRPr sz="900" dirty="0">
                    <a:latin typeface="Arial"/>
                    <a:ea typeface="+mn-ea"/>
                    <a:cs typeface="Arial"/>
                  </a:endParaRPr>
                </a:p>
              </p:txBody>
            </p:sp>
            <p:sp>
              <p:nvSpPr>
                <p:cNvPr id="219" name="object 54">
                  <a:extLst>
                    <a:ext uri="{FF2B5EF4-FFF2-40B4-BE49-F238E27FC236}">
                      <a16:creationId xmlns:a16="http://schemas.microsoft.com/office/drawing/2014/main" id="{2CCAF574-DA42-4B67-83E6-73AF8B344006}"/>
                    </a:ext>
                  </a:extLst>
                </p:cNvPr>
                <p:cNvSpPr txBox="1"/>
                <p:nvPr/>
              </p:nvSpPr>
              <p:spPr>
                <a:xfrm>
                  <a:off x="288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Ethiopia</a:t>
                  </a:r>
                  <a:endParaRPr sz="900" dirty="0">
                    <a:latin typeface="Arial"/>
                    <a:ea typeface="+mn-ea"/>
                    <a:cs typeface="Arial"/>
                  </a:endParaRPr>
                </a:p>
              </p:txBody>
            </p:sp>
            <p:sp>
              <p:nvSpPr>
                <p:cNvPr id="220" name="object 54">
                  <a:extLst>
                    <a:ext uri="{FF2B5EF4-FFF2-40B4-BE49-F238E27FC236}">
                      <a16:creationId xmlns:a16="http://schemas.microsoft.com/office/drawing/2014/main" id="{E446C68D-3147-4B17-9863-B3875F140C59}"/>
                    </a:ext>
                  </a:extLst>
                </p:cNvPr>
                <p:cNvSpPr txBox="1"/>
                <p:nvPr/>
              </p:nvSpPr>
              <p:spPr>
                <a:xfrm>
                  <a:off x="342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Kenya</a:t>
                  </a:r>
                  <a:endParaRPr sz="900" dirty="0">
                    <a:latin typeface="Arial"/>
                    <a:ea typeface="+mn-ea"/>
                    <a:cs typeface="Arial"/>
                  </a:endParaRPr>
                </a:p>
              </p:txBody>
            </p:sp>
            <p:sp>
              <p:nvSpPr>
                <p:cNvPr id="221" name="object 54">
                  <a:extLst>
                    <a:ext uri="{FF2B5EF4-FFF2-40B4-BE49-F238E27FC236}">
                      <a16:creationId xmlns:a16="http://schemas.microsoft.com/office/drawing/2014/main" id="{ADEBE627-D263-4DD5-A73F-60BD19A23B86}"/>
                    </a:ext>
                  </a:extLst>
                </p:cNvPr>
                <p:cNvSpPr txBox="1"/>
                <p:nvPr/>
              </p:nvSpPr>
              <p:spPr>
                <a:xfrm>
                  <a:off x="396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Malawi</a:t>
                  </a:r>
                  <a:endParaRPr sz="900" dirty="0">
                    <a:latin typeface="Arial"/>
                    <a:ea typeface="+mn-ea"/>
                    <a:cs typeface="Arial"/>
                  </a:endParaRPr>
                </a:p>
              </p:txBody>
            </p:sp>
            <p:sp>
              <p:nvSpPr>
                <p:cNvPr id="222" name="object 54">
                  <a:extLst>
                    <a:ext uri="{FF2B5EF4-FFF2-40B4-BE49-F238E27FC236}">
                      <a16:creationId xmlns:a16="http://schemas.microsoft.com/office/drawing/2014/main" id="{4EDD65BF-F4E3-4E0F-9588-139E59A1D54E}"/>
                    </a:ext>
                  </a:extLst>
                </p:cNvPr>
                <p:cNvSpPr txBox="1"/>
                <p:nvPr/>
              </p:nvSpPr>
              <p:spPr>
                <a:xfrm>
                  <a:off x="450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Mozambique</a:t>
                  </a:r>
                  <a:endParaRPr sz="900" dirty="0">
                    <a:latin typeface="Arial"/>
                    <a:ea typeface="+mn-ea"/>
                    <a:cs typeface="Arial"/>
                  </a:endParaRPr>
                </a:p>
              </p:txBody>
            </p:sp>
            <p:sp>
              <p:nvSpPr>
                <p:cNvPr id="223" name="object 54">
                  <a:extLst>
                    <a:ext uri="{FF2B5EF4-FFF2-40B4-BE49-F238E27FC236}">
                      <a16:creationId xmlns:a16="http://schemas.microsoft.com/office/drawing/2014/main" id="{0483E08B-044D-4181-ABB6-78239D637B9A}"/>
                    </a:ext>
                  </a:extLst>
                </p:cNvPr>
                <p:cNvSpPr txBox="1"/>
                <p:nvPr/>
              </p:nvSpPr>
              <p:spPr>
                <a:xfrm>
                  <a:off x="504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Namibia</a:t>
                  </a:r>
                  <a:endParaRPr sz="900" dirty="0">
                    <a:latin typeface="Arial"/>
                    <a:ea typeface="+mn-ea"/>
                    <a:cs typeface="Arial"/>
                  </a:endParaRPr>
                </a:p>
              </p:txBody>
            </p:sp>
            <p:sp>
              <p:nvSpPr>
                <p:cNvPr id="224" name="object 54">
                  <a:extLst>
                    <a:ext uri="{FF2B5EF4-FFF2-40B4-BE49-F238E27FC236}">
                      <a16:creationId xmlns:a16="http://schemas.microsoft.com/office/drawing/2014/main" id="{19075390-BF93-44FE-B498-4BA081FFCF71}"/>
                    </a:ext>
                  </a:extLst>
                </p:cNvPr>
                <p:cNvSpPr txBox="1"/>
                <p:nvPr/>
              </p:nvSpPr>
              <p:spPr>
                <a:xfrm>
                  <a:off x="558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Rwanda</a:t>
                  </a:r>
                  <a:endParaRPr sz="900" dirty="0">
                    <a:latin typeface="Arial"/>
                    <a:ea typeface="+mn-ea"/>
                    <a:cs typeface="Arial"/>
                  </a:endParaRPr>
                </a:p>
              </p:txBody>
            </p:sp>
            <p:sp>
              <p:nvSpPr>
                <p:cNvPr id="225" name="object 54">
                  <a:extLst>
                    <a:ext uri="{FF2B5EF4-FFF2-40B4-BE49-F238E27FC236}">
                      <a16:creationId xmlns:a16="http://schemas.microsoft.com/office/drawing/2014/main" id="{27FDAFC9-E7C3-491F-9414-1BE50EF6E93F}"/>
                    </a:ext>
                  </a:extLst>
                </p:cNvPr>
                <p:cNvSpPr txBox="1"/>
                <p:nvPr/>
              </p:nvSpPr>
              <p:spPr>
                <a:xfrm>
                  <a:off x="6120000" y="3956400"/>
                  <a:ext cx="540000" cy="26866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South</a:t>
                  </a:r>
                </a:p>
                <a:p>
                  <a:pPr algn="ctr" fontAlgn="auto">
                    <a:lnSpc>
                      <a:spcPts val="1000"/>
                    </a:lnSpc>
                    <a:spcBef>
                      <a:spcPts val="0"/>
                    </a:spcBef>
                    <a:spcAft>
                      <a:spcPts val="0"/>
                    </a:spcAft>
                  </a:pPr>
                  <a:r>
                    <a:rPr lang="en-GB" sz="900" spc="-35" dirty="0">
                      <a:latin typeface="Arial"/>
                      <a:ea typeface="+mn-ea"/>
                      <a:cs typeface="Arial"/>
                    </a:rPr>
                    <a:t>Africa</a:t>
                  </a:r>
                  <a:endParaRPr sz="900" dirty="0">
                    <a:latin typeface="Arial"/>
                    <a:ea typeface="+mn-ea"/>
                    <a:cs typeface="Arial"/>
                  </a:endParaRPr>
                </a:p>
              </p:txBody>
            </p:sp>
            <p:sp>
              <p:nvSpPr>
                <p:cNvPr id="226" name="object 54">
                  <a:extLst>
                    <a:ext uri="{FF2B5EF4-FFF2-40B4-BE49-F238E27FC236}">
                      <a16:creationId xmlns:a16="http://schemas.microsoft.com/office/drawing/2014/main" id="{D0FD3930-45D9-43D0-AD08-7CECCE8B380F}"/>
                    </a:ext>
                  </a:extLst>
                </p:cNvPr>
                <p:cNvSpPr txBox="1"/>
                <p:nvPr/>
              </p:nvSpPr>
              <p:spPr>
                <a:xfrm>
                  <a:off x="666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Uganda</a:t>
                  </a:r>
                  <a:endParaRPr sz="900" dirty="0">
                    <a:latin typeface="Arial"/>
                    <a:ea typeface="+mn-ea"/>
                    <a:cs typeface="Arial"/>
                  </a:endParaRPr>
                </a:p>
              </p:txBody>
            </p:sp>
            <p:sp>
              <p:nvSpPr>
                <p:cNvPr id="227" name="object 54">
                  <a:extLst>
                    <a:ext uri="{FF2B5EF4-FFF2-40B4-BE49-F238E27FC236}">
                      <a16:creationId xmlns:a16="http://schemas.microsoft.com/office/drawing/2014/main" id="{E12137E4-9DD1-484B-B28F-70B7D73CA67B}"/>
                    </a:ext>
                  </a:extLst>
                </p:cNvPr>
                <p:cNvSpPr txBox="1"/>
                <p:nvPr/>
              </p:nvSpPr>
              <p:spPr>
                <a:xfrm>
                  <a:off x="7200000" y="3956400"/>
                  <a:ext cx="540000" cy="396904"/>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United</a:t>
                  </a:r>
                </a:p>
                <a:p>
                  <a:pPr algn="ctr" fontAlgn="auto">
                    <a:lnSpc>
                      <a:spcPts val="1000"/>
                    </a:lnSpc>
                    <a:spcBef>
                      <a:spcPts val="0"/>
                    </a:spcBef>
                    <a:spcAft>
                      <a:spcPts val="0"/>
                    </a:spcAft>
                  </a:pPr>
                  <a:r>
                    <a:rPr lang="en-GB" sz="900" spc="-35" dirty="0">
                      <a:latin typeface="Arial"/>
                      <a:ea typeface="+mn-ea"/>
                      <a:cs typeface="Arial"/>
                    </a:rPr>
                    <a:t>Republic of</a:t>
                  </a:r>
                </a:p>
                <a:p>
                  <a:pPr algn="ctr" fontAlgn="auto">
                    <a:lnSpc>
                      <a:spcPts val="1000"/>
                    </a:lnSpc>
                    <a:spcBef>
                      <a:spcPts val="0"/>
                    </a:spcBef>
                    <a:spcAft>
                      <a:spcPts val="0"/>
                    </a:spcAft>
                  </a:pPr>
                  <a:r>
                    <a:rPr lang="en-GB" sz="900" spc="-35" dirty="0">
                      <a:latin typeface="Arial"/>
                      <a:ea typeface="+mn-ea"/>
                      <a:cs typeface="Arial"/>
                    </a:rPr>
                    <a:t>Tanzania</a:t>
                  </a:r>
                  <a:endParaRPr sz="900" dirty="0">
                    <a:latin typeface="Arial"/>
                    <a:ea typeface="+mn-ea"/>
                    <a:cs typeface="Arial"/>
                  </a:endParaRPr>
                </a:p>
              </p:txBody>
            </p:sp>
            <p:sp>
              <p:nvSpPr>
                <p:cNvPr id="228" name="object 54">
                  <a:extLst>
                    <a:ext uri="{FF2B5EF4-FFF2-40B4-BE49-F238E27FC236}">
                      <a16:creationId xmlns:a16="http://schemas.microsoft.com/office/drawing/2014/main" id="{99BFF135-F94F-4AAF-97FD-FEF7BA1389E4}"/>
                    </a:ext>
                  </a:extLst>
                </p:cNvPr>
                <p:cNvSpPr txBox="1"/>
                <p:nvPr/>
              </p:nvSpPr>
              <p:spPr>
                <a:xfrm>
                  <a:off x="774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Zambia</a:t>
                  </a:r>
                  <a:endParaRPr sz="900" dirty="0">
                    <a:latin typeface="Arial"/>
                    <a:ea typeface="+mn-ea"/>
                    <a:cs typeface="Arial"/>
                  </a:endParaRPr>
                </a:p>
              </p:txBody>
            </p:sp>
            <p:sp>
              <p:nvSpPr>
                <p:cNvPr id="229" name="object 54">
                  <a:extLst>
                    <a:ext uri="{FF2B5EF4-FFF2-40B4-BE49-F238E27FC236}">
                      <a16:creationId xmlns:a16="http://schemas.microsoft.com/office/drawing/2014/main" id="{9DC0AE95-B34B-4364-9684-3C0F2CACE301}"/>
                    </a:ext>
                  </a:extLst>
                </p:cNvPr>
                <p:cNvSpPr txBox="1"/>
                <p:nvPr/>
              </p:nvSpPr>
              <p:spPr>
                <a:xfrm>
                  <a:off x="8280000" y="3956400"/>
                  <a:ext cx="540000" cy="140423"/>
                </a:xfrm>
                <a:prstGeom prst="rect">
                  <a:avLst/>
                </a:prstGeom>
              </p:spPr>
              <p:txBody>
                <a:bodyPr vert="horz" wrap="none" lIns="0" tIns="12065" rIns="0" bIns="0" rtlCol="0" anchor="t" anchorCtr="0">
                  <a:noAutofit/>
                </a:bodyPr>
                <a:lstStyle/>
                <a:p>
                  <a:pPr algn="ctr" fontAlgn="auto">
                    <a:lnSpc>
                      <a:spcPts val="1000"/>
                    </a:lnSpc>
                    <a:spcBef>
                      <a:spcPts val="0"/>
                    </a:spcBef>
                    <a:spcAft>
                      <a:spcPts val="0"/>
                    </a:spcAft>
                  </a:pPr>
                  <a:r>
                    <a:rPr lang="en-GB" sz="900" spc="-35" dirty="0">
                      <a:latin typeface="Arial"/>
                      <a:ea typeface="+mn-ea"/>
                      <a:cs typeface="Arial"/>
                    </a:rPr>
                    <a:t>Zimbabwe</a:t>
                  </a:r>
                  <a:endParaRPr sz="900" dirty="0">
                    <a:latin typeface="Arial"/>
                    <a:ea typeface="+mn-ea"/>
                    <a:cs typeface="Arial"/>
                  </a:endParaRPr>
                </a:p>
              </p:txBody>
            </p:sp>
            <p:sp>
              <p:nvSpPr>
                <p:cNvPr id="135" name="object 111">
                  <a:extLst>
                    <a:ext uri="{FF2B5EF4-FFF2-40B4-BE49-F238E27FC236}">
                      <a16:creationId xmlns:a16="http://schemas.microsoft.com/office/drawing/2014/main" id="{09354C0A-E949-44E3-BA0B-CCE3CFBF5A79}"/>
                    </a:ext>
                  </a:extLst>
                </p:cNvPr>
                <p:cNvSpPr/>
                <p:nvPr/>
              </p:nvSpPr>
              <p:spPr>
                <a:xfrm>
                  <a:off x="1799450" y="3843192"/>
                  <a:ext cx="702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2" name="TextBox 251">
                  <a:extLst>
                    <a:ext uri="{FF2B5EF4-FFF2-40B4-BE49-F238E27FC236}">
                      <a16:creationId xmlns:a16="http://schemas.microsoft.com/office/drawing/2014/main" id="{78E80F30-F974-46E2-B32F-50E94855E41A}"/>
                    </a:ext>
                  </a:extLst>
                </p:cNvPr>
                <p:cNvSpPr txBox="1"/>
                <p:nvPr/>
              </p:nvSpPr>
              <p:spPr>
                <a:xfrm>
                  <a:off x="1260000" y="2581200"/>
                  <a:ext cx="123111" cy="384721"/>
                </a:xfrm>
                <a:prstGeom prst="rect">
                  <a:avLst/>
                </a:prstGeom>
                <a:noFill/>
              </p:spPr>
              <p:txBody>
                <a:bodyPr vert="vert270" wrap="none" lIns="0" tIns="0" rIns="0" bIns="0" rtlCol="0">
                  <a:spAutoFit/>
                </a:bodyPr>
                <a:lstStyle/>
                <a:p>
                  <a:pPr algn="r"/>
                  <a:r>
                    <a:rPr lang="en-GB" sz="800" dirty="0"/>
                    <a:t>Per cent</a:t>
                  </a:r>
                  <a:endParaRPr lang="en-CH" sz="800" dirty="0"/>
                </a:p>
              </p:txBody>
            </p:sp>
            <p:sp>
              <p:nvSpPr>
                <p:cNvPr id="253" name="TextBox 252">
                  <a:extLst>
                    <a:ext uri="{FF2B5EF4-FFF2-40B4-BE49-F238E27FC236}">
                      <a16:creationId xmlns:a16="http://schemas.microsoft.com/office/drawing/2014/main" id="{2989989F-BB4E-4C26-938A-8552FFA31E80}"/>
                    </a:ext>
                  </a:extLst>
                </p:cNvPr>
                <p:cNvSpPr txBox="1"/>
                <p:nvPr/>
              </p:nvSpPr>
              <p:spPr>
                <a:xfrm>
                  <a:off x="1511321" y="1620000"/>
                  <a:ext cx="192360" cy="138499"/>
                </a:xfrm>
                <a:prstGeom prst="rect">
                  <a:avLst/>
                </a:prstGeom>
                <a:noFill/>
              </p:spPr>
              <p:txBody>
                <a:bodyPr vert="horz" wrap="none" lIns="0" tIns="0" rIns="0" bIns="0" rtlCol="0">
                  <a:spAutoFit/>
                </a:bodyPr>
                <a:lstStyle/>
                <a:p>
                  <a:pPr algn="r"/>
                  <a:r>
                    <a:rPr lang="en-GB" sz="900" dirty="0"/>
                    <a:t>100</a:t>
                  </a:r>
                  <a:endParaRPr lang="en-CH" sz="900" dirty="0"/>
                </a:p>
              </p:txBody>
            </p:sp>
            <p:sp>
              <p:nvSpPr>
                <p:cNvPr id="254" name="TextBox 253">
                  <a:extLst>
                    <a:ext uri="{FF2B5EF4-FFF2-40B4-BE49-F238E27FC236}">
                      <a16:creationId xmlns:a16="http://schemas.microsoft.com/office/drawing/2014/main" id="{108519B5-5547-4BB7-827A-08B04255C7B2}"/>
                    </a:ext>
                  </a:extLst>
                </p:cNvPr>
                <p:cNvSpPr txBox="1"/>
                <p:nvPr/>
              </p:nvSpPr>
              <p:spPr>
                <a:xfrm>
                  <a:off x="1575440" y="1836000"/>
                  <a:ext cx="128240" cy="138499"/>
                </a:xfrm>
                <a:prstGeom prst="rect">
                  <a:avLst/>
                </a:prstGeom>
                <a:noFill/>
              </p:spPr>
              <p:txBody>
                <a:bodyPr vert="horz" wrap="none" lIns="0" tIns="0" rIns="0" bIns="0" rtlCol="0">
                  <a:spAutoFit/>
                </a:bodyPr>
                <a:lstStyle/>
                <a:p>
                  <a:pPr algn="r"/>
                  <a:r>
                    <a:rPr lang="en-GB" sz="900" dirty="0"/>
                    <a:t>90</a:t>
                  </a:r>
                  <a:endParaRPr lang="en-CH" sz="900" dirty="0"/>
                </a:p>
              </p:txBody>
            </p:sp>
            <p:sp>
              <p:nvSpPr>
                <p:cNvPr id="255" name="TextBox 254">
                  <a:extLst>
                    <a:ext uri="{FF2B5EF4-FFF2-40B4-BE49-F238E27FC236}">
                      <a16:creationId xmlns:a16="http://schemas.microsoft.com/office/drawing/2014/main" id="{B7B3E442-A1AB-4496-ABC4-6508349DA0E2}"/>
                    </a:ext>
                  </a:extLst>
                </p:cNvPr>
                <p:cNvSpPr txBox="1"/>
                <p:nvPr/>
              </p:nvSpPr>
              <p:spPr>
                <a:xfrm>
                  <a:off x="1575440" y="2052000"/>
                  <a:ext cx="128240" cy="138499"/>
                </a:xfrm>
                <a:prstGeom prst="rect">
                  <a:avLst/>
                </a:prstGeom>
                <a:noFill/>
              </p:spPr>
              <p:txBody>
                <a:bodyPr vert="horz" wrap="none" lIns="0" tIns="0" rIns="0" bIns="0" rtlCol="0">
                  <a:spAutoFit/>
                </a:bodyPr>
                <a:lstStyle/>
                <a:p>
                  <a:pPr algn="r"/>
                  <a:r>
                    <a:rPr lang="en-GB" sz="900" dirty="0"/>
                    <a:t>80</a:t>
                  </a:r>
                  <a:endParaRPr lang="en-CH" sz="900" dirty="0"/>
                </a:p>
              </p:txBody>
            </p:sp>
            <p:sp>
              <p:nvSpPr>
                <p:cNvPr id="256" name="TextBox 255">
                  <a:extLst>
                    <a:ext uri="{FF2B5EF4-FFF2-40B4-BE49-F238E27FC236}">
                      <a16:creationId xmlns:a16="http://schemas.microsoft.com/office/drawing/2014/main" id="{B22E2B22-EDB6-41FE-99CD-DB4F2B6F1E55}"/>
                    </a:ext>
                  </a:extLst>
                </p:cNvPr>
                <p:cNvSpPr txBox="1"/>
                <p:nvPr/>
              </p:nvSpPr>
              <p:spPr>
                <a:xfrm>
                  <a:off x="1575440" y="2268000"/>
                  <a:ext cx="128240" cy="138499"/>
                </a:xfrm>
                <a:prstGeom prst="rect">
                  <a:avLst/>
                </a:prstGeom>
                <a:noFill/>
              </p:spPr>
              <p:txBody>
                <a:bodyPr vert="horz" wrap="none" lIns="0" tIns="0" rIns="0" bIns="0" rtlCol="0">
                  <a:spAutoFit/>
                </a:bodyPr>
                <a:lstStyle/>
                <a:p>
                  <a:pPr algn="r"/>
                  <a:r>
                    <a:rPr lang="en-GB" sz="900" dirty="0"/>
                    <a:t>70</a:t>
                  </a:r>
                  <a:endParaRPr lang="en-CH" sz="900" dirty="0"/>
                </a:p>
              </p:txBody>
            </p:sp>
            <p:sp>
              <p:nvSpPr>
                <p:cNvPr id="257" name="TextBox 256">
                  <a:extLst>
                    <a:ext uri="{FF2B5EF4-FFF2-40B4-BE49-F238E27FC236}">
                      <a16:creationId xmlns:a16="http://schemas.microsoft.com/office/drawing/2014/main" id="{43B6B8B0-0180-41C7-8F09-36EFBA6C1B2C}"/>
                    </a:ext>
                  </a:extLst>
                </p:cNvPr>
                <p:cNvSpPr txBox="1"/>
                <p:nvPr/>
              </p:nvSpPr>
              <p:spPr>
                <a:xfrm>
                  <a:off x="1575440" y="2484000"/>
                  <a:ext cx="128240" cy="138499"/>
                </a:xfrm>
                <a:prstGeom prst="rect">
                  <a:avLst/>
                </a:prstGeom>
                <a:noFill/>
              </p:spPr>
              <p:txBody>
                <a:bodyPr vert="horz" wrap="none" lIns="0" tIns="0" rIns="0" bIns="0" rtlCol="0">
                  <a:spAutoFit/>
                </a:bodyPr>
                <a:lstStyle/>
                <a:p>
                  <a:pPr algn="r"/>
                  <a:r>
                    <a:rPr lang="en-GB" sz="900" dirty="0"/>
                    <a:t>60</a:t>
                  </a:r>
                  <a:endParaRPr lang="en-CH" sz="900" dirty="0"/>
                </a:p>
              </p:txBody>
            </p:sp>
            <p:sp>
              <p:nvSpPr>
                <p:cNvPr id="258" name="TextBox 257">
                  <a:extLst>
                    <a:ext uri="{FF2B5EF4-FFF2-40B4-BE49-F238E27FC236}">
                      <a16:creationId xmlns:a16="http://schemas.microsoft.com/office/drawing/2014/main" id="{7DCE1AC4-2874-4B02-A285-5366508590FB}"/>
                    </a:ext>
                  </a:extLst>
                </p:cNvPr>
                <p:cNvSpPr txBox="1"/>
                <p:nvPr/>
              </p:nvSpPr>
              <p:spPr>
                <a:xfrm>
                  <a:off x="1575440" y="2700000"/>
                  <a:ext cx="128240" cy="138499"/>
                </a:xfrm>
                <a:prstGeom prst="rect">
                  <a:avLst/>
                </a:prstGeom>
                <a:noFill/>
              </p:spPr>
              <p:txBody>
                <a:bodyPr vert="horz" wrap="none" lIns="0" tIns="0" rIns="0" bIns="0" rtlCol="0">
                  <a:spAutoFit/>
                </a:bodyPr>
                <a:lstStyle/>
                <a:p>
                  <a:pPr algn="r"/>
                  <a:r>
                    <a:rPr lang="en-GB" sz="900" dirty="0"/>
                    <a:t>50</a:t>
                  </a:r>
                  <a:endParaRPr lang="en-CH" sz="900" dirty="0"/>
                </a:p>
              </p:txBody>
            </p:sp>
            <p:sp>
              <p:nvSpPr>
                <p:cNvPr id="259" name="TextBox 258">
                  <a:extLst>
                    <a:ext uri="{FF2B5EF4-FFF2-40B4-BE49-F238E27FC236}">
                      <a16:creationId xmlns:a16="http://schemas.microsoft.com/office/drawing/2014/main" id="{7AE372EB-A3B6-4311-B101-6D49BBFB341C}"/>
                    </a:ext>
                  </a:extLst>
                </p:cNvPr>
                <p:cNvSpPr txBox="1"/>
                <p:nvPr/>
              </p:nvSpPr>
              <p:spPr>
                <a:xfrm>
                  <a:off x="1575440" y="2912400"/>
                  <a:ext cx="128240" cy="138499"/>
                </a:xfrm>
                <a:prstGeom prst="rect">
                  <a:avLst/>
                </a:prstGeom>
                <a:noFill/>
              </p:spPr>
              <p:txBody>
                <a:bodyPr vert="horz" wrap="none" lIns="0" tIns="0" rIns="0" bIns="0" rtlCol="0">
                  <a:spAutoFit/>
                </a:bodyPr>
                <a:lstStyle/>
                <a:p>
                  <a:pPr algn="r"/>
                  <a:r>
                    <a:rPr lang="en-GB" sz="900" dirty="0"/>
                    <a:t>40</a:t>
                  </a:r>
                  <a:endParaRPr lang="en-CH" sz="900" dirty="0"/>
                </a:p>
              </p:txBody>
            </p:sp>
            <p:sp>
              <p:nvSpPr>
                <p:cNvPr id="260" name="TextBox 259">
                  <a:extLst>
                    <a:ext uri="{FF2B5EF4-FFF2-40B4-BE49-F238E27FC236}">
                      <a16:creationId xmlns:a16="http://schemas.microsoft.com/office/drawing/2014/main" id="{60EFC036-58A7-4587-9232-AF649FAF9B6A}"/>
                    </a:ext>
                  </a:extLst>
                </p:cNvPr>
                <p:cNvSpPr txBox="1"/>
                <p:nvPr/>
              </p:nvSpPr>
              <p:spPr>
                <a:xfrm>
                  <a:off x="1575440" y="3128400"/>
                  <a:ext cx="128240" cy="138499"/>
                </a:xfrm>
                <a:prstGeom prst="rect">
                  <a:avLst/>
                </a:prstGeom>
                <a:noFill/>
              </p:spPr>
              <p:txBody>
                <a:bodyPr vert="horz" wrap="none" lIns="0" tIns="0" rIns="0" bIns="0" rtlCol="0">
                  <a:spAutoFit/>
                </a:bodyPr>
                <a:lstStyle/>
                <a:p>
                  <a:pPr algn="r"/>
                  <a:r>
                    <a:rPr lang="en-GB" sz="900" dirty="0"/>
                    <a:t>30</a:t>
                  </a:r>
                  <a:endParaRPr lang="en-CH" sz="900" dirty="0"/>
                </a:p>
              </p:txBody>
            </p:sp>
            <p:sp>
              <p:nvSpPr>
                <p:cNvPr id="261" name="TextBox 260">
                  <a:extLst>
                    <a:ext uri="{FF2B5EF4-FFF2-40B4-BE49-F238E27FC236}">
                      <a16:creationId xmlns:a16="http://schemas.microsoft.com/office/drawing/2014/main" id="{FB30DFE0-AF5C-467F-89CD-347EAAF1AA73}"/>
                    </a:ext>
                  </a:extLst>
                </p:cNvPr>
                <p:cNvSpPr txBox="1"/>
                <p:nvPr/>
              </p:nvSpPr>
              <p:spPr>
                <a:xfrm>
                  <a:off x="1575440" y="3344400"/>
                  <a:ext cx="128240" cy="138499"/>
                </a:xfrm>
                <a:prstGeom prst="rect">
                  <a:avLst/>
                </a:prstGeom>
                <a:noFill/>
              </p:spPr>
              <p:txBody>
                <a:bodyPr vert="horz" wrap="none" lIns="0" tIns="0" rIns="0" bIns="0" rtlCol="0">
                  <a:spAutoFit/>
                </a:bodyPr>
                <a:lstStyle/>
                <a:p>
                  <a:pPr algn="r"/>
                  <a:r>
                    <a:rPr lang="en-GB" sz="900" dirty="0"/>
                    <a:t>20</a:t>
                  </a:r>
                  <a:endParaRPr lang="en-CH" sz="900" dirty="0"/>
                </a:p>
              </p:txBody>
            </p:sp>
            <p:sp>
              <p:nvSpPr>
                <p:cNvPr id="262" name="TextBox 261">
                  <a:extLst>
                    <a:ext uri="{FF2B5EF4-FFF2-40B4-BE49-F238E27FC236}">
                      <a16:creationId xmlns:a16="http://schemas.microsoft.com/office/drawing/2014/main" id="{626E5DBF-996D-4E57-8C11-47420CAFE612}"/>
                    </a:ext>
                  </a:extLst>
                </p:cNvPr>
                <p:cNvSpPr txBox="1"/>
                <p:nvPr/>
              </p:nvSpPr>
              <p:spPr>
                <a:xfrm>
                  <a:off x="1575441" y="3560400"/>
                  <a:ext cx="128240" cy="138499"/>
                </a:xfrm>
                <a:prstGeom prst="rect">
                  <a:avLst/>
                </a:prstGeom>
                <a:noFill/>
              </p:spPr>
              <p:txBody>
                <a:bodyPr vert="horz" wrap="none" lIns="0" tIns="0" rIns="0" bIns="0" rtlCol="0">
                  <a:spAutoFit/>
                </a:bodyPr>
                <a:lstStyle/>
                <a:p>
                  <a:pPr algn="r"/>
                  <a:r>
                    <a:rPr lang="en-GB" sz="900" dirty="0"/>
                    <a:t>10</a:t>
                  </a:r>
                  <a:endParaRPr lang="en-CH" sz="900" dirty="0"/>
                </a:p>
              </p:txBody>
            </p:sp>
            <p:sp>
              <p:nvSpPr>
                <p:cNvPr id="263" name="TextBox 262">
                  <a:extLst>
                    <a:ext uri="{FF2B5EF4-FFF2-40B4-BE49-F238E27FC236}">
                      <a16:creationId xmlns:a16="http://schemas.microsoft.com/office/drawing/2014/main" id="{2C7E0820-8F96-4C33-94E4-C5047611D9D1}"/>
                    </a:ext>
                  </a:extLst>
                </p:cNvPr>
                <p:cNvSpPr txBox="1"/>
                <p:nvPr/>
              </p:nvSpPr>
              <p:spPr>
                <a:xfrm>
                  <a:off x="1639561" y="3776400"/>
                  <a:ext cx="64120" cy="138499"/>
                </a:xfrm>
                <a:prstGeom prst="rect">
                  <a:avLst/>
                </a:prstGeom>
                <a:noFill/>
              </p:spPr>
              <p:txBody>
                <a:bodyPr vert="horz" wrap="none" lIns="0" tIns="0" rIns="0" bIns="0" rtlCol="0">
                  <a:spAutoFit/>
                </a:bodyPr>
                <a:lstStyle/>
                <a:p>
                  <a:pPr algn="r"/>
                  <a:r>
                    <a:rPr lang="en-GB" sz="900" dirty="0"/>
                    <a:t>0</a:t>
                  </a:r>
                  <a:endParaRPr lang="en-CH" sz="900" dirty="0"/>
                </a:p>
              </p:txBody>
            </p:sp>
          </p:grpSp>
        </p:grpSp>
      </p:grpSp>
    </p:spTree>
    <p:extLst>
      <p:ext uri="{BB962C8B-B14F-4D97-AF65-F5344CB8AC3E}">
        <p14:creationId xmlns:p14="http://schemas.microsoft.com/office/powerpoint/2010/main" val="26772094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87D324F-7912-44C8-9841-E7488FB79545}"/>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r>
                <a:rPr lang="en-GB" sz="2400" kern="100" dirty="0">
                  <a:solidFill>
                    <a:prstClr val="white"/>
                  </a:solidFill>
                  <a:latin typeface="Arial" panose="020B0604020202020204" pitchFamily="34" charset="0"/>
                  <a:cs typeface="Arial" panose="020B0604020202020204" pitchFamily="34" charset="0"/>
                </a:rPr>
                <a:t>HIV resource availability, by source, eastern and southern Africa, </a:t>
              </a:r>
            </a:p>
            <a:p>
              <a:pPr lvl="0"/>
              <a:r>
                <a:rPr lang="en-GB" sz="2400" kern="100" dirty="0">
                  <a:solidFill>
                    <a:prstClr val="white"/>
                  </a:solidFill>
                  <a:latin typeface="Arial" panose="020B0604020202020204" pitchFamily="34" charset="0"/>
                  <a:cs typeface="Arial" panose="020B0604020202020204" pitchFamily="34" charset="0"/>
                </a:rPr>
                <a:t>2010–2018, and projected resource needs by 2020</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005631" cy="123111"/>
            </a:xfrm>
            <a:prstGeom prst="rect">
              <a:avLst/>
            </a:prstGeom>
          </p:spPr>
          <p:txBody>
            <a:bodyPr wrap="none" lIns="0" tIns="0" rIns="0" bIns="0">
              <a:spAutoFit/>
            </a:bodyPr>
            <a:lstStyle/>
            <a:p>
              <a:pPr lvl="0">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lang="en-GB" sz="800" dirty="0">
                  <a:solidFill>
                    <a:srgbClr val="231F20"/>
                  </a:solidFill>
                  <a:latin typeface="Arial"/>
                  <a:cs typeface="Arial"/>
                </a:rPr>
                <a:t>UNAIDS 2019 resource availability and needs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1" name="object 66">
              <a:extLst>
                <a:ext uri="{FF2B5EF4-FFF2-40B4-BE49-F238E27FC236}">
                  <a16:creationId xmlns:a16="http://schemas.microsoft.com/office/drawing/2014/main" id="{1BA23961-F124-4BCF-A8B4-EB15FF8A0375}"/>
                </a:ext>
              </a:extLst>
            </p:cNvPr>
            <p:cNvSpPr txBox="1"/>
            <p:nvPr/>
          </p:nvSpPr>
          <p:spPr>
            <a:xfrm>
              <a:off x="504000" y="2862000"/>
              <a:ext cx="153888" cy="767614"/>
            </a:xfrm>
            <a:prstGeom prst="rect">
              <a:avLst/>
            </a:prstGeom>
            <a:noFill/>
          </p:spPr>
          <p:txBody>
            <a:bodyPr vert="vert270" wrap="square" lIns="0" tIns="0" rIns="0" bIns="0" rtlCol="0">
              <a:spAutoFit/>
            </a:bodyPr>
            <a:lstStyle>
              <a:defPPr>
                <a:defRPr lang="en-US"/>
              </a:defPPr>
              <a:lvl1pPr algn="r">
                <a:defRPr sz="1000">
                  <a:solidFill>
                    <a:schemeClr val="tx1">
                      <a:lumMod val="75000"/>
                      <a:lumOff val="25000"/>
                    </a:schemeClr>
                  </a:solidFill>
                </a:defRPr>
              </a:lvl1pPr>
            </a:lstStyle>
            <a:p>
              <a:r>
                <a:rPr dirty="0"/>
                <a:t>US$ (million)</a:t>
              </a:r>
            </a:p>
          </p:txBody>
        </p:sp>
        <p:sp>
          <p:nvSpPr>
            <p:cNvPr id="106" name="Oval 105">
              <a:extLst>
                <a:ext uri="{FF2B5EF4-FFF2-40B4-BE49-F238E27FC236}">
                  <a16:creationId xmlns:a16="http://schemas.microsoft.com/office/drawing/2014/main" id="{6CB853F5-4259-4A33-A88F-F5D9BF9315BC}"/>
                </a:ext>
              </a:extLst>
            </p:cNvPr>
            <p:cNvSpPr/>
            <p:nvPr/>
          </p:nvSpPr>
          <p:spPr>
            <a:xfrm>
              <a:off x="6804000" y="2296800"/>
              <a:ext cx="252000" cy="252000"/>
            </a:xfrm>
            <a:prstGeom prst="ellipse">
              <a:avLst/>
            </a:prstGeom>
            <a:solidFill>
              <a:srgbClr val="8FBF2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nvGrpSpPr>
            <p:cNvPr id="107" name="Group 106">
              <a:extLst>
                <a:ext uri="{FF2B5EF4-FFF2-40B4-BE49-F238E27FC236}">
                  <a16:creationId xmlns:a16="http://schemas.microsoft.com/office/drawing/2014/main" id="{890CBEF3-BF5D-458E-8140-6E35AC5C5405}"/>
                </a:ext>
              </a:extLst>
            </p:cNvPr>
            <p:cNvGrpSpPr/>
            <p:nvPr/>
          </p:nvGrpSpPr>
          <p:grpSpPr>
            <a:xfrm>
              <a:off x="1404000" y="2962451"/>
              <a:ext cx="252000" cy="1357086"/>
              <a:chOff x="1984993" y="2736193"/>
              <a:chExt cx="252000" cy="1583267"/>
            </a:xfrm>
          </p:grpSpPr>
          <p:sp>
            <p:nvSpPr>
              <p:cNvPr id="12" name="object 19">
                <a:extLst>
                  <a:ext uri="{FF2B5EF4-FFF2-40B4-BE49-F238E27FC236}">
                    <a16:creationId xmlns:a16="http://schemas.microsoft.com/office/drawing/2014/main" id="{7C751CCE-BF69-4AE8-80D3-D6F5A022F6B4}"/>
                  </a:ext>
                </a:extLst>
              </p:cNvPr>
              <p:cNvSpPr/>
              <p:nvPr/>
            </p:nvSpPr>
            <p:spPr>
              <a:xfrm>
                <a:off x="1984993" y="3679674"/>
                <a:ext cx="252000" cy="639786"/>
              </a:xfrm>
              <a:custGeom>
                <a:avLst/>
                <a:gdLst/>
                <a:ahLst/>
                <a:cxnLst/>
                <a:rect l="l" t="t" r="r" b="b"/>
                <a:pathLst>
                  <a:path w="108584" h="601979">
                    <a:moveTo>
                      <a:pt x="108203" y="0"/>
                    </a:moveTo>
                    <a:lnTo>
                      <a:pt x="0" y="0"/>
                    </a:lnTo>
                    <a:lnTo>
                      <a:pt x="0" y="601979"/>
                    </a:lnTo>
                    <a:lnTo>
                      <a:pt x="108203" y="601979"/>
                    </a:lnTo>
                    <a:lnTo>
                      <a:pt x="108203" y="0"/>
                    </a:lnTo>
                    <a:close/>
                  </a:path>
                </a:pathLst>
              </a:custGeom>
              <a:solidFill>
                <a:srgbClr val="009FE3"/>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2" name="object 28">
                <a:extLst>
                  <a:ext uri="{FF2B5EF4-FFF2-40B4-BE49-F238E27FC236}">
                    <a16:creationId xmlns:a16="http://schemas.microsoft.com/office/drawing/2014/main" id="{B6724578-3EB3-4A29-AB77-1945E67D4468}"/>
                  </a:ext>
                </a:extLst>
              </p:cNvPr>
              <p:cNvSpPr/>
              <p:nvPr/>
            </p:nvSpPr>
            <p:spPr>
              <a:xfrm>
                <a:off x="1984993" y="3147599"/>
                <a:ext cx="252000" cy="532480"/>
              </a:xfrm>
              <a:custGeom>
                <a:avLst/>
                <a:gdLst/>
                <a:ahLst/>
                <a:cxnLst/>
                <a:rect l="l" t="t" r="r" b="b"/>
                <a:pathLst>
                  <a:path w="108584" h="501015">
                    <a:moveTo>
                      <a:pt x="108203" y="0"/>
                    </a:moveTo>
                    <a:lnTo>
                      <a:pt x="0" y="0"/>
                    </a:lnTo>
                    <a:lnTo>
                      <a:pt x="0" y="500634"/>
                    </a:lnTo>
                    <a:lnTo>
                      <a:pt x="108203" y="500634"/>
                    </a:lnTo>
                    <a:lnTo>
                      <a:pt x="108203" y="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2" name="object 37">
                <a:extLst>
                  <a:ext uri="{FF2B5EF4-FFF2-40B4-BE49-F238E27FC236}">
                    <a16:creationId xmlns:a16="http://schemas.microsoft.com/office/drawing/2014/main" id="{8A3FF163-AD35-4171-AA14-CC99BA1AA2E9}"/>
                  </a:ext>
                </a:extLst>
              </p:cNvPr>
              <p:cNvSpPr/>
              <p:nvPr/>
            </p:nvSpPr>
            <p:spPr>
              <a:xfrm>
                <a:off x="1984993" y="2976720"/>
                <a:ext cx="252000" cy="171419"/>
              </a:xfrm>
              <a:custGeom>
                <a:avLst/>
                <a:gdLst/>
                <a:ahLst/>
                <a:cxnLst/>
                <a:rect l="l" t="t" r="r" b="b"/>
                <a:pathLst>
                  <a:path w="108584" h="161290">
                    <a:moveTo>
                      <a:pt x="108203" y="0"/>
                    </a:moveTo>
                    <a:lnTo>
                      <a:pt x="0" y="0"/>
                    </a:lnTo>
                    <a:lnTo>
                      <a:pt x="0" y="160782"/>
                    </a:lnTo>
                    <a:lnTo>
                      <a:pt x="108203" y="160782"/>
                    </a:lnTo>
                    <a:lnTo>
                      <a:pt x="108203" y="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1" name="object 46">
                <a:extLst>
                  <a:ext uri="{FF2B5EF4-FFF2-40B4-BE49-F238E27FC236}">
                    <a16:creationId xmlns:a16="http://schemas.microsoft.com/office/drawing/2014/main" id="{7E51972D-AFB1-46ED-9CB5-B870677CFBA1}"/>
                  </a:ext>
                </a:extLst>
              </p:cNvPr>
              <p:cNvSpPr/>
              <p:nvPr/>
            </p:nvSpPr>
            <p:spPr>
              <a:xfrm>
                <a:off x="1984993" y="2736193"/>
                <a:ext cx="252000" cy="240932"/>
              </a:xfrm>
              <a:custGeom>
                <a:avLst/>
                <a:gdLst/>
                <a:ahLst/>
                <a:cxnLst/>
                <a:rect l="l" t="t" r="r" b="b"/>
                <a:pathLst>
                  <a:path w="108584" h="226695">
                    <a:moveTo>
                      <a:pt x="108203" y="0"/>
                    </a:moveTo>
                    <a:lnTo>
                      <a:pt x="0" y="0"/>
                    </a:lnTo>
                    <a:lnTo>
                      <a:pt x="0" y="226314"/>
                    </a:lnTo>
                    <a:lnTo>
                      <a:pt x="108203" y="226314"/>
                    </a:lnTo>
                    <a:lnTo>
                      <a:pt x="108203"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grpSp>
          <p:nvGrpSpPr>
            <p:cNvPr id="108" name="Group 107">
              <a:extLst>
                <a:ext uri="{FF2B5EF4-FFF2-40B4-BE49-F238E27FC236}">
                  <a16:creationId xmlns:a16="http://schemas.microsoft.com/office/drawing/2014/main" id="{1200478A-CE8C-4E1A-964E-B1D002C7128F}"/>
                </a:ext>
              </a:extLst>
            </p:cNvPr>
            <p:cNvGrpSpPr/>
            <p:nvPr/>
          </p:nvGrpSpPr>
          <p:grpSpPr>
            <a:xfrm>
              <a:off x="1944000" y="2747955"/>
              <a:ext cx="252000" cy="1571697"/>
              <a:chOff x="2525590" y="2485948"/>
              <a:chExt cx="252000" cy="1833647"/>
            </a:xfrm>
          </p:grpSpPr>
          <p:sp>
            <p:nvSpPr>
              <p:cNvPr id="13" name="object 20">
                <a:extLst>
                  <a:ext uri="{FF2B5EF4-FFF2-40B4-BE49-F238E27FC236}">
                    <a16:creationId xmlns:a16="http://schemas.microsoft.com/office/drawing/2014/main" id="{A3B92125-E6F6-45AF-B830-E52B03957A22}"/>
                  </a:ext>
                </a:extLst>
              </p:cNvPr>
              <p:cNvSpPr/>
              <p:nvPr/>
            </p:nvSpPr>
            <p:spPr>
              <a:xfrm>
                <a:off x="2525590" y="3554957"/>
                <a:ext cx="252000" cy="764638"/>
              </a:xfrm>
              <a:custGeom>
                <a:avLst/>
                <a:gdLst/>
                <a:ahLst/>
                <a:cxnLst/>
                <a:rect l="l" t="t" r="r" b="b"/>
                <a:pathLst>
                  <a:path w="107950" h="719454">
                    <a:moveTo>
                      <a:pt x="107442" y="0"/>
                    </a:moveTo>
                    <a:lnTo>
                      <a:pt x="0" y="0"/>
                    </a:lnTo>
                    <a:lnTo>
                      <a:pt x="0" y="719327"/>
                    </a:lnTo>
                    <a:lnTo>
                      <a:pt x="107442" y="719327"/>
                    </a:lnTo>
                    <a:lnTo>
                      <a:pt x="107442" y="0"/>
                    </a:lnTo>
                    <a:close/>
                  </a:path>
                </a:pathLst>
              </a:custGeom>
              <a:solidFill>
                <a:srgbClr val="009FE3"/>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3" name="object 29">
                <a:extLst>
                  <a:ext uri="{FF2B5EF4-FFF2-40B4-BE49-F238E27FC236}">
                    <a16:creationId xmlns:a16="http://schemas.microsoft.com/office/drawing/2014/main" id="{1C28EFFC-5ABC-45C9-87EA-8673BB034386}"/>
                  </a:ext>
                </a:extLst>
              </p:cNvPr>
              <p:cNvSpPr/>
              <p:nvPr/>
            </p:nvSpPr>
            <p:spPr>
              <a:xfrm>
                <a:off x="2525590" y="2886826"/>
                <a:ext cx="252000" cy="668131"/>
              </a:xfrm>
              <a:custGeom>
                <a:avLst/>
                <a:gdLst/>
                <a:ahLst/>
                <a:cxnLst/>
                <a:rect l="l" t="t" r="r" b="b"/>
                <a:pathLst>
                  <a:path w="107950" h="628650">
                    <a:moveTo>
                      <a:pt x="107442" y="0"/>
                    </a:moveTo>
                    <a:lnTo>
                      <a:pt x="0" y="0"/>
                    </a:lnTo>
                    <a:lnTo>
                      <a:pt x="0" y="628649"/>
                    </a:lnTo>
                    <a:lnTo>
                      <a:pt x="107442" y="628649"/>
                    </a:lnTo>
                    <a:lnTo>
                      <a:pt x="107442" y="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3" name="object 38">
                <a:extLst>
                  <a:ext uri="{FF2B5EF4-FFF2-40B4-BE49-F238E27FC236}">
                    <a16:creationId xmlns:a16="http://schemas.microsoft.com/office/drawing/2014/main" id="{4D050518-3848-43EC-B845-8042722A3147}"/>
                  </a:ext>
                </a:extLst>
              </p:cNvPr>
              <p:cNvSpPr/>
              <p:nvPr/>
            </p:nvSpPr>
            <p:spPr>
              <a:xfrm>
                <a:off x="2525590" y="2766967"/>
                <a:ext cx="252000" cy="120129"/>
              </a:xfrm>
              <a:custGeom>
                <a:avLst/>
                <a:gdLst/>
                <a:ahLst/>
                <a:cxnLst/>
                <a:rect l="l" t="t" r="r" b="b"/>
                <a:pathLst>
                  <a:path w="107950" h="113029">
                    <a:moveTo>
                      <a:pt x="107442" y="0"/>
                    </a:moveTo>
                    <a:lnTo>
                      <a:pt x="0" y="0"/>
                    </a:lnTo>
                    <a:lnTo>
                      <a:pt x="0" y="112776"/>
                    </a:lnTo>
                    <a:lnTo>
                      <a:pt x="107442" y="112776"/>
                    </a:lnTo>
                    <a:lnTo>
                      <a:pt x="107442" y="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2" name="object 47">
                <a:extLst>
                  <a:ext uri="{FF2B5EF4-FFF2-40B4-BE49-F238E27FC236}">
                    <a16:creationId xmlns:a16="http://schemas.microsoft.com/office/drawing/2014/main" id="{E302230F-992A-4B92-A56A-9C3F25C49FA4}"/>
                  </a:ext>
                </a:extLst>
              </p:cNvPr>
              <p:cNvSpPr/>
              <p:nvPr/>
            </p:nvSpPr>
            <p:spPr>
              <a:xfrm>
                <a:off x="2525590" y="2485948"/>
                <a:ext cx="252000" cy="281425"/>
              </a:xfrm>
              <a:custGeom>
                <a:avLst/>
                <a:gdLst/>
                <a:ahLst/>
                <a:cxnLst/>
                <a:rect l="l" t="t" r="r" b="b"/>
                <a:pathLst>
                  <a:path w="107950" h="264795">
                    <a:moveTo>
                      <a:pt x="107442" y="0"/>
                    </a:moveTo>
                    <a:lnTo>
                      <a:pt x="0" y="0"/>
                    </a:lnTo>
                    <a:lnTo>
                      <a:pt x="0" y="264413"/>
                    </a:lnTo>
                    <a:lnTo>
                      <a:pt x="107442" y="264413"/>
                    </a:lnTo>
                    <a:lnTo>
                      <a:pt x="107442"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grpSp>
          <p:nvGrpSpPr>
            <p:cNvPr id="109" name="Group 108">
              <a:extLst>
                <a:ext uri="{FF2B5EF4-FFF2-40B4-BE49-F238E27FC236}">
                  <a16:creationId xmlns:a16="http://schemas.microsoft.com/office/drawing/2014/main" id="{2FA79584-B677-46B7-B76D-27550EBF482E}"/>
                </a:ext>
              </a:extLst>
            </p:cNvPr>
            <p:cNvGrpSpPr/>
            <p:nvPr/>
          </p:nvGrpSpPr>
          <p:grpSpPr>
            <a:xfrm>
              <a:off x="2484000" y="2688951"/>
              <a:ext cx="252000" cy="1631049"/>
              <a:chOff x="3064993" y="2417110"/>
              <a:chExt cx="252000" cy="1902890"/>
            </a:xfrm>
          </p:grpSpPr>
          <p:sp>
            <p:nvSpPr>
              <p:cNvPr id="14" name="object 21">
                <a:extLst>
                  <a:ext uri="{FF2B5EF4-FFF2-40B4-BE49-F238E27FC236}">
                    <a16:creationId xmlns:a16="http://schemas.microsoft.com/office/drawing/2014/main" id="{2E2D40AB-DD2A-4361-895F-75046E38D1D5}"/>
                  </a:ext>
                </a:extLst>
              </p:cNvPr>
              <p:cNvSpPr/>
              <p:nvPr/>
            </p:nvSpPr>
            <p:spPr>
              <a:xfrm>
                <a:off x="3064993" y="3585731"/>
                <a:ext cx="252000" cy="734269"/>
              </a:xfrm>
              <a:custGeom>
                <a:avLst/>
                <a:gdLst/>
                <a:ahLst/>
                <a:cxnLst/>
                <a:rect l="l" t="t" r="r" b="b"/>
                <a:pathLst>
                  <a:path w="108585" h="690879">
                    <a:moveTo>
                      <a:pt x="108204" y="0"/>
                    </a:moveTo>
                    <a:lnTo>
                      <a:pt x="0" y="0"/>
                    </a:lnTo>
                    <a:lnTo>
                      <a:pt x="0" y="690371"/>
                    </a:lnTo>
                    <a:lnTo>
                      <a:pt x="108204" y="690371"/>
                    </a:lnTo>
                    <a:lnTo>
                      <a:pt x="108204" y="0"/>
                    </a:lnTo>
                    <a:close/>
                  </a:path>
                </a:pathLst>
              </a:custGeom>
              <a:solidFill>
                <a:srgbClr val="009FE3"/>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4" name="object 30">
                <a:extLst>
                  <a:ext uri="{FF2B5EF4-FFF2-40B4-BE49-F238E27FC236}">
                    <a16:creationId xmlns:a16="http://schemas.microsoft.com/office/drawing/2014/main" id="{339717AB-CCD6-4662-90EE-2EF7397320A7}"/>
                  </a:ext>
                </a:extLst>
              </p:cNvPr>
              <p:cNvSpPr/>
              <p:nvPr/>
            </p:nvSpPr>
            <p:spPr>
              <a:xfrm>
                <a:off x="3064993" y="2860911"/>
                <a:ext cx="252000" cy="724821"/>
              </a:xfrm>
              <a:custGeom>
                <a:avLst/>
                <a:gdLst/>
                <a:ahLst/>
                <a:cxnLst/>
                <a:rect l="l" t="t" r="r" b="b"/>
                <a:pathLst>
                  <a:path w="108585" h="681990">
                    <a:moveTo>
                      <a:pt x="108204" y="0"/>
                    </a:moveTo>
                    <a:lnTo>
                      <a:pt x="0" y="0"/>
                    </a:lnTo>
                    <a:lnTo>
                      <a:pt x="0" y="681989"/>
                    </a:lnTo>
                    <a:lnTo>
                      <a:pt x="108204" y="681989"/>
                    </a:lnTo>
                    <a:lnTo>
                      <a:pt x="108204" y="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4" name="object 39">
                <a:extLst>
                  <a:ext uri="{FF2B5EF4-FFF2-40B4-BE49-F238E27FC236}">
                    <a16:creationId xmlns:a16="http://schemas.microsoft.com/office/drawing/2014/main" id="{06B46D41-AD50-4571-BD3A-89927B25E9E1}"/>
                  </a:ext>
                </a:extLst>
              </p:cNvPr>
              <p:cNvSpPr/>
              <p:nvPr/>
            </p:nvSpPr>
            <p:spPr>
              <a:xfrm>
                <a:off x="3064993" y="2681123"/>
                <a:ext cx="252000" cy="180193"/>
              </a:xfrm>
              <a:custGeom>
                <a:avLst/>
                <a:gdLst/>
                <a:ahLst/>
                <a:cxnLst/>
                <a:rect l="l" t="t" r="r" b="b"/>
                <a:pathLst>
                  <a:path w="108585" h="169545">
                    <a:moveTo>
                      <a:pt x="108204" y="0"/>
                    </a:moveTo>
                    <a:lnTo>
                      <a:pt x="0" y="0"/>
                    </a:lnTo>
                    <a:lnTo>
                      <a:pt x="0" y="169163"/>
                    </a:lnTo>
                    <a:lnTo>
                      <a:pt x="108204" y="169163"/>
                    </a:lnTo>
                    <a:lnTo>
                      <a:pt x="108204" y="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3" name="object 48">
                <a:extLst>
                  <a:ext uri="{FF2B5EF4-FFF2-40B4-BE49-F238E27FC236}">
                    <a16:creationId xmlns:a16="http://schemas.microsoft.com/office/drawing/2014/main" id="{E9462758-2201-43EB-9A81-7BBE6308DC67}"/>
                  </a:ext>
                </a:extLst>
              </p:cNvPr>
              <p:cNvSpPr/>
              <p:nvPr/>
            </p:nvSpPr>
            <p:spPr>
              <a:xfrm>
                <a:off x="3064993" y="2417110"/>
                <a:ext cx="252000" cy="264553"/>
              </a:xfrm>
              <a:custGeom>
                <a:avLst/>
                <a:gdLst/>
                <a:ahLst/>
                <a:cxnLst/>
                <a:rect l="l" t="t" r="r" b="b"/>
                <a:pathLst>
                  <a:path w="108585" h="248920">
                    <a:moveTo>
                      <a:pt x="108204" y="0"/>
                    </a:moveTo>
                    <a:lnTo>
                      <a:pt x="0" y="0"/>
                    </a:lnTo>
                    <a:lnTo>
                      <a:pt x="0" y="248412"/>
                    </a:lnTo>
                    <a:lnTo>
                      <a:pt x="108204" y="248412"/>
                    </a:lnTo>
                    <a:lnTo>
                      <a:pt x="108204"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grpSp>
          <p:nvGrpSpPr>
            <p:cNvPr id="110" name="Group 109">
              <a:extLst>
                <a:ext uri="{FF2B5EF4-FFF2-40B4-BE49-F238E27FC236}">
                  <a16:creationId xmlns:a16="http://schemas.microsoft.com/office/drawing/2014/main" id="{4665E187-21A8-46F9-BC37-D6B254075965}"/>
                </a:ext>
              </a:extLst>
            </p:cNvPr>
            <p:cNvGrpSpPr/>
            <p:nvPr/>
          </p:nvGrpSpPr>
          <p:grpSpPr>
            <a:xfrm>
              <a:off x="3024000" y="2596628"/>
              <a:ext cx="252000" cy="1723026"/>
              <a:chOff x="3604397" y="2309399"/>
              <a:chExt cx="252000" cy="2010197"/>
            </a:xfrm>
          </p:grpSpPr>
          <p:sp>
            <p:nvSpPr>
              <p:cNvPr id="15" name="object 22">
                <a:extLst>
                  <a:ext uri="{FF2B5EF4-FFF2-40B4-BE49-F238E27FC236}">
                    <a16:creationId xmlns:a16="http://schemas.microsoft.com/office/drawing/2014/main" id="{C8887DF2-113A-43FB-B254-5577DF892A00}"/>
                  </a:ext>
                </a:extLst>
              </p:cNvPr>
              <p:cNvSpPr/>
              <p:nvPr/>
            </p:nvSpPr>
            <p:spPr>
              <a:xfrm>
                <a:off x="3604397" y="3538760"/>
                <a:ext cx="252000" cy="780836"/>
              </a:xfrm>
              <a:custGeom>
                <a:avLst/>
                <a:gdLst/>
                <a:ahLst/>
                <a:cxnLst/>
                <a:rect l="l" t="t" r="r" b="b"/>
                <a:pathLst>
                  <a:path w="108585" h="734695">
                    <a:moveTo>
                      <a:pt x="108204" y="0"/>
                    </a:moveTo>
                    <a:lnTo>
                      <a:pt x="0" y="0"/>
                    </a:lnTo>
                    <a:lnTo>
                      <a:pt x="0" y="734568"/>
                    </a:lnTo>
                    <a:lnTo>
                      <a:pt x="108204" y="734568"/>
                    </a:lnTo>
                    <a:lnTo>
                      <a:pt x="108204" y="0"/>
                    </a:lnTo>
                    <a:close/>
                  </a:path>
                </a:pathLst>
              </a:custGeom>
              <a:solidFill>
                <a:srgbClr val="009FE3"/>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5" name="object 31">
                <a:extLst>
                  <a:ext uri="{FF2B5EF4-FFF2-40B4-BE49-F238E27FC236}">
                    <a16:creationId xmlns:a16="http://schemas.microsoft.com/office/drawing/2014/main" id="{316F5A5F-8879-46DA-9800-157472DC4F0F}"/>
                  </a:ext>
                </a:extLst>
              </p:cNvPr>
              <p:cNvSpPr/>
              <p:nvPr/>
            </p:nvSpPr>
            <p:spPr>
              <a:xfrm>
                <a:off x="3604397" y="2769397"/>
                <a:ext cx="252000" cy="769363"/>
              </a:xfrm>
              <a:custGeom>
                <a:avLst/>
                <a:gdLst/>
                <a:ahLst/>
                <a:cxnLst/>
                <a:rect l="l" t="t" r="r" b="b"/>
                <a:pathLst>
                  <a:path w="108585" h="723900">
                    <a:moveTo>
                      <a:pt x="108204" y="0"/>
                    </a:moveTo>
                    <a:lnTo>
                      <a:pt x="0" y="0"/>
                    </a:lnTo>
                    <a:lnTo>
                      <a:pt x="0" y="723900"/>
                    </a:lnTo>
                    <a:lnTo>
                      <a:pt x="108204" y="723900"/>
                    </a:lnTo>
                    <a:lnTo>
                      <a:pt x="108204" y="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5" name="object 40">
                <a:extLst>
                  <a:ext uri="{FF2B5EF4-FFF2-40B4-BE49-F238E27FC236}">
                    <a16:creationId xmlns:a16="http://schemas.microsoft.com/office/drawing/2014/main" id="{B63DE263-7E6C-483A-9B01-B168F7B6BB0B}"/>
                  </a:ext>
                </a:extLst>
              </p:cNvPr>
              <p:cNvSpPr/>
              <p:nvPr/>
            </p:nvSpPr>
            <p:spPr>
              <a:xfrm>
                <a:off x="3604397" y="2570982"/>
                <a:ext cx="252000" cy="198415"/>
              </a:xfrm>
              <a:custGeom>
                <a:avLst/>
                <a:gdLst/>
                <a:ahLst/>
                <a:cxnLst/>
                <a:rect l="l" t="t" r="r" b="b"/>
                <a:pathLst>
                  <a:path w="108585" h="186690">
                    <a:moveTo>
                      <a:pt x="108204" y="0"/>
                    </a:moveTo>
                    <a:lnTo>
                      <a:pt x="0" y="0"/>
                    </a:lnTo>
                    <a:lnTo>
                      <a:pt x="0" y="186690"/>
                    </a:lnTo>
                    <a:lnTo>
                      <a:pt x="108204" y="186690"/>
                    </a:lnTo>
                    <a:lnTo>
                      <a:pt x="108204" y="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4" name="object 49">
                <a:extLst>
                  <a:ext uri="{FF2B5EF4-FFF2-40B4-BE49-F238E27FC236}">
                    <a16:creationId xmlns:a16="http://schemas.microsoft.com/office/drawing/2014/main" id="{004D8031-31F5-4168-AFDE-22FBF7A70024}"/>
                  </a:ext>
                </a:extLst>
              </p:cNvPr>
              <p:cNvSpPr/>
              <p:nvPr/>
            </p:nvSpPr>
            <p:spPr>
              <a:xfrm>
                <a:off x="3604397" y="2309399"/>
                <a:ext cx="252000" cy="261852"/>
              </a:xfrm>
              <a:custGeom>
                <a:avLst/>
                <a:gdLst/>
                <a:ahLst/>
                <a:cxnLst/>
                <a:rect l="l" t="t" r="r" b="b"/>
                <a:pathLst>
                  <a:path w="108585" h="246379">
                    <a:moveTo>
                      <a:pt x="108204" y="0"/>
                    </a:moveTo>
                    <a:lnTo>
                      <a:pt x="0" y="0"/>
                    </a:lnTo>
                    <a:lnTo>
                      <a:pt x="0" y="246125"/>
                    </a:lnTo>
                    <a:lnTo>
                      <a:pt x="108204" y="246125"/>
                    </a:lnTo>
                    <a:lnTo>
                      <a:pt x="108204"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grpSp>
          <p:nvGrpSpPr>
            <p:cNvPr id="111" name="Group 110">
              <a:extLst>
                <a:ext uri="{FF2B5EF4-FFF2-40B4-BE49-F238E27FC236}">
                  <a16:creationId xmlns:a16="http://schemas.microsoft.com/office/drawing/2014/main" id="{FF0F6646-4C59-44DF-B4D7-D51F144A1EC8}"/>
                </a:ext>
              </a:extLst>
            </p:cNvPr>
            <p:cNvGrpSpPr/>
            <p:nvPr/>
          </p:nvGrpSpPr>
          <p:grpSpPr>
            <a:xfrm>
              <a:off x="3564000" y="2622312"/>
              <a:ext cx="252000" cy="1697457"/>
              <a:chOff x="4144993" y="2339364"/>
              <a:chExt cx="252000" cy="1980366"/>
            </a:xfrm>
          </p:grpSpPr>
          <p:sp>
            <p:nvSpPr>
              <p:cNvPr id="16" name="object 23">
                <a:extLst>
                  <a:ext uri="{FF2B5EF4-FFF2-40B4-BE49-F238E27FC236}">
                    <a16:creationId xmlns:a16="http://schemas.microsoft.com/office/drawing/2014/main" id="{BC791E7A-2D25-456D-8AFF-8E91FD51E3BA}"/>
                  </a:ext>
                </a:extLst>
              </p:cNvPr>
              <p:cNvSpPr/>
              <p:nvPr/>
            </p:nvSpPr>
            <p:spPr>
              <a:xfrm>
                <a:off x="4144993" y="3482879"/>
                <a:ext cx="252000" cy="836851"/>
              </a:xfrm>
              <a:custGeom>
                <a:avLst/>
                <a:gdLst/>
                <a:ahLst/>
                <a:cxnLst/>
                <a:rect l="l" t="t" r="r" b="b"/>
                <a:pathLst>
                  <a:path w="108585" h="787400">
                    <a:moveTo>
                      <a:pt x="108204" y="0"/>
                    </a:moveTo>
                    <a:lnTo>
                      <a:pt x="0" y="0"/>
                    </a:lnTo>
                    <a:lnTo>
                      <a:pt x="0" y="787145"/>
                    </a:lnTo>
                    <a:lnTo>
                      <a:pt x="108204" y="787145"/>
                    </a:lnTo>
                    <a:lnTo>
                      <a:pt x="108204" y="0"/>
                    </a:lnTo>
                    <a:close/>
                  </a:path>
                </a:pathLst>
              </a:custGeom>
              <a:solidFill>
                <a:srgbClr val="009FE3"/>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6" name="object 32">
                <a:extLst>
                  <a:ext uri="{FF2B5EF4-FFF2-40B4-BE49-F238E27FC236}">
                    <a16:creationId xmlns:a16="http://schemas.microsoft.com/office/drawing/2014/main" id="{8773B477-ECF5-45DD-AF03-3ED434710A12}"/>
                  </a:ext>
                </a:extLst>
              </p:cNvPr>
              <p:cNvSpPr/>
              <p:nvPr/>
            </p:nvSpPr>
            <p:spPr>
              <a:xfrm>
                <a:off x="4144993" y="2712707"/>
                <a:ext cx="252000" cy="770712"/>
              </a:xfrm>
              <a:custGeom>
                <a:avLst/>
                <a:gdLst/>
                <a:ahLst/>
                <a:cxnLst/>
                <a:rect l="l" t="t" r="r" b="b"/>
                <a:pathLst>
                  <a:path w="108585" h="725170">
                    <a:moveTo>
                      <a:pt x="108204" y="0"/>
                    </a:moveTo>
                    <a:lnTo>
                      <a:pt x="0" y="0"/>
                    </a:lnTo>
                    <a:lnTo>
                      <a:pt x="0" y="724662"/>
                    </a:lnTo>
                    <a:lnTo>
                      <a:pt x="108204" y="724662"/>
                    </a:lnTo>
                    <a:lnTo>
                      <a:pt x="108204" y="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6" name="object 41">
                <a:extLst>
                  <a:ext uri="{FF2B5EF4-FFF2-40B4-BE49-F238E27FC236}">
                    <a16:creationId xmlns:a16="http://schemas.microsoft.com/office/drawing/2014/main" id="{9ABE6264-06C3-41EB-90BF-C25E55FEFAE8}"/>
                  </a:ext>
                </a:extLst>
              </p:cNvPr>
              <p:cNvSpPr/>
              <p:nvPr/>
            </p:nvSpPr>
            <p:spPr>
              <a:xfrm>
                <a:off x="4144993" y="2534539"/>
                <a:ext cx="252000" cy="178168"/>
              </a:xfrm>
              <a:custGeom>
                <a:avLst/>
                <a:gdLst/>
                <a:ahLst/>
                <a:cxnLst/>
                <a:rect l="l" t="t" r="r" b="b"/>
                <a:pathLst>
                  <a:path w="108585" h="167640">
                    <a:moveTo>
                      <a:pt x="108204" y="0"/>
                    </a:moveTo>
                    <a:lnTo>
                      <a:pt x="0" y="0"/>
                    </a:lnTo>
                    <a:lnTo>
                      <a:pt x="0" y="167639"/>
                    </a:lnTo>
                    <a:lnTo>
                      <a:pt x="108204" y="167639"/>
                    </a:lnTo>
                    <a:lnTo>
                      <a:pt x="108204" y="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5" name="object 50">
                <a:extLst>
                  <a:ext uri="{FF2B5EF4-FFF2-40B4-BE49-F238E27FC236}">
                    <a16:creationId xmlns:a16="http://schemas.microsoft.com/office/drawing/2014/main" id="{95F696AB-2BAD-4B3B-9DBF-63B96055578C}"/>
                  </a:ext>
                </a:extLst>
              </p:cNvPr>
              <p:cNvSpPr/>
              <p:nvPr/>
            </p:nvSpPr>
            <p:spPr>
              <a:xfrm>
                <a:off x="4144993" y="2339364"/>
                <a:ext cx="252000" cy="195715"/>
              </a:xfrm>
              <a:custGeom>
                <a:avLst/>
                <a:gdLst/>
                <a:ahLst/>
                <a:cxnLst/>
                <a:rect l="l" t="t" r="r" b="b"/>
                <a:pathLst>
                  <a:path w="108585" h="184150">
                    <a:moveTo>
                      <a:pt x="108204" y="0"/>
                    </a:moveTo>
                    <a:lnTo>
                      <a:pt x="0" y="0"/>
                    </a:lnTo>
                    <a:lnTo>
                      <a:pt x="0" y="183641"/>
                    </a:lnTo>
                    <a:lnTo>
                      <a:pt x="108204" y="183641"/>
                    </a:lnTo>
                    <a:lnTo>
                      <a:pt x="108204"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grpSp>
          <p:nvGrpSpPr>
            <p:cNvPr id="112" name="Group 111">
              <a:extLst>
                <a:ext uri="{FF2B5EF4-FFF2-40B4-BE49-F238E27FC236}">
                  <a16:creationId xmlns:a16="http://schemas.microsoft.com/office/drawing/2014/main" id="{81D1FB0F-F2DA-4960-AEF0-C632CD5658D2}"/>
                </a:ext>
              </a:extLst>
            </p:cNvPr>
            <p:cNvGrpSpPr/>
            <p:nvPr/>
          </p:nvGrpSpPr>
          <p:grpSpPr>
            <a:xfrm>
              <a:off x="4104000" y="2652855"/>
              <a:ext cx="252000" cy="1666913"/>
              <a:chOff x="4684397" y="2374997"/>
              <a:chExt cx="252000" cy="1944732"/>
            </a:xfrm>
          </p:grpSpPr>
          <p:sp>
            <p:nvSpPr>
              <p:cNvPr id="17" name="object 24">
                <a:extLst>
                  <a:ext uri="{FF2B5EF4-FFF2-40B4-BE49-F238E27FC236}">
                    <a16:creationId xmlns:a16="http://schemas.microsoft.com/office/drawing/2014/main" id="{411E07DF-B88C-487F-8EA6-B58FB805FC86}"/>
                  </a:ext>
                </a:extLst>
              </p:cNvPr>
              <p:cNvSpPr/>
              <p:nvPr/>
            </p:nvSpPr>
            <p:spPr>
              <a:xfrm>
                <a:off x="4684397" y="3434288"/>
                <a:ext cx="252000" cy="885441"/>
              </a:xfrm>
              <a:custGeom>
                <a:avLst/>
                <a:gdLst/>
                <a:ahLst/>
                <a:cxnLst/>
                <a:rect l="l" t="t" r="r" b="b"/>
                <a:pathLst>
                  <a:path w="108585" h="833120">
                    <a:moveTo>
                      <a:pt x="108216" y="0"/>
                    </a:moveTo>
                    <a:lnTo>
                      <a:pt x="0" y="0"/>
                    </a:lnTo>
                    <a:lnTo>
                      <a:pt x="0" y="832865"/>
                    </a:lnTo>
                    <a:lnTo>
                      <a:pt x="108216" y="832865"/>
                    </a:lnTo>
                    <a:lnTo>
                      <a:pt x="108216" y="0"/>
                    </a:lnTo>
                    <a:close/>
                  </a:path>
                </a:pathLst>
              </a:custGeom>
              <a:solidFill>
                <a:srgbClr val="009FE3"/>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7" name="object 33">
                <a:extLst>
                  <a:ext uri="{FF2B5EF4-FFF2-40B4-BE49-F238E27FC236}">
                    <a16:creationId xmlns:a16="http://schemas.microsoft.com/office/drawing/2014/main" id="{95FC66E3-E906-4167-B5B3-C49A5D55FFB3}"/>
                  </a:ext>
                </a:extLst>
              </p:cNvPr>
              <p:cNvSpPr/>
              <p:nvPr/>
            </p:nvSpPr>
            <p:spPr>
              <a:xfrm>
                <a:off x="4684397" y="2741862"/>
                <a:ext cx="252000" cy="692426"/>
              </a:xfrm>
              <a:custGeom>
                <a:avLst/>
                <a:gdLst/>
                <a:ahLst/>
                <a:cxnLst/>
                <a:rect l="l" t="t" r="r" b="b"/>
                <a:pathLst>
                  <a:path w="108585" h="651509">
                    <a:moveTo>
                      <a:pt x="108216" y="0"/>
                    </a:moveTo>
                    <a:lnTo>
                      <a:pt x="0" y="0"/>
                    </a:lnTo>
                    <a:lnTo>
                      <a:pt x="0" y="651509"/>
                    </a:lnTo>
                    <a:lnTo>
                      <a:pt x="108216" y="651509"/>
                    </a:lnTo>
                    <a:lnTo>
                      <a:pt x="108216" y="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7" name="object 42">
                <a:extLst>
                  <a:ext uri="{FF2B5EF4-FFF2-40B4-BE49-F238E27FC236}">
                    <a16:creationId xmlns:a16="http://schemas.microsoft.com/office/drawing/2014/main" id="{5EFE5D22-18B6-46CE-8C61-9BA92B395FD8}"/>
                  </a:ext>
                </a:extLst>
              </p:cNvPr>
              <p:cNvSpPr/>
              <p:nvPr/>
            </p:nvSpPr>
            <p:spPr>
              <a:xfrm>
                <a:off x="4684397" y="2549926"/>
                <a:ext cx="252000" cy="192341"/>
              </a:xfrm>
              <a:custGeom>
                <a:avLst/>
                <a:gdLst/>
                <a:ahLst/>
                <a:cxnLst/>
                <a:rect l="l" t="t" r="r" b="b"/>
                <a:pathLst>
                  <a:path w="108585" h="180975">
                    <a:moveTo>
                      <a:pt x="108216" y="0"/>
                    </a:moveTo>
                    <a:lnTo>
                      <a:pt x="0" y="0"/>
                    </a:lnTo>
                    <a:lnTo>
                      <a:pt x="0" y="180594"/>
                    </a:lnTo>
                    <a:lnTo>
                      <a:pt x="108216" y="180594"/>
                    </a:lnTo>
                    <a:lnTo>
                      <a:pt x="108216" y="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6" name="object 51">
                <a:extLst>
                  <a:ext uri="{FF2B5EF4-FFF2-40B4-BE49-F238E27FC236}">
                    <a16:creationId xmlns:a16="http://schemas.microsoft.com/office/drawing/2014/main" id="{9E201B70-8464-4B20-AA00-18A110209EEF}"/>
                  </a:ext>
                </a:extLst>
              </p:cNvPr>
              <p:cNvSpPr/>
              <p:nvPr/>
            </p:nvSpPr>
            <p:spPr>
              <a:xfrm>
                <a:off x="4684397" y="2374997"/>
                <a:ext cx="252000" cy="175469"/>
              </a:xfrm>
              <a:custGeom>
                <a:avLst/>
                <a:gdLst/>
                <a:ahLst/>
                <a:cxnLst/>
                <a:rect l="l" t="t" r="r" b="b"/>
                <a:pathLst>
                  <a:path w="108585" h="165100">
                    <a:moveTo>
                      <a:pt x="108216" y="0"/>
                    </a:moveTo>
                    <a:lnTo>
                      <a:pt x="0" y="0"/>
                    </a:lnTo>
                    <a:lnTo>
                      <a:pt x="0" y="164591"/>
                    </a:lnTo>
                    <a:lnTo>
                      <a:pt x="108216" y="164591"/>
                    </a:lnTo>
                    <a:lnTo>
                      <a:pt x="108216"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grpSp>
          <p:nvGrpSpPr>
            <p:cNvPr id="113" name="Group 112">
              <a:extLst>
                <a:ext uri="{FF2B5EF4-FFF2-40B4-BE49-F238E27FC236}">
                  <a16:creationId xmlns:a16="http://schemas.microsoft.com/office/drawing/2014/main" id="{E5D3C5EF-DD18-4F68-95B2-17C366381D25}"/>
                </a:ext>
              </a:extLst>
            </p:cNvPr>
            <p:cNvGrpSpPr/>
            <p:nvPr/>
          </p:nvGrpSpPr>
          <p:grpSpPr>
            <a:xfrm>
              <a:off x="4644000" y="2545954"/>
              <a:ext cx="252000" cy="1773583"/>
              <a:chOff x="5224994" y="2250280"/>
              <a:chExt cx="252000" cy="2069180"/>
            </a:xfrm>
          </p:grpSpPr>
          <p:sp>
            <p:nvSpPr>
              <p:cNvPr id="18" name="object 25">
                <a:extLst>
                  <a:ext uri="{FF2B5EF4-FFF2-40B4-BE49-F238E27FC236}">
                    <a16:creationId xmlns:a16="http://schemas.microsoft.com/office/drawing/2014/main" id="{1F117B39-EB14-43B0-8BB2-379362C7723A}"/>
                  </a:ext>
                </a:extLst>
              </p:cNvPr>
              <p:cNvSpPr/>
              <p:nvPr/>
            </p:nvSpPr>
            <p:spPr>
              <a:xfrm>
                <a:off x="5224994" y="3384077"/>
                <a:ext cx="252000" cy="935383"/>
              </a:xfrm>
              <a:custGeom>
                <a:avLst/>
                <a:gdLst/>
                <a:ahLst/>
                <a:cxnLst/>
                <a:rect l="l" t="t" r="r" b="b"/>
                <a:pathLst>
                  <a:path w="107950" h="880109">
                    <a:moveTo>
                      <a:pt x="107441" y="0"/>
                    </a:moveTo>
                    <a:lnTo>
                      <a:pt x="0" y="0"/>
                    </a:lnTo>
                    <a:lnTo>
                      <a:pt x="0" y="880110"/>
                    </a:lnTo>
                    <a:lnTo>
                      <a:pt x="107441" y="880110"/>
                    </a:lnTo>
                    <a:lnTo>
                      <a:pt x="107441" y="0"/>
                    </a:lnTo>
                    <a:close/>
                  </a:path>
                </a:pathLst>
              </a:custGeom>
              <a:solidFill>
                <a:srgbClr val="009FE3"/>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8" name="object 34">
                <a:extLst>
                  <a:ext uri="{FF2B5EF4-FFF2-40B4-BE49-F238E27FC236}">
                    <a16:creationId xmlns:a16="http://schemas.microsoft.com/office/drawing/2014/main" id="{D6531058-9F6E-46B7-B004-F58F80A882B2}"/>
                  </a:ext>
                </a:extLst>
              </p:cNvPr>
              <p:cNvSpPr/>
              <p:nvPr/>
            </p:nvSpPr>
            <p:spPr>
              <a:xfrm>
                <a:off x="5224994" y="2665735"/>
                <a:ext cx="252000" cy="718747"/>
              </a:xfrm>
              <a:custGeom>
                <a:avLst/>
                <a:gdLst/>
                <a:ahLst/>
                <a:cxnLst/>
                <a:rect l="l" t="t" r="r" b="b"/>
                <a:pathLst>
                  <a:path w="107950" h="676275">
                    <a:moveTo>
                      <a:pt x="107441" y="0"/>
                    </a:moveTo>
                    <a:lnTo>
                      <a:pt x="0" y="0"/>
                    </a:lnTo>
                    <a:lnTo>
                      <a:pt x="0" y="675894"/>
                    </a:lnTo>
                    <a:lnTo>
                      <a:pt x="107441" y="675894"/>
                    </a:lnTo>
                    <a:lnTo>
                      <a:pt x="107441" y="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8" name="object 43">
                <a:extLst>
                  <a:ext uri="{FF2B5EF4-FFF2-40B4-BE49-F238E27FC236}">
                    <a16:creationId xmlns:a16="http://schemas.microsoft.com/office/drawing/2014/main" id="{37A525F4-B193-4E70-A009-FDA717D8B237}"/>
                  </a:ext>
                </a:extLst>
              </p:cNvPr>
              <p:cNvSpPr/>
              <p:nvPr/>
            </p:nvSpPr>
            <p:spPr>
              <a:xfrm>
                <a:off x="5224994" y="2448694"/>
                <a:ext cx="252000" cy="217311"/>
              </a:xfrm>
              <a:custGeom>
                <a:avLst/>
                <a:gdLst/>
                <a:ahLst/>
                <a:cxnLst/>
                <a:rect l="l" t="t" r="r" b="b"/>
                <a:pathLst>
                  <a:path w="107950" h="204470">
                    <a:moveTo>
                      <a:pt x="107441" y="0"/>
                    </a:moveTo>
                    <a:lnTo>
                      <a:pt x="0" y="0"/>
                    </a:lnTo>
                    <a:lnTo>
                      <a:pt x="0" y="204215"/>
                    </a:lnTo>
                    <a:lnTo>
                      <a:pt x="107441" y="204215"/>
                    </a:lnTo>
                    <a:lnTo>
                      <a:pt x="107441" y="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7" name="object 52">
                <a:extLst>
                  <a:ext uri="{FF2B5EF4-FFF2-40B4-BE49-F238E27FC236}">
                    <a16:creationId xmlns:a16="http://schemas.microsoft.com/office/drawing/2014/main" id="{26E2FDF9-A748-4B19-834F-0092164A5160}"/>
                  </a:ext>
                </a:extLst>
              </p:cNvPr>
              <p:cNvSpPr/>
              <p:nvPr/>
            </p:nvSpPr>
            <p:spPr>
              <a:xfrm>
                <a:off x="5224994" y="2250280"/>
                <a:ext cx="252000" cy="198415"/>
              </a:xfrm>
              <a:custGeom>
                <a:avLst/>
                <a:gdLst/>
                <a:ahLst/>
                <a:cxnLst/>
                <a:rect l="l" t="t" r="r" b="b"/>
                <a:pathLst>
                  <a:path w="107950" h="186690">
                    <a:moveTo>
                      <a:pt x="107441" y="0"/>
                    </a:moveTo>
                    <a:lnTo>
                      <a:pt x="0" y="0"/>
                    </a:lnTo>
                    <a:lnTo>
                      <a:pt x="0" y="186689"/>
                    </a:lnTo>
                    <a:lnTo>
                      <a:pt x="107441" y="186689"/>
                    </a:lnTo>
                    <a:lnTo>
                      <a:pt x="107441"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grpSp>
          <p:nvGrpSpPr>
            <p:cNvPr id="114" name="Group 113">
              <a:extLst>
                <a:ext uri="{FF2B5EF4-FFF2-40B4-BE49-F238E27FC236}">
                  <a16:creationId xmlns:a16="http://schemas.microsoft.com/office/drawing/2014/main" id="{A88108AC-D850-4857-9945-45D69191A386}"/>
                </a:ext>
              </a:extLst>
            </p:cNvPr>
            <p:cNvGrpSpPr/>
            <p:nvPr/>
          </p:nvGrpSpPr>
          <p:grpSpPr>
            <a:xfrm>
              <a:off x="5184000" y="2388379"/>
              <a:ext cx="252000" cy="1931274"/>
              <a:chOff x="5764397" y="2066442"/>
              <a:chExt cx="252000" cy="2253153"/>
            </a:xfrm>
          </p:grpSpPr>
          <p:sp>
            <p:nvSpPr>
              <p:cNvPr id="19" name="object 26">
                <a:extLst>
                  <a:ext uri="{FF2B5EF4-FFF2-40B4-BE49-F238E27FC236}">
                    <a16:creationId xmlns:a16="http://schemas.microsoft.com/office/drawing/2014/main" id="{E42A3A98-0BBD-4706-923F-1B0AE5FE4B35}"/>
                  </a:ext>
                </a:extLst>
              </p:cNvPr>
              <p:cNvSpPr/>
              <p:nvPr/>
            </p:nvSpPr>
            <p:spPr>
              <a:xfrm>
                <a:off x="5764397" y="3380838"/>
                <a:ext cx="252000" cy="938757"/>
              </a:xfrm>
              <a:custGeom>
                <a:avLst/>
                <a:gdLst/>
                <a:ahLst/>
                <a:cxnLst/>
                <a:rect l="l" t="t" r="r" b="b"/>
                <a:pathLst>
                  <a:path w="108585" h="883284">
                    <a:moveTo>
                      <a:pt x="108203" y="0"/>
                    </a:moveTo>
                    <a:lnTo>
                      <a:pt x="0" y="0"/>
                    </a:lnTo>
                    <a:lnTo>
                      <a:pt x="0" y="883158"/>
                    </a:lnTo>
                    <a:lnTo>
                      <a:pt x="108203" y="883158"/>
                    </a:lnTo>
                    <a:lnTo>
                      <a:pt x="108203" y="0"/>
                    </a:lnTo>
                    <a:close/>
                  </a:path>
                </a:pathLst>
              </a:custGeom>
              <a:solidFill>
                <a:srgbClr val="009FE3"/>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9" name="object 35">
                <a:extLst>
                  <a:ext uri="{FF2B5EF4-FFF2-40B4-BE49-F238E27FC236}">
                    <a16:creationId xmlns:a16="http://schemas.microsoft.com/office/drawing/2014/main" id="{172AB54D-ACC6-4270-A470-ADE41CC5169D}"/>
                  </a:ext>
                </a:extLst>
              </p:cNvPr>
              <p:cNvSpPr/>
              <p:nvPr/>
            </p:nvSpPr>
            <p:spPr>
              <a:xfrm>
                <a:off x="5764397" y="2521581"/>
                <a:ext cx="252000" cy="859796"/>
              </a:xfrm>
              <a:custGeom>
                <a:avLst/>
                <a:gdLst/>
                <a:ahLst/>
                <a:cxnLst/>
                <a:rect l="l" t="t" r="r" b="b"/>
                <a:pathLst>
                  <a:path w="108585" h="808990">
                    <a:moveTo>
                      <a:pt x="108203" y="0"/>
                    </a:moveTo>
                    <a:lnTo>
                      <a:pt x="0" y="0"/>
                    </a:lnTo>
                    <a:lnTo>
                      <a:pt x="0" y="808481"/>
                    </a:lnTo>
                    <a:lnTo>
                      <a:pt x="108203" y="808481"/>
                    </a:lnTo>
                    <a:lnTo>
                      <a:pt x="108203" y="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9" name="object 44">
                <a:extLst>
                  <a:ext uri="{FF2B5EF4-FFF2-40B4-BE49-F238E27FC236}">
                    <a16:creationId xmlns:a16="http://schemas.microsoft.com/office/drawing/2014/main" id="{F4E0165F-E0C7-474D-AF07-F46E5C61461E}"/>
                  </a:ext>
                </a:extLst>
              </p:cNvPr>
              <p:cNvSpPr/>
              <p:nvPr/>
            </p:nvSpPr>
            <p:spPr>
              <a:xfrm>
                <a:off x="5764397" y="2286723"/>
                <a:ext cx="252000" cy="234857"/>
              </a:xfrm>
              <a:custGeom>
                <a:avLst/>
                <a:gdLst/>
                <a:ahLst/>
                <a:cxnLst/>
                <a:rect l="l" t="t" r="r" b="b"/>
                <a:pathLst>
                  <a:path w="108585" h="220979">
                    <a:moveTo>
                      <a:pt x="108203" y="0"/>
                    </a:moveTo>
                    <a:lnTo>
                      <a:pt x="0" y="0"/>
                    </a:lnTo>
                    <a:lnTo>
                      <a:pt x="0" y="220979"/>
                    </a:lnTo>
                    <a:lnTo>
                      <a:pt x="108203" y="220979"/>
                    </a:lnTo>
                    <a:lnTo>
                      <a:pt x="108203" y="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8" name="object 53">
                <a:extLst>
                  <a:ext uri="{FF2B5EF4-FFF2-40B4-BE49-F238E27FC236}">
                    <a16:creationId xmlns:a16="http://schemas.microsoft.com/office/drawing/2014/main" id="{2C402C5F-6FC8-471B-BC72-BA8A0574FDA3}"/>
                  </a:ext>
                </a:extLst>
              </p:cNvPr>
              <p:cNvSpPr/>
              <p:nvPr/>
            </p:nvSpPr>
            <p:spPr>
              <a:xfrm>
                <a:off x="5764397" y="2066442"/>
                <a:ext cx="252000" cy="220686"/>
              </a:xfrm>
              <a:custGeom>
                <a:avLst/>
                <a:gdLst/>
                <a:ahLst/>
                <a:cxnLst/>
                <a:rect l="l" t="t" r="r" b="b"/>
                <a:pathLst>
                  <a:path w="108585" h="207645">
                    <a:moveTo>
                      <a:pt x="108203" y="0"/>
                    </a:moveTo>
                    <a:lnTo>
                      <a:pt x="0" y="0"/>
                    </a:lnTo>
                    <a:lnTo>
                      <a:pt x="0" y="207263"/>
                    </a:lnTo>
                    <a:lnTo>
                      <a:pt x="108203" y="207263"/>
                    </a:lnTo>
                    <a:lnTo>
                      <a:pt x="108203"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grpSp>
          <p:nvGrpSpPr>
            <p:cNvPr id="115" name="Group 114">
              <a:extLst>
                <a:ext uri="{FF2B5EF4-FFF2-40B4-BE49-F238E27FC236}">
                  <a16:creationId xmlns:a16="http://schemas.microsoft.com/office/drawing/2014/main" id="{C34E3160-73F3-4520-A429-C57C23FF97A8}"/>
                </a:ext>
              </a:extLst>
            </p:cNvPr>
            <p:cNvGrpSpPr/>
            <p:nvPr/>
          </p:nvGrpSpPr>
          <p:grpSpPr>
            <a:xfrm>
              <a:off x="5724000" y="2529988"/>
              <a:ext cx="252000" cy="1789665"/>
              <a:chOff x="6303801" y="2231653"/>
              <a:chExt cx="252000" cy="2087943"/>
            </a:xfrm>
          </p:grpSpPr>
          <p:sp>
            <p:nvSpPr>
              <p:cNvPr id="20" name="object 27">
                <a:extLst>
                  <a:ext uri="{FF2B5EF4-FFF2-40B4-BE49-F238E27FC236}">
                    <a16:creationId xmlns:a16="http://schemas.microsoft.com/office/drawing/2014/main" id="{ACC029B5-2B82-4A40-BCCE-4E43258AFB0B}"/>
                  </a:ext>
                </a:extLst>
              </p:cNvPr>
              <p:cNvSpPr/>
              <p:nvPr/>
            </p:nvSpPr>
            <p:spPr>
              <a:xfrm>
                <a:off x="6303801" y="3465873"/>
                <a:ext cx="252000" cy="853723"/>
              </a:xfrm>
              <a:custGeom>
                <a:avLst/>
                <a:gdLst/>
                <a:ahLst/>
                <a:cxnLst/>
                <a:rect l="l" t="t" r="r" b="b"/>
                <a:pathLst>
                  <a:path w="108585" h="803275">
                    <a:moveTo>
                      <a:pt x="108203" y="0"/>
                    </a:moveTo>
                    <a:lnTo>
                      <a:pt x="0" y="0"/>
                    </a:lnTo>
                    <a:lnTo>
                      <a:pt x="0" y="803147"/>
                    </a:lnTo>
                    <a:lnTo>
                      <a:pt x="108203" y="803147"/>
                    </a:lnTo>
                    <a:lnTo>
                      <a:pt x="108203" y="0"/>
                    </a:lnTo>
                    <a:close/>
                  </a:path>
                </a:pathLst>
              </a:custGeom>
              <a:solidFill>
                <a:srgbClr val="009FE3"/>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31" name="object 36">
                <a:extLst>
                  <a:ext uri="{FF2B5EF4-FFF2-40B4-BE49-F238E27FC236}">
                    <a16:creationId xmlns:a16="http://schemas.microsoft.com/office/drawing/2014/main" id="{720CC160-862C-479C-86CE-0D2BF78B3080}"/>
                  </a:ext>
                </a:extLst>
              </p:cNvPr>
              <p:cNvSpPr/>
              <p:nvPr/>
            </p:nvSpPr>
            <p:spPr>
              <a:xfrm>
                <a:off x="6303801" y="2621193"/>
                <a:ext cx="252000" cy="844949"/>
              </a:xfrm>
              <a:custGeom>
                <a:avLst/>
                <a:gdLst/>
                <a:ahLst/>
                <a:cxnLst/>
                <a:rect l="l" t="t" r="r" b="b"/>
                <a:pathLst>
                  <a:path w="108585" h="795020">
                    <a:moveTo>
                      <a:pt x="108203" y="0"/>
                    </a:moveTo>
                    <a:lnTo>
                      <a:pt x="0" y="0"/>
                    </a:lnTo>
                    <a:lnTo>
                      <a:pt x="0" y="794765"/>
                    </a:lnTo>
                    <a:lnTo>
                      <a:pt x="108203" y="794765"/>
                    </a:lnTo>
                    <a:lnTo>
                      <a:pt x="108203" y="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0" name="object 45">
                <a:extLst>
                  <a:ext uri="{FF2B5EF4-FFF2-40B4-BE49-F238E27FC236}">
                    <a16:creationId xmlns:a16="http://schemas.microsoft.com/office/drawing/2014/main" id="{14807D29-3C03-44E3-80CD-4EF9753EE761}"/>
                  </a:ext>
                </a:extLst>
              </p:cNvPr>
              <p:cNvSpPr/>
              <p:nvPr/>
            </p:nvSpPr>
            <p:spPr>
              <a:xfrm>
                <a:off x="6303801" y="2430067"/>
                <a:ext cx="252000" cy="191666"/>
              </a:xfrm>
              <a:custGeom>
                <a:avLst/>
                <a:gdLst/>
                <a:ahLst/>
                <a:cxnLst/>
                <a:rect l="l" t="t" r="r" b="b"/>
                <a:pathLst>
                  <a:path w="108585" h="180340">
                    <a:moveTo>
                      <a:pt x="108203" y="0"/>
                    </a:moveTo>
                    <a:lnTo>
                      <a:pt x="0" y="0"/>
                    </a:lnTo>
                    <a:lnTo>
                      <a:pt x="0" y="179832"/>
                    </a:lnTo>
                    <a:lnTo>
                      <a:pt x="108203" y="179832"/>
                    </a:lnTo>
                    <a:lnTo>
                      <a:pt x="108203" y="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49" name="object 54">
                <a:extLst>
                  <a:ext uri="{FF2B5EF4-FFF2-40B4-BE49-F238E27FC236}">
                    <a16:creationId xmlns:a16="http://schemas.microsoft.com/office/drawing/2014/main" id="{FA632541-941C-43DF-818B-A98CF3191533}"/>
                  </a:ext>
                </a:extLst>
              </p:cNvPr>
              <p:cNvSpPr/>
              <p:nvPr/>
            </p:nvSpPr>
            <p:spPr>
              <a:xfrm>
                <a:off x="6303801" y="2231653"/>
                <a:ext cx="252000" cy="198415"/>
              </a:xfrm>
              <a:custGeom>
                <a:avLst/>
                <a:gdLst/>
                <a:ahLst/>
                <a:cxnLst/>
                <a:rect l="l" t="t" r="r" b="b"/>
                <a:pathLst>
                  <a:path w="108585" h="186689">
                    <a:moveTo>
                      <a:pt x="108203" y="0"/>
                    </a:moveTo>
                    <a:lnTo>
                      <a:pt x="0" y="0"/>
                    </a:lnTo>
                    <a:lnTo>
                      <a:pt x="0" y="186689"/>
                    </a:lnTo>
                    <a:lnTo>
                      <a:pt x="108203" y="186689"/>
                    </a:lnTo>
                    <a:lnTo>
                      <a:pt x="108203" y="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sp>
          <p:nvSpPr>
            <p:cNvPr id="50" name="object 55">
              <a:extLst>
                <a:ext uri="{FF2B5EF4-FFF2-40B4-BE49-F238E27FC236}">
                  <a16:creationId xmlns:a16="http://schemas.microsoft.com/office/drawing/2014/main" id="{B56D2320-CCE9-4077-91CA-E7B89F503DC1}"/>
                </a:ext>
              </a:extLst>
            </p:cNvPr>
            <p:cNvSpPr/>
            <p:nvPr/>
          </p:nvSpPr>
          <p:spPr>
            <a:xfrm>
              <a:off x="1260617" y="2160000"/>
              <a:ext cx="0" cy="2160000"/>
            </a:xfrm>
            <a:custGeom>
              <a:avLst/>
              <a:gdLst/>
              <a:ahLst/>
              <a:cxnLst/>
              <a:rect l="l" t="t" r="r" b="b"/>
              <a:pathLst>
                <a:path h="2371090">
                  <a:moveTo>
                    <a:pt x="0" y="0"/>
                  </a:moveTo>
                  <a:lnTo>
                    <a:pt x="0" y="2370582"/>
                  </a:lnTo>
                </a:path>
              </a:pathLst>
            </a:custGeom>
            <a:ln w="3809">
              <a:solidFill>
                <a:srgbClr val="878787"/>
              </a:solidFill>
            </a:ln>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51" name="object 56">
              <a:extLst>
                <a:ext uri="{FF2B5EF4-FFF2-40B4-BE49-F238E27FC236}">
                  <a16:creationId xmlns:a16="http://schemas.microsoft.com/office/drawing/2014/main" id="{A7903E3C-40BE-434E-9F9B-718256C79992}"/>
                </a:ext>
              </a:extLst>
            </p:cNvPr>
            <p:cNvSpPr/>
            <p:nvPr/>
          </p:nvSpPr>
          <p:spPr>
            <a:xfrm>
              <a:off x="1260000" y="4319185"/>
              <a:ext cx="5940000" cy="0"/>
            </a:xfrm>
            <a:custGeom>
              <a:avLst/>
              <a:gdLst/>
              <a:ahLst/>
              <a:cxnLst/>
              <a:rect l="l" t="t" r="r" b="b"/>
              <a:pathLst>
                <a:path w="3792854">
                  <a:moveTo>
                    <a:pt x="0" y="0"/>
                  </a:moveTo>
                  <a:lnTo>
                    <a:pt x="3792474" y="0"/>
                  </a:lnTo>
                </a:path>
              </a:pathLst>
            </a:custGeom>
            <a:ln w="3822">
              <a:solidFill>
                <a:srgbClr val="878787"/>
              </a:solidFill>
            </a:ln>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88" name="TextBox 87">
              <a:extLst>
                <a:ext uri="{FF2B5EF4-FFF2-40B4-BE49-F238E27FC236}">
                  <a16:creationId xmlns:a16="http://schemas.microsoft.com/office/drawing/2014/main" id="{3224F10F-A365-46DB-ABA0-7A5C36D4EE0B}"/>
                </a:ext>
              </a:extLst>
            </p:cNvPr>
            <p:cNvSpPr txBox="1"/>
            <p:nvPr/>
          </p:nvSpPr>
          <p:spPr>
            <a:xfrm>
              <a:off x="788331" y="2084400"/>
              <a:ext cx="387927" cy="153888"/>
            </a:xfrm>
            <a:prstGeom prst="rect">
              <a:avLst/>
            </a:prstGeom>
            <a:noFill/>
          </p:spPr>
          <p:txBody>
            <a:bodyPr vert="horz" wrap="none" lIns="0" tIns="0" rIns="0" bIns="0" rtlCol="0">
              <a:spAutoFit/>
            </a:bodyPr>
            <a:lstStyle/>
            <a:p>
              <a:pPr algn="r"/>
              <a:r>
                <a:rPr lang="en-GB" sz="1000" dirty="0">
                  <a:solidFill>
                    <a:schemeClr val="tx1">
                      <a:lumMod val="75000"/>
                      <a:lumOff val="25000"/>
                    </a:schemeClr>
                  </a:solidFill>
                </a:rPr>
                <a:t>12 000</a:t>
              </a:r>
              <a:endParaRPr lang="en-CH" sz="1000" dirty="0">
                <a:solidFill>
                  <a:schemeClr val="tx1">
                    <a:lumMod val="75000"/>
                    <a:lumOff val="25000"/>
                  </a:schemeClr>
                </a:solidFill>
              </a:endParaRPr>
            </a:p>
          </p:txBody>
        </p:sp>
        <p:sp>
          <p:nvSpPr>
            <p:cNvPr id="89" name="TextBox 88">
              <a:extLst>
                <a:ext uri="{FF2B5EF4-FFF2-40B4-BE49-F238E27FC236}">
                  <a16:creationId xmlns:a16="http://schemas.microsoft.com/office/drawing/2014/main" id="{554CB162-C614-4189-AAFC-A538D12EAEC4}"/>
                </a:ext>
              </a:extLst>
            </p:cNvPr>
            <p:cNvSpPr txBox="1"/>
            <p:nvPr/>
          </p:nvSpPr>
          <p:spPr>
            <a:xfrm>
              <a:off x="788331" y="2444400"/>
              <a:ext cx="387927" cy="153888"/>
            </a:xfrm>
            <a:prstGeom prst="rect">
              <a:avLst/>
            </a:prstGeom>
            <a:noFill/>
          </p:spPr>
          <p:txBody>
            <a:bodyPr vert="horz" wrap="none" lIns="0" tIns="0" rIns="0" bIns="0" rtlCol="0">
              <a:spAutoFit/>
            </a:bodyPr>
            <a:lstStyle/>
            <a:p>
              <a:pPr algn="r"/>
              <a:r>
                <a:rPr lang="en-GB" sz="1000" dirty="0">
                  <a:solidFill>
                    <a:schemeClr val="tx1">
                      <a:lumMod val="75000"/>
                      <a:lumOff val="25000"/>
                    </a:schemeClr>
                  </a:solidFill>
                </a:rPr>
                <a:t>10 000</a:t>
              </a:r>
              <a:endParaRPr lang="en-CH" sz="1000" dirty="0">
                <a:solidFill>
                  <a:schemeClr val="tx1">
                    <a:lumMod val="75000"/>
                    <a:lumOff val="25000"/>
                  </a:schemeClr>
                </a:solidFill>
              </a:endParaRPr>
            </a:p>
          </p:txBody>
        </p:sp>
        <p:sp>
          <p:nvSpPr>
            <p:cNvPr id="90" name="TextBox 89">
              <a:extLst>
                <a:ext uri="{FF2B5EF4-FFF2-40B4-BE49-F238E27FC236}">
                  <a16:creationId xmlns:a16="http://schemas.microsoft.com/office/drawing/2014/main" id="{C2E09372-B592-4E07-9B22-4030DE4989EF}"/>
                </a:ext>
              </a:extLst>
            </p:cNvPr>
            <p:cNvSpPr txBox="1"/>
            <p:nvPr/>
          </p:nvSpPr>
          <p:spPr>
            <a:xfrm>
              <a:off x="894129" y="2804400"/>
              <a:ext cx="282129" cy="153888"/>
            </a:xfrm>
            <a:prstGeom prst="rect">
              <a:avLst/>
            </a:prstGeom>
            <a:noFill/>
          </p:spPr>
          <p:txBody>
            <a:bodyPr vert="horz" wrap="none" lIns="0" tIns="0" rIns="0" bIns="0" rtlCol="0">
              <a:spAutoFit/>
            </a:bodyPr>
            <a:lstStyle/>
            <a:p>
              <a:pPr algn="r"/>
              <a:r>
                <a:rPr lang="en-GB" sz="1000" dirty="0">
                  <a:solidFill>
                    <a:schemeClr val="tx1">
                      <a:lumMod val="75000"/>
                      <a:lumOff val="25000"/>
                    </a:schemeClr>
                  </a:solidFill>
                </a:rPr>
                <a:t>8000</a:t>
              </a:r>
              <a:endParaRPr lang="en-CH" sz="1000" dirty="0">
                <a:solidFill>
                  <a:schemeClr val="tx1">
                    <a:lumMod val="75000"/>
                    <a:lumOff val="25000"/>
                  </a:schemeClr>
                </a:solidFill>
              </a:endParaRPr>
            </a:p>
          </p:txBody>
        </p:sp>
        <p:sp>
          <p:nvSpPr>
            <p:cNvPr id="91" name="TextBox 90">
              <a:extLst>
                <a:ext uri="{FF2B5EF4-FFF2-40B4-BE49-F238E27FC236}">
                  <a16:creationId xmlns:a16="http://schemas.microsoft.com/office/drawing/2014/main" id="{39F4B846-722E-49B0-9F34-F80702158DA8}"/>
                </a:ext>
              </a:extLst>
            </p:cNvPr>
            <p:cNvSpPr txBox="1"/>
            <p:nvPr/>
          </p:nvSpPr>
          <p:spPr>
            <a:xfrm>
              <a:off x="894129" y="3164400"/>
              <a:ext cx="282129" cy="153888"/>
            </a:xfrm>
            <a:prstGeom prst="rect">
              <a:avLst/>
            </a:prstGeom>
            <a:noFill/>
          </p:spPr>
          <p:txBody>
            <a:bodyPr vert="horz" wrap="none" lIns="0" tIns="0" rIns="0" bIns="0" rtlCol="0">
              <a:spAutoFit/>
            </a:bodyPr>
            <a:lstStyle/>
            <a:p>
              <a:pPr algn="r"/>
              <a:r>
                <a:rPr lang="en-GB" sz="1000" dirty="0">
                  <a:solidFill>
                    <a:schemeClr val="tx1">
                      <a:lumMod val="75000"/>
                      <a:lumOff val="25000"/>
                    </a:schemeClr>
                  </a:solidFill>
                </a:rPr>
                <a:t>6000</a:t>
              </a:r>
              <a:endParaRPr lang="en-CH" sz="1000" dirty="0">
                <a:solidFill>
                  <a:schemeClr val="tx1">
                    <a:lumMod val="75000"/>
                    <a:lumOff val="25000"/>
                  </a:schemeClr>
                </a:solidFill>
              </a:endParaRPr>
            </a:p>
          </p:txBody>
        </p:sp>
        <p:sp>
          <p:nvSpPr>
            <p:cNvPr id="92" name="TextBox 91">
              <a:extLst>
                <a:ext uri="{FF2B5EF4-FFF2-40B4-BE49-F238E27FC236}">
                  <a16:creationId xmlns:a16="http://schemas.microsoft.com/office/drawing/2014/main" id="{DB0F0D14-32E7-433D-A5B1-0DD7FF58E7F2}"/>
                </a:ext>
              </a:extLst>
            </p:cNvPr>
            <p:cNvSpPr txBox="1"/>
            <p:nvPr/>
          </p:nvSpPr>
          <p:spPr>
            <a:xfrm>
              <a:off x="894129" y="3524400"/>
              <a:ext cx="282129" cy="153888"/>
            </a:xfrm>
            <a:prstGeom prst="rect">
              <a:avLst/>
            </a:prstGeom>
            <a:noFill/>
          </p:spPr>
          <p:txBody>
            <a:bodyPr vert="horz" wrap="none" lIns="0" tIns="0" rIns="0" bIns="0" rtlCol="0">
              <a:spAutoFit/>
            </a:bodyPr>
            <a:lstStyle/>
            <a:p>
              <a:pPr algn="r"/>
              <a:r>
                <a:rPr lang="en-GB" sz="1000" dirty="0">
                  <a:solidFill>
                    <a:schemeClr val="tx1">
                      <a:lumMod val="75000"/>
                      <a:lumOff val="25000"/>
                    </a:schemeClr>
                  </a:solidFill>
                </a:rPr>
                <a:t>4000</a:t>
              </a:r>
              <a:endParaRPr lang="en-CH" sz="1000" dirty="0">
                <a:solidFill>
                  <a:schemeClr val="tx1">
                    <a:lumMod val="75000"/>
                    <a:lumOff val="25000"/>
                  </a:schemeClr>
                </a:solidFill>
              </a:endParaRPr>
            </a:p>
          </p:txBody>
        </p:sp>
        <p:sp>
          <p:nvSpPr>
            <p:cNvPr id="93" name="TextBox 92">
              <a:extLst>
                <a:ext uri="{FF2B5EF4-FFF2-40B4-BE49-F238E27FC236}">
                  <a16:creationId xmlns:a16="http://schemas.microsoft.com/office/drawing/2014/main" id="{58BA51EA-90E0-441A-8D7C-666E1FD65CF9}"/>
                </a:ext>
              </a:extLst>
            </p:cNvPr>
            <p:cNvSpPr txBox="1"/>
            <p:nvPr/>
          </p:nvSpPr>
          <p:spPr>
            <a:xfrm>
              <a:off x="894129" y="3884400"/>
              <a:ext cx="282129" cy="153888"/>
            </a:xfrm>
            <a:prstGeom prst="rect">
              <a:avLst/>
            </a:prstGeom>
            <a:noFill/>
          </p:spPr>
          <p:txBody>
            <a:bodyPr vert="horz" wrap="none" lIns="0" tIns="0" rIns="0" bIns="0" rtlCol="0">
              <a:spAutoFit/>
            </a:bodyPr>
            <a:lstStyle/>
            <a:p>
              <a:pPr algn="r"/>
              <a:r>
                <a:rPr lang="en-GB" sz="1000" dirty="0">
                  <a:solidFill>
                    <a:schemeClr val="tx1">
                      <a:lumMod val="75000"/>
                      <a:lumOff val="25000"/>
                    </a:schemeClr>
                  </a:solidFill>
                </a:rPr>
                <a:t>2000</a:t>
              </a:r>
              <a:endParaRPr lang="en-CH" sz="1000" dirty="0">
                <a:solidFill>
                  <a:schemeClr val="tx1">
                    <a:lumMod val="75000"/>
                    <a:lumOff val="25000"/>
                  </a:schemeClr>
                </a:solidFill>
              </a:endParaRPr>
            </a:p>
          </p:txBody>
        </p:sp>
        <p:sp>
          <p:nvSpPr>
            <p:cNvPr id="94" name="TextBox 93">
              <a:extLst>
                <a:ext uri="{FF2B5EF4-FFF2-40B4-BE49-F238E27FC236}">
                  <a16:creationId xmlns:a16="http://schemas.microsoft.com/office/drawing/2014/main" id="{979E748F-26AD-46FB-82A4-E63DFFCFFF59}"/>
                </a:ext>
              </a:extLst>
            </p:cNvPr>
            <p:cNvSpPr txBox="1"/>
            <p:nvPr/>
          </p:nvSpPr>
          <p:spPr>
            <a:xfrm>
              <a:off x="1105726" y="4244400"/>
              <a:ext cx="70532" cy="153888"/>
            </a:xfrm>
            <a:prstGeom prst="rect">
              <a:avLst/>
            </a:prstGeom>
            <a:noFill/>
          </p:spPr>
          <p:txBody>
            <a:bodyPr vert="horz" wrap="none" lIns="0" tIns="0" rIns="0" bIns="0" rtlCol="0">
              <a:spAutoFit/>
            </a:bodyPr>
            <a:lstStyle/>
            <a:p>
              <a:pPr algn="r"/>
              <a:r>
                <a:rPr lang="en-GB" sz="1000" dirty="0">
                  <a:solidFill>
                    <a:schemeClr val="tx1">
                      <a:lumMod val="75000"/>
                      <a:lumOff val="25000"/>
                    </a:schemeClr>
                  </a:solidFill>
                </a:rPr>
                <a:t>0</a:t>
              </a:r>
              <a:endParaRPr lang="en-CH" sz="1000" dirty="0">
                <a:solidFill>
                  <a:schemeClr val="tx1">
                    <a:lumMod val="75000"/>
                    <a:lumOff val="25000"/>
                  </a:schemeClr>
                </a:solidFill>
              </a:endParaRPr>
            </a:p>
          </p:txBody>
        </p:sp>
        <p:sp>
          <p:nvSpPr>
            <p:cNvPr id="95" name="object 54">
              <a:extLst>
                <a:ext uri="{FF2B5EF4-FFF2-40B4-BE49-F238E27FC236}">
                  <a16:creationId xmlns:a16="http://schemas.microsoft.com/office/drawing/2014/main" id="{D9CE4E5D-9429-40D4-BFD9-A5BBF81D7637}"/>
                </a:ext>
              </a:extLst>
            </p:cNvPr>
            <p:cNvSpPr txBox="1"/>
            <p:nvPr/>
          </p:nvSpPr>
          <p:spPr>
            <a:xfrm>
              <a:off x="1260000" y="4410000"/>
              <a:ext cx="540000" cy="166071"/>
            </a:xfrm>
            <a:prstGeom prst="rect">
              <a:avLst/>
            </a:prstGeom>
          </p:spPr>
          <p:txBody>
            <a:bodyPr vert="horz" wrap="none" lIns="0" tIns="12065" rIns="0" bIns="0" rtlCol="0">
              <a:noAutofit/>
            </a:bodyPr>
            <a:lstStyle/>
            <a:p>
              <a:pPr marL="12700" algn="ctr" fontAlgn="auto">
                <a:spcBef>
                  <a:spcPts val="95"/>
                </a:spcBef>
                <a:spcAft>
                  <a:spcPts val="0"/>
                </a:spcAft>
              </a:pPr>
              <a:r>
                <a:rPr sz="1000" spc="-35" dirty="0">
                  <a:solidFill>
                    <a:schemeClr val="tx1">
                      <a:lumMod val="75000"/>
                      <a:lumOff val="25000"/>
                    </a:schemeClr>
                  </a:solidFill>
                  <a:latin typeface="Arial"/>
                  <a:ea typeface="+mn-ea"/>
                  <a:cs typeface="Arial"/>
                </a:rPr>
                <a:t>2</a:t>
              </a:r>
              <a:r>
                <a:rPr sz="1000" spc="-30" dirty="0">
                  <a:solidFill>
                    <a:schemeClr val="tx1">
                      <a:lumMod val="75000"/>
                      <a:lumOff val="25000"/>
                    </a:schemeClr>
                  </a:solidFill>
                  <a:latin typeface="Arial"/>
                  <a:ea typeface="+mn-ea"/>
                  <a:cs typeface="Arial"/>
                </a:rPr>
                <a:t>0</a:t>
              </a:r>
              <a:r>
                <a:rPr lang="en-GB" sz="1000" spc="-35" dirty="0">
                  <a:solidFill>
                    <a:schemeClr val="tx1">
                      <a:lumMod val="75000"/>
                      <a:lumOff val="25000"/>
                    </a:schemeClr>
                  </a:solidFill>
                  <a:latin typeface="Arial"/>
                  <a:ea typeface="+mn-ea"/>
                  <a:cs typeface="Arial"/>
                </a:rPr>
                <a:t>10</a:t>
              </a:r>
              <a:endParaRPr sz="1000" dirty="0">
                <a:solidFill>
                  <a:schemeClr val="tx1">
                    <a:lumMod val="75000"/>
                    <a:lumOff val="25000"/>
                  </a:schemeClr>
                </a:solidFill>
                <a:latin typeface="Arial"/>
                <a:ea typeface="+mn-ea"/>
                <a:cs typeface="Arial"/>
              </a:endParaRPr>
            </a:p>
          </p:txBody>
        </p:sp>
        <p:sp>
          <p:nvSpPr>
            <p:cNvPr id="96" name="object 54">
              <a:extLst>
                <a:ext uri="{FF2B5EF4-FFF2-40B4-BE49-F238E27FC236}">
                  <a16:creationId xmlns:a16="http://schemas.microsoft.com/office/drawing/2014/main" id="{E4ED9A30-E9D1-4324-9C9F-C6BE9E6DA618}"/>
                </a:ext>
              </a:extLst>
            </p:cNvPr>
            <p:cNvSpPr txBox="1"/>
            <p:nvPr/>
          </p:nvSpPr>
          <p:spPr>
            <a:xfrm>
              <a:off x="1800000" y="4410000"/>
              <a:ext cx="540000" cy="166071"/>
            </a:xfrm>
            <a:prstGeom prst="rect">
              <a:avLst/>
            </a:prstGeom>
          </p:spPr>
          <p:txBody>
            <a:bodyPr vert="horz" wrap="none" lIns="0" tIns="12065" rIns="0" bIns="0" rtlCol="0">
              <a:noAutofit/>
            </a:bodyPr>
            <a:lstStyle/>
            <a:p>
              <a:pPr marL="12700" algn="ctr" fontAlgn="auto">
                <a:spcBef>
                  <a:spcPts val="95"/>
                </a:spcBef>
                <a:spcAft>
                  <a:spcPts val="0"/>
                </a:spcAft>
              </a:pPr>
              <a:r>
                <a:rPr sz="1000" spc="-35" dirty="0">
                  <a:solidFill>
                    <a:schemeClr val="tx1">
                      <a:lumMod val="75000"/>
                      <a:lumOff val="25000"/>
                    </a:schemeClr>
                  </a:solidFill>
                  <a:latin typeface="Arial"/>
                  <a:ea typeface="+mn-ea"/>
                  <a:cs typeface="Arial"/>
                </a:rPr>
                <a:t>2</a:t>
              </a:r>
              <a:r>
                <a:rPr sz="1000" spc="-30" dirty="0">
                  <a:solidFill>
                    <a:schemeClr val="tx1">
                      <a:lumMod val="75000"/>
                      <a:lumOff val="25000"/>
                    </a:schemeClr>
                  </a:solidFill>
                  <a:latin typeface="Arial"/>
                  <a:ea typeface="+mn-ea"/>
                  <a:cs typeface="Arial"/>
                </a:rPr>
                <a:t>0</a:t>
              </a:r>
              <a:r>
                <a:rPr lang="en-GB" sz="1000" spc="-35" dirty="0">
                  <a:solidFill>
                    <a:schemeClr val="tx1">
                      <a:lumMod val="75000"/>
                      <a:lumOff val="25000"/>
                    </a:schemeClr>
                  </a:solidFill>
                  <a:latin typeface="Arial"/>
                  <a:ea typeface="+mn-ea"/>
                  <a:cs typeface="Arial"/>
                </a:rPr>
                <a:t>11</a:t>
              </a:r>
              <a:endParaRPr sz="1000" dirty="0">
                <a:solidFill>
                  <a:schemeClr val="tx1">
                    <a:lumMod val="75000"/>
                    <a:lumOff val="25000"/>
                  </a:schemeClr>
                </a:solidFill>
                <a:latin typeface="Arial"/>
                <a:ea typeface="+mn-ea"/>
                <a:cs typeface="Arial"/>
              </a:endParaRPr>
            </a:p>
          </p:txBody>
        </p:sp>
        <p:sp>
          <p:nvSpPr>
            <p:cNvPr id="97" name="object 54">
              <a:extLst>
                <a:ext uri="{FF2B5EF4-FFF2-40B4-BE49-F238E27FC236}">
                  <a16:creationId xmlns:a16="http://schemas.microsoft.com/office/drawing/2014/main" id="{8BC02018-FC15-41EC-B5B5-6E49E5272B5C}"/>
                </a:ext>
              </a:extLst>
            </p:cNvPr>
            <p:cNvSpPr txBox="1"/>
            <p:nvPr/>
          </p:nvSpPr>
          <p:spPr>
            <a:xfrm>
              <a:off x="2340000" y="4410000"/>
              <a:ext cx="540000" cy="166071"/>
            </a:xfrm>
            <a:prstGeom prst="rect">
              <a:avLst/>
            </a:prstGeom>
          </p:spPr>
          <p:txBody>
            <a:bodyPr vert="horz" wrap="none" lIns="0" tIns="12065" rIns="0" bIns="0" rtlCol="0">
              <a:noAutofit/>
            </a:bodyPr>
            <a:lstStyle/>
            <a:p>
              <a:pPr marL="12700" algn="ctr" fontAlgn="auto">
                <a:spcBef>
                  <a:spcPts val="95"/>
                </a:spcBef>
                <a:spcAft>
                  <a:spcPts val="0"/>
                </a:spcAft>
              </a:pPr>
              <a:r>
                <a:rPr sz="1000" spc="-35" dirty="0">
                  <a:solidFill>
                    <a:schemeClr val="tx1">
                      <a:lumMod val="75000"/>
                      <a:lumOff val="25000"/>
                    </a:schemeClr>
                  </a:solidFill>
                  <a:latin typeface="Arial"/>
                  <a:ea typeface="+mn-ea"/>
                  <a:cs typeface="Arial"/>
                </a:rPr>
                <a:t>2</a:t>
              </a:r>
              <a:r>
                <a:rPr sz="1000" spc="-30" dirty="0">
                  <a:solidFill>
                    <a:schemeClr val="tx1">
                      <a:lumMod val="75000"/>
                      <a:lumOff val="25000"/>
                    </a:schemeClr>
                  </a:solidFill>
                  <a:latin typeface="Arial"/>
                  <a:ea typeface="+mn-ea"/>
                  <a:cs typeface="Arial"/>
                </a:rPr>
                <a:t>0</a:t>
              </a:r>
              <a:r>
                <a:rPr sz="1000" spc="-35" dirty="0">
                  <a:solidFill>
                    <a:schemeClr val="tx1">
                      <a:lumMod val="75000"/>
                      <a:lumOff val="25000"/>
                    </a:schemeClr>
                  </a:solidFill>
                  <a:latin typeface="Arial"/>
                  <a:ea typeface="+mn-ea"/>
                  <a:cs typeface="Arial"/>
                </a:rPr>
                <a:t>1</a:t>
              </a:r>
              <a:r>
                <a:rPr lang="en-GB" sz="1000" spc="-30" dirty="0">
                  <a:solidFill>
                    <a:schemeClr val="tx1">
                      <a:lumMod val="75000"/>
                      <a:lumOff val="25000"/>
                    </a:schemeClr>
                  </a:solidFill>
                  <a:latin typeface="Arial"/>
                  <a:ea typeface="+mn-ea"/>
                  <a:cs typeface="Arial"/>
                </a:rPr>
                <a:t>2</a:t>
              </a:r>
              <a:endParaRPr sz="1000" dirty="0">
                <a:solidFill>
                  <a:schemeClr val="tx1">
                    <a:lumMod val="75000"/>
                    <a:lumOff val="25000"/>
                  </a:schemeClr>
                </a:solidFill>
                <a:latin typeface="Arial"/>
                <a:ea typeface="+mn-ea"/>
                <a:cs typeface="Arial"/>
              </a:endParaRPr>
            </a:p>
          </p:txBody>
        </p:sp>
        <p:sp>
          <p:nvSpPr>
            <p:cNvPr id="98" name="object 54">
              <a:extLst>
                <a:ext uri="{FF2B5EF4-FFF2-40B4-BE49-F238E27FC236}">
                  <a16:creationId xmlns:a16="http://schemas.microsoft.com/office/drawing/2014/main" id="{97A4ADD2-BFD3-4537-A6D7-4B137D5CA374}"/>
                </a:ext>
              </a:extLst>
            </p:cNvPr>
            <p:cNvSpPr txBox="1"/>
            <p:nvPr/>
          </p:nvSpPr>
          <p:spPr>
            <a:xfrm>
              <a:off x="2880000" y="4410000"/>
              <a:ext cx="540000" cy="166071"/>
            </a:xfrm>
            <a:prstGeom prst="rect">
              <a:avLst/>
            </a:prstGeom>
          </p:spPr>
          <p:txBody>
            <a:bodyPr vert="horz" wrap="none" lIns="0" tIns="12065" rIns="0" bIns="0" rtlCol="0">
              <a:noAutofit/>
            </a:bodyPr>
            <a:lstStyle/>
            <a:p>
              <a:pPr marL="12700" algn="ctr" fontAlgn="auto">
                <a:spcBef>
                  <a:spcPts val="95"/>
                </a:spcBef>
                <a:spcAft>
                  <a:spcPts val="0"/>
                </a:spcAft>
              </a:pPr>
              <a:r>
                <a:rPr sz="1000" spc="-35" dirty="0">
                  <a:solidFill>
                    <a:schemeClr val="tx1">
                      <a:lumMod val="75000"/>
                      <a:lumOff val="25000"/>
                    </a:schemeClr>
                  </a:solidFill>
                  <a:latin typeface="Arial"/>
                  <a:ea typeface="+mn-ea"/>
                  <a:cs typeface="Arial"/>
                </a:rPr>
                <a:t>2</a:t>
              </a:r>
              <a:r>
                <a:rPr sz="1000" spc="-30" dirty="0">
                  <a:solidFill>
                    <a:schemeClr val="tx1">
                      <a:lumMod val="75000"/>
                      <a:lumOff val="25000"/>
                    </a:schemeClr>
                  </a:solidFill>
                  <a:latin typeface="Arial"/>
                  <a:ea typeface="+mn-ea"/>
                  <a:cs typeface="Arial"/>
                </a:rPr>
                <a:t>0</a:t>
              </a:r>
              <a:r>
                <a:rPr sz="1000" spc="-35" dirty="0">
                  <a:solidFill>
                    <a:schemeClr val="tx1">
                      <a:lumMod val="75000"/>
                      <a:lumOff val="25000"/>
                    </a:schemeClr>
                  </a:solidFill>
                  <a:latin typeface="Arial"/>
                  <a:ea typeface="+mn-ea"/>
                  <a:cs typeface="Arial"/>
                </a:rPr>
                <a:t>1</a:t>
              </a:r>
              <a:r>
                <a:rPr lang="en-GB" sz="1000" spc="-30" dirty="0">
                  <a:solidFill>
                    <a:schemeClr val="tx1">
                      <a:lumMod val="75000"/>
                      <a:lumOff val="25000"/>
                    </a:schemeClr>
                  </a:solidFill>
                  <a:latin typeface="Arial"/>
                  <a:ea typeface="+mn-ea"/>
                  <a:cs typeface="Arial"/>
                </a:rPr>
                <a:t>3</a:t>
              </a:r>
              <a:endParaRPr sz="1000" dirty="0">
                <a:solidFill>
                  <a:schemeClr val="tx1">
                    <a:lumMod val="75000"/>
                    <a:lumOff val="25000"/>
                  </a:schemeClr>
                </a:solidFill>
                <a:latin typeface="Arial"/>
                <a:ea typeface="+mn-ea"/>
                <a:cs typeface="Arial"/>
              </a:endParaRPr>
            </a:p>
          </p:txBody>
        </p:sp>
        <p:sp>
          <p:nvSpPr>
            <p:cNvPr id="99" name="object 54">
              <a:extLst>
                <a:ext uri="{FF2B5EF4-FFF2-40B4-BE49-F238E27FC236}">
                  <a16:creationId xmlns:a16="http://schemas.microsoft.com/office/drawing/2014/main" id="{EF2BC9FF-1357-451D-A9DB-822A56FA1771}"/>
                </a:ext>
              </a:extLst>
            </p:cNvPr>
            <p:cNvSpPr txBox="1"/>
            <p:nvPr/>
          </p:nvSpPr>
          <p:spPr>
            <a:xfrm>
              <a:off x="3420000" y="4410000"/>
              <a:ext cx="540000" cy="166071"/>
            </a:xfrm>
            <a:prstGeom prst="rect">
              <a:avLst/>
            </a:prstGeom>
          </p:spPr>
          <p:txBody>
            <a:bodyPr vert="horz" wrap="none" lIns="0" tIns="12065" rIns="0" bIns="0" rtlCol="0">
              <a:noAutofit/>
            </a:bodyPr>
            <a:lstStyle/>
            <a:p>
              <a:pPr marL="12700" algn="ctr" fontAlgn="auto">
                <a:spcBef>
                  <a:spcPts val="95"/>
                </a:spcBef>
                <a:spcAft>
                  <a:spcPts val="0"/>
                </a:spcAft>
              </a:pPr>
              <a:r>
                <a:rPr sz="1000" spc="-35" dirty="0">
                  <a:solidFill>
                    <a:schemeClr val="tx1">
                      <a:lumMod val="75000"/>
                      <a:lumOff val="25000"/>
                    </a:schemeClr>
                  </a:solidFill>
                  <a:latin typeface="Arial"/>
                  <a:ea typeface="+mn-ea"/>
                  <a:cs typeface="Arial"/>
                </a:rPr>
                <a:t>2</a:t>
              </a:r>
              <a:r>
                <a:rPr sz="1000" spc="-30" dirty="0">
                  <a:solidFill>
                    <a:schemeClr val="tx1">
                      <a:lumMod val="75000"/>
                      <a:lumOff val="25000"/>
                    </a:schemeClr>
                  </a:solidFill>
                  <a:latin typeface="Arial"/>
                  <a:ea typeface="+mn-ea"/>
                  <a:cs typeface="Arial"/>
                </a:rPr>
                <a:t>0</a:t>
              </a:r>
              <a:r>
                <a:rPr sz="1000" spc="-35" dirty="0">
                  <a:solidFill>
                    <a:schemeClr val="tx1">
                      <a:lumMod val="75000"/>
                      <a:lumOff val="25000"/>
                    </a:schemeClr>
                  </a:solidFill>
                  <a:latin typeface="Arial"/>
                  <a:ea typeface="+mn-ea"/>
                  <a:cs typeface="Arial"/>
                </a:rPr>
                <a:t>1</a:t>
              </a:r>
              <a:r>
                <a:rPr lang="en-GB" sz="1000" spc="-30" dirty="0">
                  <a:solidFill>
                    <a:schemeClr val="tx1">
                      <a:lumMod val="75000"/>
                      <a:lumOff val="25000"/>
                    </a:schemeClr>
                  </a:solidFill>
                  <a:latin typeface="Arial"/>
                  <a:ea typeface="+mn-ea"/>
                  <a:cs typeface="Arial"/>
                </a:rPr>
                <a:t>4</a:t>
              </a:r>
              <a:endParaRPr sz="1000" dirty="0">
                <a:solidFill>
                  <a:schemeClr val="tx1">
                    <a:lumMod val="75000"/>
                    <a:lumOff val="25000"/>
                  </a:schemeClr>
                </a:solidFill>
                <a:latin typeface="Arial"/>
                <a:ea typeface="+mn-ea"/>
                <a:cs typeface="Arial"/>
              </a:endParaRPr>
            </a:p>
          </p:txBody>
        </p:sp>
        <p:sp>
          <p:nvSpPr>
            <p:cNvPr id="100" name="object 54">
              <a:extLst>
                <a:ext uri="{FF2B5EF4-FFF2-40B4-BE49-F238E27FC236}">
                  <a16:creationId xmlns:a16="http://schemas.microsoft.com/office/drawing/2014/main" id="{3CF970B7-B613-4FE5-8395-9C5448173FA5}"/>
                </a:ext>
              </a:extLst>
            </p:cNvPr>
            <p:cNvSpPr txBox="1"/>
            <p:nvPr/>
          </p:nvSpPr>
          <p:spPr>
            <a:xfrm>
              <a:off x="3960000" y="4410000"/>
              <a:ext cx="540000" cy="166071"/>
            </a:xfrm>
            <a:prstGeom prst="rect">
              <a:avLst/>
            </a:prstGeom>
          </p:spPr>
          <p:txBody>
            <a:bodyPr vert="horz" wrap="none" lIns="0" tIns="12065" rIns="0" bIns="0" rtlCol="0">
              <a:noAutofit/>
            </a:bodyPr>
            <a:lstStyle/>
            <a:p>
              <a:pPr marL="12700" algn="ctr" fontAlgn="auto">
                <a:spcBef>
                  <a:spcPts val="95"/>
                </a:spcBef>
                <a:spcAft>
                  <a:spcPts val="0"/>
                </a:spcAft>
              </a:pPr>
              <a:r>
                <a:rPr sz="1000" spc="-35" dirty="0">
                  <a:solidFill>
                    <a:schemeClr val="tx1">
                      <a:lumMod val="75000"/>
                      <a:lumOff val="25000"/>
                    </a:schemeClr>
                  </a:solidFill>
                  <a:latin typeface="Arial"/>
                  <a:ea typeface="+mn-ea"/>
                  <a:cs typeface="Arial"/>
                </a:rPr>
                <a:t>2</a:t>
              </a:r>
              <a:r>
                <a:rPr sz="1000" spc="-30" dirty="0">
                  <a:solidFill>
                    <a:schemeClr val="tx1">
                      <a:lumMod val="75000"/>
                      <a:lumOff val="25000"/>
                    </a:schemeClr>
                  </a:solidFill>
                  <a:latin typeface="Arial"/>
                  <a:ea typeface="+mn-ea"/>
                  <a:cs typeface="Arial"/>
                </a:rPr>
                <a:t>0</a:t>
              </a:r>
              <a:r>
                <a:rPr sz="1000" spc="-35" dirty="0">
                  <a:solidFill>
                    <a:schemeClr val="tx1">
                      <a:lumMod val="75000"/>
                      <a:lumOff val="25000"/>
                    </a:schemeClr>
                  </a:solidFill>
                  <a:latin typeface="Arial"/>
                  <a:ea typeface="+mn-ea"/>
                  <a:cs typeface="Arial"/>
                </a:rPr>
                <a:t>1</a:t>
              </a:r>
              <a:r>
                <a:rPr lang="en-GB" sz="1000" spc="-30" dirty="0">
                  <a:solidFill>
                    <a:schemeClr val="tx1">
                      <a:lumMod val="75000"/>
                      <a:lumOff val="25000"/>
                    </a:schemeClr>
                  </a:solidFill>
                  <a:latin typeface="Arial"/>
                  <a:ea typeface="+mn-ea"/>
                  <a:cs typeface="Arial"/>
                </a:rPr>
                <a:t>5</a:t>
              </a:r>
              <a:endParaRPr sz="1000" dirty="0">
                <a:solidFill>
                  <a:schemeClr val="tx1">
                    <a:lumMod val="75000"/>
                    <a:lumOff val="25000"/>
                  </a:schemeClr>
                </a:solidFill>
                <a:latin typeface="Arial"/>
                <a:ea typeface="+mn-ea"/>
                <a:cs typeface="Arial"/>
              </a:endParaRPr>
            </a:p>
          </p:txBody>
        </p:sp>
        <p:sp>
          <p:nvSpPr>
            <p:cNvPr id="101" name="object 54">
              <a:extLst>
                <a:ext uri="{FF2B5EF4-FFF2-40B4-BE49-F238E27FC236}">
                  <a16:creationId xmlns:a16="http://schemas.microsoft.com/office/drawing/2014/main" id="{C31A4A32-18A5-4EB5-86C7-7DBD0352DCE4}"/>
                </a:ext>
              </a:extLst>
            </p:cNvPr>
            <p:cNvSpPr txBox="1"/>
            <p:nvPr/>
          </p:nvSpPr>
          <p:spPr>
            <a:xfrm>
              <a:off x="5580000" y="4410000"/>
              <a:ext cx="540000" cy="166071"/>
            </a:xfrm>
            <a:prstGeom prst="rect">
              <a:avLst/>
            </a:prstGeom>
          </p:spPr>
          <p:txBody>
            <a:bodyPr vert="horz" wrap="none" lIns="0" tIns="12065" rIns="0" bIns="0" rtlCol="0">
              <a:noAutofit/>
            </a:bodyPr>
            <a:lstStyle/>
            <a:p>
              <a:pPr marL="12700" algn="ctr" fontAlgn="auto">
                <a:spcBef>
                  <a:spcPts val="95"/>
                </a:spcBef>
                <a:spcAft>
                  <a:spcPts val="0"/>
                </a:spcAft>
              </a:pPr>
              <a:r>
                <a:rPr sz="1000" spc="-35" dirty="0">
                  <a:solidFill>
                    <a:schemeClr val="tx1">
                      <a:lumMod val="75000"/>
                      <a:lumOff val="25000"/>
                    </a:schemeClr>
                  </a:solidFill>
                  <a:latin typeface="Arial"/>
                  <a:ea typeface="+mn-ea"/>
                  <a:cs typeface="Arial"/>
                </a:rPr>
                <a:t>2</a:t>
              </a:r>
              <a:r>
                <a:rPr sz="1000" spc="-30" dirty="0">
                  <a:solidFill>
                    <a:schemeClr val="tx1">
                      <a:lumMod val="75000"/>
                      <a:lumOff val="25000"/>
                    </a:schemeClr>
                  </a:solidFill>
                  <a:latin typeface="Arial"/>
                  <a:ea typeface="+mn-ea"/>
                  <a:cs typeface="Arial"/>
                </a:rPr>
                <a:t>0</a:t>
              </a:r>
              <a:r>
                <a:rPr sz="1000" spc="-35" dirty="0">
                  <a:solidFill>
                    <a:schemeClr val="tx1">
                      <a:lumMod val="75000"/>
                      <a:lumOff val="25000"/>
                    </a:schemeClr>
                  </a:solidFill>
                  <a:latin typeface="Arial"/>
                  <a:ea typeface="+mn-ea"/>
                  <a:cs typeface="Arial"/>
                </a:rPr>
                <a:t>1</a:t>
              </a:r>
              <a:r>
                <a:rPr lang="en-GB" sz="1000" spc="-30" dirty="0">
                  <a:solidFill>
                    <a:schemeClr val="tx1">
                      <a:lumMod val="75000"/>
                      <a:lumOff val="25000"/>
                    </a:schemeClr>
                  </a:solidFill>
                  <a:latin typeface="Arial"/>
                  <a:ea typeface="+mn-ea"/>
                  <a:cs typeface="Arial"/>
                </a:rPr>
                <a:t>8</a:t>
              </a:r>
              <a:endParaRPr sz="1000" dirty="0">
                <a:solidFill>
                  <a:schemeClr val="tx1">
                    <a:lumMod val="75000"/>
                    <a:lumOff val="25000"/>
                  </a:schemeClr>
                </a:solidFill>
                <a:latin typeface="Arial"/>
                <a:ea typeface="+mn-ea"/>
                <a:cs typeface="Arial"/>
              </a:endParaRPr>
            </a:p>
          </p:txBody>
        </p:sp>
        <p:sp>
          <p:nvSpPr>
            <p:cNvPr id="102" name="object 54">
              <a:extLst>
                <a:ext uri="{FF2B5EF4-FFF2-40B4-BE49-F238E27FC236}">
                  <a16:creationId xmlns:a16="http://schemas.microsoft.com/office/drawing/2014/main" id="{89E84709-A0D2-4ABE-8547-25F5CB10BBCB}"/>
                </a:ext>
              </a:extLst>
            </p:cNvPr>
            <p:cNvSpPr txBox="1"/>
            <p:nvPr/>
          </p:nvSpPr>
          <p:spPr>
            <a:xfrm>
              <a:off x="4500000" y="4410000"/>
              <a:ext cx="540000" cy="166071"/>
            </a:xfrm>
            <a:prstGeom prst="rect">
              <a:avLst/>
            </a:prstGeom>
          </p:spPr>
          <p:txBody>
            <a:bodyPr vert="horz" wrap="none" lIns="0" tIns="12065" rIns="0" bIns="0" rtlCol="0">
              <a:noAutofit/>
            </a:bodyPr>
            <a:lstStyle/>
            <a:p>
              <a:pPr marL="12700" algn="ctr" fontAlgn="auto">
                <a:spcBef>
                  <a:spcPts val="95"/>
                </a:spcBef>
                <a:spcAft>
                  <a:spcPts val="0"/>
                </a:spcAft>
              </a:pPr>
              <a:r>
                <a:rPr sz="1000" spc="-35" dirty="0">
                  <a:solidFill>
                    <a:schemeClr val="tx1">
                      <a:lumMod val="75000"/>
                      <a:lumOff val="25000"/>
                    </a:schemeClr>
                  </a:solidFill>
                  <a:latin typeface="Arial"/>
                  <a:ea typeface="+mn-ea"/>
                  <a:cs typeface="Arial"/>
                </a:rPr>
                <a:t>2</a:t>
              </a:r>
              <a:r>
                <a:rPr sz="1000" spc="-30" dirty="0">
                  <a:solidFill>
                    <a:schemeClr val="tx1">
                      <a:lumMod val="75000"/>
                      <a:lumOff val="25000"/>
                    </a:schemeClr>
                  </a:solidFill>
                  <a:latin typeface="Arial"/>
                  <a:ea typeface="+mn-ea"/>
                  <a:cs typeface="Arial"/>
                </a:rPr>
                <a:t>0</a:t>
              </a:r>
              <a:r>
                <a:rPr sz="1000" spc="-35" dirty="0">
                  <a:solidFill>
                    <a:schemeClr val="tx1">
                      <a:lumMod val="75000"/>
                      <a:lumOff val="25000"/>
                    </a:schemeClr>
                  </a:solidFill>
                  <a:latin typeface="Arial"/>
                  <a:ea typeface="+mn-ea"/>
                  <a:cs typeface="Arial"/>
                </a:rPr>
                <a:t>1</a:t>
              </a:r>
              <a:r>
                <a:rPr lang="en-GB" sz="1000" spc="-30" dirty="0">
                  <a:solidFill>
                    <a:schemeClr val="tx1">
                      <a:lumMod val="75000"/>
                      <a:lumOff val="25000"/>
                    </a:schemeClr>
                  </a:solidFill>
                  <a:latin typeface="Arial"/>
                  <a:ea typeface="+mn-ea"/>
                  <a:cs typeface="Arial"/>
                </a:rPr>
                <a:t>6</a:t>
              </a:r>
              <a:endParaRPr sz="1000" dirty="0">
                <a:solidFill>
                  <a:schemeClr val="tx1">
                    <a:lumMod val="75000"/>
                    <a:lumOff val="25000"/>
                  </a:schemeClr>
                </a:solidFill>
                <a:latin typeface="Arial"/>
                <a:ea typeface="+mn-ea"/>
                <a:cs typeface="Arial"/>
              </a:endParaRPr>
            </a:p>
          </p:txBody>
        </p:sp>
        <p:sp>
          <p:nvSpPr>
            <p:cNvPr id="103" name="object 54">
              <a:extLst>
                <a:ext uri="{FF2B5EF4-FFF2-40B4-BE49-F238E27FC236}">
                  <a16:creationId xmlns:a16="http://schemas.microsoft.com/office/drawing/2014/main" id="{8D2F20FA-ACA2-41B2-8E4A-67368B09DCAE}"/>
                </a:ext>
              </a:extLst>
            </p:cNvPr>
            <p:cNvSpPr txBox="1"/>
            <p:nvPr/>
          </p:nvSpPr>
          <p:spPr>
            <a:xfrm>
              <a:off x="5040000" y="4410000"/>
              <a:ext cx="540000" cy="166071"/>
            </a:xfrm>
            <a:prstGeom prst="rect">
              <a:avLst/>
            </a:prstGeom>
          </p:spPr>
          <p:txBody>
            <a:bodyPr vert="horz" wrap="none" lIns="0" tIns="12065" rIns="0" bIns="0" rtlCol="0">
              <a:noAutofit/>
            </a:bodyPr>
            <a:lstStyle/>
            <a:p>
              <a:pPr marL="12700" algn="ctr" fontAlgn="auto">
                <a:spcBef>
                  <a:spcPts val="95"/>
                </a:spcBef>
                <a:spcAft>
                  <a:spcPts val="0"/>
                </a:spcAft>
              </a:pPr>
              <a:r>
                <a:rPr sz="1000" spc="-35" dirty="0">
                  <a:solidFill>
                    <a:schemeClr val="tx1">
                      <a:lumMod val="75000"/>
                      <a:lumOff val="25000"/>
                    </a:schemeClr>
                  </a:solidFill>
                  <a:latin typeface="Arial"/>
                  <a:ea typeface="+mn-ea"/>
                  <a:cs typeface="Arial"/>
                </a:rPr>
                <a:t>2</a:t>
              </a:r>
              <a:r>
                <a:rPr sz="1000" spc="-30" dirty="0">
                  <a:solidFill>
                    <a:schemeClr val="tx1">
                      <a:lumMod val="75000"/>
                      <a:lumOff val="25000"/>
                    </a:schemeClr>
                  </a:solidFill>
                  <a:latin typeface="Arial"/>
                  <a:ea typeface="+mn-ea"/>
                  <a:cs typeface="Arial"/>
                </a:rPr>
                <a:t>0</a:t>
              </a:r>
              <a:r>
                <a:rPr sz="1000" spc="-35" dirty="0">
                  <a:solidFill>
                    <a:schemeClr val="tx1">
                      <a:lumMod val="75000"/>
                      <a:lumOff val="25000"/>
                    </a:schemeClr>
                  </a:solidFill>
                  <a:latin typeface="Arial"/>
                  <a:ea typeface="+mn-ea"/>
                  <a:cs typeface="Arial"/>
                </a:rPr>
                <a:t>1</a:t>
              </a:r>
              <a:r>
                <a:rPr lang="en-GB" sz="1000" spc="-30" dirty="0">
                  <a:solidFill>
                    <a:schemeClr val="tx1">
                      <a:lumMod val="75000"/>
                      <a:lumOff val="25000"/>
                    </a:schemeClr>
                  </a:solidFill>
                  <a:latin typeface="Arial"/>
                  <a:ea typeface="+mn-ea"/>
                  <a:cs typeface="Arial"/>
                </a:rPr>
                <a:t>7</a:t>
              </a:r>
              <a:endParaRPr sz="1000" dirty="0">
                <a:solidFill>
                  <a:schemeClr val="tx1">
                    <a:lumMod val="75000"/>
                    <a:lumOff val="25000"/>
                  </a:schemeClr>
                </a:solidFill>
                <a:latin typeface="Arial"/>
                <a:ea typeface="+mn-ea"/>
                <a:cs typeface="Arial"/>
              </a:endParaRPr>
            </a:p>
          </p:txBody>
        </p:sp>
        <p:sp>
          <p:nvSpPr>
            <p:cNvPr id="105" name="object 54">
              <a:extLst>
                <a:ext uri="{FF2B5EF4-FFF2-40B4-BE49-F238E27FC236}">
                  <a16:creationId xmlns:a16="http://schemas.microsoft.com/office/drawing/2014/main" id="{F63F651B-58BF-4375-AAA5-8C5788D3E5F3}"/>
                </a:ext>
              </a:extLst>
            </p:cNvPr>
            <p:cNvSpPr txBox="1"/>
            <p:nvPr/>
          </p:nvSpPr>
          <p:spPr>
            <a:xfrm>
              <a:off x="6660000" y="4410000"/>
              <a:ext cx="540000" cy="166071"/>
            </a:xfrm>
            <a:prstGeom prst="rect">
              <a:avLst/>
            </a:prstGeom>
          </p:spPr>
          <p:txBody>
            <a:bodyPr vert="horz" wrap="none" lIns="0" tIns="12065" rIns="0" bIns="0" rtlCol="0">
              <a:noAutofit/>
            </a:bodyPr>
            <a:lstStyle/>
            <a:p>
              <a:pPr marL="12700" algn="ctr" fontAlgn="auto">
                <a:spcBef>
                  <a:spcPts val="95"/>
                </a:spcBef>
                <a:spcAft>
                  <a:spcPts val="0"/>
                </a:spcAft>
              </a:pPr>
              <a:r>
                <a:rPr sz="1000" spc="-35" dirty="0">
                  <a:solidFill>
                    <a:schemeClr val="tx1">
                      <a:lumMod val="75000"/>
                      <a:lumOff val="25000"/>
                    </a:schemeClr>
                  </a:solidFill>
                  <a:latin typeface="Arial"/>
                  <a:ea typeface="+mn-ea"/>
                  <a:cs typeface="Arial"/>
                </a:rPr>
                <a:t>2</a:t>
              </a:r>
              <a:r>
                <a:rPr sz="1000" spc="-30" dirty="0">
                  <a:solidFill>
                    <a:schemeClr val="tx1">
                      <a:lumMod val="75000"/>
                      <a:lumOff val="25000"/>
                    </a:schemeClr>
                  </a:solidFill>
                  <a:latin typeface="Arial"/>
                  <a:ea typeface="+mn-ea"/>
                  <a:cs typeface="Arial"/>
                </a:rPr>
                <a:t>0</a:t>
              </a:r>
              <a:r>
                <a:rPr lang="en-GB" sz="1000" spc="-35" dirty="0">
                  <a:solidFill>
                    <a:schemeClr val="tx1">
                      <a:lumMod val="75000"/>
                      <a:lumOff val="25000"/>
                    </a:schemeClr>
                  </a:solidFill>
                  <a:latin typeface="Arial"/>
                  <a:ea typeface="+mn-ea"/>
                  <a:cs typeface="Arial"/>
                </a:rPr>
                <a:t>20</a:t>
              </a:r>
              <a:endParaRPr sz="1000" dirty="0">
                <a:solidFill>
                  <a:schemeClr val="tx1">
                    <a:lumMod val="75000"/>
                    <a:lumOff val="25000"/>
                  </a:schemeClr>
                </a:solidFill>
                <a:latin typeface="Arial"/>
                <a:ea typeface="+mn-ea"/>
                <a:cs typeface="Arial"/>
              </a:endParaRPr>
            </a:p>
          </p:txBody>
        </p:sp>
        <p:grpSp>
          <p:nvGrpSpPr>
            <p:cNvPr id="125" name="Group 124">
              <a:extLst>
                <a:ext uri="{FF2B5EF4-FFF2-40B4-BE49-F238E27FC236}">
                  <a16:creationId xmlns:a16="http://schemas.microsoft.com/office/drawing/2014/main" id="{F21B0B89-CA56-4D37-8A93-ABAA1E338627}"/>
                </a:ext>
              </a:extLst>
            </p:cNvPr>
            <p:cNvGrpSpPr/>
            <p:nvPr/>
          </p:nvGrpSpPr>
          <p:grpSpPr>
            <a:xfrm>
              <a:off x="7560000" y="3096000"/>
              <a:ext cx="1727632" cy="169277"/>
              <a:chOff x="7740000" y="2754000"/>
              <a:chExt cx="1727632" cy="169277"/>
            </a:xfrm>
          </p:grpSpPr>
          <p:sp>
            <p:nvSpPr>
              <p:cNvPr id="7" name="object 14">
                <a:extLst>
                  <a:ext uri="{FF2B5EF4-FFF2-40B4-BE49-F238E27FC236}">
                    <a16:creationId xmlns:a16="http://schemas.microsoft.com/office/drawing/2014/main" id="{379FE4BE-7A3B-449F-97CD-4DF2D7551CDE}"/>
                  </a:ext>
                </a:extLst>
              </p:cNvPr>
              <p:cNvSpPr/>
              <p:nvPr/>
            </p:nvSpPr>
            <p:spPr>
              <a:xfrm>
                <a:off x="7740000" y="2772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19" name="TextBox 118">
                <a:extLst>
                  <a:ext uri="{FF2B5EF4-FFF2-40B4-BE49-F238E27FC236}">
                    <a16:creationId xmlns:a16="http://schemas.microsoft.com/office/drawing/2014/main" id="{A0C3A9E6-72F0-48A9-84C2-A58F10CCFF56}"/>
                  </a:ext>
                </a:extLst>
              </p:cNvPr>
              <p:cNvSpPr txBox="1"/>
              <p:nvPr/>
            </p:nvSpPr>
            <p:spPr>
              <a:xfrm>
                <a:off x="7956000" y="2754000"/>
                <a:ext cx="1511632" cy="169277"/>
              </a:xfrm>
              <a:prstGeom prst="rect">
                <a:avLst/>
              </a:prstGeom>
              <a:noFill/>
            </p:spPr>
            <p:txBody>
              <a:bodyPr vert="horz" wrap="none" lIns="0" tIns="0" rIns="0" bIns="0" rtlCol="0">
                <a:spAutoFit/>
              </a:bodyPr>
              <a:lstStyle/>
              <a:p>
                <a:r>
                  <a:rPr lang="en-GB" sz="1100" dirty="0">
                    <a:solidFill>
                      <a:schemeClr val="tx1">
                        <a:lumMod val="75000"/>
                        <a:lumOff val="25000"/>
                      </a:schemeClr>
                    </a:solidFill>
                  </a:rPr>
                  <a:t>United States (bilateral) </a:t>
                </a:r>
                <a:endParaRPr lang="en-CH" sz="1100" dirty="0">
                  <a:solidFill>
                    <a:schemeClr val="tx1">
                      <a:lumMod val="75000"/>
                      <a:lumOff val="25000"/>
                    </a:schemeClr>
                  </a:solidFill>
                </a:endParaRPr>
              </a:p>
            </p:txBody>
          </p:sp>
        </p:grpSp>
        <p:grpSp>
          <p:nvGrpSpPr>
            <p:cNvPr id="126" name="Group 125">
              <a:extLst>
                <a:ext uri="{FF2B5EF4-FFF2-40B4-BE49-F238E27FC236}">
                  <a16:creationId xmlns:a16="http://schemas.microsoft.com/office/drawing/2014/main" id="{601C3AC8-07F9-4D67-9840-240CBB4F4E91}"/>
                </a:ext>
              </a:extLst>
            </p:cNvPr>
            <p:cNvGrpSpPr/>
            <p:nvPr/>
          </p:nvGrpSpPr>
          <p:grpSpPr>
            <a:xfrm>
              <a:off x="7560000" y="3312000"/>
              <a:ext cx="985441" cy="169277"/>
              <a:chOff x="7740000" y="3006000"/>
              <a:chExt cx="985441" cy="169277"/>
            </a:xfrm>
          </p:grpSpPr>
          <p:sp>
            <p:nvSpPr>
              <p:cNvPr id="8" name="object 15">
                <a:extLst>
                  <a:ext uri="{FF2B5EF4-FFF2-40B4-BE49-F238E27FC236}">
                    <a16:creationId xmlns:a16="http://schemas.microsoft.com/office/drawing/2014/main" id="{45418F70-53C4-497B-B8B9-3FC9FE8C5813}"/>
                  </a:ext>
                </a:extLst>
              </p:cNvPr>
              <p:cNvSpPr/>
              <p:nvPr/>
            </p:nvSpPr>
            <p:spPr>
              <a:xfrm>
                <a:off x="7740000" y="3024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20" name="TextBox 119">
                <a:extLst>
                  <a:ext uri="{FF2B5EF4-FFF2-40B4-BE49-F238E27FC236}">
                    <a16:creationId xmlns:a16="http://schemas.microsoft.com/office/drawing/2014/main" id="{60942DD1-AE54-4520-99F4-E372B6897CCD}"/>
                  </a:ext>
                </a:extLst>
              </p:cNvPr>
              <p:cNvSpPr txBox="1"/>
              <p:nvPr/>
            </p:nvSpPr>
            <p:spPr>
              <a:xfrm>
                <a:off x="7956000" y="3006000"/>
                <a:ext cx="769441" cy="169277"/>
              </a:xfrm>
              <a:prstGeom prst="rect">
                <a:avLst/>
              </a:prstGeom>
              <a:noFill/>
            </p:spPr>
            <p:txBody>
              <a:bodyPr vert="horz" wrap="none" lIns="0" tIns="0" rIns="0" bIns="0" rtlCol="0">
                <a:spAutoFit/>
              </a:bodyPr>
              <a:lstStyle/>
              <a:p>
                <a:r>
                  <a:rPr lang="en-GB" sz="1100" dirty="0">
                    <a:solidFill>
                      <a:schemeClr val="tx1">
                        <a:lumMod val="75000"/>
                        <a:lumOff val="25000"/>
                      </a:schemeClr>
                    </a:solidFill>
                  </a:rPr>
                  <a:t>Global Fund</a:t>
                </a:r>
                <a:endParaRPr lang="en-CH" sz="1100" dirty="0">
                  <a:solidFill>
                    <a:schemeClr val="tx1">
                      <a:lumMod val="75000"/>
                      <a:lumOff val="25000"/>
                    </a:schemeClr>
                  </a:solidFill>
                </a:endParaRPr>
              </a:p>
            </p:txBody>
          </p:sp>
        </p:grpSp>
        <p:grpSp>
          <p:nvGrpSpPr>
            <p:cNvPr id="127" name="Group 126">
              <a:extLst>
                <a:ext uri="{FF2B5EF4-FFF2-40B4-BE49-F238E27FC236}">
                  <a16:creationId xmlns:a16="http://schemas.microsoft.com/office/drawing/2014/main" id="{4B305BB7-BE58-4D72-A02D-757E7B2469FC}"/>
                </a:ext>
              </a:extLst>
            </p:cNvPr>
            <p:cNvGrpSpPr/>
            <p:nvPr/>
          </p:nvGrpSpPr>
          <p:grpSpPr>
            <a:xfrm>
              <a:off x="7560000" y="3528000"/>
              <a:ext cx="1374972" cy="169277"/>
              <a:chOff x="7740000" y="3258000"/>
              <a:chExt cx="1374972" cy="169277"/>
            </a:xfrm>
          </p:grpSpPr>
          <p:sp>
            <p:nvSpPr>
              <p:cNvPr id="9" name="object 16">
                <a:extLst>
                  <a:ext uri="{FF2B5EF4-FFF2-40B4-BE49-F238E27FC236}">
                    <a16:creationId xmlns:a16="http://schemas.microsoft.com/office/drawing/2014/main" id="{CF4E7E32-81EF-45A9-ACBA-F41D3249B33D}"/>
                  </a:ext>
                </a:extLst>
              </p:cNvPr>
              <p:cNvSpPr/>
              <p:nvPr/>
            </p:nvSpPr>
            <p:spPr>
              <a:xfrm>
                <a:off x="7740000" y="3276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21" name="TextBox 120">
                <a:extLst>
                  <a:ext uri="{FF2B5EF4-FFF2-40B4-BE49-F238E27FC236}">
                    <a16:creationId xmlns:a16="http://schemas.microsoft.com/office/drawing/2014/main" id="{C37D1076-A169-4C20-9EF0-A82BA61C4345}"/>
                  </a:ext>
                </a:extLst>
              </p:cNvPr>
              <p:cNvSpPr txBox="1"/>
              <p:nvPr/>
            </p:nvSpPr>
            <p:spPr>
              <a:xfrm>
                <a:off x="7956000" y="3258000"/>
                <a:ext cx="1158972" cy="169277"/>
              </a:xfrm>
              <a:prstGeom prst="rect">
                <a:avLst/>
              </a:prstGeom>
              <a:noFill/>
            </p:spPr>
            <p:txBody>
              <a:bodyPr vert="horz" wrap="none" lIns="0" tIns="0" rIns="0" bIns="0" rtlCol="0">
                <a:spAutoFit/>
              </a:bodyPr>
              <a:lstStyle/>
              <a:p>
                <a:r>
                  <a:rPr lang="en-GB" sz="1100" dirty="0">
                    <a:solidFill>
                      <a:schemeClr val="tx1">
                        <a:lumMod val="75000"/>
                        <a:lumOff val="25000"/>
                      </a:schemeClr>
                    </a:solidFill>
                  </a:rPr>
                  <a:t>Other international</a:t>
                </a:r>
                <a:endParaRPr lang="en-CH" sz="1100" dirty="0">
                  <a:solidFill>
                    <a:schemeClr val="tx1">
                      <a:lumMod val="75000"/>
                      <a:lumOff val="25000"/>
                    </a:schemeClr>
                  </a:solidFill>
                </a:endParaRPr>
              </a:p>
            </p:txBody>
          </p:sp>
        </p:grpSp>
        <p:grpSp>
          <p:nvGrpSpPr>
            <p:cNvPr id="128" name="Group 127">
              <a:extLst>
                <a:ext uri="{FF2B5EF4-FFF2-40B4-BE49-F238E27FC236}">
                  <a16:creationId xmlns:a16="http://schemas.microsoft.com/office/drawing/2014/main" id="{51427347-1978-438C-84E0-F01784E2264C}"/>
                </a:ext>
              </a:extLst>
            </p:cNvPr>
            <p:cNvGrpSpPr/>
            <p:nvPr/>
          </p:nvGrpSpPr>
          <p:grpSpPr>
            <a:xfrm>
              <a:off x="7560000" y="3744000"/>
              <a:ext cx="2048233" cy="169277"/>
              <a:chOff x="7740000" y="3510000"/>
              <a:chExt cx="2048233" cy="169277"/>
            </a:xfrm>
          </p:grpSpPr>
          <p:sp>
            <p:nvSpPr>
              <p:cNvPr id="10" name="object 17">
                <a:extLst>
                  <a:ext uri="{FF2B5EF4-FFF2-40B4-BE49-F238E27FC236}">
                    <a16:creationId xmlns:a16="http://schemas.microsoft.com/office/drawing/2014/main" id="{1EC77E4F-F4C8-42E0-8B18-C3C9B440F7BA}"/>
                  </a:ext>
                </a:extLst>
              </p:cNvPr>
              <p:cNvSpPr/>
              <p:nvPr/>
            </p:nvSpPr>
            <p:spPr>
              <a:xfrm>
                <a:off x="7740000" y="3528000"/>
                <a:ext cx="144000" cy="144000"/>
              </a:xfrm>
              <a:prstGeom prst="rect">
                <a:avLst/>
              </a:prstGeom>
              <a:blipFill>
                <a:blip r:embed="rId2" cstate="print"/>
                <a:stretch>
                  <a:fillRect/>
                </a:stretch>
              </a:blip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22" name="TextBox 121">
                <a:extLst>
                  <a:ext uri="{FF2B5EF4-FFF2-40B4-BE49-F238E27FC236}">
                    <a16:creationId xmlns:a16="http://schemas.microsoft.com/office/drawing/2014/main" id="{01A9C04F-0AD6-41CA-973F-FD5AEB42076A}"/>
                  </a:ext>
                </a:extLst>
              </p:cNvPr>
              <p:cNvSpPr txBox="1"/>
              <p:nvPr/>
            </p:nvSpPr>
            <p:spPr>
              <a:xfrm>
                <a:off x="7956000" y="3510000"/>
                <a:ext cx="1832233" cy="169277"/>
              </a:xfrm>
              <a:prstGeom prst="rect">
                <a:avLst/>
              </a:prstGeom>
              <a:noFill/>
            </p:spPr>
            <p:txBody>
              <a:bodyPr vert="horz" wrap="none" lIns="0" tIns="0" rIns="0" bIns="0" rtlCol="0">
                <a:spAutoFit/>
              </a:bodyPr>
              <a:lstStyle/>
              <a:p>
                <a:r>
                  <a:rPr lang="en-GB" sz="1100" dirty="0">
                    <a:solidFill>
                      <a:schemeClr val="tx1">
                        <a:lumMod val="75000"/>
                        <a:lumOff val="25000"/>
                      </a:schemeClr>
                    </a:solidFill>
                  </a:rPr>
                  <a:t>Resource needs (Fast-Track)</a:t>
                </a:r>
                <a:endParaRPr lang="en-CH" sz="1100" dirty="0">
                  <a:solidFill>
                    <a:schemeClr val="tx1">
                      <a:lumMod val="75000"/>
                      <a:lumOff val="25000"/>
                    </a:schemeClr>
                  </a:solidFill>
                </a:endParaRPr>
              </a:p>
            </p:txBody>
          </p:sp>
        </p:grpSp>
        <p:grpSp>
          <p:nvGrpSpPr>
            <p:cNvPr id="124" name="Group 123">
              <a:extLst>
                <a:ext uri="{FF2B5EF4-FFF2-40B4-BE49-F238E27FC236}">
                  <a16:creationId xmlns:a16="http://schemas.microsoft.com/office/drawing/2014/main" id="{C54E3D03-DE2F-44DE-AF46-E15EC3F61E8E}"/>
                </a:ext>
              </a:extLst>
            </p:cNvPr>
            <p:cNvGrpSpPr/>
            <p:nvPr/>
          </p:nvGrpSpPr>
          <p:grpSpPr>
            <a:xfrm>
              <a:off x="7560000" y="2880000"/>
              <a:ext cx="2080293" cy="169277"/>
              <a:chOff x="7740000" y="2502000"/>
              <a:chExt cx="2080293" cy="169277"/>
            </a:xfrm>
          </p:grpSpPr>
          <p:sp>
            <p:nvSpPr>
              <p:cNvPr id="6" name="object 13">
                <a:extLst>
                  <a:ext uri="{FF2B5EF4-FFF2-40B4-BE49-F238E27FC236}">
                    <a16:creationId xmlns:a16="http://schemas.microsoft.com/office/drawing/2014/main" id="{FB23C6E9-6C00-423B-AB74-105FD54397DD}"/>
                  </a:ext>
                </a:extLst>
              </p:cNvPr>
              <p:cNvSpPr/>
              <p:nvPr/>
            </p:nvSpPr>
            <p:spPr>
              <a:xfrm>
                <a:off x="7740000" y="252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009FE3"/>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23" name="TextBox 122">
                <a:extLst>
                  <a:ext uri="{FF2B5EF4-FFF2-40B4-BE49-F238E27FC236}">
                    <a16:creationId xmlns:a16="http://schemas.microsoft.com/office/drawing/2014/main" id="{2A32E8C3-7360-4C35-A112-ECD2D7C96FDC}"/>
                  </a:ext>
                </a:extLst>
              </p:cNvPr>
              <p:cNvSpPr txBox="1"/>
              <p:nvPr/>
            </p:nvSpPr>
            <p:spPr>
              <a:xfrm>
                <a:off x="7956000" y="2502000"/>
                <a:ext cx="1864293" cy="169277"/>
              </a:xfrm>
              <a:prstGeom prst="rect">
                <a:avLst/>
              </a:prstGeom>
              <a:noFill/>
            </p:spPr>
            <p:txBody>
              <a:bodyPr vert="horz" wrap="none" lIns="0" tIns="0" rIns="0" bIns="0" rtlCol="0">
                <a:spAutoFit/>
              </a:bodyPr>
              <a:lstStyle/>
              <a:p>
                <a:r>
                  <a:rPr lang="en-GB" sz="1100" dirty="0">
                    <a:solidFill>
                      <a:schemeClr val="tx1">
                        <a:lumMod val="75000"/>
                        <a:lumOff val="25000"/>
                      </a:schemeClr>
                    </a:solidFill>
                  </a:rPr>
                  <a:t>Domestic (public and private) </a:t>
                </a:r>
                <a:endParaRPr lang="en-CH" sz="1100" dirty="0">
                  <a:solidFill>
                    <a:schemeClr val="tx1">
                      <a:lumMod val="75000"/>
                      <a:lumOff val="25000"/>
                    </a:schemeClr>
                  </a:solidFill>
                </a:endParaRPr>
              </a:p>
            </p:txBody>
          </p:sp>
        </p:grpSp>
      </p:grpSp>
    </p:spTree>
    <p:extLst>
      <p:ext uri="{BB962C8B-B14F-4D97-AF65-F5344CB8AC3E}">
        <p14:creationId xmlns:p14="http://schemas.microsoft.com/office/powerpoint/2010/main" val="324529932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F5CCC10-3AB3-4150-BA68-CCE2A29F5076}"/>
              </a:ext>
            </a:extLst>
          </p:cNvPr>
          <p:cNvGrpSpPr/>
          <p:nvPr/>
        </p:nvGrpSpPr>
        <p:grpSpPr>
          <a:xfrm>
            <a:off x="0" y="432000"/>
            <a:ext cx="10287000" cy="2461998"/>
            <a:chOff x="0" y="432000"/>
            <a:chExt cx="10287000" cy="2461998"/>
          </a:xfrm>
        </p:grpSpPr>
        <p:sp>
          <p:nvSpPr>
            <p:cNvPr id="5" name="Rectangle 4">
              <a:extLst>
                <a:ext uri="{FF2B5EF4-FFF2-40B4-BE49-F238E27FC236}">
                  <a16:creationId xmlns:a16="http://schemas.microsoft.com/office/drawing/2014/main" id="{52A28CEE-ACC5-4B11-8866-79BA585A15C8}"/>
                </a:ext>
              </a:extLst>
            </p:cNvPr>
            <p:cNvSpPr/>
            <p:nvPr/>
          </p:nvSpPr>
          <p:spPr>
            <a:xfrm>
              <a:off x="1800000" y="1440000"/>
              <a:ext cx="2736327"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REGION PROFILES</a:t>
              </a:r>
              <a:endParaRPr kumimoji="0" lang="en-US"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90D9700E-0D0C-46AF-BB18-E73EBA5360E2}"/>
                </a:ext>
              </a:extLst>
            </p:cNvPr>
            <p:cNvSpPr/>
            <p:nvPr/>
          </p:nvSpPr>
          <p:spPr>
            <a:xfrm>
              <a:off x="0" y="432000"/>
              <a:ext cx="10287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US" sz="1800" b="0" i="0" u="none" strike="noStrike" kern="0" cap="none" spc="10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 AIDS UPDATE 2019</a:t>
              </a:r>
            </a:p>
          </p:txBody>
        </p:sp>
        <p:sp>
          <p:nvSpPr>
            <p:cNvPr id="4" name="Rectangle 3">
              <a:extLst>
                <a:ext uri="{FF2B5EF4-FFF2-40B4-BE49-F238E27FC236}">
                  <a16:creationId xmlns:a16="http://schemas.microsoft.com/office/drawing/2014/main" id="{BFBB9419-84E3-45A2-9367-CD039DC27E6B}"/>
                </a:ext>
              </a:extLst>
            </p:cNvPr>
            <p:cNvSpPr/>
            <p:nvPr/>
          </p:nvSpPr>
          <p:spPr>
            <a:xfrm>
              <a:off x="1799999" y="2340000"/>
              <a:ext cx="7822654"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EASTERN AND SOUTHERN AFRICA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79897959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F5CCC10-3AB3-4150-BA68-CCE2A29F5076}"/>
              </a:ext>
            </a:extLst>
          </p:cNvPr>
          <p:cNvGrpSpPr/>
          <p:nvPr/>
        </p:nvGrpSpPr>
        <p:grpSpPr>
          <a:xfrm>
            <a:off x="0" y="432000"/>
            <a:ext cx="10287000" cy="2461998"/>
            <a:chOff x="0" y="432000"/>
            <a:chExt cx="10287000" cy="2461998"/>
          </a:xfrm>
        </p:grpSpPr>
        <p:sp>
          <p:nvSpPr>
            <p:cNvPr id="5" name="Rectangle 4">
              <a:extLst>
                <a:ext uri="{FF2B5EF4-FFF2-40B4-BE49-F238E27FC236}">
                  <a16:creationId xmlns:a16="http://schemas.microsoft.com/office/drawing/2014/main" id="{52A28CEE-ACC5-4B11-8866-79BA585A15C8}"/>
                </a:ext>
              </a:extLst>
            </p:cNvPr>
            <p:cNvSpPr/>
            <p:nvPr/>
          </p:nvSpPr>
          <p:spPr>
            <a:xfrm>
              <a:off x="1800000" y="1440000"/>
              <a:ext cx="2736327"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REGION PROFILES</a:t>
              </a:r>
              <a:endParaRPr kumimoji="0" lang="en-US"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90D9700E-0D0C-46AF-BB18-E73EBA5360E2}"/>
                </a:ext>
              </a:extLst>
            </p:cNvPr>
            <p:cNvSpPr/>
            <p:nvPr/>
          </p:nvSpPr>
          <p:spPr>
            <a:xfrm>
              <a:off x="0" y="432000"/>
              <a:ext cx="10287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US" sz="1800" b="0" i="0" u="none" strike="noStrike" kern="0" cap="none" spc="10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 AIDS UPDATE 2019</a:t>
              </a:r>
            </a:p>
          </p:txBody>
        </p:sp>
        <p:sp>
          <p:nvSpPr>
            <p:cNvPr id="4" name="Rectangle 3">
              <a:extLst>
                <a:ext uri="{FF2B5EF4-FFF2-40B4-BE49-F238E27FC236}">
                  <a16:creationId xmlns:a16="http://schemas.microsoft.com/office/drawing/2014/main" id="{BFBB9419-84E3-45A2-9367-CD039DC27E6B}"/>
                </a:ext>
              </a:extLst>
            </p:cNvPr>
            <p:cNvSpPr/>
            <p:nvPr/>
          </p:nvSpPr>
          <p:spPr>
            <a:xfrm>
              <a:off x="1799999" y="2340000"/>
              <a:ext cx="7514878"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WESTERN AND CENTRAL AFRICA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424112528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9555BEA-5D10-4F08-901A-52C947C024A0}"/>
              </a:ext>
            </a:extLst>
          </p:cNvPr>
          <p:cNvGrpSpPr/>
          <p:nvPr/>
        </p:nvGrpSpPr>
        <p:grpSpPr>
          <a:xfrm>
            <a:off x="0" y="0"/>
            <a:ext cx="9810000" cy="6858000"/>
            <a:chOff x="0" y="0"/>
            <a:chExt cx="9810000" cy="6858000"/>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2160000" cy="6858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0" tIns="432000"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prevalence among young women and men aged 20–29 years, western and central Africa,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2012–2017</a:t>
              </a:r>
            </a:p>
          </p:txBody>
        </p:sp>
        <p:sp>
          <p:nvSpPr>
            <p:cNvPr id="156" name="Rectangle 155">
              <a:extLst>
                <a:ext uri="{FF2B5EF4-FFF2-40B4-BE49-F238E27FC236}">
                  <a16:creationId xmlns:a16="http://schemas.microsoft.com/office/drawing/2014/main" id="{53CB7AB4-2368-4C8A-B23B-8C21D95F54A5}"/>
                </a:ext>
              </a:extLst>
            </p:cNvPr>
            <p:cNvSpPr/>
            <p:nvPr/>
          </p:nvSpPr>
          <p:spPr>
            <a:xfrm>
              <a:off x="360000" y="6030000"/>
              <a:ext cx="1630254" cy="24622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prstClr val="white"/>
                  </a:solidFill>
                  <a:effectLst/>
                  <a:uLnTx/>
                  <a:uFillTx/>
                  <a:latin typeface="Arial"/>
                  <a:ea typeface="ＭＳ Ｐゴシック" pitchFamily="34" charset="-128"/>
                  <a:cs typeface="Arial"/>
                </a:rPr>
                <a:t>Population-</a:t>
              </a:r>
              <a:r>
                <a:rPr kumimoji="0" lang="fr-CH" sz="800" b="0" i="0" u="none" strike="noStrike" kern="1200" cap="none" spc="0" normalizeH="0" baseline="0" noProof="0" dirty="0" err="1">
                  <a:ln>
                    <a:noFill/>
                  </a:ln>
                  <a:solidFill>
                    <a:prstClr val="white"/>
                  </a:solidFill>
                  <a:effectLst/>
                  <a:uLnTx/>
                  <a:uFillTx/>
                  <a:latin typeface="Arial"/>
                  <a:ea typeface="ＭＳ Ｐゴシック" pitchFamily="34" charset="-128"/>
                  <a:cs typeface="Arial"/>
                </a:rPr>
                <a:t>based</a:t>
              </a:r>
              <a:r>
                <a:rPr kumimoji="0" lang="fr-CH" sz="800" b="0" i="0" u="none" strike="noStrike" kern="1200" cap="none" spc="0" normalizeH="0" baseline="0" noProof="0" dirty="0">
                  <a:ln>
                    <a:noFill/>
                  </a:ln>
                  <a:solidFill>
                    <a:prstClr val="white"/>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prstClr val="white"/>
                  </a:solidFill>
                  <a:effectLst/>
                  <a:uLnTx/>
                  <a:uFillTx/>
                  <a:latin typeface="Arial"/>
                  <a:ea typeface="ＭＳ Ｐゴシック" pitchFamily="34" charset="-128"/>
                  <a:cs typeface="Arial"/>
                </a:rPr>
                <a:t>surveys</a:t>
              </a:r>
              <a:r>
                <a:rPr kumimoji="0" lang="fr-CH" sz="800" b="0" i="0" u="none" strike="noStrike" kern="1200" cap="none" spc="0" normalizeH="0" baseline="0" noProof="0" dirty="0">
                  <a:ln>
                    <a:noFill/>
                  </a:ln>
                  <a:solidFill>
                    <a:prstClr val="white"/>
                  </a:solidFill>
                  <a:effectLst/>
                  <a:uLnTx/>
                  <a:uFillTx/>
                  <a:latin typeface="Arial"/>
                  <a:ea typeface="ＭＳ Ｐゴシック" pitchFamily="34" charset="-128"/>
                  <a:cs typeface="Arial"/>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white"/>
                  </a:solidFill>
                  <a:effectLst/>
                  <a:uLnTx/>
                  <a:uFillTx/>
                  <a:latin typeface="Arial"/>
                  <a:ea typeface="ＭＳ Ｐゴシック" pitchFamily="34" charset="-128"/>
                  <a:cs typeface="Arial"/>
                </a:rPr>
                <a:t>2012–2017.</a:t>
              </a:r>
              <a:endParaRPr kumimoji="0" lang="fr-CH" sz="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10" name="Group 9">
              <a:extLst>
                <a:ext uri="{FF2B5EF4-FFF2-40B4-BE49-F238E27FC236}">
                  <a16:creationId xmlns:a16="http://schemas.microsoft.com/office/drawing/2014/main" id="{DED19ECC-21A9-49AC-BEA4-42F5B6853968}"/>
                </a:ext>
              </a:extLst>
            </p:cNvPr>
            <p:cNvGrpSpPr/>
            <p:nvPr/>
          </p:nvGrpSpPr>
          <p:grpSpPr>
            <a:xfrm>
              <a:off x="2790000" y="468000"/>
              <a:ext cx="7020000" cy="6097800"/>
              <a:chOff x="2880000" y="468000"/>
              <a:chExt cx="7020000" cy="6097800"/>
            </a:xfrm>
          </p:grpSpPr>
          <p:grpSp>
            <p:nvGrpSpPr>
              <p:cNvPr id="8" name="Group 7">
                <a:extLst>
                  <a:ext uri="{FF2B5EF4-FFF2-40B4-BE49-F238E27FC236}">
                    <a16:creationId xmlns:a16="http://schemas.microsoft.com/office/drawing/2014/main" id="{57094B29-6B12-4825-8DE7-56EF860CCDBF}"/>
                  </a:ext>
                </a:extLst>
              </p:cNvPr>
              <p:cNvGrpSpPr/>
              <p:nvPr/>
            </p:nvGrpSpPr>
            <p:grpSpPr>
              <a:xfrm>
                <a:off x="4737600" y="6120000"/>
                <a:ext cx="521990" cy="153888"/>
                <a:chOff x="2384199" y="5651376"/>
                <a:chExt cx="521990" cy="153888"/>
              </a:xfrm>
            </p:grpSpPr>
            <p:sp>
              <p:nvSpPr>
                <p:cNvPr id="84" name="object 14">
                  <a:extLst>
                    <a:ext uri="{FF2B5EF4-FFF2-40B4-BE49-F238E27FC236}">
                      <a16:creationId xmlns:a16="http://schemas.microsoft.com/office/drawing/2014/main" id="{EA79F9A3-D56B-486D-A279-720D6F2F5243}"/>
                    </a:ext>
                  </a:extLst>
                </p:cNvPr>
                <p:cNvSpPr/>
                <p:nvPr/>
              </p:nvSpPr>
              <p:spPr>
                <a:xfrm>
                  <a:off x="2384199" y="5669376"/>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5" name="TextBox 84">
                  <a:extLst>
                    <a:ext uri="{FF2B5EF4-FFF2-40B4-BE49-F238E27FC236}">
                      <a16:creationId xmlns:a16="http://schemas.microsoft.com/office/drawing/2014/main" id="{005328AD-0711-4ABE-B3B3-57DD07B723D7}"/>
                    </a:ext>
                  </a:extLst>
                </p:cNvPr>
                <p:cNvSpPr txBox="1"/>
                <p:nvPr/>
              </p:nvSpPr>
              <p:spPr>
                <a:xfrm>
                  <a:off x="2564749" y="5651376"/>
                  <a:ext cx="341440"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Males</a:t>
                  </a:r>
                </a:p>
              </p:txBody>
            </p:sp>
          </p:grpSp>
          <p:grpSp>
            <p:nvGrpSpPr>
              <p:cNvPr id="9" name="Group 8">
                <a:extLst>
                  <a:ext uri="{FF2B5EF4-FFF2-40B4-BE49-F238E27FC236}">
                    <a16:creationId xmlns:a16="http://schemas.microsoft.com/office/drawing/2014/main" id="{0F79E847-AC86-4CD1-8459-5F1626D12D06}"/>
                  </a:ext>
                </a:extLst>
              </p:cNvPr>
              <p:cNvGrpSpPr/>
              <p:nvPr/>
            </p:nvGrpSpPr>
            <p:grpSpPr>
              <a:xfrm>
                <a:off x="3600000" y="6120000"/>
                <a:ext cx="671069" cy="153888"/>
                <a:chOff x="2384199" y="5435376"/>
                <a:chExt cx="671069" cy="153888"/>
              </a:xfrm>
            </p:grpSpPr>
            <p:sp>
              <p:nvSpPr>
                <p:cNvPr id="86" name="object 13">
                  <a:extLst>
                    <a:ext uri="{FF2B5EF4-FFF2-40B4-BE49-F238E27FC236}">
                      <a16:creationId xmlns:a16="http://schemas.microsoft.com/office/drawing/2014/main" id="{BE0A1759-282E-441D-A6A0-CB87EA319997}"/>
                    </a:ext>
                  </a:extLst>
                </p:cNvPr>
                <p:cNvSpPr/>
                <p:nvPr/>
              </p:nvSpPr>
              <p:spPr>
                <a:xfrm>
                  <a:off x="2384199" y="5453376"/>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7" name="TextBox 86">
                  <a:extLst>
                    <a:ext uri="{FF2B5EF4-FFF2-40B4-BE49-F238E27FC236}">
                      <a16:creationId xmlns:a16="http://schemas.microsoft.com/office/drawing/2014/main" id="{FFD578AA-5B9D-4E67-AA21-8D4287B2DB92}"/>
                    </a:ext>
                  </a:extLst>
                </p:cNvPr>
                <p:cNvSpPr txBox="1"/>
                <p:nvPr/>
              </p:nvSpPr>
              <p:spPr>
                <a:xfrm>
                  <a:off x="2564749" y="5435376"/>
                  <a:ext cx="490519"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Females</a:t>
                  </a:r>
                </a:p>
              </p:txBody>
            </p:sp>
          </p:grpSp>
          <p:grpSp>
            <p:nvGrpSpPr>
              <p:cNvPr id="6" name="Group 5">
                <a:extLst>
                  <a:ext uri="{FF2B5EF4-FFF2-40B4-BE49-F238E27FC236}">
                    <a16:creationId xmlns:a16="http://schemas.microsoft.com/office/drawing/2014/main" id="{FA23BD63-4F0D-4FC6-85F2-7CDFE4B9C3EC}"/>
                  </a:ext>
                </a:extLst>
              </p:cNvPr>
              <p:cNvGrpSpPr/>
              <p:nvPr/>
            </p:nvGrpSpPr>
            <p:grpSpPr>
              <a:xfrm>
                <a:off x="2880000" y="468000"/>
                <a:ext cx="7020000" cy="6097800"/>
                <a:chOff x="2520000" y="651600"/>
                <a:chExt cx="7020000" cy="6097800"/>
              </a:xfrm>
            </p:grpSpPr>
            <p:sp>
              <p:nvSpPr>
                <p:cNvPr id="94" name="object 110">
                  <a:extLst>
                    <a:ext uri="{FF2B5EF4-FFF2-40B4-BE49-F238E27FC236}">
                      <a16:creationId xmlns:a16="http://schemas.microsoft.com/office/drawing/2014/main" id="{FCDA0AD9-F5C5-4E39-98DC-F1CBC7FEF549}"/>
                    </a:ext>
                  </a:extLst>
                </p:cNvPr>
                <p:cNvSpPr/>
                <p:nvPr/>
              </p:nvSpPr>
              <p:spPr>
                <a:xfrm>
                  <a:off x="3059450" y="719999"/>
                  <a:ext cx="0" cy="432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8" name="TextBox 107">
                  <a:extLst>
                    <a:ext uri="{FF2B5EF4-FFF2-40B4-BE49-F238E27FC236}">
                      <a16:creationId xmlns:a16="http://schemas.microsoft.com/office/drawing/2014/main" id="{DC35DC3C-ABCF-4879-B67D-E5545A61B9D6}"/>
                    </a:ext>
                  </a:extLst>
                </p:cNvPr>
                <p:cNvSpPr txBox="1"/>
                <p:nvPr/>
              </p:nvSpPr>
              <p:spPr>
                <a:xfrm>
                  <a:off x="2520000" y="2684239"/>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9" name="TextBox 108">
                  <a:extLst>
                    <a:ext uri="{FF2B5EF4-FFF2-40B4-BE49-F238E27FC236}">
                      <a16:creationId xmlns:a16="http://schemas.microsoft.com/office/drawing/2014/main" id="{8AFDAF85-4171-452C-9B0B-65FAA4F287D7}"/>
                    </a:ext>
                  </a:extLst>
                </p:cNvPr>
                <p:cNvSpPr txBox="1"/>
                <p:nvPr/>
              </p:nvSpPr>
              <p:spPr>
                <a:xfrm>
                  <a:off x="2899561" y="651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0" name="TextBox 109">
                  <a:extLst>
                    <a:ext uri="{FF2B5EF4-FFF2-40B4-BE49-F238E27FC236}">
                      <a16:creationId xmlns:a16="http://schemas.microsoft.com/office/drawing/2014/main" id="{E58A5312-B383-45BC-82EE-7A2CF852E30D}"/>
                    </a:ext>
                  </a:extLst>
                </p:cNvPr>
                <p:cNvSpPr txBox="1"/>
                <p:nvPr/>
              </p:nvSpPr>
              <p:spPr>
                <a:xfrm>
                  <a:off x="2899560" y="1371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11024F76-2BE5-4F82-94DF-55A535F4729F}"/>
                    </a:ext>
                  </a:extLst>
                </p:cNvPr>
                <p:cNvSpPr txBox="1"/>
                <p:nvPr/>
              </p:nvSpPr>
              <p:spPr>
                <a:xfrm>
                  <a:off x="2899560" y="2091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2" name="TextBox 111">
                  <a:extLst>
                    <a:ext uri="{FF2B5EF4-FFF2-40B4-BE49-F238E27FC236}">
                      <a16:creationId xmlns:a16="http://schemas.microsoft.com/office/drawing/2014/main" id="{41989DDD-8DF7-42C7-B1F4-7162F6270A77}"/>
                    </a:ext>
                  </a:extLst>
                </p:cNvPr>
                <p:cNvSpPr txBox="1"/>
                <p:nvPr/>
              </p:nvSpPr>
              <p:spPr>
                <a:xfrm>
                  <a:off x="2899560" y="2811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3" name="TextBox 112">
                  <a:extLst>
                    <a:ext uri="{FF2B5EF4-FFF2-40B4-BE49-F238E27FC236}">
                      <a16:creationId xmlns:a16="http://schemas.microsoft.com/office/drawing/2014/main" id="{20E557A8-A9CB-4033-BF32-76A9BF9B0DCC}"/>
                    </a:ext>
                  </a:extLst>
                </p:cNvPr>
                <p:cNvSpPr txBox="1"/>
                <p:nvPr/>
              </p:nvSpPr>
              <p:spPr>
                <a:xfrm>
                  <a:off x="2899560" y="3531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A9B19E7F-193C-4145-BA03-83A82E223309}"/>
                    </a:ext>
                  </a:extLst>
                </p:cNvPr>
                <p:cNvSpPr txBox="1"/>
                <p:nvPr/>
              </p:nvSpPr>
              <p:spPr>
                <a:xfrm>
                  <a:off x="2899561" y="4251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5" name="TextBox 114">
                  <a:extLst>
                    <a:ext uri="{FF2B5EF4-FFF2-40B4-BE49-F238E27FC236}">
                      <a16:creationId xmlns:a16="http://schemas.microsoft.com/office/drawing/2014/main" id="{002D63E1-ADFA-464B-A18A-7BF597E6CE31}"/>
                    </a:ext>
                  </a:extLst>
                </p:cNvPr>
                <p:cNvSpPr txBox="1"/>
                <p:nvPr/>
              </p:nvSpPr>
              <p:spPr>
                <a:xfrm>
                  <a:off x="2899561" y="4971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63" name="Straight Connector 162">
                  <a:extLst>
                    <a:ext uri="{FF2B5EF4-FFF2-40B4-BE49-F238E27FC236}">
                      <a16:creationId xmlns:a16="http://schemas.microsoft.com/office/drawing/2014/main" id="{DDD5FE38-C24C-4640-A653-FB31F482EAD1}"/>
                    </a:ext>
                  </a:extLst>
                </p:cNvPr>
                <p:cNvCxnSpPr/>
                <p:nvPr/>
              </p:nvCxnSpPr>
              <p:spPr>
                <a:xfrm>
                  <a:off x="3059450" y="5039999"/>
                  <a:ext cx="6480000" cy="0"/>
                </a:xfrm>
                <a:prstGeom prst="line">
                  <a:avLst/>
                </a:prstGeom>
                <a:ln w="3175">
                  <a:solidFill>
                    <a:srgbClr val="878787"/>
                  </a:solidFill>
                </a:ln>
              </p:spPr>
            </p:cxnSp>
            <p:sp>
              <p:nvSpPr>
                <p:cNvPr id="164" name="TextBox 163">
                  <a:extLst>
                    <a:ext uri="{FF2B5EF4-FFF2-40B4-BE49-F238E27FC236}">
                      <a16:creationId xmlns:a16="http://schemas.microsoft.com/office/drawing/2014/main" id="{134ED7DD-2A24-4CF1-9DC3-B7FB0950239B}"/>
                    </a:ext>
                  </a:extLst>
                </p:cNvPr>
                <p:cNvSpPr txBox="1"/>
                <p:nvPr/>
              </p:nvSpPr>
              <p:spPr>
                <a:xfrm>
                  <a:off x="3060000" y="5148000"/>
                  <a:ext cx="360000" cy="519373"/>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Cameroon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5" name="TextBox 164">
                  <a:extLst>
                    <a:ext uri="{FF2B5EF4-FFF2-40B4-BE49-F238E27FC236}">
                      <a16:creationId xmlns:a16="http://schemas.microsoft.com/office/drawing/2014/main" id="{E782AB29-34B6-4F34-8548-459B53E2A0B5}"/>
                    </a:ext>
                  </a:extLst>
                </p:cNvPr>
                <p:cNvSpPr txBox="1"/>
                <p:nvPr/>
              </p:nvSpPr>
              <p:spPr>
                <a:xfrm>
                  <a:off x="3420000" y="5148000"/>
                  <a:ext cx="360000" cy="468077"/>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Gabon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6" name="TextBox 165">
                  <a:extLst>
                    <a:ext uri="{FF2B5EF4-FFF2-40B4-BE49-F238E27FC236}">
                      <a16:creationId xmlns:a16="http://schemas.microsoft.com/office/drawing/2014/main" id="{D2665764-022D-45B0-958E-ECCE61DBD12D}"/>
                    </a:ext>
                  </a:extLst>
                </p:cNvPr>
                <p:cNvSpPr txBox="1"/>
                <p:nvPr/>
              </p:nvSpPr>
              <p:spPr>
                <a:xfrm>
                  <a:off x="3780000" y="5148000"/>
                  <a:ext cx="360000" cy="445635"/>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Côte d’Ivoire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7" name="TextBox 166">
                  <a:extLst>
                    <a:ext uri="{FF2B5EF4-FFF2-40B4-BE49-F238E27FC236}">
                      <a16:creationId xmlns:a16="http://schemas.microsoft.com/office/drawing/2014/main" id="{1E4EB53B-B93A-4A47-A8DC-DB2E6B10F172}"/>
                    </a:ext>
                  </a:extLst>
                </p:cNvPr>
                <p:cNvSpPr txBox="1"/>
                <p:nvPr/>
              </p:nvSpPr>
              <p:spPr>
                <a:xfrm>
                  <a:off x="4140000" y="5148000"/>
                  <a:ext cx="360000" cy="694101"/>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Congo</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8" name="TextBox 167">
                  <a:extLst>
                    <a:ext uri="{FF2B5EF4-FFF2-40B4-BE49-F238E27FC236}">
                      <a16:creationId xmlns:a16="http://schemas.microsoft.com/office/drawing/2014/main" id="{A548532B-6562-4591-9D22-ED08A50B12D9}"/>
                    </a:ext>
                  </a:extLst>
                </p:cNvPr>
                <p:cNvSpPr txBox="1"/>
                <p:nvPr/>
              </p:nvSpPr>
              <p:spPr>
                <a:xfrm>
                  <a:off x="4500000" y="5148000"/>
                  <a:ext cx="360000" cy="589905"/>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Liberia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9" name="TextBox 168">
                  <a:extLst>
                    <a:ext uri="{FF2B5EF4-FFF2-40B4-BE49-F238E27FC236}">
                      <a16:creationId xmlns:a16="http://schemas.microsoft.com/office/drawing/2014/main" id="{026B1974-426F-45E0-BCEC-108745A7E792}"/>
                    </a:ext>
                  </a:extLst>
                </p:cNvPr>
                <p:cNvSpPr txBox="1"/>
                <p:nvPr/>
              </p:nvSpPr>
              <p:spPr>
                <a:xfrm>
                  <a:off x="4860000" y="5148000"/>
                  <a:ext cx="360000" cy="469680"/>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Ghana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0" name="TextBox 169">
                  <a:extLst>
                    <a:ext uri="{FF2B5EF4-FFF2-40B4-BE49-F238E27FC236}">
                      <a16:creationId xmlns:a16="http://schemas.microsoft.com/office/drawing/2014/main" id="{0C701F72-39B1-48D3-882D-ECCAEB6EADB3}"/>
                    </a:ext>
                  </a:extLst>
                </p:cNvPr>
                <p:cNvSpPr txBox="1"/>
                <p:nvPr/>
              </p:nvSpPr>
              <p:spPr>
                <a:xfrm>
                  <a:off x="5220000" y="5148000"/>
                  <a:ext cx="360000" cy="559449"/>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Chad</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1" name="TextBox 170">
                  <a:extLst>
                    <a:ext uri="{FF2B5EF4-FFF2-40B4-BE49-F238E27FC236}">
                      <a16:creationId xmlns:a16="http://schemas.microsoft.com/office/drawing/2014/main" id="{608D6790-9419-4C69-9EF5-22048743F261}"/>
                    </a:ext>
                  </a:extLst>
                </p:cNvPr>
                <p:cNvSpPr txBox="1"/>
                <p:nvPr/>
              </p:nvSpPr>
              <p:spPr>
                <a:xfrm>
                  <a:off x="5580000" y="5148000"/>
                  <a:ext cx="360000" cy="452047"/>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Guinea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2" name="TextBox 171">
                  <a:extLst>
                    <a:ext uri="{FF2B5EF4-FFF2-40B4-BE49-F238E27FC236}">
                      <a16:creationId xmlns:a16="http://schemas.microsoft.com/office/drawing/2014/main" id="{1CDDBA7E-7FFD-4686-B243-EA907BA2DCF6}"/>
                    </a:ext>
                  </a:extLst>
                </p:cNvPr>
                <p:cNvSpPr txBox="1"/>
                <p:nvPr/>
              </p:nvSpPr>
              <p:spPr>
                <a:xfrm>
                  <a:off x="5940000" y="5148000"/>
                  <a:ext cx="360000" cy="476092"/>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Sierra Leone</a:t>
                  </a:r>
                </a:p>
              </p:txBody>
            </p:sp>
            <p:sp>
              <p:nvSpPr>
                <p:cNvPr id="173" name="TextBox 172">
                  <a:extLst>
                    <a:ext uri="{FF2B5EF4-FFF2-40B4-BE49-F238E27FC236}">
                      <a16:creationId xmlns:a16="http://schemas.microsoft.com/office/drawing/2014/main" id="{8A2F2CC6-5C8D-4AF4-A42A-BF246AAC4B8A}"/>
                    </a:ext>
                  </a:extLst>
                </p:cNvPr>
                <p:cNvSpPr txBox="1"/>
                <p:nvPr/>
              </p:nvSpPr>
              <p:spPr>
                <a:xfrm>
                  <a:off x="6300000" y="5148000"/>
                  <a:ext cx="360000" cy="399148"/>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Togo</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4" name="TextBox 173">
                  <a:extLst>
                    <a:ext uri="{FF2B5EF4-FFF2-40B4-BE49-F238E27FC236}">
                      <a16:creationId xmlns:a16="http://schemas.microsoft.com/office/drawing/2014/main" id="{250A04B3-2C29-4044-845E-DAB618A67201}"/>
                    </a:ext>
                  </a:extLst>
                </p:cNvPr>
                <p:cNvSpPr txBox="1"/>
                <p:nvPr/>
              </p:nvSpPr>
              <p:spPr>
                <a:xfrm>
                  <a:off x="6660000" y="5148000"/>
                  <a:ext cx="360000" cy="1296000"/>
                </a:xfrm>
                <a:prstGeom prst="rect">
                  <a:avLst/>
                </a:prstGeom>
                <a:noFill/>
              </p:spPr>
              <p:txBody>
                <a:bodyPr vert="vert270" wrap="square" lIns="0" tIns="0" rIns="0" bIns="0" rtlCol="0" anchor="ctr" anchorCtr="0">
                  <a:no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Democratic Republic of the Congo</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5" name="TextBox 174">
                  <a:extLst>
                    <a:ext uri="{FF2B5EF4-FFF2-40B4-BE49-F238E27FC236}">
                      <a16:creationId xmlns:a16="http://schemas.microsoft.com/office/drawing/2014/main" id="{1E61DCA7-75F3-4E40-83EE-6039DF6B508F}"/>
                    </a:ext>
                  </a:extLst>
                </p:cNvPr>
                <p:cNvSpPr txBox="1"/>
                <p:nvPr/>
              </p:nvSpPr>
              <p:spPr>
                <a:xfrm>
                  <a:off x="7020000" y="5148000"/>
                  <a:ext cx="360000" cy="376706"/>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Mali</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6" name="TextBox 175">
                  <a:extLst>
                    <a:ext uri="{FF2B5EF4-FFF2-40B4-BE49-F238E27FC236}">
                      <a16:creationId xmlns:a16="http://schemas.microsoft.com/office/drawing/2014/main" id="{FC6CE423-0CEF-4C01-8DE2-1A17A429A88E}"/>
                    </a:ext>
                  </a:extLst>
                </p:cNvPr>
                <p:cNvSpPr txBox="1"/>
                <p:nvPr/>
              </p:nvSpPr>
              <p:spPr>
                <a:xfrm>
                  <a:off x="7380000" y="5148000"/>
                  <a:ext cx="360000" cy="460062"/>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Gambia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7" name="TextBox 176">
                  <a:extLst>
                    <a:ext uri="{FF2B5EF4-FFF2-40B4-BE49-F238E27FC236}">
                      <a16:creationId xmlns:a16="http://schemas.microsoft.com/office/drawing/2014/main" id="{4760FE9C-FE13-42D0-A574-EF1F3D632A76}"/>
                    </a:ext>
                  </a:extLst>
                </p:cNvPr>
                <p:cNvSpPr txBox="1"/>
                <p:nvPr/>
              </p:nvSpPr>
              <p:spPr>
                <a:xfrm>
                  <a:off x="7740000" y="5148000"/>
                  <a:ext cx="360000" cy="426399"/>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Sato Tome and Principe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8" name="TextBox 177">
                  <a:extLst>
                    <a:ext uri="{FF2B5EF4-FFF2-40B4-BE49-F238E27FC236}">
                      <a16:creationId xmlns:a16="http://schemas.microsoft.com/office/drawing/2014/main" id="{8EFB8E0B-8496-44D5-8740-FEC3BB50ECFE}"/>
                    </a:ext>
                  </a:extLst>
                </p:cNvPr>
                <p:cNvSpPr txBox="1"/>
                <p:nvPr/>
              </p:nvSpPr>
              <p:spPr>
                <a:xfrm>
                  <a:off x="8100000" y="5148000"/>
                  <a:ext cx="360000" cy="1601400"/>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Burkina Faso</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9" name="TextBox 178">
                  <a:extLst>
                    <a:ext uri="{FF2B5EF4-FFF2-40B4-BE49-F238E27FC236}">
                      <a16:creationId xmlns:a16="http://schemas.microsoft.com/office/drawing/2014/main" id="{4C13E542-A08F-4BA7-AB2B-3B29184CEBD0}"/>
                    </a:ext>
                  </a:extLst>
                </p:cNvPr>
                <p:cNvSpPr txBox="1"/>
                <p:nvPr/>
              </p:nvSpPr>
              <p:spPr>
                <a:xfrm>
                  <a:off x="8460000" y="5148000"/>
                  <a:ext cx="360000" cy="519373"/>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Burundi</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80" name="TextBox 179">
                  <a:extLst>
                    <a:ext uri="{FF2B5EF4-FFF2-40B4-BE49-F238E27FC236}">
                      <a16:creationId xmlns:a16="http://schemas.microsoft.com/office/drawing/2014/main" id="{EEB82202-1C2E-429B-82A7-4473C130588C}"/>
                    </a:ext>
                  </a:extLst>
                </p:cNvPr>
                <p:cNvSpPr txBox="1"/>
                <p:nvPr/>
              </p:nvSpPr>
              <p:spPr>
                <a:xfrm>
                  <a:off x="8820000" y="5148000"/>
                  <a:ext cx="360000" cy="730969"/>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Senegal</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83" name="TextBox 182">
                  <a:extLst>
                    <a:ext uri="{FF2B5EF4-FFF2-40B4-BE49-F238E27FC236}">
                      <a16:creationId xmlns:a16="http://schemas.microsoft.com/office/drawing/2014/main" id="{0F1E602F-502D-4038-BFEC-7513C05D8DCC}"/>
                    </a:ext>
                  </a:extLst>
                </p:cNvPr>
                <p:cNvSpPr txBox="1"/>
                <p:nvPr/>
              </p:nvSpPr>
              <p:spPr>
                <a:xfrm>
                  <a:off x="9180000" y="5148000"/>
                  <a:ext cx="360000" cy="395942"/>
                </a:xfrm>
                <a:prstGeom prst="rect">
                  <a:avLst/>
                </a:prstGeom>
                <a:noFill/>
              </p:spPr>
              <p:txBody>
                <a:bodyPr vert="vert270" wrap="none" lIns="0" tIns="0" rIns="0" bIns="0" rtlCol="0" anchor="ctr" anchorCtr="0">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Niger</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4" name="Group 3">
                  <a:extLst>
                    <a:ext uri="{FF2B5EF4-FFF2-40B4-BE49-F238E27FC236}">
                      <a16:creationId xmlns:a16="http://schemas.microsoft.com/office/drawing/2014/main" id="{0B0E4204-A63C-4699-84FC-51DF53A0F786}"/>
                    </a:ext>
                  </a:extLst>
                </p:cNvPr>
                <p:cNvGrpSpPr/>
                <p:nvPr/>
              </p:nvGrpSpPr>
              <p:grpSpPr>
                <a:xfrm>
                  <a:off x="3146400" y="1223978"/>
                  <a:ext cx="6202800" cy="3816022"/>
                  <a:chOff x="3124800" y="1223978"/>
                  <a:chExt cx="6202800" cy="3816022"/>
                </a:xfrm>
              </p:grpSpPr>
              <p:sp>
                <p:nvSpPr>
                  <p:cNvPr id="187" name="Rectangle 186">
                    <a:extLst>
                      <a:ext uri="{FF2B5EF4-FFF2-40B4-BE49-F238E27FC236}">
                        <a16:creationId xmlns:a16="http://schemas.microsoft.com/office/drawing/2014/main" id="{441C50FA-4BA2-4DDE-802B-C51657FDAA42}"/>
                      </a:ext>
                    </a:extLst>
                  </p:cNvPr>
                  <p:cNvSpPr/>
                  <p:nvPr/>
                </p:nvSpPr>
                <p:spPr>
                  <a:xfrm>
                    <a:off x="3124800" y="1223978"/>
                    <a:ext cx="82800" cy="3816022"/>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5" name="Rectangle 184">
                    <a:extLst>
                      <a:ext uri="{FF2B5EF4-FFF2-40B4-BE49-F238E27FC236}">
                        <a16:creationId xmlns:a16="http://schemas.microsoft.com/office/drawing/2014/main" id="{66D2BAB7-1CFE-4867-B2E9-39291CC71E46}"/>
                      </a:ext>
                    </a:extLst>
                  </p:cNvPr>
                  <p:cNvSpPr/>
                  <p:nvPr/>
                </p:nvSpPr>
                <p:spPr>
                  <a:xfrm>
                    <a:off x="3844800" y="1727956"/>
                    <a:ext cx="82800" cy="331204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Rectangle 188">
                    <a:extLst>
                      <a:ext uri="{FF2B5EF4-FFF2-40B4-BE49-F238E27FC236}">
                        <a16:creationId xmlns:a16="http://schemas.microsoft.com/office/drawing/2014/main" id="{508FE36C-FEE0-4D2B-AB87-5B358A8F9B9E}"/>
                      </a:ext>
                    </a:extLst>
                  </p:cNvPr>
                  <p:cNvSpPr/>
                  <p:nvPr/>
                </p:nvSpPr>
                <p:spPr>
                  <a:xfrm>
                    <a:off x="5284800" y="3670098"/>
                    <a:ext cx="82800" cy="1369902"/>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Calibri" panose="020F0502020204030204"/>
                        <a:ea typeface="+mn-ea"/>
                        <a:cs typeface="+mn-cs"/>
                      </a:rPr>
                      <a:t> </a:t>
                    </a: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Rectangle 190">
                    <a:extLst>
                      <a:ext uri="{FF2B5EF4-FFF2-40B4-BE49-F238E27FC236}">
                        <a16:creationId xmlns:a16="http://schemas.microsoft.com/office/drawing/2014/main" id="{97E3D082-DF62-4374-B2A1-778565EF6A90}"/>
                      </a:ext>
                    </a:extLst>
                  </p:cNvPr>
                  <p:cNvSpPr/>
                  <p:nvPr/>
                </p:nvSpPr>
                <p:spPr>
                  <a:xfrm>
                    <a:off x="4564800" y="2591498"/>
                    <a:ext cx="82800" cy="2448502"/>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Rectangle 194">
                    <a:extLst>
                      <a:ext uri="{FF2B5EF4-FFF2-40B4-BE49-F238E27FC236}">
                        <a16:creationId xmlns:a16="http://schemas.microsoft.com/office/drawing/2014/main" id="{230B181C-704D-42CA-AD64-C69F433FE362}"/>
                      </a:ext>
                    </a:extLst>
                  </p:cNvPr>
                  <p:cNvSpPr/>
                  <p:nvPr/>
                </p:nvSpPr>
                <p:spPr>
                  <a:xfrm>
                    <a:off x="6004800" y="3743130"/>
                    <a:ext cx="82800" cy="1296869"/>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Rectangle 198">
                    <a:extLst>
                      <a:ext uri="{FF2B5EF4-FFF2-40B4-BE49-F238E27FC236}">
                        <a16:creationId xmlns:a16="http://schemas.microsoft.com/office/drawing/2014/main" id="{FB9763E9-9FD7-4EF6-A044-CCD4CFC7F073}"/>
                      </a:ext>
                    </a:extLst>
                  </p:cNvPr>
                  <p:cNvSpPr/>
                  <p:nvPr/>
                </p:nvSpPr>
                <p:spPr>
                  <a:xfrm>
                    <a:off x="4204800" y="2159726"/>
                    <a:ext cx="82800" cy="2880273"/>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1" name="Rectangle 200">
                    <a:extLst>
                      <a:ext uri="{FF2B5EF4-FFF2-40B4-BE49-F238E27FC236}">
                        <a16:creationId xmlns:a16="http://schemas.microsoft.com/office/drawing/2014/main" id="{C5AA38FD-B58A-4902-B3AB-C547A62321AC}"/>
                      </a:ext>
                    </a:extLst>
                  </p:cNvPr>
                  <p:cNvSpPr/>
                  <p:nvPr/>
                </p:nvSpPr>
                <p:spPr>
                  <a:xfrm>
                    <a:off x="3484800" y="1295694"/>
                    <a:ext cx="82800" cy="3744306"/>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3" name="Rectangle 202">
                    <a:extLst>
                      <a:ext uri="{FF2B5EF4-FFF2-40B4-BE49-F238E27FC236}">
                        <a16:creationId xmlns:a16="http://schemas.microsoft.com/office/drawing/2014/main" id="{FD6D0CB7-4EA6-47C1-87EF-78733383F533}"/>
                      </a:ext>
                    </a:extLst>
                  </p:cNvPr>
                  <p:cNvSpPr/>
                  <p:nvPr/>
                </p:nvSpPr>
                <p:spPr>
                  <a:xfrm>
                    <a:off x="5644800" y="3670098"/>
                    <a:ext cx="82800" cy="1369901"/>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Rectangle 204">
                    <a:extLst>
                      <a:ext uri="{FF2B5EF4-FFF2-40B4-BE49-F238E27FC236}">
                        <a16:creationId xmlns:a16="http://schemas.microsoft.com/office/drawing/2014/main" id="{6473C487-1AC0-4197-A677-08855B02F240}"/>
                      </a:ext>
                    </a:extLst>
                  </p:cNvPr>
                  <p:cNvSpPr/>
                  <p:nvPr/>
                </p:nvSpPr>
                <p:spPr>
                  <a:xfrm>
                    <a:off x="4924800" y="3095476"/>
                    <a:ext cx="82800" cy="194452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0" name="Rectangle 259">
                    <a:extLst>
                      <a:ext uri="{FF2B5EF4-FFF2-40B4-BE49-F238E27FC236}">
                        <a16:creationId xmlns:a16="http://schemas.microsoft.com/office/drawing/2014/main" id="{F97D2A07-1CDF-447F-B418-EBCD66A5DA35}"/>
                      </a:ext>
                    </a:extLst>
                  </p:cNvPr>
                  <p:cNvSpPr/>
                  <p:nvPr/>
                </p:nvSpPr>
                <p:spPr>
                  <a:xfrm>
                    <a:off x="6364800" y="3815584"/>
                    <a:ext cx="82800" cy="1224415"/>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8" name="Rectangle 257">
                    <a:extLst>
                      <a:ext uri="{FF2B5EF4-FFF2-40B4-BE49-F238E27FC236}">
                        <a16:creationId xmlns:a16="http://schemas.microsoft.com/office/drawing/2014/main" id="{077A795D-271C-4987-8BFE-8D940AAE70D3}"/>
                      </a:ext>
                    </a:extLst>
                  </p:cNvPr>
                  <p:cNvSpPr/>
                  <p:nvPr/>
                </p:nvSpPr>
                <p:spPr>
                  <a:xfrm>
                    <a:off x="7084800" y="4103432"/>
                    <a:ext cx="82800" cy="936568"/>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6" name="Rectangle 255">
                    <a:extLst>
                      <a:ext uri="{FF2B5EF4-FFF2-40B4-BE49-F238E27FC236}">
                        <a16:creationId xmlns:a16="http://schemas.microsoft.com/office/drawing/2014/main" id="{2B5E281D-4770-49F0-8795-F0AD28FB6DD8}"/>
                      </a:ext>
                    </a:extLst>
                  </p:cNvPr>
                  <p:cNvSpPr/>
                  <p:nvPr/>
                </p:nvSpPr>
                <p:spPr>
                  <a:xfrm>
                    <a:off x="8524800" y="4535694"/>
                    <a:ext cx="82800" cy="504306"/>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4" name="Rectangle 253">
                    <a:extLst>
                      <a:ext uri="{FF2B5EF4-FFF2-40B4-BE49-F238E27FC236}">
                        <a16:creationId xmlns:a16="http://schemas.microsoft.com/office/drawing/2014/main" id="{101EAA64-3D3E-4DE1-BE0E-E7E575C38DDF}"/>
                      </a:ext>
                    </a:extLst>
                  </p:cNvPr>
                  <p:cNvSpPr/>
                  <p:nvPr/>
                </p:nvSpPr>
                <p:spPr>
                  <a:xfrm>
                    <a:off x="7804800" y="4175392"/>
                    <a:ext cx="82800" cy="864607"/>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Rectangle 251">
                    <a:extLst>
                      <a:ext uri="{FF2B5EF4-FFF2-40B4-BE49-F238E27FC236}">
                        <a16:creationId xmlns:a16="http://schemas.microsoft.com/office/drawing/2014/main" id="{E73B0D73-8DBE-4322-B6AD-5FFAEBABBC31}"/>
                      </a:ext>
                    </a:extLst>
                  </p:cNvPr>
                  <p:cNvSpPr/>
                  <p:nvPr/>
                </p:nvSpPr>
                <p:spPr>
                  <a:xfrm>
                    <a:off x="9244800" y="4895010"/>
                    <a:ext cx="82800" cy="14499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0" name="Rectangle 249">
                    <a:extLst>
                      <a:ext uri="{FF2B5EF4-FFF2-40B4-BE49-F238E27FC236}">
                        <a16:creationId xmlns:a16="http://schemas.microsoft.com/office/drawing/2014/main" id="{4634B072-BEC7-45DD-8184-CB63C91BF08F}"/>
                      </a:ext>
                    </a:extLst>
                  </p:cNvPr>
                  <p:cNvSpPr/>
                  <p:nvPr/>
                </p:nvSpPr>
                <p:spPr>
                  <a:xfrm>
                    <a:off x="7444800" y="4103432"/>
                    <a:ext cx="82800" cy="936567"/>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Rectangle 247">
                    <a:extLst>
                      <a:ext uri="{FF2B5EF4-FFF2-40B4-BE49-F238E27FC236}">
                        <a16:creationId xmlns:a16="http://schemas.microsoft.com/office/drawing/2014/main" id="{6037C3BE-B19C-4CA5-A215-52CF80EE3652}"/>
                      </a:ext>
                    </a:extLst>
                  </p:cNvPr>
                  <p:cNvSpPr/>
                  <p:nvPr/>
                </p:nvSpPr>
                <p:spPr>
                  <a:xfrm>
                    <a:off x="6724800" y="4103432"/>
                    <a:ext cx="82800" cy="936568"/>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Rectangle 245">
                    <a:extLst>
                      <a:ext uri="{FF2B5EF4-FFF2-40B4-BE49-F238E27FC236}">
                        <a16:creationId xmlns:a16="http://schemas.microsoft.com/office/drawing/2014/main" id="{C941E85F-5556-4F3B-B383-D9F3B51354D1}"/>
                      </a:ext>
                    </a:extLst>
                  </p:cNvPr>
                  <p:cNvSpPr/>
                  <p:nvPr/>
                </p:nvSpPr>
                <p:spPr>
                  <a:xfrm>
                    <a:off x="8884800" y="4751334"/>
                    <a:ext cx="82800" cy="288666"/>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4" name="Rectangle 243">
                    <a:extLst>
                      <a:ext uri="{FF2B5EF4-FFF2-40B4-BE49-F238E27FC236}">
                        <a16:creationId xmlns:a16="http://schemas.microsoft.com/office/drawing/2014/main" id="{CC02E8EB-2562-4C32-AFAB-8B66DC414B2A}"/>
                      </a:ext>
                    </a:extLst>
                  </p:cNvPr>
                  <p:cNvSpPr/>
                  <p:nvPr/>
                </p:nvSpPr>
                <p:spPr>
                  <a:xfrm>
                    <a:off x="8164800" y="4535694"/>
                    <a:ext cx="82800" cy="504306"/>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 name="Group 4">
                  <a:extLst>
                    <a:ext uri="{FF2B5EF4-FFF2-40B4-BE49-F238E27FC236}">
                      <a16:creationId xmlns:a16="http://schemas.microsoft.com/office/drawing/2014/main" id="{C4845063-5297-46A2-948C-5DAE9F53FF78}"/>
                    </a:ext>
                  </a:extLst>
                </p:cNvPr>
                <p:cNvGrpSpPr/>
                <p:nvPr/>
              </p:nvGrpSpPr>
              <p:grpSpPr>
                <a:xfrm>
                  <a:off x="3243600" y="3122665"/>
                  <a:ext cx="6202800" cy="1917335"/>
                  <a:chOff x="3250800" y="3122665"/>
                  <a:chExt cx="6202800" cy="1917335"/>
                </a:xfrm>
              </p:grpSpPr>
              <p:sp>
                <p:nvSpPr>
                  <p:cNvPr id="253" name="Rectangle 252">
                    <a:extLst>
                      <a:ext uri="{FF2B5EF4-FFF2-40B4-BE49-F238E27FC236}">
                        <a16:creationId xmlns:a16="http://schemas.microsoft.com/office/drawing/2014/main" id="{BB34061E-439A-4D1D-8C9B-CB932D273926}"/>
                      </a:ext>
                    </a:extLst>
                  </p:cNvPr>
                  <p:cNvSpPr/>
                  <p:nvPr/>
                </p:nvSpPr>
                <p:spPr>
                  <a:xfrm>
                    <a:off x="9370800" y="4812974"/>
                    <a:ext cx="82800" cy="22702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Rectangle 185">
                    <a:extLst>
                      <a:ext uri="{FF2B5EF4-FFF2-40B4-BE49-F238E27FC236}">
                        <a16:creationId xmlns:a16="http://schemas.microsoft.com/office/drawing/2014/main" id="{C41A511B-4686-4C7C-9E22-64E5E8B011BF}"/>
                      </a:ext>
                    </a:extLst>
                  </p:cNvPr>
                  <p:cNvSpPr/>
                  <p:nvPr/>
                </p:nvSpPr>
                <p:spPr>
                  <a:xfrm>
                    <a:off x="3250800" y="3122665"/>
                    <a:ext cx="82800" cy="191733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Rectangle 183">
                    <a:extLst>
                      <a:ext uri="{FF2B5EF4-FFF2-40B4-BE49-F238E27FC236}">
                        <a16:creationId xmlns:a16="http://schemas.microsoft.com/office/drawing/2014/main" id="{E21BB269-1336-4C1E-938C-1809123CB0D3}"/>
                      </a:ext>
                    </a:extLst>
                  </p:cNvPr>
                  <p:cNvSpPr/>
                  <p:nvPr/>
                </p:nvSpPr>
                <p:spPr>
                  <a:xfrm>
                    <a:off x="3970800" y="4022374"/>
                    <a:ext cx="82800" cy="101762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8" name="Rectangle 187">
                    <a:extLst>
                      <a:ext uri="{FF2B5EF4-FFF2-40B4-BE49-F238E27FC236}">
                        <a16:creationId xmlns:a16="http://schemas.microsoft.com/office/drawing/2014/main" id="{4A4C0ED6-6AFA-4041-96D9-344216B98D14}"/>
                      </a:ext>
                    </a:extLst>
                  </p:cNvPr>
                  <p:cNvSpPr/>
                  <p:nvPr/>
                </p:nvSpPr>
                <p:spPr>
                  <a:xfrm>
                    <a:off x="5410800" y="3686184"/>
                    <a:ext cx="82800" cy="135381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Rectangle 189">
                    <a:extLst>
                      <a:ext uri="{FF2B5EF4-FFF2-40B4-BE49-F238E27FC236}">
                        <a16:creationId xmlns:a16="http://schemas.microsoft.com/office/drawing/2014/main" id="{742FC8D9-7251-4175-AE40-90BBD5D10857}"/>
                      </a:ext>
                    </a:extLst>
                  </p:cNvPr>
                  <p:cNvSpPr/>
                  <p:nvPr/>
                </p:nvSpPr>
                <p:spPr>
                  <a:xfrm>
                    <a:off x="4690800" y="3573507"/>
                    <a:ext cx="82800" cy="146649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 name="Rectangle 193">
                    <a:extLst>
                      <a:ext uri="{FF2B5EF4-FFF2-40B4-BE49-F238E27FC236}">
                        <a16:creationId xmlns:a16="http://schemas.microsoft.com/office/drawing/2014/main" id="{421C2311-3716-46CE-8C71-23AE4091FF1F}"/>
                      </a:ext>
                    </a:extLst>
                  </p:cNvPr>
                  <p:cNvSpPr/>
                  <p:nvPr/>
                </p:nvSpPr>
                <p:spPr>
                  <a:xfrm>
                    <a:off x="6130800" y="3798608"/>
                    <a:ext cx="82800" cy="124139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Rectangle 197">
                    <a:extLst>
                      <a:ext uri="{FF2B5EF4-FFF2-40B4-BE49-F238E27FC236}">
                        <a16:creationId xmlns:a16="http://schemas.microsoft.com/office/drawing/2014/main" id="{7CEBCDE0-D6E3-4F48-A557-9B81234AD883}"/>
                      </a:ext>
                    </a:extLst>
                  </p:cNvPr>
                  <p:cNvSpPr/>
                  <p:nvPr/>
                </p:nvSpPr>
                <p:spPr>
                  <a:xfrm>
                    <a:off x="4330800" y="3686184"/>
                    <a:ext cx="82800" cy="135381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Rectangle 199">
                    <a:extLst>
                      <a:ext uri="{FF2B5EF4-FFF2-40B4-BE49-F238E27FC236}">
                        <a16:creationId xmlns:a16="http://schemas.microsoft.com/office/drawing/2014/main" id="{9C02449E-5A96-4F09-BF2F-9A88F3506EFA}"/>
                      </a:ext>
                    </a:extLst>
                  </p:cNvPr>
                  <p:cNvSpPr/>
                  <p:nvPr/>
                </p:nvSpPr>
                <p:spPr>
                  <a:xfrm>
                    <a:off x="3610800" y="3348150"/>
                    <a:ext cx="82800" cy="1691849"/>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2" name="Rectangle 201">
                    <a:extLst>
                      <a:ext uri="{FF2B5EF4-FFF2-40B4-BE49-F238E27FC236}">
                        <a16:creationId xmlns:a16="http://schemas.microsoft.com/office/drawing/2014/main" id="{C43EEC8A-5C50-4704-A295-75EFE315F998}"/>
                      </a:ext>
                    </a:extLst>
                  </p:cNvPr>
                  <p:cNvSpPr/>
                  <p:nvPr/>
                </p:nvSpPr>
                <p:spPr>
                  <a:xfrm>
                    <a:off x="5770800" y="4137286"/>
                    <a:ext cx="82800" cy="90271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Rectangle 203">
                    <a:extLst>
                      <a:ext uri="{FF2B5EF4-FFF2-40B4-BE49-F238E27FC236}">
                        <a16:creationId xmlns:a16="http://schemas.microsoft.com/office/drawing/2014/main" id="{A7A29C02-178C-4B53-8A7B-7D8F24889B9F}"/>
                      </a:ext>
                    </a:extLst>
                  </p:cNvPr>
                  <p:cNvSpPr/>
                  <p:nvPr/>
                </p:nvSpPr>
                <p:spPr>
                  <a:xfrm>
                    <a:off x="5050800" y="4701064"/>
                    <a:ext cx="82800" cy="33893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1" name="Rectangle 260">
                    <a:extLst>
                      <a:ext uri="{FF2B5EF4-FFF2-40B4-BE49-F238E27FC236}">
                        <a16:creationId xmlns:a16="http://schemas.microsoft.com/office/drawing/2014/main" id="{54B6DC46-48DD-40CE-931A-4D331FE11B9A}"/>
                      </a:ext>
                    </a:extLst>
                  </p:cNvPr>
                  <p:cNvSpPr/>
                  <p:nvPr/>
                </p:nvSpPr>
                <p:spPr>
                  <a:xfrm>
                    <a:off x="6490800" y="4475448"/>
                    <a:ext cx="82800" cy="56455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9" name="Rectangle 258">
                    <a:extLst>
                      <a:ext uri="{FF2B5EF4-FFF2-40B4-BE49-F238E27FC236}">
                        <a16:creationId xmlns:a16="http://schemas.microsoft.com/office/drawing/2014/main" id="{C0A77AE7-B322-491D-B02B-94E7242243FA}"/>
                      </a:ext>
                    </a:extLst>
                  </p:cNvPr>
                  <p:cNvSpPr/>
                  <p:nvPr/>
                </p:nvSpPr>
                <p:spPr>
                  <a:xfrm>
                    <a:off x="7210800" y="4588002"/>
                    <a:ext cx="82800" cy="45199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7" name="Rectangle 256">
                    <a:extLst>
                      <a:ext uri="{FF2B5EF4-FFF2-40B4-BE49-F238E27FC236}">
                        <a16:creationId xmlns:a16="http://schemas.microsoft.com/office/drawing/2014/main" id="{DE5B9C05-B65D-4F67-B471-CE12955394BC}"/>
                      </a:ext>
                    </a:extLst>
                  </p:cNvPr>
                  <p:cNvSpPr/>
                  <p:nvPr/>
                </p:nvSpPr>
                <p:spPr>
                  <a:xfrm>
                    <a:off x="8650800" y="4701064"/>
                    <a:ext cx="82800" cy="33893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5" name="Rectangle 254">
                    <a:extLst>
                      <a:ext uri="{FF2B5EF4-FFF2-40B4-BE49-F238E27FC236}">
                        <a16:creationId xmlns:a16="http://schemas.microsoft.com/office/drawing/2014/main" id="{A568091F-6E60-441A-8EA6-A25B99F93A23}"/>
                      </a:ext>
                    </a:extLst>
                  </p:cNvPr>
                  <p:cNvSpPr/>
                  <p:nvPr/>
                </p:nvSpPr>
                <p:spPr>
                  <a:xfrm>
                    <a:off x="7930800" y="4362644"/>
                    <a:ext cx="82800" cy="67735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1" name="Rectangle 250">
                    <a:extLst>
                      <a:ext uri="{FF2B5EF4-FFF2-40B4-BE49-F238E27FC236}">
                        <a16:creationId xmlns:a16="http://schemas.microsoft.com/office/drawing/2014/main" id="{DCD75E1C-3DBB-49E6-922A-87D488FDA9CB}"/>
                      </a:ext>
                    </a:extLst>
                  </p:cNvPr>
                  <p:cNvSpPr/>
                  <p:nvPr/>
                </p:nvSpPr>
                <p:spPr>
                  <a:xfrm>
                    <a:off x="7570800" y="4812972"/>
                    <a:ext cx="82800" cy="22702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9" name="Rectangle 248">
                    <a:extLst>
                      <a:ext uri="{FF2B5EF4-FFF2-40B4-BE49-F238E27FC236}">
                        <a16:creationId xmlns:a16="http://schemas.microsoft.com/office/drawing/2014/main" id="{276F74EC-C311-4DB9-B59B-82AA24F02004}"/>
                      </a:ext>
                    </a:extLst>
                  </p:cNvPr>
                  <p:cNvSpPr/>
                  <p:nvPr/>
                </p:nvSpPr>
                <p:spPr>
                  <a:xfrm>
                    <a:off x="6850800" y="4250350"/>
                    <a:ext cx="82800" cy="78965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Rectangle 246">
                    <a:extLst>
                      <a:ext uri="{FF2B5EF4-FFF2-40B4-BE49-F238E27FC236}">
                        <a16:creationId xmlns:a16="http://schemas.microsoft.com/office/drawing/2014/main" id="{F3945D0D-E8C0-4A45-8CB7-57F539EEE4CF}"/>
                      </a:ext>
                    </a:extLst>
                  </p:cNvPr>
                  <p:cNvSpPr/>
                  <p:nvPr/>
                </p:nvSpPr>
                <p:spPr>
                  <a:xfrm>
                    <a:off x="9010800" y="4701064"/>
                    <a:ext cx="82800" cy="33893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5" name="Rectangle 244">
                    <a:extLst>
                      <a:ext uri="{FF2B5EF4-FFF2-40B4-BE49-F238E27FC236}">
                        <a16:creationId xmlns:a16="http://schemas.microsoft.com/office/drawing/2014/main" id="{17C5BD60-5716-4FCD-ADA4-5DEFDD13FC34}"/>
                      </a:ext>
                    </a:extLst>
                  </p:cNvPr>
                  <p:cNvSpPr/>
                  <p:nvPr/>
                </p:nvSpPr>
                <p:spPr>
                  <a:xfrm>
                    <a:off x="8290800" y="4475450"/>
                    <a:ext cx="82800" cy="56455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grpSp>
    </p:spTree>
    <p:extLst>
      <p:ext uri="{BB962C8B-B14F-4D97-AF65-F5344CB8AC3E}">
        <p14:creationId xmlns:p14="http://schemas.microsoft.com/office/powerpoint/2010/main" val="136072237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837993B-2092-49ED-A23D-402321F6555A}"/>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a:ea typeface="+mn-ea"/>
                  <a:cs typeface="Arial" panose="020B0604020202020204" pitchFamily="34" charset="0"/>
                </a:rPr>
                <a:t>Number of new HIV infections and </a:t>
              </a:r>
              <a:r>
                <a:rPr kumimoji="0" lang="fr-CH" sz="2000" b="0" i="0" u="none" strike="noStrike" kern="1200" cap="none" spc="0" normalizeH="0" baseline="0" noProof="0" dirty="0">
                  <a:ln>
                    <a:noFill/>
                  </a:ln>
                  <a:solidFill>
                    <a:prstClr val="white"/>
                  </a:solidFill>
                  <a:effectLst/>
                  <a:uLnTx/>
                  <a:uFillTx/>
                  <a:latin typeface="Arial"/>
                  <a:ea typeface="+mn-ea"/>
                  <a:cs typeface="+mn-cs"/>
                </a:rPr>
                <a:t>AIDS-</a:t>
              </a:r>
              <a:r>
                <a:rPr kumimoji="0" lang="fr-CH" sz="2000" b="0" i="0" u="none" strike="noStrike" kern="1200" cap="none" spc="0" normalizeH="0" baseline="0" noProof="0" dirty="0" err="1">
                  <a:ln>
                    <a:noFill/>
                  </a:ln>
                  <a:solidFill>
                    <a:prstClr val="white"/>
                  </a:solidFill>
                  <a:effectLst/>
                  <a:uLnTx/>
                  <a:uFillTx/>
                  <a:latin typeface="Arial"/>
                  <a:ea typeface="+mn-ea"/>
                  <a:cs typeface="+mn-cs"/>
                </a:rPr>
                <a:t>related</a:t>
              </a:r>
              <a:r>
                <a:rPr kumimoji="0" lang="fr-CH" sz="2000" b="0" i="0" u="none" strike="noStrike" kern="1200" cap="none" spc="0" normalizeH="0" baseline="0" noProof="0" dirty="0">
                  <a:ln>
                    <a:noFill/>
                  </a:ln>
                  <a:solidFill>
                    <a:prstClr val="white"/>
                  </a:solidFill>
                  <a:effectLst/>
                  <a:uLnTx/>
                  <a:uFillTx/>
                  <a:latin typeface="Arial"/>
                  <a:ea typeface="+mn-ea"/>
                  <a:cs typeface="+mn-cs"/>
                </a:rPr>
                <a:t> </a:t>
              </a:r>
              <a:r>
                <a:rPr kumimoji="0" lang="fr-CH" sz="2000" b="0" i="0" u="none" strike="noStrike" kern="1200" cap="none" spc="0" normalizeH="0" baseline="0" noProof="0" dirty="0" err="1">
                  <a:ln>
                    <a:noFill/>
                  </a:ln>
                  <a:solidFill>
                    <a:prstClr val="white"/>
                  </a:solidFill>
                  <a:effectLst/>
                  <a:uLnTx/>
                  <a:uFillTx/>
                  <a:latin typeface="Arial"/>
                  <a:ea typeface="+mn-ea"/>
                  <a:cs typeface="+mn-cs"/>
                </a:rPr>
                <a:t>deaths</a:t>
              </a:r>
              <a:r>
                <a:rPr kumimoji="0" lang="fr-CH" sz="2000" b="0" i="0" u="none" strike="noStrike" kern="1200" cap="none" spc="0" normalizeH="0" baseline="0" noProof="0" dirty="0">
                  <a:ln>
                    <a:noFill/>
                  </a:ln>
                  <a:solidFill>
                    <a:prstClr val="white"/>
                  </a:solidFill>
                  <a:effectLst/>
                  <a:uLnTx/>
                  <a:uFillTx/>
                  <a:latin typeface="Arial"/>
                  <a:ea typeface="+mn-ea"/>
                  <a:cs typeface="+mn-cs"/>
                </a:rPr>
                <a:t>, and incidence-</a:t>
              </a:r>
              <a:r>
                <a:rPr kumimoji="0" lang="fr-CH" sz="2000" b="0" i="0" u="none" strike="noStrike" kern="1200" cap="none" spc="0" normalizeH="0" baseline="0" noProof="0" dirty="0" err="1">
                  <a:ln>
                    <a:noFill/>
                  </a:ln>
                  <a:solidFill>
                    <a:prstClr val="white"/>
                  </a:solidFill>
                  <a:effectLst/>
                  <a:uLnTx/>
                  <a:uFillTx/>
                  <a:latin typeface="Arial"/>
                  <a:ea typeface="+mn-ea"/>
                  <a:cs typeface="+mn-cs"/>
                </a:rPr>
                <a:t>prevalence</a:t>
              </a:r>
              <a:r>
                <a:rPr kumimoji="0" lang="fr-CH" sz="2000" b="0" i="0" u="none" strike="noStrike" kern="1200" cap="none" spc="0" normalizeH="0" baseline="0" noProof="0" dirty="0">
                  <a:ln>
                    <a:noFill/>
                  </a:ln>
                  <a:solidFill>
                    <a:prstClr val="white"/>
                  </a:solidFill>
                  <a:effectLst/>
                  <a:uLnTx/>
                  <a:uFillTx/>
                  <a:latin typeface="Arial"/>
                  <a:ea typeface="+mn-ea"/>
                  <a:cs typeface="+mn-cs"/>
                </a:rPr>
                <a:t> ratio </a:t>
              </a: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western and central Africa, 2000–2018 </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18" name="Group 17">
              <a:extLst>
                <a:ext uri="{FF2B5EF4-FFF2-40B4-BE49-F238E27FC236}">
                  <a16:creationId xmlns:a16="http://schemas.microsoft.com/office/drawing/2014/main" id="{00B8852C-713C-4DCA-9E42-061B82695590}"/>
                </a:ext>
              </a:extLst>
            </p:cNvPr>
            <p:cNvGrpSpPr/>
            <p:nvPr/>
          </p:nvGrpSpPr>
          <p:grpSpPr>
            <a:xfrm>
              <a:off x="3528000" y="1620000"/>
              <a:ext cx="3222000" cy="3600000"/>
              <a:chOff x="3528000" y="1620000"/>
              <a:chExt cx="3222000" cy="3600000"/>
            </a:xfrm>
          </p:grpSpPr>
          <p:sp>
            <p:nvSpPr>
              <p:cNvPr id="67" name="Rectangle 66">
                <a:extLst>
                  <a:ext uri="{FF2B5EF4-FFF2-40B4-BE49-F238E27FC236}">
                    <a16:creationId xmlns:a16="http://schemas.microsoft.com/office/drawing/2014/main" id="{B912AB74-A8F0-4B8E-9099-0902ED935CE5}"/>
                  </a:ext>
                </a:extLst>
              </p:cNvPr>
              <p:cNvSpPr/>
              <p:nvPr/>
            </p:nvSpPr>
            <p:spPr>
              <a:xfrm>
                <a:off x="35640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AIDS-related deaths</a:t>
                </a:r>
              </a:p>
            </p:txBody>
          </p:sp>
          <p:sp>
            <p:nvSpPr>
              <p:cNvPr id="41" name="object 38">
                <a:extLst>
                  <a:ext uri="{FF2B5EF4-FFF2-40B4-BE49-F238E27FC236}">
                    <a16:creationId xmlns:a16="http://schemas.microsoft.com/office/drawing/2014/main" id="{B9A9DB86-BE4C-4276-8E68-710D9709293D}"/>
                  </a:ext>
                </a:extLst>
              </p:cNvPr>
              <p:cNvSpPr txBox="1"/>
              <p:nvPr/>
            </p:nvSpPr>
            <p:spPr>
              <a:xfrm>
                <a:off x="4516328" y="2417144"/>
                <a:ext cx="115416" cy="1545590"/>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AIDS-related deaths</a:t>
                </a:r>
              </a:p>
            </p:txBody>
          </p:sp>
          <p:sp>
            <p:nvSpPr>
              <p:cNvPr id="48" name="object 45">
                <a:extLst>
                  <a:ext uri="{FF2B5EF4-FFF2-40B4-BE49-F238E27FC236}">
                    <a16:creationId xmlns:a16="http://schemas.microsoft.com/office/drawing/2014/main" id="{CE18BDAE-9435-4482-B2AA-13B4CBB6E220}"/>
                  </a:ext>
                </a:extLst>
              </p:cNvPr>
              <p:cNvSpPr txBox="1"/>
              <p:nvPr/>
            </p:nvSpPr>
            <p:spPr>
              <a:xfrm>
                <a:off x="3528000" y="2520000"/>
                <a:ext cx="882000" cy="560410"/>
              </a:xfrm>
              <a:prstGeom prst="rect">
                <a:avLst/>
              </a:prstGeom>
            </p:spPr>
            <p:txBody>
              <a:bodyPr vert="horz" wrap="square" lIns="0" tIns="6350" rIns="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AIDS-  related deaths  since 2010</a:t>
                </a:r>
              </a:p>
            </p:txBody>
          </p:sp>
          <p:sp>
            <p:nvSpPr>
              <p:cNvPr id="105" name="object 28">
                <a:extLst>
                  <a:ext uri="{FF2B5EF4-FFF2-40B4-BE49-F238E27FC236}">
                    <a16:creationId xmlns:a16="http://schemas.microsoft.com/office/drawing/2014/main" id="{E3D42A7E-6716-4B01-A793-D475603372C0}"/>
                  </a:ext>
                </a:extLst>
              </p:cNvPr>
              <p:cNvSpPr txBox="1"/>
              <p:nvPr/>
            </p:nvSpPr>
            <p:spPr>
              <a:xfrm>
                <a:off x="3562355" y="3132000"/>
                <a:ext cx="846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29</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5" name="TextBox 74">
                <a:extLst>
                  <a:ext uri="{FF2B5EF4-FFF2-40B4-BE49-F238E27FC236}">
                    <a16:creationId xmlns:a16="http://schemas.microsoft.com/office/drawing/2014/main" id="{443C7D0C-9E95-493E-85E8-A9046F622230}"/>
                  </a:ext>
                </a:extLst>
              </p:cNvPr>
              <p:cNvSpPr txBox="1"/>
              <p:nvPr/>
            </p:nvSpPr>
            <p:spPr>
              <a:xfrm>
                <a:off x="4719600" y="2415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6" name="TextBox 75">
                <a:extLst>
                  <a:ext uri="{FF2B5EF4-FFF2-40B4-BE49-F238E27FC236}">
                    <a16:creationId xmlns:a16="http://schemas.microsoft.com/office/drawing/2014/main" id="{6E3B8A84-047A-4C1A-A23C-D77BC49072DE}"/>
                  </a:ext>
                </a:extLst>
              </p:cNvPr>
              <p:cNvSpPr txBox="1"/>
              <p:nvPr/>
            </p:nvSpPr>
            <p:spPr>
              <a:xfrm>
                <a:off x="4719600" y="2563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7" name="TextBox 76">
                <a:extLst>
                  <a:ext uri="{FF2B5EF4-FFF2-40B4-BE49-F238E27FC236}">
                    <a16:creationId xmlns:a16="http://schemas.microsoft.com/office/drawing/2014/main" id="{B439B86B-8F3F-4864-81D6-A5289C1FFBC0}"/>
                  </a:ext>
                </a:extLst>
              </p:cNvPr>
              <p:cNvSpPr txBox="1"/>
              <p:nvPr/>
            </p:nvSpPr>
            <p:spPr>
              <a:xfrm>
                <a:off x="4719600" y="3600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8" name="TextBox 77">
                <a:extLst>
                  <a:ext uri="{FF2B5EF4-FFF2-40B4-BE49-F238E27FC236}">
                    <a16:creationId xmlns:a16="http://schemas.microsoft.com/office/drawing/2014/main" id="{87E03702-144E-4D3D-B6C9-4D6B3CD14293}"/>
                  </a:ext>
                </a:extLst>
              </p:cNvPr>
              <p:cNvSpPr txBox="1"/>
              <p:nvPr/>
            </p:nvSpPr>
            <p:spPr>
              <a:xfrm>
                <a:off x="4719600" y="3895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9" name="TextBox 78">
                <a:extLst>
                  <a:ext uri="{FF2B5EF4-FFF2-40B4-BE49-F238E27FC236}">
                    <a16:creationId xmlns:a16="http://schemas.microsoft.com/office/drawing/2014/main" id="{AE49AF5F-4B8E-4DF0-A849-CAD263E4C0B3}"/>
                  </a:ext>
                </a:extLst>
              </p:cNvPr>
              <p:cNvSpPr txBox="1"/>
              <p:nvPr/>
            </p:nvSpPr>
            <p:spPr>
              <a:xfrm>
                <a:off x="4719600" y="3304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0" name="TextBox 79">
                <a:extLst>
                  <a:ext uri="{FF2B5EF4-FFF2-40B4-BE49-F238E27FC236}">
                    <a16:creationId xmlns:a16="http://schemas.microsoft.com/office/drawing/2014/main" id="{5DE59939-AF67-484F-9980-B529CBFC7FCD}"/>
                  </a:ext>
                </a:extLst>
              </p:cNvPr>
              <p:cNvSpPr txBox="1"/>
              <p:nvPr/>
            </p:nvSpPr>
            <p:spPr>
              <a:xfrm>
                <a:off x="4719600" y="2858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1" name="TextBox 80">
                <a:extLst>
                  <a:ext uri="{FF2B5EF4-FFF2-40B4-BE49-F238E27FC236}">
                    <a16:creationId xmlns:a16="http://schemas.microsoft.com/office/drawing/2014/main" id="{AA1A9B4C-6FB2-493C-A7BF-4C81722C8A7D}"/>
                  </a:ext>
                </a:extLst>
              </p:cNvPr>
              <p:cNvSpPr txBox="1"/>
              <p:nvPr/>
            </p:nvSpPr>
            <p:spPr>
              <a:xfrm>
                <a:off x="4719600" y="2710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2" name="TextBox 81">
                <a:extLst>
                  <a:ext uri="{FF2B5EF4-FFF2-40B4-BE49-F238E27FC236}">
                    <a16:creationId xmlns:a16="http://schemas.microsoft.com/office/drawing/2014/main" id="{8BB5EC58-F9C0-4345-A963-0985C3F39CA9}"/>
                  </a:ext>
                </a:extLst>
              </p:cNvPr>
              <p:cNvSpPr txBox="1"/>
              <p:nvPr/>
            </p:nvSpPr>
            <p:spPr>
              <a:xfrm>
                <a:off x="4719600" y="3006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221B0A40-4FBB-4A16-8A79-3BA2A0E71B0A}"/>
                  </a:ext>
                </a:extLst>
              </p:cNvPr>
              <p:cNvSpPr txBox="1"/>
              <p:nvPr/>
            </p:nvSpPr>
            <p:spPr>
              <a:xfrm>
                <a:off x="51552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4" name="TextBox 83">
                <a:extLst>
                  <a:ext uri="{FF2B5EF4-FFF2-40B4-BE49-F238E27FC236}">
                    <a16:creationId xmlns:a16="http://schemas.microsoft.com/office/drawing/2014/main" id="{37763CB7-0A1A-4A53-A65D-DFA8A3B02764}"/>
                  </a:ext>
                </a:extLst>
              </p:cNvPr>
              <p:cNvSpPr txBox="1"/>
              <p:nvPr/>
            </p:nvSpPr>
            <p:spPr>
              <a:xfrm>
                <a:off x="58824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5D1A9A72-A771-400C-B764-0DE0D54B0D2F}"/>
                  </a:ext>
                </a:extLst>
              </p:cNvPr>
              <p:cNvSpPr txBox="1"/>
              <p:nvPr/>
            </p:nvSpPr>
            <p:spPr>
              <a:xfrm>
                <a:off x="64620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0BD49F55-4479-483C-A15E-A51FD4246A15}"/>
                  </a:ext>
                </a:extLst>
              </p:cNvPr>
              <p:cNvSpPr txBox="1"/>
              <p:nvPr/>
            </p:nvSpPr>
            <p:spPr>
              <a:xfrm>
                <a:off x="5544000" y="4392000"/>
                <a:ext cx="103874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AIDS-related deaths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8" name="Straight Connector 117">
                <a:extLst>
                  <a:ext uri="{FF2B5EF4-FFF2-40B4-BE49-F238E27FC236}">
                    <a16:creationId xmlns:a16="http://schemas.microsoft.com/office/drawing/2014/main" id="{2431FBD8-6696-4A58-8630-1FDF009242F4}"/>
                  </a:ext>
                </a:extLst>
              </p:cNvPr>
              <p:cNvCxnSpPr/>
              <p:nvPr/>
            </p:nvCxnSpPr>
            <p:spPr>
              <a:xfrm>
                <a:off x="527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4E4834AD-C77C-4B2F-8EEC-EA174F65D696}"/>
                  </a:ext>
                </a:extLst>
              </p:cNvPr>
              <p:cNvSpPr txBox="1"/>
              <p:nvPr/>
            </p:nvSpPr>
            <p:spPr>
              <a:xfrm>
                <a:off x="4719600" y="3157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9E18BAD3-8F34-4E33-8264-14BE3F33B639}"/>
                  </a:ext>
                </a:extLst>
              </p:cNvPr>
              <p:cNvSpPr txBox="1"/>
              <p:nvPr/>
            </p:nvSpPr>
            <p:spPr>
              <a:xfrm>
                <a:off x="4719600" y="3452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3" name="TextBox 122">
                <a:extLst>
                  <a:ext uri="{FF2B5EF4-FFF2-40B4-BE49-F238E27FC236}">
                    <a16:creationId xmlns:a16="http://schemas.microsoft.com/office/drawing/2014/main" id="{9A381461-48D5-453D-8FBB-69511C81E607}"/>
                  </a:ext>
                </a:extLst>
              </p:cNvPr>
              <p:cNvSpPr txBox="1"/>
              <p:nvPr/>
            </p:nvSpPr>
            <p:spPr>
              <a:xfrm>
                <a:off x="4719600" y="3747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4" name="object 22">
                <a:extLst>
                  <a:ext uri="{FF2B5EF4-FFF2-40B4-BE49-F238E27FC236}">
                    <a16:creationId xmlns:a16="http://schemas.microsoft.com/office/drawing/2014/main" id="{AC77106D-134F-467D-8B4E-877C42F290E1}"/>
                  </a:ext>
                </a:extLst>
              </p:cNvPr>
              <p:cNvSpPr/>
              <p:nvPr/>
            </p:nvSpPr>
            <p:spPr>
              <a:xfrm>
                <a:off x="5285082" y="2589268"/>
                <a:ext cx="1306682" cy="1375410"/>
              </a:xfrm>
              <a:custGeom>
                <a:avLst/>
                <a:gdLst/>
                <a:ahLst/>
                <a:cxnLst/>
                <a:rect l="l" t="t" r="r" b="b"/>
                <a:pathLst>
                  <a:path w="1357629" h="1375410">
                    <a:moveTo>
                      <a:pt x="226936" y="0"/>
                    </a:moveTo>
                    <a:lnTo>
                      <a:pt x="150736" y="45161"/>
                    </a:lnTo>
                    <a:lnTo>
                      <a:pt x="76060" y="101549"/>
                    </a:lnTo>
                    <a:lnTo>
                      <a:pt x="0" y="173177"/>
                    </a:lnTo>
                    <a:lnTo>
                      <a:pt x="0" y="1375117"/>
                    </a:lnTo>
                    <a:lnTo>
                      <a:pt x="1357096" y="1375117"/>
                    </a:lnTo>
                    <a:lnTo>
                      <a:pt x="1357096" y="688289"/>
                    </a:lnTo>
                    <a:lnTo>
                      <a:pt x="1281544" y="647141"/>
                    </a:lnTo>
                    <a:lnTo>
                      <a:pt x="1206868" y="604469"/>
                    </a:lnTo>
                    <a:lnTo>
                      <a:pt x="1130668" y="566369"/>
                    </a:lnTo>
                    <a:lnTo>
                      <a:pt x="1055992" y="541985"/>
                    </a:lnTo>
                    <a:lnTo>
                      <a:pt x="979792" y="523697"/>
                    </a:lnTo>
                    <a:lnTo>
                      <a:pt x="905116" y="482549"/>
                    </a:lnTo>
                    <a:lnTo>
                      <a:pt x="828916" y="449021"/>
                    </a:lnTo>
                    <a:lnTo>
                      <a:pt x="754240" y="409397"/>
                    </a:lnTo>
                    <a:lnTo>
                      <a:pt x="678040" y="346913"/>
                    </a:lnTo>
                    <a:lnTo>
                      <a:pt x="603364" y="264617"/>
                    </a:lnTo>
                    <a:lnTo>
                      <a:pt x="527164" y="206705"/>
                    </a:lnTo>
                    <a:lnTo>
                      <a:pt x="452488" y="135077"/>
                    </a:lnTo>
                    <a:lnTo>
                      <a:pt x="376288" y="75641"/>
                    </a:lnTo>
                    <a:lnTo>
                      <a:pt x="301612" y="4013"/>
                    </a:lnTo>
                    <a:lnTo>
                      <a:pt x="226936"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object 23">
                <a:extLst>
                  <a:ext uri="{FF2B5EF4-FFF2-40B4-BE49-F238E27FC236}">
                    <a16:creationId xmlns:a16="http://schemas.microsoft.com/office/drawing/2014/main" id="{E326400D-DBF0-42BA-89EE-E837D01B263A}"/>
                  </a:ext>
                </a:extLst>
              </p:cNvPr>
              <p:cNvSpPr/>
              <p:nvPr/>
            </p:nvSpPr>
            <p:spPr>
              <a:xfrm>
                <a:off x="5279092" y="3300632"/>
                <a:ext cx="1321961" cy="664210"/>
              </a:xfrm>
              <a:custGeom>
                <a:avLst/>
                <a:gdLst/>
                <a:ahLst/>
                <a:cxnLst/>
                <a:rect l="l" t="t" r="r" b="b"/>
                <a:pathLst>
                  <a:path w="1373504" h="664210">
                    <a:moveTo>
                      <a:pt x="229679" y="0"/>
                    </a:moveTo>
                    <a:lnTo>
                      <a:pt x="152552" y="21120"/>
                    </a:lnTo>
                    <a:lnTo>
                      <a:pt x="76974" y="48552"/>
                    </a:lnTo>
                    <a:lnTo>
                      <a:pt x="0" y="83604"/>
                    </a:lnTo>
                    <a:lnTo>
                      <a:pt x="0" y="663752"/>
                    </a:lnTo>
                    <a:lnTo>
                      <a:pt x="1373479" y="663752"/>
                    </a:lnTo>
                    <a:lnTo>
                      <a:pt x="1373479" y="332016"/>
                    </a:lnTo>
                    <a:lnTo>
                      <a:pt x="1221435" y="292392"/>
                    </a:lnTo>
                    <a:lnTo>
                      <a:pt x="1144320" y="274104"/>
                    </a:lnTo>
                    <a:lnTo>
                      <a:pt x="1068743" y="261912"/>
                    </a:lnTo>
                    <a:lnTo>
                      <a:pt x="991616" y="252768"/>
                    </a:lnTo>
                    <a:lnTo>
                      <a:pt x="916038" y="232956"/>
                    </a:lnTo>
                    <a:lnTo>
                      <a:pt x="838923" y="217716"/>
                    </a:lnTo>
                    <a:lnTo>
                      <a:pt x="763346" y="197904"/>
                    </a:lnTo>
                    <a:lnTo>
                      <a:pt x="686219" y="167424"/>
                    </a:lnTo>
                    <a:lnTo>
                      <a:pt x="610641" y="127800"/>
                    </a:lnTo>
                    <a:lnTo>
                      <a:pt x="533527" y="100368"/>
                    </a:lnTo>
                    <a:lnTo>
                      <a:pt x="457949" y="65316"/>
                    </a:lnTo>
                    <a:lnTo>
                      <a:pt x="380834" y="36360"/>
                    </a:lnTo>
                    <a:lnTo>
                      <a:pt x="305257" y="1308"/>
                    </a:lnTo>
                    <a:lnTo>
                      <a:pt x="229679" y="0"/>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6" name="object 24">
                <a:extLst>
                  <a:ext uri="{FF2B5EF4-FFF2-40B4-BE49-F238E27FC236}">
                    <a16:creationId xmlns:a16="http://schemas.microsoft.com/office/drawing/2014/main" id="{5D98FFB4-0F56-4D5E-9C23-DA9F5365B9D6}"/>
                  </a:ext>
                </a:extLst>
              </p:cNvPr>
              <p:cNvSpPr/>
              <p:nvPr/>
            </p:nvSpPr>
            <p:spPr>
              <a:xfrm>
                <a:off x="5248800" y="2480400"/>
                <a:ext cx="0" cy="1483995"/>
              </a:xfrm>
              <a:custGeom>
                <a:avLst/>
                <a:gdLst/>
                <a:ahLst/>
                <a:cxnLst/>
                <a:rect l="l" t="t" r="r" b="b"/>
                <a:pathLst>
                  <a:path h="1483995">
                    <a:moveTo>
                      <a:pt x="0" y="1483982"/>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object 25">
                <a:extLst>
                  <a:ext uri="{FF2B5EF4-FFF2-40B4-BE49-F238E27FC236}">
                    <a16:creationId xmlns:a16="http://schemas.microsoft.com/office/drawing/2014/main" id="{F484293C-D6EB-4EFE-9E47-2AE185C1D086}"/>
                  </a:ext>
                </a:extLst>
              </p:cNvPr>
              <p:cNvSpPr/>
              <p:nvPr/>
            </p:nvSpPr>
            <p:spPr>
              <a:xfrm>
                <a:off x="5248800" y="3964382"/>
                <a:ext cx="1378800" cy="0"/>
              </a:xfrm>
              <a:custGeom>
                <a:avLst/>
                <a:gdLst/>
                <a:ahLst/>
                <a:cxnLst/>
                <a:rect l="l" t="t" r="r" b="b"/>
                <a:pathLst>
                  <a:path w="1432560">
                    <a:moveTo>
                      <a:pt x="0" y="0"/>
                    </a:moveTo>
                    <a:lnTo>
                      <a:pt x="1432483"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8" name="object 26">
                <a:extLst>
                  <a:ext uri="{FF2B5EF4-FFF2-40B4-BE49-F238E27FC236}">
                    <a16:creationId xmlns:a16="http://schemas.microsoft.com/office/drawing/2014/main" id="{0BA0D49A-DA7C-47A0-83D4-990AF9A8B5E3}"/>
                  </a:ext>
                </a:extLst>
              </p:cNvPr>
              <p:cNvSpPr/>
              <p:nvPr/>
            </p:nvSpPr>
            <p:spPr>
              <a:xfrm>
                <a:off x="5285082" y="3008545"/>
                <a:ext cx="1306682" cy="478155"/>
              </a:xfrm>
              <a:custGeom>
                <a:avLst/>
                <a:gdLst/>
                <a:ahLst/>
                <a:cxnLst/>
                <a:rect l="l" t="t" r="r" b="b"/>
                <a:pathLst>
                  <a:path w="1357629" h="478154">
                    <a:moveTo>
                      <a:pt x="0" y="119659"/>
                    </a:moveTo>
                    <a:lnTo>
                      <a:pt x="76060" y="70891"/>
                    </a:lnTo>
                    <a:lnTo>
                      <a:pt x="150736" y="31267"/>
                    </a:lnTo>
                    <a:lnTo>
                      <a:pt x="226936" y="0"/>
                    </a:lnTo>
                    <a:lnTo>
                      <a:pt x="301612" y="2311"/>
                    </a:lnTo>
                    <a:lnTo>
                      <a:pt x="376288" y="52603"/>
                    </a:lnTo>
                    <a:lnTo>
                      <a:pt x="452488" y="93751"/>
                    </a:lnTo>
                    <a:lnTo>
                      <a:pt x="527164" y="144043"/>
                    </a:lnTo>
                    <a:lnTo>
                      <a:pt x="603364" y="183667"/>
                    </a:lnTo>
                    <a:lnTo>
                      <a:pt x="678040" y="241579"/>
                    </a:lnTo>
                    <a:lnTo>
                      <a:pt x="754240" y="284251"/>
                    </a:lnTo>
                    <a:lnTo>
                      <a:pt x="828916" y="313207"/>
                    </a:lnTo>
                    <a:lnTo>
                      <a:pt x="905116" y="334543"/>
                    </a:lnTo>
                    <a:lnTo>
                      <a:pt x="979792" y="363499"/>
                    </a:lnTo>
                    <a:lnTo>
                      <a:pt x="1055992" y="375691"/>
                    </a:lnTo>
                    <a:lnTo>
                      <a:pt x="1130668" y="393979"/>
                    </a:lnTo>
                    <a:lnTo>
                      <a:pt x="1206868" y="419887"/>
                    </a:lnTo>
                    <a:lnTo>
                      <a:pt x="1281544" y="448843"/>
                    </a:lnTo>
                    <a:lnTo>
                      <a:pt x="1357096" y="478028"/>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9" name="object 32">
                <a:extLst>
                  <a:ext uri="{FF2B5EF4-FFF2-40B4-BE49-F238E27FC236}">
                    <a16:creationId xmlns:a16="http://schemas.microsoft.com/office/drawing/2014/main" id="{1143724A-D0C2-4984-9DFA-7F398CD045F7}"/>
                  </a:ext>
                </a:extLst>
              </p:cNvPr>
              <p:cNvSpPr/>
              <p:nvPr/>
            </p:nvSpPr>
            <p:spPr>
              <a:xfrm>
                <a:off x="6013840" y="3299636"/>
                <a:ext cx="0" cy="664845"/>
              </a:xfrm>
              <a:custGeom>
                <a:avLst/>
                <a:gdLst/>
                <a:ahLst/>
                <a:cxnLst/>
                <a:rect l="l" t="t" r="r" b="b"/>
                <a:pathLst>
                  <a:path h="664845">
                    <a:moveTo>
                      <a:pt x="0" y="664603"/>
                    </a:moveTo>
                    <a:lnTo>
                      <a:pt x="0" y="0"/>
                    </a:lnTo>
                  </a:path>
                </a:pathLst>
              </a:custGeom>
              <a:ln w="18389">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0" name="object 33">
                <a:extLst>
                  <a:ext uri="{FF2B5EF4-FFF2-40B4-BE49-F238E27FC236}">
                    <a16:creationId xmlns:a16="http://schemas.microsoft.com/office/drawing/2014/main" id="{8D688042-E10B-4D56-BA18-09956706F05D}"/>
                  </a:ext>
                </a:extLst>
              </p:cNvPr>
              <p:cNvSpPr/>
              <p:nvPr/>
            </p:nvSpPr>
            <p:spPr>
              <a:xfrm>
                <a:off x="6586136" y="3479905"/>
                <a:ext cx="0" cy="474980"/>
              </a:xfrm>
              <a:custGeom>
                <a:avLst/>
                <a:gdLst/>
                <a:ahLst/>
                <a:cxnLst/>
                <a:rect l="l" t="t" r="r" b="b"/>
                <a:pathLst>
                  <a:path h="474979">
                    <a:moveTo>
                      <a:pt x="0" y="474484"/>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17" name="Group 16">
              <a:extLst>
                <a:ext uri="{FF2B5EF4-FFF2-40B4-BE49-F238E27FC236}">
                  <a16:creationId xmlns:a16="http://schemas.microsoft.com/office/drawing/2014/main" id="{287B9595-0B30-4FEA-9982-470C6B1B9D6B}"/>
                </a:ext>
              </a:extLst>
            </p:cNvPr>
            <p:cNvGrpSpPr/>
            <p:nvPr/>
          </p:nvGrpSpPr>
          <p:grpSpPr>
            <a:xfrm>
              <a:off x="179999" y="1617547"/>
              <a:ext cx="3200515" cy="3600000"/>
              <a:chOff x="179999" y="1617547"/>
              <a:chExt cx="3200515" cy="3600000"/>
            </a:xfrm>
          </p:grpSpPr>
          <p:sp>
            <p:nvSpPr>
              <p:cNvPr id="66" name="Rectangle 65">
                <a:extLst>
                  <a:ext uri="{FF2B5EF4-FFF2-40B4-BE49-F238E27FC236}">
                    <a16:creationId xmlns:a16="http://schemas.microsoft.com/office/drawing/2014/main" id="{FB6FB77F-1D32-4162-9697-D2391AF48BD9}"/>
                  </a:ext>
                </a:extLst>
              </p:cNvPr>
              <p:cNvSpPr/>
              <p:nvPr/>
            </p:nvSpPr>
            <p:spPr>
              <a:xfrm>
                <a:off x="194514" y="1617547"/>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HIV infections</a:t>
                </a:r>
              </a:p>
            </p:txBody>
          </p:sp>
          <p:sp>
            <p:nvSpPr>
              <p:cNvPr id="9" name="object 8">
                <a:extLst>
                  <a:ext uri="{FF2B5EF4-FFF2-40B4-BE49-F238E27FC236}">
                    <a16:creationId xmlns:a16="http://schemas.microsoft.com/office/drawing/2014/main" id="{9FEC317C-8A7A-4B1E-A88E-F06F6236BBF9}"/>
                  </a:ext>
                </a:extLst>
              </p:cNvPr>
              <p:cNvSpPr/>
              <p:nvPr/>
            </p:nvSpPr>
            <p:spPr>
              <a:xfrm>
                <a:off x="1764308" y="2476800"/>
                <a:ext cx="0" cy="1483200"/>
              </a:xfrm>
              <a:custGeom>
                <a:avLst/>
                <a:gdLst/>
                <a:ahLst/>
                <a:cxnLst/>
                <a:rect l="l" t="t" r="r" b="b"/>
                <a:pathLst>
                  <a:path h="1377950">
                    <a:moveTo>
                      <a:pt x="0" y="1377696"/>
                    </a:moveTo>
                    <a:lnTo>
                      <a:pt x="0"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 name="object 9">
                <a:extLst>
                  <a:ext uri="{FF2B5EF4-FFF2-40B4-BE49-F238E27FC236}">
                    <a16:creationId xmlns:a16="http://schemas.microsoft.com/office/drawing/2014/main" id="{94439D00-3A4E-4C77-A45C-49A03A82DD25}"/>
                  </a:ext>
                </a:extLst>
              </p:cNvPr>
              <p:cNvSpPr/>
              <p:nvPr/>
            </p:nvSpPr>
            <p:spPr>
              <a:xfrm>
                <a:off x="1764308" y="3960463"/>
                <a:ext cx="1461135" cy="0"/>
              </a:xfrm>
              <a:custGeom>
                <a:avLst/>
                <a:gdLst/>
                <a:ahLst/>
                <a:cxnLst/>
                <a:rect l="l" t="t" r="r" b="b"/>
                <a:pathLst>
                  <a:path w="1461135">
                    <a:moveTo>
                      <a:pt x="0" y="0"/>
                    </a:moveTo>
                    <a:lnTo>
                      <a:pt x="1460906"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 name="object 20">
                <a:extLst>
                  <a:ext uri="{FF2B5EF4-FFF2-40B4-BE49-F238E27FC236}">
                    <a16:creationId xmlns:a16="http://schemas.microsoft.com/office/drawing/2014/main" id="{6A5D86A1-D191-44F0-BB20-C93738FBB308}"/>
                  </a:ext>
                </a:extLst>
              </p:cNvPr>
              <p:cNvSpPr txBox="1"/>
              <p:nvPr/>
            </p:nvSpPr>
            <p:spPr>
              <a:xfrm>
                <a:off x="1128993" y="2523364"/>
                <a:ext cx="115416" cy="1378585"/>
              </a:xfrm>
              <a:prstGeom prst="rect">
                <a:avLst/>
              </a:prstGeom>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new HIV infections</a:t>
                </a:r>
              </a:p>
            </p:txBody>
          </p:sp>
          <p:sp>
            <p:nvSpPr>
              <p:cNvPr id="29" name="object 27">
                <a:extLst>
                  <a:ext uri="{FF2B5EF4-FFF2-40B4-BE49-F238E27FC236}">
                    <a16:creationId xmlns:a16="http://schemas.microsoft.com/office/drawing/2014/main" id="{1D24B081-3044-4A47-9086-A4404499F2BF}"/>
                  </a:ext>
                </a:extLst>
              </p:cNvPr>
              <p:cNvSpPr txBox="1"/>
              <p:nvPr/>
            </p:nvSpPr>
            <p:spPr>
              <a:xfrm>
                <a:off x="179999" y="2520000"/>
                <a:ext cx="810000" cy="560410"/>
              </a:xfrm>
              <a:prstGeom prst="rect">
                <a:avLst/>
              </a:prstGeom>
            </p:spPr>
            <p:txBody>
              <a:bodyPr vert="horz" wrap="square" lIns="0" tIns="6350" rIns="0" bIns="0" rtlCol="0">
                <a:no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new  HIV infections  since 2010</a:t>
                </a:r>
              </a:p>
            </p:txBody>
          </p:sp>
          <p:sp>
            <p:nvSpPr>
              <p:cNvPr id="31" name="object 28">
                <a:extLst>
                  <a:ext uri="{FF2B5EF4-FFF2-40B4-BE49-F238E27FC236}">
                    <a16:creationId xmlns:a16="http://schemas.microsoft.com/office/drawing/2014/main" id="{32E11E48-E107-4E95-A48A-8A011E38424B}"/>
                  </a:ext>
                </a:extLst>
              </p:cNvPr>
              <p:cNvSpPr txBox="1"/>
              <p:nvPr/>
            </p:nvSpPr>
            <p:spPr>
              <a:xfrm>
                <a:off x="180000" y="3132000"/>
                <a:ext cx="810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13</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0" name="TextBox 59">
                <a:extLst>
                  <a:ext uri="{FF2B5EF4-FFF2-40B4-BE49-F238E27FC236}">
                    <a16:creationId xmlns:a16="http://schemas.microsoft.com/office/drawing/2014/main" id="{8E130622-A39A-4AD7-A859-06C5FEAC2156}"/>
                  </a:ext>
                </a:extLst>
              </p:cNvPr>
              <p:cNvSpPr txBox="1"/>
              <p:nvPr/>
            </p:nvSpPr>
            <p:spPr>
              <a:xfrm>
                <a:off x="16704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7C97577C-A3B8-45ED-931B-870904D984E3}"/>
                  </a:ext>
                </a:extLst>
              </p:cNvPr>
              <p:cNvSpPr txBox="1"/>
              <p:nvPr/>
            </p:nvSpPr>
            <p:spPr>
              <a:xfrm>
                <a:off x="24660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4" name="TextBox 63">
                <a:extLst>
                  <a:ext uri="{FF2B5EF4-FFF2-40B4-BE49-F238E27FC236}">
                    <a16:creationId xmlns:a16="http://schemas.microsoft.com/office/drawing/2014/main" id="{FFB526B2-1239-4DE4-AD07-2460379B9EB7}"/>
                  </a:ext>
                </a:extLst>
              </p:cNvPr>
              <p:cNvSpPr txBox="1"/>
              <p:nvPr/>
            </p:nvSpPr>
            <p:spPr>
              <a:xfrm>
                <a:off x="30636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CFDE19D6-DFF4-4976-94E4-F2D545A43466}"/>
                  </a:ext>
                </a:extLst>
              </p:cNvPr>
              <p:cNvSpPr txBox="1"/>
              <p:nvPr/>
            </p:nvSpPr>
            <p:spPr>
              <a:xfrm>
                <a:off x="2138400" y="4392000"/>
                <a:ext cx="97462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New HIV infections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2" name="Straight Connector 111">
                <a:extLst>
                  <a:ext uri="{FF2B5EF4-FFF2-40B4-BE49-F238E27FC236}">
                    <a16:creationId xmlns:a16="http://schemas.microsoft.com/office/drawing/2014/main" id="{3399F989-5406-495A-8A1C-2ABC0EF98A96}"/>
                  </a:ext>
                </a:extLst>
              </p:cNvPr>
              <p:cNvCxnSpPr/>
              <p:nvPr/>
            </p:nvCxnSpPr>
            <p:spPr>
              <a:xfrm>
                <a:off x="18684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7680970A-F885-4B3F-82E8-3C182799C648}"/>
                  </a:ext>
                </a:extLst>
              </p:cNvPr>
              <p:cNvSpPr txBox="1"/>
              <p:nvPr/>
            </p:nvSpPr>
            <p:spPr>
              <a:xfrm>
                <a:off x="1371341" y="24156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700 000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35B54688-75E1-4B7B-9C42-5C104CD0BE07}"/>
                  </a:ext>
                </a:extLst>
              </p:cNvPr>
              <p:cNvSpPr txBox="1"/>
              <p:nvPr/>
            </p:nvSpPr>
            <p:spPr>
              <a:xfrm>
                <a:off x="1371341" y="26244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600 000</a:t>
                </a:r>
              </a:p>
            </p:txBody>
          </p:sp>
          <p:sp>
            <p:nvSpPr>
              <p:cNvPr id="102" name="TextBox 101">
                <a:extLst>
                  <a:ext uri="{FF2B5EF4-FFF2-40B4-BE49-F238E27FC236}">
                    <a16:creationId xmlns:a16="http://schemas.microsoft.com/office/drawing/2014/main" id="{79E108B0-E51F-436F-8E24-741F45593A10}"/>
                  </a:ext>
                </a:extLst>
              </p:cNvPr>
              <p:cNvSpPr txBox="1"/>
              <p:nvPr/>
            </p:nvSpPr>
            <p:spPr>
              <a:xfrm>
                <a:off x="1371341" y="36756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100 000</a:t>
                </a:r>
              </a:p>
            </p:txBody>
          </p:sp>
          <p:sp>
            <p:nvSpPr>
              <p:cNvPr id="104" name="TextBox 103">
                <a:extLst>
                  <a:ext uri="{FF2B5EF4-FFF2-40B4-BE49-F238E27FC236}">
                    <a16:creationId xmlns:a16="http://schemas.microsoft.com/office/drawing/2014/main" id="{9C0A81EC-B481-4EE0-A718-DE385EF2D156}"/>
                  </a:ext>
                </a:extLst>
              </p:cNvPr>
              <p:cNvSpPr txBox="1"/>
              <p:nvPr/>
            </p:nvSpPr>
            <p:spPr>
              <a:xfrm>
                <a:off x="1371341" y="34632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200 000</a:t>
                </a:r>
              </a:p>
            </p:txBody>
          </p:sp>
          <p:sp>
            <p:nvSpPr>
              <p:cNvPr id="108" name="TextBox 107">
                <a:extLst>
                  <a:ext uri="{FF2B5EF4-FFF2-40B4-BE49-F238E27FC236}">
                    <a16:creationId xmlns:a16="http://schemas.microsoft.com/office/drawing/2014/main" id="{06310DB0-FEDA-43A2-A74E-FD2B1B577700}"/>
                  </a:ext>
                </a:extLst>
              </p:cNvPr>
              <p:cNvSpPr txBox="1"/>
              <p:nvPr/>
            </p:nvSpPr>
            <p:spPr>
              <a:xfrm>
                <a:off x="1371341" y="30528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400 000</a:t>
                </a:r>
              </a:p>
            </p:txBody>
          </p:sp>
          <p:sp>
            <p:nvSpPr>
              <p:cNvPr id="109" name="TextBox 108">
                <a:extLst>
                  <a:ext uri="{FF2B5EF4-FFF2-40B4-BE49-F238E27FC236}">
                    <a16:creationId xmlns:a16="http://schemas.microsoft.com/office/drawing/2014/main" id="{D806FAD2-DB60-45F1-8680-8AC1C340CF59}"/>
                  </a:ext>
                </a:extLst>
              </p:cNvPr>
              <p:cNvSpPr txBox="1"/>
              <p:nvPr/>
            </p:nvSpPr>
            <p:spPr>
              <a:xfrm>
                <a:off x="1371341" y="28368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500 000</a:t>
                </a:r>
              </a:p>
            </p:txBody>
          </p:sp>
          <p:sp>
            <p:nvSpPr>
              <p:cNvPr id="110" name="TextBox 109">
                <a:extLst>
                  <a:ext uri="{FF2B5EF4-FFF2-40B4-BE49-F238E27FC236}">
                    <a16:creationId xmlns:a16="http://schemas.microsoft.com/office/drawing/2014/main" id="{ADBDDE5A-8672-4032-804F-59CD5010738E}"/>
                  </a:ext>
                </a:extLst>
              </p:cNvPr>
              <p:cNvSpPr txBox="1"/>
              <p:nvPr/>
            </p:nvSpPr>
            <p:spPr>
              <a:xfrm>
                <a:off x="1371341" y="32580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300 000</a:t>
                </a:r>
              </a:p>
            </p:txBody>
          </p:sp>
          <p:sp>
            <p:nvSpPr>
              <p:cNvPr id="113" name="TextBox 112">
                <a:extLst>
                  <a:ext uri="{FF2B5EF4-FFF2-40B4-BE49-F238E27FC236}">
                    <a16:creationId xmlns:a16="http://schemas.microsoft.com/office/drawing/2014/main" id="{0D061584-A194-4C5E-86DA-84F2CA32D020}"/>
                  </a:ext>
                </a:extLst>
              </p:cNvPr>
              <p:cNvSpPr txBox="1"/>
              <p:nvPr/>
            </p:nvSpPr>
            <p:spPr>
              <a:xfrm>
                <a:off x="1645454"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1" name="object 5">
                <a:extLst>
                  <a:ext uri="{FF2B5EF4-FFF2-40B4-BE49-F238E27FC236}">
                    <a16:creationId xmlns:a16="http://schemas.microsoft.com/office/drawing/2014/main" id="{46F843DB-61BF-451A-A3E6-797C068BD3D7}"/>
                  </a:ext>
                </a:extLst>
              </p:cNvPr>
              <p:cNvSpPr/>
              <p:nvPr/>
            </p:nvSpPr>
            <p:spPr>
              <a:xfrm>
                <a:off x="1802462" y="2554929"/>
                <a:ext cx="1385151" cy="1405890"/>
              </a:xfrm>
              <a:custGeom>
                <a:avLst/>
                <a:gdLst/>
                <a:ahLst/>
                <a:cxnLst/>
                <a:rect l="l" t="t" r="r" b="b"/>
                <a:pathLst>
                  <a:path w="1357629" h="1405889">
                    <a:moveTo>
                      <a:pt x="0" y="0"/>
                    </a:moveTo>
                    <a:lnTo>
                      <a:pt x="0" y="1405851"/>
                    </a:lnTo>
                    <a:lnTo>
                      <a:pt x="1357096" y="1405851"/>
                    </a:lnTo>
                    <a:lnTo>
                      <a:pt x="1357096" y="522427"/>
                    </a:lnTo>
                    <a:lnTo>
                      <a:pt x="1281544" y="520903"/>
                    </a:lnTo>
                    <a:lnTo>
                      <a:pt x="1206868" y="517855"/>
                    </a:lnTo>
                    <a:lnTo>
                      <a:pt x="1130668" y="502615"/>
                    </a:lnTo>
                    <a:lnTo>
                      <a:pt x="1055992" y="484327"/>
                    </a:lnTo>
                    <a:lnTo>
                      <a:pt x="979792" y="459943"/>
                    </a:lnTo>
                    <a:lnTo>
                      <a:pt x="905116" y="427939"/>
                    </a:lnTo>
                    <a:lnTo>
                      <a:pt x="828916" y="406603"/>
                    </a:lnTo>
                    <a:lnTo>
                      <a:pt x="754240" y="392887"/>
                    </a:lnTo>
                    <a:lnTo>
                      <a:pt x="603364" y="341071"/>
                    </a:lnTo>
                    <a:lnTo>
                      <a:pt x="527164" y="316687"/>
                    </a:lnTo>
                    <a:lnTo>
                      <a:pt x="452488" y="287731"/>
                    </a:lnTo>
                    <a:lnTo>
                      <a:pt x="301612" y="214579"/>
                    </a:lnTo>
                    <a:lnTo>
                      <a:pt x="226936" y="171907"/>
                    </a:lnTo>
                    <a:lnTo>
                      <a:pt x="0" y="0"/>
                    </a:lnTo>
                    <a:close/>
                  </a:path>
                </a:pathLst>
              </a:custGeom>
              <a:solidFill>
                <a:srgbClr val="F29FC5"/>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2" name="object 6">
                <a:extLst>
                  <a:ext uri="{FF2B5EF4-FFF2-40B4-BE49-F238E27FC236}">
                    <a16:creationId xmlns:a16="http://schemas.microsoft.com/office/drawing/2014/main" id="{02602686-774C-47C1-A19B-E35D0C4A0C65}"/>
                  </a:ext>
                </a:extLst>
              </p:cNvPr>
              <p:cNvSpPr/>
              <p:nvPr/>
            </p:nvSpPr>
            <p:spPr>
              <a:xfrm>
                <a:off x="1784839" y="3341249"/>
                <a:ext cx="1418840" cy="619760"/>
              </a:xfrm>
              <a:custGeom>
                <a:avLst/>
                <a:gdLst/>
                <a:ahLst/>
                <a:cxnLst/>
                <a:rect l="l" t="t" r="r" b="b"/>
                <a:pathLst>
                  <a:path w="1390650" h="619760">
                    <a:moveTo>
                      <a:pt x="0" y="0"/>
                    </a:moveTo>
                    <a:lnTo>
                      <a:pt x="0" y="619531"/>
                    </a:lnTo>
                    <a:lnTo>
                      <a:pt x="1390040" y="619531"/>
                    </a:lnTo>
                    <a:lnTo>
                      <a:pt x="1390040" y="229895"/>
                    </a:lnTo>
                    <a:lnTo>
                      <a:pt x="1312659" y="229895"/>
                    </a:lnTo>
                    <a:lnTo>
                      <a:pt x="1236167" y="228371"/>
                    </a:lnTo>
                    <a:lnTo>
                      <a:pt x="1081633" y="213118"/>
                    </a:lnTo>
                    <a:lnTo>
                      <a:pt x="1003579" y="202450"/>
                    </a:lnTo>
                    <a:lnTo>
                      <a:pt x="927087" y="188747"/>
                    </a:lnTo>
                    <a:lnTo>
                      <a:pt x="849033" y="179590"/>
                    </a:lnTo>
                    <a:lnTo>
                      <a:pt x="772553" y="173494"/>
                    </a:lnTo>
                    <a:lnTo>
                      <a:pt x="694499" y="161302"/>
                    </a:lnTo>
                    <a:lnTo>
                      <a:pt x="539965" y="139966"/>
                    </a:lnTo>
                    <a:lnTo>
                      <a:pt x="463473" y="126250"/>
                    </a:lnTo>
                    <a:lnTo>
                      <a:pt x="385419" y="111023"/>
                    </a:lnTo>
                    <a:lnTo>
                      <a:pt x="308940" y="94259"/>
                    </a:lnTo>
                    <a:lnTo>
                      <a:pt x="232448" y="75971"/>
                    </a:lnTo>
                    <a:lnTo>
                      <a:pt x="154393" y="50050"/>
                    </a:lnTo>
                    <a:lnTo>
                      <a:pt x="77901" y="25666"/>
                    </a:lnTo>
                    <a:lnTo>
                      <a:pt x="0" y="0"/>
                    </a:lnTo>
                    <a:close/>
                  </a:path>
                </a:pathLst>
              </a:custGeom>
              <a:solidFill>
                <a:srgbClr val="F8F8F8"/>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5" name="object 9">
                <a:extLst>
                  <a:ext uri="{FF2B5EF4-FFF2-40B4-BE49-F238E27FC236}">
                    <a16:creationId xmlns:a16="http://schemas.microsoft.com/office/drawing/2014/main" id="{ABBB3345-9A11-4E5F-8134-5D9869AFAE9F}"/>
                  </a:ext>
                </a:extLst>
              </p:cNvPr>
              <p:cNvSpPr/>
              <p:nvPr/>
            </p:nvSpPr>
            <p:spPr>
              <a:xfrm>
                <a:off x="1802462" y="3028755"/>
                <a:ext cx="1385151" cy="346710"/>
              </a:xfrm>
              <a:custGeom>
                <a:avLst/>
                <a:gdLst/>
                <a:ahLst/>
                <a:cxnLst/>
                <a:rect l="l" t="t" r="r" b="b"/>
                <a:pathLst>
                  <a:path w="1357629" h="346710">
                    <a:moveTo>
                      <a:pt x="0" y="0"/>
                    </a:moveTo>
                    <a:lnTo>
                      <a:pt x="76060" y="37934"/>
                    </a:lnTo>
                    <a:lnTo>
                      <a:pt x="150736" y="76034"/>
                    </a:lnTo>
                    <a:lnTo>
                      <a:pt x="226936" y="114134"/>
                    </a:lnTo>
                    <a:lnTo>
                      <a:pt x="301612" y="141566"/>
                    </a:lnTo>
                    <a:lnTo>
                      <a:pt x="376288" y="165950"/>
                    </a:lnTo>
                    <a:lnTo>
                      <a:pt x="452488" y="190334"/>
                    </a:lnTo>
                    <a:lnTo>
                      <a:pt x="527164" y="210146"/>
                    </a:lnTo>
                    <a:lnTo>
                      <a:pt x="603364" y="226910"/>
                    </a:lnTo>
                    <a:lnTo>
                      <a:pt x="678040" y="243674"/>
                    </a:lnTo>
                    <a:lnTo>
                      <a:pt x="754240" y="260438"/>
                    </a:lnTo>
                    <a:lnTo>
                      <a:pt x="828916" y="269582"/>
                    </a:lnTo>
                    <a:lnTo>
                      <a:pt x="905116" y="283298"/>
                    </a:lnTo>
                    <a:lnTo>
                      <a:pt x="979792" y="304634"/>
                    </a:lnTo>
                    <a:lnTo>
                      <a:pt x="1055992" y="321398"/>
                    </a:lnTo>
                    <a:lnTo>
                      <a:pt x="1130668" y="332066"/>
                    </a:lnTo>
                    <a:lnTo>
                      <a:pt x="1206868" y="342734"/>
                    </a:lnTo>
                    <a:lnTo>
                      <a:pt x="1281544" y="345782"/>
                    </a:lnTo>
                    <a:lnTo>
                      <a:pt x="1357096" y="346214"/>
                    </a:lnTo>
                  </a:path>
                </a:pathLst>
              </a:custGeom>
              <a:ln w="28575">
                <a:solidFill>
                  <a:srgbClr val="E6007E"/>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6" name="object 15">
                <a:extLst>
                  <a:ext uri="{FF2B5EF4-FFF2-40B4-BE49-F238E27FC236}">
                    <a16:creationId xmlns:a16="http://schemas.microsoft.com/office/drawing/2014/main" id="{A323B360-1E83-4242-8554-F9E530AD948C}"/>
                  </a:ext>
                </a:extLst>
              </p:cNvPr>
              <p:cNvSpPr/>
              <p:nvPr/>
            </p:nvSpPr>
            <p:spPr>
              <a:xfrm>
                <a:off x="2567815" y="3296014"/>
                <a:ext cx="7127" cy="655320"/>
              </a:xfrm>
              <a:custGeom>
                <a:avLst/>
                <a:gdLst/>
                <a:ahLst/>
                <a:cxnLst/>
                <a:rect l="l" t="t" r="r" b="b"/>
                <a:pathLst>
                  <a:path w="6985" h="655320">
                    <a:moveTo>
                      <a:pt x="6692" y="654837"/>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7" name="object 16">
                <a:extLst>
                  <a:ext uri="{FF2B5EF4-FFF2-40B4-BE49-F238E27FC236}">
                    <a16:creationId xmlns:a16="http://schemas.microsoft.com/office/drawing/2014/main" id="{B4AD2ACC-F2B7-40F2-B3C0-F12C12D36AB7}"/>
                  </a:ext>
                </a:extLst>
              </p:cNvPr>
              <p:cNvSpPr/>
              <p:nvPr/>
            </p:nvSpPr>
            <p:spPr>
              <a:xfrm>
                <a:off x="3178238" y="3360450"/>
                <a:ext cx="3887" cy="600075"/>
              </a:xfrm>
              <a:custGeom>
                <a:avLst/>
                <a:gdLst/>
                <a:ahLst/>
                <a:cxnLst/>
                <a:rect l="l" t="t" r="r" b="b"/>
                <a:pathLst>
                  <a:path w="3810" h="600075">
                    <a:moveTo>
                      <a:pt x="3340" y="599859"/>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grpSp>
        <p:grpSp>
          <p:nvGrpSpPr>
            <p:cNvPr id="19" name="Group 18">
              <a:extLst>
                <a:ext uri="{FF2B5EF4-FFF2-40B4-BE49-F238E27FC236}">
                  <a16:creationId xmlns:a16="http://schemas.microsoft.com/office/drawing/2014/main" id="{7FD9A15D-EDC8-46C4-A747-A7FCEB7F1CED}"/>
                </a:ext>
              </a:extLst>
            </p:cNvPr>
            <p:cNvGrpSpPr/>
            <p:nvPr/>
          </p:nvGrpSpPr>
          <p:grpSpPr>
            <a:xfrm>
              <a:off x="6973392" y="1620000"/>
              <a:ext cx="3186000" cy="3600000"/>
              <a:chOff x="6973392" y="1620000"/>
              <a:chExt cx="3186000" cy="3600000"/>
            </a:xfrm>
          </p:grpSpPr>
          <p:sp>
            <p:nvSpPr>
              <p:cNvPr id="68" name="Rectangle 67">
                <a:extLst>
                  <a:ext uri="{FF2B5EF4-FFF2-40B4-BE49-F238E27FC236}">
                    <a16:creationId xmlns:a16="http://schemas.microsoft.com/office/drawing/2014/main" id="{70355287-9DB2-4344-AF63-D4C746A3B4FD}"/>
                  </a:ext>
                </a:extLst>
              </p:cNvPr>
              <p:cNvSpPr/>
              <p:nvPr/>
            </p:nvSpPr>
            <p:spPr>
              <a:xfrm>
                <a:off x="6973392"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1270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Incidence-prevalence ratio</a:t>
                </a:r>
              </a:p>
            </p:txBody>
          </p:sp>
          <p:sp>
            <p:nvSpPr>
              <p:cNvPr id="51" name="object 48">
                <a:extLst>
                  <a:ext uri="{FF2B5EF4-FFF2-40B4-BE49-F238E27FC236}">
                    <a16:creationId xmlns:a16="http://schemas.microsoft.com/office/drawing/2014/main" id="{36822717-41F7-4374-962D-3D4151624A4A}"/>
                  </a:ext>
                </a:extLst>
              </p:cNvPr>
              <p:cNvSpPr/>
              <p:nvPr/>
            </p:nvSpPr>
            <p:spPr>
              <a:xfrm>
                <a:off x="8418266" y="2476341"/>
                <a:ext cx="0" cy="1483995"/>
              </a:xfrm>
              <a:custGeom>
                <a:avLst/>
                <a:gdLst/>
                <a:ahLst/>
                <a:cxnLst/>
                <a:rect l="l" t="t" r="r" b="b"/>
                <a:pathLst>
                  <a:path h="1483995">
                    <a:moveTo>
                      <a:pt x="0" y="1483918"/>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2" name="object 49">
                <a:extLst>
                  <a:ext uri="{FF2B5EF4-FFF2-40B4-BE49-F238E27FC236}">
                    <a16:creationId xmlns:a16="http://schemas.microsoft.com/office/drawing/2014/main" id="{4975E23F-8CDD-4167-8096-7E3752AAC1DF}"/>
                  </a:ext>
                </a:extLst>
              </p:cNvPr>
              <p:cNvSpPr/>
              <p:nvPr/>
            </p:nvSpPr>
            <p:spPr>
              <a:xfrm>
                <a:off x="8418266" y="3960260"/>
                <a:ext cx="1625600" cy="0"/>
              </a:xfrm>
              <a:custGeom>
                <a:avLst/>
                <a:gdLst/>
                <a:ahLst/>
                <a:cxnLst/>
                <a:rect l="l" t="t" r="r" b="b"/>
                <a:pathLst>
                  <a:path w="1625600">
                    <a:moveTo>
                      <a:pt x="0" y="0"/>
                    </a:moveTo>
                    <a:lnTo>
                      <a:pt x="1625549"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52">
                <a:extLst>
                  <a:ext uri="{FF2B5EF4-FFF2-40B4-BE49-F238E27FC236}">
                    <a16:creationId xmlns:a16="http://schemas.microsoft.com/office/drawing/2014/main" id="{A07178E1-BB4C-4903-81CD-99B0E9D26132}"/>
                  </a:ext>
                </a:extLst>
              </p:cNvPr>
              <p:cNvSpPr txBox="1"/>
              <p:nvPr/>
            </p:nvSpPr>
            <p:spPr>
              <a:xfrm>
                <a:off x="8011598" y="2591240"/>
                <a:ext cx="115416" cy="1287145"/>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Incidence</a:t>
                </a:r>
                <a:r>
                  <a:rPr kumimoji="0" lang="en-GB"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a:t>
                </a: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prevalence ratio</a:t>
                </a:r>
              </a:p>
            </p:txBody>
          </p:sp>
          <p:sp>
            <p:nvSpPr>
              <p:cNvPr id="63" name="object 60">
                <a:extLst>
                  <a:ext uri="{FF2B5EF4-FFF2-40B4-BE49-F238E27FC236}">
                    <a16:creationId xmlns:a16="http://schemas.microsoft.com/office/drawing/2014/main" id="{436C1130-1728-4DFD-97C0-32AD10B34B96}"/>
                  </a:ext>
                </a:extLst>
              </p:cNvPr>
              <p:cNvSpPr txBox="1"/>
              <p:nvPr/>
            </p:nvSpPr>
            <p:spPr>
              <a:xfrm>
                <a:off x="6973392" y="2520000"/>
                <a:ext cx="882000" cy="570605"/>
              </a:xfrm>
              <a:prstGeom prst="rect">
                <a:avLst/>
              </a:prstGeom>
            </p:spPr>
            <p:txBody>
              <a:bodyPr vert="horz" wrap="square" lIns="0" tIns="6350" rIns="3600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2018</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Incidence</a:t>
                </a: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revalence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ratio</a:t>
                </a:r>
              </a:p>
            </p:txBody>
          </p:sp>
          <p:sp>
            <p:nvSpPr>
              <p:cNvPr id="106" name="object 28">
                <a:extLst>
                  <a:ext uri="{FF2B5EF4-FFF2-40B4-BE49-F238E27FC236}">
                    <a16:creationId xmlns:a16="http://schemas.microsoft.com/office/drawing/2014/main" id="{51729B40-EF21-4253-881D-6F6B9A11EFD8}"/>
                  </a:ext>
                </a:extLst>
              </p:cNvPr>
              <p:cNvSpPr txBox="1"/>
              <p:nvPr/>
            </p:nvSpPr>
            <p:spPr>
              <a:xfrm>
                <a:off x="6973392" y="3132000"/>
                <a:ext cx="846000" cy="635392"/>
              </a:xfrm>
              <a:prstGeom prst="rect">
                <a:avLst/>
              </a:prstGeom>
            </p:spPr>
            <p:txBody>
              <a:bodyPr vert="horz" wrap="square" lIns="0" tIns="16510" rIns="3600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5.5</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[3.</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7</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8</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3</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7" name="TextBox 86">
                <a:extLst>
                  <a:ext uri="{FF2B5EF4-FFF2-40B4-BE49-F238E27FC236}">
                    <a16:creationId xmlns:a16="http://schemas.microsoft.com/office/drawing/2014/main" id="{369F9BC7-47E6-4E72-812E-9DF7F1469CE6}"/>
                  </a:ext>
                </a:extLst>
              </p:cNvPr>
              <p:cNvSpPr txBox="1"/>
              <p:nvPr/>
            </p:nvSpPr>
            <p:spPr>
              <a:xfrm>
                <a:off x="8223809" y="2413839"/>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14</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8" name="TextBox 87">
                <a:extLst>
                  <a:ext uri="{FF2B5EF4-FFF2-40B4-BE49-F238E27FC236}">
                    <a16:creationId xmlns:a16="http://schemas.microsoft.com/office/drawing/2014/main" id="{74EACDD7-5AC4-44BA-9085-E20B03A82DF3}"/>
                  </a:ext>
                </a:extLst>
              </p:cNvPr>
              <p:cNvSpPr txBox="1"/>
              <p:nvPr/>
            </p:nvSpPr>
            <p:spPr>
              <a:xfrm>
                <a:off x="8223809" y="2622639"/>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12</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D00F9BDA-4558-4527-9787-92FE060FB224}"/>
                  </a:ext>
                </a:extLst>
              </p:cNvPr>
              <p:cNvSpPr txBox="1"/>
              <p:nvPr/>
            </p:nvSpPr>
            <p:spPr>
              <a:xfrm>
                <a:off x="8273501" y="3564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0" name="TextBox 89">
                <a:extLst>
                  <a:ext uri="{FF2B5EF4-FFF2-40B4-BE49-F238E27FC236}">
                    <a16:creationId xmlns:a16="http://schemas.microsoft.com/office/drawing/2014/main" id="{3DB047E1-EB7C-4FE8-B550-6DF1CFF60BD2}"/>
                  </a:ext>
                </a:extLst>
              </p:cNvPr>
              <p:cNvSpPr txBox="1"/>
              <p:nvPr/>
            </p:nvSpPr>
            <p:spPr>
              <a:xfrm>
                <a:off x="8273501" y="36756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0CE8EADC-20F9-45F3-A3C1-FE64E3CB6668}"/>
                  </a:ext>
                </a:extLst>
              </p:cNvPr>
              <p:cNvSpPr txBox="1"/>
              <p:nvPr/>
            </p:nvSpPr>
            <p:spPr>
              <a:xfrm>
                <a:off x="8273501" y="34632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AA771D33-5146-4B10-8B0B-B63EDA104E95}"/>
                  </a:ext>
                </a:extLst>
              </p:cNvPr>
              <p:cNvSpPr txBox="1"/>
              <p:nvPr/>
            </p:nvSpPr>
            <p:spPr>
              <a:xfrm>
                <a:off x="8273501" y="3052666"/>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062BD50F-1CFE-4DFC-A01D-2BD21B8F5EDE}"/>
                  </a:ext>
                </a:extLst>
              </p:cNvPr>
              <p:cNvSpPr txBox="1"/>
              <p:nvPr/>
            </p:nvSpPr>
            <p:spPr>
              <a:xfrm>
                <a:off x="8223809" y="2835039"/>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EBAB0C7F-ADFE-4D86-9EB7-739A47919AE6}"/>
                  </a:ext>
                </a:extLst>
              </p:cNvPr>
              <p:cNvSpPr txBox="1"/>
              <p:nvPr/>
            </p:nvSpPr>
            <p:spPr>
              <a:xfrm>
                <a:off x="8273501" y="325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2510445A-9E3C-45DD-B060-61E79343D5E7}"/>
                  </a:ext>
                </a:extLst>
              </p:cNvPr>
              <p:cNvSpPr txBox="1"/>
              <p:nvPr/>
            </p:nvSpPr>
            <p:spPr>
              <a:xfrm>
                <a:off x="8273501"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7" name="TextBox 96">
                <a:extLst>
                  <a:ext uri="{FF2B5EF4-FFF2-40B4-BE49-F238E27FC236}">
                    <a16:creationId xmlns:a16="http://schemas.microsoft.com/office/drawing/2014/main" id="{053F924A-8D6E-422A-A6A5-04FFEC88F59E}"/>
                  </a:ext>
                </a:extLst>
              </p:cNvPr>
              <p:cNvSpPr txBox="1"/>
              <p:nvPr/>
            </p:nvSpPr>
            <p:spPr>
              <a:xfrm>
                <a:off x="83376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AD485CB3-4B74-4FCB-8A7E-7536E60BDABD}"/>
                  </a:ext>
                </a:extLst>
              </p:cNvPr>
              <p:cNvSpPr txBox="1"/>
              <p:nvPr/>
            </p:nvSpPr>
            <p:spPr>
              <a:xfrm>
                <a:off x="9194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68E9021D-B281-4250-91DE-2C8854EB8451}"/>
                  </a:ext>
                </a:extLst>
              </p:cNvPr>
              <p:cNvSpPr txBox="1"/>
              <p:nvPr/>
            </p:nvSpPr>
            <p:spPr>
              <a:xfrm>
                <a:off x="9878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60E3F0DC-B3DA-4AA8-A66E-7F0BC3FAA7C9}"/>
                  </a:ext>
                </a:extLst>
              </p:cNvPr>
              <p:cNvSpPr txBox="1"/>
              <p:nvPr/>
            </p:nvSpPr>
            <p:spPr>
              <a:xfrm>
                <a:off x="87660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CC0DC5A4-DA73-48FE-8D92-FE672E19503F}"/>
                  </a:ext>
                </a:extLst>
              </p:cNvPr>
              <p:cNvSpPr txBox="1"/>
              <p:nvPr/>
            </p:nvSpPr>
            <p:spPr>
              <a:xfrm>
                <a:off x="96228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99EDC26E-CF6E-4E7E-B4B0-EC98FB275F5C}"/>
                  </a:ext>
                </a:extLst>
              </p:cNvPr>
              <p:cNvSpPr txBox="1"/>
              <p:nvPr/>
            </p:nvSpPr>
            <p:spPr>
              <a:xfrm>
                <a:off x="8604000" y="4392000"/>
                <a:ext cx="1352934"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Incidence-prevalence ratio</a:t>
                </a:r>
              </a:p>
            </p:txBody>
          </p:sp>
          <p:cxnSp>
            <p:nvCxnSpPr>
              <p:cNvPr id="115" name="Straight Connector 114">
                <a:extLst>
                  <a:ext uri="{FF2B5EF4-FFF2-40B4-BE49-F238E27FC236}">
                    <a16:creationId xmlns:a16="http://schemas.microsoft.com/office/drawing/2014/main" id="{BDE6D3CE-C848-45D4-9613-41413E8DA190}"/>
                  </a:ext>
                </a:extLst>
              </p:cNvPr>
              <p:cNvCxnSpPr/>
              <p:nvPr/>
            </p:nvCxnSpPr>
            <p:spPr>
              <a:xfrm>
                <a:off x="833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6F5BC01F-D021-4BD4-ADE5-17A30F632494}"/>
                  </a:ext>
                </a:extLst>
              </p:cNvPr>
              <p:cNvSpPr txBox="1"/>
              <p:nvPr/>
            </p:nvSpPr>
            <p:spPr>
              <a:xfrm>
                <a:off x="8604000" y="4572000"/>
                <a:ext cx="64120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Target value</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21" name="Straight Connector 120">
                <a:extLst>
                  <a:ext uri="{FF2B5EF4-FFF2-40B4-BE49-F238E27FC236}">
                    <a16:creationId xmlns:a16="http://schemas.microsoft.com/office/drawing/2014/main" id="{934D9C05-9D96-4E4F-857A-0AD05C481EC0}"/>
                  </a:ext>
                </a:extLst>
              </p:cNvPr>
              <p:cNvCxnSpPr/>
              <p:nvPr/>
            </p:nvCxnSpPr>
            <p:spPr>
              <a:xfrm>
                <a:off x="8334000" y="4642344"/>
                <a:ext cx="216000" cy="0"/>
              </a:xfrm>
              <a:prstGeom prst="line">
                <a:avLst/>
              </a:prstGeom>
              <a:ln w="22225">
                <a:solidFill>
                  <a:srgbClr val="E6007E"/>
                </a:solidFill>
                <a:prstDash val="sysDot"/>
              </a:ln>
            </p:spPr>
            <p:style>
              <a:lnRef idx="1">
                <a:schemeClr val="accent1"/>
              </a:lnRef>
              <a:fillRef idx="0">
                <a:schemeClr val="accent1"/>
              </a:fillRef>
              <a:effectRef idx="0">
                <a:schemeClr val="accent1"/>
              </a:effectRef>
              <a:fontRef idx="minor">
                <a:schemeClr val="tx1"/>
              </a:fontRef>
            </p:style>
          </p:cxnSp>
          <p:sp>
            <p:nvSpPr>
              <p:cNvPr id="138" name="object 39">
                <a:extLst>
                  <a:ext uri="{FF2B5EF4-FFF2-40B4-BE49-F238E27FC236}">
                    <a16:creationId xmlns:a16="http://schemas.microsoft.com/office/drawing/2014/main" id="{B00EE72E-3D77-47D2-B762-46E5433EDFDB}"/>
                  </a:ext>
                </a:extLst>
              </p:cNvPr>
              <p:cNvSpPr/>
              <p:nvPr/>
            </p:nvSpPr>
            <p:spPr>
              <a:xfrm>
                <a:off x="8459607" y="2561188"/>
                <a:ext cx="1541098" cy="1398426"/>
              </a:xfrm>
              <a:custGeom>
                <a:avLst/>
                <a:gdLst/>
                <a:ahLst/>
                <a:cxnLst/>
                <a:rect l="l" t="t" r="r" b="b"/>
                <a:pathLst>
                  <a:path w="1568450" h="1406525">
                    <a:moveTo>
                      <a:pt x="0" y="0"/>
                    </a:moveTo>
                    <a:lnTo>
                      <a:pt x="0" y="1406309"/>
                    </a:lnTo>
                    <a:lnTo>
                      <a:pt x="1568437" y="1406309"/>
                    </a:lnTo>
                    <a:lnTo>
                      <a:pt x="1568437" y="668959"/>
                    </a:lnTo>
                    <a:lnTo>
                      <a:pt x="1481378" y="656742"/>
                    </a:lnTo>
                    <a:lnTo>
                      <a:pt x="1394333" y="643001"/>
                    </a:lnTo>
                    <a:lnTo>
                      <a:pt x="1220241" y="597179"/>
                    </a:lnTo>
                    <a:lnTo>
                      <a:pt x="1133182" y="565111"/>
                    </a:lnTo>
                    <a:lnTo>
                      <a:pt x="1046137" y="525399"/>
                    </a:lnTo>
                    <a:lnTo>
                      <a:pt x="959091" y="496392"/>
                    </a:lnTo>
                    <a:lnTo>
                      <a:pt x="872032" y="470420"/>
                    </a:lnTo>
                    <a:lnTo>
                      <a:pt x="783463" y="435305"/>
                    </a:lnTo>
                    <a:lnTo>
                      <a:pt x="696404" y="401701"/>
                    </a:lnTo>
                    <a:lnTo>
                      <a:pt x="609358" y="369633"/>
                    </a:lnTo>
                    <a:lnTo>
                      <a:pt x="522312" y="334505"/>
                    </a:lnTo>
                    <a:lnTo>
                      <a:pt x="348208" y="255092"/>
                    </a:lnTo>
                    <a:lnTo>
                      <a:pt x="261162" y="212331"/>
                    </a:lnTo>
                    <a:lnTo>
                      <a:pt x="174117" y="149720"/>
                    </a:lnTo>
                    <a:lnTo>
                      <a:pt x="87058" y="82524"/>
                    </a:lnTo>
                    <a:lnTo>
                      <a:pt x="0"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9" name="object 40">
                <a:extLst>
                  <a:ext uri="{FF2B5EF4-FFF2-40B4-BE49-F238E27FC236}">
                    <a16:creationId xmlns:a16="http://schemas.microsoft.com/office/drawing/2014/main" id="{38309289-9398-4290-B563-4D255C832085}"/>
                  </a:ext>
                </a:extLst>
              </p:cNvPr>
              <p:cNvSpPr/>
              <p:nvPr/>
            </p:nvSpPr>
            <p:spPr>
              <a:xfrm>
                <a:off x="8432668" y="3072331"/>
                <a:ext cx="1576038" cy="887669"/>
              </a:xfrm>
              <a:custGeom>
                <a:avLst/>
                <a:gdLst/>
                <a:ahLst/>
                <a:cxnLst/>
                <a:rect l="l" t="t" r="r" b="b"/>
                <a:pathLst>
                  <a:path w="1604010" h="892809">
                    <a:moveTo>
                      <a:pt x="0" y="0"/>
                    </a:moveTo>
                    <a:lnTo>
                      <a:pt x="0" y="892225"/>
                    </a:lnTo>
                    <a:lnTo>
                      <a:pt x="1603971" y="892225"/>
                    </a:lnTo>
                    <a:lnTo>
                      <a:pt x="1603971" y="423646"/>
                    </a:lnTo>
                    <a:lnTo>
                      <a:pt x="1425917" y="408368"/>
                    </a:lnTo>
                    <a:lnTo>
                      <a:pt x="1247889" y="377825"/>
                    </a:lnTo>
                    <a:lnTo>
                      <a:pt x="1158862" y="359498"/>
                    </a:lnTo>
                    <a:lnTo>
                      <a:pt x="1069835" y="333540"/>
                    </a:lnTo>
                    <a:lnTo>
                      <a:pt x="980808" y="315214"/>
                    </a:lnTo>
                    <a:lnTo>
                      <a:pt x="891794" y="298411"/>
                    </a:lnTo>
                    <a:lnTo>
                      <a:pt x="801217" y="275501"/>
                    </a:lnTo>
                    <a:lnTo>
                      <a:pt x="712190" y="254127"/>
                    </a:lnTo>
                    <a:lnTo>
                      <a:pt x="623163" y="234276"/>
                    </a:lnTo>
                    <a:lnTo>
                      <a:pt x="534149" y="212890"/>
                    </a:lnTo>
                    <a:lnTo>
                      <a:pt x="445122" y="186931"/>
                    </a:lnTo>
                    <a:lnTo>
                      <a:pt x="356095" y="162496"/>
                    </a:lnTo>
                    <a:lnTo>
                      <a:pt x="267081" y="135001"/>
                    </a:lnTo>
                    <a:lnTo>
                      <a:pt x="178054" y="95300"/>
                    </a:lnTo>
                    <a:lnTo>
                      <a:pt x="89039" y="52539"/>
                    </a:lnTo>
                    <a:lnTo>
                      <a:pt x="0" y="0"/>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2" name="object 43">
                <a:extLst>
                  <a:ext uri="{FF2B5EF4-FFF2-40B4-BE49-F238E27FC236}">
                    <a16:creationId xmlns:a16="http://schemas.microsoft.com/office/drawing/2014/main" id="{07F137F3-C573-4EFF-8B34-56140A9CA032}"/>
                  </a:ext>
                </a:extLst>
              </p:cNvPr>
              <p:cNvSpPr/>
              <p:nvPr/>
            </p:nvSpPr>
            <p:spPr>
              <a:xfrm>
                <a:off x="8459607" y="2847933"/>
                <a:ext cx="1541098" cy="529066"/>
              </a:xfrm>
              <a:custGeom>
                <a:avLst/>
                <a:gdLst/>
                <a:ahLst/>
                <a:cxnLst/>
                <a:rect l="l" t="t" r="r" b="b"/>
                <a:pathLst>
                  <a:path w="1568450" h="532129">
                    <a:moveTo>
                      <a:pt x="0" y="0"/>
                    </a:moveTo>
                    <a:lnTo>
                      <a:pt x="87058" y="65951"/>
                    </a:lnTo>
                    <a:lnTo>
                      <a:pt x="174117" y="119405"/>
                    </a:lnTo>
                    <a:lnTo>
                      <a:pt x="261162" y="168274"/>
                    </a:lnTo>
                    <a:lnTo>
                      <a:pt x="348208" y="203390"/>
                    </a:lnTo>
                    <a:lnTo>
                      <a:pt x="435267" y="233933"/>
                    </a:lnTo>
                    <a:lnTo>
                      <a:pt x="522312" y="266014"/>
                    </a:lnTo>
                    <a:lnTo>
                      <a:pt x="609358" y="293496"/>
                    </a:lnTo>
                    <a:lnTo>
                      <a:pt x="696404" y="319468"/>
                    </a:lnTo>
                    <a:lnTo>
                      <a:pt x="783463" y="345427"/>
                    </a:lnTo>
                    <a:lnTo>
                      <a:pt x="872032" y="374446"/>
                    </a:lnTo>
                    <a:lnTo>
                      <a:pt x="959091" y="394296"/>
                    </a:lnTo>
                    <a:lnTo>
                      <a:pt x="1046137" y="417207"/>
                    </a:lnTo>
                    <a:lnTo>
                      <a:pt x="1133182" y="449275"/>
                    </a:lnTo>
                    <a:lnTo>
                      <a:pt x="1220241" y="473709"/>
                    </a:lnTo>
                    <a:lnTo>
                      <a:pt x="1307287" y="493560"/>
                    </a:lnTo>
                    <a:lnTo>
                      <a:pt x="1394333" y="511886"/>
                    </a:lnTo>
                    <a:lnTo>
                      <a:pt x="1481378" y="522579"/>
                    </a:lnTo>
                    <a:lnTo>
                      <a:pt x="1568437" y="531634"/>
                    </a:lnTo>
                  </a:path>
                </a:pathLst>
              </a:custGeom>
              <a:ln w="28638">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6" name="object 53">
                <a:extLst>
                  <a:ext uri="{FF2B5EF4-FFF2-40B4-BE49-F238E27FC236}">
                    <a16:creationId xmlns:a16="http://schemas.microsoft.com/office/drawing/2014/main" id="{AA1FDD64-7AC0-4505-9E48-2E52B8050CAD}"/>
                  </a:ext>
                </a:extLst>
              </p:cNvPr>
              <p:cNvSpPr/>
              <p:nvPr/>
            </p:nvSpPr>
            <p:spPr>
              <a:xfrm>
                <a:off x="8428669" y="3636181"/>
                <a:ext cx="1590675" cy="0"/>
              </a:xfrm>
              <a:custGeom>
                <a:avLst/>
                <a:gdLst/>
                <a:ahLst/>
                <a:cxnLst/>
                <a:rect l="l" t="t" r="r" b="b"/>
                <a:pathLst>
                  <a:path w="1590675">
                    <a:moveTo>
                      <a:pt x="0" y="0"/>
                    </a:moveTo>
                    <a:lnTo>
                      <a:pt x="1590598"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spTree>
    <p:extLst>
      <p:ext uri="{BB962C8B-B14F-4D97-AF65-F5344CB8AC3E}">
        <p14:creationId xmlns:p14="http://schemas.microsoft.com/office/powerpoint/2010/main" val="67839230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5AB86CB-EA33-4DAD-9B42-A5420813760E}"/>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change in new HIV infections, by country,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western and central Africa, 2010–2018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C2FC3EC9-413E-4BAE-A154-AB7CED38C560}"/>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90" name="TextBox 89">
              <a:extLst>
                <a:ext uri="{FF2B5EF4-FFF2-40B4-BE49-F238E27FC236}">
                  <a16:creationId xmlns:a16="http://schemas.microsoft.com/office/drawing/2014/main" id="{7F064A1A-AC3D-420C-8567-84943425E6F4}"/>
                </a:ext>
              </a:extLst>
            </p:cNvPr>
            <p:cNvSpPr txBox="1"/>
            <p:nvPr/>
          </p:nvSpPr>
          <p:spPr>
            <a:xfrm>
              <a:off x="1944000" y="4140000"/>
              <a:ext cx="153888" cy="59631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Mauritania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8363187D-A4CA-4CE2-8BE7-77E5F7B3A3FA}"/>
                </a:ext>
              </a:extLst>
            </p:cNvPr>
            <p:cNvSpPr txBox="1"/>
            <p:nvPr/>
          </p:nvSpPr>
          <p:spPr>
            <a:xfrm>
              <a:off x="2304000" y="4140000"/>
              <a:ext cx="153888" cy="137698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Central African Republic</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7EC6A6A2-370E-44E3-B41A-6A4F068362C9}"/>
                </a:ext>
              </a:extLst>
            </p:cNvPr>
            <p:cNvSpPr txBox="1"/>
            <p:nvPr/>
          </p:nvSpPr>
          <p:spPr>
            <a:xfrm>
              <a:off x="2664000" y="4140000"/>
              <a:ext cx="153888" cy="194284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Democratic Republic of the Congo</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F12AE775-A7BC-49B9-8E9E-75B4EEBF9E95}"/>
                </a:ext>
              </a:extLst>
            </p:cNvPr>
            <p:cNvSpPr txBox="1"/>
            <p:nvPr/>
          </p:nvSpPr>
          <p:spPr>
            <a:xfrm>
              <a:off x="3024000" y="4140000"/>
              <a:ext cx="153888" cy="466474"/>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Senegal</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D384F964-9CEE-430E-BA79-1F8AF2B5BCF2}"/>
                </a:ext>
              </a:extLst>
            </p:cNvPr>
            <p:cNvSpPr txBox="1"/>
            <p:nvPr/>
          </p:nvSpPr>
          <p:spPr>
            <a:xfrm>
              <a:off x="3384000" y="4140000"/>
              <a:ext cx="153888" cy="59631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Cameroon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4BE7BE63-55E3-4E38-808C-87DED7DD4519}"/>
                </a:ext>
              </a:extLst>
            </p:cNvPr>
            <p:cNvSpPr txBox="1"/>
            <p:nvPr/>
          </p:nvSpPr>
          <p:spPr>
            <a:xfrm>
              <a:off x="3744000" y="4140000"/>
              <a:ext cx="153888" cy="716543"/>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Côte d’Ivoire</a:t>
              </a:r>
            </a:p>
          </p:txBody>
        </p:sp>
        <p:sp>
          <p:nvSpPr>
            <p:cNvPr id="96" name="TextBox 95">
              <a:extLst>
                <a:ext uri="{FF2B5EF4-FFF2-40B4-BE49-F238E27FC236}">
                  <a16:creationId xmlns:a16="http://schemas.microsoft.com/office/drawing/2014/main" id="{7A52E24A-4683-40DB-97D1-D3E1067818B6}"/>
                </a:ext>
              </a:extLst>
            </p:cNvPr>
            <p:cNvSpPr txBox="1"/>
            <p:nvPr/>
          </p:nvSpPr>
          <p:spPr>
            <a:xfrm>
              <a:off x="4104000" y="4140000"/>
              <a:ext cx="153888" cy="290144"/>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Togo</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7" name="TextBox 96">
              <a:extLst>
                <a:ext uri="{FF2B5EF4-FFF2-40B4-BE49-F238E27FC236}">
                  <a16:creationId xmlns:a16="http://schemas.microsoft.com/office/drawing/2014/main" id="{BBCD58E8-7180-46AE-93E1-AF9BC84D8195}"/>
                </a:ext>
              </a:extLst>
            </p:cNvPr>
            <p:cNvSpPr txBox="1"/>
            <p:nvPr/>
          </p:nvSpPr>
          <p:spPr>
            <a:xfrm>
              <a:off x="4464000" y="4140000"/>
              <a:ext cx="153888" cy="38311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Liberia</a:t>
              </a:r>
            </a:p>
          </p:txBody>
        </p:sp>
        <p:sp>
          <p:nvSpPr>
            <p:cNvPr id="98" name="TextBox 97">
              <a:extLst>
                <a:ext uri="{FF2B5EF4-FFF2-40B4-BE49-F238E27FC236}">
                  <a16:creationId xmlns:a16="http://schemas.microsoft.com/office/drawing/2014/main" id="{0FAAF607-2862-42FF-9B96-9F893BDF9862}"/>
                </a:ext>
              </a:extLst>
            </p:cNvPr>
            <p:cNvSpPr txBox="1"/>
            <p:nvPr/>
          </p:nvSpPr>
          <p:spPr>
            <a:xfrm>
              <a:off x="4824000" y="4140000"/>
              <a:ext cx="153888" cy="38151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Gabon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AC8F04B8-893A-4272-A519-4D9AA0CF3CC2}"/>
                </a:ext>
              </a:extLst>
            </p:cNvPr>
            <p:cNvSpPr txBox="1"/>
            <p:nvPr/>
          </p:nvSpPr>
          <p:spPr>
            <a:xfrm>
              <a:off x="5184000" y="4140000"/>
              <a:ext cx="153888" cy="83676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Guinea-Bissau</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2195A697-D56C-4BC9-8214-422F618A77F7}"/>
                </a:ext>
              </a:extLst>
            </p:cNvPr>
            <p:cNvSpPr txBox="1"/>
            <p:nvPr/>
          </p:nvSpPr>
          <p:spPr>
            <a:xfrm>
              <a:off x="5544000" y="4140000"/>
              <a:ext cx="153888" cy="729367"/>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Sierra Leone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1" name="TextBox 100">
              <a:extLst>
                <a:ext uri="{FF2B5EF4-FFF2-40B4-BE49-F238E27FC236}">
                  <a16:creationId xmlns:a16="http://schemas.microsoft.com/office/drawing/2014/main" id="{0655BCDD-3997-4C67-9682-2CAFEBD8BBCC}"/>
                </a:ext>
              </a:extLst>
            </p:cNvPr>
            <p:cNvSpPr txBox="1"/>
            <p:nvPr/>
          </p:nvSpPr>
          <p:spPr>
            <a:xfrm>
              <a:off x="5904000" y="4140000"/>
              <a:ext cx="153888" cy="41036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Guinea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2" name="TextBox 101">
              <a:extLst>
                <a:ext uri="{FF2B5EF4-FFF2-40B4-BE49-F238E27FC236}">
                  <a16:creationId xmlns:a16="http://schemas.microsoft.com/office/drawing/2014/main" id="{15117155-6FFE-4D77-8DE3-FC58D8C7EF79}"/>
                </a:ext>
              </a:extLst>
            </p:cNvPr>
            <p:cNvSpPr txBox="1"/>
            <p:nvPr/>
          </p:nvSpPr>
          <p:spPr>
            <a:xfrm>
              <a:off x="6264000" y="4140000"/>
              <a:ext cx="153888" cy="679674"/>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Cabo Verde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CF4733C6-E7A3-4BD4-97DD-9FA41BE8D84B}"/>
                </a:ext>
              </a:extLst>
            </p:cNvPr>
            <p:cNvSpPr txBox="1"/>
            <p:nvPr/>
          </p:nvSpPr>
          <p:spPr>
            <a:xfrm>
              <a:off x="6624000" y="4140000"/>
              <a:ext cx="153888" cy="32541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Benin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7" name="TextBox 56">
              <a:extLst>
                <a:ext uri="{FF2B5EF4-FFF2-40B4-BE49-F238E27FC236}">
                  <a16:creationId xmlns:a16="http://schemas.microsoft.com/office/drawing/2014/main" id="{72CC4432-341E-4078-A6A6-B9E3D8D6B03B}"/>
                </a:ext>
              </a:extLst>
            </p:cNvPr>
            <p:cNvSpPr txBox="1"/>
            <p:nvPr/>
          </p:nvSpPr>
          <p:spPr>
            <a:xfrm>
              <a:off x="820120" y="144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4" name="TextBox 103">
              <a:extLst>
                <a:ext uri="{FF2B5EF4-FFF2-40B4-BE49-F238E27FC236}">
                  <a16:creationId xmlns:a16="http://schemas.microsoft.com/office/drawing/2014/main" id="{81405E39-DE32-4875-9260-5B60461C14B0}"/>
                </a:ext>
              </a:extLst>
            </p:cNvPr>
            <p:cNvSpPr txBox="1"/>
            <p:nvPr/>
          </p:nvSpPr>
          <p:spPr>
            <a:xfrm>
              <a:off x="540000" y="2579638"/>
              <a:ext cx="123111" cy="384721"/>
            </a:xfrm>
            <a:prstGeom prst="rect">
              <a:avLst/>
            </a:prstGeom>
            <a:noFill/>
          </p:spPr>
          <p:txBody>
            <a:bodyPr vert="vert270"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5" name="TextBox 104">
              <a:extLst>
                <a:ext uri="{FF2B5EF4-FFF2-40B4-BE49-F238E27FC236}">
                  <a16:creationId xmlns:a16="http://schemas.microsoft.com/office/drawing/2014/main" id="{D9B5E498-3FC5-4B39-ADB7-CA7F06340713}"/>
                </a:ext>
              </a:extLst>
            </p:cNvPr>
            <p:cNvSpPr txBox="1"/>
            <p:nvPr/>
          </p:nvSpPr>
          <p:spPr>
            <a:xfrm>
              <a:off x="820120" y="180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6" name="TextBox 105">
              <a:extLst>
                <a:ext uri="{FF2B5EF4-FFF2-40B4-BE49-F238E27FC236}">
                  <a16:creationId xmlns:a16="http://schemas.microsoft.com/office/drawing/2014/main" id="{2A305E6C-541A-47C9-B22F-30F60F1BCFEA}"/>
                </a:ext>
              </a:extLst>
            </p:cNvPr>
            <p:cNvSpPr txBox="1"/>
            <p:nvPr/>
          </p:nvSpPr>
          <p:spPr>
            <a:xfrm>
              <a:off x="820120" y="216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344F5917-E7AF-4BB8-ADF0-C8EACDDEC67A}"/>
                </a:ext>
              </a:extLst>
            </p:cNvPr>
            <p:cNvSpPr txBox="1"/>
            <p:nvPr/>
          </p:nvSpPr>
          <p:spPr>
            <a:xfrm>
              <a:off x="884240" y="2523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8" name="TextBox 107">
              <a:extLst>
                <a:ext uri="{FF2B5EF4-FFF2-40B4-BE49-F238E27FC236}">
                  <a16:creationId xmlns:a16="http://schemas.microsoft.com/office/drawing/2014/main" id="{4AD8F548-2562-44E1-9510-A93E8440F6AD}"/>
                </a:ext>
              </a:extLst>
            </p:cNvPr>
            <p:cNvSpPr txBox="1"/>
            <p:nvPr/>
          </p:nvSpPr>
          <p:spPr>
            <a:xfrm>
              <a:off x="781648" y="288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9" name="TextBox 108">
              <a:extLst>
                <a:ext uri="{FF2B5EF4-FFF2-40B4-BE49-F238E27FC236}">
                  <a16:creationId xmlns:a16="http://schemas.microsoft.com/office/drawing/2014/main" id="{4D5E067D-592E-49AF-824A-88D44B43E7EB}"/>
                </a:ext>
              </a:extLst>
            </p:cNvPr>
            <p:cNvSpPr txBox="1"/>
            <p:nvPr/>
          </p:nvSpPr>
          <p:spPr>
            <a:xfrm>
              <a:off x="781648" y="324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0" name="TextBox 109">
              <a:extLst>
                <a:ext uri="{FF2B5EF4-FFF2-40B4-BE49-F238E27FC236}">
                  <a16:creationId xmlns:a16="http://schemas.microsoft.com/office/drawing/2014/main" id="{97E8B319-88DB-4B66-A3B6-F48FBD65DD0A}"/>
                </a:ext>
              </a:extLst>
            </p:cNvPr>
            <p:cNvSpPr txBox="1"/>
            <p:nvPr/>
          </p:nvSpPr>
          <p:spPr>
            <a:xfrm>
              <a:off x="781648" y="360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433274E0-6BC4-42FE-9EA3-C8974AF0F505}"/>
                </a:ext>
              </a:extLst>
            </p:cNvPr>
            <p:cNvSpPr txBox="1"/>
            <p:nvPr/>
          </p:nvSpPr>
          <p:spPr>
            <a:xfrm>
              <a:off x="781648" y="396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6D0DC62B-C3B7-4279-95E9-91E18B44D1A4}"/>
                </a:ext>
              </a:extLst>
            </p:cNvPr>
            <p:cNvSpPr txBox="1"/>
            <p:nvPr/>
          </p:nvSpPr>
          <p:spPr>
            <a:xfrm>
              <a:off x="1584000" y="4140000"/>
              <a:ext cx="153888" cy="75180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Burkina Faso</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7" name="TextBox 166">
              <a:extLst>
                <a:ext uri="{FF2B5EF4-FFF2-40B4-BE49-F238E27FC236}">
                  <a16:creationId xmlns:a16="http://schemas.microsoft.com/office/drawing/2014/main" id="{BC33101D-D665-4883-8E55-E827F120CECD}"/>
                </a:ext>
              </a:extLst>
            </p:cNvPr>
            <p:cNvSpPr txBox="1"/>
            <p:nvPr/>
          </p:nvSpPr>
          <p:spPr>
            <a:xfrm>
              <a:off x="6984000" y="4140000"/>
              <a:ext cx="153888" cy="30457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Chad</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8" name="TextBox 167">
              <a:extLst>
                <a:ext uri="{FF2B5EF4-FFF2-40B4-BE49-F238E27FC236}">
                  <a16:creationId xmlns:a16="http://schemas.microsoft.com/office/drawing/2014/main" id="{D12762FC-F36B-4343-84EA-396AFF7E78BE}"/>
                </a:ext>
              </a:extLst>
            </p:cNvPr>
            <p:cNvSpPr txBox="1"/>
            <p:nvPr/>
          </p:nvSpPr>
          <p:spPr>
            <a:xfrm>
              <a:off x="7344000" y="4140000"/>
              <a:ext cx="153888" cy="375104"/>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Congo</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9" name="TextBox 168">
              <a:extLst>
                <a:ext uri="{FF2B5EF4-FFF2-40B4-BE49-F238E27FC236}">
                  <a16:creationId xmlns:a16="http://schemas.microsoft.com/office/drawing/2014/main" id="{B4830DD8-779C-48CF-9576-844EEFDF0BDE}"/>
                </a:ext>
              </a:extLst>
            </p:cNvPr>
            <p:cNvSpPr txBox="1"/>
            <p:nvPr/>
          </p:nvSpPr>
          <p:spPr>
            <a:xfrm>
              <a:off x="8424000" y="4140000"/>
              <a:ext cx="153888" cy="306174"/>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Niger</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0" name="TextBox 169">
              <a:extLst>
                <a:ext uri="{FF2B5EF4-FFF2-40B4-BE49-F238E27FC236}">
                  <a16:creationId xmlns:a16="http://schemas.microsoft.com/office/drawing/2014/main" id="{AA02F579-997F-4CAE-8579-4E3EF55B6E4E}"/>
                </a:ext>
              </a:extLst>
            </p:cNvPr>
            <p:cNvSpPr txBox="1"/>
            <p:nvPr/>
          </p:nvSpPr>
          <p:spPr>
            <a:xfrm>
              <a:off x="8064000" y="4140000"/>
              <a:ext cx="153888" cy="40556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Nigeria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1" name="TextBox 170">
              <a:extLst>
                <a:ext uri="{FF2B5EF4-FFF2-40B4-BE49-F238E27FC236}">
                  <a16:creationId xmlns:a16="http://schemas.microsoft.com/office/drawing/2014/main" id="{FACF0346-50FF-47AA-A79C-71314EC907C2}"/>
                </a:ext>
              </a:extLst>
            </p:cNvPr>
            <p:cNvSpPr txBox="1"/>
            <p:nvPr/>
          </p:nvSpPr>
          <p:spPr>
            <a:xfrm>
              <a:off x="7704000" y="4140000"/>
              <a:ext cx="153888" cy="38151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Ghana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FAF9D977-1A5D-4F17-A331-DBE7248F9975}"/>
                </a:ext>
              </a:extLst>
            </p:cNvPr>
            <p:cNvSpPr txBox="1"/>
            <p:nvPr/>
          </p:nvSpPr>
          <p:spPr>
            <a:xfrm>
              <a:off x="1224000" y="4140000"/>
              <a:ext cx="153888" cy="439223"/>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Burundi</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4" name="TextBox 123">
              <a:extLst>
                <a:ext uri="{FF2B5EF4-FFF2-40B4-BE49-F238E27FC236}">
                  <a16:creationId xmlns:a16="http://schemas.microsoft.com/office/drawing/2014/main" id="{02440085-1B7A-4205-962F-EF6AFC1D8201}"/>
                </a:ext>
              </a:extLst>
            </p:cNvPr>
            <p:cNvSpPr txBox="1"/>
            <p:nvPr/>
          </p:nvSpPr>
          <p:spPr>
            <a:xfrm>
              <a:off x="8784000" y="4140000"/>
              <a:ext cx="153888" cy="44723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Gambia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2" name="TextBox 141">
              <a:extLst>
                <a:ext uri="{FF2B5EF4-FFF2-40B4-BE49-F238E27FC236}">
                  <a16:creationId xmlns:a16="http://schemas.microsoft.com/office/drawing/2014/main" id="{955CCFA8-2863-4D73-90A0-FA510534F403}"/>
                </a:ext>
              </a:extLst>
            </p:cNvPr>
            <p:cNvSpPr txBox="1"/>
            <p:nvPr/>
          </p:nvSpPr>
          <p:spPr>
            <a:xfrm>
              <a:off x="9144000" y="4140000"/>
              <a:ext cx="153888" cy="101951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Equatorial Guinea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9" name="object 21">
              <a:extLst>
                <a:ext uri="{FF2B5EF4-FFF2-40B4-BE49-F238E27FC236}">
                  <a16:creationId xmlns:a16="http://schemas.microsoft.com/office/drawing/2014/main" id="{006D7AA3-3A88-4D09-8BC5-888347D857A4}"/>
                </a:ext>
              </a:extLst>
            </p:cNvPr>
            <p:cNvSpPr/>
            <p:nvPr/>
          </p:nvSpPr>
          <p:spPr>
            <a:xfrm>
              <a:off x="1026000" y="1512000"/>
              <a:ext cx="0" cy="2520000"/>
            </a:xfrm>
            <a:custGeom>
              <a:avLst/>
              <a:gdLst/>
              <a:ahLst/>
              <a:cxnLst/>
              <a:rect l="l" t="t" r="r" b="b"/>
              <a:pathLst>
                <a:path h="2372360">
                  <a:moveTo>
                    <a:pt x="0" y="0"/>
                  </a:moveTo>
                  <a:lnTo>
                    <a:pt x="0" y="2372118"/>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cxnSp>
          <p:nvCxnSpPr>
            <p:cNvPr id="87" name="Straight Connector 86">
              <a:extLst>
                <a:ext uri="{FF2B5EF4-FFF2-40B4-BE49-F238E27FC236}">
                  <a16:creationId xmlns:a16="http://schemas.microsoft.com/office/drawing/2014/main" id="{96617F0A-0CB8-4B44-824D-F9814E59C065}"/>
                </a:ext>
              </a:extLst>
            </p:cNvPr>
            <p:cNvCxnSpPr/>
            <p:nvPr/>
          </p:nvCxnSpPr>
          <p:spPr>
            <a:xfrm>
              <a:off x="102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369FD6E2-B93C-48DC-B1DB-E9113B2970EE}"/>
                </a:ext>
              </a:extLst>
            </p:cNvPr>
            <p:cNvCxnSpPr/>
            <p:nvPr/>
          </p:nvCxnSpPr>
          <p:spPr>
            <a:xfrm>
              <a:off x="102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object 22">
              <a:extLst>
                <a:ext uri="{FF2B5EF4-FFF2-40B4-BE49-F238E27FC236}">
                  <a16:creationId xmlns:a16="http://schemas.microsoft.com/office/drawing/2014/main" id="{9BDDB7EE-C57C-4339-A780-A8EE240460CA}"/>
                </a:ext>
              </a:extLst>
            </p:cNvPr>
            <p:cNvSpPr/>
            <p:nvPr/>
          </p:nvSpPr>
          <p:spPr>
            <a:xfrm>
              <a:off x="1386006" y="2592000"/>
              <a:ext cx="6083994" cy="1440000"/>
            </a:xfrm>
            <a:custGeom>
              <a:avLst/>
              <a:gdLst/>
              <a:ahLst/>
              <a:cxnLst/>
              <a:rect l="l" t="t" r="r" b="b"/>
              <a:pathLst>
                <a:path w="5681980">
                  <a:moveTo>
                    <a:pt x="0" y="0"/>
                  </a:moveTo>
                  <a:lnTo>
                    <a:pt x="5681472"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cxnSp>
          <p:nvCxnSpPr>
            <p:cNvPr id="71" name="Straight Connector 70">
              <a:extLst>
                <a:ext uri="{FF2B5EF4-FFF2-40B4-BE49-F238E27FC236}">
                  <a16:creationId xmlns:a16="http://schemas.microsoft.com/office/drawing/2014/main" id="{7169106F-DB88-4009-8CEB-D705ADAC915E}"/>
                </a:ext>
              </a:extLst>
            </p:cNvPr>
            <p:cNvCxnSpPr/>
            <p:nvPr/>
          </p:nvCxnSpPr>
          <p:spPr>
            <a:xfrm>
              <a:off x="1026000" y="2592000"/>
              <a:ext cx="882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Rectangle 119">
              <a:extLst>
                <a:ext uri="{FF2B5EF4-FFF2-40B4-BE49-F238E27FC236}">
                  <a16:creationId xmlns:a16="http://schemas.microsoft.com/office/drawing/2014/main" id="{C4655627-E5D6-49DA-8BE1-8764CD913E88}"/>
                </a:ext>
              </a:extLst>
            </p:cNvPr>
            <p:cNvSpPr/>
            <p:nvPr/>
          </p:nvSpPr>
          <p:spPr>
            <a:xfrm>
              <a:off x="1926000" y="2592000"/>
              <a:ext cx="180000" cy="837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1" name="Rectangle 120">
              <a:extLst>
                <a:ext uri="{FF2B5EF4-FFF2-40B4-BE49-F238E27FC236}">
                  <a16:creationId xmlns:a16="http://schemas.microsoft.com/office/drawing/2014/main" id="{3D650BE3-19CE-4819-81F4-56D1F0CF2520}"/>
                </a:ext>
              </a:extLst>
            </p:cNvPr>
            <p:cNvSpPr/>
            <p:nvPr/>
          </p:nvSpPr>
          <p:spPr>
            <a:xfrm>
              <a:off x="1566000" y="2591999"/>
              <a:ext cx="180000" cy="87731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4" name="Rectangle 133">
              <a:extLst>
                <a:ext uri="{FF2B5EF4-FFF2-40B4-BE49-F238E27FC236}">
                  <a16:creationId xmlns:a16="http://schemas.microsoft.com/office/drawing/2014/main" id="{5CD41B67-66F9-43EB-B4A5-0730DE065692}"/>
                </a:ext>
              </a:extLst>
            </p:cNvPr>
            <p:cNvSpPr/>
            <p:nvPr/>
          </p:nvSpPr>
          <p:spPr>
            <a:xfrm>
              <a:off x="2650663" y="2592000"/>
              <a:ext cx="180000" cy="70801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5" name="Rectangle 134">
              <a:extLst>
                <a:ext uri="{FF2B5EF4-FFF2-40B4-BE49-F238E27FC236}">
                  <a16:creationId xmlns:a16="http://schemas.microsoft.com/office/drawing/2014/main" id="{BD20D3B4-701D-466A-BBA3-90B6E0EFA5F6}"/>
                </a:ext>
              </a:extLst>
            </p:cNvPr>
            <p:cNvSpPr/>
            <p:nvPr/>
          </p:nvSpPr>
          <p:spPr>
            <a:xfrm>
              <a:off x="2286000" y="2592000"/>
              <a:ext cx="180000" cy="72217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9" name="Rectangle 148">
              <a:extLst>
                <a:ext uri="{FF2B5EF4-FFF2-40B4-BE49-F238E27FC236}">
                  <a16:creationId xmlns:a16="http://schemas.microsoft.com/office/drawing/2014/main" id="{D61682BD-219F-426B-8F9B-16DB61AB1897}"/>
                </a:ext>
              </a:extLst>
            </p:cNvPr>
            <p:cNvSpPr/>
            <p:nvPr/>
          </p:nvSpPr>
          <p:spPr>
            <a:xfrm>
              <a:off x="7326000" y="2592000"/>
              <a:ext cx="180000" cy="15557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3" name="Rectangle 152">
              <a:extLst>
                <a:ext uri="{FF2B5EF4-FFF2-40B4-BE49-F238E27FC236}">
                  <a16:creationId xmlns:a16="http://schemas.microsoft.com/office/drawing/2014/main" id="{EBA12326-C455-42DF-BB4E-77604B0CE58A}"/>
                </a:ext>
              </a:extLst>
            </p:cNvPr>
            <p:cNvSpPr/>
            <p:nvPr/>
          </p:nvSpPr>
          <p:spPr>
            <a:xfrm>
              <a:off x="4806670" y="2591731"/>
              <a:ext cx="180000" cy="55044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4" name="Rectangle 153">
              <a:extLst>
                <a:ext uri="{FF2B5EF4-FFF2-40B4-BE49-F238E27FC236}">
                  <a16:creationId xmlns:a16="http://schemas.microsoft.com/office/drawing/2014/main" id="{083CABEA-4991-4857-98E9-87D6ED51FEF5}"/>
                </a:ext>
              </a:extLst>
            </p:cNvPr>
            <p:cNvSpPr/>
            <p:nvPr/>
          </p:nvSpPr>
          <p:spPr>
            <a:xfrm>
              <a:off x="4446000" y="2591998"/>
              <a:ext cx="180000" cy="554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5" name="Rectangle 154">
              <a:extLst>
                <a:ext uri="{FF2B5EF4-FFF2-40B4-BE49-F238E27FC236}">
                  <a16:creationId xmlns:a16="http://schemas.microsoft.com/office/drawing/2014/main" id="{EBFDD64D-E8C0-4855-90F6-86E26B60A1F6}"/>
                </a:ext>
              </a:extLst>
            </p:cNvPr>
            <p:cNvSpPr/>
            <p:nvPr/>
          </p:nvSpPr>
          <p:spPr>
            <a:xfrm>
              <a:off x="5526000" y="2592000"/>
              <a:ext cx="180000" cy="391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6" name="Rectangle 155">
              <a:extLst>
                <a:ext uri="{FF2B5EF4-FFF2-40B4-BE49-F238E27FC236}">
                  <a16:creationId xmlns:a16="http://schemas.microsoft.com/office/drawing/2014/main" id="{07743F9E-5377-4D21-8121-8BDE3521C625}"/>
                </a:ext>
              </a:extLst>
            </p:cNvPr>
            <p:cNvSpPr/>
            <p:nvPr/>
          </p:nvSpPr>
          <p:spPr>
            <a:xfrm>
              <a:off x="5166000" y="2591999"/>
              <a:ext cx="180000" cy="42808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8" name="Rectangle 157">
              <a:extLst>
                <a:ext uri="{FF2B5EF4-FFF2-40B4-BE49-F238E27FC236}">
                  <a16:creationId xmlns:a16="http://schemas.microsoft.com/office/drawing/2014/main" id="{AD63E786-40DA-443F-A72D-CCD41A73F1D1}"/>
                </a:ext>
              </a:extLst>
            </p:cNvPr>
            <p:cNvSpPr/>
            <p:nvPr/>
          </p:nvSpPr>
          <p:spPr>
            <a:xfrm>
              <a:off x="3366000" y="2592000"/>
              <a:ext cx="180000" cy="61829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9" name="Rectangle 158">
              <a:extLst>
                <a:ext uri="{FF2B5EF4-FFF2-40B4-BE49-F238E27FC236}">
                  <a16:creationId xmlns:a16="http://schemas.microsoft.com/office/drawing/2014/main" id="{D8470F23-471B-4E18-ACBF-AA7A799368AF}"/>
                </a:ext>
              </a:extLst>
            </p:cNvPr>
            <p:cNvSpPr/>
            <p:nvPr/>
          </p:nvSpPr>
          <p:spPr>
            <a:xfrm>
              <a:off x="3006000" y="2592000"/>
              <a:ext cx="180000" cy="69789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0" name="Rectangle 159">
              <a:extLst>
                <a:ext uri="{FF2B5EF4-FFF2-40B4-BE49-F238E27FC236}">
                  <a16:creationId xmlns:a16="http://schemas.microsoft.com/office/drawing/2014/main" id="{D99EA9EF-19A0-4E95-AD17-C9D193863E69}"/>
                </a:ext>
              </a:extLst>
            </p:cNvPr>
            <p:cNvSpPr/>
            <p:nvPr/>
          </p:nvSpPr>
          <p:spPr>
            <a:xfrm>
              <a:off x="4086000" y="2591999"/>
              <a:ext cx="180000" cy="56568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1" name="Rectangle 160">
              <a:extLst>
                <a:ext uri="{FF2B5EF4-FFF2-40B4-BE49-F238E27FC236}">
                  <a16:creationId xmlns:a16="http://schemas.microsoft.com/office/drawing/2014/main" id="{F8221FC6-5B2E-4885-A492-C1365855DD9B}"/>
                </a:ext>
              </a:extLst>
            </p:cNvPr>
            <p:cNvSpPr/>
            <p:nvPr/>
          </p:nvSpPr>
          <p:spPr>
            <a:xfrm>
              <a:off x="3726000" y="2591999"/>
              <a:ext cx="180000" cy="59613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3" name="Rectangle 162">
              <a:extLst>
                <a:ext uri="{FF2B5EF4-FFF2-40B4-BE49-F238E27FC236}">
                  <a16:creationId xmlns:a16="http://schemas.microsoft.com/office/drawing/2014/main" id="{6F318F81-3D10-4F42-91ED-3D4213EE9631}"/>
                </a:ext>
              </a:extLst>
            </p:cNvPr>
            <p:cNvSpPr/>
            <p:nvPr/>
          </p:nvSpPr>
          <p:spPr>
            <a:xfrm>
              <a:off x="6246000" y="2592000"/>
              <a:ext cx="180000" cy="33095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4" name="Rectangle 163">
              <a:extLst>
                <a:ext uri="{FF2B5EF4-FFF2-40B4-BE49-F238E27FC236}">
                  <a16:creationId xmlns:a16="http://schemas.microsoft.com/office/drawing/2014/main" id="{D449489B-DEEF-414D-AC55-F1929566B1B0}"/>
                </a:ext>
              </a:extLst>
            </p:cNvPr>
            <p:cNvSpPr/>
            <p:nvPr/>
          </p:nvSpPr>
          <p:spPr>
            <a:xfrm>
              <a:off x="5886000" y="2592000"/>
              <a:ext cx="180000" cy="345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5" name="Rectangle 164">
              <a:extLst>
                <a:ext uri="{FF2B5EF4-FFF2-40B4-BE49-F238E27FC236}">
                  <a16:creationId xmlns:a16="http://schemas.microsoft.com/office/drawing/2014/main" id="{44CB2749-C157-4780-BC6A-37BF7A0C7446}"/>
                </a:ext>
              </a:extLst>
            </p:cNvPr>
            <p:cNvSpPr/>
            <p:nvPr/>
          </p:nvSpPr>
          <p:spPr>
            <a:xfrm>
              <a:off x="6966000" y="2592000"/>
              <a:ext cx="180000" cy="20096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6" name="Rectangle 165">
              <a:extLst>
                <a:ext uri="{FF2B5EF4-FFF2-40B4-BE49-F238E27FC236}">
                  <a16:creationId xmlns:a16="http://schemas.microsoft.com/office/drawing/2014/main" id="{C5B7F2D2-C9E2-4A21-9BEA-666FED536C11}"/>
                </a:ext>
              </a:extLst>
            </p:cNvPr>
            <p:cNvSpPr/>
            <p:nvPr/>
          </p:nvSpPr>
          <p:spPr>
            <a:xfrm>
              <a:off x="6606000" y="2591999"/>
              <a:ext cx="180000" cy="26469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0" name="Rectangle 149">
              <a:extLst>
                <a:ext uri="{FF2B5EF4-FFF2-40B4-BE49-F238E27FC236}">
                  <a16:creationId xmlns:a16="http://schemas.microsoft.com/office/drawing/2014/main" id="{0A0E75B7-871A-46D6-A00F-6A8CE5F8D6D8}"/>
                </a:ext>
              </a:extLst>
            </p:cNvPr>
            <p:cNvSpPr/>
            <p:nvPr/>
          </p:nvSpPr>
          <p:spPr>
            <a:xfrm>
              <a:off x="8406000" y="2390400"/>
              <a:ext cx="180000" cy="201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1" name="Rectangle 150">
              <a:extLst>
                <a:ext uri="{FF2B5EF4-FFF2-40B4-BE49-F238E27FC236}">
                  <a16:creationId xmlns:a16="http://schemas.microsoft.com/office/drawing/2014/main" id="{A961F195-34A0-418D-B45D-AD116501D571}"/>
                </a:ext>
              </a:extLst>
            </p:cNvPr>
            <p:cNvSpPr/>
            <p:nvPr/>
          </p:nvSpPr>
          <p:spPr>
            <a:xfrm>
              <a:off x="8046000" y="2507492"/>
              <a:ext cx="180000" cy="8450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8" name="Rectangle 147">
              <a:extLst>
                <a:ext uri="{FF2B5EF4-FFF2-40B4-BE49-F238E27FC236}">
                  <a16:creationId xmlns:a16="http://schemas.microsoft.com/office/drawing/2014/main" id="{671CE033-846B-4124-9E78-43B6F5E9B09D}"/>
                </a:ext>
              </a:extLst>
            </p:cNvPr>
            <p:cNvSpPr/>
            <p:nvPr/>
          </p:nvSpPr>
          <p:spPr>
            <a:xfrm>
              <a:off x="7686000" y="2591999"/>
              <a:ext cx="180000" cy="14074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4" name="Rectangle 83">
              <a:extLst>
                <a:ext uri="{FF2B5EF4-FFF2-40B4-BE49-F238E27FC236}">
                  <a16:creationId xmlns:a16="http://schemas.microsoft.com/office/drawing/2014/main" id="{EB0EA92C-6ED4-479D-AC53-FDADE9F4B7C8}"/>
                </a:ext>
              </a:extLst>
            </p:cNvPr>
            <p:cNvSpPr/>
            <p:nvPr/>
          </p:nvSpPr>
          <p:spPr>
            <a:xfrm>
              <a:off x="1206000" y="2591999"/>
              <a:ext cx="180000" cy="99535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9" name="Rectangle 118">
              <a:extLst>
                <a:ext uri="{FF2B5EF4-FFF2-40B4-BE49-F238E27FC236}">
                  <a16:creationId xmlns:a16="http://schemas.microsoft.com/office/drawing/2014/main" id="{D5D113CB-BC12-4427-ADE0-F64DD4250F2D}"/>
                </a:ext>
              </a:extLst>
            </p:cNvPr>
            <p:cNvSpPr/>
            <p:nvPr/>
          </p:nvSpPr>
          <p:spPr>
            <a:xfrm>
              <a:off x="8766000" y="2237242"/>
              <a:ext cx="180000" cy="35475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1" name="Rectangle 140">
              <a:extLst>
                <a:ext uri="{FF2B5EF4-FFF2-40B4-BE49-F238E27FC236}">
                  <a16:creationId xmlns:a16="http://schemas.microsoft.com/office/drawing/2014/main" id="{F0A48714-AC82-46D9-9FF4-B8CC27456611}"/>
                </a:ext>
              </a:extLst>
            </p:cNvPr>
            <p:cNvSpPr/>
            <p:nvPr/>
          </p:nvSpPr>
          <p:spPr>
            <a:xfrm>
              <a:off x="9126000" y="2051034"/>
              <a:ext cx="180000" cy="54096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5" name="Rectangle 144">
              <a:extLst>
                <a:ext uri="{FF2B5EF4-FFF2-40B4-BE49-F238E27FC236}">
                  <a16:creationId xmlns:a16="http://schemas.microsoft.com/office/drawing/2014/main" id="{57BE3630-A0AE-48EA-84B1-4CF62F441DAA}"/>
                </a:ext>
              </a:extLst>
            </p:cNvPr>
            <p:cNvSpPr/>
            <p:nvPr/>
          </p:nvSpPr>
          <p:spPr>
            <a:xfrm>
              <a:off x="9486000" y="1672842"/>
              <a:ext cx="180000" cy="91915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6" name="TextBox 145">
              <a:extLst>
                <a:ext uri="{FF2B5EF4-FFF2-40B4-BE49-F238E27FC236}">
                  <a16:creationId xmlns:a16="http://schemas.microsoft.com/office/drawing/2014/main" id="{F8A9652B-9CDC-4CEF-8474-F47E3C37FB1A}"/>
                </a:ext>
              </a:extLst>
            </p:cNvPr>
            <p:cNvSpPr txBox="1"/>
            <p:nvPr/>
          </p:nvSpPr>
          <p:spPr>
            <a:xfrm>
              <a:off x="9504000" y="4140000"/>
              <a:ext cx="153888" cy="23564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Mali</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9" name="Group 8">
              <a:extLst>
                <a:ext uri="{FF2B5EF4-FFF2-40B4-BE49-F238E27FC236}">
                  <a16:creationId xmlns:a16="http://schemas.microsoft.com/office/drawing/2014/main" id="{969A503D-E715-4728-B2BA-A33A45AF4476}"/>
                </a:ext>
              </a:extLst>
            </p:cNvPr>
            <p:cNvGrpSpPr/>
            <p:nvPr/>
          </p:nvGrpSpPr>
          <p:grpSpPr>
            <a:xfrm>
              <a:off x="8074058" y="1530000"/>
              <a:ext cx="1597039" cy="938539"/>
              <a:chOff x="8074058" y="1512000"/>
              <a:chExt cx="1597039" cy="938539"/>
            </a:xfrm>
          </p:grpSpPr>
          <p:sp>
            <p:nvSpPr>
              <p:cNvPr id="174" name="object 49">
                <a:extLst>
                  <a:ext uri="{FF2B5EF4-FFF2-40B4-BE49-F238E27FC236}">
                    <a16:creationId xmlns:a16="http://schemas.microsoft.com/office/drawing/2014/main" id="{B2EDB82A-897B-4C32-BA00-AC9A85285134}"/>
                  </a:ext>
                </a:extLst>
              </p:cNvPr>
              <p:cNvSpPr txBox="1"/>
              <p:nvPr/>
            </p:nvSpPr>
            <p:spPr>
              <a:xfrm>
                <a:off x="8074058" y="2330634"/>
                <a:ext cx="117975"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5</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75" name="object 50">
                <a:extLst>
                  <a:ext uri="{FF2B5EF4-FFF2-40B4-BE49-F238E27FC236}">
                    <a16:creationId xmlns:a16="http://schemas.microsoft.com/office/drawing/2014/main" id="{006EB24E-2C94-42B2-96FE-796B3A16BFAB}"/>
                  </a:ext>
                </a:extLst>
              </p:cNvPr>
              <p:cNvSpPr txBox="1"/>
              <p:nvPr/>
            </p:nvSpPr>
            <p:spPr>
              <a:xfrm>
                <a:off x="8392923" y="2217008"/>
                <a:ext cx="197584"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11</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76" name="object 51">
                <a:extLst>
                  <a:ext uri="{FF2B5EF4-FFF2-40B4-BE49-F238E27FC236}">
                    <a16:creationId xmlns:a16="http://schemas.microsoft.com/office/drawing/2014/main" id="{F39A3514-E54F-4321-9AB1-53891F6F7F49}"/>
                  </a:ext>
                </a:extLst>
              </p:cNvPr>
              <p:cNvSpPr txBox="1"/>
              <p:nvPr/>
            </p:nvSpPr>
            <p:spPr>
              <a:xfrm>
                <a:off x="8753119" y="2065964"/>
                <a:ext cx="197584"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20</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77" name="object 52">
                <a:extLst>
                  <a:ext uri="{FF2B5EF4-FFF2-40B4-BE49-F238E27FC236}">
                    <a16:creationId xmlns:a16="http://schemas.microsoft.com/office/drawing/2014/main" id="{E82B8593-19A5-4C07-99E6-2E3A07A2B359}"/>
                  </a:ext>
                </a:extLst>
              </p:cNvPr>
              <p:cNvSpPr txBox="1"/>
              <p:nvPr/>
            </p:nvSpPr>
            <p:spPr>
              <a:xfrm>
                <a:off x="9113317" y="1882366"/>
                <a:ext cx="197584"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30</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78" name="object 53">
                <a:extLst>
                  <a:ext uri="{FF2B5EF4-FFF2-40B4-BE49-F238E27FC236}">
                    <a16:creationId xmlns:a16="http://schemas.microsoft.com/office/drawing/2014/main" id="{2D3C29A7-50A9-4AB4-A58C-FE09F7C936EB}"/>
                  </a:ext>
                </a:extLst>
              </p:cNvPr>
              <p:cNvSpPr txBox="1"/>
              <p:nvPr/>
            </p:nvSpPr>
            <p:spPr>
              <a:xfrm>
                <a:off x="9473513" y="1512000"/>
                <a:ext cx="197584"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51</a:t>
                </a:r>
              </a:p>
            </p:txBody>
          </p:sp>
        </p:grpSp>
        <p:grpSp>
          <p:nvGrpSpPr>
            <p:cNvPr id="10" name="Group 9">
              <a:extLst>
                <a:ext uri="{FF2B5EF4-FFF2-40B4-BE49-F238E27FC236}">
                  <a16:creationId xmlns:a16="http://schemas.microsoft.com/office/drawing/2014/main" id="{0CA86D95-5985-44AF-B620-1607E5C7C8D3}"/>
                </a:ext>
              </a:extLst>
            </p:cNvPr>
            <p:cNvGrpSpPr/>
            <p:nvPr/>
          </p:nvGrpSpPr>
          <p:grpSpPr>
            <a:xfrm>
              <a:off x="1170000" y="2746800"/>
              <a:ext cx="6687259" cy="958198"/>
              <a:chOff x="1170000" y="2796340"/>
              <a:chExt cx="6687259" cy="958198"/>
            </a:xfrm>
          </p:grpSpPr>
          <p:sp>
            <p:nvSpPr>
              <p:cNvPr id="129" name="object 31">
                <a:extLst>
                  <a:ext uri="{FF2B5EF4-FFF2-40B4-BE49-F238E27FC236}">
                    <a16:creationId xmlns:a16="http://schemas.microsoft.com/office/drawing/2014/main" id="{71C9CEA5-FFDE-4662-9579-8121242FBF66}"/>
                  </a:ext>
                </a:extLst>
              </p:cNvPr>
              <p:cNvSpPr txBox="1"/>
              <p:nvPr/>
            </p:nvSpPr>
            <p:spPr>
              <a:xfrm>
                <a:off x="1170000" y="3634633"/>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-55</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30" name="object 32">
                <a:extLst>
                  <a:ext uri="{FF2B5EF4-FFF2-40B4-BE49-F238E27FC236}">
                    <a16:creationId xmlns:a16="http://schemas.microsoft.com/office/drawing/2014/main" id="{788F2A94-9ADA-4F5E-A840-C344DBF1BB7C}"/>
                  </a:ext>
                </a:extLst>
              </p:cNvPr>
              <p:cNvSpPr txBox="1"/>
              <p:nvPr/>
            </p:nvSpPr>
            <p:spPr>
              <a:xfrm>
                <a:off x="1530196" y="3519422"/>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-49</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31" name="object 33">
                <a:extLst>
                  <a:ext uri="{FF2B5EF4-FFF2-40B4-BE49-F238E27FC236}">
                    <a16:creationId xmlns:a16="http://schemas.microsoft.com/office/drawing/2014/main" id="{73D27F7D-9030-4A6A-8AB4-6D12F78E0731}"/>
                  </a:ext>
                </a:extLst>
              </p:cNvPr>
              <p:cNvSpPr txBox="1"/>
              <p:nvPr/>
            </p:nvSpPr>
            <p:spPr>
              <a:xfrm>
                <a:off x="1889322" y="3479679"/>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-47</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32" name="object 34">
                <a:extLst>
                  <a:ext uri="{FF2B5EF4-FFF2-40B4-BE49-F238E27FC236}">
                    <a16:creationId xmlns:a16="http://schemas.microsoft.com/office/drawing/2014/main" id="{4753427C-8974-4D6A-BFB1-82684F6954AC}"/>
                  </a:ext>
                </a:extLst>
              </p:cNvPr>
              <p:cNvSpPr txBox="1"/>
              <p:nvPr/>
            </p:nvSpPr>
            <p:spPr>
              <a:xfrm>
                <a:off x="2249519" y="3366793"/>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-40</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33" name="object 35">
                <a:extLst>
                  <a:ext uri="{FF2B5EF4-FFF2-40B4-BE49-F238E27FC236}">
                    <a16:creationId xmlns:a16="http://schemas.microsoft.com/office/drawing/2014/main" id="{C2FBB97D-F264-4065-BA5E-2BD1731F0F53}"/>
                  </a:ext>
                </a:extLst>
              </p:cNvPr>
              <p:cNvSpPr txBox="1"/>
              <p:nvPr/>
            </p:nvSpPr>
            <p:spPr>
              <a:xfrm>
                <a:off x="2609716" y="3353264"/>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-39</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36" name="object 36">
                <a:extLst>
                  <a:ext uri="{FF2B5EF4-FFF2-40B4-BE49-F238E27FC236}">
                    <a16:creationId xmlns:a16="http://schemas.microsoft.com/office/drawing/2014/main" id="{EA64B6AA-3692-41E2-920F-F36726716025}"/>
                  </a:ext>
                </a:extLst>
              </p:cNvPr>
              <p:cNvSpPr txBox="1"/>
              <p:nvPr/>
            </p:nvSpPr>
            <p:spPr>
              <a:xfrm>
                <a:off x="2968842" y="3342905"/>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-39</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37" name="object 37">
                <a:extLst>
                  <a:ext uri="{FF2B5EF4-FFF2-40B4-BE49-F238E27FC236}">
                    <a16:creationId xmlns:a16="http://schemas.microsoft.com/office/drawing/2014/main" id="{15D1DCC9-3B9E-42C4-8FFD-438ACA21CC8D}"/>
                  </a:ext>
                </a:extLst>
              </p:cNvPr>
              <p:cNvSpPr txBox="1"/>
              <p:nvPr/>
            </p:nvSpPr>
            <p:spPr>
              <a:xfrm>
                <a:off x="3329039" y="3265006"/>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-34</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38" name="object 38">
                <a:extLst>
                  <a:ext uri="{FF2B5EF4-FFF2-40B4-BE49-F238E27FC236}">
                    <a16:creationId xmlns:a16="http://schemas.microsoft.com/office/drawing/2014/main" id="{18056D44-E08C-47FF-976B-1C0434076F19}"/>
                  </a:ext>
                </a:extLst>
              </p:cNvPr>
              <p:cNvSpPr txBox="1"/>
              <p:nvPr/>
            </p:nvSpPr>
            <p:spPr>
              <a:xfrm>
                <a:off x="3689236" y="3242809"/>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-33</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39" name="object 39">
                <a:extLst>
                  <a:ext uri="{FF2B5EF4-FFF2-40B4-BE49-F238E27FC236}">
                    <a16:creationId xmlns:a16="http://schemas.microsoft.com/office/drawing/2014/main" id="{7CD34C26-0C93-4A04-8940-AAA7496176A9}"/>
                  </a:ext>
                </a:extLst>
              </p:cNvPr>
              <p:cNvSpPr txBox="1"/>
              <p:nvPr/>
            </p:nvSpPr>
            <p:spPr>
              <a:xfrm>
                <a:off x="4049433" y="3213425"/>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-31</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43" name="object 41">
                <a:extLst>
                  <a:ext uri="{FF2B5EF4-FFF2-40B4-BE49-F238E27FC236}">
                    <a16:creationId xmlns:a16="http://schemas.microsoft.com/office/drawing/2014/main" id="{F318A629-D704-458C-9B06-8DADAC6BA3A6}"/>
                  </a:ext>
                </a:extLst>
              </p:cNvPr>
              <p:cNvSpPr txBox="1"/>
              <p:nvPr/>
            </p:nvSpPr>
            <p:spPr>
              <a:xfrm>
                <a:off x="5128952" y="3078343"/>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-24</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44" name="object 42">
                <a:extLst>
                  <a:ext uri="{FF2B5EF4-FFF2-40B4-BE49-F238E27FC236}">
                    <a16:creationId xmlns:a16="http://schemas.microsoft.com/office/drawing/2014/main" id="{57C18F1A-EDC3-404F-8C6B-B1A31A406CA8}"/>
                  </a:ext>
                </a:extLst>
              </p:cNvPr>
              <p:cNvSpPr txBox="1"/>
              <p:nvPr/>
            </p:nvSpPr>
            <p:spPr>
              <a:xfrm>
                <a:off x="5489149" y="3042617"/>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-22</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47" name="object 43">
                <a:extLst>
                  <a:ext uri="{FF2B5EF4-FFF2-40B4-BE49-F238E27FC236}">
                    <a16:creationId xmlns:a16="http://schemas.microsoft.com/office/drawing/2014/main" id="{1644961A-CEB1-4B50-8B89-0B6353EC4F42}"/>
                  </a:ext>
                </a:extLst>
              </p:cNvPr>
              <p:cNvSpPr txBox="1"/>
              <p:nvPr/>
            </p:nvSpPr>
            <p:spPr>
              <a:xfrm>
                <a:off x="5848275" y="2994101"/>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-19</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52" name="object 44">
                <a:extLst>
                  <a:ext uri="{FF2B5EF4-FFF2-40B4-BE49-F238E27FC236}">
                    <a16:creationId xmlns:a16="http://schemas.microsoft.com/office/drawing/2014/main" id="{888D620F-0123-46AB-B818-98F077CB8B7C}"/>
                  </a:ext>
                </a:extLst>
              </p:cNvPr>
              <p:cNvSpPr txBox="1"/>
              <p:nvPr/>
            </p:nvSpPr>
            <p:spPr>
              <a:xfrm>
                <a:off x="6208472" y="2983003"/>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-18</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57" name="object 45">
                <a:extLst>
                  <a:ext uri="{FF2B5EF4-FFF2-40B4-BE49-F238E27FC236}">
                    <a16:creationId xmlns:a16="http://schemas.microsoft.com/office/drawing/2014/main" id="{45B90E56-7BF8-44D6-96DA-3C30B06AED4F}"/>
                  </a:ext>
                </a:extLst>
              </p:cNvPr>
              <p:cNvSpPr txBox="1"/>
              <p:nvPr/>
            </p:nvSpPr>
            <p:spPr>
              <a:xfrm>
                <a:off x="6568669" y="2918633"/>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-15</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62" name="object 46">
                <a:extLst>
                  <a:ext uri="{FF2B5EF4-FFF2-40B4-BE49-F238E27FC236}">
                    <a16:creationId xmlns:a16="http://schemas.microsoft.com/office/drawing/2014/main" id="{3A79A103-C1C7-4AB0-BBA3-B217EE6C1469}"/>
                  </a:ext>
                </a:extLst>
              </p:cNvPr>
              <p:cNvSpPr txBox="1"/>
              <p:nvPr/>
            </p:nvSpPr>
            <p:spPr>
              <a:xfrm>
                <a:off x="6927795" y="2856693"/>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-11</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72" name="object 47">
                <a:extLst>
                  <a:ext uri="{FF2B5EF4-FFF2-40B4-BE49-F238E27FC236}">
                    <a16:creationId xmlns:a16="http://schemas.microsoft.com/office/drawing/2014/main" id="{E7226034-A808-4BAA-AE01-54D23D68A0F9}"/>
                  </a:ext>
                </a:extLst>
              </p:cNvPr>
              <p:cNvSpPr txBox="1"/>
              <p:nvPr/>
            </p:nvSpPr>
            <p:spPr>
              <a:xfrm>
                <a:off x="7328252" y="2810609"/>
                <a:ext cx="168810"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10" normalizeH="0" baseline="0" noProof="0" dirty="0">
                    <a:ln>
                      <a:noFill/>
                    </a:ln>
                    <a:solidFill>
                      <a:prstClr val="black"/>
                    </a:solidFill>
                    <a:effectLst/>
                    <a:uLnTx/>
                    <a:uFillTx/>
                    <a:latin typeface="Arial"/>
                    <a:ea typeface="ＭＳ Ｐゴシック" pitchFamily="34" charset="-128"/>
                    <a:cs typeface="Calibri"/>
                  </a:rPr>
                  <a:t>-9</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73" name="object 48">
                <a:extLst>
                  <a:ext uri="{FF2B5EF4-FFF2-40B4-BE49-F238E27FC236}">
                    <a16:creationId xmlns:a16="http://schemas.microsoft.com/office/drawing/2014/main" id="{94ECFD72-ABE5-4BFD-8E7B-28E19AE832CE}"/>
                  </a:ext>
                </a:extLst>
              </p:cNvPr>
              <p:cNvSpPr txBox="1"/>
              <p:nvPr/>
            </p:nvSpPr>
            <p:spPr>
              <a:xfrm>
                <a:off x="7688449" y="2796340"/>
                <a:ext cx="168810"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10" normalizeH="0" baseline="0" noProof="0" dirty="0">
                    <a:ln>
                      <a:noFill/>
                    </a:ln>
                    <a:solidFill>
                      <a:prstClr val="black"/>
                    </a:solidFill>
                    <a:effectLst/>
                    <a:uLnTx/>
                    <a:uFillTx/>
                    <a:latin typeface="Arial"/>
                    <a:ea typeface="ＭＳ Ｐゴシック" pitchFamily="34" charset="-128"/>
                    <a:cs typeface="Calibri"/>
                  </a:rPr>
                  <a:t>-8</a:t>
                </a:r>
                <a:endParaRPr kumimoji="0" sz="7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180" name="object 39">
                <a:extLst>
                  <a:ext uri="{FF2B5EF4-FFF2-40B4-BE49-F238E27FC236}">
                    <a16:creationId xmlns:a16="http://schemas.microsoft.com/office/drawing/2014/main" id="{B79B500B-98C8-49A6-A5B2-27EAF09F24F6}"/>
                  </a:ext>
                </a:extLst>
              </p:cNvPr>
              <p:cNvSpPr txBox="1"/>
              <p:nvPr/>
            </p:nvSpPr>
            <p:spPr>
              <a:xfrm>
                <a:off x="4410000" y="3214800"/>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-31</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81" name="object 39">
                <a:extLst>
                  <a:ext uri="{FF2B5EF4-FFF2-40B4-BE49-F238E27FC236}">
                    <a16:creationId xmlns:a16="http://schemas.microsoft.com/office/drawing/2014/main" id="{D786450A-DF51-4F40-90C9-F1F4786A021E}"/>
                  </a:ext>
                </a:extLst>
              </p:cNvPr>
              <p:cNvSpPr txBox="1"/>
              <p:nvPr/>
            </p:nvSpPr>
            <p:spPr>
              <a:xfrm>
                <a:off x="4770000" y="3214800"/>
                <a:ext cx="24841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-31</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grpSp>
      </p:grpSp>
    </p:spTree>
    <p:extLst>
      <p:ext uri="{BB962C8B-B14F-4D97-AF65-F5344CB8AC3E}">
        <p14:creationId xmlns:p14="http://schemas.microsoft.com/office/powerpoint/2010/main" val="239856431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1C29CA7-EF13-4522-9CA4-F1A8E9785A8E}"/>
              </a:ext>
            </a:extLst>
          </p:cNvPr>
          <p:cNvGrpSpPr/>
          <p:nvPr/>
        </p:nvGrpSpPr>
        <p:grpSpPr>
          <a:xfrm>
            <a:off x="0" y="0"/>
            <a:ext cx="10285200" cy="5760000"/>
            <a:chOff x="0" y="0"/>
            <a:chExt cx="10285200" cy="5760000"/>
          </a:xfrm>
        </p:grpSpPr>
        <p:sp>
          <p:nvSpPr>
            <p:cNvPr id="195" name="Rectangle 194">
              <a:extLst>
                <a:ext uri="{FF2B5EF4-FFF2-40B4-BE49-F238E27FC236}">
                  <a16:creationId xmlns:a16="http://schemas.microsoft.com/office/drawing/2014/main" id="{C5CD42CC-8745-4411-8BBE-4757FB239D75}"/>
                </a:ext>
              </a:extLst>
            </p:cNvPr>
            <p:cNvSpPr/>
            <p:nvPr/>
          </p:nvSpPr>
          <p:spPr>
            <a:xfrm>
              <a:off x="524520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Western and central </a:t>
              </a:r>
              <a:r>
                <a:rPr kumimoji="0" lang="fr-CH" sz="15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Africa</a:t>
              </a: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2018</a:t>
              </a:r>
            </a:p>
          </p:txBody>
        </p:sp>
        <p:sp>
          <p:nvSpPr>
            <p:cNvPr id="101" name="bk object 16">
              <a:extLst>
                <a:ext uri="{FF2B5EF4-FFF2-40B4-BE49-F238E27FC236}">
                  <a16:creationId xmlns:a16="http://schemas.microsoft.com/office/drawing/2014/main" id="{50C21BDA-1DC5-4C28-84DB-B5623B7928DF}"/>
                </a:ext>
              </a:extLst>
            </p:cNvPr>
            <p:cNvSpPr/>
            <p:nvPr/>
          </p:nvSpPr>
          <p:spPr>
            <a:xfrm>
              <a:off x="6721200" y="2957288"/>
              <a:ext cx="1280920" cy="1284723"/>
            </a:xfrm>
            <a:prstGeom prst="rect">
              <a:avLst/>
            </a:prstGeom>
            <a:blipFill>
              <a:blip r:embed="rId3" cstate="print"/>
              <a:stretch>
                <a:fillRect/>
              </a:stretch>
            </a:blip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3" name="Rectangle 112">
              <a:extLst>
                <a:ext uri="{FF2B5EF4-FFF2-40B4-BE49-F238E27FC236}">
                  <a16:creationId xmlns:a16="http://schemas.microsoft.com/office/drawing/2014/main" id="{8AFBC85E-F8EC-4239-8753-873FD625CBF4}"/>
                </a:ext>
              </a:extLst>
            </p:cNvPr>
            <p:cNvSpPr/>
            <p:nvPr/>
          </p:nvSpPr>
          <p:spPr>
            <a:xfrm>
              <a:off x="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Western and central </a:t>
              </a:r>
              <a:r>
                <a:rPr kumimoji="0" lang="fr-CH" sz="15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Africa</a:t>
              </a: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2014–2018</a:t>
              </a:r>
            </a:p>
          </p:txBody>
        </p:sp>
        <p:sp>
          <p:nvSpPr>
            <p:cNvPr id="109" name="object 24">
              <a:extLst>
                <a:ext uri="{FF2B5EF4-FFF2-40B4-BE49-F238E27FC236}">
                  <a16:creationId xmlns:a16="http://schemas.microsoft.com/office/drawing/2014/main" id="{A631F94B-BF2D-4014-A419-2AEDA2D175D2}"/>
                </a:ext>
              </a:extLst>
            </p:cNvPr>
            <p:cNvSpPr/>
            <p:nvPr/>
          </p:nvSpPr>
          <p:spPr>
            <a:xfrm>
              <a:off x="2738111" y="3982396"/>
              <a:ext cx="101600" cy="0"/>
            </a:xfrm>
            <a:custGeom>
              <a:avLst/>
              <a:gdLst/>
              <a:ahLst/>
              <a:cxnLst/>
              <a:rect l="l" t="t" r="r" b="b"/>
              <a:pathLst>
                <a:path w="101600">
                  <a:moveTo>
                    <a:pt x="0" y="0"/>
                  </a:moveTo>
                  <a:lnTo>
                    <a:pt x="10118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0" name="object 25">
              <a:extLst>
                <a:ext uri="{FF2B5EF4-FFF2-40B4-BE49-F238E27FC236}">
                  <a16:creationId xmlns:a16="http://schemas.microsoft.com/office/drawing/2014/main" id="{F896F284-4B1F-4DE1-A00E-7D661722C63C}"/>
                </a:ext>
              </a:extLst>
            </p:cNvPr>
            <p:cNvSpPr/>
            <p:nvPr/>
          </p:nvSpPr>
          <p:spPr>
            <a:xfrm>
              <a:off x="2788695" y="3712966"/>
              <a:ext cx="0" cy="34290"/>
            </a:xfrm>
            <a:custGeom>
              <a:avLst/>
              <a:gdLst/>
              <a:ahLst/>
              <a:cxnLst/>
              <a:rect l="l" t="t" r="r" b="b"/>
              <a:pathLst>
                <a:path h="34289">
                  <a:moveTo>
                    <a:pt x="0" y="0"/>
                  </a:moveTo>
                  <a:lnTo>
                    <a:pt x="0" y="3368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1" name="object 26">
              <a:extLst>
                <a:ext uri="{FF2B5EF4-FFF2-40B4-BE49-F238E27FC236}">
                  <a16:creationId xmlns:a16="http://schemas.microsoft.com/office/drawing/2014/main" id="{EA8C5052-8198-468A-83B5-1839B674F513}"/>
                </a:ext>
              </a:extLst>
            </p:cNvPr>
            <p:cNvSpPr/>
            <p:nvPr/>
          </p:nvSpPr>
          <p:spPr>
            <a:xfrm>
              <a:off x="2612292" y="3748018"/>
              <a:ext cx="353060" cy="217804"/>
            </a:xfrm>
            <a:custGeom>
              <a:avLst/>
              <a:gdLst/>
              <a:ahLst/>
              <a:cxnLst/>
              <a:rect l="l" t="t" r="r" b="b"/>
              <a:pathLst>
                <a:path w="353059" h="217805">
                  <a:moveTo>
                    <a:pt x="0" y="0"/>
                  </a:moveTo>
                  <a:lnTo>
                    <a:pt x="352628" y="0"/>
                  </a:lnTo>
                  <a:lnTo>
                    <a:pt x="352628" y="217487"/>
                  </a:lnTo>
                  <a:lnTo>
                    <a:pt x="0" y="217487"/>
                  </a:lnTo>
                  <a:lnTo>
                    <a:pt x="0" y="0"/>
                  </a:lnTo>
                  <a:close/>
                </a:path>
              </a:pathLst>
            </a:custGeom>
            <a:solidFill>
              <a:srgbClr val="00AEE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5" name="object 27">
              <a:extLst>
                <a:ext uri="{FF2B5EF4-FFF2-40B4-BE49-F238E27FC236}">
                  <a16:creationId xmlns:a16="http://schemas.microsoft.com/office/drawing/2014/main" id="{907A6708-5DE2-4817-BA07-15AA2FE817DF}"/>
                </a:ext>
              </a:extLst>
            </p:cNvPr>
            <p:cNvSpPr/>
            <p:nvPr/>
          </p:nvSpPr>
          <p:spPr>
            <a:xfrm>
              <a:off x="2612292" y="3747002"/>
              <a:ext cx="354330" cy="219075"/>
            </a:xfrm>
            <a:custGeom>
              <a:avLst/>
              <a:gdLst/>
              <a:ahLst/>
              <a:cxnLst/>
              <a:rect l="l" t="t" r="r" b="b"/>
              <a:pathLst>
                <a:path w="354329" h="219075">
                  <a:moveTo>
                    <a:pt x="0" y="0"/>
                  </a:moveTo>
                  <a:lnTo>
                    <a:pt x="354139" y="0"/>
                  </a:lnTo>
                  <a:lnTo>
                    <a:pt x="354139" y="218503"/>
                  </a:lnTo>
                  <a:lnTo>
                    <a:pt x="0" y="218503"/>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6" name="object 28">
              <a:extLst>
                <a:ext uri="{FF2B5EF4-FFF2-40B4-BE49-F238E27FC236}">
                  <a16:creationId xmlns:a16="http://schemas.microsoft.com/office/drawing/2014/main" id="{72209B3A-A278-4CCA-92A1-FB76BDA37433}"/>
                </a:ext>
              </a:extLst>
            </p:cNvPr>
            <p:cNvSpPr/>
            <p:nvPr/>
          </p:nvSpPr>
          <p:spPr>
            <a:xfrm>
              <a:off x="2612292" y="3965505"/>
              <a:ext cx="354330" cy="0"/>
            </a:xfrm>
            <a:custGeom>
              <a:avLst/>
              <a:gdLst/>
              <a:ahLst/>
              <a:cxnLst/>
              <a:rect l="l" t="t" r="r" b="b"/>
              <a:pathLst>
                <a:path w="354329">
                  <a:moveTo>
                    <a:pt x="0" y="0"/>
                  </a:moveTo>
                  <a:lnTo>
                    <a:pt x="35413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7" name="object 29">
              <a:extLst>
                <a:ext uri="{FF2B5EF4-FFF2-40B4-BE49-F238E27FC236}">
                  <a16:creationId xmlns:a16="http://schemas.microsoft.com/office/drawing/2014/main" id="{C6C34569-5A17-4DC6-9F3B-806C0A6572E6}"/>
                </a:ext>
              </a:extLst>
            </p:cNvPr>
            <p:cNvSpPr/>
            <p:nvPr/>
          </p:nvSpPr>
          <p:spPr>
            <a:xfrm>
              <a:off x="2764070" y="3839445"/>
              <a:ext cx="50800" cy="50800"/>
            </a:xfrm>
            <a:custGeom>
              <a:avLst/>
              <a:gdLst/>
              <a:ahLst/>
              <a:cxnLst/>
              <a:rect l="l" t="t" r="r" b="b"/>
              <a:pathLst>
                <a:path w="50800" h="50800">
                  <a:moveTo>
                    <a:pt x="0" y="50419"/>
                  </a:moveTo>
                  <a:lnTo>
                    <a:pt x="5059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8" name="object 30">
              <a:extLst>
                <a:ext uri="{FF2B5EF4-FFF2-40B4-BE49-F238E27FC236}">
                  <a16:creationId xmlns:a16="http://schemas.microsoft.com/office/drawing/2014/main" id="{7804C953-7DA5-4498-9C3A-0F82466BB322}"/>
                </a:ext>
              </a:extLst>
            </p:cNvPr>
            <p:cNvSpPr/>
            <p:nvPr/>
          </p:nvSpPr>
          <p:spPr>
            <a:xfrm>
              <a:off x="2764070" y="3839445"/>
              <a:ext cx="50800" cy="50800"/>
            </a:xfrm>
            <a:custGeom>
              <a:avLst/>
              <a:gdLst/>
              <a:ahLst/>
              <a:cxnLst/>
              <a:rect l="l" t="t" r="r" b="b"/>
              <a:pathLst>
                <a:path w="50800" h="50800">
                  <a:moveTo>
                    <a:pt x="0" y="0"/>
                  </a:moveTo>
                  <a:lnTo>
                    <a:pt x="50596" y="5041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object 57">
              <a:extLst>
                <a:ext uri="{FF2B5EF4-FFF2-40B4-BE49-F238E27FC236}">
                  <a16:creationId xmlns:a16="http://schemas.microsoft.com/office/drawing/2014/main" id="{CAFC414A-1AF7-4B3C-A55E-BCEF7CE34894}"/>
                </a:ext>
              </a:extLst>
            </p:cNvPr>
            <p:cNvSpPr txBox="1"/>
            <p:nvPr/>
          </p:nvSpPr>
          <p:spPr>
            <a:xfrm>
              <a:off x="2613600" y="3747002"/>
              <a:ext cx="352800" cy="151765"/>
            </a:xfrm>
            <a:prstGeom prst="rect">
              <a:avLst/>
            </a:prstGeom>
            <a:ln w="6350">
              <a:solidFill>
                <a:srgbClr val="878787"/>
              </a:solidFill>
            </a:ln>
          </p:spPr>
          <p:txBody>
            <a:bodyPr vert="horz" wrap="square" lIns="0" tIns="14605" rIns="0" bIns="0" rtlCol="0">
              <a:spAutoFit/>
            </a:bodyPr>
            <a:lstStyle/>
            <a:p>
              <a:pPr marL="135890" marR="0" lvl="0" indent="0" algn="l" defTabSz="914400" rtl="0" eaLnBrk="1" fontAlgn="auto" latinLnBrk="0" hangingPunct="1">
                <a:lnSpc>
                  <a:spcPct val="100000"/>
                </a:lnSpc>
                <a:spcBef>
                  <a:spcPts val="115"/>
                </a:spcBef>
                <a:spcAft>
                  <a:spcPts val="0"/>
                </a:spcAft>
                <a:buClrTx/>
                <a:buSzTx/>
                <a:buFontTx/>
                <a:buNone/>
                <a:tabLst/>
                <a:defRPr/>
              </a:pPr>
              <a:r>
                <a:rPr kumimoji="0" sz="800" b="1" i="0" u="none" strike="noStrike" kern="1200" cap="none" spc="10" normalizeH="0" baseline="0" noProof="0" dirty="0">
                  <a:ln>
                    <a:noFill/>
                  </a:ln>
                  <a:solidFill>
                    <a:srgbClr val="FFFFFF"/>
                  </a:solidFill>
                  <a:effectLst/>
                  <a:uLnTx/>
                  <a:uFillTx/>
                  <a:latin typeface="Arial"/>
                  <a:ea typeface="ＭＳ Ｐゴシック" pitchFamily="34" charset="-128"/>
                  <a:cs typeface="Arial"/>
                </a:rPr>
                <a:t>4.7</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20" name="object 2">
              <a:extLst>
                <a:ext uri="{FF2B5EF4-FFF2-40B4-BE49-F238E27FC236}">
                  <a16:creationId xmlns:a16="http://schemas.microsoft.com/office/drawing/2014/main" id="{3D460414-260B-4C64-B114-D1967E442F76}"/>
                </a:ext>
              </a:extLst>
            </p:cNvPr>
            <p:cNvSpPr txBox="1"/>
            <p:nvPr/>
          </p:nvSpPr>
          <p:spPr>
            <a:xfrm>
              <a:off x="1065600" y="3118888"/>
              <a:ext cx="139065" cy="419100"/>
            </a:xfrm>
            <a:prstGeom prst="rect">
              <a:avLst/>
            </a:prstGeom>
          </p:spPr>
          <p:txBody>
            <a:bodyPr vert="vert270" wrap="square" lIns="0" tIns="3175" rIns="0" bIns="0" rtlCol="0">
              <a:spAutoFit/>
            </a:bodyPr>
            <a:lstStyle/>
            <a:p>
              <a:pPr marL="12700" marR="0" lvl="0" indent="0" algn="l" defTabSz="914400" rtl="0" eaLnBrk="1" fontAlgn="auto" latinLnBrk="0" hangingPunct="1">
                <a:lnSpc>
                  <a:spcPct val="100000"/>
                </a:lnSpc>
                <a:spcBef>
                  <a:spcPts val="25"/>
                </a:spcBef>
                <a:spcAft>
                  <a:spcPts val="0"/>
                </a:spcAft>
                <a:buClrTx/>
                <a:buSzTx/>
                <a:buFontTx/>
                <a:buNone/>
                <a:tabLst/>
                <a:defRPr/>
              </a:pPr>
              <a:r>
                <a:rPr kumimoji="0" sz="800" b="1" i="0" u="none" strike="noStrike" kern="1200" cap="none" spc="-10" normalizeH="0" baseline="0" noProof="0" dirty="0">
                  <a:ln>
                    <a:noFill/>
                  </a:ln>
                  <a:solidFill>
                    <a:srgbClr val="808285"/>
                  </a:solidFill>
                  <a:effectLst/>
                  <a:uLnTx/>
                  <a:uFillTx/>
                  <a:latin typeface="Arial"/>
                  <a:ea typeface="ＭＳ Ｐゴシック" pitchFamily="34" charset="-128"/>
                  <a:cs typeface="Arial"/>
                </a:rPr>
                <a:t>Per</a:t>
              </a:r>
              <a:r>
                <a:rPr kumimoji="0" sz="800" b="1" i="0" u="none" strike="noStrike" kern="1200" cap="none" spc="-40" normalizeH="0" baseline="0" noProof="0" dirty="0">
                  <a:ln>
                    <a:noFill/>
                  </a:ln>
                  <a:solidFill>
                    <a:srgbClr val="808285"/>
                  </a:solidFill>
                  <a:effectLst/>
                  <a:uLnTx/>
                  <a:uFillTx/>
                  <a:latin typeface="Arial"/>
                  <a:ea typeface="ＭＳ Ｐゴシック" pitchFamily="34" charset="-128"/>
                  <a:cs typeface="Arial"/>
                </a:rPr>
                <a:t> </a:t>
              </a:r>
              <a:r>
                <a:rPr kumimoji="0" sz="800" b="1" i="0" u="none" strike="noStrike" kern="1200" cap="none" spc="-20" normalizeH="0" baseline="0" noProof="0" dirty="0">
                  <a:ln>
                    <a:noFill/>
                  </a:ln>
                  <a:solidFill>
                    <a:srgbClr val="808285"/>
                  </a:solidFill>
                  <a:effectLst/>
                  <a:uLnTx/>
                  <a:uFillTx/>
                  <a:latin typeface="Arial"/>
                  <a:ea typeface="ＭＳ Ｐゴシック" pitchFamily="34" charset="-128"/>
                  <a:cs typeface="Arial"/>
                </a:rPr>
                <a:t>cent</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21" name="object 3">
              <a:extLst>
                <a:ext uri="{FF2B5EF4-FFF2-40B4-BE49-F238E27FC236}">
                  <a16:creationId xmlns:a16="http://schemas.microsoft.com/office/drawing/2014/main" id="{7C1A612D-3474-458A-9218-A40CC5A1F2F6}"/>
                </a:ext>
              </a:extLst>
            </p:cNvPr>
            <p:cNvSpPr txBox="1"/>
            <p:nvPr/>
          </p:nvSpPr>
          <p:spPr>
            <a:xfrm>
              <a:off x="1316505" y="2481746"/>
              <a:ext cx="131445" cy="1624965"/>
            </a:xfrm>
            <a:prstGeom prst="rect">
              <a:avLst/>
            </a:prstGeom>
          </p:spPr>
          <p:txBody>
            <a:bodyPr vert="horz" wrap="square" lIns="0" tIns="50800" rIns="0" bIns="0" rtlCol="0">
              <a:spAutoFit/>
            </a:bodyPr>
            <a:lstStyle/>
            <a:p>
              <a:pPr marL="12700" marR="0" lvl="0" indent="0" algn="l" defTabSz="914400" rtl="0" eaLnBrk="1" fontAlgn="auto" latinLnBrk="0" hangingPunct="1">
                <a:lnSpc>
                  <a:spcPct val="100000"/>
                </a:lnSpc>
                <a:spcBef>
                  <a:spcPts val="4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45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295"/>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40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35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30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25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20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15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295"/>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10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65405"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65405"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22" name="object 4">
              <a:extLst>
                <a:ext uri="{FF2B5EF4-FFF2-40B4-BE49-F238E27FC236}">
                  <a16:creationId xmlns:a16="http://schemas.microsoft.com/office/drawing/2014/main" id="{73576B32-0C29-4838-8A1D-2D5C57A44744}"/>
                </a:ext>
              </a:extLst>
            </p:cNvPr>
            <p:cNvSpPr/>
            <p:nvPr/>
          </p:nvSpPr>
          <p:spPr>
            <a:xfrm>
              <a:off x="1528642" y="2612032"/>
              <a:ext cx="0" cy="1423035"/>
            </a:xfrm>
            <a:custGeom>
              <a:avLst/>
              <a:gdLst/>
              <a:ahLst/>
              <a:cxnLst/>
              <a:rect l="l" t="t" r="r" b="b"/>
              <a:pathLst>
                <a:path h="1423035">
                  <a:moveTo>
                    <a:pt x="0" y="1422653"/>
                  </a:moveTo>
                  <a:lnTo>
                    <a:pt x="0"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3" name="object 5">
              <a:extLst>
                <a:ext uri="{FF2B5EF4-FFF2-40B4-BE49-F238E27FC236}">
                  <a16:creationId xmlns:a16="http://schemas.microsoft.com/office/drawing/2014/main" id="{D44E9ED5-A043-471F-8F65-308F299FCDD1}"/>
                </a:ext>
              </a:extLst>
            </p:cNvPr>
            <p:cNvSpPr/>
            <p:nvPr/>
          </p:nvSpPr>
          <p:spPr>
            <a:xfrm>
              <a:off x="1525467" y="4037861"/>
              <a:ext cx="2538095" cy="0"/>
            </a:xfrm>
            <a:custGeom>
              <a:avLst/>
              <a:gdLst/>
              <a:ahLst/>
              <a:cxnLst/>
              <a:rect l="l" t="t" r="r" b="b"/>
              <a:pathLst>
                <a:path w="2538095">
                  <a:moveTo>
                    <a:pt x="0" y="0"/>
                  </a:moveTo>
                  <a:lnTo>
                    <a:pt x="2538006"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object 6">
              <a:extLst>
                <a:ext uri="{FF2B5EF4-FFF2-40B4-BE49-F238E27FC236}">
                  <a16:creationId xmlns:a16="http://schemas.microsoft.com/office/drawing/2014/main" id="{19BE729C-7E54-4EFC-A0AB-A75FE2B050E4}"/>
                </a:ext>
              </a:extLst>
            </p:cNvPr>
            <p:cNvSpPr/>
            <p:nvPr/>
          </p:nvSpPr>
          <p:spPr>
            <a:xfrm>
              <a:off x="1952412" y="3990842"/>
              <a:ext cx="109855" cy="0"/>
            </a:xfrm>
            <a:custGeom>
              <a:avLst/>
              <a:gdLst/>
              <a:ahLst/>
              <a:cxnLst/>
              <a:rect l="l" t="t" r="r" b="b"/>
              <a:pathLst>
                <a:path w="109854">
                  <a:moveTo>
                    <a:pt x="0" y="0"/>
                  </a:moveTo>
                  <a:lnTo>
                    <a:pt x="10980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object 7">
              <a:extLst>
                <a:ext uri="{FF2B5EF4-FFF2-40B4-BE49-F238E27FC236}">
                  <a16:creationId xmlns:a16="http://schemas.microsoft.com/office/drawing/2014/main" id="{F85AA773-DB7E-439A-B6BA-03FC5A2CCEC4}"/>
                </a:ext>
              </a:extLst>
            </p:cNvPr>
            <p:cNvSpPr/>
            <p:nvPr/>
          </p:nvSpPr>
          <p:spPr>
            <a:xfrm>
              <a:off x="2003084" y="3822402"/>
              <a:ext cx="0" cy="168910"/>
            </a:xfrm>
            <a:custGeom>
              <a:avLst/>
              <a:gdLst/>
              <a:ahLst/>
              <a:cxnLst/>
              <a:rect l="l" t="t" r="r" b="b"/>
              <a:pathLst>
                <a:path h="168910">
                  <a:moveTo>
                    <a:pt x="0" y="0"/>
                  </a:moveTo>
                  <a:lnTo>
                    <a:pt x="0" y="16844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6" name="object 8">
              <a:extLst>
                <a:ext uri="{FF2B5EF4-FFF2-40B4-BE49-F238E27FC236}">
                  <a16:creationId xmlns:a16="http://schemas.microsoft.com/office/drawing/2014/main" id="{1895BDFA-A3C5-4950-88F6-2D98E54D45E6}"/>
                </a:ext>
              </a:extLst>
            </p:cNvPr>
            <p:cNvSpPr/>
            <p:nvPr/>
          </p:nvSpPr>
          <p:spPr>
            <a:xfrm>
              <a:off x="1952412" y="3258128"/>
              <a:ext cx="109855" cy="0"/>
            </a:xfrm>
            <a:custGeom>
              <a:avLst/>
              <a:gdLst/>
              <a:ahLst/>
              <a:cxnLst/>
              <a:rect l="l" t="t" r="r" b="b"/>
              <a:pathLst>
                <a:path w="109854">
                  <a:moveTo>
                    <a:pt x="0" y="0"/>
                  </a:moveTo>
                  <a:lnTo>
                    <a:pt x="10980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object 9">
              <a:extLst>
                <a:ext uri="{FF2B5EF4-FFF2-40B4-BE49-F238E27FC236}">
                  <a16:creationId xmlns:a16="http://schemas.microsoft.com/office/drawing/2014/main" id="{2D1B6D0D-33A8-49C5-B484-E7FDEE82310C}"/>
                </a:ext>
              </a:extLst>
            </p:cNvPr>
            <p:cNvSpPr/>
            <p:nvPr/>
          </p:nvSpPr>
          <p:spPr>
            <a:xfrm>
              <a:off x="2003084" y="3258128"/>
              <a:ext cx="0" cy="295275"/>
            </a:xfrm>
            <a:custGeom>
              <a:avLst/>
              <a:gdLst/>
              <a:ahLst/>
              <a:cxnLst/>
              <a:rect l="l" t="t" r="r" b="b"/>
              <a:pathLst>
                <a:path h="295275">
                  <a:moveTo>
                    <a:pt x="0" y="0"/>
                  </a:moveTo>
                  <a:lnTo>
                    <a:pt x="0" y="294766"/>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8" name="object 10">
              <a:extLst>
                <a:ext uri="{FF2B5EF4-FFF2-40B4-BE49-F238E27FC236}">
                  <a16:creationId xmlns:a16="http://schemas.microsoft.com/office/drawing/2014/main" id="{39153E9B-069C-441E-A672-F9F3463A0C48}"/>
                </a:ext>
              </a:extLst>
            </p:cNvPr>
            <p:cNvSpPr/>
            <p:nvPr/>
          </p:nvSpPr>
          <p:spPr>
            <a:xfrm>
              <a:off x="1826772" y="3553758"/>
              <a:ext cx="353060" cy="268605"/>
            </a:xfrm>
            <a:custGeom>
              <a:avLst/>
              <a:gdLst/>
              <a:ahLst/>
              <a:cxnLst/>
              <a:rect l="l" t="t" r="r" b="b"/>
              <a:pathLst>
                <a:path w="353059" h="268605">
                  <a:moveTo>
                    <a:pt x="0" y="0"/>
                  </a:moveTo>
                  <a:lnTo>
                    <a:pt x="352628" y="0"/>
                  </a:lnTo>
                  <a:lnTo>
                    <a:pt x="352628" y="268160"/>
                  </a:lnTo>
                  <a:lnTo>
                    <a:pt x="0" y="268160"/>
                  </a:lnTo>
                  <a:lnTo>
                    <a:pt x="0" y="0"/>
                  </a:lnTo>
                  <a:close/>
                </a:path>
              </a:pathLst>
            </a:custGeom>
            <a:solidFill>
              <a:srgbClr val="F78E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9" name="object 11">
              <a:extLst>
                <a:ext uri="{FF2B5EF4-FFF2-40B4-BE49-F238E27FC236}">
                  <a16:creationId xmlns:a16="http://schemas.microsoft.com/office/drawing/2014/main" id="{A4B694BE-F045-41BB-A47A-63C8B62D25C2}"/>
                </a:ext>
              </a:extLst>
            </p:cNvPr>
            <p:cNvSpPr/>
            <p:nvPr/>
          </p:nvSpPr>
          <p:spPr>
            <a:xfrm>
              <a:off x="1826772" y="3552336"/>
              <a:ext cx="354330" cy="269875"/>
            </a:xfrm>
            <a:custGeom>
              <a:avLst/>
              <a:gdLst/>
              <a:ahLst/>
              <a:cxnLst/>
              <a:rect l="l" t="t" r="r" b="b"/>
              <a:pathLst>
                <a:path w="354329" h="269875">
                  <a:moveTo>
                    <a:pt x="0" y="0"/>
                  </a:moveTo>
                  <a:lnTo>
                    <a:pt x="354152" y="0"/>
                  </a:lnTo>
                  <a:lnTo>
                    <a:pt x="354152" y="269824"/>
                  </a:lnTo>
                  <a:lnTo>
                    <a:pt x="0" y="269824"/>
                  </a:lnTo>
                  <a:lnTo>
                    <a:pt x="0" y="0"/>
                  </a:lnTo>
                  <a:close/>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0" name="object 12">
              <a:extLst>
                <a:ext uri="{FF2B5EF4-FFF2-40B4-BE49-F238E27FC236}">
                  <a16:creationId xmlns:a16="http://schemas.microsoft.com/office/drawing/2014/main" id="{35A4EE76-CBCE-4D59-A5F7-20E47CE5C0F0}"/>
                </a:ext>
              </a:extLst>
            </p:cNvPr>
            <p:cNvSpPr/>
            <p:nvPr/>
          </p:nvSpPr>
          <p:spPr>
            <a:xfrm>
              <a:off x="1826772" y="3552336"/>
              <a:ext cx="354330" cy="0"/>
            </a:xfrm>
            <a:custGeom>
              <a:avLst/>
              <a:gdLst/>
              <a:ahLst/>
              <a:cxnLst/>
              <a:rect l="l" t="t" r="r" b="b"/>
              <a:pathLst>
                <a:path w="354329">
                  <a:moveTo>
                    <a:pt x="0" y="0"/>
                  </a:moveTo>
                  <a:lnTo>
                    <a:pt x="35415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object 13">
              <a:extLst>
                <a:ext uri="{FF2B5EF4-FFF2-40B4-BE49-F238E27FC236}">
                  <a16:creationId xmlns:a16="http://schemas.microsoft.com/office/drawing/2014/main" id="{B7529E3E-3F5A-4FFC-B67A-722B2EFF0384}"/>
                </a:ext>
              </a:extLst>
            </p:cNvPr>
            <p:cNvSpPr/>
            <p:nvPr/>
          </p:nvSpPr>
          <p:spPr>
            <a:xfrm>
              <a:off x="1978549" y="3653530"/>
              <a:ext cx="50800" cy="50800"/>
            </a:xfrm>
            <a:custGeom>
              <a:avLst/>
              <a:gdLst/>
              <a:ahLst/>
              <a:cxnLst/>
              <a:rect l="l" t="t" r="r" b="b"/>
              <a:pathLst>
                <a:path w="50800" h="50800">
                  <a:moveTo>
                    <a:pt x="0" y="50584"/>
                  </a:moveTo>
                  <a:lnTo>
                    <a:pt x="50596" y="0"/>
                  </a:lnTo>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2" name="object 14">
              <a:extLst>
                <a:ext uri="{FF2B5EF4-FFF2-40B4-BE49-F238E27FC236}">
                  <a16:creationId xmlns:a16="http://schemas.microsoft.com/office/drawing/2014/main" id="{95FCAD48-7200-4A87-8E1E-023B54E6261F}"/>
                </a:ext>
              </a:extLst>
            </p:cNvPr>
            <p:cNvSpPr/>
            <p:nvPr/>
          </p:nvSpPr>
          <p:spPr>
            <a:xfrm>
              <a:off x="1978549" y="3653530"/>
              <a:ext cx="50800" cy="50800"/>
            </a:xfrm>
            <a:custGeom>
              <a:avLst/>
              <a:gdLst/>
              <a:ahLst/>
              <a:cxnLst/>
              <a:rect l="l" t="t" r="r" b="b"/>
              <a:pathLst>
                <a:path w="50800" h="50800">
                  <a:moveTo>
                    <a:pt x="0" y="0"/>
                  </a:moveTo>
                  <a:lnTo>
                    <a:pt x="50596" y="50584"/>
                  </a:lnTo>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3" name="object 15">
              <a:extLst>
                <a:ext uri="{FF2B5EF4-FFF2-40B4-BE49-F238E27FC236}">
                  <a16:creationId xmlns:a16="http://schemas.microsoft.com/office/drawing/2014/main" id="{755CABD6-ACC6-41DA-9A81-BDC5AF44A77D}"/>
                </a:ext>
              </a:extLst>
            </p:cNvPr>
            <p:cNvSpPr/>
            <p:nvPr/>
          </p:nvSpPr>
          <p:spPr>
            <a:xfrm>
              <a:off x="2349567" y="3973951"/>
              <a:ext cx="101600" cy="0"/>
            </a:xfrm>
            <a:custGeom>
              <a:avLst/>
              <a:gdLst/>
              <a:ahLst/>
              <a:cxnLst/>
              <a:rect l="l" t="t" r="r" b="b"/>
              <a:pathLst>
                <a:path w="101600">
                  <a:moveTo>
                    <a:pt x="0" y="0"/>
                  </a:moveTo>
                  <a:lnTo>
                    <a:pt x="10118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4" name="object 16">
              <a:extLst>
                <a:ext uri="{FF2B5EF4-FFF2-40B4-BE49-F238E27FC236}">
                  <a16:creationId xmlns:a16="http://schemas.microsoft.com/office/drawing/2014/main" id="{A0C808FC-7E2F-44EF-ADCC-3A1740AD1037}"/>
                </a:ext>
              </a:extLst>
            </p:cNvPr>
            <p:cNvSpPr/>
            <p:nvPr/>
          </p:nvSpPr>
          <p:spPr>
            <a:xfrm>
              <a:off x="2400164" y="3906488"/>
              <a:ext cx="0" cy="67945"/>
            </a:xfrm>
            <a:custGeom>
              <a:avLst/>
              <a:gdLst/>
              <a:ahLst/>
              <a:cxnLst/>
              <a:rect l="l" t="t" r="r" b="b"/>
              <a:pathLst>
                <a:path h="67944">
                  <a:moveTo>
                    <a:pt x="0" y="0"/>
                  </a:moveTo>
                  <a:lnTo>
                    <a:pt x="0" y="6746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5" name="object 17">
              <a:extLst>
                <a:ext uri="{FF2B5EF4-FFF2-40B4-BE49-F238E27FC236}">
                  <a16:creationId xmlns:a16="http://schemas.microsoft.com/office/drawing/2014/main" id="{F7838040-BD0E-4844-B301-62AF798F8B29}"/>
                </a:ext>
              </a:extLst>
            </p:cNvPr>
            <p:cNvSpPr/>
            <p:nvPr/>
          </p:nvSpPr>
          <p:spPr>
            <a:xfrm>
              <a:off x="2349567" y="2717552"/>
              <a:ext cx="101600" cy="0"/>
            </a:xfrm>
            <a:custGeom>
              <a:avLst/>
              <a:gdLst/>
              <a:ahLst/>
              <a:cxnLst/>
              <a:rect l="l" t="t" r="r" b="b"/>
              <a:pathLst>
                <a:path w="101600">
                  <a:moveTo>
                    <a:pt x="0" y="0"/>
                  </a:moveTo>
                  <a:lnTo>
                    <a:pt x="10118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6" name="object 18">
              <a:extLst>
                <a:ext uri="{FF2B5EF4-FFF2-40B4-BE49-F238E27FC236}">
                  <a16:creationId xmlns:a16="http://schemas.microsoft.com/office/drawing/2014/main" id="{E9EFF7EF-4D2E-470F-A2C3-4F05AA94BDBB}"/>
                </a:ext>
              </a:extLst>
            </p:cNvPr>
            <p:cNvSpPr/>
            <p:nvPr/>
          </p:nvSpPr>
          <p:spPr>
            <a:xfrm>
              <a:off x="2400164" y="2717552"/>
              <a:ext cx="0" cy="598805"/>
            </a:xfrm>
            <a:custGeom>
              <a:avLst/>
              <a:gdLst/>
              <a:ahLst/>
              <a:cxnLst/>
              <a:rect l="l" t="t" r="r" b="b"/>
              <a:pathLst>
                <a:path h="598805">
                  <a:moveTo>
                    <a:pt x="0" y="0"/>
                  </a:moveTo>
                  <a:lnTo>
                    <a:pt x="0" y="59869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object 19">
              <a:extLst>
                <a:ext uri="{FF2B5EF4-FFF2-40B4-BE49-F238E27FC236}">
                  <a16:creationId xmlns:a16="http://schemas.microsoft.com/office/drawing/2014/main" id="{29B4879F-DBC7-4BB9-B059-670332D057CD}"/>
                </a:ext>
              </a:extLst>
            </p:cNvPr>
            <p:cNvSpPr/>
            <p:nvPr/>
          </p:nvSpPr>
          <p:spPr>
            <a:xfrm>
              <a:off x="2223761" y="3317246"/>
              <a:ext cx="353060" cy="589280"/>
            </a:xfrm>
            <a:custGeom>
              <a:avLst/>
              <a:gdLst/>
              <a:ahLst/>
              <a:cxnLst/>
              <a:rect l="l" t="t" r="r" b="b"/>
              <a:pathLst>
                <a:path w="353059" h="589280">
                  <a:moveTo>
                    <a:pt x="0" y="0"/>
                  </a:moveTo>
                  <a:lnTo>
                    <a:pt x="352628" y="0"/>
                  </a:lnTo>
                  <a:lnTo>
                    <a:pt x="352628" y="589127"/>
                  </a:lnTo>
                  <a:lnTo>
                    <a:pt x="0" y="589127"/>
                  </a:lnTo>
                  <a:lnTo>
                    <a:pt x="0" y="0"/>
                  </a:lnTo>
                  <a:close/>
                </a:path>
              </a:pathLst>
            </a:custGeom>
            <a:solidFill>
              <a:srgbClr val="FFE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8" name="object 20">
              <a:extLst>
                <a:ext uri="{FF2B5EF4-FFF2-40B4-BE49-F238E27FC236}">
                  <a16:creationId xmlns:a16="http://schemas.microsoft.com/office/drawing/2014/main" id="{46810904-3037-4B62-B3A1-6BBFD7EF98E7}"/>
                </a:ext>
              </a:extLst>
            </p:cNvPr>
            <p:cNvSpPr/>
            <p:nvPr/>
          </p:nvSpPr>
          <p:spPr>
            <a:xfrm>
              <a:off x="2223761" y="3317246"/>
              <a:ext cx="354330" cy="589915"/>
            </a:xfrm>
            <a:custGeom>
              <a:avLst/>
              <a:gdLst/>
              <a:ahLst/>
              <a:cxnLst/>
              <a:rect l="l" t="t" r="r" b="b"/>
              <a:pathLst>
                <a:path w="354329" h="589914">
                  <a:moveTo>
                    <a:pt x="0" y="0"/>
                  </a:moveTo>
                  <a:lnTo>
                    <a:pt x="354139" y="0"/>
                  </a:lnTo>
                  <a:lnTo>
                    <a:pt x="354139" y="589368"/>
                  </a:lnTo>
                  <a:lnTo>
                    <a:pt x="0" y="589368"/>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9" name="object 21">
              <a:extLst>
                <a:ext uri="{FF2B5EF4-FFF2-40B4-BE49-F238E27FC236}">
                  <a16:creationId xmlns:a16="http://schemas.microsoft.com/office/drawing/2014/main" id="{D600B5EF-86DF-40CB-B365-2EE5CDF0C0FC}"/>
                </a:ext>
              </a:extLst>
            </p:cNvPr>
            <p:cNvSpPr/>
            <p:nvPr/>
          </p:nvSpPr>
          <p:spPr>
            <a:xfrm>
              <a:off x="2223761" y="3317246"/>
              <a:ext cx="354330" cy="0"/>
            </a:xfrm>
            <a:custGeom>
              <a:avLst/>
              <a:gdLst/>
              <a:ahLst/>
              <a:cxnLst/>
              <a:rect l="l" t="t" r="r" b="b"/>
              <a:pathLst>
                <a:path w="354329">
                  <a:moveTo>
                    <a:pt x="0" y="0"/>
                  </a:moveTo>
                  <a:lnTo>
                    <a:pt x="35413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0" name="object 22">
              <a:extLst>
                <a:ext uri="{FF2B5EF4-FFF2-40B4-BE49-F238E27FC236}">
                  <a16:creationId xmlns:a16="http://schemas.microsoft.com/office/drawing/2014/main" id="{B910FDC7-0F65-44C3-81D1-F6EE996A9122}"/>
                </a:ext>
              </a:extLst>
            </p:cNvPr>
            <p:cNvSpPr/>
            <p:nvPr/>
          </p:nvSpPr>
          <p:spPr>
            <a:xfrm>
              <a:off x="2375538" y="3527736"/>
              <a:ext cx="50800" cy="50800"/>
            </a:xfrm>
            <a:custGeom>
              <a:avLst/>
              <a:gdLst/>
              <a:ahLst/>
              <a:cxnLst/>
              <a:rect l="l" t="t" r="r" b="b"/>
              <a:pathLst>
                <a:path w="50800" h="50800">
                  <a:moveTo>
                    <a:pt x="0" y="50520"/>
                  </a:moveTo>
                  <a:lnTo>
                    <a:pt x="5058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1" name="object 23">
              <a:extLst>
                <a:ext uri="{FF2B5EF4-FFF2-40B4-BE49-F238E27FC236}">
                  <a16:creationId xmlns:a16="http://schemas.microsoft.com/office/drawing/2014/main" id="{35C25D64-44BC-4F4C-8863-3FFF747200C1}"/>
                </a:ext>
              </a:extLst>
            </p:cNvPr>
            <p:cNvSpPr/>
            <p:nvPr/>
          </p:nvSpPr>
          <p:spPr>
            <a:xfrm>
              <a:off x="2375538" y="3527736"/>
              <a:ext cx="50800" cy="50800"/>
            </a:xfrm>
            <a:custGeom>
              <a:avLst/>
              <a:gdLst/>
              <a:ahLst/>
              <a:cxnLst/>
              <a:rect l="l" t="t" r="r" b="b"/>
              <a:pathLst>
                <a:path w="50800" h="50800">
                  <a:moveTo>
                    <a:pt x="0" y="0"/>
                  </a:moveTo>
                  <a:lnTo>
                    <a:pt x="50584" y="5052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2" name="object 31">
              <a:extLst>
                <a:ext uri="{FF2B5EF4-FFF2-40B4-BE49-F238E27FC236}">
                  <a16:creationId xmlns:a16="http://schemas.microsoft.com/office/drawing/2014/main" id="{D049814B-36CD-4FBD-B617-D850880C63A0}"/>
                </a:ext>
              </a:extLst>
            </p:cNvPr>
            <p:cNvSpPr/>
            <p:nvPr/>
          </p:nvSpPr>
          <p:spPr>
            <a:xfrm>
              <a:off x="3126642" y="3545313"/>
              <a:ext cx="101600" cy="0"/>
            </a:xfrm>
            <a:custGeom>
              <a:avLst/>
              <a:gdLst/>
              <a:ahLst/>
              <a:cxnLst/>
              <a:rect l="l" t="t" r="r" b="b"/>
              <a:pathLst>
                <a:path w="101600">
                  <a:moveTo>
                    <a:pt x="0" y="0"/>
                  </a:moveTo>
                  <a:lnTo>
                    <a:pt x="10118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3" name="object 32">
              <a:extLst>
                <a:ext uri="{FF2B5EF4-FFF2-40B4-BE49-F238E27FC236}">
                  <a16:creationId xmlns:a16="http://schemas.microsoft.com/office/drawing/2014/main" id="{707B9A20-738F-4716-A0D6-FA61A2056A83}"/>
                </a:ext>
              </a:extLst>
            </p:cNvPr>
            <p:cNvSpPr/>
            <p:nvPr/>
          </p:nvSpPr>
          <p:spPr>
            <a:xfrm>
              <a:off x="2999774" y="3543920"/>
              <a:ext cx="354965" cy="0"/>
            </a:xfrm>
            <a:custGeom>
              <a:avLst/>
              <a:gdLst/>
              <a:ahLst/>
              <a:cxnLst/>
              <a:rect l="l" t="t" r="r" b="b"/>
              <a:pathLst>
                <a:path w="354965">
                  <a:moveTo>
                    <a:pt x="0" y="0"/>
                  </a:moveTo>
                  <a:lnTo>
                    <a:pt x="354749" y="0"/>
                  </a:lnTo>
                </a:path>
              </a:pathLst>
            </a:custGeom>
            <a:ln w="3175">
              <a:solidFill>
                <a:srgbClr val="88C54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object 33">
              <a:extLst>
                <a:ext uri="{FF2B5EF4-FFF2-40B4-BE49-F238E27FC236}">
                  <a16:creationId xmlns:a16="http://schemas.microsoft.com/office/drawing/2014/main" id="{8680F6B3-A9D0-4DAD-A8A6-E25A609115F1}"/>
                </a:ext>
              </a:extLst>
            </p:cNvPr>
            <p:cNvSpPr/>
            <p:nvPr/>
          </p:nvSpPr>
          <p:spPr>
            <a:xfrm>
              <a:off x="2999773" y="3544909"/>
              <a:ext cx="354965" cy="0"/>
            </a:xfrm>
            <a:custGeom>
              <a:avLst/>
              <a:gdLst/>
              <a:ahLst/>
              <a:cxnLst/>
              <a:rect l="l" t="t" r="r" b="b"/>
              <a:pathLst>
                <a:path w="354965">
                  <a:moveTo>
                    <a:pt x="0" y="0"/>
                  </a:moveTo>
                  <a:lnTo>
                    <a:pt x="354749" y="0"/>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5" name="object 34">
              <a:extLst>
                <a:ext uri="{FF2B5EF4-FFF2-40B4-BE49-F238E27FC236}">
                  <a16:creationId xmlns:a16="http://schemas.microsoft.com/office/drawing/2014/main" id="{C0C7DAAC-E668-491B-8C16-88C9FAAD9806}"/>
                </a:ext>
              </a:extLst>
            </p:cNvPr>
            <p:cNvSpPr/>
            <p:nvPr/>
          </p:nvSpPr>
          <p:spPr>
            <a:xfrm>
              <a:off x="2999773" y="3544909"/>
              <a:ext cx="354965" cy="0"/>
            </a:xfrm>
            <a:custGeom>
              <a:avLst/>
              <a:gdLst/>
              <a:ahLst/>
              <a:cxnLst/>
              <a:rect l="l" t="t" r="r" b="b"/>
              <a:pathLst>
                <a:path w="354965">
                  <a:moveTo>
                    <a:pt x="0" y="0"/>
                  </a:moveTo>
                  <a:lnTo>
                    <a:pt x="35474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6" name="object 35">
              <a:extLst>
                <a:ext uri="{FF2B5EF4-FFF2-40B4-BE49-F238E27FC236}">
                  <a16:creationId xmlns:a16="http://schemas.microsoft.com/office/drawing/2014/main" id="{533E08C9-6082-46A6-AA27-4A3A159F4ED3}"/>
                </a:ext>
              </a:extLst>
            </p:cNvPr>
            <p:cNvSpPr/>
            <p:nvPr/>
          </p:nvSpPr>
          <p:spPr>
            <a:xfrm>
              <a:off x="2999773" y="3544909"/>
              <a:ext cx="354965" cy="0"/>
            </a:xfrm>
            <a:custGeom>
              <a:avLst/>
              <a:gdLst/>
              <a:ahLst/>
              <a:cxnLst/>
              <a:rect l="l" t="t" r="r" b="b"/>
              <a:pathLst>
                <a:path w="354965">
                  <a:moveTo>
                    <a:pt x="0" y="0"/>
                  </a:moveTo>
                  <a:lnTo>
                    <a:pt x="35474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7" name="object 36">
              <a:extLst>
                <a:ext uri="{FF2B5EF4-FFF2-40B4-BE49-F238E27FC236}">
                  <a16:creationId xmlns:a16="http://schemas.microsoft.com/office/drawing/2014/main" id="{CE9D1498-7CB5-42C4-BC10-F46FDADBB1D4}"/>
                </a:ext>
              </a:extLst>
            </p:cNvPr>
            <p:cNvSpPr/>
            <p:nvPr/>
          </p:nvSpPr>
          <p:spPr>
            <a:xfrm>
              <a:off x="2999773" y="3544909"/>
              <a:ext cx="354965" cy="0"/>
            </a:xfrm>
            <a:custGeom>
              <a:avLst/>
              <a:gdLst/>
              <a:ahLst/>
              <a:cxnLst/>
              <a:rect l="l" t="t" r="r" b="b"/>
              <a:pathLst>
                <a:path w="354965">
                  <a:moveTo>
                    <a:pt x="0" y="0"/>
                  </a:moveTo>
                  <a:lnTo>
                    <a:pt x="35474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object 37">
              <a:extLst>
                <a:ext uri="{FF2B5EF4-FFF2-40B4-BE49-F238E27FC236}">
                  <a16:creationId xmlns:a16="http://schemas.microsoft.com/office/drawing/2014/main" id="{59F6AD3B-1FD2-459D-A993-E10848B18728}"/>
                </a:ext>
              </a:extLst>
            </p:cNvPr>
            <p:cNvSpPr/>
            <p:nvPr/>
          </p:nvSpPr>
          <p:spPr>
            <a:xfrm>
              <a:off x="3151805" y="3519661"/>
              <a:ext cx="50800" cy="50800"/>
            </a:xfrm>
            <a:custGeom>
              <a:avLst/>
              <a:gdLst/>
              <a:ahLst/>
              <a:cxnLst/>
              <a:rect l="l" t="t" r="r" b="b"/>
              <a:pathLst>
                <a:path w="50800" h="50800">
                  <a:moveTo>
                    <a:pt x="0" y="50495"/>
                  </a:moveTo>
                  <a:lnTo>
                    <a:pt x="5068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9" name="object 38">
              <a:extLst>
                <a:ext uri="{FF2B5EF4-FFF2-40B4-BE49-F238E27FC236}">
                  <a16:creationId xmlns:a16="http://schemas.microsoft.com/office/drawing/2014/main" id="{362CFC39-3171-49BA-8982-400E442C21B2}"/>
                </a:ext>
              </a:extLst>
            </p:cNvPr>
            <p:cNvSpPr/>
            <p:nvPr/>
          </p:nvSpPr>
          <p:spPr>
            <a:xfrm>
              <a:off x="3151805" y="3519661"/>
              <a:ext cx="50800" cy="50800"/>
            </a:xfrm>
            <a:custGeom>
              <a:avLst/>
              <a:gdLst/>
              <a:ahLst/>
              <a:cxnLst/>
              <a:rect l="l" t="t" r="r" b="b"/>
              <a:pathLst>
                <a:path w="50800" h="50800">
                  <a:moveTo>
                    <a:pt x="0" y="0"/>
                  </a:moveTo>
                  <a:lnTo>
                    <a:pt x="50685" y="5049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0" name="object 39">
              <a:extLst>
                <a:ext uri="{FF2B5EF4-FFF2-40B4-BE49-F238E27FC236}">
                  <a16:creationId xmlns:a16="http://schemas.microsoft.com/office/drawing/2014/main" id="{A56E20E9-BE42-4AFD-87A7-13AA13406A53}"/>
                </a:ext>
              </a:extLst>
            </p:cNvPr>
            <p:cNvSpPr/>
            <p:nvPr/>
          </p:nvSpPr>
          <p:spPr>
            <a:xfrm>
              <a:off x="3515012" y="4024626"/>
              <a:ext cx="109855" cy="0"/>
            </a:xfrm>
            <a:custGeom>
              <a:avLst/>
              <a:gdLst/>
              <a:ahLst/>
              <a:cxnLst/>
              <a:rect l="l" t="t" r="r" b="b"/>
              <a:pathLst>
                <a:path w="109854">
                  <a:moveTo>
                    <a:pt x="0" y="0"/>
                  </a:moveTo>
                  <a:lnTo>
                    <a:pt x="10980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1" name="object 40">
              <a:extLst>
                <a:ext uri="{FF2B5EF4-FFF2-40B4-BE49-F238E27FC236}">
                  <a16:creationId xmlns:a16="http://schemas.microsoft.com/office/drawing/2014/main" id="{042A512F-A2C3-46D9-98C2-B1A5F61B5CAA}"/>
                </a:ext>
              </a:extLst>
            </p:cNvPr>
            <p:cNvSpPr/>
            <p:nvPr/>
          </p:nvSpPr>
          <p:spPr>
            <a:xfrm>
              <a:off x="3574130" y="3990958"/>
              <a:ext cx="0" cy="34290"/>
            </a:xfrm>
            <a:custGeom>
              <a:avLst/>
              <a:gdLst/>
              <a:ahLst/>
              <a:cxnLst/>
              <a:rect l="l" t="t" r="r" b="b"/>
              <a:pathLst>
                <a:path h="34289">
                  <a:moveTo>
                    <a:pt x="0" y="0"/>
                  </a:moveTo>
                  <a:lnTo>
                    <a:pt x="0" y="3366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2" name="object 41">
              <a:extLst>
                <a:ext uri="{FF2B5EF4-FFF2-40B4-BE49-F238E27FC236}">
                  <a16:creationId xmlns:a16="http://schemas.microsoft.com/office/drawing/2014/main" id="{9AA1E20E-1E00-4335-9131-53F7BE05CD6F}"/>
                </a:ext>
              </a:extLst>
            </p:cNvPr>
            <p:cNvSpPr/>
            <p:nvPr/>
          </p:nvSpPr>
          <p:spPr>
            <a:xfrm>
              <a:off x="3515012" y="3839473"/>
              <a:ext cx="109855" cy="0"/>
            </a:xfrm>
            <a:custGeom>
              <a:avLst/>
              <a:gdLst/>
              <a:ahLst/>
              <a:cxnLst/>
              <a:rect l="l" t="t" r="r" b="b"/>
              <a:pathLst>
                <a:path w="109854">
                  <a:moveTo>
                    <a:pt x="0" y="0"/>
                  </a:moveTo>
                  <a:lnTo>
                    <a:pt x="10980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3" name="object 42">
              <a:extLst>
                <a:ext uri="{FF2B5EF4-FFF2-40B4-BE49-F238E27FC236}">
                  <a16:creationId xmlns:a16="http://schemas.microsoft.com/office/drawing/2014/main" id="{23FE6C09-3570-456C-9D86-4F33FD8CE83D}"/>
                </a:ext>
              </a:extLst>
            </p:cNvPr>
            <p:cNvSpPr/>
            <p:nvPr/>
          </p:nvSpPr>
          <p:spPr>
            <a:xfrm>
              <a:off x="3574130" y="3839473"/>
              <a:ext cx="0" cy="67945"/>
            </a:xfrm>
            <a:custGeom>
              <a:avLst/>
              <a:gdLst/>
              <a:ahLst/>
              <a:cxnLst/>
              <a:rect l="l" t="t" r="r" b="b"/>
              <a:pathLst>
                <a:path h="67944">
                  <a:moveTo>
                    <a:pt x="0" y="0"/>
                  </a:moveTo>
                  <a:lnTo>
                    <a:pt x="0" y="6733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4" name="object 43">
              <a:extLst>
                <a:ext uri="{FF2B5EF4-FFF2-40B4-BE49-F238E27FC236}">
                  <a16:creationId xmlns:a16="http://schemas.microsoft.com/office/drawing/2014/main" id="{1C74586A-36D5-4FBB-8438-7FF406C951AE}"/>
                </a:ext>
              </a:extLst>
            </p:cNvPr>
            <p:cNvSpPr/>
            <p:nvPr/>
          </p:nvSpPr>
          <p:spPr>
            <a:xfrm>
              <a:off x="3397812" y="3949675"/>
              <a:ext cx="353060" cy="0"/>
            </a:xfrm>
            <a:custGeom>
              <a:avLst/>
              <a:gdLst/>
              <a:ahLst/>
              <a:cxnLst/>
              <a:rect l="l" t="t" r="r" b="b"/>
              <a:pathLst>
                <a:path w="353059">
                  <a:moveTo>
                    <a:pt x="0" y="0"/>
                  </a:moveTo>
                  <a:lnTo>
                    <a:pt x="352628" y="0"/>
                  </a:lnTo>
                </a:path>
              </a:pathLst>
            </a:custGeom>
            <a:ln w="82334">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5" name="object 44">
              <a:extLst>
                <a:ext uri="{FF2B5EF4-FFF2-40B4-BE49-F238E27FC236}">
                  <a16:creationId xmlns:a16="http://schemas.microsoft.com/office/drawing/2014/main" id="{EB524086-767F-4101-9993-C9ADD5D80341}"/>
                </a:ext>
              </a:extLst>
            </p:cNvPr>
            <p:cNvSpPr/>
            <p:nvPr/>
          </p:nvSpPr>
          <p:spPr>
            <a:xfrm>
              <a:off x="3397812" y="3908508"/>
              <a:ext cx="353060" cy="82550"/>
            </a:xfrm>
            <a:custGeom>
              <a:avLst/>
              <a:gdLst/>
              <a:ahLst/>
              <a:cxnLst/>
              <a:rect l="l" t="t" r="r" b="b"/>
              <a:pathLst>
                <a:path w="353059" h="82550">
                  <a:moveTo>
                    <a:pt x="0" y="0"/>
                  </a:moveTo>
                  <a:lnTo>
                    <a:pt x="352628" y="0"/>
                  </a:lnTo>
                  <a:lnTo>
                    <a:pt x="352628" y="82334"/>
                  </a:lnTo>
                  <a:lnTo>
                    <a:pt x="0" y="82334"/>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6" name="object 45">
              <a:extLst>
                <a:ext uri="{FF2B5EF4-FFF2-40B4-BE49-F238E27FC236}">
                  <a16:creationId xmlns:a16="http://schemas.microsoft.com/office/drawing/2014/main" id="{D3812E77-FE18-465C-AAFD-4EA4079364A3}"/>
                </a:ext>
              </a:extLst>
            </p:cNvPr>
            <p:cNvSpPr/>
            <p:nvPr/>
          </p:nvSpPr>
          <p:spPr>
            <a:xfrm>
              <a:off x="3397812" y="3908508"/>
              <a:ext cx="353060" cy="0"/>
            </a:xfrm>
            <a:custGeom>
              <a:avLst/>
              <a:gdLst/>
              <a:ahLst/>
              <a:cxnLst/>
              <a:rect l="l" t="t" r="r" b="b"/>
              <a:pathLst>
                <a:path w="353059">
                  <a:moveTo>
                    <a:pt x="0" y="0"/>
                  </a:moveTo>
                  <a:lnTo>
                    <a:pt x="35262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7" name="object 46">
              <a:extLst>
                <a:ext uri="{FF2B5EF4-FFF2-40B4-BE49-F238E27FC236}">
                  <a16:creationId xmlns:a16="http://schemas.microsoft.com/office/drawing/2014/main" id="{93CE777B-7D0A-4C4E-9AE4-7ED899418428}"/>
                </a:ext>
              </a:extLst>
            </p:cNvPr>
            <p:cNvSpPr/>
            <p:nvPr/>
          </p:nvSpPr>
          <p:spPr>
            <a:xfrm>
              <a:off x="3397812" y="3990842"/>
              <a:ext cx="353060" cy="0"/>
            </a:xfrm>
            <a:custGeom>
              <a:avLst/>
              <a:gdLst/>
              <a:ahLst/>
              <a:cxnLst/>
              <a:rect l="l" t="t" r="r" b="b"/>
              <a:pathLst>
                <a:path w="353059">
                  <a:moveTo>
                    <a:pt x="0" y="0"/>
                  </a:moveTo>
                  <a:lnTo>
                    <a:pt x="35262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8" name="object 47">
              <a:extLst>
                <a:ext uri="{FF2B5EF4-FFF2-40B4-BE49-F238E27FC236}">
                  <a16:creationId xmlns:a16="http://schemas.microsoft.com/office/drawing/2014/main" id="{55ADF6EC-5243-4DD9-AB23-7F99C7D26784}"/>
                </a:ext>
              </a:extLst>
            </p:cNvPr>
            <p:cNvSpPr/>
            <p:nvPr/>
          </p:nvSpPr>
          <p:spPr>
            <a:xfrm>
              <a:off x="3397812" y="3966140"/>
              <a:ext cx="353060" cy="0"/>
            </a:xfrm>
            <a:custGeom>
              <a:avLst/>
              <a:gdLst/>
              <a:ahLst/>
              <a:cxnLst/>
              <a:rect l="l" t="t" r="r" b="b"/>
              <a:pathLst>
                <a:path w="353059">
                  <a:moveTo>
                    <a:pt x="0" y="0"/>
                  </a:moveTo>
                  <a:lnTo>
                    <a:pt x="35262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9" name="object 48">
              <a:extLst>
                <a:ext uri="{FF2B5EF4-FFF2-40B4-BE49-F238E27FC236}">
                  <a16:creationId xmlns:a16="http://schemas.microsoft.com/office/drawing/2014/main" id="{C6CC1157-EC6D-4342-A516-5AE0896C3FF7}"/>
                </a:ext>
              </a:extLst>
            </p:cNvPr>
            <p:cNvSpPr/>
            <p:nvPr/>
          </p:nvSpPr>
          <p:spPr>
            <a:xfrm>
              <a:off x="3558299" y="3764912"/>
              <a:ext cx="23495" cy="23495"/>
            </a:xfrm>
            <a:custGeom>
              <a:avLst/>
              <a:gdLst/>
              <a:ahLst/>
              <a:cxnLst/>
              <a:rect l="l" t="t" r="r" b="b"/>
              <a:pathLst>
                <a:path w="23495" h="23494">
                  <a:moveTo>
                    <a:pt x="18021" y="0"/>
                  </a:moveTo>
                  <a:lnTo>
                    <a:pt x="5194" y="0"/>
                  </a:lnTo>
                  <a:lnTo>
                    <a:pt x="0" y="5194"/>
                  </a:lnTo>
                  <a:lnTo>
                    <a:pt x="0" y="18021"/>
                  </a:lnTo>
                  <a:lnTo>
                    <a:pt x="5194" y="23215"/>
                  </a:lnTo>
                  <a:lnTo>
                    <a:pt x="18021" y="23215"/>
                  </a:lnTo>
                  <a:lnTo>
                    <a:pt x="23215" y="18021"/>
                  </a:lnTo>
                  <a:lnTo>
                    <a:pt x="23215" y="5194"/>
                  </a:lnTo>
                  <a:lnTo>
                    <a:pt x="18021" y="0"/>
                  </a:lnTo>
                  <a:close/>
                </a:path>
              </a:pathLst>
            </a:custGeom>
            <a:solidFill>
              <a:srgbClr val="007A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0" name="object 49">
              <a:extLst>
                <a:ext uri="{FF2B5EF4-FFF2-40B4-BE49-F238E27FC236}">
                  <a16:creationId xmlns:a16="http://schemas.microsoft.com/office/drawing/2014/main" id="{18731EE5-266D-4695-9CF6-55D38E2207D8}"/>
                </a:ext>
              </a:extLst>
            </p:cNvPr>
            <p:cNvSpPr/>
            <p:nvPr/>
          </p:nvSpPr>
          <p:spPr>
            <a:xfrm>
              <a:off x="3558299" y="3764912"/>
              <a:ext cx="23495" cy="23495"/>
            </a:xfrm>
            <a:custGeom>
              <a:avLst/>
              <a:gdLst/>
              <a:ahLst/>
              <a:cxnLst/>
              <a:rect l="l" t="t" r="r" b="b"/>
              <a:pathLst>
                <a:path w="23495" h="23494">
                  <a:moveTo>
                    <a:pt x="23215" y="11607"/>
                  </a:moveTo>
                  <a:lnTo>
                    <a:pt x="23215" y="18021"/>
                  </a:lnTo>
                  <a:lnTo>
                    <a:pt x="18021" y="23215"/>
                  </a:lnTo>
                  <a:lnTo>
                    <a:pt x="11607" y="23215"/>
                  </a:lnTo>
                  <a:lnTo>
                    <a:pt x="5194" y="23215"/>
                  </a:lnTo>
                  <a:lnTo>
                    <a:pt x="0" y="18021"/>
                  </a:lnTo>
                  <a:lnTo>
                    <a:pt x="0" y="11607"/>
                  </a:lnTo>
                  <a:lnTo>
                    <a:pt x="0" y="5194"/>
                  </a:lnTo>
                  <a:lnTo>
                    <a:pt x="5194" y="0"/>
                  </a:lnTo>
                  <a:lnTo>
                    <a:pt x="11607" y="0"/>
                  </a:lnTo>
                  <a:lnTo>
                    <a:pt x="18021" y="0"/>
                  </a:lnTo>
                  <a:lnTo>
                    <a:pt x="23215" y="5194"/>
                  </a:lnTo>
                  <a:lnTo>
                    <a:pt x="23215" y="11607"/>
                  </a:lnTo>
                  <a:close/>
                </a:path>
              </a:pathLst>
            </a:custGeom>
            <a:ln w="6350">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1" name="object 50">
              <a:extLst>
                <a:ext uri="{FF2B5EF4-FFF2-40B4-BE49-F238E27FC236}">
                  <a16:creationId xmlns:a16="http://schemas.microsoft.com/office/drawing/2014/main" id="{E2A946A0-373A-4E5A-9B2A-74EE177C685A}"/>
                </a:ext>
              </a:extLst>
            </p:cNvPr>
            <p:cNvSpPr/>
            <p:nvPr/>
          </p:nvSpPr>
          <p:spPr>
            <a:xfrm>
              <a:off x="3557758" y="3764920"/>
              <a:ext cx="24765" cy="25400"/>
            </a:xfrm>
            <a:custGeom>
              <a:avLst/>
              <a:gdLst/>
              <a:ahLst/>
              <a:cxnLst/>
              <a:rect l="l" t="t" r="r" b="b"/>
              <a:pathLst>
                <a:path w="24765" h="25400">
                  <a:moveTo>
                    <a:pt x="24561" y="12547"/>
                  </a:moveTo>
                  <a:lnTo>
                    <a:pt x="24561" y="19481"/>
                  </a:lnTo>
                  <a:lnTo>
                    <a:pt x="19062" y="25095"/>
                  </a:lnTo>
                  <a:lnTo>
                    <a:pt x="12280" y="25095"/>
                  </a:lnTo>
                  <a:lnTo>
                    <a:pt x="5499" y="25095"/>
                  </a:lnTo>
                  <a:lnTo>
                    <a:pt x="0" y="19481"/>
                  </a:lnTo>
                  <a:lnTo>
                    <a:pt x="0" y="12547"/>
                  </a:lnTo>
                  <a:lnTo>
                    <a:pt x="0" y="5613"/>
                  </a:lnTo>
                  <a:lnTo>
                    <a:pt x="5499" y="0"/>
                  </a:lnTo>
                  <a:lnTo>
                    <a:pt x="12280" y="0"/>
                  </a:lnTo>
                  <a:lnTo>
                    <a:pt x="19062" y="0"/>
                  </a:lnTo>
                  <a:lnTo>
                    <a:pt x="24561" y="5613"/>
                  </a:lnTo>
                  <a:lnTo>
                    <a:pt x="24561" y="12547"/>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2" name="object 51">
              <a:extLst>
                <a:ext uri="{FF2B5EF4-FFF2-40B4-BE49-F238E27FC236}">
                  <a16:creationId xmlns:a16="http://schemas.microsoft.com/office/drawing/2014/main" id="{EEC12EEE-F45C-4085-AFA4-983C27C6E239}"/>
                </a:ext>
              </a:extLst>
            </p:cNvPr>
            <p:cNvSpPr/>
            <p:nvPr/>
          </p:nvSpPr>
          <p:spPr>
            <a:xfrm>
              <a:off x="3549566" y="3907186"/>
              <a:ext cx="49530" cy="50800"/>
            </a:xfrm>
            <a:custGeom>
              <a:avLst/>
              <a:gdLst/>
              <a:ahLst/>
              <a:cxnLst/>
              <a:rect l="l" t="t" r="r" b="b"/>
              <a:pathLst>
                <a:path w="49529" h="50800">
                  <a:moveTo>
                    <a:pt x="0" y="50203"/>
                  </a:moveTo>
                  <a:lnTo>
                    <a:pt x="4912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3" name="object 52">
              <a:extLst>
                <a:ext uri="{FF2B5EF4-FFF2-40B4-BE49-F238E27FC236}">
                  <a16:creationId xmlns:a16="http://schemas.microsoft.com/office/drawing/2014/main" id="{EE1120BA-DAB4-457F-82E2-2409B828875A}"/>
                </a:ext>
              </a:extLst>
            </p:cNvPr>
            <p:cNvSpPr/>
            <p:nvPr/>
          </p:nvSpPr>
          <p:spPr>
            <a:xfrm>
              <a:off x="3549566" y="3907186"/>
              <a:ext cx="49530" cy="50800"/>
            </a:xfrm>
            <a:custGeom>
              <a:avLst/>
              <a:gdLst/>
              <a:ahLst/>
              <a:cxnLst/>
              <a:rect l="l" t="t" r="r" b="b"/>
              <a:pathLst>
                <a:path w="49529" h="50800">
                  <a:moveTo>
                    <a:pt x="0" y="0"/>
                  </a:moveTo>
                  <a:lnTo>
                    <a:pt x="49123" y="5020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4" name="object 53">
              <a:extLst>
                <a:ext uri="{FF2B5EF4-FFF2-40B4-BE49-F238E27FC236}">
                  <a16:creationId xmlns:a16="http://schemas.microsoft.com/office/drawing/2014/main" id="{CCDA45AA-B2B3-4CA2-B058-5BC02413E8ED}"/>
                </a:ext>
              </a:extLst>
            </p:cNvPr>
            <p:cNvSpPr/>
            <p:nvPr/>
          </p:nvSpPr>
          <p:spPr>
            <a:xfrm>
              <a:off x="3541990" y="3745008"/>
              <a:ext cx="65405" cy="65405"/>
            </a:xfrm>
            <a:custGeom>
              <a:avLst/>
              <a:gdLst/>
              <a:ahLst/>
              <a:cxnLst/>
              <a:rect l="l" t="t" r="r" b="b"/>
              <a:pathLst>
                <a:path w="65404" h="65405">
                  <a:moveTo>
                    <a:pt x="32613" y="0"/>
                  </a:moveTo>
                  <a:lnTo>
                    <a:pt x="19920" y="2563"/>
                  </a:lnTo>
                  <a:lnTo>
                    <a:pt x="9553" y="9553"/>
                  </a:lnTo>
                  <a:lnTo>
                    <a:pt x="2563" y="19920"/>
                  </a:lnTo>
                  <a:lnTo>
                    <a:pt x="0" y="32613"/>
                  </a:lnTo>
                  <a:lnTo>
                    <a:pt x="2563" y="45306"/>
                  </a:lnTo>
                  <a:lnTo>
                    <a:pt x="9553" y="55673"/>
                  </a:lnTo>
                  <a:lnTo>
                    <a:pt x="19920" y="62663"/>
                  </a:lnTo>
                  <a:lnTo>
                    <a:pt x="32613" y="65227"/>
                  </a:lnTo>
                  <a:lnTo>
                    <a:pt x="45306" y="62663"/>
                  </a:lnTo>
                  <a:lnTo>
                    <a:pt x="55673" y="55673"/>
                  </a:lnTo>
                  <a:lnTo>
                    <a:pt x="62663" y="45306"/>
                  </a:lnTo>
                  <a:lnTo>
                    <a:pt x="65227" y="32613"/>
                  </a:lnTo>
                  <a:lnTo>
                    <a:pt x="62663" y="19920"/>
                  </a:lnTo>
                  <a:lnTo>
                    <a:pt x="55673" y="9553"/>
                  </a:lnTo>
                  <a:lnTo>
                    <a:pt x="45306" y="2563"/>
                  </a:lnTo>
                  <a:lnTo>
                    <a:pt x="32613" y="0"/>
                  </a:lnTo>
                  <a:close/>
                </a:path>
              </a:pathLst>
            </a:custGeom>
            <a:solidFill>
              <a:srgbClr val="EC00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5" name="object 54">
              <a:extLst>
                <a:ext uri="{FF2B5EF4-FFF2-40B4-BE49-F238E27FC236}">
                  <a16:creationId xmlns:a16="http://schemas.microsoft.com/office/drawing/2014/main" id="{A4A103A5-0D24-4155-9F4E-448C9B15B4B9}"/>
                </a:ext>
              </a:extLst>
            </p:cNvPr>
            <p:cNvSpPr/>
            <p:nvPr/>
          </p:nvSpPr>
          <p:spPr>
            <a:xfrm>
              <a:off x="3541990" y="3745008"/>
              <a:ext cx="65405" cy="65405"/>
            </a:xfrm>
            <a:custGeom>
              <a:avLst/>
              <a:gdLst/>
              <a:ahLst/>
              <a:cxnLst/>
              <a:rect l="l" t="t" r="r" b="b"/>
              <a:pathLst>
                <a:path w="65404" h="65405">
                  <a:moveTo>
                    <a:pt x="32613" y="65227"/>
                  </a:moveTo>
                  <a:lnTo>
                    <a:pt x="45306" y="62663"/>
                  </a:lnTo>
                  <a:lnTo>
                    <a:pt x="55673" y="55673"/>
                  </a:lnTo>
                  <a:lnTo>
                    <a:pt x="62663" y="45306"/>
                  </a:lnTo>
                  <a:lnTo>
                    <a:pt x="65227" y="32613"/>
                  </a:lnTo>
                  <a:lnTo>
                    <a:pt x="62663" y="19920"/>
                  </a:lnTo>
                  <a:lnTo>
                    <a:pt x="55673" y="9553"/>
                  </a:lnTo>
                  <a:lnTo>
                    <a:pt x="45306" y="2563"/>
                  </a:lnTo>
                  <a:lnTo>
                    <a:pt x="32613" y="0"/>
                  </a:lnTo>
                  <a:lnTo>
                    <a:pt x="19920" y="2563"/>
                  </a:lnTo>
                  <a:lnTo>
                    <a:pt x="9553" y="9553"/>
                  </a:lnTo>
                  <a:lnTo>
                    <a:pt x="2563" y="19920"/>
                  </a:lnTo>
                  <a:lnTo>
                    <a:pt x="0" y="32613"/>
                  </a:lnTo>
                  <a:lnTo>
                    <a:pt x="2563" y="45306"/>
                  </a:lnTo>
                  <a:lnTo>
                    <a:pt x="9553" y="55673"/>
                  </a:lnTo>
                  <a:lnTo>
                    <a:pt x="19920" y="62663"/>
                  </a:lnTo>
                  <a:lnTo>
                    <a:pt x="32613" y="65227"/>
                  </a:lnTo>
                  <a:close/>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6" name="object 55">
              <a:extLst>
                <a:ext uri="{FF2B5EF4-FFF2-40B4-BE49-F238E27FC236}">
                  <a16:creationId xmlns:a16="http://schemas.microsoft.com/office/drawing/2014/main" id="{ED8B6A1A-F8A2-4B8E-9173-9EBC89F9BC8B}"/>
                </a:ext>
              </a:extLst>
            </p:cNvPr>
            <p:cNvSpPr txBox="1"/>
            <p:nvPr/>
          </p:nvSpPr>
          <p:spPr>
            <a:xfrm>
              <a:off x="1826772" y="3712546"/>
              <a:ext cx="354330" cy="109855"/>
            </a:xfrm>
            <a:prstGeom prst="rect">
              <a:avLst/>
            </a:prstGeom>
            <a:solidFill>
              <a:srgbClr val="F78E1E"/>
            </a:solidFill>
            <a:ln w="6350">
              <a:solidFill>
                <a:srgbClr val="878787"/>
              </a:solidFill>
            </a:ln>
          </p:spPr>
          <p:txBody>
            <a:bodyPr vert="horz" wrap="square" lIns="0" tIns="0" rIns="0" bIns="0" rtlCol="0">
              <a:spAutoFit/>
            </a:bodyPr>
            <a:lstStyle/>
            <a:p>
              <a:pPr marL="64769" marR="0" lvl="0" indent="0" algn="l" defTabSz="914400" rtl="0" eaLnBrk="1" fontAlgn="auto" latinLnBrk="0" hangingPunct="1">
                <a:lnSpc>
                  <a:spcPts val="865"/>
                </a:lnSpc>
                <a:spcBef>
                  <a:spcPts val="0"/>
                </a:spcBef>
                <a:spcAft>
                  <a:spcPts val="0"/>
                </a:spcAft>
                <a:buClrTx/>
                <a:buSzTx/>
                <a:buFontTx/>
                <a:buNone/>
                <a:tabLst/>
                <a:defRPr/>
              </a:pPr>
              <a:r>
                <a:rPr kumimoji="0" sz="800" b="1" i="0" u="none" strike="noStrike" kern="1200" cap="none" spc="15" normalizeH="0" baseline="0" noProof="0" dirty="0">
                  <a:ln>
                    <a:noFill/>
                  </a:ln>
                  <a:solidFill>
                    <a:srgbClr val="FFFFFF"/>
                  </a:solidFill>
                  <a:effectLst/>
                  <a:uLnTx/>
                  <a:uFillTx/>
                  <a:latin typeface="Arial"/>
                  <a:ea typeface="ＭＳ Ｐゴシック" pitchFamily="34" charset="-128"/>
                  <a:cs typeface="Arial"/>
                </a:rPr>
                <a:t>10.0</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7" name="object 56">
              <a:extLst>
                <a:ext uri="{FF2B5EF4-FFF2-40B4-BE49-F238E27FC236}">
                  <a16:creationId xmlns:a16="http://schemas.microsoft.com/office/drawing/2014/main" id="{BFE85E4D-92F4-402F-B8D0-65B7C987B9B6}"/>
                </a:ext>
              </a:extLst>
            </p:cNvPr>
            <p:cNvSpPr txBox="1"/>
            <p:nvPr/>
          </p:nvSpPr>
          <p:spPr>
            <a:xfrm>
              <a:off x="2223761" y="3595097"/>
              <a:ext cx="354330" cy="119520"/>
            </a:xfrm>
            <a:prstGeom prst="rect">
              <a:avLst/>
            </a:prstGeom>
            <a:solidFill>
              <a:srgbClr val="FFE800"/>
            </a:solidFill>
            <a:ln w="6350">
              <a:solidFill>
                <a:srgbClr val="878787"/>
              </a:solidFill>
            </a:ln>
          </p:spPr>
          <p:txBody>
            <a:bodyPr vert="horz" wrap="square" lIns="0" tIns="0" rIns="0" bIns="0" rtlCol="0">
              <a:spAutoFit/>
            </a:bodyPr>
            <a:lstStyle/>
            <a:p>
              <a:pPr marL="71120" marR="0" lvl="0" indent="0" algn="l" defTabSz="914400" rtl="0" eaLnBrk="1" fontAlgn="auto" latinLnBrk="0" hangingPunct="1">
                <a:lnSpc>
                  <a:spcPts val="960"/>
                </a:lnSpc>
                <a:spcBef>
                  <a:spcPts val="0"/>
                </a:spcBef>
                <a:spcAft>
                  <a:spcPts val="0"/>
                </a:spcAft>
                <a:buClrTx/>
                <a:buSzTx/>
                <a:buFontTx/>
                <a:buNone/>
                <a:tabLst/>
                <a:defRPr/>
              </a:pPr>
              <a:r>
                <a:rPr kumimoji="0" sz="800" b="1" i="0" u="none" strike="noStrike" kern="1200" cap="none" spc="15" normalizeH="0" baseline="0" noProof="0" dirty="0">
                  <a:ln>
                    <a:noFill/>
                  </a:ln>
                  <a:solidFill>
                    <a:prstClr val="black"/>
                  </a:solidFill>
                  <a:effectLst/>
                  <a:uLnTx/>
                  <a:uFillTx/>
                  <a:latin typeface="Arial"/>
                  <a:ea typeface="ＭＳ Ｐゴシック" pitchFamily="34" charset="-128"/>
                  <a:cs typeface="Arial"/>
                </a:rPr>
                <a:t>13.7</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8" name="object 58">
              <a:extLst>
                <a:ext uri="{FF2B5EF4-FFF2-40B4-BE49-F238E27FC236}">
                  <a16:creationId xmlns:a16="http://schemas.microsoft.com/office/drawing/2014/main" id="{9BA63474-B22B-431F-B14A-AFC22EBF52AA}"/>
                </a:ext>
              </a:extLst>
            </p:cNvPr>
            <p:cNvSpPr txBox="1"/>
            <p:nvPr/>
          </p:nvSpPr>
          <p:spPr>
            <a:xfrm>
              <a:off x="3060295" y="3343547"/>
              <a:ext cx="23241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15</a:t>
              </a:r>
              <a:r>
                <a:rPr kumimoji="0" sz="8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1200" cap="none" spc="0" normalizeH="0" baseline="0" noProof="0" dirty="0">
                  <a:ln>
                    <a:noFill/>
                  </a:ln>
                  <a:solidFill>
                    <a:prstClr val="black"/>
                  </a:solidFill>
                  <a:effectLst/>
                  <a:uLnTx/>
                  <a:uFillTx/>
                  <a:latin typeface="Arial"/>
                  <a:ea typeface="ＭＳ Ｐゴシック" pitchFamily="34" charset="-128"/>
                  <a:cs typeface="Arial"/>
                </a:rPr>
                <a:t>3</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69" name="object 59">
              <a:extLst>
                <a:ext uri="{FF2B5EF4-FFF2-40B4-BE49-F238E27FC236}">
                  <a16:creationId xmlns:a16="http://schemas.microsoft.com/office/drawing/2014/main" id="{1F88E16A-4FD3-40FF-9E58-63C39FC12592}"/>
                </a:ext>
              </a:extLst>
            </p:cNvPr>
            <p:cNvSpPr txBox="1"/>
            <p:nvPr/>
          </p:nvSpPr>
          <p:spPr>
            <a:xfrm>
              <a:off x="3768650" y="3872781"/>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2</a:t>
              </a:r>
              <a:r>
                <a:rPr kumimoji="0" sz="8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1200" cap="none" spc="0" normalizeH="0" baseline="0" noProof="0" dirty="0">
                  <a:ln>
                    <a:noFill/>
                  </a:ln>
                  <a:solidFill>
                    <a:prstClr val="black"/>
                  </a:solidFill>
                  <a:effectLst/>
                  <a:uLnTx/>
                  <a:uFillTx/>
                  <a:latin typeface="Arial"/>
                  <a:ea typeface="ＭＳ Ｐゴシック" pitchFamily="34" charset="-128"/>
                  <a:cs typeface="Arial"/>
                </a:rPr>
                <a:t>3</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70" name="object 8">
              <a:extLst>
                <a:ext uri="{FF2B5EF4-FFF2-40B4-BE49-F238E27FC236}">
                  <a16:creationId xmlns:a16="http://schemas.microsoft.com/office/drawing/2014/main" id="{8AEA2B7D-2653-46CB-8D7C-B07713986BA1}"/>
                </a:ext>
              </a:extLst>
            </p:cNvPr>
            <p:cNvSpPr/>
            <p:nvPr/>
          </p:nvSpPr>
          <p:spPr>
            <a:xfrm>
              <a:off x="2736000" y="3709346"/>
              <a:ext cx="109855" cy="0"/>
            </a:xfrm>
            <a:custGeom>
              <a:avLst/>
              <a:gdLst/>
              <a:ahLst/>
              <a:cxnLst/>
              <a:rect l="l" t="t" r="r" b="b"/>
              <a:pathLst>
                <a:path w="109854">
                  <a:moveTo>
                    <a:pt x="0" y="0"/>
                  </a:moveTo>
                  <a:lnTo>
                    <a:pt x="10980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1" name="object 18">
              <a:extLst>
                <a:ext uri="{FF2B5EF4-FFF2-40B4-BE49-F238E27FC236}">
                  <a16:creationId xmlns:a16="http://schemas.microsoft.com/office/drawing/2014/main" id="{EE1F00F4-06AB-46EE-98D4-EBF81548017B}"/>
                </a:ext>
              </a:extLst>
            </p:cNvPr>
            <p:cNvSpPr/>
            <p:nvPr/>
          </p:nvSpPr>
          <p:spPr>
            <a:xfrm>
              <a:off x="2790000" y="3967010"/>
              <a:ext cx="0" cy="14400"/>
            </a:xfrm>
            <a:custGeom>
              <a:avLst/>
              <a:gdLst/>
              <a:ahLst/>
              <a:cxnLst/>
              <a:rect l="l" t="t" r="r" b="b"/>
              <a:pathLst>
                <a:path h="598805">
                  <a:moveTo>
                    <a:pt x="0" y="0"/>
                  </a:moveTo>
                  <a:lnTo>
                    <a:pt x="0" y="59869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0" name="object 6">
              <a:extLst>
                <a:ext uri="{FF2B5EF4-FFF2-40B4-BE49-F238E27FC236}">
                  <a16:creationId xmlns:a16="http://schemas.microsoft.com/office/drawing/2014/main" id="{B76503C5-EE85-4643-A290-1506B646EDB9}"/>
                </a:ext>
              </a:extLst>
            </p:cNvPr>
            <p:cNvSpPr txBox="1"/>
            <p:nvPr/>
          </p:nvSpPr>
          <p:spPr>
            <a:xfrm>
              <a:off x="6170478" y="3152330"/>
              <a:ext cx="575831" cy="460382"/>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Remaining  </a:t>
              </a:r>
              <a:r>
                <a:rPr kumimoji="0"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a:t>
              </a:r>
              <a:r>
                <a:rPr kumimoji="0"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u</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l</a:t>
              </a:r>
              <a:r>
                <a:rPr kumimoji="0" sz="900" b="0" i="0" u="none" strike="noStrike" kern="1200" cap="none" spc="-40" normalizeH="0" baseline="0" noProof="0" dirty="0">
                  <a:ln>
                    <a:noFill/>
                  </a:ln>
                  <a:solidFill>
                    <a:prstClr val="black"/>
                  </a:solidFill>
                  <a:effectLst/>
                  <a:uLnTx/>
                  <a:uFillTx/>
                  <a:latin typeface="Arial"/>
                  <a:ea typeface="ＭＳ Ｐゴシック" pitchFamily="34" charset="-128"/>
                  <a:cs typeface="Arial"/>
                </a:rPr>
                <a:t>a</a:t>
              </a:r>
              <a:r>
                <a:rPr kumimoji="0"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i</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n  </a:t>
              </a:r>
              <a:r>
                <a:rPr kumimoji="0" lang="en-GB"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36</a:t>
              </a:r>
              <a:r>
                <a:rPr kumimoji="0"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4" name="object 7">
              <a:extLst>
                <a:ext uri="{FF2B5EF4-FFF2-40B4-BE49-F238E27FC236}">
                  <a16:creationId xmlns:a16="http://schemas.microsoft.com/office/drawing/2014/main" id="{A92608A6-3270-4AF1-AB67-147A4F868BFD}"/>
                </a:ext>
              </a:extLst>
            </p:cNvPr>
            <p:cNvSpPr txBox="1"/>
            <p:nvPr/>
          </p:nvSpPr>
          <p:spPr>
            <a:xfrm>
              <a:off x="6616948" y="4299079"/>
              <a:ext cx="1904147" cy="446276"/>
            </a:xfrm>
            <a:prstGeom prst="rect">
              <a:avLst/>
            </a:prstGeom>
          </p:spPr>
          <p:txBody>
            <a:bodyPr vert="horz" wrap="square" lIns="0" tIns="0" rIns="0" bIns="0" rtlCol="0">
              <a:spAutoFit/>
            </a:bodyPr>
            <a:lstStyle/>
            <a:p>
              <a:pPr marL="0" marR="173355"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Clients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of </a:t>
              </a:r>
              <a:r>
                <a:rPr kumimoji="0" sz="9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workers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and </a:t>
              </a:r>
              <a:r>
                <a:rPr kumimoji="0" sz="9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partners</a:t>
              </a:r>
              <a:r>
                <a:rPr kumimoji="0" lang="en-GB"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of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other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key</a:t>
              </a:r>
              <a:r>
                <a:rPr kumimoji="0" sz="900" b="0" i="0" u="none" strike="noStrike" kern="1200" cap="none" spc="-9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populations  </a:t>
              </a:r>
              <a:r>
                <a:rPr kumimoji="0" lang="en-GB"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25</a:t>
              </a:r>
              <a:r>
                <a:rPr kumimoji="0"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5" name="object 6">
              <a:extLst>
                <a:ext uri="{FF2B5EF4-FFF2-40B4-BE49-F238E27FC236}">
                  <a16:creationId xmlns:a16="http://schemas.microsoft.com/office/drawing/2014/main" id="{799A7AA7-16C2-40E2-841A-2E09F86F71EE}"/>
                </a:ext>
              </a:extLst>
            </p:cNvPr>
            <p:cNvSpPr txBox="1"/>
            <p:nvPr/>
          </p:nvSpPr>
          <p:spPr>
            <a:xfrm>
              <a:off x="7569022" y="2653140"/>
              <a:ext cx="644869" cy="321883"/>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Sex workers </a:t>
              </a:r>
              <a:r>
                <a:rPr kumimoji="0" lang="en-GB"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14</a:t>
              </a:r>
              <a:r>
                <a:rPr kumimoji="0"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6" name="object 6">
              <a:extLst>
                <a:ext uri="{FF2B5EF4-FFF2-40B4-BE49-F238E27FC236}">
                  <a16:creationId xmlns:a16="http://schemas.microsoft.com/office/drawing/2014/main" id="{68ACD693-9D66-4E4F-B6F5-A401C737FCA9}"/>
                </a:ext>
              </a:extLst>
            </p:cNvPr>
            <p:cNvSpPr txBox="1"/>
            <p:nvPr/>
          </p:nvSpPr>
          <p:spPr>
            <a:xfrm>
              <a:off x="8033009" y="3096000"/>
              <a:ext cx="1280920" cy="321883"/>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People </a:t>
              </a:r>
              <a:r>
                <a:rPr kumimoji="0" lang="fr-CH" sz="900" b="0" i="0" u="none" strike="noStrike" kern="1200" cap="none" spc="-10" normalizeH="0" baseline="0" noProof="0" dirty="0" err="1">
                  <a:ln>
                    <a:noFill/>
                  </a:ln>
                  <a:solidFill>
                    <a:prstClr val="black"/>
                  </a:solidFill>
                  <a:effectLst/>
                  <a:uLnTx/>
                  <a:uFillTx/>
                  <a:latin typeface="Arial"/>
                  <a:ea typeface="ＭＳ Ｐゴシック" pitchFamily="34" charset="-128"/>
                  <a:cs typeface="Arial"/>
                </a:rPr>
                <a:t>who</a:t>
              </a:r>
              <a:r>
                <a:rPr kumimoji="0" lang="fr-CH"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 </a:t>
              </a:r>
              <a:r>
                <a:rPr kumimoji="0" lang="fr-CH" sz="900" b="0" i="0" u="none" strike="noStrike" kern="1200" cap="none" spc="-10" normalizeH="0" baseline="0" noProof="0" dirty="0" err="1">
                  <a:ln>
                    <a:noFill/>
                  </a:ln>
                  <a:solidFill>
                    <a:prstClr val="black"/>
                  </a:solidFill>
                  <a:effectLst/>
                  <a:uLnTx/>
                  <a:uFillTx/>
                  <a:latin typeface="Arial"/>
                  <a:ea typeface="ＭＳ Ｐゴシック" pitchFamily="34" charset="-128"/>
                  <a:cs typeface="Arial"/>
                </a:rPr>
                <a:t>inject</a:t>
              </a:r>
              <a:r>
                <a:rPr kumimoji="0" lang="fr-CH"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 </a:t>
              </a:r>
              <a:r>
                <a:rPr kumimoji="0" lang="fr-CH" sz="900" b="0" i="0" u="none" strike="noStrike" kern="1200" cap="none" spc="-10" normalizeH="0" baseline="0" noProof="0" dirty="0" err="1">
                  <a:ln>
                    <a:noFill/>
                  </a:ln>
                  <a:solidFill>
                    <a:prstClr val="black"/>
                  </a:solidFill>
                  <a:effectLst/>
                  <a:uLnTx/>
                  <a:uFillTx/>
                  <a:latin typeface="Arial"/>
                  <a:ea typeface="ＭＳ Ｐゴシック" pitchFamily="34" charset="-128"/>
                  <a:cs typeface="Arial"/>
                </a:rPr>
                <a:t>drugs</a:t>
              </a:r>
              <a:endParaRPr kumimoji="0" lang="fr-CH" sz="900" b="0" i="0" u="none" strike="noStrike" kern="1200" cap="none" spc="-10"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1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8% </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7" name="object 6">
              <a:extLst>
                <a:ext uri="{FF2B5EF4-FFF2-40B4-BE49-F238E27FC236}">
                  <a16:creationId xmlns:a16="http://schemas.microsoft.com/office/drawing/2014/main" id="{3E76A04A-B6B6-4670-999D-DC2E3C3B874C}"/>
                </a:ext>
              </a:extLst>
            </p:cNvPr>
            <p:cNvSpPr txBox="1"/>
            <p:nvPr/>
          </p:nvSpPr>
          <p:spPr>
            <a:xfrm>
              <a:off x="8064000" y="3542095"/>
              <a:ext cx="1243369" cy="460382"/>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Gay men and other men who have sex  with men  </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1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17%</a:t>
              </a: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prevalence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among key populations</a:t>
              </a:r>
            </a:p>
          </p:txBody>
        </p:sp>
        <p:sp>
          <p:nvSpPr>
            <p:cNvPr id="95" name="Rectangle 94">
              <a:extLst>
                <a:ext uri="{FF2B5EF4-FFF2-40B4-BE49-F238E27FC236}">
                  <a16:creationId xmlns:a16="http://schemas.microsoft.com/office/drawing/2014/main" id="{82901BC7-0700-41C0-8DB2-C04892DCE002}"/>
                </a:ext>
              </a:extLst>
            </p:cNvPr>
            <p:cNvSpPr/>
            <p:nvPr/>
          </p:nvSpPr>
          <p:spPr>
            <a:xfrm>
              <a:off x="524520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Distribution of new HIV infections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(aged 15–49 years), by population group</a:t>
              </a:r>
            </a:p>
          </p:txBody>
        </p:sp>
        <p:sp>
          <p:nvSpPr>
            <p:cNvPr id="211" name="Rectangle 210">
              <a:extLst>
                <a:ext uri="{FF2B5EF4-FFF2-40B4-BE49-F238E27FC236}">
                  <a16:creationId xmlns:a16="http://schemas.microsoft.com/office/drawing/2014/main" id="{0922FD3B-9713-40D0-B7A1-83FE0384323F}"/>
                </a:ext>
              </a:extLst>
            </p:cNvPr>
            <p:cNvSpPr/>
            <p:nvPr/>
          </p:nvSpPr>
          <p:spPr>
            <a:xfrm>
              <a:off x="432000" y="4338000"/>
              <a:ext cx="108000" cy="108000"/>
            </a:xfrm>
            <a:prstGeom prst="rect">
              <a:avLst/>
            </a:prstGeom>
            <a:solidFill>
              <a:srgbClr val="F78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TextBox 209">
              <a:extLst>
                <a:ext uri="{FF2B5EF4-FFF2-40B4-BE49-F238E27FC236}">
                  <a16:creationId xmlns:a16="http://schemas.microsoft.com/office/drawing/2014/main" id="{28006A5A-5860-476E-8D1E-17663F79FF23}"/>
                </a:ext>
              </a:extLst>
            </p:cNvPr>
            <p:cNvSpPr txBox="1"/>
            <p:nvPr/>
          </p:nvSpPr>
          <p:spPr>
            <a:xfrm>
              <a:off x="576000" y="4320000"/>
              <a:ext cx="1022716"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Sex workers, n = 17</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9" name="Rectangle 208">
              <a:extLst>
                <a:ext uri="{FF2B5EF4-FFF2-40B4-BE49-F238E27FC236}">
                  <a16:creationId xmlns:a16="http://schemas.microsoft.com/office/drawing/2014/main" id="{41680D92-001D-42AF-82F4-0FD1D7BC36F9}"/>
                </a:ext>
              </a:extLst>
            </p:cNvPr>
            <p:cNvSpPr/>
            <p:nvPr/>
          </p:nvSpPr>
          <p:spPr>
            <a:xfrm>
              <a:off x="1800000" y="4338000"/>
              <a:ext cx="108000" cy="108000"/>
            </a:xfrm>
            <a:prstGeom prst="rect">
              <a:avLst/>
            </a:prstGeom>
            <a:solidFill>
              <a:srgbClr val="FFE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Rectangle 207">
              <a:extLst>
                <a:ext uri="{FF2B5EF4-FFF2-40B4-BE49-F238E27FC236}">
                  <a16:creationId xmlns:a16="http://schemas.microsoft.com/office/drawing/2014/main" id="{72A2F8A2-B950-414C-9724-EA2FF99C953D}"/>
                </a:ext>
              </a:extLst>
            </p:cNvPr>
            <p:cNvSpPr/>
            <p:nvPr/>
          </p:nvSpPr>
          <p:spPr>
            <a:xfrm>
              <a:off x="1944000" y="4320000"/>
              <a:ext cx="2862963"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Gay men and other men who have sex with men, n = 16</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7" name="Rectangle 206">
              <a:extLst>
                <a:ext uri="{FF2B5EF4-FFF2-40B4-BE49-F238E27FC236}">
                  <a16:creationId xmlns:a16="http://schemas.microsoft.com/office/drawing/2014/main" id="{EEEA617A-C3F1-4853-BCF0-06225B466437}"/>
                </a:ext>
              </a:extLst>
            </p:cNvPr>
            <p:cNvSpPr/>
            <p:nvPr/>
          </p:nvSpPr>
          <p:spPr>
            <a:xfrm>
              <a:off x="432000" y="4554000"/>
              <a:ext cx="108000" cy="108000"/>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Rectangle 205">
              <a:extLst>
                <a:ext uri="{FF2B5EF4-FFF2-40B4-BE49-F238E27FC236}">
                  <a16:creationId xmlns:a16="http://schemas.microsoft.com/office/drawing/2014/main" id="{2BC64016-FDB4-416D-ADC3-87DECFF20933}"/>
                </a:ext>
              </a:extLst>
            </p:cNvPr>
            <p:cNvSpPr/>
            <p:nvPr/>
          </p:nvSpPr>
          <p:spPr>
            <a:xfrm>
              <a:off x="576000" y="4536000"/>
              <a:ext cx="1548501"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who inject drugs, n = 6</a:t>
              </a:r>
            </a:p>
          </p:txBody>
        </p:sp>
        <p:sp>
          <p:nvSpPr>
            <p:cNvPr id="205" name="Rectangle 204">
              <a:extLst>
                <a:ext uri="{FF2B5EF4-FFF2-40B4-BE49-F238E27FC236}">
                  <a16:creationId xmlns:a16="http://schemas.microsoft.com/office/drawing/2014/main" id="{EB8CEB18-3576-4AD7-BD85-3F1709FEE2EE}"/>
                </a:ext>
              </a:extLst>
            </p:cNvPr>
            <p:cNvSpPr/>
            <p:nvPr/>
          </p:nvSpPr>
          <p:spPr>
            <a:xfrm>
              <a:off x="2304000" y="4554000"/>
              <a:ext cx="108000" cy="108000"/>
            </a:xfrm>
            <a:prstGeom prst="rect">
              <a:avLst/>
            </a:prstGeom>
            <a:solidFill>
              <a:srgbClr val="88C5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Rectangle 203">
              <a:extLst>
                <a:ext uri="{FF2B5EF4-FFF2-40B4-BE49-F238E27FC236}">
                  <a16:creationId xmlns:a16="http://schemas.microsoft.com/office/drawing/2014/main" id="{86839D15-3EAB-4ACD-AC66-46671E9C97F7}"/>
                </a:ext>
              </a:extLst>
            </p:cNvPr>
            <p:cNvSpPr/>
            <p:nvPr/>
          </p:nvSpPr>
          <p:spPr>
            <a:xfrm>
              <a:off x="2448000" y="4536000"/>
              <a:ext cx="13561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Transgender people, n = 1</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2" name="Rectangle 201">
              <a:extLst>
                <a:ext uri="{FF2B5EF4-FFF2-40B4-BE49-F238E27FC236}">
                  <a16:creationId xmlns:a16="http://schemas.microsoft.com/office/drawing/2014/main" id="{2CB80449-51DE-4748-A040-F3DCB43AA934}"/>
                </a:ext>
              </a:extLst>
            </p:cNvPr>
            <p:cNvSpPr/>
            <p:nvPr/>
          </p:nvSpPr>
          <p:spPr>
            <a:xfrm>
              <a:off x="4124244" y="4536000"/>
              <a:ext cx="8752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Prisoners, n = 15</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3" name="Rectangle 202">
              <a:extLst>
                <a:ext uri="{FF2B5EF4-FFF2-40B4-BE49-F238E27FC236}">
                  <a16:creationId xmlns:a16="http://schemas.microsoft.com/office/drawing/2014/main" id="{9BB85FB8-0046-41A3-9B46-40C5025E0E60}"/>
                </a:ext>
              </a:extLst>
            </p:cNvPr>
            <p:cNvSpPr/>
            <p:nvPr/>
          </p:nvSpPr>
          <p:spPr>
            <a:xfrm>
              <a:off x="3980244" y="4554000"/>
              <a:ext cx="108000" cy="108000"/>
            </a:xfrm>
            <a:prstGeom prst="rect">
              <a:avLst/>
            </a:prstGeom>
            <a:solidFill>
              <a:srgbClr val="EC00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Rectangle 214">
              <a:extLst>
                <a:ext uri="{FF2B5EF4-FFF2-40B4-BE49-F238E27FC236}">
                  <a16:creationId xmlns:a16="http://schemas.microsoft.com/office/drawing/2014/main" id="{E6900FF3-CB22-405D-9E13-0A7F051DE1F7}"/>
                </a:ext>
              </a:extLst>
            </p:cNvPr>
            <p:cNvSpPr/>
            <p:nvPr/>
          </p:nvSpPr>
          <p:spPr>
            <a:xfrm>
              <a:off x="0" y="5490000"/>
              <a:ext cx="2848170"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Global AIDS Monitoring, 2014–2018.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6" name="Rectangle 215">
              <a:extLst>
                <a:ext uri="{FF2B5EF4-FFF2-40B4-BE49-F238E27FC236}">
                  <a16:creationId xmlns:a16="http://schemas.microsoft.com/office/drawing/2014/main" id="{A45CD371-7FC1-4F64-9B7A-38E1E7FEDA1C}"/>
                </a:ext>
              </a:extLst>
            </p:cNvPr>
            <p:cNvSpPr/>
            <p:nvPr/>
          </p:nvSpPr>
          <p:spPr>
            <a:xfrm>
              <a:off x="5245200" y="5490000"/>
              <a:ext cx="2022005"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UNAIDS special analysis, 2019.</a:t>
              </a:r>
            </a:p>
          </p:txBody>
        </p:sp>
      </p:grpSp>
    </p:spTree>
    <p:extLst>
      <p:ext uri="{BB962C8B-B14F-4D97-AF65-F5344CB8AC3E}">
        <p14:creationId xmlns:p14="http://schemas.microsoft.com/office/powerpoint/2010/main" val="328210095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4">
            <a:extLst>
              <a:ext uri="{FF2B5EF4-FFF2-40B4-BE49-F238E27FC236}">
                <a16:creationId xmlns:a16="http://schemas.microsoft.com/office/drawing/2014/main" id="{8BCC4431-A1C4-4674-937C-79D5B1E36406}"/>
              </a:ext>
            </a:extLst>
          </p:cNvPr>
          <p:cNvGraphicFramePr>
            <a:graphicFrameLocks noGrp="1"/>
          </p:cNvGraphicFramePr>
          <p:nvPr/>
        </p:nvGraphicFramePr>
        <p:xfrm>
          <a:off x="360000" y="1620000"/>
          <a:ext cx="9576000" cy="3106341"/>
        </p:xfrm>
        <a:graphic>
          <a:graphicData uri="http://schemas.openxmlformats.org/drawingml/2006/table">
            <a:tbl>
              <a:tblPr firstRow="1" bandRow="1"/>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756000">
                  <a:extLst>
                    <a:ext uri="{9D8B030D-6E8A-4147-A177-3AD203B41FA5}">
                      <a16:colId xmlns:a16="http://schemas.microsoft.com/office/drawing/2014/main" val="20002"/>
                    </a:ext>
                  </a:extLst>
                </a:gridCol>
                <a:gridCol w="792000">
                  <a:extLst>
                    <a:ext uri="{9D8B030D-6E8A-4147-A177-3AD203B41FA5}">
                      <a16:colId xmlns:a16="http://schemas.microsoft.com/office/drawing/2014/main" val="20003"/>
                    </a:ext>
                  </a:extLst>
                </a:gridCol>
                <a:gridCol w="756000">
                  <a:extLst>
                    <a:ext uri="{9D8B030D-6E8A-4147-A177-3AD203B41FA5}">
                      <a16:colId xmlns:a16="http://schemas.microsoft.com/office/drawing/2014/main" val="20004"/>
                    </a:ext>
                  </a:extLst>
                </a:gridCol>
                <a:gridCol w="756000">
                  <a:extLst>
                    <a:ext uri="{9D8B030D-6E8A-4147-A177-3AD203B41FA5}">
                      <a16:colId xmlns:a16="http://schemas.microsoft.com/office/drawing/2014/main" val="20005"/>
                    </a:ext>
                  </a:extLst>
                </a:gridCol>
                <a:gridCol w="756000">
                  <a:extLst>
                    <a:ext uri="{9D8B030D-6E8A-4147-A177-3AD203B41FA5}">
                      <a16:colId xmlns:a16="http://schemas.microsoft.com/office/drawing/2014/main" val="20006"/>
                    </a:ext>
                  </a:extLst>
                </a:gridCol>
                <a:gridCol w="756000">
                  <a:extLst>
                    <a:ext uri="{9D8B030D-6E8A-4147-A177-3AD203B41FA5}">
                      <a16:colId xmlns:a16="http://schemas.microsoft.com/office/drawing/2014/main" val="20007"/>
                    </a:ext>
                  </a:extLst>
                </a:gridCol>
                <a:gridCol w="756000">
                  <a:extLst>
                    <a:ext uri="{9D8B030D-6E8A-4147-A177-3AD203B41FA5}">
                      <a16:colId xmlns:a16="http://schemas.microsoft.com/office/drawing/2014/main" val="20008"/>
                    </a:ext>
                  </a:extLst>
                </a:gridCol>
                <a:gridCol w="756000">
                  <a:extLst>
                    <a:ext uri="{9D8B030D-6E8A-4147-A177-3AD203B41FA5}">
                      <a16:colId xmlns:a16="http://schemas.microsoft.com/office/drawing/2014/main" val="20009"/>
                    </a:ext>
                  </a:extLst>
                </a:gridCol>
                <a:gridCol w="756000">
                  <a:extLst>
                    <a:ext uri="{9D8B030D-6E8A-4147-A177-3AD203B41FA5}">
                      <a16:colId xmlns:a16="http://schemas.microsoft.com/office/drawing/2014/main" val="20010"/>
                    </a:ext>
                  </a:extLst>
                </a:gridCol>
                <a:gridCol w="756000">
                  <a:extLst>
                    <a:ext uri="{9D8B030D-6E8A-4147-A177-3AD203B41FA5}">
                      <a16:colId xmlns:a16="http://schemas.microsoft.com/office/drawing/2014/main" val="20011"/>
                    </a:ext>
                  </a:extLst>
                </a:gridCol>
              </a:tblGrid>
              <a:tr h="11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Country</a:t>
                      </a:r>
                    </a:p>
                  </a:txBody>
                  <a:tcPr marL="36000" marR="0" marT="72000" marB="0">
                    <a:lnL w="6350" cap="flat" cmpd="sng" algn="ctr">
                      <a:solidFill>
                        <a:schemeClr val="tx1">
                          <a:lumMod val="75000"/>
                          <a:lumOff val="2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National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Sex workers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lang="en-GB" sz="800" b="1" kern="1200" spc="0" baseline="0" dirty="0">
                          <a:solidFill>
                            <a:schemeClr val="bg1"/>
                          </a:solidFill>
                          <a:latin typeface="+mn-lt"/>
                          <a:ea typeface="+mn-ea"/>
                          <a:cs typeface="Arial"/>
                        </a:rPr>
                        <a:t>S</a:t>
                      </a:r>
                      <a:r>
                        <a:rPr sz="800" b="1" kern="1200" spc="0" baseline="0" dirty="0">
                          <a:solidFill>
                            <a:schemeClr val="bg1"/>
                          </a:solidFill>
                          <a:latin typeface="+mn-lt"/>
                          <a:ea typeface="+mn-ea"/>
                          <a:cs typeface="Arial"/>
                        </a:rPr>
                        <a:t>ex workers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extLst>
                  <a:ext uri="{0D108BD9-81ED-4DB2-BD59-A6C34878D82A}">
                    <a16:rowId xmlns:a16="http://schemas.microsoft.com/office/drawing/2014/main" val="10000"/>
                  </a:ext>
                </a:extLst>
              </a:tr>
              <a:tr h="216000">
                <a:tc>
                  <a:txBody>
                    <a:bodyPr/>
                    <a:lstStyle/>
                    <a:p>
                      <a:pPr marL="53975">
                        <a:lnSpc>
                          <a:spcPct val="100000"/>
                        </a:lnSpc>
                        <a:spcBef>
                          <a:spcPts val="229"/>
                        </a:spcBef>
                      </a:pPr>
                      <a:r>
                        <a:rPr sz="900" dirty="0">
                          <a:solidFill>
                            <a:schemeClr val="tx1"/>
                          </a:solidFill>
                          <a:latin typeface="Arial"/>
                          <a:cs typeface="Arial"/>
                        </a:rPr>
                        <a:t>Cameroon</a:t>
                      </a:r>
                    </a:p>
                  </a:txBody>
                  <a:tcPr marL="0" marR="0" marT="29209" marB="0">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14 188</a:t>
                      </a:r>
                      <a:r>
                        <a:rPr sz="800" spc="-45" dirty="0">
                          <a:latin typeface="Arial"/>
                          <a:cs typeface="Arial"/>
                        </a:rPr>
                        <a:t> </a:t>
                      </a:r>
                      <a:r>
                        <a:rPr sz="800" spc="-30" dirty="0">
                          <a:latin typeface="Arial"/>
                          <a:cs typeface="Arial"/>
                        </a:rPr>
                        <a:t>000</a:t>
                      </a:r>
                      <a:endParaRPr sz="800" dirty="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6000">
                <a:tc>
                  <a:txBody>
                    <a:bodyPr/>
                    <a:lstStyle/>
                    <a:p>
                      <a:pPr marL="53975">
                        <a:lnSpc>
                          <a:spcPct val="100000"/>
                        </a:lnSpc>
                        <a:spcBef>
                          <a:spcPts val="229"/>
                        </a:spcBef>
                      </a:pPr>
                      <a:r>
                        <a:rPr sz="900" spc="10" dirty="0">
                          <a:solidFill>
                            <a:schemeClr val="tx1"/>
                          </a:solidFill>
                          <a:latin typeface="Arial"/>
                          <a:cs typeface="Arial"/>
                        </a:rPr>
                        <a:t>Côte</a:t>
                      </a:r>
                      <a:r>
                        <a:rPr sz="900" spc="-20" dirty="0">
                          <a:solidFill>
                            <a:schemeClr val="tx1"/>
                          </a:solidFill>
                          <a:latin typeface="Arial"/>
                          <a:cs typeface="Arial"/>
                        </a:rPr>
                        <a:t> </a:t>
                      </a:r>
                      <a:r>
                        <a:rPr sz="900" spc="10" dirty="0">
                          <a:solidFill>
                            <a:schemeClr val="tx1"/>
                          </a:solidFill>
                          <a:latin typeface="Arial"/>
                          <a:cs typeface="Arial"/>
                        </a:rPr>
                        <a:t>d'Ivoire</a:t>
                      </a:r>
                      <a:endParaRPr sz="900" dirty="0">
                        <a:solidFill>
                          <a:schemeClr val="tx1"/>
                        </a:solidFill>
                        <a:latin typeface="Arial"/>
                        <a:cs typeface="Arial"/>
                      </a:endParaRPr>
                    </a:p>
                  </a:txBody>
                  <a:tcPr marL="0" marR="0" marT="29209" marB="0">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14 375</a:t>
                      </a:r>
                      <a:r>
                        <a:rPr sz="800" spc="-45" dirty="0">
                          <a:latin typeface="Arial"/>
                          <a:cs typeface="Arial"/>
                        </a:rPr>
                        <a:t> </a:t>
                      </a:r>
                      <a:r>
                        <a:rPr sz="800" spc="-30" dirty="0">
                          <a:latin typeface="Arial"/>
                          <a:cs typeface="Arial"/>
                        </a:rPr>
                        <a:t>000</a:t>
                      </a:r>
                      <a:endParaRPr sz="80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kern="1200" dirty="0">
                        <a:solidFill>
                          <a:schemeClr val="tx1"/>
                        </a:solidFill>
                        <a:latin typeface="Times New Roman"/>
                        <a:ea typeface="+mn-ea"/>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41</a:t>
                      </a:r>
                      <a:r>
                        <a:rPr sz="800" spc="-40" dirty="0">
                          <a:latin typeface="Arial"/>
                          <a:cs typeface="Arial"/>
                        </a:rPr>
                        <a:t> </a:t>
                      </a:r>
                      <a:r>
                        <a:rPr sz="800" spc="-30" dirty="0">
                          <a:latin typeface="Arial"/>
                          <a:cs typeface="Arial"/>
                        </a:rPr>
                        <a:t>000</a:t>
                      </a:r>
                      <a:endParaRPr sz="800" dirty="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R="127000" algn="r">
                        <a:lnSpc>
                          <a:spcPct val="100000"/>
                        </a:lnSpc>
                        <a:spcBef>
                          <a:spcPts val="250"/>
                        </a:spcBef>
                      </a:pPr>
                      <a:r>
                        <a:rPr sz="800" dirty="0">
                          <a:latin typeface="Arial"/>
                          <a:cs typeface="Arial"/>
                        </a:rPr>
                        <a:t>0.29</a:t>
                      </a:r>
                      <a:endParaRPr sz="80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6000">
                <a:tc>
                  <a:txBody>
                    <a:bodyPr/>
                    <a:lstStyle/>
                    <a:p>
                      <a:pPr marL="53975" marR="48260">
                        <a:lnSpc>
                          <a:spcPct val="104200"/>
                        </a:lnSpc>
                        <a:spcBef>
                          <a:spcPts val="190"/>
                        </a:spcBef>
                      </a:pPr>
                      <a:r>
                        <a:rPr sz="900" spc="5" dirty="0">
                          <a:solidFill>
                            <a:schemeClr val="tx1"/>
                          </a:solidFill>
                          <a:latin typeface="Arial"/>
                          <a:cs typeface="Arial"/>
                        </a:rPr>
                        <a:t>Democratic</a:t>
                      </a:r>
                      <a:r>
                        <a:rPr sz="900" spc="-70" dirty="0">
                          <a:solidFill>
                            <a:schemeClr val="tx1"/>
                          </a:solidFill>
                          <a:latin typeface="Arial"/>
                          <a:cs typeface="Arial"/>
                        </a:rPr>
                        <a:t> </a:t>
                      </a:r>
                      <a:r>
                        <a:rPr sz="900" spc="-5" dirty="0">
                          <a:solidFill>
                            <a:schemeClr val="tx1"/>
                          </a:solidFill>
                          <a:latin typeface="Arial"/>
                          <a:cs typeface="Arial"/>
                        </a:rPr>
                        <a:t>Republic  </a:t>
                      </a:r>
                      <a:r>
                        <a:rPr sz="900" spc="20" dirty="0">
                          <a:solidFill>
                            <a:schemeClr val="tx1"/>
                          </a:solidFill>
                          <a:latin typeface="Arial"/>
                          <a:cs typeface="Arial"/>
                        </a:rPr>
                        <a:t>of </a:t>
                      </a:r>
                      <a:r>
                        <a:rPr sz="900" spc="10" dirty="0">
                          <a:solidFill>
                            <a:schemeClr val="tx1"/>
                          </a:solidFill>
                          <a:latin typeface="Arial"/>
                          <a:cs typeface="Arial"/>
                        </a:rPr>
                        <a:t>the</a:t>
                      </a:r>
                      <a:r>
                        <a:rPr sz="900" spc="-60" dirty="0">
                          <a:solidFill>
                            <a:schemeClr val="tx1"/>
                          </a:solidFill>
                          <a:latin typeface="Arial"/>
                          <a:cs typeface="Arial"/>
                        </a:rPr>
                        <a:t> </a:t>
                      </a:r>
                      <a:r>
                        <a:rPr sz="900" spc="15" dirty="0">
                          <a:solidFill>
                            <a:schemeClr val="tx1"/>
                          </a:solidFill>
                          <a:latin typeface="Arial"/>
                          <a:cs typeface="Arial"/>
                        </a:rPr>
                        <a:t>Congo</a:t>
                      </a:r>
                      <a:endParaRPr sz="900">
                        <a:solidFill>
                          <a:schemeClr val="tx1"/>
                        </a:solidFill>
                        <a:latin typeface="Arial"/>
                        <a:cs typeface="Arial"/>
                      </a:endParaRPr>
                    </a:p>
                  </a:txBody>
                  <a:tcPr marL="0" marR="0" marT="24130" marB="0">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40"/>
                        </a:spcBef>
                      </a:pPr>
                      <a:endParaRPr sz="600">
                        <a:latin typeface="Times New Roman"/>
                        <a:cs typeface="Times New Roman"/>
                      </a:endParaRPr>
                    </a:p>
                    <a:p>
                      <a:pPr algn="r">
                        <a:lnSpc>
                          <a:spcPct val="100000"/>
                        </a:lnSpc>
                      </a:pPr>
                      <a:r>
                        <a:rPr sz="800" spc="-30" dirty="0">
                          <a:latin typeface="Arial"/>
                          <a:cs typeface="Arial"/>
                        </a:rPr>
                        <a:t>45 227</a:t>
                      </a:r>
                      <a:r>
                        <a:rPr sz="800" spc="-45" dirty="0">
                          <a:latin typeface="Arial"/>
                          <a:cs typeface="Arial"/>
                        </a:rPr>
                        <a:t> </a:t>
                      </a:r>
                      <a:r>
                        <a:rPr sz="800" spc="-30" dirty="0">
                          <a:latin typeface="Arial"/>
                          <a:cs typeface="Arial"/>
                        </a:rPr>
                        <a:t>000</a:t>
                      </a:r>
                      <a:endParaRPr sz="800">
                        <a:latin typeface="Arial"/>
                        <a:cs typeface="Arial"/>
                      </a:endParaRPr>
                    </a:p>
                  </a:txBody>
                  <a:tcPr marL="0" marR="180000" marT="508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40"/>
                        </a:spcBef>
                      </a:pPr>
                      <a:endParaRPr sz="600" dirty="0">
                        <a:latin typeface="Times New Roman"/>
                        <a:cs typeface="Times New Roman"/>
                      </a:endParaRPr>
                    </a:p>
                    <a:p>
                      <a:pPr marL="55880" algn="r">
                        <a:lnSpc>
                          <a:spcPct val="100000"/>
                        </a:lnSpc>
                      </a:pPr>
                      <a:r>
                        <a:rPr sz="800" spc="-30" dirty="0">
                          <a:latin typeface="Arial"/>
                          <a:cs typeface="Arial"/>
                        </a:rPr>
                        <a:t>350</a:t>
                      </a:r>
                      <a:r>
                        <a:rPr sz="800" spc="-45" dirty="0">
                          <a:latin typeface="Arial"/>
                          <a:cs typeface="Arial"/>
                        </a:rPr>
                        <a:t> </a:t>
                      </a:r>
                      <a:r>
                        <a:rPr sz="800" spc="-30" dirty="0">
                          <a:latin typeface="Arial"/>
                          <a:cs typeface="Arial"/>
                        </a:rPr>
                        <a:t>000</a:t>
                      </a:r>
                      <a:endParaRPr sz="800" dirty="0">
                        <a:latin typeface="Arial"/>
                        <a:cs typeface="Arial"/>
                      </a:endParaRPr>
                    </a:p>
                  </a:txBody>
                  <a:tcPr marL="0" marR="180000" marT="508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40"/>
                        </a:spcBef>
                      </a:pPr>
                      <a:endParaRPr sz="600" dirty="0">
                        <a:latin typeface="Times New Roman"/>
                        <a:cs typeface="Times New Roman"/>
                      </a:endParaRPr>
                    </a:p>
                    <a:p>
                      <a:pPr marL="133350" algn="r">
                        <a:lnSpc>
                          <a:spcPct val="100000"/>
                        </a:lnSpc>
                      </a:pPr>
                      <a:r>
                        <a:rPr sz="800" spc="-30" dirty="0">
                          <a:latin typeface="Arial"/>
                          <a:cs typeface="Arial"/>
                        </a:rPr>
                        <a:t>0.77</a:t>
                      </a:r>
                      <a:endParaRPr sz="800" dirty="0">
                        <a:latin typeface="Arial"/>
                        <a:cs typeface="Arial"/>
                      </a:endParaRPr>
                    </a:p>
                  </a:txBody>
                  <a:tcPr marL="0" marR="180000" marT="508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40"/>
                        </a:spcBef>
                      </a:pPr>
                      <a:endParaRPr sz="600" dirty="0">
                        <a:latin typeface="Times New Roman"/>
                        <a:cs typeface="Times New Roman"/>
                      </a:endParaRPr>
                    </a:p>
                    <a:p>
                      <a:pPr marL="54610" algn="r">
                        <a:lnSpc>
                          <a:spcPct val="100000"/>
                        </a:lnSpc>
                      </a:pPr>
                      <a:r>
                        <a:rPr sz="800" spc="-40" dirty="0">
                          <a:latin typeface="Arial"/>
                          <a:cs typeface="Arial"/>
                        </a:rPr>
                        <a:t>190</a:t>
                      </a:r>
                      <a:r>
                        <a:rPr sz="800" spc="-60" dirty="0">
                          <a:latin typeface="Arial"/>
                          <a:cs typeface="Arial"/>
                        </a:rPr>
                        <a:t> </a:t>
                      </a:r>
                      <a:r>
                        <a:rPr sz="800" spc="-40" dirty="0">
                          <a:latin typeface="Arial"/>
                          <a:cs typeface="Arial"/>
                        </a:rPr>
                        <a:t>000</a:t>
                      </a:r>
                      <a:endParaRPr sz="800" dirty="0">
                        <a:latin typeface="Arial"/>
                        <a:cs typeface="Arial"/>
                      </a:endParaRPr>
                    </a:p>
                  </a:txBody>
                  <a:tcPr marL="0" marR="180000" marT="508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40"/>
                        </a:spcBef>
                      </a:pPr>
                      <a:endParaRPr sz="600" dirty="0">
                        <a:latin typeface="Times New Roman"/>
                        <a:cs typeface="Times New Roman"/>
                      </a:endParaRPr>
                    </a:p>
                    <a:p>
                      <a:pPr marL="135255" algn="r">
                        <a:lnSpc>
                          <a:spcPct val="100000"/>
                        </a:lnSpc>
                      </a:pPr>
                      <a:r>
                        <a:rPr sz="800" spc="-30" dirty="0">
                          <a:latin typeface="Arial"/>
                          <a:cs typeface="Arial"/>
                        </a:rPr>
                        <a:t>0.43</a:t>
                      </a:r>
                      <a:endParaRPr sz="800" dirty="0">
                        <a:latin typeface="Arial"/>
                        <a:cs typeface="Arial"/>
                      </a:endParaRPr>
                    </a:p>
                  </a:txBody>
                  <a:tcPr marL="0" marR="180000" marT="508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40"/>
                        </a:spcBef>
                      </a:pPr>
                      <a:endParaRPr sz="600" dirty="0">
                        <a:latin typeface="Times New Roman"/>
                        <a:cs typeface="Times New Roman"/>
                      </a:endParaRPr>
                    </a:p>
                    <a:p>
                      <a:pPr algn="r">
                        <a:lnSpc>
                          <a:spcPct val="100000"/>
                        </a:lnSpc>
                      </a:pPr>
                      <a:r>
                        <a:rPr sz="800" spc="-30" dirty="0">
                          <a:latin typeface="Arial"/>
                          <a:cs typeface="Arial"/>
                        </a:rPr>
                        <a:t>160</a:t>
                      </a:r>
                      <a:r>
                        <a:rPr sz="800" spc="-45" dirty="0">
                          <a:latin typeface="Arial"/>
                          <a:cs typeface="Arial"/>
                        </a:rPr>
                        <a:t> </a:t>
                      </a:r>
                      <a:r>
                        <a:rPr sz="800" spc="-30" dirty="0">
                          <a:latin typeface="Arial"/>
                          <a:cs typeface="Arial"/>
                        </a:rPr>
                        <a:t>000</a:t>
                      </a:r>
                      <a:endParaRPr sz="800" dirty="0">
                        <a:latin typeface="Arial"/>
                        <a:cs typeface="Arial"/>
                      </a:endParaRPr>
                    </a:p>
                  </a:txBody>
                  <a:tcPr marL="0" marR="180000" marT="508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40"/>
                        </a:spcBef>
                      </a:pPr>
                      <a:endParaRPr sz="600">
                        <a:latin typeface="Times New Roman"/>
                        <a:cs typeface="Times New Roman"/>
                      </a:endParaRPr>
                    </a:p>
                    <a:p>
                      <a:pPr algn="r">
                        <a:lnSpc>
                          <a:spcPct val="100000"/>
                        </a:lnSpc>
                      </a:pPr>
                      <a:r>
                        <a:rPr sz="800" spc="-30" dirty="0">
                          <a:latin typeface="Arial"/>
                          <a:cs typeface="Arial"/>
                        </a:rPr>
                        <a:t>0.34</a:t>
                      </a:r>
                      <a:endParaRPr sz="800">
                        <a:latin typeface="Arial"/>
                        <a:cs typeface="Arial"/>
                      </a:endParaRPr>
                    </a:p>
                  </a:txBody>
                  <a:tcPr marL="0" marR="180000" marT="508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6000">
                <a:tc>
                  <a:txBody>
                    <a:bodyPr/>
                    <a:lstStyle/>
                    <a:p>
                      <a:pPr marL="53975">
                        <a:lnSpc>
                          <a:spcPct val="100000"/>
                        </a:lnSpc>
                        <a:spcBef>
                          <a:spcPts val="229"/>
                        </a:spcBef>
                      </a:pPr>
                      <a:r>
                        <a:rPr sz="900" dirty="0">
                          <a:solidFill>
                            <a:schemeClr val="tx1"/>
                          </a:solidFill>
                          <a:latin typeface="Arial"/>
                          <a:cs typeface="Arial"/>
                        </a:rPr>
                        <a:t>Gambia</a:t>
                      </a:r>
                      <a:endParaRPr sz="900">
                        <a:solidFill>
                          <a:schemeClr val="tx1"/>
                        </a:solidFill>
                        <a:latin typeface="Arial"/>
                        <a:cs typeface="Arial"/>
                      </a:endParaRPr>
                    </a:p>
                  </a:txBody>
                  <a:tcPr marL="0" marR="0" marT="29209" marB="0">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1 188</a:t>
                      </a:r>
                      <a:r>
                        <a:rPr sz="800" spc="-40" dirty="0">
                          <a:latin typeface="Arial"/>
                          <a:cs typeface="Arial"/>
                        </a:rPr>
                        <a:t> </a:t>
                      </a:r>
                      <a:r>
                        <a:rPr sz="800" spc="-30" dirty="0">
                          <a:latin typeface="Arial"/>
                          <a:cs typeface="Arial"/>
                        </a:rPr>
                        <a:t>000</a:t>
                      </a:r>
                      <a:endParaRPr sz="80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83D0F5"/>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6000">
                <a:tc>
                  <a:txBody>
                    <a:bodyPr/>
                    <a:lstStyle/>
                    <a:p>
                      <a:pPr marL="53975">
                        <a:lnSpc>
                          <a:spcPct val="100000"/>
                        </a:lnSpc>
                        <a:spcBef>
                          <a:spcPts val="229"/>
                        </a:spcBef>
                      </a:pPr>
                      <a:r>
                        <a:rPr sz="900" spc="10" dirty="0">
                          <a:solidFill>
                            <a:schemeClr val="tx1"/>
                          </a:solidFill>
                          <a:latin typeface="Arial"/>
                          <a:cs typeface="Arial"/>
                        </a:rPr>
                        <a:t>Mali</a:t>
                      </a:r>
                      <a:endParaRPr sz="900" dirty="0">
                        <a:solidFill>
                          <a:schemeClr val="tx1"/>
                        </a:solidFill>
                        <a:latin typeface="Arial"/>
                        <a:cs typeface="Arial"/>
                      </a:endParaRPr>
                    </a:p>
                  </a:txBody>
                  <a:tcPr marL="0" marR="0" marT="29209" marB="0">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10 026</a:t>
                      </a:r>
                      <a:r>
                        <a:rPr sz="800" spc="-45" dirty="0">
                          <a:latin typeface="Arial"/>
                          <a:cs typeface="Arial"/>
                        </a:rPr>
                        <a:t> </a:t>
                      </a:r>
                      <a:r>
                        <a:rPr sz="800" spc="-30" dirty="0">
                          <a:latin typeface="Arial"/>
                          <a:cs typeface="Arial"/>
                        </a:rPr>
                        <a:t>000</a:t>
                      </a:r>
                      <a:endParaRPr sz="80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16000">
                <a:tc>
                  <a:txBody>
                    <a:bodyPr/>
                    <a:lstStyle/>
                    <a:p>
                      <a:pPr marL="53975">
                        <a:lnSpc>
                          <a:spcPct val="100000"/>
                        </a:lnSpc>
                        <a:spcBef>
                          <a:spcPts val="229"/>
                        </a:spcBef>
                      </a:pPr>
                      <a:r>
                        <a:rPr sz="900" spc="20" dirty="0">
                          <a:solidFill>
                            <a:schemeClr val="tx1"/>
                          </a:solidFill>
                          <a:latin typeface="Arial"/>
                          <a:cs typeface="Arial"/>
                        </a:rPr>
                        <a:t>Niger</a:t>
                      </a:r>
                      <a:endParaRPr sz="900" dirty="0">
                        <a:solidFill>
                          <a:schemeClr val="tx1"/>
                        </a:solidFill>
                        <a:latin typeface="Arial"/>
                        <a:cs typeface="Arial"/>
                      </a:endParaRPr>
                    </a:p>
                  </a:txBody>
                  <a:tcPr marL="0" marR="0" marT="29209" marB="0">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11 130</a:t>
                      </a:r>
                      <a:r>
                        <a:rPr sz="800" spc="-45" dirty="0">
                          <a:latin typeface="Arial"/>
                          <a:cs typeface="Arial"/>
                        </a:rPr>
                        <a:t> </a:t>
                      </a:r>
                      <a:r>
                        <a:rPr sz="800" spc="-30" dirty="0">
                          <a:latin typeface="Arial"/>
                          <a:cs typeface="Arial"/>
                        </a:rPr>
                        <a:t>000</a:t>
                      </a:r>
                      <a:endParaRPr sz="80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29503757"/>
                  </a:ext>
                </a:extLst>
              </a:tr>
              <a:tr h="216000">
                <a:tc>
                  <a:txBody>
                    <a:bodyPr/>
                    <a:lstStyle/>
                    <a:p>
                      <a:pPr marL="53975">
                        <a:lnSpc>
                          <a:spcPct val="100000"/>
                        </a:lnSpc>
                        <a:spcBef>
                          <a:spcPts val="229"/>
                        </a:spcBef>
                      </a:pPr>
                      <a:r>
                        <a:rPr sz="900" spc="-10" dirty="0">
                          <a:solidFill>
                            <a:schemeClr val="tx1"/>
                          </a:solidFill>
                          <a:latin typeface="Arial"/>
                          <a:cs typeface="Arial"/>
                        </a:rPr>
                        <a:t>Senegal</a:t>
                      </a:r>
                      <a:endParaRPr sz="900" dirty="0">
                        <a:solidFill>
                          <a:schemeClr val="tx1"/>
                        </a:solidFill>
                        <a:latin typeface="Arial"/>
                        <a:cs typeface="Arial"/>
                      </a:endParaRPr>
                    </a:p>
                  </a:txBody>
                  <a:tcPr marL="0" marR="0" marT="29209" marB="0">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9 332</a:t>
                      </a:r>
                      <a:r>
                        <a:rPr sz="800" spc="-40" dirty="0">
                          <a:latin typeface="Arial"/>
                          <a:cs typeface="Arial"/>
                        </a:rPr>
                        <a:t> </a:t>
                      </a:r>
                      <a:r>
                        <a:rPr sz="800" spc="-30" dirty="0">
                          <a:latin typeface="Arial"/>
                          <a:cs typeface="Arial"/>
                        </a:rPr>
                        <a:t>000</a:t>
                      </a:r>
                      <a:endParaRPr sz="80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3100</a:t>
                      </a:r>
                      <a:endParaRPr sz="800" dirty="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250"/>
                        </a:spcBef>
                      </a:pPr>
                      <a:r>
                        <a:rPr sz="800" spc="-30" dirty="0">
                          <a:latin typeface="Arial"/>
                          <a:cs typeface="Arial"/>
                        </a:rPr>
                        <a:t>0.03</a:t>
                      </a:r>
                      <a:endParaRPr sz="80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9500</a:t>
                      </a:r>
                      <a:endParaRPr sz="800" dirty="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R="127000" algn="r">
                        <a:lnSpc>
                          <a:spcPct val="100000"/>
                        </a:lnSpc>
                        <a:spcBef>
                          <a:spcPts val="250"/>
                        </a:spcBef>
                      </a:pPr>
                      <a:r>
                        <a:rPr sz="800" dirty="0">
                          <a:latin typeface="Arial"/>
                          <a:cs typeface="Arial"/>
                        </a:rPr>
                        <a:t>0.10</a:t>
                      </a:r>
                    </a:p>
                  </a:txBody>
                  <a:tcPr marL="0" marR="180000" marT="3175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16000">
                <a:tc>
                  <a:txBody>
                    <a:bodyPr/>
                    <a:lstStyle/>
                    <a:p>
                      <a:pPr marL="53975">
                        <a:lnSpc>
                          <a:spcPct val="100000"/>
                        </a:lnSpc>
                        <a:spcBef>
                          <a:spcPts val="229"/>
                        </a:spcBef>
                      </a:pPr>
                      <a:r>
                        <a:rPr sz="900" spc="-5" dirty="0">
                          <a:solidFill>
                            <a:schemeClr val="tx1"/>
                          </a:solidFill>
                          <a:latin typeface="Arial"/>
                          <a:cs typeface="Arial"/>
                        </a:rPr>
                        <a:t>Togo</a:t>
                      </a:r>
                      <a:endParaRPr sz="900" dirty="0">
                        <a:solidFill>
                          <a:schemeClr val="tx1"/>
                        </a:solidFill>
                        <a:latin typeface="Arial"/>
                        <a:cs typeface="Arial"/>
                      </a:endParaRPr>
                    </a:p>
                  </a:txBody>
                  <a:tcPr marL="0" marR="0" marT="29209" marB="0">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4 691</a:t>
                      </a:r>
                      <a:r>
                        <a:rPr sz="800" spc="-40" dirty="0">
                          <a:latin typeface="Arial"/>
                          <a:cs typeface="Arial"/>
                        </a:rPr>
                        <a:t> </a:t>
                      </a:r>
                      <a:r>
                        <a:rPr sz="800" spc="-30" dirty="0">
                          <a:latin typeface="Arial"/>
                          <a:cs typeface="Arial"/>
                        </a:rPr>
                        <a:t>000</a:t>
                      </a:r>
                      <a:endParaRPr sz="80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dirty="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800">
                        <a:latin typeface="Times New Roman"/>
                        <a:cs typeface="Times New Roman"/>
                      </a:endParaRP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5200</a:t>
                      </a:r>
                      <a:endParaRPr sz="800" dirty="0">
                        <a:latin typeface="Arial"/>
                        <a:cs typeface="Arial"/>
                      </a:endParaRPr>
                    </a:p>
                  </a:txBody>
                  <a:tcPr marL="0" marR="180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R="127000" algn="r">
                        <a:lnSpc>
                          <a:spcPct val="100000"/>
                        </a:lnSpc>
                        <a:spcBef>
                          <a:spcPts val="250"/>
                        </a:spcBef>
                      </a:pPr>
                      <a:r>
                        <a:rPr sz="800" dirty="0">
                          <a:latin typeface="Arial"/>
                          <a:cs typeface="Arial"/>
                        </a:rPr>
                        <a:t>0.11</a:t>
                      </a:r>
                    </a:p>
                  </a:txBody>
                  <a:tcPr marL="0" marR="180000" marT="3175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pSp>
        <p:nvGrpSpPr>
          <p:cNvPr id="7" name="Group 6">
            <a:extLst>
              <a:ext uri="{FF2B5EF4-FFF2-40B4-BE49-F238E27FC236}">
                <a16:creationId xmlns:a16="http://schemas.microsoft.com/office/drawing/2014/main" id="{4147042E-DB0C-4D5F-8F40-CC6E95B17ECC}"/>
              </a:ext>
            </a:extLst>
          </p:cNvPr>
          <p:cNvGrpSpPr/>
          <p:nvPr/>
        </p:nvGrpSpPr>
        <p:grpSpPr>
          <a:xfrm>
            <a:off x="0" y="0"/>
            <a:ext cx="10285200" cy="6096221"/>
            <a:chOff x="0" y="0"/>
            <a:chExt cx="10285200" cy="609622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Estimated size of key populations, western and central Africa,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5850000"/>
              <a:ext cx="6943739" cy="24622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2018; United Nations, Department of Economic and Social Affairs, Population Division. World population prospects: the 2017 revision. 2018 (custom data acquired via website).</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6CEF56FA-5A66-4A9F-A639-933393CBC5F6}"/>
                </a:ext>
              </a:extLst>
            </p:cNvPr>
            <p:cNvGrpSpPr/>
            <p:nvPr/>
          </p:nvGrpSpPr>
          <p:grpSpPr>
            <a:xfrm>
              <a:off x="432000" y="4932000"/>
              <a:ext cx="5890357" cy="729332"/>
              <a:chOff x="432000" y="4500000"/>
              <a:chExt cx="5890357" cy="729332"/>
            </a:xfrm>
          </p:grpSpPr>
          <p:sp>
            <p:nvSpPr>
              <p:cNvPr id="15" name="object 15">
                <a:extLst>
                  <a:ext uri="{FF2B5EF4-FFF2-40B4-BE49-F238E27FC236}">
                    <a16:creationId xmlns:a16="http://schemas.microsoft.com/office/drawing/2014/main" id="{A55ADDEA-E51F-4FB0-AECD-CA11DA553DEB}"/>
                  </a:ext>
                </a:extLst>
              </p:cNvPr>
              <p:cNvSpPr txBox="1"/>
              <p:nvPr/>
            </p:nvSpPr>
            <p:spPr>
              <a:xfrm>
                <a:off x="432000" y="4860000"/>
                <a:ext cx="3556086" cy="369332"/>
              </a:xfrm>
              <a:prstGeom prst="rect">
                <a:avLst/>
              </a:prstGeom>
            </p:spPr>
            <p:txBody>
              <a:bodyPr wrap="square" lIns="0" tIns="0" rIns="0" bIns="0">
                <a:spAutoFit/>
              </a:bodyPr>
              <a:lstStyle>
                <a:defPPr>
                  <a:defRPr lang="en-US"/>
                </a:defPPr>
                <a:lvl1pPr marL="266700" marR="0" lvl="0" indent="-266700" defTabSz="914400" eaLnBrk="1" latinLnBrk="0" hangingPunct="1">
                  <a:lnSpc>
                    <a:spcPct val="100000"/>
                  </a:lnSpc>
                  <a:buClrTx/>
                  <a:buSzTx/>
                  <a:buFontTx/>
                  <a:buNone/>
                  <a:tabLst>
                    <a:tab pos="266700" algn="l"/>
                  </a:tabLst>
                  <a:defRPr kumimoji="0" sz="700" b="0" i="0" u="none" strike="noStrike" cap="none" spc="0" normalizeH="0" baseline="0">
                    <a:ln>
                      <a:noFill/>
                    </a:ln>
                    <a:solidFill>
                      <a:prstClr val="black"/>
                    </a:solidFill>
                    <a:effectLst/>
                    <a:uLnTx/>
                    <a:uFillTx/>
                  </a:defRPr>
                </a:lvl1pPr>
              </a:lstStyle>
              <a:p>
                <a:pPr marL="266700" marR="0" lvl="0" indent="-266700" algn="l" defTabSz="914400" rtl="0" eaLnBrk="1" fontAlgn="base" latinLnBrk="0" hangingPunct="1">
                  <a:lnSpc>
                    <a:spcPct val="100000"/>
                  </a:lnSpc>
                  <a:spcBef>
                    <a:spcPct val="0"/>
                  </a:spcBef>
                  <a:spcAft>
                    <a:spcPct val="0"/>
                  </a:spcAft>
                  <a:buClrTx/>
                  <a:buSzTx/>
                  <a:buFontTx/>
                  <a:buNone/>
                  <a:tabLst>
                    <a:tab pos="266700" algn="l"/>
                  </a:tabLst>
                  <a:defRPr/>
                </a:pPr>
                <a:r>
                  <a:rPr kumimoji="0"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The regions for which the local population size estimate refers:</a:t>
                </a:r>
              </a:p>
              <a:p>
                <a:pPr marL="266700" marR="0" lvl="0" indent="-266700" algn="l" defTabSz="914400" rtl="0" eaLnBrk="1" fontAlgn="base" latinLnBrk="0" hangingPunct="1">
                  <a:lnSpc>
                    <a:spcPct val="100000"/>
                  </a:lnSpc>
                  <a:spcBef>
                    <a:spcPct val="0"/>
                  </a:spcBef>
                  <a:spcAft>
                    <a:spcPct val="0"/>
                  </a:spcAft>
                  <a:buClrTx/>
                  <a:buSzTx/>
                  <a:buFontTx/>
                  <a:buNone/>
                  <a:tabLst>
                    <a:tab pos="266700" algn="l"/>
                  </a:tabLst>
                  <a:defRPr/>
                </a:pPr>
                <a:r>
                  <a:rPr kumimoji="0" lang="fr-CH" sz="8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Gambia</a:t>
                </a:r>
                <a:r>
                  <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(Banjul)</a:t>
                </a:r>
              </a:p>
              <a:p>
                <a:pPr marL="266700" marR="0" lvl="0" indent="-266700" algn="l" defTabSz="914400" rtl="0" eaLnBrk="1" fontAlgn="base" latinLnBrk="0" hangingPunct="1">
                  <a:lnSpc>
                    <a:spcPct val="100000"/>
                  </a:lnSpc>
                  <a:spcBef>
                    <a:spcPct val="0"/>
                  </a:spcBef>
                  <a:spcAft>
                    <a:spcPct val="0"/>
                  </a:spcAft>
                  <a:buClrTx/>
                  <a:buSzTx/>
                  <a:buFontTx/>
                  <a:buNone/>
                  <a:tabLst>
                    <a:tab pos="266700" algn="l"/>
                  </a:tabLst>
                  <a:defRPr/>
                </a:pPr>
                <a:endParaRPr kumimoji="0"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32" name="Group 31">
                <a:extLst>
                  <a:ext uri="{FF2B5EF4-FFF2-40B4-BE49-F238E27FC236}">
                    <a16:creationId xmlns:a16="http://schemas.microsoft.com/office/drawing/2014/main" id="{77653525-ECBE-47CE-9959-3337B16EAAD7}"/>
                  </a:ext>
                </a:extLst>
              </p:cNvPr>
              <p:cNvGrpSpPr/>
              <p:nvPr/>
            </p:nvGrpSpPr>
            <p:grpSpPr>
              <a:xfrm>
                <a:off x="432000" y="4500000"/>
                <a:ext cx="5890357" cy="138499"/>
                <a:chOff x="720000" y="4500000"/>
                <a:chExt cx="5890357" cy="138499"/>
              </a:xfrm>
            </p:grpSpPr>
            <p:grpSp>
              <p:nvGrpSpPr>
                <p:cNvPr id="4" name="Group 3">
                  <a:extLst>
                    <a:ext uri="{FF2B5EF4-FFF2-40B4-BE49-F238E27FC236}">
                      <a16:creationId xmlns:a16="http://schemas.microsoft.com/office/drawing/2014/main" id="{60170454-4197-4ADA-9B57-7948E285C24A}"/>
                    </a:ext>
                  </a:extLst>
                </p:cNvPr>
                <p:cNvGrpSpPr/>
                <p:nvPr/>
              </p:nvGrpSpPr>
              <p:grpSpPr>
                <a:xfrm>
                  <a:off x="2844000" y="4500000"/>
                  <a:ext cx="1689295" cy="138499"/>
                  <a:chOff x="3532575" y="4500000"/>
                  <a:chExt cx="1689295" cy="138499"/>
                </a:xfrm>
              </p:grpSpPr>
              <p:sp>
                <p:nvSpPr>
                  <p:cNvPr id="17" name="object 14">
                    <a:extLst>
                      <a:ext uri="{FF2B5EF4-FFF2-40B4-BE49-F238E27FC236}">
                        <a16:creationId xmlns:a16="http://schemas.microsoft.com/office/drawing/2014/main" id="{3BF573EF-D027-4348-87D9-2B6F29DE8AF4}"/>
                      </a:ext>
                    </a:extLst>
                  </p:cNvPr>
                  <p:cNvSpPr/>
                  <p:nvPr/>
                </p:nvSpPr>
                <p:spPr>
                  <a:xfrm>
                    <a:off x="3532575"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83D0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 name="TextBox 17">
                    <a:extLst>
                      <a:ext uri="{FF2B5EF4-FFF2-40B4-BE49-F238E27FC236}">
                        <a16:creationId xmlns:a16="http://schemas.microsoft.com/office/drawing/2014/main" id="{0E935F64-E908-4A70-B633-F5972180C3A3}"/>
                      </a:ext>
                    </a:extLst>
                  </p:cNvPr>
                  <p:cNvSpPr txBox="1"/>
                  <p:nvPr/>
                </p:nvSpPr>
                <p:spPr>
                  <a:xfrm>
                    <a:off x="3676575" y="4500000"/>
                    <a:ext cx="1545295"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Local population size estimate</a:t>
                    </a:r>
                  </a:p>
                </p:txBody>
              </p:sp>
            </p:grpSp>
            <p:grpSp>
              <p:nvGrpSpPr>
                <p:cNvPr id="29" name="Group 28">
                  <a:extLst>
                    <a:ext uri="{FF2B5EF4-FFF2-40B4-BE49-F238E27FC236}">
                      <a16:creationId xmlns:a16="http://schemas.microsoft.com/office/drawing/2014/main" id="{5E06D784-EB50-42CB-912E-0B979F36B23D}"/>
                    </a:ext>
                  </a:extLst>
                </p:cNvPr>
                <p:cNvGrpSpPr/>
                <p:nvPr/>
              </p:nvGrpSpPr>
              <p:grpSpPr>
                <a:xfrm>
                  <a:off x="4824000" y="4500000"/>
                  <a:ext cx="951913" cy="138499"/>
                  <a:chOff x="7418479" y="4500000"/>
                  <a:chExt cx="951913" cy="138499"/>
                </a:xfrm>
              </p:grpSpPr>
              <p:sp>
                <p:nvSpPr>
                  <p:cNvPr id="20" name="object 15">
                    <a:extLst>
                      <a:ext uri="{FF2B5EF4-FFF2-40B4-BE49-F238E27FC236}">
                        <a16:creationId xmlns:a16="http://schemas.microsoft.com/office/drawing/2014/main" id="{89EEAA3D-9F21-43BC-B4BE-ACE3DA77F7F9}"/>
                      </a:ext>
                    </a:extLst>
                  </p:cNvPr>
                  <p:cNvSpPr/>
                  <p:nvPr/>
                </p:nvSpPr>
                <p:spPr>
                  <a:xfrm>
                    <a:off x="74184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F3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C2B62A3C-260B-4A8A-9BD9-7877CFF48912}"/>
                      </a:ext>
                    </a:extLst>
                  </p:cNvPr>
                  <p:cNvSpPr txBox="1"/>
                  <p:nvPr/>
                </p:nvSpPr>
                <p:spPr>
                  <a:xfrm>
                    <a:off x="7562479" y="4500000"/>
                    <a:ext cx="807913"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Insufficient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1" name="Group 30">
                  <a:extLst>
                    <a:ext uri="{FF2B5EF4-FFF2-40B4-BE49-F238E27FC236}">
                      <a16:creationId xmlns:a16="http://schemas.microsoft.com/office/drawing/2014/main" id="{6C6AE5E8-233E-4A0C-A02A-8B7FE66008AA}"/>
                    </a:ext>
                  </a:extLst>
                </p:cNvPr>
                <p:cNvGrpSpPr/>
                <p:nvPr/>
              </p:nvGrpSpPr>
              <p:grpSpPr>
                <a:xfrm>
                  <a:off x="6062400" y="4500000"/>
                  <a:ext cx="547957" cy="138499"/>
                  <a:chOff x="9420079" y="4500000"/>
                  <a:chExt cx="547957" cy="138499"/>
                </a:xfrm>
              </p:grpSpPr>
              <p:sp>
                <p:nvSpPr>
                  <p:cNvPr id="24" name="object 16">
                    <a:extLst>
                      <a:ext uri="{FF2B5EF4-FFF2-40B4-BE49-F238E27FC236}">
                        <a16:creationId xmlns:a16="http://schemas.microsoft.com/office/drawing/2014/main" id="{61A6E4DA-D9D5-48D2-AC22-C9E785FF6CDA}"/>
                      </a:ext>
                    </a:extLst>
                  </p:cNvPr>
                  <p:cNvSpPr/>
                  <p:nvPr/>
                </p:nvSpPr>
                <p:spPr>
                  <a:xfrm>
                    <a:off x="94200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DEDE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 name="TextBox 24">
                    <a:extLst>
                      <a:ext uri="{FF2B5EF4-FFF2-40B4-BE49-F238E27FC236}">
                        <a16:creationId xmlns:a16="http://schemas.microsoft.com/office/drawing/2014/main" id="{07C132F7-67AB-4664-88E5-F347B7F54C3F}"/>
                      </a:ext>
                    </a:extLst>
                  </p:cNvPr>
                  <p:cNvSpPr txBox="1"/>
                  <p:nvPr/>
                </p:nvSpPr>
                <p:spPr>
                  <a:xfrm>
                    <a:off x="9564079" y="4500000"/>
                    <a:ext cx="403957"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No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 name="Group 2">
                  <a:extLst>
                    <a:ext uri="{FF2B5EF4-FFF2-40B4-BE49-F238E27FC236}">
                      <a16:creationId xmlns:a16="http://schemas.microsoft.com/office/drawing/2014/main" id="{D8886F6E-946C-42FA-BE0D-ED35D44CBE80}"/>
                    </a:ext>
                  </a:extLst>
                </p:cNvPr>
                <p:cNvGrpSpPr/>
                <p:nvPr/>
              </p:nvGrpSpPr>
              <p:grpSpPr>
                <a:xfrm>
                  <a:off x="720000" y="4500000"/>
                  <a:ext cx="1836771" cy="138499"/>
                  <a:chOff x="720000" y="4500000"/>
                  <a:chExt cx="1836771" cy="138499"/>
                </a:xfrm>
              </p:grpSpPr>
              <p:sp>
                <p:nvSpPr>
                  <p:cNvPr id="27" name="object 13">
                    <a:extLst>
                      <a:ext uri="{FF2B5EF4-FFF2-40B4-BE49-F238E27FC236}">
                        <a16:creationId xmlns:a16="http://schemas.microsoft.com/office/drawing/2014/main" id="{50E582ED-F257-4432-875A-563BC5E381DE}"/>
                      </a:ext>
                    </a:extLst>
                  </p:cNvPr>
                  <p:cNvSpPr/>
                  <p:nvPr/>
                </p:nvSpPr>
                <p:spPr>
                  <a:xfrm>
                    <a:off x="720000"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8" name="TextBox 27">
                    <a:extLst>
                      <a:ext uri="{FF2B5EF4-FFF2-40B4-BE49-F238E27FC236}">
                        <a16:creationId xmlns:a16="http://schemas.microsoft.com/office/drawing/2014/main" id="{18DA4204-07AC-4CEE-A4CB-77084D882524}"/>
                      </a:ext>
                    </a:extLst>
                  </p:cNvPr>
                  <p:cNvSpPr txBox="1"/>
                  <p:nvPr/>
                </p:nvSpPr>
                <p:spPr>
                  <a:xfrm>
                    <a:off x="864000" y="4500000"/>
                    <a:ext cx="169277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National population size estimate</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grpSp>
      </p:grpSp>
    </p:spTree>
    <p:extLst>
      <p:ext uri="{BB962C8B-B14F-4D97-AF65-F5344CB8AC3E}">
        <p14:creationId xmlns:p14="http://schemas.microsoft.com/office/powerpoint/2010/main" val="93392522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A0616B4-4CD2-4E21-AC81-FDFA83C95672}"/>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Viral load suppression among adults (15 years and older)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living with HIV, by sex, western and central Africa,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840247"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special</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analysis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2019.</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4" name="object 103">
              <a:extLst>
                <a:ext uri="{FF2B5EF4-FFF2-40B4-BE49-F238E27FC236}">
                  <a16:creationId xmlns:a16="http://schemas.microsoft.com/office/drawing/2014/main" id="{A9530862-6082-4E57-A328-5F0EB1E03D60}"/>
                </a:ext>
              </a:extLst>
            </p:cNvPr>
            <p:cNvSpPr/>
            <p:nvPr/>
          </p:nvSpPr>
          <p:spPr>
            <a:xfrm>
              <a:off x="1440000" y="1872000"/>
              <a:ext cx="0" cy="2158786"/>
            </a:xfrm>
            <a:custGeom>
              <a:avLst/>
              <a:gdLst/>
              <a:ahLst/>
              <a:cxnLst/>
              <a:rect l="l" t="t" r="r" b="b"/>
              <a:pathLst>
                <a:path h="1567179">
                  <a:moveTo>
                    <a:pt x="0" y="0"/>
                  </a:moveTo>
                  <a:lnTo>
                    <a:pt x="0" y="1566671"/>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110">
              <a:extLst>
                <a:ext uri="{FF2B5EF4-FFF2-40B4-BE49-F238E27FC236}">
                  <a16:creationId xmlns:a16="http://schemas.microsoft.com/office/drawing/2014/main" id="{30480DD2-DAFE-4463-ADA4-1CBB363FBF2F}"/>
                </a:ext>
              </a:extLst>
            </p:cNvPr>
            <p:cNvSpPr/>
            <p:nvPr/>
          </p:nvSpPr>
          <p:spPr>
            <a:xfrm>
              <a:off x="1439450" y="187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6" name="object 54">
              <a:extLst>
                <a:ext uri="{FF2B5EF4-FFF2-40B4-BE49-F238E27FC236}">
                  <a16:creationId xmlns:a16="http://schemas.microsoft.com/office/drawing/2014/main" id="{FBFB39EB-9FB3-486F-BD85-81340EACC479}"/>
                </a:ext>
              </a:extLst>
            </p:cNvPr>
            <p:cNvSpPr txBox="1"/>
            <p:nvPr/>
          </p:nvSpPr>
          <p:spPr>
            <a:xfrm>
              <a:off x="14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Benin</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7" name="object 54">
              <a:extLst>
                <a:ext uri="{FF2B5EF4-FFF2-40B4-BE49-F238E27FC236}">
                  <a16:creationId xmlns:a16="http://schemas.microsoft.com/office/drawing/2014/main" id="{1CD38FA8-8411-41B8-AF1D-AFCAA26BD00A}"/>
                </a:ext>
              </a:extLst>
            </p:cNvPr>
            <p:cNvSpPr txBox="1"/>
            <p:nvPr/>
          </p:nvSpPr>
          <p:spPr>
            <a:xfrm>
              <a:off x="23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Cabo Verde</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8" name="object 54">
              <a:extLst>
                <a:ext uri="{FF2B5EF4-FFF2-40B4-BE49-F238E27FC236}">
                  <a16:creationId xmlns:a16="http://schemas.microsoft.com/office/drawing/2014/main" id="{5E1524E0-02A4-41D8-8D58-1BDAF6E632AC}"/>
                </a:ext>
              </a:extLst>
            </p:cNvPr>
            <p:cNvSpPr txBox="1"/>
            <p:nvPr/>
          </p:nvSpPr>
          <p:spPr>
            <a:xfrm>
              <a:off x="32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Côte d'Ivoire</a:t>
              </a:r>
            </a:p>
          </p:txBody>
        </p:sp>
        <p:sp>
          <p:nvSpPr>
            <p:cNvPr id="59" name="object 54">
              <a:extLst>
                <a:ext uri="{FF2B5EF4-FFF2-40B4-BE49-F238E27FC236}">
                  <a16:creationId xmlns:a16="http://schemas.microsoft.com/office/drawing/2014/main" id="{2724DFE8-2145-4E49-A69C-5C17D299D09F}"/>
                </a:ext>
              </a:extLst>
            </p:cNvPr>
            <p:cNvSpPr txBox="1"/>
            <p:nvPr/>
          </p:nvSpPr>
          <p:spPr>
            <a:xfrm>
              <a:off x="41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Niger</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2" name="TextBox 61">
              <a:extLst>
                <a:ext uri="{FF2B5EF4-FFF2-40B4-BE49-F238E27FC236}">
                  <a16:creationId xmlns:a16="http://schemas.microsoft.com/office/drawing/2014/main" id="{AD49CECB-2B7F-43FF-9BF1-E6E2283D8843}"/>
                </a:ext>
              </a:extLst>
            </p:cNvPr>
            <p:cNvSpPr txBox="1"/>
            <p:nvPr/>
          </p:nvSpPr>
          <p:spPr>
            <a:xfrm>
              <a:off x="900000" y="276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3" name="TextBox 62">
              <a:extLst>
                <a:ext uri="{FF2B5EF4-FFF2-40B4-BE49-F238E27FC236}">
                  <a16:creationId xmlns:a16="http://schemas.microsoft.com/office/drawing/2014/main" id="{5D2A797A-790A-4DFE-99A9-9995D8169587}"/>
                </a:ext>
              </a:extLst>
            </p:cNvPr>
            <p:cNvSpPr txBox="1"/>
            <p:nvPr/>
          </p:nvSpPr>
          <p:spPr>
            <a:xfrm>
              <a:off x="1152000" y="180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5" name="TextBox 64">
              <a:extLst>
                <a:ext uri="{FF2B5EF4-FFF2-40B4-BE49-F238E27FC236}">
                  <a16:creationId xmlns:a16="http://schemas.microsoft.com/office/drawing/2014/main" id="{A068E696-A1E2-4837-84C2-E8F7916469E4}"/>
                </a:ext>
              </a:extLst>
            </p:cNvPr>
            <p:cNvSpPr txBox="1"/>
            <p:nvPr/>
          </p:nvSpPr>
          <p:spPr>
            <a:xfrm>
              <a:off x="1216120" y="201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6" name="TextBox 65">
              <a:extLst>
                <a:ext uri="{FF2B5EF4-FFF2-40B4-BE49-F238E27FC236}">
                  <a16:creationId xmlns:a16="http://schemas.microsoft.com/office/drawing/2014/main" id="{6FD8B8BD-9F09-4C15-A2C9-2322B581D0DA}"/>
                </a:ext>
              </a:extLst>
            </p:cNvPr>
            <p:cNvSpPr txBox="1"/>
            <p:nvPr/>
          </p:nvSpPr>
          <p:spPr>
            <a:xfrm>
              <a:off x="1216120" y="22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7" name="TextBox 66">
              <a:extLst>
                <a:ext uri="{FF2B5EF4-FFF2-40B4-BE49-F238E27FC236}">
                  <a16:creationId xmlns:a16="http://schemas.microsoft.com/office/drawing/2014/main" id="{54B6E908-4A76-4B11-A353-10D83CEF8EB7}"/>
                </a:ext>
              </a:extLst>
            </p:cNvPr>
            <p:cNvSpPr txBox="1"/>
            <p:nvPr/>
          </p:nvSpPr>
          <p:spPr>
            <a:xfrm>
              <a:off x="1216120" y="244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8" name="TextBox 67">
              <a:extLst>
                <a:ext uri="{FF2B5EF4-FFF2-40B4-BE49-F238E27FC236}">
                  <a16:creationId xmlns:a16="http://schemas.microsoft.com/office/drawing/2014/main" id="{A7F007F4-8F06-4741-9343-20B61AE58036}"/>
                </a:ext>
              </a:extLst>
            </p:cNvPr>
            <p:cNvSpPr txBox="1"/>
            <p:nvPr/>
          </p:nvSpPr>
          <p:spPr>
            <a:xfrm>
              <a:off x="1216120" y="266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9" name="TextBox 68">
              <a:extLst>
                <a:ext uri="{FF2B5EF4-FFF2-40B4-BE49-F238E27FC236}">
                  <a16:creationId xmlns:a16="http://schemas.microsoft.com/office/drawing/2014/main" id="{3A86EE88-91B0-45EB-BAAB-2698A474FC90}"/>
                </a:ext>
              </a:extLst>
            </p:cNvPr>
            <p:cNvSpPr txBox="1"/>
            <p:nvPr/>
          </p:nvSpPr>
          <p:spPr>
            <a:xfrm>
              <a:off x="121612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0" name="TextBox 69">
              <a:extLst>
                <a:ext uri="{FF2B5EF4-FFF2-40B4-BE49-F238E27FC236}">
                  <a16:creationId xmlns:a16="http://schemas.microsoft.com/office/drawing/2014/main" id="{62D10D1E-095B-4021-9E2A-89421AEA2133}"/>
                </a:ext>
              </a:extLst>
            </p:cNvPr>
            <p:cNvSpPr txBox="1"/>
            <p:nvPr/>
          </p:nvSpPr>
          <p:spPr>
            <a:xfrm>
              <a:off x="1216120" y="309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1" name="TextBox 70">
              <a:extLst>
                <a:ext uri="{FF2B5EF4-FFF2-40B4-BE49-F238E27FC236}">
                  <a16:creationId xmlns:a16="http://schemas.microsoft.com/office/drawing/2014/main" id="{748EFCE3-B2FA-44CA-A87B-34474F11DDE1}"/>
                </a:ext>
              </a:extLst>
            </p:cNvPr>
            <p:cNvSpPr txBox="1"/>
            <p:nvPr/>
          </p:nvSpPr>
          <p:spPr>
            <a:xfrm>
              <a:off x="1216120" y="331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2" name="TextBox 71">
              <a:extLst>
                <a:ext uri="{FF2B5EF4-FFF2-40B4-BE49-F238E27FC236}">
                  <a16:creationId xmlns:a16="http://schemas.microsoft.com/office/drawing/2014/main" id="{23C81714-C3BB-40A1-89A7-74DB9BD9A6FF}"/>
                </a:ext>
              </a:extLst>
            </p:cNvPr>
            <p:cNvSpPr txBox="1"/>
            <p:nvPr/>
          </p:nvSpPr>
          <p:spPr>
            <a:xfrm>
              <a:off x="1216120" y="35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3" name="TextBox 72">
              <a:extLst>
                <a:ext uri="{FF2B5EF4-FFF2-40B4-BE49-F238E27FC236}">
                  <a16:creationId xmlns:a16="http://schemas.microsoft.com/office/drawing/2014/main" id="{AF6D3937-F393-4622-93AA-B780C8FC9B97}"/>
                </a:ext>
              </a:extLst>
            </p:cNvPr>
            <p:cNvSpPr txBox="1"/>
            <p:nvPr/>
          </p:nvSpPr>
          <p:spPr>
            <a:xfrm>
              <a:off x="1216120" y="374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4" name="TextBox 73">
              <a:extLst>
                <a:ext uri="{FF2B5EF4-FFF2-40B4-BE49-F238E27FC236}">
                  <a16:creationId xmlns:a16="http://schemas.microsoft.com/office/drawing/2014/main" id="{BA3AC0C1-24BF-4886-BCA4-4AFE2BAD83A0}"/>
                </a:ext>
              </a:extLst>
            </p:cNvPr>
            <p:cNvSpPr txBox="1"/>
            <p:nvPr/>
          </p:nvSpPr>
          <p:spPr>
            <a:xfrm>
              <a:off x="1280240"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5" name="object 14">
              <a:extLst>
                <a:ext uri="{FF2B5EF4-FFF2-40B4-BE49-F238E27FC236}">
                  <a16:creationId xmlns:a16="http://schemas.microsoft.com/office/drawing/2014/main" id="{714A1DDA-03CB-4435-B909-121C2DEC55EC}"/>
                </a:ext>
              </a:extLst>
            </p:cNvPr>
            <p:cNvSpPr/>
            <p:nvPr/>
          </p:nvSpPr>
          <p:spPr>
            <a:xfrm>
              <a:off x="27216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6" name="TextBox 75">
              <a:extLst>
                <a:ext uri="{FF2B5EF4-FFF2-40B4-BE49-F238E27FC236}">
                  <a16:creationId xmlns:a16="http://schemas.microsoft.com/office/drawing/2014/main" id="{A94EC0FB-58A5-48A3-9687-8EDF20110C73}"/>
                </a:ext>
              </a:extLst>
            </p:cNvPr>
            <p:cNvSpPr txBox="1"/>
            <p:nvPr/>
          </p:nvSpPr>
          <p:spPr>
            <a:xfrm>
              <a:off x="2865600" y="4784400"/>
              <a:ext cx="341440"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Males</a:t>
              </a:r>
            </a:p>
          </p:txBody>
        </p:sp>
        <p:sp>
          <p:nvSpPr>
            <p:cNvPr id="77" name="object 13">
              <a:extLst>
                <a:ext uri="{FF2B5EF4-FFF2-40B4-BE49-F238E27FC236}">
                  <a16:creationId xmlns:a16="http://schemas.microsoft.com/office/drawing/2014/main" id="{985FAAC6-F63A-48FD-9CF8-4D95EC7B2D64}"/>
                </a:ext>
              </a:extLst>
            </p:cNvPr>
            <p:cNvSpPr/>
            <p:nvPr/>
          </p:nvSpPr>
          <p:spPr>
            <a:xfrm>
              <a:off x="18000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8" name="TextBox 77">
              <a:extLst>
                <a:ext uri="{FF2B5EF4-FFF2-40B4-BE49-F238E27FC236}">
                  <a16:creationId xmlns:a16="http://schemas.microsoft.com/office/drawing/2014/main" id="{50734F6C-5E6D-4F5F-8649-AFA134403EFB}"/>
                </a:ext>
              </a:extLst>
            </p:cNvPr>
            <p:cNvSpPr txBox="1"/>
            <p:nvPr/>
          </p:nvSpPr>
          <p:spPr>
            <a:xfrm>
              <a:off x="1944000" y="4784400"/>
              <a:ext cx="490519"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Females</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89" name="Rectangle 88">
              <a:extLst>
                <a:ext uri="{FF2B5EF4-FFF2-40B4-BE49-F238E27FC236}">
                  <a16:creationId xmlns:a16="http://schemas.microsoft.com/office/drawing/2014/main" id="{9F187DB4-75B5-4D5D-AD81-8D0136C50EA0}"/>
                </a:ext>
              </a:extLst>
            </p:cNvPr>
            <p:cNvSpPr/>
            <p:nvPr/>
          </p:nvSpPr>
          <p:spPr>
            <a:xfrm>
              <a:off x="1908000" y="3381461"/>
              <a:ext cx="216000" cy="65053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6104D28E-21F8-4C2C-9C17-EF293F769ACE}"/>
                </a:ext>
              </a:extLst>
            </p:cNvPr>
            <p:cNvSpPr/>
            <p:nvPr/>
          </p:nvSpPr>
          <p:spPr>
            <a:xfrm>
              <a:off x="1656000" y="2708920"/>
              <a:ext cx="216000" cy="132308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6" name="Rectangle 95">
              <a:extLst>
                <a:ext uri="{FF2B5EF4-FFF2-40B4-BE49-F238E27FC236}">
                  <a16:creationId xmlns:a16="http://schemas.microsoft.com/office/drawing/2014/main" id="{FB37CB8A-BF7C-4BC1-BA92-DFDBC23BED71}"/>
                </a:ext>
              </a:extLst>
            </p:cNvPr>
            <p:cNvSpPr/>
            <p:nvPr/>
          </p:nvSpPr>
          <p:spPr>
            <a:xfrm>
              <a:off x="2808000" y="3405889"/>
              <a:ext cx="216000" cy="62611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7" name="Rectangle 96">
              <a:extLst>
                <a:ext uri="{FF2B5EF4-FFF2-40B4-BE49-F238E27FC236}">
                  <a16:creationId xmlns:a16="http://schemas.microsoft.com/office/drawing/2014/main" id="{602B0766-7382-4E53-A881-5948D1DFE015}"/>
                </a:ext>
              </a:extLst>
            </p:cNvPr>
            <p:cNvSpPr/>
            <p:nvPr/>
          </p:nvSpPr>
          <p:spPr>
            <a:xfrm>
              <a:off x="2556000" y="2858524"/>
              <a:ext cx="216000" cy="117347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2" name="Rectangle 131">
              <a:extLst>
                <a:ext uri="{FF2B5EF4-FFF2-40B4-BE49-F238E27FC236}">
                  <a16:creationId xmlns:a16="http://schemas.microsoft.com/office/drawing/2014/main" id="{19EB190F-D16A-40EB-8557-D5F479283AEB}"/>
                </a:ext>
              </a:extLst>
            </p:cNvPr>
            <p:cNvSpPr/>
            <p:nvPr/>
          </p:nvSpPr>
          <p:spPr>
            <a:xfrm>
              <a:off x="3708000" y="3412454"/>
              <a:ext cx="216000" cy="61954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3" name="Rectangle 132">
              <a:extLst>
                <a:ext uri="{FF2B5EF4-FFF2-40B4-BE49-F238E27FC236}">
                  <a16:creationId xmlns:a16="http://schemas.microsoft.com/office/drawing/2014/main" id="{9A95130E-EAC7-4812-A610-590D9754C7E9}"/>
                </a:ext>
              </a:extLst>
            </p:cNvPr>
            <p:cNvSpPr/>
            <p:nvPr/>
          </p:nvSpPr>
          <p:spPr>
            <a:xfrm>
              <a:off x="3456000" y="2927135"/>
              <a:ext cx="216000" cy="110486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0" name="Rectangle 129">
              <a:extLst>
                <a:ext uri="{FF2B5EF4-FFF2-40B4-BE49-F238E27FC236}">
                  <a16:creationId xmlns:a16="http://schemas.microsoft.com/office/drawing/2014/main" id="{97685458-4229-4E87-A0CC-8052D69B6B7E}"/>
                </a:ext>
              </a:extLst>
            </p:cNvPr>
            <p:cNvSpPr/>
            <p:nvPr/>
          </p:nvSpPr>
          <p:spPr>
            <a:xfrm>
              <a:off x="4608000" y="3323431"/>
              <a:ext cx="216000" cy="70856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1" name="Rectangle 130">
              <a:extLst>
                <a:ext uri="{FF2B5EF4-FFF2-40B4-BE49-F238E27FC236}">
                  <a16:creationId xmlns:a16="http://schemas.microsoft.com/office/drawing/2014/main" id="{A24F1A5F-820A-4376-82B4-C145064FA6C7}"/>
                </a:ext>
              </a:extLst>
            </p:cNvPr>
            <p:cNvSpPr/>
            <p:nvPr/>
          </p:nvSpPr>
          <p:spPr>
            <a:xfrm>
              <a:off x="4356000" y="2785985"/>
              <a:ext cx="216000" cy="124601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9" name="Rectangle 138">
              <a:extLst>
                <a:ext uri="{FF2B5EF4-FFF2-40B4-BE49-F238E27FC236}">
                  <a16:creationId xmlns:a16="http://schemas.microsoft.com/office/drawing/2014/main" id="{7F4BDA88-F8AB-46F2-BFDA-5AB7A1B9FC99}"/>
                </a:ext>
              </a:extLst>
            </p:cNvPr>
            <p:cNvSpPr/>
            <p:nvPr/>
          </p:nvSpPr>
          <p:spPr>
            <a:xfrm>
              <a:off x="5508000" y="3597755"/>
              <a:ext cx="216000" cy="43424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0" name="Rectangle 139">
              <a:extLst>
                <a:ext uri="{FF2B5EF4-FFF2-40B4-BE49-F238E27FC236}">
                  <a16:creationId xmlns:a16="http://schemas.microsoft.com/office/drawing/2014/main" id="{C08E6DD1-86BA-4538-AEE2-C06ED54E9892}"/>
                </a:ext>
              </a:extLst>
            </p:cNvPr>
            <p:cNvSpPr/>
            <p:nvPr/>
          </p:nvSpPr>
          <p:spPr>
            <a:xfrm>
              <a:off x="5256000" y="3003103"/>
              <a:ext cx="216000" cy="102889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7" name="Rectangle 136">
              <a:extLst>
                <a:ext uri="{FF2B5EF4-FFF2-40B4-BE49-F238E27FC236}">
                  <a16:creationId xmlns:a16="http://schemas.microsoft.com/office/drawing/2014/main" id="{D600F84F-3CCE-4259-A78E-B361BE25C30C}"/>
                </a:ext>
              </a:extLst>
            </p:cNvPr>
            <p:cNvSpPr/>
            <p:nvPr/>
          </p:nvSpPr>
          <p:spPr>
            <a:xfrm>
              <a:off x="6408000" y="3653179"/>
              <a:ext cx="216000" cy="378819"/>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8" name="Rectangle 137">
              <a:extLst>
                <a:ext uri="{FF2B5EF4-FFF2-40B4-BE49-F238E27FC236}">
                  <a16:creationId xmlns:a16="http://schemas.microsoft.com/office/drawing/2014/main" id="{38928245-F69D-42E3-8F4F-16042C15AA3F}"/>
                </a:ext>
              </a:extLst>
            </p:cNvPr>
            <p:cNvSpPr/>
            <p:nvPr/>
          </p:nvSpPr>
          <p:spPr>
            <a:xfrm>
              <a:off x="6156000" y="3297081"/>
              <a:ext cx="216000" cy="73491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4" name="object 54">
              <a:extLst>
                <a:ext uri="{FF2B5EF4-FFF2-40B4-BE49-F238E27FC236}">
                  <a16:creationId xmlns:a16="http://schemas.microsoft.com/office/drawing/2014/main" id="{A1B31C4A-3F5E-45E5-BC4D-8F65004D9429}"/>
                </a:ext>
              </a:extLst>
            </p:cNvPr>
            <p:cNvSpPr txBox="1"/>
            <p:nvPr/>
          </p:nvSpPr>
          <p:spPr>
            <a:xfrm>
              <a:off x="50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Sao Tome and Principe</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5" name="object 54">
              <a:extLst>
                <a:ext uri="{FF2B5EF4-FFF2-40B4-BE49-F238E27FC236}">
                  <a16:creationId xmlns:a16="http://schemas.microsoft.com/office/drawing/2014/main" id="{0115CA98-E09E-4058-9A93-1AB1080A0C6E}"/>
                </a:ext>
              </a:extLst>
            </p:cNvPr>
            <p:cNvSpPr txBox="1"/>
            <p:nvPr/>
          </p:nvSpPr>
          <p:spPr>
            <a:xfrm>
              <a:off x="59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Sierra Leone</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4" name="object 111">
              <a:extLst>
                <a:ext uri="{FF2B5EF4-FFF2-40B4-BE49-F238E27FC236}">
                  <a16:creationId xmlns:a16="http://schemas.microsoft.com/office/drawing/2014/main" id="{844E3A8A-C62F-4399-B9C6-808CDD1FF246}"/>
                </a:ext>
              </a:extLst>
            </p:cNvPr>
            <p:cNvSpPr/>
            <p:nvPr/>
          </p:nvSpPr>
          <p:spPr>
            <a:xfrm>
              <a:off x="1439450" y="4032000"/>
              <a:ext cx="540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52181287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80AD22-99BF-4E1D-91DB-FD4786F165BB}"/>
              </a:ext>
            </a:extLst>
          </p:cNvPr>
          <p:cNvGrpSpPr/>
          <p:nvPr/>
        </p:nvGrpSpPr>
        <p:grpSpPr>
          <a:xfrm>
            <a:off x="0" y="0"/>
            <a:ext cx="10285200" cy="6153111"/>
            <a:chOff x="0" y="0"/>
            <a:chExt cx="10285200" cy="6153111"/>
          </a:xfrm>
        </p:grpSpPr>
        <p:sp>
          <p:nvSpPr>
            <p:cNvPr id="101" name="object 24">
              <a:extLst>
                <a:ext uri="{FF2B5EF4-FFF2-40B4-BE49-F238E27FC236}">
                  <a16:creationId xmlns:a16="http://schemas.microsoft.com/office/drawing/2014/main" id="{86614135-BF7A-4941-A90A-B0F48A4B6EBF}"/>
                </a:ext>
              </a:extLst>
            </p:cNvPr>
            <p:cNvSpPr/>
            <p:nvPr/>
          </p:nvSpPr>
          <p:spPr>
            <a:xfrm>
              <a:off x="2088623" y="2052000"/>
              <a:ext cx="0" cy="2304000"/>
            </a:xfrm>
            <a:custGeom>
              <a:avLst/>
              <a:gdLst/>
              <a:ahLst/>
              <a:cxnLst/>
              <a:rect l="l" t="t" r="r" b="b"/>
              <a:pathLst>
                <a:path h="1734820">
                  <a:moveTo>
                    <a:pt x="0" y="0"/>
                  </a:moveTo>
                  <a:lnTo>
                    <a:pt x="0" y="1734324"/>
                  </a:lnTo>
                </a:path>
              </a:pathLst>
            </a:custGeom>
            <a:ln w="3822">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2" name="object 27">
              <a:extLst>
                <a:ext uri="{FF2B5EF4-FFF2-40B4-BE49-F238E27FC236}">
                  <a16:creationId xmlns:a16="http://schemas.microsoft.com/office/drawing/2014/main" id="{F34AD945-66C9-40DA-8990-9E756147DA8F}"/>
                </a:ext>
              </a:extLst>
            </p:cNvPr>
            <p:cNvSpPr txBox="1"/>
            <p:nvPr/>
          </p:nvSpPr>
          <p:spPr>
            <a:xfrm>
              <a:off x="2287284" y="4464000"/>
              <a:ext cx="1584176"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103" name="object 28">
              <a:extLst>
                <a:ext uri="{FF2B5EF4-FFF2-40B4-BE49-F238E27FC236}">
                  <a16:creationId xmlns:a16="http://schemas.microsoft.com/office/drawing/2014/main" id="{58EC1809-5315-4489-9858-259C108E2FFD}"/>
                </a:ext>
              </a:extLst>
            </p:cNvPr>
            <p:cNvSpPr txBox="1"/>
            <p:nvPr/>
          </p:nvSpPr>
          <p:spPr>
            <a:xfrm>
              <a:off x="4312800" y="4464000"/>
              <a:ext cx="1489483"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on treatment</a:t>
              </a:r>
            </a:p>
          </p:txBody>
        </p:sp>
        <p:sp>
          <p:nvSpPr>
            <p:cNvPr id="104" name="object 29">
              <a:extLst>
                <a:ext uri="{FF2B5EF4-FFF2-40B4-BE49-F238E27FC236}">
                  <a16:creationId xmlns:a16="http://schemas.microsoft.com/office/drawing/2014/main" id="{4373B9FF-AAE8-4CA1-BF52-29AB08D96D59}"/>
                </a:ext>
              </a:extLst>
            </p:cNvPr>
            <p:cNvSpPr txBox="1"/>
            <p:nvPr/>
          </p:nvSpPr>
          <p:spPr>
            <a:xfrm>
              <a:off x="6079652" y="4464000"/>
              <a:ext cx="1920064"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105" name="object 30">
              <a:extLst>
                <a:ext uri="{FF2B5EF4-FFF2-40B4-BE49-F238E27FC236}">
                  <a16:creationId xmlns:a16="http://schemas.microsoft.com/office/drawing/2014/main" id="{8F7F1134-7730-47DF-A59C-2A8D2DBE4BD7}"/>
                </a:ext>
              </a:extLst>
            </p:cNvPr>
            <p:cNvSpPr txBox="1"/>
            <p:nvPr/>
          </p:nvSpPr>
          <p:spPr>
            <a:xfrm>
              <a:off x="644400" y="2970000"/>
              <a:ext cx="780020" cy="615553"/>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Number of people living  with HIV</a:t>
              </a:r>
              <a:endPar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(million)</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6" name="object 30">
              <a:extLst>
                <a:ext uri="{FF2B5EF4-FFF2-40B4-BE49-F238E27FC236}">
                  <a16:creationId xmlns:a16="http://schemas.microsoft.com/office/drawing/2014/main" id="{D230E97B-5480-446F-B3A9-B763D0D6CCFC}"/>
                </a:ext>
              </a:extLst>
            </p:cNvPr>
            <p:cNvSpPr txBox="1"/>
            <p:nvPr/>
          </p:nvSpPr>
          <p:spPr>
            <a:xfrm>
              <a:off x="1887339" y="19800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7" name="object 30">
              <a:extLst>
                <a:ext uri="{FF2B5EF4-FFF2-40B4-BE49-F238E27FC236}">
                  <a16:creationId xmlns:a16="http://schemas.microsoft.com/office/drawing/2014/main" id="{14CE0625-E0F8-4950-BBF7-A93513EB9903}"/>
                </a:ext>
              </a:extLst>
            </p:cNvPr>
            <p:cNvSpPr txBox="1"/>
            <p:nvPr/>
          </p:nvSpPr>
          <p:spPr>
            <a:xfrm>
              <a:off x="1887339" y="27468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8" name="object 30">
              <a:extLst>
                <a:ext uri="{FF2B5EF4-FFF2-40B4-BE49-F238E27FC236}">
                  <a16:creationId xmlns:a16="http://schemas.microsoft.com/office/drawing/2014/main" id="{09AC5440-5BFD-4259-AB43-C836E592D117}"/>
                </a:ext>
              </a:extLst>
            </p:cNvPr>
            <p:cNvSpPr txBox="1"/>
            <p:nvPr/>
          </p:nvSpPr>
          <p:spPr>
            <a:xfrm>
              <a:off x="1887339" y="31320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9" name="object 30">
              <a:extLst>
                <a:ext uri="{FF2B5EF4-FFF2-40B4-BE49-F238E27FC236}">
                  <a16:creationId xmlns:a16="http://schemas.microsoft.com/office/drawing/2014/main" id="{35466835-F6B7-4463-ACB0-0367A9749DAA}"/>
                </a:ext>
              </a:extLst>
            </p:cNvPr>
            <p:cNvSpPr txBox="1"/>
            <p:nvPr/>
          </p:nvSpPr>
          <p:spPr>
            <a:xfrm>
              <a:off x="1887339" y="35172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10" name="object 30">
              <a:extLst>
                <a:ext uri="{FF2B5EF4-FFF2-40B4-BE49-F238E27FC236}">
                  <a16:creationId xmlns:a16="http://schemas.microsoft.com/office/drawing/2014/main" id="{D8E19739-E67C-4EC6-9189-902D6C37266A}"/>
                </a:ext>
              </a:extLst>
            </p:cNvPr>
            <p:cNvSpPr txBox="1"/>
            <p:nvPr/>
          </p:nvSpPr>
          <p:spPr>
            <a:xfrm>
              <a:off x="1887339" y="38988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12" name="object 30">
              <a:extLst>
                <a:ext uri="{FF2B5EF4-FFF2-40B4-BE49-F238E27FC236}">
                  <a16:creationId xmlns:a16="http://schemas.microsoft.com/office/drawing/2014/main" id="{12085324-6DA6-4C00-B9C9-8273C145DC8D}"/>
                </a:ext>
              </a:extLst>
            </p:cNvPr>
            <p:cNvSpPr txBox="1"/>
            <p:nvPr/>
          </p:nvSpPr>
          <p:spPr>
            <a:xfrm>
              <a:off x="1887339" y="42840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6" name="object 31">
              <a:extLst>
                <a:ext uri="{FF2B5EF4-FFF2-40B4-BE49-F238E27FC236}">
                  <a16:creationId xmlns:a16="http://schemas.microsoft.com/office/drawing/2014/main" id="{FE59DAD6-8EB1-4DBB-9AB5-0EEEC3611A66}"/>
                </a:ext>
              </a:extLst>
            </p:cNvPr>
            <p:cNvSpPr txBox="1"/>
            <p:nvPr/>
          </p:nvSpPr>
          <p:spPr>
            <a:xfrm>
              <a:off x="3439372" y="2610000"/>
              <a:ext cx="962543" cy="540533"/>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1.3 million</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7" name="object 32">
              <a:extLst>
                <a:ext uri="{FF2B5EF4-FFF2-40B4-BE49-F238E27FC236}">
                  <a16:creationId xmlns:a16="http://schemas.microsoft.com/office/drawing/2014/main" id="{FA71DC84-600E-4C2D-A233-5E9206F5B800}"/>
                </a:ext>
              </a:extLst>
            </p:cNvPr>
            <p:cNvSpPr txBox="1"/>
            <p:nvPr/>
          </p:nvSpPr>
          <p:spPr>
            <a:xfrm>
              <a:off x="5416436" y="2737627"/>
              <a:ext cx="962543" cy="691215"/>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and  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1.5 million</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8" name="object 33">
              <a:extLst>
                <a:ext uri="{FF2B5EF4-FFF2-40B4-BE49-F238E27FC236}">
                  <a16:creationId xmlns:a16="http://schemas.microsoft.com/office/drawing/2014/main" id="{DF5CAE5E-C114-42A9-81D8-FDB118C07064}"/>
                </a:ext>
              </a:extLst>
            </p:cNvPr>
            <p:cNvSpPr txBox="1"/>
            <p:nvPr/>
          </p:nvSpPr>
          <p:spPr>
            <a:xfrm>
              <a:off x="7398000" y="3037991"/>
              <a:ext cx="962543" cy="537327"/>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all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1.7 million</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9" name="object 34">
              <a:extLst>
                <a:ext uri="{FF2B5EF4-FFF2-40B4-BE49-F238E27FC236}">
                  <a16:creationId xmlns:a16="http://schemas.microsoft.com/office/drawing/2014/main" id="{3509C2F6-CBE7-4C26-AFFA-E8D341577173}"/>
                </a:ext>
              </a:extLst>
            </p:cNvPr>
            <p:cNvSpPr txBox="1"/>
            <p:nvPr/>
          </p:nvSpPr>
          <p:spPr>
            <a:xfrm>
              <a:off x="2808000" y="3456000"/>
              <a:ext cx="540000" cy="371255"/>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64</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51</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80</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0" name="object 35">
              <a:extLst>
                <a:ext uri="{FF2B5EF4-FFF2-40B4-BE49-F238E27FC236}">
                  <a16:creationId xmlns:a16="http://schemas.microsoft.com/office/drawing/2014/main" id="{3A18464D-CF7A-4E3A-BB4E-D1BF687DC079}"/>
                </a:ext>
              </a:extLst>
            </p:cNvPr>
            <p:cNvSpPr txBox="1"/>
            <p:nvPr/>
          </p:nvSpPr>
          <p:spPr>
            <a:xfrm>
              <a:off x="5419372" y="3600000"/>
              <a:ext cx="640096" cy="366126"/>
            </a:xfrm>
            <a:prstGeom prst="rect">
              <a:avLst/>
            </a:prstGeom>
          </p:spPr>
          <p:txBody>
            <a:bodyPr vert="horz" wrap="square" lIns="0" tIns="12065"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51</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34</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66</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1" name="object 36">
              <a:extLst>
                <a:ext uri="{FF2B5EF4-FFF2-40B4-BE49-F238E27FC236}">
                  <a16:creationId xmlns:a16="http://schemas.microsoft.com/office/drawing/2014/main" id="{055529AB-D471-454C-8324-3E0931B7683F}"/>
                </a:ext>
              </a:extLst>
            </p:cNvPr>
            <p:cNvSpPr txBox="1"/>
            <p:nvPr/>
          </p:nvSpPr>
          <p:spPr>
            <a:xfrm>
              <a:off x="7399372" y="3744000"/>
              <a:ext cx="700677" cy="366126"/>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39</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25</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53</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2" name="object 25">
              <a:extLst>
                <a:ext uri="{FF2B5EF4-FFF2-40B4-BE49-F238E27FC236}">
                  <a16:creationId xmlns:a16="http://schemas.microsoft.com/office/drawing/2014/main" id="{1DA8CDC3-18E5-406F-AE01-AC4ECF932E14}"/>
                </a:ext>
              </a:extLst>
            </p:cNvPr>
            <p:cNvSpPr/>
            <p:nvPr/>
          </p:nvSpPr>
          <p:spPr>
            <a:xfrm>
              <a:off x="2088997" y="4355343"/>
              <a:ext cx="5940000" cy="0"/>
            </a:xfrm>
            <a:custGeom>
              <a:avLst/>
              <a:gdLst/>
              <a:ahLst/>
              <a:cxnLst/>
              <a:rect l="l" t="t" r="r" b="b"/>
              <a:pathLst>
                <a:path w="4963795">
                  <a:moveTo>
                    <a:pt x="0" y="0"/>
                  </a:moveTo>
                  <a:lnTo>
                    <a:pt x="4963667"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testing and treatment cascade, western and central Africa,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68370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special analysis, 2019; see annex on methods for more details.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1" name="bk object 17">
              <a:extLst>
                <a:ext uri="{FF2B5EF4-FFF2-40B4-BE49-F238E27FC236}">
                  <a16:creationId xmlns:a16="http://schemas.microsoft.com/office/drawing/2014/main" id="{98DE1BF0-D17B-4AF8-B705-D432653AD396}"/>
                </a:ext>
              </a:extLst>
            </p:cNvPr>
            <p:cNvSpPr/>
            <p:nvPr/>
          </p:nvSpPr>
          <p:spPr>
            <a:xfrm>
              <a:off x="2807004" y="2617200"/>
              <a:ext cx="540000" cy="504000"/>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53" name="Rectangle 52">
              <a:extLst>
                <a:ext uri="{FF2B5EF4-FFF2-40B4-BE49-F238E27FC236}">
                  <a16:creationId xmlns:a16="http://schemas.microsoft.com/office/drawing/2014/main" id="{5EDA5770-3C6D-4269-94A9-DD2191E56C03}"/>
                </a:ext>
              </a:extLst>
            </p:cNvPr>
            <p:cNvSpPr/>
            <p:nvPr/>
          </p:nvSpPr>
          <p:spPr>
            <a:xfrm>
              <a:off x="4788000" y="2425208"/>
              <a:ext cx="540000" cy="370085"/>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83BB92C3-4EF8-4446-BA70-A0D8B586C17C}"/>
                </a:ext>
              </a:extLst>
            </p:cNvPr>
            <p:cNvSpPr/>
            <p:nvPr/>
          </p:nvSpPr>
          <p:spPr>
            <a:xfrm>
              <a:off x="2808000" y="2418418"/>
              <a:ext cx="540000" cy="197839"/>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7" name="Rectangle 56">
              <a:extLst>
                <a:ext uri="{FF2B5EF4-FFF2-40B4-BE49-F238E27FC236}">
                  <a16:creationId xmlns:a16="http://schemas.microsoft.com/office/drawing/2014/main" id="{B33CBE76-0F14-4CB8-9229-AC3A5663C5EE}"/>
                </a:ext>
              </a:extLst>
            </p:cNvPr>
            <p:cNvSpPr/>
            <p:nvPr/>
          </p:nvSpPr>
          <p:spPr>
            <a:xfrm>
              <a:off x="6804000" y="2431213"/>
              <a:ext cx="540000" cy="518495"/>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cxnSp>
          <p:nvCxnSpPr>
            <p:cNvPr id="58" name="Straight Connector 57">
              <a:extLst>
                <a:ext uri="{FF2B5EF4-FFF2-40B4-BE49-F238E27FC236}">
                  <a16:creationId xmlns:a16="http://schemas.microsoft.com/office/drawing/2014/main" id="{5B560DC1-B6BF-4EB3-9363-57CC3AF3CE3F}"/>
                </a:ext>
              </a:extLst>
            </p:cNvPr>
            <p:cNvCxnSpPr/>
            <p:nvPr/>
          </p:nvCxnSpPr>
          <p:spPr>
            <a:xfrm>
              <a:off x="2088000" y="2052000"/>
              <a:ext cx="0" cy="2304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AA8AF19F-3708-4348-B6F1-B6734D7F647B}"/>
                </a:ext>
              </a:extLst>
            </p:cNvPr>
            <p:cNvSpPr/>
            <p:nvPr/>
          </p:nvSpPr>
          <p:spPr>
            <a:xfrm>
              <a:off x="4788000" y="3374139"/>
              <a:ext cx="540000" cy="982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7" name="Rectangle 66">
              <a:extLst>
                <a:ext uri="{FF2B5EF4-FFF2-40B4-BE49-F238E27FC236}">
                  <a16:creationId xmlns:a16="http://schemas.microsoft.com/office/drawing/2014/main" id="{D72AEE91-D9C5-4648-8925-05C15EF25A55}"/>
                </a:ext>
              </a:extLst>
            </p:cNvPr>
            <p:cNvSpPr/>
            <p:nvPr/>
          </p:nvSpPr>
          <p:spPr>
            <a:xfrm>
              <a:off x="6804000" y="3608383"/>
              <a:ext cx="540000" cy="748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9" name="Rectangle 68">
              <a:extLst>
                <a:ext uri="{FF2B5EF4-FFF2-40B4-BE49-F238E27FC236}">
                  <a16:creationId xmlns:a16="http://schemas.microsoft.com/office/drawing/2014/main" id="{93C82F00-138E-43F4-8E33-ED999363E9CC}"/>
                </a:ext>
              </a:extLst>
            </p:cNvPr>
            <p:cNvSpPr/>
            <p:nvPr/>
          </p:nvSpPr>
          <p:spPr>
            <a:xfrm>
              <a:off x="2808000" y="3121165"/>
              <a:ext cx="540000" cy="1234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4" name="bk object 17">
              <a:extLst>
                <a:ext uri="{FF2B5EF4-FFF2-40B4-BE49-F238E27FC236}">
                  <a16:creationId xmlns:a16="http://schemas.microsoft.com/office/drawing/2014/main" id="{C4458770-6018-4E92-AFBC-51BCDB0B00B8}"/>
                </a:ext>
              </a:extLst>
            </p:cNvPr>
            <p:cNvSpPr/>
            <p:nvPr/>
          </p:nvSpPr>
          <p:spPr>
            <a:xfrm>
              <a:off x="6804000" y="2949708"/>
              <a:ext cx="540000" cy="658268"/>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35" name="bk object 17">
              <a:extLst>
                <a:ext uri="{FF2B5EF4-FFF2-40B4-BE49-F238E27FC236}">
                  <a16:creationId xmlns:a16="http://schemas.microsoft.com/office/drawing/2014/main" id="{0CFD59BA-0142-43C6-9DFA-89546CCE3BFC}"/>
                </a:ext>
              </a:extLst>
            </p:cNvPr>
            <p:cNvSpPr/>
            <p:nvPr/>
          </p:nvSpPr>
          <p:spPr>
            <a:xfrm>
              <a:off x="4788000" y="2798125"/>
              <a:ext cx="540000" cy="576000"/>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38" name="object 30">
              <a:extLst>
                <a:ext uri="{FF2B5EF4-FFF2-40B4-BE49-F238E27FC236}">
                  <a16:creationId xmlns:a16="http://schemas.microsoft.com/office/drawing/2014/main" id="{C5FCC3FD-CD38-45E1-B0EC-57A77311742E}"/>
                </a:ext>
              </a:extLst>
            </p:cNvPr>
            <p:cNvSpPr txBox="1"/>
            <p:nvPr/>
          </p:nvSpPr>
          <p:spPr>
            <a:xfrm>
              <a:off x="1885967" y="23652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9" name="object 34">
              <a:extLst>
                <a:ext uri="{FF2B5EF4-FFF2-40B4-BE49-F238E27FC236}">
                  <a16:creationId xmlns:a16="http://schemas.microsoft.com/office/drawing/2014/main" id="{017C9CEB-F6F9-4751-B5EE-C4C0C85754E7}"/>
                </a:ext>
              </a:extLst>
            </p:cNvPr>
            <p:cNvSpPr txBox="1"/>
            <p:nvPr/>
          </p:nvSpPr>
          <p:spPr>
            <a:xfrm>
              <a:off x="3438000" y="3456000"/>
              <a:ext cx="540000" cy="371255"/>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64</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51</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80</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cxnSp>
          <p:nvCxnSpPr>
            <p:cNvPr id="59" name="Straight Connector 58">
              <a:extLst>
                <a:ext uri="{FF2B5EF4-FFF2-40B4-BE49-F238E27FC236}">
                  <a16:creationId xmlns:a16="http://schemas.microsoft.com/office/drawing/2014/main" id="{81F6B979-24BC-499F-9612-874824C93FA5}"/>
                </a:ext>
              </a:extLst>
            </p:cNvPr>
            <p:cNvCxnSpPr/>
            <p:nvPr/>
          </p:nvCxnSpPr>
          <p:spPr>
            <a:xfrm>
              <a:off x="2088000" y="4355591"/>
              <a:ext cx="594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903848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7">
            <a:extLst>
              <a:ext uri="{FF2B5EF4-FFF2-40B4-BE49-F238E27FC236}">
                <a16:creationId xmlns:a16="http://schemas.microsoft.com/office/drawing/2014/main" id="{BBE5D40D-4DBC-462F-A6A9-34B1B46523A3}"/>
              </a:ext>
            </a:extLst>
          </p:cNvPr>
          <p:cNvGraphicFramePr>
            <a:graphicFrameLocks noGrp="1"/>
          </p:cNvGraphicFramePr>
          <p:nvPr/>
        </p:nvGraphicFramePr>
        <p:xfrm>
          <a:off x="144000" y="1260000"/>
          <a:ext cx="9645005" cy="4617182"/>
        </p:xfrm>
        <a:graphic>
          <a:graphicData uri="http://schemas.openxmlformats.org/drawingml/2006/table">
            <a:tbl>
              <a:tblPr firstRow="1" bandRow="1">
                <a:tableStyleId>{2D5ABB26-0587-4C30-8999-92F81FD0307C}</a:tableStyleId>
              </a:tblPr>
              <a:tblGrid>
                <a:gridCol w="1437005">
                  <a:extLst>
                    <a:ext uri="{9D8B030D-6E8A-4147-A177-3AD203B41FA5}">
                      <a16:colId xmlns:a16="http://schemas.microsoft.com/office/drawing/2014/main" val="20000"/>
                    </a:ext>
                  </a:extLst>
                </a:gridCol>
                <a:gridCol w="684000">
                  <a:extLst>
                    <a:ext uri="{9D8B030D-6E8A-4147-A177-3AD203B41FA5}">
                      <a16:colId xmlns:a16="http://schemas.microsoft.com/office/drawing/2014/main" val="20001"/>
                    </a:ext>
                  </a:extLst>
                </a:gridCol>
                <a:gridCol w="684000">
                  <a:extLst>
                    <a:ext uri="{9D8B030D-6E8A-4147-A177-3AD203B41FA5}">
                      <a16:colId xmlns:a16="http://schemas.microsoft.com/office/drawing/2014/main" val="20002"/>
                    </a:ext>
                  </a:extLst>
                </a:gridCol>
                <a:gridCol w="684000">
                  <a:extLst>
                    <a:ext uri="{9D8B030D-6E8A-4147-A177-3AD203B41FA5}">
                      <a16:colId xmlns:a16="http://schemas.microsoft.com/office/drawing/2014/main" val="20003"/>
                    </a:ext>
                  </a:extLst>
                </a:gridCol>
                <a:gridCol w="684000">
                  <a:extLst>
                    <a:ext uri="{9D8B030D-6E8A-4147-A177-3AD203B41FA5}">
                      <a16:colId xmlns:a16="http://schemas.microsoft.com/office/drawing/2014/main" val="20004"/>
                    </a:ext>
                  </a:extLst>
                </a:gridCol>
                <a:gridCol w="684000">
                  <a:extLst>
                    <a:ext uri="{9D8B030D-6E8A-4147-A177-3AD203B41FA5}">
                      <a16:colId xmlns:a16="http://schemas.microsoft.com/office/drawing/2014/main" val="20005"/>
                    </a:ext>
                  </a:extLst>
                </a:gridCol>
                <a:gridCol w="684000">
                  <a:extLst>
                    <a:ext uri="{9D8B030D-6E8A-4147-A177-3AD203B41FA5}">
                      <a16:colId xmlns:a16="http://schemas.microsoft.com/office/drawing/2014/main" val="20006"/>
                    </a:ext>
                  </a:extLst>
                </a:gridCol>
                <a:gridCol w="684000">
                  <a:extLst>
                    <a:ext uri="{9D8B030D-6E8A-4147-A177-3AD203B41FA5}">
                      <a16:colId xmlns:a16="http://schemas.microsoft.com/office/drawing/2014/main" val="20007"/>
                    </a:ext>
                  </a:extLst>
                </a:gridCol>
                <a:gridCol w="684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gridCol w="684000">
                  <a:extLst>
                    <a:ext uri="{9D8B030D-6E8A-4147-A177-3AD203B41FA5}">
                      <a16:colId xmlns:a16="http://schemas.microsoft.com/office/drawing/2014/main" val="20010"/>
                    </a:ext>
                  </a:extLst>
                </a:gridCol>
                <a:gridCol w="684000">
                  <a:extLst>
                    <a:ext uri="{9D8B030D-6E8A-4147-A177-3AD203B41FA5}">
                      <a16:colId xmlns:a16="http://schemas.microsoft.com/office/drawing/2014/main" val="20011"/>
                    </a:ext>
                  </a:extLst>
                </a:gridCol>
                <a:gridCol w="684000">
                  <a:extLst>
                    <a:ext uri="{9D8B030D-6E8A-4147-A177-3AD203B41FA5}">
                      <a16:colId xmlns:a16="http://schemas.microsoft.com/office/drawing/2014/main" val="20012"/>
                    </a:ext>
                  </a:extLst>
                </a:gridCol>
              </a:tblGrid>
              <a:tr h="747182">
                <a:tc rowSpan="2">
                  <a:txBody>
                    <a:bodyPr/>
                    <a:lstStyle/>
                    <a:p>
                      <a:pPr>
                        <a:lnSpc>
                          <a:spcPct val="100000"/>
                        </a:lnSpc>
                      </a:pPr>
                      <a:endParaRPr sz="800">
                        <a:latin typeface="Times New Roman"/>
                        <a:cs typeface="Times New Roman"/>
                      </a:endParaRPr>
                    </a:p>
                  </a:txBody>
                  <a:tcPr marL="0" marR="0" marT="0" marB="0">
                    <a:lnR w="6350" cap="flat" cmpd="sng" algn="ctr">
                      <a:solidFill>
                        <a:schemeClr val="tx1">
                          <a:lumMod val="85000"/>
                          <a:lumOff val="15000"/>
                        </a:schemeClr>
                      </a:solidFill>
                      <a:prstDash val="solid"/>
                      <a:round/>
                      <a:headEnd type="none" w="med" len="med"/>
                      <a:tailEnd type="none" w="med" len="med"/>
                    </a:lnR>
                    <a:lnB w="6350" cap="flat" cmpd="sng" algn="ctr">
                      <a:solidFill>
                        <a:schemeClr val="tx1">
                          <a:lumMod val="85000"/>
                          <a:lumOff val="15000"/>
                        </a:schemeClr>
                      </a:solidFill>
                      <a:prstDash val="solid"/>
                      <a:round/>
                      <a:headEnd type="none" w="med" len="med"/>
                      <a:tailEnd type="none" w="med" len="med"/>
                    </a:lnB>
                  </a:tcPr>
                </a:tc>
                <a:tc gridSpan="3">
                  <a:txBody>
                    <a:bodyPr/>
                    <a:lstStyle/>
                    <a:p>
                      <a:pPr marL="0" marR="90805" indent="-635" algn="ctr">
                        <a:lnSpc>
                          <a:spcPct val="100000"/>
                        </a:lnSpc>
                        <a:spcBef>
                          <a:spcPts val="0"/>
                        </a:spcBef>
                      </a:pPr>
                      <a:r>
                        <a:rPr sz="1000" b="1" i="1" spc="0" baseline="0" dirty="0">
                          <a:solidFill>
                            <a:schemeClr val="bg1"/>
                          </a:solidFill>
                          <a:latin typeface="Arial"/>
                          <a:cs typeface="Arial"/>
                        </a:rPr>
                        <a:t>First 90: </a:t>
                      </a:r>
                      <a:r>
                        <a:rPr sz="1000" b="0" spc="0" baseline="0" dirty="0">
                          <a:solidFill>
                            <a:schemeClr val="bg1"/>
                          </a:solidFill>
                          <a:latin typeface="Arial"/>
                          <a:cs typeface="Arial"/>
                        </a:rPr>
                        <a:t>percentage of people living with HIV who know their HIV status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62865" algn="ctr">
                        <a:lnSpc>
                          <a:spcPct val="100000"/>
                        </a:lnSpc>
                        <a:spcBef>
                          <a:spcPts val="0"/>
                        </a:spcBef>
                      </a:pPr>
                      <a:r>
                        <a:rPr sz="1000" b="1" i="1" spc="0" baseline="0" dirty="0">
                          <a:solidFill>
                            <a:schemeClr val="bg1"/>
                          </a:solidFill>
                          <a:latin typeface="Arial"/>
                          <a:cs typeface="Arial"/>
                        </a:rPr>
                        <a:t>Second 90:</a:t>
                      </a:r>
                      <a:r>
                        <a:rPr sz="1000" b="1" spc="0" baseline="0" dirty="0">
                          <a:solidFill>
                            <a:schemeClr val="bg1"/>
                          </a:solidFill>
                          <a:latin typeface="Arial"/>
                          <a:cs typeface="Arial"/>
                        </a:rPr>
                        <a:t>  </a:t>
                      </a:r>
                      <a:r>
                        <a:rPr sz="1000" b="0" spc="0" baseline="0" dirty="0">
                          <a:solidFill>
                            <a:schemeClr val="bg1"/>
                          </a:solidFill>
                          <a:latin typeface="Arial"/>
                          <a:cs typeface="Arial"/>
                        </a:rPr>
                        <a:t>percentage of people living with HIV who know their status and who are on treatment</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52705" algn="ctr">
                        <a:lnSpc>
                          <a:spcPct val="100000"/>
                        </a:lnSpc>
                        <a:spcBef>
                          <a:spcPts val="0"/>
                        </a:spcBef>
                      </a:pPr>
                      <a:r>
                        <a:rPr sz="1000" b="1" i="1" spc="0" baseline="0" dirty="0">
                          <a:solidFill>
                            <a:schemeClr val="bg1"/>
                          </a:solidFill>
                          <a:latin typeface="Arial"/>
                          <a:cs typeface="Arial"/>
                        </a:rPr>
                        <a:t>Third 90: </a:t>
                      </a:r>
                      <a:r>
                        <a:rPr sz="1000" b="0" spc="0" baseline="0" dirty="0">
                          <a:solidFill>
                            <a:schemeClr val="bg1"/>
                          </a:solidFill>
                          <a:latin typeface="Arial"/>
                          <a:cs typeface="Arial"/>
                        </a:rPr>
                        <a:t>percentage of people living with HIV on treatment who have suppressed viral loads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46355" algn="ctr">
                        <a:lnSpc>
                          <a:spcPct val="100000"/>
                        </a:lnSpc>
                        <a:spcBef>
                          <a:spcPts val="0"/>
                        </a:spcBef>
                      </a:pPr>
                      <a:r>
                        <a:rPr sz="1000" b="1" spc="0" baseline="0" dirty="0">
                          <a:solidFill>
                            <a:schemeClr val="bg1"/>
                          </a:solidFill>
                          <a:latin typeface="Arial"/>
                          <a:cs typeface="Arial"/>
                        </a:rPr>
                        <a:t>Viral load suppression:  </a:t>
                      </a:r>
                      <a:r>
                        <a:rPr sz="1000" b="0" spc="0" baseline="0" dirty="0">
                          <a:solidFill>
                            <a:schemeClr val="bg1"/>
                          </a:solidFill>
                          <a:latin typeface="Arial"/>
                          <a:cs typeface="Arial"/>
                        </a:rPr>
                        <a:t>percentage of people living with HIV who are virally suppressed</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68000">
                <a:tc vMerge="1">
                  <a:txBody>
                    <a:bodyPr/>
                    <a:lstStyle/>
                    <a:p>
                      <a:endParaRPr/>
                    </a:p>
                  </a:txBody>
                  <a:tcPr marL="0" marR="0" marT="0" marB="0">
                    <a:lnR w="6350">
                      <a:solidFill>
                        <a:srgbClr val="878787"/>
                      </a:solidFill>
                      <a:prstDash val="solid"/>
                    </a:lnR>
                    <a:lnB w="6350">
                      <a:solidFill>
                        <a:srgbClr val="878787"/>
                      </a:solidFill>
                      <a:prstDash val="solid"/>
                    </a:lnB>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extLst>
                  <a:ext uri="{0D108BD9-81ED-4DB2-BD59-A6C34878D82A}">
                    <a16:rowId xmlns:a16="http://schemas.microsoft.com/office/drawing/2014/main" val="10001"/>
                  </a:ext>
                </a:extLst>
              </a:tr>
              <a:tr h="252000">
                <a:tc>
                  <a:txBody>
                    <a:bodyPr/>
                    <a:lstStyle/>
                    <a:p>
                      <a:pPr marL="53975">
                        <a:lnSpc>
                          <a:spcPct val="100000"/>
                        </a:lnSpc>
                        <a:spcBef>
                          <a:spcPts val="229"/>
                        </a:spcBef>
                      </a:pPr>
                      <a:r>
                        <a:rPr sz="800" b="1" spc="-5" dirty="0">
                          <a:solidFill>
                            <a:schemeClr val="tx1"/>
                          </a:solidFill>
                          <a:latin typeface="Arial"/>
                          <a:cs typeface="Arial"/>
                        </a:rPr>
                        <a:t>Western </a:t>
                      </a:r>
                      <a:r>
                        <a:rPr sz="800" b="1" spc="-10" dirty="0">
                          <a:solidFill>
                            <a:schemeClr val="tx1"/>
                          </a:solidFill>
                          <a:latin typeface="Arial"/>
                          <a:cs typeface="Arial"/>
                        </a:rPr>
                        <a:t>and central</a:t>
                      </a:r>
                      <a:r>
                        <a:rPr sz="800" b="1" spc="30" dirty="0">
                          <a:solidFill>
                            <a:schemeClr val="tx1"/>
                          </a:solidFill>
                          <a:latin typeface="Arial"/>
                          <a:cs typeface="Arial"/>
                        </a:rPr>
                        <a:t> </a:t>
                      </a:r>
                      <a:r>
                        <a:rPr sz="800" b="1" spc="-15" dirty="0">
                          <a:solidFill>
                            <a:schemeClr val="tx1"/>
                          </a:solidFill>
                          <a:latin typeface="Arial"/>
                          <a:cs typeface="Arial"/>
                        </a:rPr>
                        <a:t>Africa</a:t>
                      </a:r>
                      <a:endParaRPr sz="800" dirty="0">
                        <a:solidFill>
                          <a:schemeClr val="tx1"/>
                        </a:solidFill>
                        <a:latin typeface="Arial"/>
                        <a:cs typeface="Arial"/>
                      </a:endParaRP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17475" algn="r">
                        <a:lnSpc>
                          <a:spcPct val="100000"/>
                        </a:lnSpc>
                        <a:spcBef>
                          <a:spcPts val="229"/>
                        </a:spcBef>
                      </a:pPr>
                      <a:r>
                        <a:rPr sz="800" b="1" dirty="0">
                          <a:latin typeface="+mn-lt"/>
                          <a:cs typeface="Arial"/>
                        </a:rPr>
                        <a:t>64</a:t>
                      </a:r>
                      <a:endParaRPr sz="800" dirty="0">
                        <a:latin typeface="+mn-lt"/>
                        <a:cs typeface="Arial"/>
                      </a:endParaRPr>
                    </a:p>
                  </a:txBody>
                  <a:tcPr marL="0" marR="180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25095" algn="r">
                        <a:lnSpc>
                          <a:spcPct val="100000"/>
                        </a:lnSpc>
                        <a:spcBef>
                          <a:spcPts val="229"/>
                        </a:spcBef>
                      </a:pPr>
                      <a:r>
                        <a:rPr sz="800" b="1" spc="25" dirty="0">
                          <a:latin typeface="+mn-lt"/>
                          <a:cs typeface="Arial"/>
                        </a:rPr>
                        <a:t>71</a:t>
                      </a:r>
                      <a:endParaRPr sz="800" dirty="0">
                        <a:latin typeface="+mn-lt"/>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17475" algn="r">
                        <a:lnSpc>
                          <a:spcPct val="100000"/>
                        </a:lnSpc>
                        <a:spcBef>
                          <a:spcPts val="229"/>
                        </a:spcBef>
                      </a:pPr>
                      <a:r>
                        <a:rPr sz="800" b="1" dirty="0">
                          <a:latin typeface="+mn-lt"/>
                          <a:cs typeface="Arial"/>
                        </a:rPr>
                        <a:t>61</a:t>
                      </a:r>
                      <a:endParaRPr sz="800" dirty="0">
                        <a:latin typeface="+mn-lt"/>
                        <a:cs typeface="Arial"/>
                      </a:endParaRPr>
                    </a:p>
                  </a:txBody>
                  <a:tcPr marL="0" marR="180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17475" algn="r">
                        <a:lnSpc>
                          <a:spcPct val="100000"/>
                        </a:lnSpc>
                        <a:spcBef>
                          <a:spcPts val="229"/>
                        </a:spcBef>
                      </a:pPr>
                      <a:r>
                        <a:rPr sz="800" b="1" dirty="0">
                          <a:latin typeface="+mn-lt"/>
                          <a:cs typeface="Arial"/>
                        </a:rPr>
                        <a:t>79</a:t>
                      </a:r>
                      <a:endParaRPr sz="800" dirty="0">
                        <a:latin typeface="+mn-lt"/>
                        <a:cs typeface="Arial"/>
                      </a:endParaRPr>
                    </a:p>
                  </a:txBody>
                  <a:tcPr marL="0" marR="180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b="1" spc="25" dirty="0">
                          <a:latin typeface="+mn-lt"/>
                          <a:cs typeface="Arial"/>
                        </a:rPr>
                        <a:t>86</a:t>
                      </a:r>
                      <a:endParaRPr sz="800" dirty="0">
                        <a:latin typeface="+mn-lt"/>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a:lnSpc>
                          <a:spcPct val="100000"/>
                        </a:lnSpc>
                        <a:spcBef>
                          <a:spcPts val="229"/>
                        </a:spcBef>
                      </a:pPr>
                      <a:r>
                        <a:rPr sz="800" b="1" spc="25" dirty="0">
                          <a:latin typeface="+mn-lt"/>
                          <a:cs typeface="Arial"/>
                        </a:rPr>
                        <a:t>66</a:t>
                      </a:r>
                      <a:endParaRPr sz="800" dirty="0">
                        <a:latin typeface="+mn-lt"/>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229"/>
                        </a:spcBef>
                      </a:pPr>
                      <a:r>
                        <a:rPr sz="800" b="1" spc="25" dirty="0">
                          <a:latin typeface="+mn-lt"/>
                          <a:cs typeface="Arial"/>
                        </a:rPr>
                        <a:t>76</a:t>
                      </a:r>
                      <a:endParaRPr sz="800" dirty="0">
                        <a:latin typeface="+mn-lt"/>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25095" algn="r">
                        <a:lnSpc>
                          <a:spcPct val="100000"/>
                        </a:lnSpc>
                        <a:spcBef>
                          <a:spcPts val="229"/>
                        </a:spcBef>
                      </a:pPr>
                      <a:r>
                        <a:rPr sz="800" b="1" spc="25" dirty="0">
                          <a:latin typeface="+mn-lt"/>
                          <a:cs typeface="Arial"/>
                        </a:rPr>
                        <a:t>78</a:t>
                      </a:r>
                      <a:endParaRPr sz="800">
                        <a:latin typeface="+mn-lt"/>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b="1" spc="25" dirty="0">
                          <a:latin typeface="+mn-lt"/>
                          <a:cs typeface="Arial"/>
                        </a:rPr>
                        <a:t>75</a:t>
                      </a:r>
                      <a:endParaRPr sz="800" dirty="0">
                        <a:latin typeface="+mn-lt"/>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16839" algn="r">
                        <a:lnSpc>
                          <a:spcPct val="100000"/>
                        </a:lnSpc>
                        <a:spcBef>
                          <a:spcPts val="229"/>
                        </a:spcBef>
                      </a:pPr>
                      <a:r>
                        <a:rPr sz="800" b="1" dirty="0">
                          <a:latin typeface="+mn-lt"/>
                          <a:cs typeface="Arial"/>
                        </a:rPr>
                        <a:t>39</a:t>
                      </a:r>
                      <a:endParaRPr sz="800" dirty="0">
                        <a:latin typeface="+mn-lt"/>
                        <a:cs typeface="Arial"/>
                      </a:endParaRPr>
                    </a:p>
                  </a:txBody>
                  <a:tcPr marL="0" marR="180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635" algn="r">
                        <a:lnSpc>
                          <a:spcPct val="100000"/>
                        </a:lnSpc>
                        <a:spcBef>
                          <a:spcPts val="229"/>
                        </a:spcBef>
                      </a:pPr>
                      <a:r>
                        <a:rPr sz="800" b="1" spc="25" dirty="0">
                          <a:latin typeface="+mn-lt"/>
                          <a:cs typeface="Arial"/>
                        </a:rPr>
                        <a:t>48</a:t>
                      </a:r>
                      <a:endParaRPr sz="800" dirty="0">
                        <a:latin typeface="+mn-lt"/>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25095" algn="r">
                        <a:lnSpc>
                          <a:spcPct val="100000"/>
                        </a:lnSpc>
                        <a:spcBef>
                          <a:spcPts val="229"/>
                        </a:spcBef>
                      </a:pPr>
                      <a:r>
                        <a:rPr sz="800" b="1" spc="25" dirty="0">
                          <a:latin typeface="+mn-lt"/>
                          <a:cs typeface="Arial"/>
                        </a:rPr>
                        <a:t>30</a:t>
                      </a:r>
                      <a:endParaRPr sz="800" dirty="0">
                        <a:latin typeface="+mn-lt"/>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02"/>
                  </a:ext>
                </a:extLst>
              </a:tr>
              <a:tr h="126000">
                <a:tc>
                  <a:txBody>
                    <a:bodyPr/>
                    <a:lstStyle/>
                    <a:p>
                      <a:pPr marL="53975">
                        <a:lnSpc>
                          <a:spcPct val="100000"/>
                        </a:lnSpc>
                        <a:spcBef>
                          <a:spcPts val="229"/>
                        </a:spcBef>
                      </a:pPr>
                      <a:r>
                        <a:rPr sz="700" spc="-5" dirty="0">
                          <a:solidFill>
                            <a:schemeClr val="tx1"/>
                          </a:solidFill>
                          <a:latin typeface="+mn-lt"/>
                          <a:cs typeface="Arial"/>
                        </a:rPr>
                        <a:t>Benin</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marL="635" algn="r">
                        <a:lnSpc>
                          <a:spcPct val="100000"/>
                        </a:lnSpc>
                        <a:spcBef>
                          <a:spcPts val="229"/>
                        </a:spcBef>
                      </a:pPr>
                      <a:r>
                        <a:rPr sz="700" spc="-30" dirty="0">
                          <a:latin typeface="+mn-lt"/>
                          <a:cs typeface="Arial"/>
                        </a:rPr>
                        <a:t>79</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2715" algn="r">
                        <a:lnSpc>
                          <a:spcPct val="100000"/>
                        </a:lnSpc>
                        <a:spcBef>
                          <a:spcPts val="229"/>
                        </a:spcBef>
                      </a:pPr>
                      <a:r>
                        <a:rPr sz="700" spc="-30" dirty="0">
                          <a:latin typeface="+mn-lt"/>
                          <a:cs typeface="Arial"/>
                        </a:rPr>
                        <a:t>79</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35" algn="r">
                        <a:lnSpc>
                          <a:spcPct val="100000"/>
                        </a:lnSpc>
                        <a:spcBef>
                          <a:spcPts val="229"/>
                        </a:spcBef>
                      </a:pPr>
                      <a:r>
                        <a:rPr sz="700" spc="-30" dirty="0">
                          <a:latin typeface="+mn-lt"/>
                          <a:cs typeface="Arial"/>
                        </a:rPr>
                        <a:t>79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3825" algn="r">
                        <a:lnSpc>
                          <a:spcPct val="100000"/>
                        </a:lnSpc>
                        <a:spcBef>
                          <a:spcPts val="229"/>
                        </a:spcBef>
                      </a:pPr>
                      <a:r>
                        <a:rPr sz="700" dirty="0">
                          <a:latin typeface="+mn-lt"/>
                          <a:cs typeface="Arial"/>
                        </a:rPr>
                        <a:t>48</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35" algn="r">
                        <a:lnSpc>
                          <a:spcPct val="100000"/>
                        </a:lnSpc>
                        <a:spcBef>
                          <a:spcPts val="229"/>
                        </a:spcBef>
                      </a:pPr>
                      <a:r>
                        <a:rPr sz="700" spc="-30" dirty="0">
                          <a:latin typeface="+mn-lt"/>
                          <a:cs typeface="Arial"/>
                        </a:rPr>
                        <a:t>61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2715" algn="r">
                        <a:lnSpc>
                          <a:spcPct val="100000"/>
                        </a:lnSpc>
                        <a:spcBef>
                          <a:spcPts val="229"/>
                        </a:spcBef>
                      </a:pPr>
                      <a:r>
                        <a:rPr sz="700" spc="-30" dirty="0">
                          <a:latin typeface="+mn-lt"/>
                          <a:cs typeface="Arial"/>
                        </a:rPr>
                        <a:t>30</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03"/>
                  </a:ext>
                </a:extLst>
              </a:tr>
              <a:tr h="126000">
                <a:tc>
                  <a:txBody>
                    <a:bodyPr/>
                    <a:lstStyle/>
                    <a:p>
                      <a:pPr marL="53975">
                        <a:lnSpc>
                          <a:spcPct val="100000"/>
                        </a:lnSpc>
                        <a:spcBef>
                          <a:spcPts val="229"/>
                        </a:spcBef>
                      </a:pPr>
                      <a:r>
                        <a:rPr sz="700" spc="-10" dirty="0">
                          <a:solidFill>
                            <a:schemeClr val="tx1"/>
                          </a:solidFill>
                          <a:latin typeface="+mn-lt"/>
                          <a:cs typeface="Arial"/>
                        </a:rPr>
                        <a:t>Burkina</a:t>
                      </a:r>
                      <a:r>
                        <a:rPr sz="700" spc="-20" dirty="0">
                          <a:solidFill>
                            <a:schemeClr val="tx1"/>
                          </a:solidFill>
                          <a:latin typeface="+mn-lt"/>
                          <a:cs typeface="Arial"/>
                        </a:rPr>
                        <a:t> </a:t>
                      </a:r>
                      <a:r>
                        <a:rPr sz="700" spc="-30" dirty="0">
                          <a:solidFill>
                            <a:schemeClr val="tx1"/>
                          </a:solidFill>
                          <a:latin typeface="+mn-lt"/>
                          <a:cs typeface="Arial"/>
                        </a:rPr>
                        <a:t>Faso</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3825" algn="r">
                        <a:lnSpc>
                          <a:spcPct val="100000"/>
                        </a:lnSpc>
                        <a:spcBef>
                          <a:spcPts val="229"/>
                        </a:spcBef>
                      </a:pPr>
                      <a:r>
                        <a:rPr sz="700" dirty="0">
                          <a:latin typeface="+mn-lt"/>
                          <a:cs typeface="Arial"/>
                        </a:rPr>
                        <a:t>70</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2715" algn="r">
                        <a:lnSpc>
                          <a:spcPct val="100000"/>
                        </a:lnSpc>
                        <a:spcBef>
                          <a:spcPts val="229"/>
                        </a:spcBef>
                      </a:pPr>
                      <a:r>
                        <a:rPr sz="700" spc="-30" dirty="0">
                          <a:latin typeface="+mn-lt"/>
                          <a:cs typeface="Arial"/>
                        </a:rPr>
                        <a:t>82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3825" algn="r">
                        <a:lnSpc>
                          <a:spcPct val="100000"/>
                        </a:lnSpc>
                        <a:spcBef>
                          <a:spcPts val="229"/>
                        </a:spcBef>
                      </a:pPr>
                      <a:r>
                        <a:rPr sz="700" dirty="0">
                          <a:latin typeface="+mn-lt"/>
                          <a:cs typeface="Arial"/>
                        </a:rPr>
                        <a:t>63</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3825" algn="r">
                        <a:lnSpc>
                          <a:spcPct val="100000"/>
                        </a:lnSpc>
                        <a:spcBef>
                          <a:spcPts val="229"/>
                        </a:spcBef>
                      </a:pPr>
                      <a:r>
                        <a:rPr sz="700" dirty="0">
                          <a:latin typeface="+mn-lt"/>
                          <a:cs typeface="Arial"/>
                        </a:rPr>
                        <a:t>88</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270"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270" algn="r">
                        <a:lnSpc>
                          <a:spcPct val="100000"/>
                        </a:lnSpc>
                        <a:spcBef>
                          <a:spcPts val="229"/>
                        </a:spcBef>
                      </a:pPr>
                      <a:r>
                        <a:rPr sz="700" spc="-30" dirty="0">
                          <a:latin typeface="+mn-lt"/>
                          <a:cs typeface="Arial"/>
                        </a:rPr>
                        <a:t>73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04"/>
                  </a:ext>
                </a:extLst>
              </a:tr>
              <a:tr h="126000">
                <a:tc>
                  <a:txBody>
                    <a:bodyPr/>
                    <a:lstStyle/>
                    <a:p>
                      <a:pPr marL="54610">
                        <a:lnSpc>
                          <a:spcPct val="100000"/>
                        </a:lnSpc>
                        <a:spcBef>
                          <a:spcPts val="229"/>
                        </a:spcBef>
                      </a:pPr>
                      <a:r>
                        <a:rPr sz="700" dirty="0">
                          <a:solidFill>
                            <a:schemeClr val="tx1"/>
                          </a:solidFill>
                          <a:latin typeface="+mn-lt"/>
                          <a:cs typeface="Arial"/>
                        </a:rPr>
                        <a:t>Burundi</a:t>
                      </a: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05"/>
                  </a:ext>
                </a:extLst>
              </a:tr>
              <a:tr h="126000">
                <a:tc>
                  <a:txBody>
                    <a:bodyPr/>
                    <a:lstStyle/>
                    <a:p>
                      <a:pPr marL="54610">
                        <a:lnSpc>
                          <a:spcPct val="100000"/>
                        </a:lnSpc>
                        <a:spcBef>
                          <a:spcPts val="229"/>
                        </a:spcBef>
                      </a:pPr>
                      <a:r>
                        <a:rPr sz="700" spc="5" dirty="0">
                          <a:solidFill>
                            <a:schemeClr val="tx1"/>
                          </a:solidFill>
                          <a:latin typeface="+mn-lt"/>
                          <a:cs typeface="Arial"/>
                        </a:rPr>
                        <a:t>Cabo</a:t>
                      </a:r>
                      <a:r>
                        <a:rPr sz="700" spc="-20" dirty="0">
                          <a:solidFill>
                            <a:schemeClr val="tx1"/>
                          </a:solidFill>
                          <a:latin typeface="+mn-lt"/>
                          <a:cs typeface="Arial"/>
                        </a:rPr>
                        <a:t> Verde</a:t>
                      </a:r>
                      <a:endParaRPr sz="7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90170" algn="r">
                        <a:lnSpc>
                          <a:spcPct val="100000"/>
                        </a:lnSpc>
                        <a:spcBef>
                          <a:spcPts val="229"/>
                        </a:spcBef>
                      </a:pPr>
                      <a:r>
                        <a:rPr sz="700" dirty="0">
                          <a:latin typeface="+mn-lt"/>
                          <a:cs typeface="Arial"/>
                        </a:rPr>
                        <a:t>&gt;95</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marR="123825" algn="r">
                        <a:lnSpc>
                          <a:spcPct val="100000"/>
                        </a:lnSpc>
                        <a:spcBef>
                          <a:spcPts val="229"/>
                        </a:spcBef>
                      </a:pPr>
                      <a:r>
                        <a:rPr sz="700" dirty="0">
                          <a:latin typeface="+mn-lt"/>
                          <a:cs typeface="Arial"/>
                        </a:rPr>
                        <a:t>92</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marL="1270" algn="r">
                        <a:lnSpc>
                          <a:spcPct val="100000"/>
                        </a:lnSpc>
                        <a:spcBef>
                          <a:spcPts val="229"/>
                        </a:spcBef>
                      </a:pPr>
                      <a:r>
                        <a:rPr sz="700" spc="-30" dirty="0">
                          <a:latin typeface="+mn-lt"/>
                          <a:cs typeface="Arial"/>
                        </a:rPr>
                        <a:t>47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33350" algn="r">
                        <a:lnSpc>
                          <a:spcPct val="100000"/>
                        </a:lnSpc>
                        <a:spcBef>
                          <a:spcPts val="229"/>
                        </a:spcBef>
                      </a:pPr>
                      <a:r>
                        <a:rPr sz="700" spc="-30" dirty="0">
                          <a:latin typeface="+mn-lt"/>
                          <a:cs typeface="Arial"/>
                        </a:rPr>
                        <a:t>58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270" algn="r">
                        <a:lnSpc>
                          <a:spcPct val="100000"/>
                        </a:lnSpc>
                        <a:spcBef>
                          <a:spcPts val="229"/>
                        </a:spcBef>
                      </a:pPr>
                      <a:r>
                        <a:rPr sz="700" spc="-30" dirty="0">
                          <a:latin typeface="+mn-lt"/>
                          <a:cs typeface="Arial"/>
                        </a:rPr>
                        <a:t>36</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3825" algn="r">
                        <a:lnSpc>
                          <a:spcPct val="100000"/>
                        </a:lnSpc>
                        <a:spcBef>
                          <a:spcPts val="229"/>
                        </a:spcBef>
                      </a:pPr>
                      <a:r>
                        <a:rPr sz="700" dirty="0">
                          <a:latin typeface="+mn-lt"/>
                          <a:cs typeface="Arial"/>
                        </a:rPr>
                        <a:t>42</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905" algn="r">
                        <a:lnSpc>
                          <a:spcPct val="100000"/>
                        </a:lnSpc>
                        <a:spcBef>
                          <a:spcPts val="229"/>
                        </a:spcBef>
                      </a:pPr>
                      <a:r>
                        <a:rPr sz="700" spc="-30" dirty="0">
                          <a:latin typeface="+mn-lt"/>
                          <a:cs typeface="Arial"/>
                        </a:rPr>
                        <a:t>54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3350" algn="r">
                        <a:lnSpc>
                          <a:spcPct val="100000"/>
                        </a:lnSpc>
                        <a:spcBef>
                          <a:spcPts val="229"/>
                        </a:spcBef>
                      </a:pPr>
                      <a:r>
                        <a:rPr sz="700" spc="-30" dirty="0">
                          <a:latin typeface="+mn-lt"/>
                          <a:cs typeface="Arial"/>
                        </a:rPr>
                        <a:t>29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06"/>
                  </a:ext>
                </a:extLst>
              </a:tr>
              <a:tr h="126000">
                <a:tc>
                  <a:txBody>
                    <a:bodyPr/>
                    <a:lstStyle/>
                    <a:p>
                      <a:pPr marL="54610">
                        <a:lnSpc>
                          <a:spcPct val="100000"/>
                        </a:lnSpc>
                        <a:spcBef>
                          <a:spcPts val="229"/>
                        </a:spcBef>
                      </a:pPr>
                      <a:r>
                        <a:rPr sz="700" dirty="0">
                          <a:solidFill>
                            <a:schemeClr val="tx1"/>
                          </a:solidFill>
                          <a:latin typeface="+mn-lt"/>
                          <a:cs typeface="Arial"/>
                        </a:rPr>
                        <a:t>Cameroon</a:t>
                      </a:r>
                      <a:endParaRPr sz="7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3825" algn="r">
                        <a:lnSpc>
                          <a:spcPct val="100000"/>
                        </a:lnSpc>
                        <a:spcBef>
                          <a:spcPts val="229"/>
                        </a:spcBef>
                      </a:pPr>
                      <a:r>
                        <a:rPr sz="700" dirty="0">
                          <a:latin typeface="+mn-lt"/>
                          <a:cs typeface="Arial"/>
                        </a:rPr>
                        <a:t>74</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3350" algn="r">
                        <a:lnSpc>
                          <a:spcPct val="100000"/>
                        </a:lnSpc>
                        <a:spcBef>
                          <a:spcPts val="229"/>
                        </a:spcBef>
                      </a:pPr>
                      <a:r>
                        <a:rPr sz="700" spc="-30" dirty="0">
                          <a:latin typeface="+mn-lt"/>
                          <a:cs typeface="Arial"/>
                        </a:rPr>
                        <a:t>80</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3825" algn="r">
                        <a:lnSpc>
                          <a:spcPct val="100000"/>
                        </a:lnSpc>
                        <a:spcBef>
                          <a:spcPts val="229"/>
                        </a:spcBef>
                      </a:pPr>
                      <a:r>
                        <a:rPr sz="700" dirty="0">
                          <a:latin typeface="+mn-lt"/>
                          <a:cs typeface="Arial"/>
                        </a:rPr>
                        <a:t>75</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3825" algn="r">
                        <a:lnSpc>
                          <a:spcPct val="100000"/>
                        </a:lnSpc>
                        <a:spcBef>
                          <a:spcPts val="229"/>
                        </a:spcBef>
                      </a:pPr>
                      <a:r>
                        <a:rPr sz="700" dirty="0">
                          <a:latin typeface="+mn-lt"/>
                          <a:cs typeface="Arial"/>
                        </a:rPr>
                        <a:t>71</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905" algn="r">
                        <a:lnSpc>
                          <a:spcPct val="100000"/>
                        </a:lnSpc>
                        <a:spcBef>
                          <a:spcPts val="229"/>
                        </a:spcBef>
                      </a:pPr>
                      <a:r>
                        <a:rPr sz="700" spc="-30" dirty="0">
                          <a:latin typeface="+mn-lt"/>
                          <a:cs typeface="Arial"/>
                        </a:rPr>
                        <a:t>74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905" algn="r">
                        <a:lnSpc>
                          <a:spcPct val="100000"/>
                        </a:lnSpc>
                        <a:spcBef>
                          <a:spcPts val="229"/>
                        </a:spcBef>
                      </a:pPr>
                      <a:r>
                        <a:rPr sz="700" spc="-30" dirty="0">
                          <a:latin typeface="+mn-lt"/>
                          <a:cs typeface="Arial"/>
                        </a:rPr>
                        <a:t>63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07"/>
                  </a:ext>
                </a:extLst>
              </a:tr>
              <a:tr h="126000">
                <a:tc>
                  <a:txBody>
                    <a:bodyPr/>
                    <a:lstStyle/>
                    <a:p>
                      <a:pPr marL="54610">
                        <a:lnSpc>
                          <a:spcPct val="100000"/>
                        </a:lnSpc>
                        <a:spcBef>
                          <a:spcPts val="229"/>
                        </a:spcBef>
                      </a:pPr>
                      <a:r>
                        <a:rPr sz="700" dirty="0">
                          <a:solidFill>
                            <a:schemeClr val="tx1"/>
                          </a:solidFill>
                          <a:latin typeface="+mn-lt"/>
                          <a:cs typeface="Arial"/>
                        </a:rPr>
                        <a:t>Central </a:t>
                      </a:r>
                      <a:r>
                        <a:rPr sz="700" spc="-5" dirty="0">
                          <a:solidFill>
                            <a:schemeClr val="tx1"/>
                          </a:solidFill>
                          <a:latin typeface="+mn-lt"/>
                          <a:cs typeface="Arial"/>
                        </a:rPr>
                        <a:t>African</a:t>
                      </a:r>
                      <a:r>
                        <a:rPr sz="700" spc="-35" dirty="0">
                          <a:solidFill>
                            <a:schemeClr val="tx1"/>
                          </a:solidFill>
                          <a:latin typeface="+mn-lt"/>
                          <a:cs typeface="Arial"/>
                        </a:rPr>
                        <a:t> </a:t>
                      </a:r>
                      <a:r>
                        <a:rPr sz="700" spc="-5" dirty="0">
                          <a:solidFill>
                            <a:schemeClr val="tx1"/>
                          </a:solidFill>
                          <a:latin typeface="+mn-lt"/>
                          <a:cs typeface="Arial"/>
                        </a:rPr>
                        <a:t>Republic</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3189" algn="r">
                        <a:lnSpc>
                          <a:spcPct val="100000"/>
                        </a:lnSpc>
                        <a:spcBef>
                          <a:spcPts val="229"/>
                        </a:spcBef>
                      </a:pPr>
                      <a:r>
                        <a:rPr sz="700" dirty="0">
                          <a:latin typeface="+mn-lt"/>
                          <a:cs typeface="Arial"/>
                        </a:rPr>
                        <a:t>55</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3350" algn="r">
                        <a:lnSpc>
                          <a:spcPct val="100000"/>
                        </a:lnSpc>
                        <a:spcBef>
                          <a:spcPts val="229"/>
                        </a:spcBef>
                      </a:pPr>
                      <a:r>
                        <a:rPr sz="700" spc="-30" dirty="0">
                          <a:latin typeface="+mn-lt"/>
                          <a:cs typeface="Arial"/>
                        </a:rPr>
                        <a:t>62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3189" algn="r">
                        <a:lnSpc>
                          <a:spcPct val="100000"/>
                        </a:lnSpc>
                        <a:spcBef>
                          <a:spcPts val="229"/>
                        </a:spcBef>
                      </a:pPr>
                      <a:r>
                        <a:rPr sz="700" dirty="0">
                          <a:latin typeface="+mn-lt"/>
                          <a:cs typeface="Arial"/>
                        </a:rPr>
                        <a:t>53</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3189" algn="r">
                        <a:lnSpc>
                          <a:spcPct val="100000"/>
                        </a:lnSpc>
                        <a:spcBef>
                          <a:spcPts val="229"/>
                        </a:spcBef>
                      </a:pPr>
                      <a:r>
                        <a:rPr sz="700" dirty="0">
                          <a:latin typeface="+mn-lt"/>
                          <a:cs typeface="Arial"/>
                        </a:rPr>
                        <a:t>65</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2540" algn="r">
                        <a:lnSpc>
                          <a:spcPct val="100000"/>
                        </a:lnSpc>
                        <a:spcBef>
                          <a:spcPts val="229"/>
                        </a:spcBef>
                      </a:pPr>
                      <a:r>
                        <a:rPr sz="700" spc="-30" dirty="0">
                          <a:latin typeface="+mn-lt"/>
                          <a:cs typeface="Arial"/>
                        </a:rPr>
                        <a:t>71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2540" algn="r">
                        <a:lnSpc>
                          <a:spcPct val="100000"/>
                        </a:lnSpc>
                        <a:spcBef>
                          <a:spcPts val="229"/>
                        </a:spcBef>
                      </a:pPr>
                      <a:r>
                        <a:rPr sz="700" spc="-30" dirty="0">
                          <a:latin typeface="+mn-lt"/>
                          <a:cs typeface="Arial"/>
                        </a:rPr>
                        <a:t>53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08"/>
                  </a:ext>
                </a:extLst>
              </a:tr>
              <a:tr h="126000">
                <a:tc>
                  <a:txBody>
                    <a:bodyPr/>
                    <a:lstStyle/>
                    <a:p>
                      <a:pPr marL="55244">
                        <a:lnSpc>
                          <a:spcPct val="100000"/>
                        </a:lnSpc>
                        <a:spcBef>
                          <a:spcPts val="229"/>
                        </a:spcBef>
                      </a:pPr>
                      <a:r>
                        <a:rPr sz="700" spc="-5" dirty="0">
                          <a:solidFill>
                            <a:schemeClr val="tx1"/>
                          </a:solidFill>
                          <a:latin typeface="+mn-lt"/>
                          <a:cs typeface="Arial"/>
                        </a:rPr>
                        <a:t>Chad</a:t>
                      </a:r>
                      <a:endParaRPr sz="7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09"/>
                  </a:ext>
                </a:extLst>
              </a:tr>
              <a:tr h="126000">
                <a:tc>
                  <a:txBody>
                    <a:bodyPr/>
                    <a:lstStyle/>
                    <a:p>
                      <a:pPr marL="55244">
                        <a:lnSpc>
                          <a:spcPct val="100000"/>
                        </a:lnSpc>
                        <a:spcBef>
                          <a:spcPts val="229"/>
                        </a:spcBef>
                      </a:pPr>
                      <a:r>
                        <a:rPr sz="700" spc="15" dirty="0">
                          <a:solidFill>
                            <a:schemeClr val="tx1"/>
                          </a:solidFill>
                          <a:latin typeface="+mn-lt"/>
                          <a:cs typeface="Arial"/>
                        </a:rPr>
                        <a:t>Congo</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3189" algn="r">
                        <a:lnSpc>
                          <a:spcPct val="100000"/>
                        </a:lnSpc>
                        <a:spcBef>
                          <a:spcPts val="229"/>
                        </a:spcBef>
                      </a:pPr>
                      <a:r>
                        <a:rPr sz="700" dirty="0">
                          <a:latin typeface="+mn-lt"/>
                          <a:cs typeface="Arial"/>
                        </a:rPr>
                        <a:t>39</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33985" algn="r">
                        <a:lnSpc>
                          <a:spcPct val="100000"/>
                        </a:lnSpc>
                        <a:spcBef>
                          <a:spcPts val="229"/>
                        </a:spcBef>
                      </a:pPr>
                      <a:r>
                        <a:rPr sz="700" spc="-30" dirty="0">
                          <a:latin typeface="+mn-lt"/>
                          <a:cs typeface="Arial"/>
                        </a:rPr>
                        <a:t>43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3189" algn="r">
                        <a:lnSpc>
                          <a:spcPct val="100000"/>
                        </a:lnSpc>
                        <a:spcBef>
                          <a:spcPts val="229"/>
                        </a:spcBef>
                      </a:pPr>
                      <a:r>
                        <a:rPr sz="700" dirty="0">
                          <a:latin typeface="+mn-lt"/>
                          <a:cs typeface="Arial"/>
                        </a:rPr>
                        <a:t>36</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3189" algn="r">
                        <a:lnSpc>
                          <a:spcPct val="100000"/>
                        </a:lnSpc>
                        <a:spcBef>
                          <a:spcPts val="229"/>
                        </a:spcBef>
                      </a:pPr>
                      <a:r>
                        <a:rPr sz="700" dirty="0">
                          <a:latin typeface="+mn-lt"/>
                          <a:cs typeface="Arial"/>
                        </a:rPr>
                        <a:t>89</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2540" algn="r">
                        <a:lnSpc>
                          <a:spcPct val="100000"/>
                        </a:lnSpc>
                        <a:spcBef>
                          <a:spcPts val="229"/>
                        </a:spcBef>
                      </a:pPr>
                      <a:r>
                        <a:rPr sz="700" spc="-30" dirty="0">
                          <a:latin typeface="+mn-lt"/>
                          <a:cs typeface="Arial"/>
                        </a:rPr>
                        <a:t>84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3175"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0"/>
                  </a:ext>
                </a:extLst>
              </a:tr>
              <a:tr h="126000">
                <a:tc>
                  <a:txBody>
                    <a:bodyPr/>
                    <a:lstStyle/>
                    <a:p>
                      <a:pPr marL="55244">
                        <a:lnSpc>
                          <a:spcPct val="100000"/>
                        </a:lnSpc>
                        <a:spcBef>
                          <a:spcPts val="229"/>
                        </a:spcBef>
                      </a:pPr>
                      <a:r>
                        <a:rPr sz="700" spc="10" dirty="0">
                          <a:solidFill>
                            <a:schemeClr val="tx1"/>
                          </a:solidFill>
                          <a:latin typeface="+mn-lt"/>
                          <a:cs typeface="Arial"/>
                        </a:rPr>
                        <a:t>Côte</a:t>
                      </a:r>
                      <a:r>
                        <a:rPr sz="700" spc="-20" dirty="0">
                          <a:solidFill>
                            <a:schemeClr val="tx1"/>
                          </a:solidFill>
                          <a:latin typeface="+mn-lt"/>
                          <a:cs typeface="Arial"/>
                        </a:rPr>
                        <a:t> </a:t>
                      </a:r>
                      <a:r>
                        <a:rPr sz="700" spc="10" dirty="0">
                          <a:solidFill>
                            <a:schemeClr val="tx1"/>
                          </a:solidFill>
                          <a:latin typeface="+mn-lt"/>
                          <a:cs typeface="Arial"/>
                        </a:rPr>
                        <a:t>d'Ivoire</a:t>
                      </a:r>
                      <a:endParaRPr sz="7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3189" algn="r">
                        <a:lnSpc>
                          <a:spcPct val="100000"/>
                        </a:lnSpc>
                        <a:spcBef>
                          <a:spcPts val="229"/>
                        </a:spcBef>
                      </a:pPr>
                      <a:r>
                        <a:rPr sz="700" dirty="0">
                          <a:latin typeface="+mn-lt"/>
                          <a:cs typeface="Arial"/>
                        </a:rPr>
                        <a:t>63</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3985" algn="r">
                        <a:lnSpc>
                          <a:spcPct val="100000"/>
                        </a:lnSpc>
                        <a:spcBef>
                          <a:spcPts val="229"/>
                        </a:spcBef>
                      </a:pPr>
                      <a:r>
                        <a:rPr sz="700" spc="-30" dirty="0">
                          <a:latin typeface="+mn-lt"/>
                          <a:cs typeface="Arial"/>
                        </a:rPr>
                        <a:t>72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3189" algn="r">
                        <a:lnSpc>
                          <a:spcPct val="100000"/>
                        </a:lnSpc>
                        <a:spcBef>
                          <a:spcPts val="229"/>
                        </a:spcBef>
                      </a:pPr>
                      <a:r>
                        <a:rPr sz="700" dirty="0">
                          <a:latin typeface="+mn-lt"/>
                          <a:cs typeface="Arial"/>
                        </a:rPr>
                        <a:t>53</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3189" algn="r">
                        <a:lnSpc>
                          <a:spcPct val="100000"/>
                        </a:lnSpc>
                        <a:spcBef>
                          <a:spcPts val="229"/>
                        </a:spcBef>
                      </a:pPr>
                      <a:r>
                        <a:rPr sz="700" dirty="0">
                          <a:latin typeface="+mn-lt"/>
                          <a:cs typeface="Arial"/>
                        </a:rPr>
                        <a:t>87</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3175" algn="r">
                        <a:lnSpc>
                          <a:spcPct val="100000"/>
                        </a:lnSpc>
                        <a:spcBef>
                          <a:spcPts val="229"/>
                        </a:spcBef>
                      </a:pPr>
                      <a:r>
                        <a:rPr sz="700" spc="-30" dirty="0">
                          <a:latin typeface="+mn-lt"/>
                          <a:cs typeface="Arial"/>
                        </a:rPr>
                        <a:t>92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3175" algn="r">
                        <a:lnSpc>
                          <a:spcPct val="100000"/>
                        </a:lnSpc>
                        <a:spcBef>
                          <a:spcPts val="229"/>
                        </a:spcBef>
                      </a:pPr>
                      <a:r>
                        <a:rPr sz="700" spc="-30" dirty="0">
                          <a:latin typeface="+mn-lt"/>
                          <a:cs typeface="Arial"/>
                        </a:rPr>
                        <a:t>74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3175" algn="r">
                        <a:lnSpc>
                          <a:spcPct val="100000"/>
                        </a:lnSpc>
                        <a:spcBef>
                          <a:spcPts val="229"/>
                        </a:spcBef>
                      </a:pPr>
                      <a:r>
                        <a:rPr sz="700" spc="-30" dirty="0">
                          <a:latin typeface="+mn-lt"/>
                          <a:cs typeface="Arial"/>
                        </a:rPr>
                        <a:t>75</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3985" algn="r">
                        <a:lnSpc>
                          <a:spcPct val="100000"/>
                        </a:lnSpc>
                        <a:spcBef>
                          <a:spcPts val="229"/>
                        </a:spcBef>
                      </a:pPr>
                      <a:r>
                        <a:rPr sz="700" spc="-30" dirty="0">
                          <a:latin typeface="+mn-lt"/>
                          <a:cs typeface="Arial"/>
                        </a:rPr>
                        <a:t>77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3810" algn="r">
                        <a:lnSpc>
                          <a:spcPct val="100000"/>
                        </a:lnSpc>
                        <a:spcBef>
                          <a:spcPts val="229"/>
                        </a:spcBef>
                      </a:pPr>
                      <a:r>
                        <a:rPr sz="700" spc="-30" dirty="0">
                          <a:latin typeface="+mn-lt"/>
                          <a:cs typeface="Arial"/>
                        </a:rPr>
                        <a:t>74</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2555" algn="r">
                        <a:lnSpc>
                          <a:spcPct val="100000"/>
                        </a:lnSpc>
                        <a:spcBef>
                          <a:spcPts val="229"/>
                        </a:spcBef>
                      </a:pPr>
                      <a:r>
                        <a:rPr sz="700" dirty="0">
                          <a:latin typeface="+mn-lt"/>
                          <a:cs typeface="Arial"/>
                        </a:rPr>
                        <a:t>41</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3810" algn="r">
                        <a:lnSpc>
                          <a:spcPct val="100000"/>
                        </a:lnSpc>
                        <a:spcBef>
                          <a:spcPts val="229"/>
                        </a:spcBef>
                      </a:pPr>
                      <a:r>
                        <a:rPr sz="700" spc="-30" dirty="0">
                          <a:latin typeface="+mn-lt"/>
                          <a:cs typeface="Arial"/>
                        </a:rPr>
                        <a:t>51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3985" algn="r">
                        <a:lnSpc>
                          <a:spcPct val="100000"/>
                        </a:lnSpc>
                        <a:spcBef>
                          <a:spcPts val="229"/>
                        </a:spcBef>
                      </a:pPr>
                      <a:r>
                        <a:rPr sz="700" spc="-30" dirty="0">
                          <a:latin typeface="+mn-lt"/>
                          <a:cs typeface="Arial"/>
                        </a:rPr>
                        <a:t>29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11"/>
                  </a:ext>
                </a:extLst>
              </a:tr>
              <a:tr h="126000">
                <a:tc>
                  <a:txBody>
                    <a:bodyPr/>
                    <a:lstStyle/>
                    <a:p>
                      <a:pPr marL="55880">
                        <a:lnSpc>
                          <a:spcPct val="100000"/>
                        </a:lnSpc>
                        <a:spcBef>
                          <a:spcPts val="229"/>
                        </a:spcBef>
                      </a:pPr>
                      <a:r>
                        <a:rPr sz="700" spc="5" dirty="0">
                          <a:solidFill>
                            <a:schemeClr val="tx1"/>
                          </a:solidFill>
                          <a:latin typeface="+mn-lt"/>
                          <a:cs typeface="Arial"/>
                        </a:rPr>
                        <a:t>Democratic </a:t>
                      </a:r>
                      <a:r>
                        <a:rPr sz="700" spc="-5" dirty="0">
                          <a:solidFill>
                            <a:schemeClr val="tx1"/>
                          </a:solidFill>
                          <a:latin typeface="+mn-lt"/>
                          <a:cs typeface="Arial"/>
                        </a:rPr>
                        <a:t>Republic </a:t>
                      </a:r>
                      <a:r>
                        <a:rPr sz="700" spc="20" dirty="0">
                          <a:solidFill>
                            <a:schemeClr val="tx1"/>
                          </a:solidFill>
                          <a:latin typeface="+mn-lt"/>
                          <a:cs typeface="Arial"/>
                        </a:rPr>
                        <a:t>of </a:t>
                      </a:r>
                      <a:r>
                        <a:rPr sz="700" spc="10" dirty="0">
                          <a:solidFill>
                            <a:schemeClr val="tx1"/>
                          </a:solidFill>
                          <a:latin typeface="+mn-lt"/>
                          <a:cs typeface="Arial"/>
                        </a:rPr>
                        <a:t>the</a:t>
                      </a:r>
                      <a:r>
                        <a:rPr sz="700" spc="-95" dirty="0">
                          <a:solidFill>
                            <a:schemeClr val="tx1"/>
                          </a:solidFill>
                          <a:latin typeface="+mn-lt"/>
                          <a:cs typeface="Arial"/>
                        </a:rPr>
                        <a:t> </a:t>
                      </a:r>
                      <a:r>
                        <a:rPr sz="700" spc="15" dirty="0">
                          <a:solidFill>
                            <a:schemeClr val="tx1"/>
                          </a:solidFill>
                          <a:latin typeface="+mn-lt"/>
                          <a:cs typeface="Arial"/>
                        </a:rPr>
                        <a:t>Congo</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2555" algn="r">
                        <a:lnSpc>
                          <a:spcPct val="100000"/>
                        </a:lnSpc>
                        <a:spcBef>
                          <a:spcPts val="229"/>
                        </a:spcBef>
                      </a:pPr>
                      <a:r>
                        <a:rPr sz="700" dirty="0">
                          <a:latin typeface="+mn-lt"/>
                          <a:cs typeface="Arial"/>
                        </a:rPr>
                        <a:t>62</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4620" algn="r">
                        <a:lnSpc>
                          <a:spcPct val="100000"/>
                        </a:lnSpc>
                        <a:spcBef>
                          <a:spcPts val="229"/>
                        </a:spcBef>
                      </a:pPr>
                      <a:r>
                        <a:rPr sz="700" spc="-30" dirty="0">
                          <a:latin typeface="+mn-lt"/>
                          <a:cs typeface="Arial"/>
                        </a:rPr>
                        <a:t>64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2555" algn="r">
                        <a:lnSpc>
                          <a:spcPct val="100000"/>
                        </a:lnSpc>
                        <a:spcBef>
                          <a:spcPts val="229"/>
                        </a:spcBef>
                      </a:pPr>
                      <a:r>
                        <a:rPr sz="700" dirty="0">
                          <a:latin typeface="+mn-lt"/>
                          <a:cs typeface="Arial"/>
                        </a:rPr>
                        <a:t>79</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2555" algn="r">
                        <a:lnSpc>
                          <a:spcPct val="100000"/>
                        </a:lnSpc>
                        <a:spcBef>
                          <a:spcPts val="229"/>
                        </a:spcBef>
                      </a:pPr>
                      <a:r>
                        <a:rPr sz="700" dirty="0">
                          <a:latin typeface="+mn-lt"/>
                          <a:cs typeface="Arial"/>
                        </a:rPr>
                        <a:t>92</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3810" algn="r">
                        <a:lnSpc>
                          <a:spcPct val="100000"/>
                        </a:lnSpc>
                        <a:spcBef>
                          <a:spcPts val="229"/>
                        </a:spcBef>
                      </a:pPr>
                      <a:r>
                        <a:rPr sz="700" spc="-30" dirty="0">
                          <a:latin typeface="+mn-lt"/>
                          <a:cs typeface="Arial"/>
                        </a:rPr>
                        <a:t>91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3810" algn="r">
                        <a:lnSpc>
                          <a:spcPct val="100000"/>
                        </a:lnSpc>
                        <a:spcBef>
                          <a:spcPts val="229"/>
                        </a:spcBef>
                      </a:pPr>
                      <a:r>
                        <a:rPr sz="700" spc="-30" dirty="0">
                          <a:latin typeface="+mn-lt"/>
                          <a:cs typeface="Arial"/>
                        </a:rPr>
                        <a:t>93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2"/>
                  </a:ext>
                </a:extLst>
              </a:tr>
              <a:tr h="126000">
                <a:tc>
                  <a:txBody>
                    <a:bodyPr/>
                    <a:lstStyle/>
                    <a:p>
                      <a:pPr marL="55880">
                        <a:lnSpc>
                          <a:spcPct val="100000"/>
                        </a:lnSpc>
                        <a:spcBef>
                          <a:spcPts val="229"/>
                        </a:spcBef>
                      </a:pPr>
                      <a:r>
                        <a:rPr sz="700" dirty="0">
                          <a:solidFill>
                            <a:schemeClr val="tx1"/>
                          </a:solidFill>
                          <a:latin typeface="+mn-lt"/>
                          <a:cs typeface="Arial"/>
                        </a:rPr>
                        <a:t>Equatorial</a:t>
                      </a:r>
                      <a:r>
                        <a:rPr sz="700" spc="-20" dirty="0">
                          <a:solidFill>
                            <a:schemeClr val="tx1"/>
                          </a:solidFill>
                          <a:latin typeface="+mn-lt"/>
                          <a:cs typeface="Arial"/>
                        </a:rPr>
                        <a:t> </a:t>
                      </a:r>
                      <a:r>
                        <a:rPr sz="700" spc="-5" dirty="0">
                          <a:solidFill>
                            <a:schemeClr val="tx1"/>
                          </a:solidFill>
                          <a:latin typeface="+mn-lt"/>
                          <a:cs typeface="Arial"/>
                        </a:rPr>
                        <a:t>Guinea</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2555" algn="r">
                        <a:lnSpc>
                          <a:spcPct val="100000"/>
                        </a:lnSpc>
                        <a:spcBef>
                          <a:spcPts val="229"/>
                        </a:spcBef>
                      </a:pPr>
                      <a:r>
                        <a:rPr sz="700" dirty="0">
                          <a:latin typeface="+mn-lt"/>
                          <a:cs typeface="Arial"/>
                        </a:rPr>
                        <a:t>49</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34620" algn="r">
                        <a:lnSpc>
                          <a:spcPct val="100000"/>
                        </a:lnSpc>
                        <a:spcBef>
                          <a:spcPts val="229"/>
                        </a:spcBef>
                      </a:pPr>
                      <a:r>
                        <a:rPr sz="700" spc="-30" dirty="0">
                          <a:latin typeface="+mn-lt"/>
                          <a:cs typeface="Arial"/>
                        </a:rPr>
                        <a:t>64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2555" algn="r">
                        <a:lnSpc>
                          <a:spcPct val="100000"/>
                        </a:lnSpc>
                        <a:spcBef>
                          <a:spcPts val="229"/>
                        </a:spcBef>
                      </a:pPr>
                      <a:r>
                        <a:rPr sz="700" dirty="0">
                          <a:latin typeface="+mn-lt"/>
                          <a:cs typeface="Arial"/>
                        </a:rPr>
                        <a:t>40</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2555" algn="r">
                        <a:lnSpc>
                          <a:spcPct val="100000"/>
                        </a:lnSpc>
                        <a:spcBef>
                          <a:spcPts val="229"/>
                        </a:spcBef>
                      </a:pPr>
                      <a:r>
                        <a:rPr sz="700" dirty="0">
                          <a:latin typeface="+mn-lt"/>
                          <a:cs typeface="Arial"/>
                        </a:rPr>
                        <a:t>69</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4445" algn="r">
                        <a:lnSpc>
                          <a:spcPct val="100000"/>
                        </a:lnSpc>
                        <a:spcBef>
                          <a:spcPts val="229"/>
                        </a:spcBef>
                      </a:pPr>
                      <a:r>
                        <a:rPr sz="700" spc="-30" dirty="0">
                          <a:latin typeface="+mn-lt"/>
                          <a:cs typeface="Arial"/>
                        </a:rPr>
                        <a:t>83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4445" algn="r">
                        <a:lnSpc>
                          <a:spcPct val="100000"/>
                        </a:lnSpc>
                        <a:spcBef>
                          <a:spcPts val="229"/>
                        </a:spcBef>
                      </a:pPr>
                      <a:r>
                        <a:rPr sz="700" spc="-30" dirty="0">
                          <a:latin typeface="+mn-lt"/>
                          <a:cs typeface="Arial"/>
                        </a:rPr>
                        <a:t>44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3"/>
                  </a:ext>
                </a:extLst>
              </a:tr>
              <a:tr h="126000">
                <a:tc>
                  <a:txBody>
                    <a:bodyPr/>
                    <a:lstStyle/>
                    <a:p>
                      <a:pPr marL="55880">
                        <a:lnSpc>
                          <a:spcPct val="100000"/>
                        </a:lnSpc>
                        <a:spcBef>
                          <a:spcPts val="229"/>
                        </a:spcBef>
                      </a:pPr>
                      <a:r>
                        <a:rPr sz="700" spc="5" dirty="0">
                          <a:solidFill>
                            <a:schemeClr val="tx1"/>
                          </a:solidFill>
                          <a:latin typeface="+mn-lt"/>
                          <a:cs typeface="Arial"/>
                        </a:rPr>
                        <a:t>Gabon</a:t>
                      </a:r>
                      <a:endParaRPr sz="7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4"/>
                  </a:ext>
                </a:extLst>
              </a:tr>
              <a:tr h="126000">
                <a:tc>
                  <a:txBody>
                    <a:bodyPr/>
                    <a:lstStyle/>
                    <a:p>
                      <a:pPr marL="55880">
                        <a:lnSpc>
                          <a:spcPct val="100000"/>
                        </a:lnSpc>
                        <a:spcBef>
                          <a:spcPts val="229"/>
                        </a:spcBef>
                      </a:pPr>
                      <a:r>
                        <a:rPr sz="700" dirty="0">
                          <a:solidFill>
                            <a:schemeClr val="tx1"/>
                          </a:solidFill>
                          <a:latin typeface="+mn-lt"/>
                          <a:cs typeface="Arial"/>
                        </a:rPr>
                        <a:t>Gambia</a:t>
                      </a: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1920" algn="r">
                        <a:lnSpc>
                          <a:spcPct val="100000"/>
                        </a:lnSpc>
                        <a:spcBef>
                          <a:spcPts val="229"/>
                        </a:spcBef>
                      </a:pPr>
                      <a:r>
                        <a:rPr sz="700" dirty="0">
                          <a:latin typeface="+mn-lt"/>
                          <a:cs typeface="Arial"/>
                        </a:rPr>
                        <a:t>36</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34620" algn="r">
                        <a:lnSpc>
                          <a:spcPct val="100000"/>
                        </a:lnSpc>
                        <a:spcBef>
                          <a:spcPts val="229"/>
                        </a:spcBef>
                      </a:pPr>
                      <a:r>
                        <a:rPr sz="700" spc="-30" dirty="0">
                          <a:latin typeface="+mn-lt"/>
                          <a:cs typeface="Arial"/>
                        </a:rPr>
                        <a:t>46</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1920" algn="r">
                        <a:lnSpc>
                          <a:spcPct val="100000"/>
                        </a:lnSpc>
                        <a:spcBef>
                          <a:spcPts val="229"/>
                        </a:spcBef>
                      </a:pPr>
                      <a:r>
                        <a:rPr sz="700" dirty="0">
                          <a:latin typeface="+mn-lt"/>
                          <a:cs typeface="Arial"/>
                        </a:rPr>
                        <a:t>22</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1920" algn="r">
                        <a:lnSpc>
                          <a:spcPct val="100000"/>
                        </a:lnSpc>
                        <a:spcBef>
                          <a:spcPts val="229"/>
                        </a:spcBef>
                      </a:pPr>
                      <a:r>
                        <a:rPr sz="700" dirty="0">
                          <a:latin typeface="+mn-lt"/>
                          <a:cs typeface="Arial"/>
                        </a:rPr>
                        <a:t>81</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080" algn="r">
                        <a:lnSpc>
                          <a:spcPct val="100000"/>
                        </a:lnSpc>
                        <a:spcBef>
                          <a:spcPts val="229"/>
                        </a:spcBef>
                      </a:pPr>
                      <a:r>
                        <a:rPr sz="700" spc="-30" dirty="0">
                          <a:latin typeface="+mn-lt"/>
                          <a:cs typeface="Arial"/>
                        </a:rPr>
                        <a:t>81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080" algn="r">
                        <a:lnSpc>
                          <a:spcPct val="100000"/>
                        </a:lnSpc>
                        <a:spcBef>
                          <a:spcPts val="229"/>
                        </a:spcBef>
                      </a:pPr>
                      <a:r>
                        <a:rPr sz="700" spc="-30" dirty="0">
                          <a:latin typeface="+mn-lt"/>
                          <a:cs typeface="Arial"/>
                        </a:rPr>
                        <a:t>75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5"/>
                  </a:ext>
                </a:extLst>
              </a:tr>
              <a:tr h="126000">
                <a:tc>
                  <a:txBody>
                    <a:bodyPr/>
                    <a:lstStyle/>
                    <a:p>
                      <a:pPr marL="56515">
                        <a:lnSpc>
                          <a:spcPct val="100000"/>
                        </a:lnSpc>
                        <a:spcBef>
                          <a:spcPts val="229"/>
                        </a:spcBef>
                      </a:pPr>
                      <a:r>
                        <a:rPr sz="700" spc="-15" dirty="0">
                          <a:solidFill>
                            <a:schemeClr val="tx1"/>
                          </a:solidFill>
                          <a:latin typeface="+mn-lt"/>
                          <a:cs typeface="Arial"/>
                        </a:rPr>
                        <a:t>Ghana</a:t>
                      </a:r>
                      <a:endParaRPr sz="7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1920" algn="r">
                        <a:lnSpc>
                          <a:spcPct val="100000"/>
                        </a:lnSpc>
                        <a:spcBef>
                          <a:spcPts val="229"/>
                        </a:spcBef>
                      </a:pPr>
                      <a:r>
                        <a:rPr sz="700" dirty="0">
                          <a:latin typeface="+mn-lt"/>
                          <a:cs typeface="Arial"/>
                        </a:rPr>
                        <a:t>57</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4620" algn="r">
                        <a:lnSpc>
                          <a:spcPct val="100000"/>
                        </a:lnSpc>
                        <a:spcBef>
                          <a:spcPts val="229"/>
                        </a:spcBef>
                      </a:pPr>
                      <a:r>
                        <a:rPr sz="700" spc="-30" dirty="0">
                          <a:latin typeface="+mn-lt"/>
                          <a:cs typeface="Arial"/>
                        </a:rPr>
                        <a:t>69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1920" algn="r">
                        <a:lnSpc>
                          <a:spcPct val="100000"/>
                        </a:lnSpc>
                        <a:spcBef>
                          <a:spcPts val="229"/>
                        </a:spcBef>
                      </a:pPr>
                      <a:r>
                        <a:rPr sz="700" dirty="0">
                          <a:latin typeface="+mn-lt"/>
                          <a:cs typeface="Arial"/>
                        </a:rPr>
                        <a:t>43</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1920" algn="r">
                        <a:lnSpc>
                          <a:spcPct val="100000"/>
                        </a:lnSpc>
                        <a:spcBef>
                          <a:spcPts val="229"/>
                        </a:spcBef>
                      </a:pPr>
                      <a:r>
                        <a:rPr sz="700" dirty="0">
                          <a:latin typeface="+mn-lt"/>
                          <a:cs typeface="Arial"/>
                        </a:rPr>
                        <a:t>59</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5080" algn="r">
                        <a:lnSpc>
                          <a:spcPct val="100000"/>
                        </a:lnSpc>
                        <a:spcBef>
                          <a:spcPts val="229"/>
                        </a:spcBef>
                      </a:pPr>
                      <a:r>
                        <a:rPr sz="700" spc="-30" dirty="0">
                          <a:latin typeface="+mn-lt"/>
                          <a:cs typeface="Arial"/>
                        </a:rPr>
                        <a:t>58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5080" algn="r">
                        <a:lnSpc>
                          <a:spcPct val="100000"/>
                        </a:lnSpc>
                        <a:spcBef>
                          <a:spcPts val="229"/>
                        </a:spcBef>
                      </a:pPr>
                      <a:r>
                        <a:rPr sz="700" spc="-30" dirty="0">
                          <a:latin typeface="+mn-lt"/>
                          <a:cs typeface="Arial"/>
                        </a:rPr>
                        <a:t>58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6"/>
                  </a:ext>
                </a:extLst>
              </a:tr>
              <a:tr h="126000">
                <a:tc>
                  <a:txBody>
                    <a:bodyPr/>
                    <a:lstStyle/>
                    <a:p>
                      <a:pPr marL="56515">
                        <a:lnSpc>
                          <a:spcPct val="100000"/>
                        </a:lnSpc>
                        <a:spcBef>
                          <a:spcPts val="229"/>
                        </a:spcBef>
                      </a:pPr>
                      <a:r>
                        <a:rPr sz="700" spc="-5" dirty="0">
                          <a:solidFill>
                            <a:schemeClr val="tx1"/>
                          </a:solidFill>
                          <a:latin typeface="+mn-lt"/>
                          <a:cs typeface="Arial"/>
                        </a:rPr>
                        <a:t>Guinea</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7"/>
                  </a:ext>
                </a:extLst>
              </a:tr>
              <a:tr h="126000">
                <a:tc>
                  <a:txBody>
                    <a:bodyPr/>
                    <a:lstStyle/>
                    <a:p>
                      <a:pPr marL="56515">
                        <a:lnSpc>
                          <a:spcPct val="100000"/>
                        </a:lnSpc>
                        <a:spcBef>
                          <a:spcPts val="229"/>
                        </a:spcBef>
                      </a:pPr>
                      <a:r>
                        <a:rPr sz="700" spc="-15" dirty="0">
                          <a:solidFill>
                            <a:schemeClr val="tx1"/>
                          </a:solidFill>
                          <a:latin typeface="+mn-lt"/>
                          <a:cs typeface="Arial"/>
                        </a:rPr>
                        <a:t>Guinea-Bissau</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8"/>
                  </a:ext>
                </a:extLst>
              </a:tr>
              <a:tr h="126000">
                <a:tc>
                  <a:txBody>
                    <a:bodyPr/>
                    <a:lstStyle/>
                    <a:p>
                      <a:pPr marL="56515">
                        <a:lnSpc>
                          <a:spcPct val="100000"/>
                        </a:lnSpc>
                        <a:spcBef>
                          <a:spcPts val="229"/>
                        </a:spcBef>
                      </a:pPr>
                      <a:r>
                        <a:rPr sz="700" spc="-5" dirty="0">
                          <a:solidFill>
                            <a:schemeClr val="tx1"/>
                          </a:solidFill>
                          <a:latin typeface="+mn-lt"/>
                          <a:cs typeface="Arial"/>
                        </a:rPr>
                        <a:t>Liberia</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1920" algn="r">
                        <a:lnSpc>
                          <a:spcPct val="100000"/>
                        </a:lnSpc>
                        <a:spcBef>
                          <a:spcPts val="229"/>
                        </a:spcBef>
                      </a:pPr>
                      <a:r>
                        <a:rPr sz="700" dirty="0">
                          <a:latin typeface="+mn-lt"/>
                          <a:cs typeface="Arial"/>
                        </a:rPr>
                        <a:t>68</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5255" algn="r">
                        <a:lnSpc>
                          <a:spcPct val="100000"/>
                        </a:lnSpc>
                        <a:spcBef>
                          <a:spcPts val="229"/>
                        </a:spcBef>
                      </a:pPr>
                      <a:r>
                        <a:rPr sz="700" spc="-30" dirty="0">
                          <a:latin typeface="+mn-lt"/>
                          <a:cs typeface="Arial"/>
                        </a:rPr>
                        <a:t>85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21920" algn="r">
                        <a:lnSpc>
                          <a:spcPct val="100000"/>
                        </a:lnSpc>
                        <a:spcBef>
                          <a:spcPts val="229"/>
                        </a:spcBef>
                      </a:pPr>
                      <a:r>
                        <a:rPr sz="700" dirty="0">
                          <a:latin typeface="+mn-lt"/>
                          <a:cs typeface="Arial"/>
                        </a:rPr>
                        <a:t>54</a:t>
                      </a:r>
                      <a:endParaRPr sz="700">
                        <a:latin typeface="+mn-lt"/>
                        <a:cs typeface="Arial"/>
                      </a:endParaRP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1920" algn="r">
                        <a:lnSpc>
                          <a:spcPct val="100000"/>
                        </a:lnSpc>
                        <a:spcBef>
                          <a:spcPts val="229"/>
                        </a:spcBef>
                      </a:pPr>
                      <a:r>
                        <a:rPr sz="700" dirty="0">
                          <a:latin typeface="+mn-lt"/>
                          <a:cs typeface="Arial"/>
                        </a:rPr>
                        <a:t>52</a:t>
                      </a:r>
                      <a:endParaRPr sz="700">
                        <a:latin typeface="+mn-lt"/>
                        <a:cs typeface="Arial"/>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5715" algn="r">
                        <a:lnSpc>
                          <a:spcPct val="100000"/>
                        </a:lnSpc>
                        <a:spcBef>
                          <a:spcPts val="229"/>
                        </a:spcBef>
                      </a:pPr>
                      <a:r>
                        <a:rPr sz="700" spc="-30" dirty="0">
                          <a:latin typeface="+mn-lt"/>
                          <a:cs typeface="Arial"/>
                        </a:rPr>
                        <a:t>53</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5715" algn="r">
                        <a:lnSpc>
                          <a:spcPct val="100000"/>
                        </a:lnSpc>
                        <a:spcBef>
                          <a:spcPts val="229"/>
                        </a:spcBef>
                      </a:pPr>
                      <a:r>
                        <a:rPr sz="700" spc="-30" dirty="0">
                          <a:latin typeface="+mn-lt"/>
                          <a:cs typeface="Arial"/>
                        </a:rPr>
                        <a:t>46</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9"/>
                  </a:ext>
                </a:extLst>
              </a:tr>
              <a:tr h="126000">
                <a:tc>
                  <a:txBody>
                    <a:bodyPr/>
                    <a:lstStyle/>
                    <a:p>
                      <a:pPr marL="56515">
                        <a:lnSpc>
                          <a:spcPct val="100000"/>
                        </a:lnSpc>
                        <a:spcBef>
                          <a:spcPts val="229"/>
                        </a:spcBef>
                      </a:pPr>
                      <a:r>
                        <a:rPr sz="700" spc="10" dirty="0">
                          <a:solidFill>
                            <a:schemeClr val="tx1"/>
                          </a:solidFill>
                          <a:latin typeface="+mn-lt"/>
                          <a:cs typeface="Arial"/>
                        </a:rPr>
                        <a:t>Mali</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2555" algn="r">
                        <a:lnSpc>
                          <a:spcPct val="100000"/>
                        </a:lnSpc>
                        <a:spcBef>
                          <a:spcPts val="229"/>
                        </a:spcBef>
                      </a:pPr>
                      <a:r>
                        <a:rPr sz="700" dirty="0">
                          <a:latin typeface="+mn-lt"/>
                          <a:cs typeface="Arial"/>
                        </a:rPr>
                        <a:t>33</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35255" algn="r">
                        <a:lnSpc>
                          <a:spcPct val="100000"/>
                        </a:lnSpc>
                        <a:spcBef>
                          <a:spcPts val="229"/>
                        </a:spcBef>
                      </a:pPr>
                      <a:r>
                        <a:rPr sz="700" spc="-30" dirty="0">
                          <a:latin typeface="+mn-lt"/>
                          <a:cs typeface="Arial"/>
                        </a:rPr>
                        <a:t>37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1285" algn="r">
                        <a:lnSpc>
                          <a:spcPct val="100000"/>
                        </a:lnSpc>
                        <a:spcBef>
                          <a:spcPts val="229"/>
                        </a:spcBef>
                      </a:pPr>
                      <a:r>
                        <a:rPr sz="700" dirty="0">
                          <a:latin typeface="+mn-lt"/>
                          <a:cs typeface="Arial"/>
                        </a:rPr>
                        <a:t>33</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1285" algn="r">
                        <a:lnSpc>
                          <a:spcPct val="100000"/>
                        </a:lnSpc>
                        <a:spcBef>
                          <a:spcPts val="229"/>
                        </a:spcBef>
                      </a:pPr>
                      <a:r>
                        <a:rPr sz="700" dirty="0">
                          <a:latin typeface="+mn-lt"/>
                          <a:cs typeface="Arial"/>
                        </a:rPr>
                        <a:t>93</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6350" algn="r">
                        <a:lnSpc>
                          <a:spcPct val="100000"/>
                        </a:lnSpc>
                        <a:spcBef>
                          <a:spcPts val="229"/>
                        </a:spcBef>
                      </a:pPr>
                      <a:r>
                        <a:rPr sz="700" spc="-30" dirty="0">
                          <a:latin typeface="+mn-lt"/>
                          <a:cs typeface="Arial"/>
                        </a:rPr>
                        <a:t>95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6350" algn="r">
                        <a:lnSpc>
                          <a:spcPct val="100000"/>
                        </a:lnSpc>
                        <a:spcBef>
                          <a:spcPts val="229"/>
                        </a:spcBef>
                      </a:pPr>
                      <a:r>
                        <a:rPr sz="700" spc="-30" dirty="0">
                          <a:latin typeface="+mn-lt"/>
                          <a:cs typeface="Arial"/>
                        </a:rPr>
                        <a:t>87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793220011"/>
                  </a:ext>
                </a:extLst>
              </a:tr>
              <a:tr h="126000">
                <a:tc>
                  <a:txBody>
                    <a:bodyPr/>
                    <a:lstStyle/>
                    <a:p>
                      <a:pPr marL="57150">
                        <a:lnSpc>
                          <a:spcPct val="100000"/>
                        </a:lnSpc>
                        <a:spcBef>
                          <a:spcPts val="229"/>
                        </a:spcBef>
                      </a:pPr>
                      <a:r>
                        <a:rPr sz="700" dirty="0">
                          <a:solidFill>
                            <a:schemeClr val="tx1"/>
                          </a:solidFill>
                          <a:latin typeface="+mn-lt"/>
                          <a:cs typeface="Arial"/>
                        </a:rPr>
                        <a:t>Mauritania</a:t>
                      </a:r>
                      <a:endParaRPr sz="70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1285" algn="r">
                        <a:lnSpc>
                          <a:spcPct val="100000"/>
                        </a:lnSpc>
                        <a:spcBef>
                          <a:spcPts val="229"/>
                        </a:spcBef>
                      </a:pPr>
                      <a:r>
                        <a:rPr sz="700" dirty="0">
                          <a:latin typeface="+mn-lt"/>
                          <a:cs typeface="Arial"/>
                        </a:rPr>
                        <a:t>62</a:t>
                      </a:r>
                      <a:endParaRPr sz="700">
                        <a:latin typeface="+mn-lt"/>
                        <a:cs typeface="Arial"/>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5255" algn="r">
                        <a:lnSpc>
                          <a:spcPct val="100000"/>
                        </a:lnSpc>
                        <a:spcBef>
                          <a:spcPts val="229"/>
                        </a:spcBef>
                      </a:pPr>
                      <a:r>
                        <a:rPr sz="700" spc="-30" dirty="0">
                          <a:latin typeface="+mn-lt"/>
                          <a:cs typeface="Arial"/>
                        </a:rPr>
                        <a:t>77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1285" algn="r">
                        <a:lnSpc>
                          <a:spcPct val="100000"/>
                        </a:lnSpc>
                        <a:spcBef>
                          <a:spcPts val="229"/>
                        </a:spcBef>
                      </a:pPr>
                      <a:r>
                        <a:rPr sz="700" dirty="0">
                          <a:latin typeface="+mn-lt"/>
                          <a:cs typeface="Arial"/>
                        </a:rPr>
                        <a:t>53</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1285" algn="r">
                        <a:lnSpc>
                          <a:spcPct val="100000"/>
                        </a:lnSpc>
                        <a:spcBef>
                          <a:spcPts val="229"/>
                        </a:spcBef>
                      </a:pPr>
                      <a:r>
                        <a:rPr sz="700" dirty="0">
                          <a:latin typeface="+mn-lt"/>
                          <a:cs typeface="Arial"/>
                        </a:rPr>
                        <a:t>88</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6350"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6350" algn="r">
                        <a:lnSpc>
                          <a:spcPct val="100000"/>
                        </a:lnSpc>
                        <a:spcBef>
                          <a:spcPts val="229"/>
                        </a:spcBef>
                      </a:pPr>
                      <a:r>
                        <a:rPr sz="700" spc="-30" dirty="0">
                          <a:latin typeface="+mn-lt"/>
                          <a:cs typeface="Arial"/>
                        </a:rPr>
                        <a:t>77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2197385534"/>
                  </a:ext>
                </a:extLst>
              </a:tr>
              <a:tr h="126000">
                <a:tc>
                  <a:txBody>
                    <a:bodyPr/>
                    <a:lstStyle/>
                    <a:p>
                      <a:pPr marL="57150">
                        <a:lnSpc>
                          <a:spcPct val="100000"/>
                        </a:lnSpc>
                        <a:spcBef>
                          <a:spcPts val="229"/>
                        </a:spcBef>
                      </a:pPr>
                      <a:r>
                        <a:rPr sz="700" spc="20" dirty="0">
                          <a:solidFill>
                            <a:schemeClr val="tx1"/>
                          </a:solidFill>
                          <a:latin typeface="+mn-lt"/>
                          <a:cs typeface="Arial"/>
                        </a:rPr>
                        <a:t>Niger</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1285" algn="r">
                        <a:lnSpc>
                          <a:spcPct val="100000"/>
                        </a:lnSpc>
                        <a:spcBef>
                          <a:spcPts val="229"/>
                        </a:spcBef>
                      </a:pPr>
                      <a:r>
                        <a:rPr sz="700" dirty="0">
                          <a:latin typeface="+mn-lt"/>
                          <a:cs typeface="Arial"/>
                        </a:rPr>
                        <a:t>72</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5890" algn="r">
                        <a:lnSpc>
                          <a:spcPct val="100000"/>
                        </a:lnSpc>
                        <a:spcBef>
                          <a:spcPts val="229"/>
                        </a:spcBef>
                      </a:pPr>
                      <a:r>
                        <a:rPr sz="700" spc="-30" dirty="0">
                          <a:latin typeface="+mn-lt"/>
                          <a:cs typeface="Arial"/>
                        </a:rPr>
                        <a:t>85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21285" algn="r">
                        <a:lnSpc>
                          <a:spcPct val="100000"/>
                        </a:lnSpc>
                        <a:spcBef>
                          <a:spcPts val="229"/>
                        </a:spcBef>
                      </a:pPr>
                      <a:r>
                        <a:rPr sz="700" dirty="0">
                          <a:latin typeface="+mn-lt"/>
                          <a:cs typeface="Arial"/>
                        </a:rPr>
                        <a:t>62</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1285" algn="r">
                        <a:lnSpc>
                          <a:spcPct val="100000"/>
                        </a:lnSpc>
                        <a:spcBef>
                          <a:spcPts val="229"/>
                        </a:spcBef>
                      </a:pPr>
                      <a:r>
                        <a:rPr sz="700" dirty="0">
                          <a:latin typeface="+mn-lt"/>
                          <a:cs typeface="Arial"/>
                        </a:rPr>
                        <a:t>75</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985" algn="r">
                        <a:lnSpc>
                          <a:spcPct val="100000"/>
                        </a:lnSpc>
                        <a:spcBef>
                          <a:spcPts val="229"/>
                        </a:spcBef>
                      </a:pPr>
                      <a:r>
                        <a:rPr sz="700" spc="-30" dirty="0">
                          <a:latin typeface="+mn-lt"/>
                          <a:cs typeface="Arial"/>
                        </a:rPr>
                        <a:t>81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985" algn="r">
                        <a:lnSpc>
                          <a:spcPct val="100000"/>
                        </a:lnSpc>
                        <a:spcBef>
                          <a:spcPts val="229"/>
                        </a:spcBef>
                      </a:pPr>
                      <a:r>
                        <a:rPr sz="700" spc="-30" dirty="0">
                          <a:latin typeface="+mn-lt"/>
                          <a:cs typeface="Arial"/>
                        </a:rPr>
                        <a:t>63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6985" algn="r">
                        <a:lnSpc>
                          <a:spcPct val="100000"/>
                        </a:lnSpc>
                        <a:spcBef>
                          <a:spcPts val="229"/>
                        </a:spcBef>
                      </a:pPr>
                      <a:r>
                        <a:rPr sz="700" spc="-30" dirty="0">
                          <a:latin typeface="+mn-lt"/>
                          <a:cs typeface="Arial"/>
                        </a:rPr>
                        <a:t>83</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5890" algn="r">
                        <a:lnSpc>
                          <a:spcPct val="100000"/>
                        </a:lnSpc>
                        <a:spcBef>
                          <a:spcPts val="229"/>
                        </a:spcBef>
                      </a:pPr>
                      <a:r>
                        <a:rPr sz="700" spc="-30" dirty="0">
                          <a:latin typeface="+mn-lt"/>
                          <a:cs typeface="Arial"/>
                        </a:rPr>
                        <a:t>84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985" algn="r">
                        <a:lnSpc>
                          <a:spcPct val="100000"/>
                        </a:lnSpc>
                        <a:spcBef>
                          <a:spcPts val="229"/>
                        </a:spcBef>
                      </a:pPr>
                      <a:r>
                        <a:rPr sz="700" spc="-30" dirty="0">
                          <a:latin typeface="+mn-lt"/>
                          <a:cs typeface="Arial"/>
                        </a:rPr>
                        <a:t>84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0650" algn="r">
                        <a:lnSpc>
                          <a:spcPct val="100000"/>
                        </a:lnSpc>
                        <a:spcBef>
                          <a:spcPts val="229"/>
                        </a:spcBef>
                      </a:pPr>
                      <a:r>
                        <a:rPr sz="700" dirty="0">
                          <a:latin typeface="+mn-lt"/>
                          <a:cs typeface="Arial"/>
                        </a:rPr>
                        <a:t>45</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7620" algn="r">
                        <a:lnSpc>
                          <a:spcPct val="100000"/>
                        </a:lnSpc>
                        <a:spcBef>
                          <a:spcPts val="229"/>
                        </a:spcBef>
                      </a:pPr>
                      <a:r>
                        <a:rPr sz="700" spc="-30" dirty="0">
                          <a:latin typeface="+mn-lt"/>
                          <a:cs typeface="Arial"/>
                        </a:rPr>
                        <a:t>58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5890" algn="r">
                        <a:lnSpc>
                          <a:spcPct val="100000"/>
                        </a:lnSpc>
                        <a:spcBef>
                          <a:spcPts val="229"/>
                        </a:spcBef>
                      </a:pPr>
                      <a:r>
                        <a:rPr sz="700" spc="-30" dirty="0">
                          <a:latin typeface="+mn-lt"/>
                          <a:cs typeface="Arial"/>
                        </a:rPr>
                        <a:t>33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417281760"/>
                  </a:ext>
                </a:extLst>
              </a:tr>
              <a:tr h="126000">
                <a:tc>
                  <a:txBody>
                    <a:bodyPr/>
                    <a:lstStyle/>
                    <a:p>
                      <a:pPr marL="57785">
                        <a:lnSpc>
                          <a:spcPct val="100000"/>
                        </a:lnSpc>
                        <a:spcBef>
                          <a:spcPts val="229"/>
                        </a:spcBef>
                      </a:pPr>
                      <a:r>
                        <a:rPr sz="700" spc="10" dirty="0">
                          <a:solidFill>
                            <a:schemeClr val="tx1"/>
                          </a:solidFill>
                          <a:latin typeface="+mn-lt"/>
                          <a:cs typeface="Arial"/>
                        </a:rPr>
                        <a:t>Nigeria</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0650" algn="r">
                        <a:lnSpc>
                          <a:spcPct val="100000"/>
                        </a:lnSpc>
                        <a:spcBef>
                          <a:spcPts val="229"/>
                        </a:spcBef>
                      </a:pPr>
                      <a:r>
                        <a:rPr sz="700" dirty="0">
                          <a:latin typeface="+mn-lt"/>
                          <a:cs typeface="Arial"/>
                        </a:rPr>
                        <a:t>67</a:t>
                      </a:r>
                      <a:endParaRPr sz="700">
                        <a:latin typeface="+mn-lt"/>
                        <a:cs typeface="Arial"/>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5890" algn="r">
                        <a:lnSpc>
                          <a:spcPct val="100000"/>
                        </a:lnSpc>
                        <a:spcBef>
                          <a:spcPts val="229"/>
                        </a:spcBef>
                      </a:pPr>
                      <a:r>
                        <a:rPr sz="700" spc="-30" dirty="0">
                          <a:latin typeface="+mn-lt"/>
                          <a:cs typeface="Arial"/>
                        </a:rPr>
                        <a:t>74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0650" algn="r">
                        <a:lnSpc>
                          <a:spcPct val="100000"/>
                        </a:lnSpc>
                        <a:spcBef>
                          <a:spcPts val="229"/>
                        </a:spcBef>
                      </a:pPr>
                      <a:r>
                        <a:rPr sz="700" dirty="0">
                          <a:latin typeface="+mn-lt"/>
                          <a:cs typeface="Arial"/>
                        </a:rPr>
                        <a:t>63</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0650" algn="r">
                        <a:lnSpc>
                          <a:spcPct val="100000"/>
                        </a:lnSpc>
                        <a:spcBef>
                          <a:spcPts val="229"/>
                        </a:spcBef>
                      </a:pPr>
                      <a:r>
                        <a:rPr sz="700" dirty="0">
                          <a:latin typeface="+mn-lt"/>
                          <a:cs typeface="Arial"/>
                        </a:rPr>
                        <a:t>80</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7620" algn="r">
                        <a:lnSpc>
                          <a:spcPct val="100000"/>
                        </a:lnSpc>
                        <a:spcBef>
                          <a:spcPts val="229"/>
                        </a:spcBef>
                      </a:pPr>
                      <a:r>
                        <a:rPr sz="700" spc="-30" dirty="0">
                          <a:latin typeface="+mn-lt"/>
                          <a:cs typeface="Arial"/>
                        </a:rPr>
                        <a:t>92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7620" algn="r">
                        <a:lnSpc>
                          <a:spcPct val="100000"/>
                        </a:lnSpc>
                        <a:spcBef>
                          <a:spcPts val="229"/>
                        </a:spcBef>
                      </a:pPr>
                      <a:r>
                        <a:rPr sz="700" spc="-30" dirty="0">
                          <a:latin typeface="+mn-lt"/>
                          <a:cs typeface="Arial"/>
                        </a:rPr>
                        <a:t>60</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7620" algn="r">
                        <a:lnSpc>
                          <a:spcPct val="100000"/>
                        </a:lnSpc>
                        <a:spcBef>
                          <a:spcPts val="229"/>
                        </a:spcBef>
                      </a:pPr>
                      <a:r>
                        <a:rPr sz="700" spc="-30" dirty="0">
                          <a:latin typeface="+mn-lt"/>
                          <a:cs typeface="Arial"/>
                        </a:rPr>
                        <a:t>80</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marR="120650" algn="r">
                        <a:lnSpc>
                          <a:spcPct val="100000"/>
                        </a:lnSpc>
                        <a:spcBef>
                          <a:spcPts val="229"/>
                        </a:spcBef>
                      </a:pPr>
                      <a:r>
                        <a:rPr sz="700" dirty="0">
                          <a:latin typeface="+mn-lt"/>
                          <a:cs typeface="Arial"/>
                        </a:rPr>
                        <a:t>42</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339353643"/>
                  </a:ext>
                </a:extLst>
              </a:tr>
              <a:tr h="126000">
                <a:tc>
                  <a:txBody>
                    <a:bodyPr/>
                    <a:lstStyle/>
                    <a:p>
                      <a:pPr marL="57785">
                        <a:lnSpc>
                          <a:spcPct val="100000"/>
                        </a:lnSpc>
                        <a:spcBef>
                          <a:spcPts val="229"/>
                        </a:spcBef>
                      </a:pPr>
                      <a:r>
                        <a:rPr sz="700" spc="-30" dirty="0">
                          <a:solidFill>
                            <a:schemeClr val="tx1"/>
                          </a:solidFill>
                          <a:latin typeface="+mn-lt"/>
                          <a:cs typeface="Arial"/>
                        </a:rPr>
                        <a:t>Sao </a:t>
                      </a:r>
                      <a:r>
                        <a:rPr sz="700" spc="-20" dirty="0">
                          <a:solidFill>
                            <a:schemeClr val="tx1"/>
                          </a:solidFill>
                          <a:latin typeface="+mn-lt"/>
                          <a:cs typeface="Arial"/>
                        </a:rPr>
                        <a:t>Tome </a:t>
                      </a:r>
                      <a:r>
                        <a:rPr sz="700" dirty="0">
                          <a:solidFill>
                            <a:schemeClr val="tx1"/>
                          </a:solidFill>
                          <a:latin typeface="+mn-lt"/>
                          <a:cs typeface="Arial"/>
                        </a:rPr>
                        <a:t>and</a:t>
                      </a:r>
                      <a:r>
                        <a:rPr sz="700" spc="-5" dirty="0">
                          <a:solidFill>
                            <a:schemeClr val="tx1"/>
                          </a:solidFill>
                          <a:latin typeface="+mn-lt"/>
                          <a:cs typeface="Arial"/>
                        </a:rPr>
                        <a:t> Principe</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marL="7620" algn="r">
                        <a:lnSpc>
                          <a:spcPct val="100000"/>
                        </a:lnSpc>
                        <a:spcBef>
                          <a:spcPts val="229"/>
                        </a:spcBef>
                      </a:pPr>
                      <a:r>
                        <a:rPr sz="700" spc="-30" dirty="0">
                          <a:latin typeface="+mn-lt"/>
                          <a:cs typeface="Arial"/>
                        </a:rPr>
                        <a:t>41</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36525" algn="r">
                        <a:lnSpc>
                          <a:spcPct val="100000"/>
                        </a:lnSpc>
                        <a:spcBef>
                          <a:spcPts val="229"/>
                        </a:spcBef>
                      </a:pPr>
                      <a:r>
                        <a:rPr sz="700" spc="-30" dirty="0">
                          <a:latin typeface="+mn-lt"/>
                          <a:cs typeface="Arial"/>
                        </a:rPr>
                        <a:t>45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8255" algn="r">
                        <a:lnSpc>
                          <a:spcPct val="100000"/>
                        </a:lnSpc>
                        <a:spcBef>
                          <a:spcPts val="229"/>
                        </a:spcBef>
                      </a:pPr>
                      <a:r>
                        <a:rPr sz="700" spc="-30" dirty="0">
                          <a:latin typeface="+mn-lt"/>
                          <a:cs typeface="Arial"/>
                        </a:rPr>
                        <a:t>38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0650" algn="r">
                        <a:lnSpc>
                          <a:spcPct val="100000"/>
                        </a:lnSpc>
                        <a:spcBef>
                          <a:spcPts val="229"/>
                        </a:spcBef>
                      </a:pPr>
                      <a:r>
                        <a:rPr sz="700" dirty="0">
                          <a:latin typeface="+mn-lt"/>
                          <a:cs typeface="Arial"/>
                        </a:rPr>
                        <a:t>31</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8255" algn="r">
                        <a:lnSpc>
                          <a:spcPct val="100000"/>
                        </a:lnSpc>
                        <a:spcBef>
                          <a:spcPts val="229"/>
                        </a:spcBef>
                      </a:pPr>
                      <a:r>
                        <a:rPr sz="700" spc="-30" dirty="0">
                          <a:latin typeface="+mn-lt"/>
                          <a:cs typeface="Arial"/>
                        </a:rPr>
                        <a:t>48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6525" algn="r">
                        <a:lnSpc>
                          <a:spcPct val="100000"/>
                        </a:lnSpc>
                        <a:spcBef>
                          <a:spcPts val="229"/>
                        </a:spcBef>
                      </a:pPr>
                      <a:r>
                        <a:rPr sz="700" spc="-30" dirty="0">
                          <a:latin typeface="+mn-lt"/>
                          <a:cs typeface="Arial"/>
                        </a:rPr>
                        <a:t>20</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20"/>
                  </a:ext>
                </a:extLst>
              </a:tr>
              <a:tr h="126000">
                <a:tc>
                  <a:txBody>
                    <a:bodyPr/>
                    <a:lstStyle/>
                    <a:p>
                      <a:pPr marL="57785">
                        <a:lnSpc>
                          <a:spcPct val="100000"/>
                        </a:lnSpc>
                        <a:spcBef>
                          <a:spcPts val="229"/>
                        </a:spcBef>
                      </a:pPr>
                      <a:r>
                        <a:rPr sz="700" spc="-10" dirty="0">
                          <a:solidFill>
                            <a:schemeClr val="tx1"/>
                          </a:solidFill>
                          <a:latin typeface="+mn-lt"/>
                          <a:cs typeface="Arial"/>
                        </a:rPr>
                        <a:t>Senegal</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0650" algn="r">
                        <a:lnSpc>
                          <a:spcPct val="100000"/>
                        </a:lnSpc>
                        <a:spcBef>
                          <a:spcPts val="229"/>
                        </a:spcBef>
                      </a:pPr>
                      <a:r>
                        <a:rPr sz="700" dirty="0">
                          <a:latin typeface="+mn-lt"/>
                          <a:cs typeface="Arial"/>
                        </a:rPr>
                        <a:t>65</a:t>
                      </a:r>
                      <a:endParaRPr sz="700">
                        <a:latin typeface="+mn-lt"/>
                        <a:cs typeface="Arial"/>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6525" algn="r">
                        <a:lnSpc>
                          <a:spcPct val="100000"/>
                        </a:lnSpc>
                        <a:spcBef>
                          <a:spcPts val="229"/>
                        </a:spcBef>
                      </a:pPr>
                      <a:r>
                        <a:rPr sz="700" spc="-30" dirty="0">
                          <a:latin typeface="+mn-lt"/>
                          <a:cs typeface="Arial"/>
                        </a:rPr>
                        <a:t>74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0014" algn="r">
                        <a:lnSpc>
                          <a:spcPct val="100000"/>
                        </a:lnSpc>
                        <a:spcBef>
                          <a:spcPts val="229"/>
                        </a:spcBef>
                      </a:pPr>
                      <a:r>
                        <a:rPr sz="700" dirty="0">
                          <a:latin typeface="+mn-lt"/>
                          <a:cs typeface="Arial"/>
                        </a:rPr>
                        <a:t>60</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86360" algn="r">
                        <a:lnSpc>
                          <a:spcPct val="100000"/>
                        </a:lnSpc>
                        <a:spcBef>
                          <a:spcPts val="229"/>
                        </a:spcBef>
                      </a:pPr>
                      <a:r>
                        <a:rPr sz="700" dirty="0">
                          <a:latin typeface="+mn-lt"/>
                          <a:cs typeface="Arial"/>
                        </a:rPr>
                        <a:t>&gt;95</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8255"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8890" algn="r">
                        <a:lnSpc>
                          <a:spcPct val="100000"/>
                        </a:lnSpc>
                        <a:spcBef>
                          <a:spcPts val="229"/>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21"/>
                  </a:ext>
                </a:extLst>
              </a:tr>
              <a:tr h="126000">
                <a:tc>
                  <a:txBody>
                    <a:bodyPr/>
                    <a:lstStyle/>
                    <a:p>
                      <a:pPr marL="58419">
                        <a:lnSpc>
                          <a:spcPct val="100000"/>
                        </a:lnSpc>
                        <a:spcBef>
                          <a:spcPts val="229"/>
                        </a:spcBef>
                      </a:pPr>
                      <a:r>
                        <a:rPr sz="700" spc="-20" dirty="0">
                          <a:solidFill>
                            <a:schemeClr val="tx1"/>
                          </a:solidFill>
                          <a:latin typeface="+mn-lt"/>
                          <a:cs typeface="Arial"/>
                        </a:rPr>
                        <a:t>Sierra </a:t>
                      </a:r>
                      <a:r>
                        <a:rPr sz="700" spc="-5" dirty="0">
                          <a:solidFill>
                            <a:schemeClr val="tx1"/>
                          </a:solidFill>
                          <a:latin typeface="+mn-lt"/>
                          <a:cs typeface="Arial"/>
                        </a:rPr>
                        <a:t>Leone</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R="120014" algn="r">
                        <a:lnSpc>
                          <a:spcPct val="100000"/>
                        </a:lnSpc>
                        <a:spcBef>
                          <a:spcPts val="229"/>
                        </a:spcBef>
                      </a:pPr>
                      <a:r>
                        <a:rPr sz="700" dirty="0">
                          <a:latin typeface="+mn-lt"/>
                          <a:cs typeface="Arial"/>
                        </a:rPr>
                        <a:t>49</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36525" algn="r">
                        <a:lnSpc>
                          <a:spcPct val="100000"/>
                        </a:lnSpc>
                        <a:spcBef>
                          <a:spcPts val="229"/>
                        </a:spcBef>
                      </a:pPr>
                      <a:r>
                        <a:rPr sz="700" spc="-30" dirty="0">
                          <a:latin typeface="+mn-lt"/>
                          <a:cs typeface="Arial"/>
                        </a:rPr>
                        <a:t>61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0014" algn="r">
                        <a:lnSpc>
                          <a:spcPct val="100000"/>
                        </a:lnSpc>
                        <a:spcBef>
                          <a:spcPts val="229"/>
                        </a:spcBef>
                      </a:pPr>
                      <a:r>
                        <a:rPr sz="700" dirty="0">
                          <a:latin typeface="+mn-lt"/>
                          <a:cs typeface="Arial"/>
                        </a:rPr>
                        <a:t>38</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0014" algn="r">
                        <a:lnSpc>
                          <a:spcPct val="100000"/>
                        </a:lnSpc>
                        <a:spcBef>
                          <a:spcPts val="229"/>
                        </a:spcBef>
                      </a:pPr>
                      <a:r>
                        <a:rPr sz="700" dirty="0">
                          <a:latin typeface="+mn-lt"/>
                          <a:cs typeface="Arial"/>
                        </a:rPr>
                        <a:t>83</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8890" algn="r">
                        <a:lnSpc>
                          <a:spcPct val="100000"/>
                        </a:lnSpc>
                        <a:spcBef>
                          <a:spcPts val="229"/>
                        </a:spcBef>
                      </a:pPr>
                      <a:r>
                        <a:rPr sz="700" spc="-30" dirty="0">
                          <a:latin typeface="+mn-lt"/>
                          <a:cs typeface="Arial"/>
                        </a:rPr>
                        <a:t>86</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8890" algn="r">
                        <a:lnSpc>
                          <a:spcPct val="100000"/>
                        </a:lnSpc>
                        <a:spcBef>
                          <a:spcPts val="229"/>
                        </a:spcBef>
                      </a:pPr>
                      <a:r>
                        <a:rPr sz="700" spc="-30" dirty="0">
                          <a:latin typeface="+mn-lt"/>
                          <a:cs typeface="Arial"/>
                        </a:rPr>
                        <a:t>74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8890" algn="r">
                        <a:lnSpc>
                          <a:spcPct val="100000"/>
                        </a:lnSpc>
                        <a:spcBef>
                          <a:spcPts val="229"/>
                        </a:spcBef>
                      </a:pPr>
                      <a:r>
                        <a:rPr sz="700" spc="-30" dirty="0">
                          <a:latin typeface="+mn-lt"/>
                          <a:cs typeface="Arial"/>
                        </a:rPr>
                        <a:t>63</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160" algn="r">
                        <a:lnSpc>
                          <a:spcPct val="100000"/>
                        </a:lnSpc>
                        <a:spcBef>
                          <a:spcPts val="229"/>
                        </a:spcBef>
                      </a:pPr>
                      <a:r>
                        <a:rPr sz="700" spc="-30" dirty="0">
                          <a:latin typeface="+mn-lt"/>
                          <a:cs typeface="Arial"/>
                        </a:rPr>
                        <a:t>64</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9525" algn="r">
                        <a:lnSpc>
                          <a:spcPct val="100000"/>
                        </a:lnSpc>
                        <a:spcBef>
                          <a:spcPts val="229"/>
                        </a:spcBef>
                      </a:pPr>
                      <a:r>
                        <a:rPr sz="700" spc="-30" dirty="0">
                          <a:latin typeface="+mn-lt"/>
                          <a:cs typeface="Arial"/>
                        </a:rPr>
                        <a:t>61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20014" algn="r">
                        <a:lnSpc>
                          <a:spcPct val="100000"/>
                        </a:lnSpc>
                        <a:spcBef>
                          <a:spcPts val="229"/>
                        </a:spcBef>
                      </a:pPr>
                      <a:r>
                        <a:rPr sz="700" dirty="0">
                          <a:latin typeface="+mn-lt"/>
                          <a:cs typeface="Arial"/>
                        </a:rPr>
                        <a:t>26</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9525" algn="r">
                        <a:lnSpc>
                          <a:spcPct val="100000"/>
                        </a:lnSpc>
                        <a:spcBef>
                          <a:spcPts val="229"/>
                        </a:spcBef>
                      </a:pPr>
                      <a:r>
                        <a:rPr sz="700" spc="-30" dirty="0">
                          <a:latin typeface="+mn-lt"/>
                          <a:cs typeface="Arial"/>
                        </a:rPr>
                        <a:t>34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160" algn="r">
                        <a:lnSpc>
                          <a:spcPct val="100000"/>
                        </a:lnSpc>
                        <a:spcBef>
                          <a:spcPts val="229"/>
                        </a:spcBef>
                      </a:pPr>
                      <a:r>
                        <a:rPr sz="700" spc="-30" dirty="0">
                          <a:latin typeface="+mn-lt"/>
                          <a:cs typeface="Arial"/>
                        </a:rPr>
                        <a:t>17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22"/>
                  </a:ext>
                </a:extLst>
              </a:tr>
              <a:tr h="126000">
                <a:tc>
                  <a:txBody>
                    <a:bodyPr/>
                    <a:lstStyle/>
                    <a:p>
                      <a:pPr marL="58419">
                        <a:lnSpc>
                          <a:spcPct val="100000"/>
                        </a:lnSpc>
                        <a:spcBef>
                          <a:spcPts val="229"/>
                        </a:spcBef>
                      </a:pPr>
                      <a:r>
                        <a:rPr sz="700" spc="-5" dirty="0">
                          <a:solidFill>
                            <a:schemeClr val="tx1"/>
                          </a:solidFill>
                          <a:latin typeface="+mn-lt"/>
                          <a:cs typeface="Arial"/>
                        </a:rPr>
                        <a:t>Togo</a:t>
                      </a:r>
                      <a:endParaRPr sz="7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marR="120014" algn="r">
                        <a:lnSpc>
                          <a:spcPct val="100000"/>
                        </a:lnSpc>
                        <a:spcBef>
                          <a:spcPts val="229"/>
                        </a:spcBef>
                      </a:pPr>
                      <a:r>
                        <a:rPr sz="700" dirty="0">
                          <a:latin typeface="+mn-lt"/>
                          <a:cs typeface="Arial"/>
                        </a:rPr>
                        <a:t>73</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FE700"/>
                    </a:solidFill>
                  </a:tcPr>
                </a:tc>
                <a:tc>
                  <a:txBody>
                    <a:bodyPr/>
                    <a:lstStyle/>
                    <a:p>
                      <a:pPr marL="137160" algn="r">
                        <a:lnSpc>
                          <a:spcPct val="100000"/>
                        </a:lnSpc>
                        <a:spcBef>
                          <a:spcPts val="229"/>
                        </a:spcBef>
                      </a:pPr>
                      <a:r>
                        <a:rPr sz="700" spc="-30" dirty="0">
                          <a:latin typeface="+mn-lt"/>
                          <a:cs typeface="Arial"/>
                        </a:rPr>
                        <a:t>84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FE700"/>
                    </a:solidFill>
                  </a:tcPr>
                </a:tc>
                <a:tc>
                  <a:txBody>
                    <a:bodyPr/>
                    <a:lstStyle/>
                    <a:p>
                      <a:pPr marR="120650" algn="r">
                        <a:lnSpc>
                          <a:spcPct val="100000"/>
                        </a:lnSpc>
                        <a:spcBef>
                          <a:spcPts val="229"/>
                        </a:spcBef>
                      </a:pPr>
                      <a:r>
                        <a:rPr sz="700" dirty="0">
                          <a:latin typeface="+mn-lt"/>
                          <a:cs typeface="Arial"/>
                        </a:rPr>
                        <a:t>69</a:t>
                      </a:r>
                    </a:p>
                  </a:txBody>
                  <a:tcPr marL="0" marR="180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C98D"/>
                    </a:solidFill>
                  </a:tcPr>
                </a:tc>
                <a:tc>
                  <a:txBody>
                    <a:bodyPr/>
                    <a:lstStyle/>
                    <a:p>
                      <a:pPr marR="119380" algn="r">
                        <a:lnSpc>
                          <a:spcPct val="100000"/>
                        </a:lnSpc>
                        <a:spcBef>
                          <a:spcPts val="229"/>
                        </a:spcBef>
                      </a:pPr>
                      <a:r>
                        <a:rPr sz="700" dirty="0">
                          <a:latin typeface="+mn-lt"/>
                          <a:cs typeface="Arial"/>
                        </a:rPr>
                        <a:t>82</a:t>
                      </a: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FE700"/>
                    </a:solidFill>
                  </a:tcPr>
                </a:tc>
                <a:tc>
                  <a:txBody>
                    <a:bodyPr/>
                    <a:lstStyle/>
                    <a:p>
                      <a:pPr marL="9525" algn="r">
                        <a:lnSpc>
                          <a:spcPct val="100000"/>
                        </a:lnSpc>
                        <a:spcBef>
                          <a:spcPts val="229"/>
                        </a:spcBef>
                      </a:pPr>
                      <a:r>
                        <a:rPr sz="700" spc="-30" dirty="0">
                          <a:latin typeface="+mn-lt"/>
                          <a:cs typeface="Arial"/>
                        </a:rPr>
                        <a:t>87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CDDF9B"/>
                    </a:solidFill>
                  </a:tcPr>
                </a:tc>
                <a:tc>
                  <a:txBody>
                    <a:bodyPr/>
                    <a:lstStyle/>
                    <a:p>
                      <a:pPr marL="9525" algn="r">
                        <a:lnSpc>
                          <a:spcPct val="100000"/>
                        </a:lnSpc>
                        <a:spcBef>
                          <a:spcPts val="229"/>
                        </a:spcBef>
                      </a:pPr>
                      <a:r>
                        <a:rPr sz="700" spc="-30" dirty="0">
                          <a:latin typeface="+mn-lt"/>
                          <a:cs typeface="Arial"/>
                        </a:rPr>
                        <a:t>71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FE700"/>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180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bl>
          </a:graphicData>
        </a:graphic>
      </p:graphicFrame>
      <p:grpSp>
        <p:nvGrpSpPr>
          <p:cNvPr id="6" name="Group 5">
            <a:extLst>
              <a:ext uri="{FF2B5EF4-FFF2-40B4-BE49-F238E27FC236}">
                <a16:creationId xmlns:a16="http://schemas.microsoft.com/office/drawing/2014/main" id="{F2BDF1CB-B3B8-48A9-B928-FAAEAB504CC3}"/>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90–90–90 country scorecard: western and central Africa,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10239B68-C38E-4022-A9E8-E996B59175CB}"/>
                </a:ext>
              </a:extLst>
            </p:cNvPr>
            <p:cNvGrpSpPr/>
            <p:nvPr/>
          </p:nvGrpSpPr>
          <p:grpSpPr>
            <a:xfrm>
              <a:off x="2340000" y="6030000"/>
              <a:ext cx="5825283" cy="333888"/>
              <a:chOff x="11520000" y="5760000"/>
              <a:chExt cx="5825283" cy="333888"/>
            </a:xfrm>
          </p:grpSpPr>
          <p:sp>
            <p:nvSpPr>
              <p:cNvPr id="14" name="object 13">
                <a:extLst>
                  <a:ext uri="{FF2B5EF4-FFF2-40B4-BE49-F238E27FC236}">
                    <a16:creationId xmlns:a16="http://schemas.microsoft.com/office/drawing/2014/main" id="{DF333510-11EE-4A7F-A2C7-17BB19175B24}"/>
                  </a:ext>
                </a:extLst>
              </p:cNvPr>
              <p:cNvSpPr/>
              <p:nvPr/>
            </p:nvSpPr>
            <p:spPr>
              <a:xfrm>
                <a:off x="12924000" y="578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 name="TextBox 14">
                <a:extLst>
                  <a:ext uri="{FF2B5EF4-FFF2-40B4-BE49-F238E27FC236}">
                    <a16:creationId xmlns:a16="http://schemas.microsoft.com/office/drawing/2014/main" id="{4074D7D5-78BE-4F3C-A84A-421ED1992DFC}"/>
                  </a:ext>
                </a:extLst>
              </p:cNvPr>
              <p:cNvSpPr txBox="1"/>
              <p:nvPr/>
            </p:nvSpPr>
            <p:spPr>
              <a:xfrm>
                <a:off x="13068000" y="577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 name="Group 2">
                <a:extLst>
                  <a:ext uri="{FF2B5EF4-FFF2-40B4-BE49-F238E27FC236}">
                    <a16:creationId xmlns:a16="http://schemas.microsoft.com/office/drawing/2014/main" id="{E615C798-5543-4513-BDE6-F51AB3A29B75}"/>
                  </a:ext>
                </a:extLst>
              </p:cNvPr>
              <p:cNvGrpSpPr/>
              <p:nvPr/>
            </p:nvGrpSpPr>
            <p:grpSpPr>
              <a:xfrm>
                <a:off x="14076000" y="5770800"/>
                <a:ext cx="523912" cy="123111"/>
                <a:chOff x="3811116" y="5763600"/>
                <a:chExt cx="523912" cy="123111"/>
              </a:xfrm>
            </p:grpSpPr>
            <p:sp>
              <p:nvSpPr>
                <p:cNvPr id="20" name="object 14">
                  <a:extLst>
                    <a:ext uri="{FF2B5EF4-FFF2-40B4-BE49-F238E27FC236}">
                      <a16:creationId xmlns:a16="http://schemas.microsoft.com/office/drawing/2014/main" id="{8441A3A3-EA61-4A92-BAED-F3EAA6AB05B6}"/>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10339EF6-002B-42A7-A9DE-32D09C47195C}"/>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85–89%</a:t>
                  </a:r>
                </a:p>
              </p:txBody>
            </p:sp>
          </p:grpSp>
          <p:grpSp>
            <p:nvGrpSpPr>
              <p:cNvPr id="4" name="Group 3">
                <a:extLst>
                  <a:ext uri="{FF2B5EF4-FFF2-40B4-BE49-F238E27FC236}">
                    <a16:creationId xmlns:a16="http://schemas.microsoft.com/office/drawing/2014/main" id="{E66C2B61-87BE-4808-810F-708FAAD4AF47}"/>
                  </a:ext>
                </a:extLst>
              </p:cNvPr>
              <p:cNvGrpSpPr/>
              <p:nvPr/>
            </p:nvGrpSpPr>
            <p:grpSpPr>
              <a:xfrm>
                <a:off x="14889600" y="5770800"/>
                <a:ext cx="523912" cy="123111"/>
                <a:chOff x="5791116" y="5763600"/>
                <a:chExt cx="523912" cy="123111"/>
              </a:xfrm>
            </p:grpSpPr>
            <p:sp>
              <p:nvSpPr>
                <p:cNvPr id="18" name="object 15">
                  <a:extLst>
                    <a:ext uri="{FF2B5EF4-FFF2-40B4-BE49-F238E27FC236}">
                      <a16:creationId xmlns:a16="http://schemas.microsoft.com/office/drawing/2014/main" id="{ED0CC85F-F780-4C55-8CDA-7807568C3CFD}"/>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 name="TextBox 18">
                  <a:extLst>
                    <a:ext uri="{FF2B5EF4-FFF2-40B4-BE49-F238E27FC236}">
                      <a16:creationId xmlns:a16="http://schemas.microsoft.com/office/drawing/2014/main" id="{AF77B3EC-F3A3-4DB0-8BC2-88B27F4E2417}"/>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70–84%</a:t>
                  </a:r>
                </a:p>
              </p:txBody>
            </p:sp>
          </p:grpSp>
          <p:grpSp>
            <p:nvGrpSpPr>
              <p:cNvPr id="5" name="Group 4">
                <a:extLst>
                  <a:ext uri="{FF2B5EF4-FFF2-40B4-BE49-F238E27FC236}">
                    <a16:creationId xmlns:a16="http://schemas.microsoft.com/office/drawing/2014/main" id="{4EE900AC-C26F-4132-A771-4698881D62B0}"/>
                  </a:ext>
                </a:extLst>
              </p:cNvPr>
              <p:cNvGrpSpPr/>
              <p:nvPr/>
            </p:nvGrpSpPr>
            <p:grpSpPr>
              <a:xfrm>
                <a:off x="15703200" y="5770800"/>
                <a:ext cx="523912" cy="123111"/>
                <a:chOff x="7029516" y="5763600"/>
                <a:chExt cx="523912" cy="123111"/>
              </a:xfrm>
            </p:grpSpPr>
            <p:sp>
              <p:nvSpPr>
                <p:cNvPr id="16" name="object 16">
                  <a:extLst>
                    <a:ext uri="{FF2B5EF4-FFF2-40B4-BE49-F238E27FC236}">
                      <a16:creationId xmlns:a16="http://schemas.microsoft.com/office/drawing/2014/main" id="{165CCC88-1F91-49B8-9E0C-C2E1B05F510E}"/>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 name="TextBox 16">
                  <a:extLst>
                    <a:ext uri="{FF2B5EF4-FFF2-40B4-BE49-F238E27FC236}">
                      <a16:creationId xmlns:a16="http://schemas.microsoft.com/office/drawing/2014/main" id="{2B7B92C8-1E9D-4B81-8654-F953E8DA389B}"/>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50–69%</a:t>
                  </a:r>
                </a:p>
              </p:txBody>
            </p:sp>
          </p:grpSp>
          <p:grpSp>
            <p:nvGrpSpPr>
              <p:cNvPr id="29" name="Group 28">
                <a:extLst>
                  <a:ext uri="{FF2B5EF4-FFF2-40B4-BE49-F238E27FC236}">
                    <a16:creationId xmlns:a16="http://schemas.microsoft.com/office/drawing/2014/main" id="{E09BAC8F-4B55-4ACC-B51C-E1AF6D3109C6}"/>
                  </a:ext>
                </a:extLst>
              </p:cNvPr>
              <p:cNvGrpSpPr/>
              <p:nvPr/>
            </p:nvGrpSpPr>
            <p:grpSpPr>
              <a:xfrm>
                <a:off x="16516800" y="5770800"/>
                <a:ext cx="828483" cy="123111"/>
                <a:chOff x="7654385" y="5763600"/>
                <a:chExt cx="828483" cy="123111"/>
              </a:xfrm>
            </p:grpSpPr>
            <p:sp>
              <p:nvSpPr>
                <p:cNvPr id="25" name="object 16">
                  <a:extLst>
                    <a:ext uri="{FF2B5EF4-FFF2-40B4-BE49-F238E27FC236}">
                      <a16:creationId xmlns:a16="http://schemas.microsoft.com/office/drawing/2014/main" id="{F80A49E7-61A3-4236-BB93-CBB722089F71}"/>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6" name="TextBox 25">
                  <a:extLst>
                    <a:ext uri="{FF2B5EF4-FFF2-40B4-BE49-F238E27FC236}">
                      <a16:creationId xmlns:a16="http://schemas.microsoft.com/office/drawing/2014/main" id="{42B59056-E225-41EF-BA22-4CD582511BCB}"/>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50%</a:t>
                  </a:r>
                </a:p>
              </p:txBody>
            </p:sp>
          </p:grpSp>
          <p:sp>
            <p:nvSpPr>
              <p:cNvPr id="27" name="TextBox 26">
                <a:extLst>
                  <a:ext uri="{FF2B5EF4-FFF2-40B4-BE49-F238E27FC236}">
                    <a16:creationId xmlns:a16="http://schemas.microsoft.com/office/drawing/2014/main" id="{C28064B1-DD4E-46AF-91CC-F0CA5D6BDF6D}"/>
                  </a:ext>
                </a:extLst>
              </p:cNvPr>
              <p:cNvSpPr txBox="1"/>
              <p:nvPr/>
            </p:nvSpPr>
            <p:spPr>
              <a:xfrm>
                <a:off x="11520000" y="5760000"/>
                <a:ext cx="599523"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90–90–90: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8" name="TextBox 27">
                <a:extLst>
                  <a:ext uri="{FF2B5EF4-FFF2-40B4-BE49-F238E27FC236}">
                    <a16:creationId xmlns:a16="http://schemas.microsoft.com/office/drawing/2014/main" id="{4192FA27-91F6-4647-BA54-FB78EE4E1EF5}"/>
                  </a:ext>
                </a:extLst>
              </p:cNvPr>
              <p:cNvSpPr txBox="1"/>
              <p:nvPr/>
            </p:nvSpPr>
            <p:spPr>
              <a:xfrm>
                <a:off x="11520000" y="5940000"/>
                <a:ext cx="1290418"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Viral load suppression:</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2" name="object 13">
                <a:extLst>
                  <a:ext uri="{FF2B5EF4-FFF2-40B4-BE49-F238E27FC236}">
                    <a16:creationId xmlns:a16="http://schemas.microsoft.com/office/drawing/2014/main" id="{86D6496B-1757-4726-83C7-EED2EBCE61B7}"/>
                  </a:ext>
                </a:extLst>
              </p:cNvPr>
              <p:cNvSpPr/>
              <p:nvPr/>
            </p:nvSpPr>
            <p:spPr>
              <a:xfrm>
                <a:off x="12924000" y="596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 name="TextBox 32">
                <a:extLst>
                  <a:ext uri="{FF2B5EF4-FFF2-40B4-BE49-F238E27FC236}">
                    <a16:creationId xmlns:a16="http://schemas.microsoft.com/office/drawing/2014/main" id="{9104F2F0-6992-4871-8F51-5A413FAEB3A7}"/>
                  </a:ext>
                </a:extLst>
              </p:cNvPr>
              <p:cNvSpPr txBox="1"/>
              <p:nvPr/>
            </p:nvSpPr>
            <p:spPr>
              <a:xfrm>
                <a:off x="13068000" y="595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73%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6" name="Group 35">
                <a:extLst>
                  <a:ext uri="{FF2B5EF4-FFF2-40B4-BE49-F238E27FC236}">
                    <a16:creationId xmlns:a16="http://schemas.microsoft.com/office/drawing/2014/main" id="{665A206F-18D1-49BB-A215-771AAC397260}"/>
                  </a:ext>
                </a:extLst>
              </p:cNvPr>
              <p:cNvGrpSpPr/>
              <p:nvPr/>
            </p:nvGrpSpPr>
            <p:grpSpPr>
              <a:xfrm>
                <a:off x="14076000" y="5950800"/>
                <a:ext cx="523912" cy="123111"/>
                <a:chOff x="3811116" y="5763600"/>
                <a:chExt cx="523912" cy="123111"/>
              </a:xfrm>
            </p:grpSpPr>
            <p:sp>
              <p:nvSpPr>
                <p:cNvPr id="46" name="object 14">
                  <a:extLst>
                    <a:ext uri="{FF2B5EF4-FFF2-40B4-BE49-F238E27FC236}">
                      <a16:creationId xmlns:a16="http://schemas.microsoft.com/office/drawing/2014/main" id="{3AE00945-F0EE-46AD-9552-DB6B3D5D8161}"/>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7" name="TextBox 46">
                  <a:extLst>
                    <a:ext uri="{FF2B5EF4-FFF2-40B4-BE49-F238E27FC236}">
                      <a16:creationId xmlns:a16="http://schemas.microsoft.com/office/drawing/2014/main" id="{F41D7FE2-81C2-4A7C-ABD6-6508B06F2A22}"/>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65–72%</a:t>
                  </a:r>
                </a:p>
              </p:txBody>
            </p:sp>
          </p:grpSp>
          <p:grpSp>
            <p:nvGrpSpPr>
              <p:cNvPr id="37" name="Group 36">
                <a:extLst>
                  <a:ext uri="{FF2B5EF4-FFF2-40B4-BE49-F238E27FC236}">
                    <a16:creationId xmlns:a16="http://schemas.microsoft.com/office/drawing/2014/main" id="{A6693942-E317-4905-A311-1396047A0DAA}"/>
                  </a:ext>
                </a:extLst>
              </p:cNvPr>
              <p:cNvGrpSpPr/>
              <p:nvPr/>
            </p:nvGrpSpPr>
            <p:grpSpPr>
              <a:xfrm>
                <a:off x="14889600" y="5950800"/>
                <a:ext cx="523912" cy="123111"/>
                <a:chOff x="5791116" y="5763600"/>
                <a:chExt cx="523912" cy="123111"/>
              </a:xfrm>
            </p:grpSpPr>
            <p:sp>
              <p:nvSpPr>
                <p:cNvPr id="44" name="object 15">
                  <a:extLst>
                    <a:ext uri="{FF2B5EF4-FFF2-40B4-BE49-F238E27FC236}">
                      <a16:creationId xmlns:a16="http://schemas.microsoft.com/office/drawing/2014/main" id="{AFF47AF7-46FE-4C00-B4D0-2761698C9521}"/>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5" name="TextBox 44">
                  <a:extLst>
                    <a:ext uri="{FF2B5EF4-FFF2-40B4-BE49-F238E27FC236}">
                      <a16:creationId xmlns:a16="http://schemas.microsoft.com/office/drawing/2014/main" id="{2FF30BF4-E7B1-4321-9F82-9E4D5EEB27AF}"/>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40–64%</a:t>
                  </a:r>
                </a:p>
              </p:txBody>
            </p:sp>
          </p:grpSp>
          <p:grpSp>
            <p:nvGrpSpPr>
              <p:cNvPr id="38" name="Group 37">
                <a:extLst>
                  <a:ext uri="{FF2B5EF4-FFF2-40B4-BE49-F238E27FC236}">
                    <a16:creationId xmlns:a16="http://schemas.microsoft.com/office/drawing/2014/main" id="{379677F8-982B-4F76-88AA-291CC4C5F7B7}"/>
                  </a:ext>
                </a:extLst>
              </p:cNvPr>
              <p:cNvGrpSpPr/>
              <p:nvPr/>
            </p:nvGrpSpPr>
            <p:grpSpPr>
              <a:xfrm>
                <a:off x="15703200" y="5950800"/>
                <a:ext cx="523912" cy="123111"/>
                <a:chOff x="7029516" y="5763600"/>
                <a:chExt cx="523912" cy="123111"/>
              </a:xfrm>
            </p:grpSpPr>
            <p:sp>
              <p:nvSpPr>
                <p:cNvPr id="42" name="object 16">
                  <a:extLst>
                    <a:ext uri="{FF2B5EF4-FFF2-40B4-BE49-F238E27FC236}">
                      <a16:creationId xmlns:a16="http://schemas.microsoft.com/office/drawing/2014/main" id="{C5817743-D26F-4650-A687-8C7AEDD9CA72}"/>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 name="TextBox 42">
                  <a:extLst>
                    <a:ext uri="{FF2B5EF4-FFF2-40B4-BE49-F238E27FC236}">
                      <a16:creationId xmlns:a16="http://schemas.microsoft.com/office/drawing/2014/main" id="{360B471A-E338-4F07-AF1F-A965D27AA574}"/>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25–39%</a:t>
                  </a:r>
                </a:p>
              </p:txBody>
            </p:sp>
          </p:grpSp>
          <p:grpSp>
            <p:nvGrpSpPr>
              <p:cNvPr id="39" name="Group 38">
                <a:extLst>
                  <a:ext uri="{FF2B5EF4-FFF2-40B4-BE49-F238E27FC236}">
                    <a16:creationId xmlns:a16="http://schemas.microsoft.com/office/drawing/2014/main" id="{AAD3E5EF-C61B-4CE7-A4CF-DA817F0FE791}"/>
                  </a:ext>
                </a:extLst>
              </p:cNvPr>
              <p:cNvGrpSpPr/>
              <p:nvPr/>
            </p:nvGrpSpPr>
            <p:grpSpPr>
              <a:xfrm>
                <a:off x="16516800" y="5950800"/>
                <a:ext cx="828483" cy="123111"/>
                <a:chOff x="7654385" y="5763600"/>
                <a:chExt cx="828483" cy="123111"/>
              </a:xfrm>
            </p:grpSpPr>
            <p:sp>
              <p:nvSpPr>
                <p:cNvPr id="40" name="object 16">
                  <a:extLst>
                    <a:ext uri="{FF2B5EF4-FFF2-40B4-BE49-F238E27FC236}">
                      <a16:creationId xmlns:a16="http://schemas.microsoft.com/office/drawing/2014/main" id="{88D4C011-927E-46C7-B3BF-B1C0CEEB1407}"/>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 name="TextBox 40">
                  <a:extLst>
                    <a:ext uri="{FF2B5EF4-FFF2-40B4-BE49-F238E27FC236}">
                      <a16:creationId xmlns:a16="http://schemas.microsoft.com/office/drawing/2014/main" id="{2267F4DD-CF09-4B41-8F5C-C3FA0BF541F4}"/>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25%</a:t>
                  </a:r>
                </a:p>
              </p:txBody>
            </p:sp>
          </p:grpSp>
        </p:grpSp>
        <p:sp>
          <p:nvSpPr>
            <p:cNvPr id="49" name="Rectangle 48">
              <a:extLst>
                <a:ext uri="{FF2B5EF4-FFF2-40B4-BE49-F238E27FC236}">
                  <a16:creationId xmlns:a16="http://schemas.microsoft.com/office/drawing/2014/main" id="{7CD633EC-8E41-46F1-AC37-5B2724A8D112}"/>
                </a:ext>
              </a:extLst>
            </p:cNvPr>
            <p:cNvSpPr/>
            <p:nvPr/>
          </p:nvSpPr>
          <p:spPr>
            <a:xfrm>
              <a:off x="360000" y="6480000"/>
              <a:ext cx="1598194"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special analysis, 2019.</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spTree>
    <p:extLst>
      <p:ext uri="{BB962C8B-B14F-4D97-AF65-F5344CB8AC3E}">
        <p14:creationId xmlns:p14="http://schemas.microsoft.com/office/powerpoint/2010/main" val="223515014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565BBC5-D39B-42B1-B4F7-1C1C2A642DDB}"/>
              </a:ext>
            </a:extLst>
          </p:cNvPr>
          <p:cNvGrpSpPr/>
          <p:nvPr/>
        </p:nvGrpSpPr>
        <p:grpSpPr>
          <a:xfrm>
            <a:off x="0" y="0"/>
            <a:ext cx="10285200" cy="6153111"/>
            <a:chOff x="0" y="0"/>
            <a:chExt cx="10285200" cy="6153111"/>
          </a:xfrm>
        </p:grpSpPr>
        <p:sp>
          <p:nvSpPr>
            <p:cNvPr id="80" name="Rectangle 79">
              <a:extLst>
                <a:ext uri="{FF2B5EF4-FFF2-40B4-BE49-F238E27FC236}">
                  <a16:creationId xmlns:a16="http://schemas.microsoft.com/office/drawing/2014/main" id="{45F125F2-26CF-4501-9D69-75D4CAF910C0}"/>
                </a:ext>
              </a:extLst>
            </p:cNvPr>
            <p:cNvSpPr/>
            <p:nvPr/>
          </p:nvSpPr>
          <p:spPr>
            <a:xfrm>
              <a:off x="2718000" y="1759122"/>
              <a:ext cx="144000" cy="2078477"/>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1" name="Rectangle 80">
              <a:extLst>
                <a:ext uri="{FF2B5EF4-FFF2-40B4-BE49-F238E27FC236}">
                  <a16:creationId xmlns:a16="http://schemas.microsoft.com/office/drawing/2014/main" id="{CF912565-FEE1-486C-98EC-3723837434C9}"/>
                </a:ext>
              </a:extLst>
            </p:cNvPr>
            <p:cNvSpPr/>
            <p:nvPr/>
          </p:nvSpPr>
          <p:spPr>
            <a:xfrm>
              <a:off x="2898000" y="2991264"/>
              <a:ext cx="144000" cy="84633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7" name="Rectangle 86">
              <a:extLst>
                <a:ext uri="{FF2B5EF4-FFF2-40B4-BE49-F238E27FC236}">
                  <a16:creationId xmlns:a16="http://schemas.microsoft.com/office/drawing/2014/main" id="{51F3D629-3D4C-499F-A0DC-28A2D4A104A5}"/>
                </a:ext>
              </a:extLst>
            </p:cNvPr>
            <p:cNvSpPr/>
            <p:nvPr/>
          </p:nvSpPr>
          <p:spPr>
            <a:xfrm>
              <a:off x="3978000" y="3466814"/>
              <a:ext cx="144000" cy="37078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1" name="Rectangle 90">
              <a:extLst>
                <a:ext uri="{FF2B5EF4-FFF2-40B4-BE49-F238E27FC236}">
                  <a16:creationId xmlns:a16="http://schemas.microsoft.com/office/drawing/2014/main" id="{80C533F9-8C98-4D3E-A40F-43F983A490CF}"/>
                </a:ext>
              </a:extLst>
            </p:cNvPr>
            <p:cNvSpPr/>
            <p:nvPr/>
          </p:nvSpPr>
          <p:spPr>
            <a:xfrm>
              <a:off x="1638000" y="2824098"/>
              <a:ext cx="144000" cy="1013501"/>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2" name="Rectangle 91">
              <a:extLst>
                <a:ext uri="{FF2B5EF4-FFF2-40B4-BE49-F238E27FC236}">
                  <a16:creationId xmlns:a16="http://schemas.microsoft.com/office/drawing/2014/main" id="{9345FD51-9B95-4C05-AD6F-87B65889754F}"/>
                </a:ext>
              </a:extLst>
            </p:cNvPr>
            <p:cNvSpPr/>
            <p:nvPr/>
          </p:nvSpPr>
          <p:spPr>
            <a:xfrm>
              <a:off x="1818000" y="2186046"/>
              <a:ext cx="144000" cy="1651554"/>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7" name="Rectangle 96">
              <a:extLst>
                <a:ext uri="{FF2B5EF4-FFF2-40B4-BE49-F238E27FC236}">
                  <a16:creationId xmlns:a16="http://schemas.microsoft.com/office/drawing/2014/main" id="{8F2BC175-6534-4211-B169-55F842B36472}"/>
                </a:ext>
              </a:extLst>
            </p:cNvPr>
            <p:cNvSpPr/>
            <p:nvPr/>
          </p:nvSpPr>
          <p:spPr>
            <a:xfrm>
              <a:off x="4878000" y="2560406"/>
              <a:ext cx="144000" cy="1277193"/>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C44DC0D4-5F42-4AD3-A81A-894D1E63967F}"/>
                </a:ext>
              </a:extLst>
            </p:cNvPr>
            <p:cNvSpPr/>
            <p:nvPr/>
          </p:nvSpPr>
          <p:spPr>
            <a:xfrm>
              <a:off x="5058000" y="2833938"/>
              <a:ext cx="144000" cy="100366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5" name="Rectangle 104">
              <a:extLst>
                <a:ext uri="{FF2B5EF4-FFF2-40B4-BE49-F238E27FC236}">
                  <a16:creationId xmlns:a16="http://schemas.microsoft.com/office/drawing/2014/main" id="{53BF2DA0-83ED-453C-9BA9-EB7A298027BC}"/>
                </a:ext>
              </a:extLst>
            </p:cNvPr>
            <p:cNvSpPr/>
            <p:nvPr/>
          </p:nvSpPr>
          <p:spPr>
            <a:xfrm>
              <a:off x="5958000" y="3347746"/>
              <a:ext cx="144000" cy="48985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7" name="Rectangle 106">
              <a:extLst>
                <a:ext uri="{FF2B5EF4-FFF2-40B4-BE49-F238E27FC236}">
                  <a16:creationId xmlns:a16="http://schemas.microsoft.com/office/drawing/2014/main" id="{9439E6DF-3CB4-40E7-8311-8488813AA910}"/>
                </a:ext>
              </a:extLst>
            </p:cNvPr>
            <p:cNvSpPr/>
            <p:nvPr/>
          </p:nvSpPr>
          <p:spPr>
            <a:xfrm>
              <a:off x="6138000" y="2055180"/>
              <a:ext cx="144000" cy="178242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2" name="Rectangle 111">
              <a:extLst>
                <a:ext uri="{FF2B5EF4-FFF2-40B4-BE49-F238E27FC236}">
                  <a16:creationId xmlns:a16="http://schemas.microsoft.com/office/drawing/2014/main" id="{84CFF4B3-4158-4D5E-9FF5-9BED1A6ADD47}"/>
                </a:ext>
              </a:extLst>
            </p:cNvPr>
            <p:cNvSpPr/>
            <p:nvPr/>
          </p:nvSpPr>
          <p:spPr>
            <a:xfrm>
              <a:off x="7218000" y="3697436"/>
              <a:ext cx="144000" cy="140164"/>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3" name="object 13">
              <a:extLst>
                <a:ext uri="{FF2B5EF4-FFF2-40B4-BE49-F238E27FC236}">
                  <a16:creationId xmlns:a16="http://schemas.microsoft.com/office/drawing/2014/main" id="{081F7E4D-3408-44A4-B615-3939B675C5DC}"/>
                </a:ext>
              </a:extLst>
            </p:cNvPr>
            <p:cNvSpPr/>
            <p:nvPr/>
          </p:nvSpPr>
          <p:spPr>
            <a:xfrm>
              <a:off x="720000" y="451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TextBox 143">
              <a:extLst>
                <a:ext uri="{FF2B5EF4-FFF2-40B4-BE49-F238E27FC236}">
                  <a16:creationId xmlns:a16="http://schemas.microsoft.com/office/drawing/2014/main" id="{4658EF5B-08B8-49F5-A6DD-0B7C4A44CDC9}"/>
                </a:ext>
              </a:extLst>
            </p:cNvPr>
            <p:cNvSpPr txBox="1"/>
            <p:nvPr/>
          </p:nvSpPr>
          <p:spPr>
            <a:xfrm>
              <a:off x="936000" y="4500000"/>
              <a:ext cx="77585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Sex workers</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 name="object 103">
              <a:extLst>
                <a:ext uri="{FF2B5EF4-FFF2-40B4-BE49-F238E27FC236}">
                  <a16:creationId xmlns:a16="http://schemas.microsoft.com/office/drawing/2014/main" id="{E2215FAE-D9E8-4BEA-8D9E-D0DC54DA9891}"/>
                </a:ext>
              </a:extLst>
            </p:cNvPr>
            <p:cNvSpPr/>
            <p:nvPr/>
          </p:nvSpPr>
          <p:spPr>
            <a:xfrm>
              <a:off x="1440000" y="1677600"/>
              <a:ext cx="0" cy="2158786"/>
            </a:xfrm>
            <a:custGeom>
              <a:avLst/>
              <a:gdLst/>
              <a:ahLst/>
              <a:cxnLst/>
              <a:rect l="l" t="t" r="r" b="b"/>
              <a:pathLst>
                <a:path h="1567179">
                  <a:moveTo>
                    <a:pt x="0" y="0"/>
                  </a:moveTo>
                  <a:lnTo>
                    <a:pt x="0" y="1566671"/>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key populations who reported receiving at least two prevention services in the past three months, western and central Africa, 2016–2018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067874"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2016–2018.</a:t>
              </a:r>
            </a:p>
          </p:txBody>
        </p:sp>
        <p:sp>
          <p:nvSpPr>
            <p:cNvPr id="38" name="object 126">
              <a:extLst>
                <a:ext uri="{FF2B5EF4-FFF2-40B4-BE49-F238E27FC236}">
                  <a16:creationId xmlns:a16="http://schemas.microsoft.com/office/drawing/2014/main" id="{BE8DDE04-F470-44DE-B8CC-6E93E575F38A}"/>
                </a:ext>
              </a:extLst>
            </p:cNvPr>
            <p:cNvSpPr txBox="1"/>
            <p:nvPr/>
          </p:nvSpPr>
          <p:spPr>
            <a:xfrm>
              <a:off x="540000" y="5400000"/>
              <a:ext cx="7231774" cy="383182"/>
            </a:xfrm>
            <a:prstGeom prst="rect">
              <a:avLst/>
            </a:prstGeom>
          </p:spPr>
          <p:txBody>
            <a:bodyPr vert="horz" wrap="square" lIns="0" tIns="7620" rIns="0" bIns="0" rtlCol="0">
              <a:spAutoFit/>
            </a:bodyPr>
            <a:lstStyle/>
            <a:p>
              <a:pPr marL="0" marR="497840" lvl="0" indent="0" algn="l" defTabSz="914400" rtl="0" eaLnBrk="1" fontAlgn="base" latinLnBrk="0" hangingPunct="1">
                <a:lnSpc>
                  <a:spcPct val="1042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Possible prevention services received among sex workers, gay  men and other men who have sex with men and transgender  people: condoms and lubricant, counselling on condom use  and safe sex, and testing for sexually transmitted infections.  Possible prevention services received among people who  inject drugs: condoms and lubricant, counselling on condom  use and safe sex, and clean needles or syringes.</a:t>
              </a:r>
            </a:p>
          </p:txBody>
        </p:sp>
        <p:sp>
          <p:nvSpPr>
            <p:cNvPr id="39" name="Rectangle 38">
              <a:extLst>
                <a:ext uri="{FF2B5EF4-FFF2-40B4-BE49-F238E27FC236}">
                  <a16:creationId xmlns:a16="http://schemas.microsoft.com/office/drawing/2014/main" id="{82B8A0DB-DE43-4108-B028-9058A649B2F4}"/>
                </a:ext>
              </a:extLst>
            </p:cNvPr>
            <p:cNvSpPr/>
            <p:nvPr/>
          </p:nvSpPr>
          <p:spPr>
            <a:xfrm>
              <a:off x="540000" y="5040000"/>
              <a:ext cx="7081405" cy="338554"/>
            </a:xfrm>
            <a:prstGeom prst="rect">
              <a:avLst/>
            </a:prstGeom>
          </p:spPr>
          <p:txBody>
            <a:bodyPr wrap="square" lIns="0">
              <a:spAutoFit/>
            </a:bodyPr>
            <a:lstStyle/>
            <a:p>
              <a:pPr marL="360363" marR="0" lvl="0" indent="-360363" algn="l" defTabSz="914400" rtl="0" eaLnBrk="1" fontAlgn="base" latinLnBrk="0" hangingPunct="1">
                <a:lnSpc>
                  <a:spcPct val="100000"/>
                </a:lnSpc>
                <a:spcBef>
                  <a:spcPct val="0"/>
                </a:spcBef>
                <a:spcAft>
                  <a:spcPct val="0"/>
                </a:spcAft>
                <a:buClrTx/>
                <a:buSzTx/>
                <a:buFontTx/>
                <a:buNone/>
                <a:tabLst>
                  <a:tab pos="361950" algn="l"/>
                </a:tabLst>
                <a:defRPr/>
              </a:pPr>
              <a:r>
                <a:rPr kumimoji="0" lang="en-GB" sz="8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Notes</a:t>
              </a: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The use of an asterisk (*) indicates that data for marked  countries come from programme data (which tend to show higher values due to the use as a denominator of the number  of key population members that are linked to the programme)  and not from a survey.</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7" name="object 110">
              <a:extLst>
                <a:ext uri="{FF2B5EF4-FFF2-40B4-BE49-F238E27FC236}">
                  <a16:creationId xmlns:a16="http://schemas.microsoft.com/office/drawing/2014/main" id="{4D0DB7FE-C1DC-4104-9612-B8AD4A857909}"/>
                </a:ext>
              </a:extLst>
            </p:cNvPr>
            <p:cNvSpPr/>
            <p:nvPr/>
          </p:nvSpPr>
          <p:spPr>
            <a:xfrm>
              <a:off x="1439450" y="16775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8" name="object 54">
              <a:extLst>
                <a:ext uri="{FF2B5EF4-FFF2-40B4-BE49-F238E27FC236}">
                  <a16:creationId xmlns:a16="http://schemas.microsoft.com/office/drawing/2014/main" id="{C5DE48D0-7FD3-48F9-9728-F43DCDD42FE8}"/>
                </a:ext>
              </a:extLst>
            </p:cNvPr>
            <p:cNvSpPr txBox="1"/>
            <p:nvPr/>
          </p:nvSpPr>
          <p:spPr>
            <a:xfrm>
              <a:off x="1440000" y="39456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Burkina Faso</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0" name="object 54">
              <a:extLst>
                <a:ext uri="{FF2B5EF4-FFF2-40B4-BE49-F238E27FC236}">
                  <a16:creationId xmlns:a16="http://schemas.microsoft.com/office/drawing/2014/main" id="{8D1D1F53-F98F-4DC3-98EE-D4299922420C}"/>
                </a:ext>
              </a:extLst>
            </p:cNvPr>
            <p:cNvSpPr txBox="1"/>
            <p:nvPr/>
          </p:nvSpPr>
          <p:spPr>
            <a:xfrm>
              <a:off x="2520000" y="39456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Côte d'Ivoire</a:t>
              </a:r>
            </a:p>
          </p:txBody>
        </p:sp>
        <p:sp>
          <p:nvSpPr>
            <p:cNvPr id="52" name="object 54">
              <a:extLst>
                <a:ext uri="{FF2B5EF4-FFF2-40B4-BE49-F238E27FC236}">
                  <a16:creationId xmlns:a16="http://schemas.microsoft.com/office/drawing/2014/main" id="{548B7884-290E-4A20-BC4C-C8E7903249B2}"/>
                </a:ext>
              </a:extLst>
            </p:cNvPr>
            <p:cNvSpPr txBox="1"/>
            <p:nvPr/>
          </p:nvSpPr>
          <p:spPr>
            <a:xfrm>
              <a:off x="3600000" y="39456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Guinea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4" name="object 54">
              <a:extLst>
                <a:ext uri="{FF2B5EF4-FFF2-40B4-BE49-F238E27FC236}">
                  <a16:creationId xmlns:a16="http://schemas.microsoft.com/office/drawing/2014/main" id="{CA4790DE-ED22-428A-B830-99D24C7A1941}"/>
                </a:ext>
              </a:extLst>
            </p:cNvPr>
            <p:cNvSpPr txBox="1"/>
            <p:nvPr/>
          </p:nvSpPr>
          <p:spPr>
            <a:xfrm>
              <a:off x="4680000" y="39456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Niger*</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6" name="object 54">
              <a:extLst>
                <a:ext uri="{FF2B5EF4-FFF2-40B4-BE49-F238E27FC236}">
                  <a16:creationId xmlns:a16="http://schemas.microsoft.com/office/drawing/2014/main" id="{9762F6C7-5280-400D-9E9D-23A2AEFA8A5A}"/>
                </a:ext>
              </a:extLst>
            </p:cNvPr>
            <p:cNvSpPr txBox="1"/>
            <p:nvPr/>
          </p:nvSpPr>
          <p:spPr>
            <a:xfrm>
              <a:off x="5760000" y="3945600"/>
              <a:ext cx="1080000" cy="347490"/>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Sao Tome and Principe</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8" name="object 54">
              <a:extLst>
                <a:ext uri="{FF2B5EF4-FFF2-40B4-BE49-F238E27FC236}">
                  <a16:creationId xmlns:a16="http://schemas.microsoft.com/office/drawing/2014/main" id="{70F5BC8F-16D6-4EFA-BD6D-6AAE5BB563BE}"/>
                </a:ext>
              </a:extLst>
            </p:cNvPr>
            <p:cNvSpPr txBox="1"/>
            <p:nvPr/>
          </p:nvSpPr>
          <p:spPr>
            <a:xfrm>
              <a:off x="6840000" y="3945599"/>
              <a:ext cx="1080000" cy="575125"/>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Senegal</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1" name="TextBox 60">
              <a:extLst>
                <a:ext uri="{FF2B5EF4-FFF2-40B4-BE49-F238E27FC236}">
                  <a16:creationId xmlns:a16="http://schemas.microsoft.com/office/drawing/2014/main" id="{429BB495-A891-42D1-BCC7-EF3A74FF4D0E}"/>
                </a:ext>
              </a:extLst>
            </p:cNvPr>
            <p:cNvSpPr txBox="1"/>
            <p:nvPr/>
          </p:nvSpPr>
          <p:spPr>
            <a:xfrm>
              <a:off x="900000" y="25704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1A52C3EB-267D-4863-BD39-CF709390DBA3}"/>
                </a:ext>
              </a:extLst>
            </p:cNvPr>
            <p:cNvSpPr txBox="1"/>
            <p:nvPr/>
          </p:nvSpPr>
          <p:spPr>
            <a:xfrm>
              <a:off x="1152000" y="1605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3" name="TextBox 112">
              <a:extLst>
                <a:ext uri="{FF2B5EF4-FFF2-40B4-BE49-F238E27FC236}">
                  <a16:creationId xmlns:a16="http://schemas.microsoft.com/office/drawing/2014/main" id="{292D4632-1780-401E-B900-E5D44FC225E7}"/>
                </a:ext>
              </a:extLst>
            </p:cNvPr>
            <p:cNvSpPr txBox="1"/>
            <p:nvPr/>
          </p:nvSpPr>
          <p:spPr>
            <a:xfrm>
              <a:off x="1216120" y="1821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2A859A9F-45CB-4AD4-AD11-CB6A54007741}"/>
                </a:ext>
              </a:extLst>
            </p:cNvPr>
            <p:cNvSpPr txBox="1"/>
            <p:nvPr/>
          </p:nvSpPr>
          <p:spPr>
            <a:xfrm>
              <a:off x="1216120" y="2037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5" name="TextBox 114">
              <a:extLst>
                <a:ext uri="{FF2B5EF4-FFF2-40B4-BE49-F238E27FC236}">
                  <a16:creationId xmlns:a16="http://schemas.microsoft.com/office/drawing/2014/main" id="{94B5C7D0-49FC-42D5-B4BC-513E01362D1A}"/>
                </a:ext>
              </a:extLst>
            </p:cNvPr>
            <p:cNvSpPr txBox="1"/>
            <p:nvPr/>
          </p:nvSpPr>
          <p:spPr>
            <a:xfrm>
              <a:off x="1216120" y="225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6" name="TextBox 115">
              <a:extLst>
                <a:ext uri="{FF2B5EF4-FFF2-40B4-BE49-F238E27FC236}">
                  <a16:creationId xmlns:a16="http://schemas.microsoft.com/office/drawing/2014/main" id="{F3AFCBF9-C680-4680-BF45-F4492694C7EC}"/>
                </a:ext>
              </a:extLst>
            </p:cNvPr>
            <p:cNvSpPr txBox="1"/>
            <p:nvPr/>
          </p:nvSpPr>
          <p:spPr>
            <a:xfrm>
              <a:off x="1216120" y="2469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5467D794-DA12-42AF-8F89-D11007821A59}"/>
                </a:ext>
              </a:extLst>
            </p:cNvPr>
            <p:cNvSpPr txBox="1"/>
            <p:nvPr/>
          </p:nvSpPr>
          <p:spPr>
            <a:xfrm>
              <a:off x="1216120" y="2685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37C7392C-3B87-4EF9-AA55-164AAC14122E}"/>
                </a:ext>
              </a:extLst>
            </p:cNvPr>
            <p:cNvSpPr txBox="1"/>
            <p:nvPr/>
          </p:nvSpPr>
          <p:spPr>
            <a:xfrm>
              <a:off x="1216120" y="2901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9" name="TextBox 118">
              <a:extLst>
                <a:ext uri="{FF2B5EF4-FFF2-40B4-BE49-F238E27FC236}">
                  <a16:creationId xmlns:a16="http://schemas.microsoft.com/office/drawing/2014/main" id="{492FADD3-0AF5-4CEC-9573-960CD1D45FD3}"/>
                </a:ext>
              </a:extLst>
            </p:cNvPr>
            <p:cNvSpPr txBox="1"/>
            <p:nvPr/>
          </p:nvSpPr>
          <p:spPr>
            <a:xfrm>
              <a:off x="1216120" y="3117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0" name="TextBox 119">
              <a:extLst>
                <a:ext uri="{FF2B5EF4-FFF2-40B4-BE49-F238E27FC236}">
                  <a16:creationId xmlns:a16="http://schemas.microsoft.com/office/drawing/2014/main" id="{7120683D-11BB-4D5C-B1EB-28A7713DB485}"/>
                </a:ext>
              </a:extLst>
            </p:cNvPr>
            <p:cNvSpPr txBox="1"/>
            <p:nvPr/>
          </p:nvSpPr>
          <p:spPr>
            <a:xfrm>
              <a:off x="1216120" y="333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1" name="TextBox 120">
              <a:extLst>
                <a:ext uri="{FF2B5EF4-FFF2-40B4-BE49-F238E27FC236}">
                  <a16:creationId xmlns:a16="http://schemas.microsoft.com/office/drawing/2014/main" id="{DABA1F76-794F-473D-8D6F-BFF4E8B07537}"/>
                </a:ext>
              </a:extLst>
            </p:cNvPr>
            <p:cNvSpPr txBox="1"/>
            <p:nvPr/>
          </p:nvSpPr>
          <p:spPr>
            <a:xfrm>
              <a:off x="1216120" y="3549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08DE9300-7A36-458D-8DC8-E9EB505387A3}"/>
                </a:ext>
              </a:extLst>
            </p:cNvPr>
            <p:cNvSpPr txBox="1"/>
            <p:nvPr/>
          </p:nvSpPr>
          <p:spPr>
            <a:xfrm>
              <a:off x="1280240" y="3765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1" name="object 14">
              <a:extLst>
                <a:ext uri="{FF2B5EF4-FFF2-40B4-BE49-F238E27FC236}">
                  <a16:creationId xmlns:a16="http://schemas.microsoft.com/office/drawing/2014/main" id="{F2498EDA-6CBA-4C7B-B856-C014826D9A93}"/>
                </a:ext>
              </a:extLst>
            </p:cNvPr>
            <p:cNvSpPr/>
            <p:nvPr/>
          </p:nvSpPr>
          <p:spPr>
            <a:xfrm>
              <a:off x="2001600" y="451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2" name="TextBox 131">
              <a:extLst>
                <a:ext uri="{FF2B5EF4-FFF2-40B4-BE49-F238E27FC236}">
                  <a16:creationId xmlns:a16="http://schemas.microsoft.com/office/drawing/2014/main" id="{66C45C87-242F-4D1E-8411-F3C587B212F9}"/>
                </a:ext>
              </a:extLst>
            </p:cNvPr>
            <p:cNvSpPr txBox="1"/>
            <p:nvPr/>
          </p:nvSpPr>
          <p:spPr>
            <a:xfrm>
              <a:off x="2217600" y="4500000"/>
              <a:ext cx="3020058"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Gay men and other men who have sex with men</a:t>
              </a:r>
            </a:p>
          </p:txBody>
        </p:sp>
        <p:sp>
          <p:nvSpPr>
            <p:cNvPr id="134" name="object 15">
              <a:extLst>
                <a:ext uri="{FF2B5EF4-FFF2-40B4-BE49-F238E27FC236}">
                  <a16:creationId xmlns:a16="http://schemas.microsoft.com/office/drawing/2014/main" id="{C45D4306-A00D-436E-A62B-DB00585D4E72}"/>
                </a:ext>
              </a:extLst>
            </p:cNvPr>
            <p:cNvSpPr/>
            <p:nvPr/>
          </p:nvSpPr>
          <p:spPr>
            <a:xfrm>
              <a:off x="5526000" y="451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135" name="TextBox 134">
              <a:extLst>
                <a:ext uri="{FF2B5EF4-FFF2-40B4-BE49-F238E27FC236}">
                  <a16:creationId xmlns:a16="http://schemas.microsoft.com/office/drawing/2014/main" id="{A3BF557A-04F4-4AD0-A53B-C67C5D5ACC17}"/>
                </a:ext>
              </a:extLst>
            </p:cNvPr>
            <p:cNvSpPr txBox="1"/>
            <p:nvPr/>
          </p:nvSpPr>
          <p:spPr>
            <a:xfrm>
              <a:off x="5742000" y="4500000"/>
              <a:ext cx="1498808"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People who inject drugs</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37" name="object 16">
              <a:extLst>
                <a:ext uri="{FF2B5EF4-FFF2-40B4-BE49-F238E27FC236}">
                  <a16:creationId xmlns:a16="http://schemas.microsoft.com/office/drawing/2014/main" id="{CC26C3A5-515F-41F9-A8E3-F6C6B9068C0B}"/>
                </a:ext>
              </a:extLst>
            </p:cNvPr>
            <p:cNvSpPr/>
            <p:nvPr/>
          </p:nvSpPr>
          <p:spPr>
            <a:xfrm>
              <a:off x="7527600" y="451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8" name="TextBox 137">
              <a:extLst>
                <a:ext uri="{FF2B5EF4-FFF2-40B4-BE49-F238E27FC236}">
                  <a16:creationId xmlns:a16="http://schemas.microsoft.com/office/drawing/2014/main" id="{755E447A-44A1-4F84-9714-FE476023FD07}"/>
                </a:ext>
              </a:extLst>
            </p:cNvPr>
            <p:cNvSpPr txBox="1"/>
            <p:nvPr/>
          </p:nvSpPr>
          <p:spPr>
            <a:xfrm>
              <a:off x="7743600" y="4500000"/>
              <a:ext cx="1263166"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Transgender people</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5" name="object 104">
              <a:extLst>
                <a:ext uri="{FF2B5EF4-FFF2-40B4-BE49-F238E27FC236}">
                  <a16:creationId xmlns:a16="http://schemas.microsoft.com/office/drawing/2014/main" id="{CF8D47CB-13CC-4D25-A8D9-A1CBAFD66172}"/>
                </a:ext>
              </a:extLst>
            </p:cNvPr>
            <p:cNvSpPr/>
            <p:nvPr/>
          </p:nvSpPr>
          <p:spPr>
            <a:xfrm>
              <a:off x="1444020" y="3834742"/>
              <a:ext cx="6480000" cy="0"/>
            </a:xfrm>
            <a:custGeom>
              <a:avLst/>
              <a:gdLst/>
              <a:ahLst/>
              <a:cxnLst/>
              <a:rect l="l" t="t" r="r" b="b"/>
              <a:pathLst>
                <a:path w="2435860">
                  <a:moveTo>
                    <a:pt x="0" y="0"/>
                  </a:moveTo>
                  <a:lnTo>
                    <a:pt x="2435352"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367618202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DDE564B-92B6-4A5C-BC3D-0954FC2FE956}"/>
              </a:ext>
            </a:extLst>
          </p:cNvPr>
          <p:cNvGrpSpPr/>
          <p:nvPr/>
        </p:nvGrpSpPr>
        <p:grpSpPr>
          <a:xfrm>
            <a:off x="0" y="0"/>
            <a:ext cx="9829860" cy="6858000"/>
            <a:chOff x="0" y="0"/>
            <a:chExt cx="9829860" cy="6858000"/>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2160000" cy="6858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0" tIns="432000"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Antiretroviral therapy coverage and AIDS-related mortality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among people living with HIV, eastern  and southern Africa</a:t>
              </a:r>
            </a:p>
          </p:txBody>
        </p:sp>
        <p:sp>
          <p:nvSpPr>
            <p:cNvPr id="156" name="Rectangle 155">
              <a:extLst>
                <a:ext uri="{FF2B5EF4-FFF2-40B4-BE49-F238E27FC236}">
                  <a16:creationId xmlns:a16="http://schemas.microsoft.com/office/drawing/2014/main" id="{53CB7AB4-2368-4C8A-B23B-8C21D95F54A5}"/>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prstClr val="white"/>
                  </a:solidFill>
                  <a:effectLst/>
                  <a:uLnTx/>
                  <a:uFillTx/>
                  <a:latin typeface="Arial"/>
                  <a:ea typeface="ＭＳ Ｐゴシック" pitchFamily="34" charset="-128"/>
                  <a:cs typeface="Arial"/>
                </a:rPr>
                <a:t>UNAIDS 2019 </a:t>
              </a:r>
              <a:r>
                <a:rPr kumimoji="0" lang="fr-CH" sz="800" b="0" i="0" u="none" strike="noStrike" kern="1200" cap="none" spc="0" normalizeH="0" baseline="0" noProof="0" dirty="0" err="1">
                  <a:ln>
                    <a:noFill/>
                  </a:ln>
                  <a:solidFill>
                    <a:prstClr val="white"/>
                  </a:solidFill>
                  <a:effectLst/>
                  <a:uLnTx/>
                  <a:uFillTx/>
                  <a:latin typeface="Arial"/>
                  <a:ea typeface="ＭＳ Ｐゴシック" pitchFamily="34" charset="-128"/>
                  <a:cs typeface="Arial"/>
                </a:rPr>
                <a:t>estimates</a:t>
              </a:r>
              <a:r>
                <a:rPr kumimoji="0" lang="fr-CH" sz="800" b="0" i="0" u="none" strike="noStrike" kern="1200" cap="none" spc="0" normalizeH="0" baseline="0" noProof="0" dirty="0">
                  <a:ln>
                    <a:noFill/>
                  </a:ln>
                  <a:solidFill>
                    <a:prstClr val="white"/>
                  </a:solidFill>
                  <a:effectLst/>
                  <a:uLnTx/>
                  <a:uFillTx/>
                  <a:latin typeface="Arial"/>
                  <a:ea typeface="ＭＳ Ｐゴシック" pitchFamily="34" charset="-128"/>
                  <a:cs typeface="Arial"/>
                </a:rPr>
                <a:t>.</a:t>
              </a:r>
              <a:endParaRPr kumimoji="0" lang="fr-CH" sz="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502B02F7-7136-4730-BCEE-14D23999D6FC}"/>
                </a:ext>
              </a:extLst>
            </p:cNvPr>
            <p:cNvGrpSpPr/>
            <p:nvPr/>
          </p:nvGrpSpPr>
          <p:grpSpPr>
            <a:xfrm>
              <a:off x="2376000" y="827912"/>
              <a:ext cx="2070000" cy="1592976"/>
              <a:chOff x="8010000" y="2700120"/>
              <a:chExt cx="2070000" cy="1592976"/>
            </a:xfrm>
          </p:grpSpPr>
          <p:sp>
            <p:nvSpPr>
              <p:cNvPr id="9" name="Rectangle 8">
                <a:extLst>
                  <a:ext uri="{FF2B5EF4-FFF2-40B4-BE49-F238E27FC236}">
                    <a16:creationId xmlns:a16="http://schemas.microsoft.com/office/drawing/2014/main" id="{685D30C6-7EA7-4C78-852A-AB6DF4F381B0}"/>
                  </a:ext>
                </a:extLst>
              </p:cNvPr>
              <p:cNvSpPr/>
              <p:nvPr/>
            </p:nvSpPr>
            <p:spPr>
              <a:xfrm>
                <a:off x="8010000" y="4077652"/>
                <a:ext cx="1868033" cy="215444"/>
              </a:xfrm>
              <a:prstGeom prst="rect">
                <a:avLst/>
              </a:prstGeom>
            </p:spPr>
            <p:txBody>
              <a:bodyPr wrap="square" lIns="0" tIns="0" rIns="0" bIns="0">
                <a:spAutoFit/>
              </a:bodyPr>
              <a:lstStyle/>
              <a:p>
                <a:pPr marL="266700" marR="0" lvl="0" indent="-266700" algn="l" defTabSz="914400" rtl="0" eaLnBrk="1" fontAlgn="base" latinLnBrk="0" hangingPunct="1">
                  <a:lnSpc>
                    <a:spcPct val="100000"/>
                  </a:lnSpc>
                  <a:spcBef>
                    <a:spcPct val="0"/>
                  </a:spcBef>
                  <a:spcAft>
                    <a:spcPct val="0"/>
                  </a:spcAft>
                  <a:buClrTx/>
                  <a:buSzTx/>
                  <a:buFontTx/>
                  <a:buNone/>
                  <a:tabLst>
                    <a:tab pos="266700" algn="l"/>
                  </a:tabLst>
                  <a:defRPr/>
                </a:pP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Size of bubble is proportional to size of population of people living with HIV.  </a:t>
                </a:r>
              </a:p>
            </p:txBody>
          </p:sp>
          <p:grpSp>
            <p:nvGrpSpPr>
              <p:cNvPr id="11" name="Group 10">
                <a:extLst>
                  <a:ext uri="{FF2B5EF4-FFF2-40B4-BE49-F238E27FC236}">
                    <a16:creationId xmlns:a16="http://schemas.microsoft.com/office/drawing/2014/main" id="{3C9EEE38-B0BB-45B9-8BE4-23055E69CA88}"/>
                  </a:ext>
                </a:extLst>
              </p:cNvPr>
              <p:cNvGrpSpPr/>
              <p:nvPr/>
            </p:nvGrpSpPr>
            <p:grpSpPr>
              <a:xfrm>
                <a:off x="8100000" y="2700120"/>
                <a:ext cx="1980000" cy="1079714"/>
                <a:chOff x="8334000" y="2052286"/>
                <a:chExt cx="1980000" cy="1079714"/>
              </a:xfrm>
            </p:grpSpPr>
            <p:sp>
              <p:nvSpPr>
                <p:cNvPr id="326" name="object 326">
                  <a:extLst>
                    <a:ext uri="{FF2B5EF4-FFF2-40B4-BE49-F238E27FC236}">
                      <a16:creationId xmlns:a16="http://schemas.microsoft.com/office/drawing/2014/main" id="{7FF20DCD-A2EF-4F98-B3DF-5B7FA2A7027D}"/>
                    </a:ext>
                  </a:extLst>
                </p:cNvPr>
                <p:cNvSpPr txBox="1"/>
                <p:nvPr/>
              </p:nvSpPr>
              <p:spPr>
                <a:xfrm>
                  <a:off x="8334000" y="2052286"/>
                  <a:ext cx="1980000" cy="138499"/>
                </a:xfrm>
                <a:prstGeom prst="rect">
                  <a:avLst/>
                </a:prstGeom>
              </p:spPr>
              <p:txBody>
                <a:bodyPr vert="horz" wrap="none" lIns="0" tIns="0" rIns="0" bIns="0" rtlCol="0">
                  <a:noAutofit/>
                </a:bodyPr>
                <a:lstStyle/>
                <a:p>
                  <a:pPr marL="12700" marR="0" lvl="0" indent="0" algn="l" defTabSz="914400" rtl="0" eaLnBrk="1" fontAlgn="base" latinLnBrk="0" hangingPunct="1">
                    <a:lnSpc>
                      <a:spcPct val="100000"/>
                    </a:lnSpc>
                    <a:spcBef>
                      <a:spcPts val="100"/>
                    </a:spcBef>
                    <a:spcAft>
                      <a:spcPct val="0"/>
                    </a:spcAft>
                    <a:buClrTx/>
                    <a:buSzTx/>
                    <a:buFontTx/>
                    <a:buNone/>
                    <a:tabLst>
                      <a:tab pos="1587500" algn="l"/>
                      <a:tab pos="2499995" algn="l"/>
                      <a:tab pos="3083560" algn="l"/>
                      <a:tab pos="3686175" algn="l"/>
                    </a:tabLst>
                    <a:defRPr/>
                  </a:pPr>
                  <a:r>
                    <a:rPr kumimoji="0" sz="1100" b="0" i="0" u="none" strike="noStrike" kern="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Antiretroviral therapy coverage:</a:t>
                  </a:r>
                  <a:r>
                    <a:rPr kumimoji="0" sz="1100" b="0" i="0" u="none" strike="noStrike" kern="1200" cap="none" spc="-25" normalizeH="0" baseline="0" noProof="0" dirty="0">
                      <a:ln>
                        <a:noFill/>
                      </a:ln>
                      <a:solidFill>
                        <a:srgbClr val="878787"/>
                      </a:solidFill>
                      <a:effectLst/>
                      <a:uLnTx/>
                      <a:uFillTx/>
                      <a:latin typeface="Arial"/>
                      <a:ea typeface="ＭＳ Ｐゴシック" pitchFamily="34" charset="-128"/>
                      <a:cs typeface="Arial"/>
                    </a:rPr>
                    <a:t>	</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nvGrpSpPr>
                <p:cNvPr id="10" name="Group 9">
                  <a:extLst>
                    <a:ext uri="{FF2B5EF4-FFF2-40B4-BE49-F238E27FC236}">
                      <a16:creationId xmlns:a16="http://schemas.microsoft.com/office/drawing/2014/main" id="{44FD0322-1D57-47FF-AAA8-E51ED1EB6FF5}"/>
                    </a:ext>
                  </a:extLst>
                </p:cNvPr>
                <p:cNvGrpSpPr/>
                <p:nvPr/>
              </p:nvGrpSpPr>
              <p:grpSpPr>
                <a:xfrm>
                  <a:off x="8334000" y="2340000"/>
                  <a:ext cx="1017501" cy="792000"/>
                  <a:chOff x="8640000" y="2340000"/>
                  <a:chExt cx="1017501" cy="792000"/>
                </a:xfrm>
              </p:grpSpPr>
              <p:sp>
                <p:nvSpPr>
                  <p:cNvPr id="370" name="object 14">
                    <a:extLst>
                      <a:ext uri="{FF2B5EF4-FFF2-40B4-BE49-F238E27FC236}">
                        <a16:creationId xmlns:a16="http://schemas.microsoft.com/office/drawing/2014/main" id="{385D90D9-3920-44E7-9D1A-C8075FAB9C7A}"/>
                      </a:ext>
                    </a:extLst>
                  </p:cNvPr>
                  <p:cNvSpPr/>
                  <p:nvPr/>
                </p:nvSpPr>
                <p:spPr>
                  <a:xfrm>
                    <a:off x="8640000" y="2556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ea typeface="ＭＳ Ｐゴシック" pitchFamily="34" charset="-128"/>
                      <a:cs typeface="+mn-cs"/>
                    </a:endParaRPr>
                  </a:p>
                </p:txBody>
              </p:sp>
              <p:sp>
                <p:nvSpPr>
                  <p:cNvPr id="371" name="TextBox 370">
                    <a:extLst>
                      <a:ext uri="{FF2B5EF4-FFF2-40B4-BE49-F238E27FC236}">
                        <a16:creationId xmlns:a16="http://schemas.microsoft.com/office/drawing/2014/main" id="{86AA8573-8F8D-4C76-8940-1EB936111DB2}"/>
                      </a:ext>
                    </a:extLst>
                  </p:cNvPr>
                  <p:cNvSpPr txBox="1"/>
                  <p:nvPr/>
                </p:nvSpPr>
                <p:spPr>
                  <a:xfrm>
                    <a:off x="8856000" y="2556000"/>
                    <a:ext cx="423193" cy="138499"/>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55–74%</a:t>
                    </a:r>
                    <a:endParaRPr kumimoji="0" lang="en-CH" sz="900" b="0" i="0" u="none" strike="noStrike" kern="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73" name="object 15">
                    <a:extLst>
                      <a:ext uri="{FF2B5EF4-FFF2-40B4-BE49-F238E27FC236}">
                        <a16:creationId xmlns:a16="http://schemas.microsoft.com/office/drawing/2014/main" id="{474903F9-E54F-4322-BE8C-7A135DC0DF5A}"/>
                      </a:ext>
                    </a:extLst>
                  </p:cNvPr>
                  <p:cNvSpPr/>
                  <p:nvPr/>
                </p:nvSpPr>
                <p:spPr>
                  <a:xfrm>
                    <a:off x="8640000" y="2772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ea typeface="ＭＳ Ｐゴシック" pitchFamily="34" charset="-128"/>
                      <a:cs typeface="+mn-cs"/>
                    </a:endParaRPr>
                  </a:p>
                </p:txBody>
              </p:sp>
              <p:sp>
                <p:nvSpPr>
                  <p:cNvPr id="374" name="TextBox 373">
                    <a:extLst>
                      <a:ext uri="{FF2B5EF4-FFF2-40B4-BE49-F238E27FC236}">
                        <a16:creationId xmlns:a16="http://schemas.microsoft.com/office/drawing/2014/main" id="{D2681C55-80D9-4376-B867-558CE450D931}"/>
                      </a:ext>
                    </a:extLst>
                  </p:cNvPr>
                  <p:cNvSpPr txBox="1"/>
                  <p:nvPr/>
                </p:nvSpPr>
                <p:spPr>
                  <a:xfrm>
                    <a:off x="8856000" y="2772000"/>
                    <a:ext cx="423193" cy="138499"/>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30–54%</a:t>
                    </a:r>
                    <a:endParaRPr kumimoji="0" lang="en-CH" sz="900" b="0" i="0" u="none" strike="noStrike" kern="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76" name="object 16">
                    <a:extLst>
                      <a:ext uri="{FF2B5EF4-FFF2-40B4-BE49-F238E27FC236}">
                        <a16:creationId xmlns:a16="http://schemas.microsoft.com/office/drawing/2014/main" id="{ECFB75AA-0242-4527-AA14-49909F9873D1}"/>
                      </a:ext>
                    </a:extLst>
                  </p:cNvPr>
                  <p:cNvSpPr/>
                  <p:nvPr/>
                </p:nvSpPr>
                <p:spPr>
                  <a:xfrm>
                    <a:off x="8640000" y="2988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ea typeface="ＭＳ Ｐゴシック" pitchFamily="34" charset="-128"/>
                      <a:cs typeface="+mn-cs"/>
                    </a:endParaRPr>
                  </a:p>
                </p:txBody>
              </p:sp>
              <p:sp>
                <p:nvSpPr>
                  <p:cNvPr id="377" name="TextBox 376">
                    <a:extLst>
                      <a:ext uri="{FF2B5EF4-FFF2-40B4-BE49-F238E27FC236}">
                        <a16:creationId xmlns:a16="http://schemas.microsoft.com/office/drawing/2014/main" id="{6FCAE22D-8581-4089-89E8-302FE15FDC68}"/>
                      </a:ext>
                    </a:extLst>
                  </p:cNvPr>
                  <p:cNvSpPr txBox="1"/>
                  <p:nvPr/>
                </p:nvSpPr>
                <p:spPr>
                  <a:xfrm>
                    <a:off x="8856000" y="2988000"/>
                    <a:ext cx="763029" cy="138499"/>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30%</a:t>
                    </a:r>
                    <a:endParaRPr kumimoji="0" lang="en-CH" sz="900" b="0" i="0" u="none" strike="noStrike" kern="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82" name="object 13">
                    <a:extLst>
                      <a:ext uri="{FF2B5EF4-FFF2-40B4-BE49-F238E27FC236}">
                        <a16:creationId xmlns:a16="http://schemas.microsoft.com/office/drawing/2014/main" id="{7FA319A5-855A-4477-BACB-332F09D0D847}"/>
                      </a:ext>
                    </a:extLst>
                  </p:cNvPr>
                  <p:cNvSpPr/>
                  <p:nvPr/>
                </p:nvSpPr>
                <p:spPr>
                  <a:xfrm>
                    <a:off x="8640000" y="234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ea typeface="ＭＳ Ｐゴシック" pitchFamily="34" charset="-128"/>
                      <a:cs typeface="+mn-cs"/>
                    </a:endParaRPr>
                  </a:p>
                </p:txBody>
              </p:sp>
              <p:sp>
                <p:nvSpPr>
                  <p:cNvPr id="383" name="TextBox 382">
                    <a:extLst>
                      <a:ext uri="{FF2B5EF4-FFF2-40B4-BE49-F238E27FC236}">
                        <a16:creationId xmlns:a16="http://schemas.microsoft.com/office/drawing/2014/main" id="{122FCC96-0978-490B-9F87-C75B680F40D3}"/>
                      </a:ext>
                    </a:extLst>
                  </p:cNvPr>
                  <p:cNvSpPr txBox="1"/>
                  <p:nvPr/>
                </p:nvSpPr>
                <p:spPr>
                  <a:xfrm>
                    <a:off x="8856000" y="2340000"/>
                    <a:ext cx="801501" cy="138499"/>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75% and above</a:t>
                    </a:r>
                    <a:endParaRPr kumimoji="0" lang="en-CH" sz="900" b="0" i="0" u="none" strike="noStrike" kern="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grpSp>
        <p:grpSp>
          <p:nvGrpSpPr>
            <p:cNvPr id="3" name="Group 2">
              <a:extLst>
                <a:ext uri="{FF2B5EF4-FFF2-40B4-BE49-F238E27FC236}">
                  <a16:creationId xmlns:a16="http://schemas.microsoft.com/office/drawing/2014/main" id="{B22BA4C7-D74F-4FA4-A818-6E72372A3938}"/>
                </a:ext>
              </a:extLst>
            </p:cNvPr>
            <p:cNvGrpSpPr/>
            <p:nvPr/>
          </p:nvGrpSpPr>
          <p:grpSpPr>
            <a:xfrm>
              <a:off x="4320000" y="464400"/>
              <a:ext cx="5509860" cy="5989488"/>
              <a:chOff x="2340000" y="464400"/>
              <a:chExt cx="5509860" cy="5989488"/>
            </a:xfrm>
          </p:grpSpPr>
          <p:sp>
            <p:nvSpPr>
              <p:cNvPr id="340" name="Oval 339">
                <a:extLst>
                  <a:ext uri="{FF2B5EF4-FFF2-40B4-BE49-F238E27FC236}">
                    <a16:creationId xmlns:a16="http://schemas.microsoft.com/office/drawing/2014/main" id="{21B2B8D4-F7C2-4202-8CF7-22A86B42EA06}"/>
                  </a:ext>
                </a:extLst>
              </p:cNvPr>
              <p:cNvSpPr/>
              <p:nvPr/>
            </p:nvSpPr>
            <p:spPr>
              <a:xfrm>
                <a:off x="6540700" y="2256588"/>
                <a:ext cx="154800" cy="154800"/>
              </a:xfrm>
              <a:prstGeom prst="ellipse">
                <a:avLst/>
              </a:prstGeom>
              <a:solidFill>
                <a:srgbClr val="8FBF2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43EFE443-2679-40C3-B96D-38CFB63652AF}"/>
                  </a:ext>
                </a:extLst>
              </p:cNvPr>
              <p:cNvSpPr/>
              <p:nvPr/>
            </p:nvSpPr>
            <p:spPr>
              <a:xfrm>
                <a:off x="6883200" y="2088409"/>
                <a:ext cx="115200" cy="115200"/>
              </a:xfrm>
              <a:prstGeom prst="ellipse">
                <a:avLst/>
              </a:prstGeom>
              <a:solidFill>
                <a:srgbClr val="8FBF2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Oval 336">
                <a:extLst>
                  <a:ext uri="{FF2B5EF4-FFF2-40B4-BE49-F238E27FC236}">
                    <a16:creationId xmlns:a16="http://schemas.microsoft.com/office/drawing/2014/main" id="{2889634E-D36D-405F-B15F-3309557C3227}"/>
                  </a:ext>
                </a:extLst>
              </p:cNvPr>
              <p:cNvSpPr/>
              <p:nvPr/>
            </p:nvSpPr>
            <p:spPr>
              <a:xfrm>
                <a:off x="6908400" y="5482800"/>
                <a:ext cx="118800" cy="118800"/>
              </a:xfrm>
              <a:prstGeom prst="ellipse">
                <a:avLst/>
              </a:prstGeom>
              <a:solidFill>
                <a:srgbClr val="8FBF2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6" name="Oval 335">
                <a:extLst>
                  <a:ext uri="{FF2B5EF4-FFF2-40B4-BE49-F238E27FC236}">
                    <a16:creationId xmlns:a16="http://schemas.microsoft.com/office/drawing/2014/main" id="{F0B39FE5-E51E-4697-9DB0-4651F4E79FE4}"/>
                  </a:ext>
                </a:extLst>
              </p:cNvPr>
              <p:cNvSpPr/>
              <p:nvPr/>
            </p:nvSpPr>
            <p:spPr>
              <a:xfrm>
                <a:off x="7099200" y="3924000"/>
                <a:ext cx="115200" cy="115200"/>
              </a:xfrm>
              <a:prstGeom prst="ellipse">
                <a:avLst/>
              </a:prstGeom>
              <a:solidFill>
                <a:srgbClr val="92D050"/>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Oval 337">
                <a:extLst>
                  <a:ext uri="{FF2B5EF4-FFF2-40B4-BE49-F238E27FC236}">
                    <a16:creationId xmlns:a16="http://schemas.microsoft.com/office/drawing/2014/main" id="{41489E35-88FC-47D1-8ED2-FFBC57D8EC5F}"/>
                  </a:ext>
                </a:extLst>
              </p:cNvPr>
              <p:cNvSpPr/>
              <p:nvPr/>
            </p:nvSpPr>
            <p:spPr>
              <a:xfrm>
                <a:off x="4525200" y="5054400"/>
                <a:ext cx="147600" cy="147600"/>
              </a:xfrm>
              <a:prstGeom prst="ellipse">
                <a:avLst/>
              </a:prstGeom>
              <a:solidFill>
                <a:srgbClr val="E6007E"/>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Oval 338">
                <a:extLst>
                  <a:ext uri="{FF2B5EF4-FFF2-40B4-BE49-F238E27FC236}">
                    <a16:creationId xmlns:a16="http://schemas.microsoft.com/office/drawing/2014/main" id="{6C9A1E97-D6A5-43CC-B752-580DB04B162A}"/>
                  </a:ext>
                </a:extLst>
              </p:cNvPr>
              <p:cNvSpPr/>
              <p:nvPr/>
            </p:nvSpPr>
            <p:spPr>
              <a:xfrm>
                <a:off x="4118400" y="4539600"/>
                <a:ext cx="111600" cy="111600"/>
              </a:xfrm>
              <a:prstGeom prst="ellipse">
                <a:avLst/>
              </a:prstGeom>
              <a:solidFill>
                <a:srgbClr val="E6007E"/>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object 5">
                <a:extLst>
                  <a:ext uri="{FF2B5EF4-FFF2-40B4-BE49-F238E27FC236}">
                    <a16:creationId xmlns:a16="http://schemas.microsoft.com/office/drawing/2014/main" id="{62C66DE3-7165-475B-B1A6-989CFE7DEC8A}"/>
                  </a:ext>
                </a:extLst>
              </p:cNvPr>
              <p:cNvSpPr/>
              <p:nvPr/>
            </p:nvSpPr>
            <p:spPr>
              <a:xfrm>
                <a:off x="3548603" y="540000"/>
                <a:ext cx="0" cy="5396977"/>
              </a:xfrm>
              <a:custGeom>
                <a:avLst/>
                <a:gdLst/>
                <a:ahLst/>
                <a:cxnLst/>
                <a:rect l="l" t="t" r="r" b="b"/>
                <a:pathLst>
                  <a:path h="7278370">
                    <a:moveTo>
                      <a:pt x="0" y="0"/>
                    </a:moveTo>
                    <a:lnTo>
                      <a:pt x="0" y="727795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99" name="object 6">
                <a:extLst>
                  <a:ext uri="{FF2B5EF4-FFF2-40B4-BE49-F238E27FC236}">
                    <a16:creationId xmlns:a16="http://schemas.microsoft.com/office/drawing/2014/main" id="{949882B1-BDFE-4AE2-AD98-C021B403BE2B}"/>
                  </a:ext>
                </a:extLst>
              </p:cNvPr>
              <p:cNvSpPr/>
              <p:nvPr/>
            </p:nvSpPr>
            <p:spPr>
              <a:xfrm>
                <a:off x="3548613" y="5936384"/>
                <a:ext cx="3938390" cy="0"/>
              </a:xfrm>
              <a:custGeom>
                <a:avLst/>
                <a:gdLst/>
                <a:ahLst/>
                <a:cxnLst/>
                <a:rect l="l" t="t" r="r" b="b"/>
                <a:pathLst>
                  <a:path w="5313680">
                    <a:moveTo>
                      <a:pt x="0" y="0"/>
                    </a:moveTo>
                    <a:lnTo>
                      <a:pt x="5313413" y="0"/>
                    </a:lnTo>
                  </a:path>
                </a:pathLst>
              </a:custGeom>
              <a:ln w="381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02" name="object 9">
                <a:extLst>
                  <a:ext uri="{FF2B5EF4-FFF2-40B4-BE49-F238E27FC236}">
                    <a16:creationId xmlns:a16="http://schemas.microsoft.com/office/drawing/2014/main" id="{3E3F5BAC-C0E6-4298-B232-5DD0F7CB0AD7}"/>
                  </a:ext>
                </a:extLst>
              </p:cNvPr>
              <p:cNvSpPr/>
              <p:nvPr/>
            </p:nvSpPr>
            <p:spPr>
              <a:xfrm>
                <a:off x="5523638" y="5700481"/>
                <a:ext cx="34357" cy="34373"/>
              </a:xfrm>
              <a:custGeom>
                <a:avLst/>
                <a:gdLst/>
                <a:ahLst/>
                <a:cxnLst/>
                <a:rect l="l" t="t" r="r" b="b"/>
                <a:pathLst>
                  <a:path w="46354" h="46354">
                    <a:moveTo>
                      <a:pt x="22860" y="0"/>
                    </a:moveTo>
                    <a:lnTo>
                      <a:pt x="13823" y="1859"/>
                    </a:lnTo>
                    <a:lnTo>
                      <a:pt x="6572" y="6864"/>
                    </a:lnTo>
                    <a:lnTo>
                      <a:pt x="1750" y="14155"/>
                    </a:lnTo>
                    <a:lnTo>
                      <a:pt x="0" y="22872"/>
                    </a:lnTo>
                    <a:lnTo>
                      <a:pt x="1750" y="31909"/>
                    </a:lnTo>
                    <a:lnTo>
                      <a:pt x="6572" y="39160"/>
                    </a:lnTo>
                    <a:lnTo>
                      <a:pt x="13823" y="43982"/>
                    </a:lnTo>
                    <a:lnTo>
                      <a:pt x="22860" y="45732"/>
                    </a:lnTo>
                    <a:lnTo>
                      <a:pt x="31582" y="43982"/>
                    </a:lnTo>
                    <a:lnTo>
                      <a:pt x="38873" y="39160"/>
                    </a:lnTo>
                    <a:lnTo>
                      <a:pt x="43875" y="31909"/>
                    </a:lnTo>
                    <a:lnTo>
                      <a:pt x="45732" y="22872"/>
                    </a:lnTo>
                    <a:lnTo>
                      <a:pt x="43875" y="14155"/>
                    </a:lnTo>
                    <a:lnTo>
                      <a:pt x="38873" y="6864"/>
                    </a:lnTo>
                    <a:lnTo>
                      <a:pt x="31582" y="1859"/>
                    </a:lnTo>
                    <a:lnTo>
                      <a:pt x="22860" y="0"/>
                    </a:lnTo>
                    <a:close/>
                  </a:path>
                </a:pathLst>
              </a:custGeom>
              <a:solidFill>
                <a:srgbClr val="FFE700"/>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04" name="object 11">
                <a:extLst>
                  <a:ext uri="{FF2B5EF4-FFF2-40B4-BE49-F238E27FC236}">
                    <a16:creationId xmlns:a16="http://schemas.microsoft.com/office/drawing/2014/main" id="{B8D33308-22E0-48A0-A56E-FA4079679F93}"/>
                  </a:ext>
                </a:extLst>
              </p:cNvPr>
              <p:cNvSpPr/>
              <p:nvPr/>
            </p:nvSpPr>
            <p:spPr>
              <a:xfrm>
                <a:off x="6012175" y="5638336"/>
                <a:ext cx="210380" cy="210474"/>
              </a:xfrm>
              <a:custGeom>
                <a:avLst/>
                <a:gdLst/>
                <a:ahLst/>
                <a:cxnLst/>
                <a:rect l="l" t="t" r="r" b="b"/>
                <a:pathLst>
                  <a:path w="283845" h="283845">
                    <a:moveTo>
                      <a:pt x="141732" y="0"/>
                    </a:moveTo>
                    <a:lnTo>
                      <a:pt x="96848" y="7278"/>
                    </a:lnTo>
                    <a:lnTo>
                      <a:pt x="57930" y="27505"/>
                    </a:lnTo>
                    <a:lnTo>
                      <a:pt x="27282" y="58265"/>
                    </a:lnTo>
                    <a:lnTo>
                      <a:pt x="7204" y="97145"/>
                    </a:lnTo>
                    <a:lnTo>
                      <a:pt x="0" y="141731"/>
                    </a:lnTo>
                    <a:lnTo>
                      <a:pt x="7204" y="186610"/>
                    </a:lnTo>
                    <a:lnTo>
                      <a:pt x="27282" y="225527"/>
                    </a:lnTo>
                    <a:lnTo>
                      <a:pt x="57930" y="256178"/>
                    </a:lnTo>
                    <a:lnTo>
                      <a:pt x="96848" y="276258"/>
                    </a:lnTo>
                    <a:lnTo>
                      <a:pt x="141732" y="283463"/>
                    </a:lnTo>
                    <a:lnTo>
                      <a:pt x="186610" y="276258"/>
                    </a:lnTo>
                    <a:lnTo>
                      <a:pt x="225527" y="256178"/>
                    </a:lnTo>
                    <a:lnTo>
                      <a:pt x="256178" y="225527"/>
                    </a:lnTo>
                    <a:lnTo>
                      <a:pt x="276258" y="186610"/>
                    </a:lnTo>
                    <a:lnTo>
                      <a:pt x="283464" y="141731"/>
                    </a:lnTo>
                    <a:lnTo>
                      <a:pt x="276258" y="97145"/>
                    </a:lnTo>
                    <a:lnTo>
                      <a:pt x="256178" y="58265"/>
                    </a:lnTo>
                    <a:lnTo>
                      <a:pt x="225527" y="27505"/>
                    </a:lnTo>
                    <a:lnTo>
                      <a:pt x="186610" y="7278"/>
                    </a:lnTo>
                    <a:lnTo>
                      <a:pt x="141732" y="0"/>
                    </a:lnTo>
                    <a:close/>
                  </a:path>
                </a:pathLst>
              </a:custGeom>
              <a:solidFill>
                <a:srgbClr val="FFE700"/>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07" name="object 14">
                <a:extLst>
                  <a:ext uri="{FF2B5EF4-FFF2-40B4-BE49-F238E27FC236}">
                    <a16:creationId xmlns:a16="http://schemas.microsoft.com/office/drawing/2014/main" id="{6E552171-AC45-428B-96FD-08D10B73A4A4}"/>
                  </a:ext>
                </a:extLst>
              </p:cNvPr>
              <p:cNvSpPr/>
              <p:nvPr/>
            </p:nvSpPr>
            <p:spPr>
              <a:xfrm>
                <a:off x="6480379" y="4563089"/>
                <a:ext cx="253209" cy="253322"/>
              </a:xfrm>
              <a:custGeom>
                <a:avLst/>
                <a:gdLst/>
                <a:ahLst/>
                <a:cxnLst/>
                <a:rect l="l" t="t" r="r" b="b"/>
                <a:pathLst>
                  <a:path w="341629" h="341629">
                    <a:moveTo>
                      <a:pt x="170675" y="0"/>
                    </a:moveTo>
                    <a:lnTo>
                      <a:pt x="125228" y="6133"/>
                    </a:lnTo>
                    <a:lnTo>
                      <a:pt x="84437" y="23421"/>
                    </a:lnTo>
                    <a:lnTo>
                      <a:pt x="49909" y="50190"/>
                    </a:lnTo>
                    <a:lnTo>
                      <a:pt x="23254" y="84770"/>
                    </a:lnTo>
                    <a:lnTo>
                      <a:pt x="6081" y="125488"/>
                    </a:lnTo>
                    <a:lnTo>
                      <a:pt x="0" y="170675"/>
                    </a:lnTo>
                    <a:lnTo>
                      <a:pt x="6081" y="216127"/>
                    </a:lnTo>
                    <a:lnTo>
                      <a:pt x="23254" y="256922"/>
                    </a:lnTo>
                    <a:lnTo>
                      <a:pt x="49909" y="291452"/>
                    </a:lnTo>
                    <a:lnTo>
                      <a:pt x="84437" y="318108"/>
                    </a:lnTo>
                    <a:lnTo>
                      <a:pt x="125228" y="335281"/>
                    </a:lnTo>
                    <a:lnTo>
                      <a:pt x="170675" y="341363"/>
                    </a:lnTo>
                    <a:lnTo>
                      <a:pt x="215863" y="335281"/>
                    </a:lnTo>
                    <a:lnTo>
                      <a:pt x="256587" y="318108"/>
                    </a:lnTo>
                    <a:lnTo>
                      <a:pt x="291172" y="291452"/>
                    </a:lnTo>
                    <a:lnTo>
                      <a:pt x="317948" y="256922"/>
                    </a:lnTo>
                    <a:lnTo>
                      <a:pt x="335240" y="216127"/>
                    </a:lnTo>
                    <a:lnTo>
                      <a:pt x="341376" y="170675"/>
                    </a:lnTo>
                    <a:lnTo>
                      <a:pt x="335240" y="125488"/>
                    </a:lnTo>
                    <a:lnTo>
                      <a:pt x="317948" y="84770"/>
                    </a:lnTo>
                    <a:lnTo>
                      <a:pt x="291172" y="50190"/>
                    </a:lnTo>
                    <a:lnTo>
                      <a:pt x="256587" y="23421"/>
                    </a:lnTo>
                    <a:lnTo>
                      <a:pt x="215863" y="6133"/>
                    </a:lnTo>
                    <a:lnTo>
                      <a:pt x="170675" y="0"/>
                    </a:lnTo>
                    <a:close/>
                  </a:path>
                </a:pathLst>
              </a:custGeom>
              <a:solidFill>
                <a:srgbClr val="8FBF21"/>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08" name="object 15">
                <a:extLst>
                  <a:ext uri="{FF2B5EF4-FFF2-40B4-BE49-F238E27FC236}">
                    <a16:creationId xmlns:a16="http://schemas.microsoft.com/office/drawing/2014/main" id="{F38C1FFD-7F86-4327-8C14-E1C336D3613C}"/>
                  </a:ext>
                </a:extLst>
              </p:cNvPr>
              <p:cNvSpPr/>
              <p:nvPr/>
            </p:nvSpPr>
            <p:spPr>
              <a:xfrm>
                <a:off x="5546794" y="2664018"/>
                <a:ext cx="375107" cy="375274"/>
              </a:xfrm>
              <a:custGeom>
                <a:avLst/>
                <a:gdLst/>
                <a:ahLst/>
                <a:cxnLst/>
                <a:rect l="l" t="t" r="r" b="b"/>
                <a:pathLst>
                  <a:path w="506095" h="506095">
                    <a:moveTo>
                      <a:pt x="252984" y="0"/>
                    </a:moveTo>
                    <a:lnTo>
                      <a:pt x="207581" y="4059"/>
                    </a:lnTo>
                    <a:lnTo>
                      <a:pt x="164819" y="15770"/>
                    </a:lnTo>
                    <a:lnTo>
                      <a:pt x="125419" y="34431"/>
                    </a:lnTo>
                    <a:lnTo>
                      <a:pt x="90102" y="59337"/>
                    </a:lnTo>
                    <a:lnTo>
                      <a:pt x="59588" y="89788"/>
                    </a:lnTo>
                    <a:lnTo>
                      <a:pt x="34600" y="125080"/>
                    </a:lnTo>
                    <a:lnTo>
                      <a:pt x="15858" y="164512"/>
                    </a:lnTo>
                    <a:lnTo>
                      <a:pt x="4084" y="207381"/>
                    </a:lnTo>
                    <a:lnTo>
                      <a:pt x="0" y="252984"/>
                    </a:lnTo>
                    <a:lnTo>
                      <a:pt x="4084" y="298386"/>
                    </a:lnTo>
                    <a:lnTo>
                      <a:pt x="15858" y="341148"/>
                    </a:lnTo>
                    <a:lnTo>
                      <a:pt x="34600" y="380548"/>
                    </a:lnTo>
                    <a:lnTo>
                      <a:pt x="59588" y="415865"/>
                    </a:lnTo>
                    <a:lnTo>
                      <a:pt x="90102" y="446379"/>
                    </a:lnTo>
                    <a:lnTo>
                      <a:pt x="125419" y="471367"/>
                    </a:lnTo>
                    <a:lnTo>
                      <a:pt x="164819" y="490109"/>
                    </a:lnTo>
                    <a:lnTo>
                      <a:pt x="207581" y="501883"/>
                    </a:lnTo>
                    <a:lnTo>
                      <a:pt x="252984" y="505968"/>
                    </a:lnTo>
                    <a:lnTo>
                      <a:pt x="298386" y="501883"/>
                    </a:lnTo>
                    <a:lnTo>
                      <a:pt x="341148" y="490109"/>
                    </a:lnTo>
                    <a:lnTo>
                      <a:pt x="380548" y="471367"/>
                    </a:lnTo>
                    <a:lnTo>
                      <a:pt x="415865" y="446379"/>
                    </a:lnTo>
                    <a:lnTo>
                      <a:pt x="446379" y="415865"/>
                    </a:lnTo>
                    <a:lnTo>
                      <a:pt x="471367" y="380548"/>
                    </a:lnTo>
                    <a:lnTo>
                      <a:pt x="490109" y="341148"/>
                    </a:lnTo>
                    <a:lnTo>
                      <a:pt x="501883" y="298386"/>
                    </a:lnTo>
                    <a:lnTo>
                      <a:pt x="505968" y="252984"/>
                    </a:lnTo>
                    <a:lnTo>
                      <a:pt x="501883" y="207381"/>
                    </a:lnTo>
                    <a:lnTo>
                      <a:pt x="490109" y="164512"/>
                    </a:lnTo>
                    <a:lnTo>
                      <a:pt x="471367" y="125080"/>
                    </a:lnTo>
                    <a:lnTo>
                      <a:pt x="446379" y="89788"/>
                    </a:lnTo>
                    <a:lnTo>
                      <a:pt x="415865" y="59337"/>
                    </a:lnTo>
                    <a:lnTo>
                      <a:pt x="380548" y="34431"/>
                    </a:lnTo>
                    <a:lnTo>
                      <a:pt x="341148" y="15770"/>
                    </a:lnTo>
                    <a:lnTo>
                      <a:pt x="298386" y="4059"/>
                    </a:lnTo>
                    <a:lnTo>
                      <a:pt x="252984" y="0"/>
                    </a:lnTo>
                    <a:close/>
                  </a:path>
                </a:pathLst>
              </a:custGeom>
              <a:solidFill>
                <a:srgbClr val="FFE700"/>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1" name="object 18">
                <a:extLst>
                  <a:ext uri="{FF2B5EF4-FFF2-40B4-BE49-F238E27FC236}">
                    <a16:creationId xmlns:a16="http://schemas.microsoft.com/office/drawing/2014/main" id="{BBC3FDDD-5451-4E58-8337-BFBACF17BD98}"/>
                  </a:ext>
                </a:extLst>
              </p:cNvPr>
              <p:cNvSpPr/>
              <p:nvPr/>
            </p:nvSpPr>
            <p:spPr>
              <a:xfrm>
                <a:off x="5633772" y="3387252"/>
                <a:ext cx="702207" cy="702050"/>
              </a:xfrm>
              <a:custGeom>
                <a:avLst/>
                <a:gdLst/>
                <a:ahLst/>
                <a:cxnLst/>
                <a:rect l="l" t="t" r="r" b="b"/>
                <a:pathLst>
                  <a:path w="947420" h="946785">
                    <a:moveTo>
                      <a:pt x="473202" y="0"/>
                    </a:moveTo>
                    <a:lnTo>
                      <a:pt x="424815" y="2442"/>
                    </a:lnTo>
                    <a:lnTo>
                      <a:pt x="377828" y="9612"/>
                    </a:lnTo>
                    <a:lnTo>
                      <a:pt x="332477" y="21272"/>
                    </a:lnTo>
                    <a:lnTo>
                      <a:pt x="289000" y="37183"/>
                    </a:lnTo>
                    <a:lnTo>
                      <a:pt x="247635" y="57108"/>
                    </a:lnTo>
                    <a:lnTo>
                      <a:pt x="208619" y="80809"/>
                    </a:lnTo>
                    <a:lnTo>
                      <a:pt x="172191" y="108048"/>
                    </a:lnTo>
                    <a:lnTo>
                      <a:pt x="138588" y="138588"/>
                    </a:lnTo>
                    <a:lnTo>
                      <a:pt x="108048" y="172191"/>
                    </a:lnTo>
                    <a:lnTo>
                      <a:pt x="80809" y="208619"/>
                    </a:lnTo>
                    <a:lnTo>
                      <a:pt x="57108" y="247635"/>
                    </a:lnTo>
                    <a:lnTo>
                      <a:pt x="37183" y="289000"/>
                    </a:lnTo>
                    <a:lnTo>
                      <a:pt x="21272" y="332477"/>
                    </a:lnTo>
                    <a:lnTo>
                      <a:pt x="9612" y="377828"/>
                    </a:lnTo>
                    <a:lnTo>
                      <a:pt x="2442" y="424815"/>
                    </a:lnTo>
                    <a:lnTo>
                      <a:pt x="0" y="473201"/>
                    </a:lnTo>
                    <a:lnTo>
                      <a:pt x="2442" y="521588"/>
                    </a:lnTo>
                    <a:lnTo>
                      <a:pt x="9612" y="568576"/>
                    </a:lnTo>
                    <a:lnTo>
                      <a:pt x="21272" y="613927"/>
                    </a:lnTo>
                    <a:lnTo>
                      <a:pt x="37183" y="657405"/>
                    </a:lnTo>
                    <a:lnTo>
                      <a:pt x="57108" y="698771"/>
                    </a:lnTo>
                    <a:lnTo>
                      <a:pt x="80809" y="737788"/>
                    </a:lnTo>
                    <a:lnTo>
                      <a:pt x="108048" y="774217"/>
                    </a:lnTo>
                    <a:lnTo>
                      <a:pt x="138588" y="807821"/>
                    </a:lnTo>
                    <a:lnTo>
                      <a:pt x="172191" y="838362"/>
                    </a:lnTo>
                    <a:lnTo>
                      <a:pt x="208619" y="865603"/>
                    </a:lnTo>
                    <a:lnTo>
                      <a:pt x="247635" y="889305"/>
                    </a:lnTo>
                    <a:lnTo>
                      <a:pt x="289000" y="909231"/>
                    </a:lnTo>
                    <a:lnTo>
                      <a:pt x="332477" y="925143"/>
                    </a:lnTo>
                    <a:lnTo>
                      <a:pt x="377828" y="936803"/>
                    </a:lnTo>
                    <a:lnTo>
                      <a:pt x="424815" y="943973"/>
                    </a:lnTo>
                    <a:lnTo>
                      <a:pt x="473202" y="946416"/>
                    </a:lnTo>
                    <a:lnTo>
                      <a:pt x="521722" y="943973"/>
                    </a:lnTo>
                    <a:lnTo>
                      <a:pt x="568827" y="936803"/>
                    </a:lnTo>
                    <a:lnTo>
                      <a:pt x="614279" y="925143"/>
                    </a:lnTo>
                    <a:lnTo>
                      <a:pt x="657844" y="909231"/>
                    </a:lnTo>
                    <a:lnTo>
                      <a:pt x="699283" y="889305"/>
                    </a:lnTo>
                    <a:lnTo>
                      <a:pt x="738360" y="865603"/>
                    </a:lnTo>
                    <a:lnTo>
                      <a:pt x="774838" y="838362"/>
                    </a:lnTo>
                    <a:lnTo>
                      <a:pt x="808481" y="807821"/>
                    </a:lnTo>
                    <a:lnTo>
                      <a:pt x="839053" y="774217"/>
                    </a:lnTo>
                    <a:lnTo>
                      <a:pt x="866316" y="737788"/>
                    </a:lnTo>
                    <a:lnTo>
                      <a:pt x="890034" y="698771"/>
                    </a:lnTo>
                    <a:lnTo>
                      <a:pt x="909970" y="657405"/>
                    </a:lnTo>
                    <a:lnTo>
                      <a:pt x="925888" y="613927"/>
                    </a:lnTo>
                    <a:lnTo>
                      <a:pt x="937551" y="568576"/>
                    </a:lnTo>
                    <a:lnTo>
                      <a:pt x="944722" y="521588"/>
                    </a:lnTo>
                    <a:lnTo>
                      <a:pt x="947166" y="473201"/>
                    </a:lnTo>
                    <a:lnTo>
                      <a:pt x="944722" y="424815"/>
                    </a:lnTo>
                    <a:lnTo>
                      <a:pt x="937551" y="377828"/>
                    </a:lnTo>
                    <a:lnTo>
                      <a:pt x="925888" y="332477"/>
                    </a:lnTo>
                    <a:lnTo>
                      <a:pt x="909970" y="289000"/>
                    </a:lnTo>
                    <a:lnTo>
                      <a:pt x="890034" y="247635"/>
                    </a:lnTo>
                    <a:lnTo>
                      <a:pt x="866316" y="208619"/>
                    </a:lnTo>
                    <a:lnTo>
                      <a:pt x="839053" y="172191"/>
                    </a:lnTo>
                    <a:lnTo>
                      <a:pt x="808482" y="138588"/>
                    </a:lnTo>
                    <a:lnTo>
                      <a:pt x="774838" y="108048"/>
                    </a:lnTo>
                    <a:lnTo>
                      <a:pt x="738360" y="80809"/>
                    </a:lnTo>
                    <a:lnTo>
                      <a:pt x="699283" y="57108"/>
                    </a:lnTo>
                    <a:lnTo>
                      <a:pt x="657844" y="37183"/>
                    </a:lnTo>
                    <a:lnTo>
                      <a:pt x="614279" y="21272"/>
                    </a:lnTo>
                    <a:lnTo>
                      <a:pt x="568827" y="9612"/>
                    </a:lnTo>
                    <a:lnTo>
                      <a:pt x="521722" y="2442"/>
                    </a:lnTo>
                    <a:lnTo>
                      <a:pt x="473202" y="0"/>
                    </a:lnTo>
                    <a:close/>
                  </a:path>
                </a:pathLst>
              </a:custGeom>
              <a:solidFill>
                <a:srgbClr val="FFE700"/>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3" name="object 20">
                <a:extLst>
                  <a:ext uri="{FF2B5EF4-FFF2-40B4-BE49-F238E27FC236}">
                    <a16:creationId xmlns:a16="http://schemas.microsoft.com/office/drawing/2014/main" id="{656F28A6-FA32-4305-9C67-FAB3019153CD}"/>
                  </a:ext>
                </a:extLst>
              </p:cNvPr>
              <p:cNvSpPr/>
              <p:nvPr/>
            </p:nvSpPr>
            <p:spPr>
              <a:xfrm>
                <a:off x="6247123" y="4780622"/>
                <a:ext cx="299333" cy="299466"/>
              </a:xfrm>
              <a:custGeom>
                <a:avLst/>
                <a:gdLst/>
                <a:ahLst/>
                <a:cxnLst/>
                <a:rect l="l" t="t" r="r" b="b"/>
                <a:pathLst>
                  <a:path w="403860" h="403859">
                    <a:moveTo>
                      <a:pt x="201930" y="0"/>
                    </a:moveTo>
                    <a:lnTo>
                      <a:pt x="155714" y="5347"/>
                    </a:lnTo>
                    <a:lnTo>
                      <a:pt x="113244" y="20571"/>
                    </a:lnTo>
                    <a:lnTo>
                      <a:pt x="75746" y="44447"/>
                    </a:lnTo>
                    <a:lnTo>
                      <a:pt x="44447" y="75746"/>
                    </a:lnTo>
                    <a:lnTo>
                      <a:pt x="20571" y="113244"/>
                    </a:lnTo>
                    <a:lnTo>
                      <a:pt x="5347" y="155714"/>
                    </a:lnTo>
                    <a:lnTo>
                      <a:pt x="0" y="201930"/>
                    </a:lnTo>
                    <a:lnTo>
                      <a:pt x="5347" y="248380"/>
                    </a:lnTo>
                    <a:lnTo>
                      <a:pt x="20571" y="290940"/>
                    </a:lnTo>
                    <a:lnTo>
                      <a:pt x="44447" y="328422"/>
                    </a:lnTo>
                    <a:lnTo>
                      <a:pt x="75746" y="359641"/>
                    </a:lnTo>
                    <a:lnTo>
                      <a:pt x="113244" y="383409"/>
                    </a:lnTo>
                    <a:lnTo>
                      <a:pt x="155714" y="398539"/>
                    </a:lnTo>
                    <a:lnTo>
                      <a:pt x="201930" y="403847"/>
                    </a:lnTo>
                    <a:lnTo>
                      <a:pt x="248145" y="398539"/>
                    </a:lnTo>
                    <a:lnTo>
                      <a:pt x="290615" y="383409"/>
                    </a:lnTo>
                    <a:lnTo>
                      <a:pt x="328113" y="359641"/>
                    </a:lnTo>
                    <a:lnTo>
                      <a:pt x="359412" y="328422"/>
                    </a:lnTo>
                    <a:lnTo>
                      <a:pt x="383288" y="290940"/>
                    </a:lnTo>
                    <a:lnTo>
                      <a:pt x="398512" y="248380"/>
                    </a:lnTo>
                    <a:lnTo>
                      <a:pt x="403860" y="201930"/>
                    </a:lnTo>
                    <a:lnTo>
                      <a:pt x="398512" y="155714"/>
                    </a:lnTo>
                    <a:lnTo>
                      <a:pt x="383288" y="113244"/>
                    </a:lnTo>
                    <a:lnTo>
                      <a:pt x="359412" y="75746"/>
                    </a:lnTo>
                    <a:lnTo>
                      <a:pt x="328113" y="44447"/>
                    </a:lnTo>
                    <a:lnTo>
                      <a:pt x="290615" y="20571"/>
                    </a:lnTo>
                    <a:lnTo>
                      <a:pt x="248145" y="5347"/>
                    </a:lnTo>
                    <a:lnTo>
                      <a:pt x="201930" y="0"/>
                    </a:lnTo>
                    <a:close/>
                  </a:path>
                </a:pathLst>
              </a:custGeom>
              <a:solidFill>
                <a:srgbClr val="FFE700"/>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4" name="object 21">
                <a:extLst>
                  <a:ext uri="{FF2B5EF4-FFF2-40B4-BE49-F238E27FC236}">
                    <a16:creationId xmlns:a16="http://schemas.microsoft.com/office/drawing/2014/main" id="{B0B4912B-CF0B-430C-9ECA-DD8433DA8B4A}"/>
                  </a:ext>
                </a:extLst>
              </p:cNvPr>
              <p:cNvSpPr/>
              <p:nvPr/>
            </p:nvSpPr>
            <p:spPr>
              <a:xfrm>
                <a:off x="6196289" y="4992508"/>
                <a:ext cx="320041" cy="320184"/>
              </a:xfrm>
              <a:custGeom>
                <a:avLst/>
                <a:gdLst/>
                <a:ahLst/>
                <a:cxnLst/>
                <a:rect l="l" t="t" r="r" b="b"/>
                <a:pathLst>
                  <a:path w="431800" h="431800">
                    <a:moveTo>
                      <a:pt x="215646" y="0"/>
                    </a:moveTo>
                    <a:lnTo>
                      <a:pt x="166271" y="5707"/>
                    </a:lnTo>
                    <a:lnTo>
                      <a:pt x="120909" y="21958"/>
                    </a:lnTo>
                    <a:lnTo>
                      <a:pt x="80865" y="47446"/>
                    </a:lnTo>
                    <a:lnTo>
                      <a:pt x="47446" y="80865"/>
                    </a:lnTo>
                    <a:lnTo>
                      <a:pt x="21958" y="120909"/>
                    </a:lnTo>
                    <a:lnTo>
                      <a:pt x="5707" y="166271"/>
                    </a:lnTo>
                    <a:lnTo>
                      <a:pt x="0" y="215646"/>
                    </a:lnTo>
                    <a:lnTo>
                      <a:pt x="5707" y="265015"/>
                    </a:lnTo>
                    <a:lnTo>
                      <a:pt x="21958" y="310374"/>
                    </a:lnTo>
                    <a:lnTo>
                      <a:pt x="47446" y="350416"/>
                    </a:lnTo>
                    <a:lnTo>
                      <a:pt x="80865" y="383834"/>
                    </a:lnTo>
                    <a:lnTo>
                      <a:pt x="120909" y="409321"/>
                    </a:lnTo>
                    <a:lnTo>
                      <a:pt x="166271" y="425572"/>
                    </a:lnTo>
                    <a:lnTo>
                      <a:pt x="215646" y="431279"/>
                    </a:lnTo>
                    <a:lnTo>
                      <a:pt x="265260" y="425572"/>
                    </a:lnTo>
                    <a:lnTo>
                      <a:pt x="310716" y="409321"/>
                    </a:lnTo>
                    <a:lnTo>
                      <a:pt x="350746" y="383834"/>
                    </a:lnTo>
                    <a:lnTo>
                      <a:pt x="384085" y="350416"/>
                    </a:lnTo>
                    <a:lnTo>
                      <a:pt x="409467" y="310374"/>
                    </a:lnTo>
                    <a:lnTo>
                      <a:pt x="425624" y="265015"/>
                    </a:lnTo>
                    <a:lnTo>
                      <a:pt x="431292" y="215646"/>
                    </a:lnTo>
                    <a:lnTo>
                      <a:pt x="425624" y="166271"/>
                    </a:lnTo>
                    <a:lnTo>
                      <a:pt x="409467" y="120909"/>
                    </a:lnTo>
                    <a:lnTo>
                      <a:pt x="384085" y="80865"/>
                    </a:lnTo>
                    <a:lnTo>
                      <a:pt x="350746" y="47446"/>
                    </a:lnTo>
                    <a:lnTo>
                      <a:pt x="310716" y="21958"/>
                    </a:lnTo>
                    <a:lnTo>
                      <a:pt x="265260" y="5707"/>
                    </a:lnTo>
                    <a:lnTo>
                      <a:pt x="215646" y="0"/>
                    </a:lnTo>
                    <a:close/>
                  </a:path>
                </a:pathLst>
              </a:custGeom>
              <a:solidFill>
                <a:srgbClr val="FFE700"/>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5" name="object 22">
                <a:extLst>
                  <a:ext uri="{FF2B5EF4-FFF2-40B4-BE49-F238E27FC236}">
                    <a16:creationId xmlns:a16="http://schemas.microsoft.com/office/drawing/2014/main" id="{ED1A23EE-67BE-419D-9129-2A733CED5C0C}"/>
                  </a:ext>
                </a:extLst>
              </p:cNvPr>
              <p:cNvSpPr/>
              <p:nvPr/>
            </p:nvSpPr>
            <p:spPr>
              <a:xfrm>
                <a:off x="6470773" y="4185072"/>
                <a:ext cx="277683" cy="277806"/>
              </a:xfrm>
              <a:custGeom>
                <a:avLst/>
                <a:gdLst/>
                <a:ahLst/>
                <a:cxnLst/>
                <a:rect l="l" t="t" r="r" b="b"/>
                <a:pathLst>
                  <a:path w="374650" h="374650">
                    <a:moveTo>
                      <a:pt x="187452" y="0"/>
                    </a:moveTo>
                    <a:lnTo>
                      <a:pt x="137587" y="6689"/>
                    </a:lnTo>
                    <a:lnTo>
                      <a:pt x="92800" y="25572"/>
                    </a:lnTo>
                    <a:lnTo>
                      <a:pt x="54868" y="54870"/>
                    </a:lnTo>
                    <a:lnTo>
                      <a:pt x="25572" y="92804"/>
                    </a:lnTo>
                    <a:lnTo>
                      <a:pt x="6689" y="137595"/>
                    </a:lnTo>
                    <a:lnTo>
                      <a:pt x="0" y="187464"/>
                    </a:lnTo>
                    <a:lnTo>
                      <a:pt x="6689" y="237011"/>
                    </a:lnTo>
                    <a:lnTo>
                      <a:pt x="25572" y="281582"/>
                    </a:lnTo>
                    <a:lnTo>
                      <a:pt x="54868" y="319379"/>
                    </a:lnTo>
                    <a:lnTo>
                      <a:pt x="92800" y="348604"/>
                    </a:lnTo>
                    <a:lnTo>
                      <a:pt x="137587" y="367457"/>
                    </a:lnTo>
                    <a:lnTo>
                      <a:pt x="187452" y="374142"/>
                    </a:lnTo>
                    <a:lnTo>
                      <a:pt x="236999" y="367457"/>
                    </a:lnTo>
                    <a:lnTo>
                      <a:pt x="281573" y="348604"/>
                    </a:lnTo>
                    <a:lnTo>
                      <a:pt x="319373" y="319379"/>
                    </a:lnTo>
                    <a:lnTo>
                      <a:pt x="348600" y="281582"/>
                    </a:lnTo>
                    <a:lnTo>
                      <a:pt x="367456" y="237011"/>
                    </a:lnTo>
                    <a:lnTo>
                      <a:pt x="374142" y="187464"/>
                    </a:lnTo>
                    <a:lnTo>
                      <a:pt x="367456" y="137595"/>
                    </a:lnTo>
                    <a:lnTo>
                      <a:pt x="348600" y="92804"/>
                    </a:lnTo>
                    <a:lnTo>
                      <a:pt x="319373" y="54870"/>
                    </a:lnTo>
                    <a:lnTo>
                      <a:pt x="281573" y="25572"/>
                    </a:lnTo>
                    <a:lnTo>
                      <a:pt x="236999" y="6689"/>
                    </a:lnTo>
                    <a:lnTo>
                      <a:pt x="187452" y="0"/>
                    </a:lnTo>
                    <a:close/>
                  </a:path>
                </a:pathLst>
              </a:custGeom>
              <a:solidFill>
                <a:srgbClr val="8FBF21"/>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6" name="object 23">
                <a:extLst>
                  <a:ext uri="{FF2B5EF4-FFF2-40B4-BE49-F238E27FC236}">
                    <a16:creationId xmlns:a16="http://schemas.microsoft.com/office/drawing/2014/main" id="{BE9A049B-AEA3-4B42-82F1-EAAB6F4C557A}"/>
                  </a:ext>
                </a:extLst>
              </p:cNvPr>
              <p:cNvSpPr/>
              <p:nvPr/>
            </p:nvSpPr>
            <p:spPr>
              <a:xfrm>
                <a:off x="6876854" y="3285550"/>
                <a:ext cx="288978" cy="289107"/>
              </a:xfrm>
              <a:custGeom>
                <a:avLst/>
                <a:gdLst/>
                <a:ahLst/>
                <a:cxnLst/>
                <a:rect l="l" t="t" r="r" b="b"/>
                <a:pathLst>
                  <a:path w="389889" h="389889">
                    <a:moveTo>
                      <a:pt x="194310" y="0"/>
                    </a:moveTo>
                    <a:lnTo>
                      <a:pt x="149952" y="5165"/>
                    </a:lnTo>
                    <a:lnTo>
                      <a:pt x="109129" y="19860"/>
                    </a:lnTo>
                    <a:lnTo>
                      <a:pt x="73040" y="42887"/>
                    </a:lnTo>
                    <a:lnTo>
                      <a:pt x="42883" y="73045"/>
                    </a:lnTo>
                    <a:lnTo>
                      <a:pt x="19858" y="109134"/>
                    </a:lnTo>
                    <a:lnTo>
                      <a:pt x="5164" y="149956"/>
                    </a:lnTo>
                    <a:lnTo>
                      <a:pt x="0" y="194310"/>
                    </a:lnTo>
                    <a:lnTo>
                      <a:pt x="5164" y="238945"/>
                    </a:lnTo>
                    <a:lnTo>
                      <a:pt x="19858" y="279969"/>
                    </a:lnTo>
                    <a:lnTo>
                      <a:pt x="42883" y="316194"/>
                    </a:lnTo>
                    <a:lnTo>
                      <a:pt x="73040" y="346434"/>
                    </a:lnTo>
                    <a:lnTo>
                      <a:pt x="109129" y="369503"/>
                    </a:lnTo>
                    <a:lnTo>
                      <a:pt x="149952" y="384214"/>
                    </a:lnTo>
                    <a:lnTo>
                      <a:pt x="194310" y="389382"/>
                    </a:lnTo>
                    <a:lnTo>
                      <a:pt x="238945" y="384214"/>
                    </a:lnTo>
                    <a:lnTo>
                      <a:pt x="279966" y="369503"/>
                    </a:lnTo>
                    <a:lnTo>
                      <a:pt x="316189" y="346434"/>
                    </a:lnTo>
                    <a:lnTo>
                      <a:pt x="346426" y="316194"/>
                    </a:lnTo>
                    <a:lnTo>
                      <a:pt x="369493" y="279969"/>
                    </a:lnTo>
                    <a:lnTo>
                      <a:pt x="384202" y="238945"/>
                    </a:lnTo>
                    <a:lnTo>
                      <a:pt x="389369" y="194310"/>
                    </a:lnTo>
                    <a:lnTo>
                      <a:pt x="384202" y="149956"/>
                    </a:lnTo>
                    <a:lnTo>
                      <a:pt x="369493" y="109134"/>
                    </a:lnTo>
                    <a:lnTo>
                      <a:pt x="346426" y="73045"/>
                    </a:lnTo>
                    <a:lnTo>
                      <a:pt x="316189" y="42887"/>
                    </a:lnTo>
                    <a:lnTo>
                      <a:pt x="279966" y="19860"/>
                    </a:lnTo>
                    <a:lnTo>
                      <a:pt x="238945" y="5165"/>
                    </a:lnTo>
                    <a:lnTo>
                      <a:pt x="194310" y="0"/>
                    </a:lnTo>
                    <a:close/>
                  </a:path>
                </a:pathLst>
              </a:custGeom>
              <a:solidFill>
                <a:srgbClr val="8FBF21"/>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7" name="object 24">
                <a:extLst>
                  <a:ext uri="{FF2B5EF4-FFF2-40B4-BE49-F238E27FC236}">
                    <a16:creationId xmlns:a16="http://schemas.microsoft.com/office/drawing/2014/main" id="{207AB965-C65C-4F8C-90CC-E6AC70413A07}"/>
                  </a:ext>
                </a:extLst>
              </p:cNvPr>
              <p:cNvSpPr/>
              <p:nvPr/>
            </p:nvSpPr>
            <p:spPr>
              <a:xfrm>
                <a:off x="4401991" y="5096470"/>
                <a:ext cx="29180" cy="29193"/>
              </a:xfrm>
              <a:custGeom>
                <a:avLst/>
                <a:gdLst/>
                <a:ahLst/>
                <a:cxnLst/>
                <a:rect l="l" t="t" r="r" b="b"/>
                <a:pathLst>
                  <a:path w="39369" h="39370">
                    <a:moveTo>
                      <a:pt x="19050" y="0"/>
                    </a:moveTo>
                    <a:lnTo>
                      <a:pt x="11572" y="1476"/>
                    </a:lnTo>
                    <a:lnTo>
                      <a:pt x="5524" y="5524"/>
                    </a:lnTo>
                    <a:lnTo>
                      <a:pt x="1476" y="11572"/>
                    </a:lnTo>
                    <a:lnTo>
                      <a:pt x="0" y="19050"/>
                    </a:lnTo>
                    <a:lnTo>
                      <a:pt x="1476" y="26648"/>
                    </a:lnTo>
                    <a:lnTo>
                      <a:pt x="5524" y="32962"/>
                    </a:lnTo>
                    <a:lnTo>
                      <a:pt x="11572" y="37277"/>
                    </a:lnTo>
                    <a:lnTo>
                      <a:pt x="19050" y="38874"/>
                    </a:lnTo>
                    <a:lnTo>
                      <a:pt x="26646" y="37277"/>
                    </a:lnTo>
                    <a:lnTo>
                      <a:pt x="32956" y="32962"/>
                    </a:lnTo>
                    <a:lnTo>
                      <a:pt x="37266" y="26648"/>
                    </a:lnTo>
                    <a:lnTo>
                      <a:pt x="38862" y="19050"/>
                    </a:lnTo>
                    <a:lnTo>
                      <a:pt x="37266" y="11572"/>
                    </a:lnTo>
                    <a:lnTo>
                      <a:pt x="32956" y="5524"/>
                    </a:lnTo>
                    <a:lnTo>
                      <a:pt x="26646" y="1476"/>
                    </a:lnTo>
                    <a:lnTo>
                      <a:pt x="19050" y="0"/>
                    </a:lnTo>
                    <a:close/>
                  </a:path>
                </a:pathLst>
              </a:custGeom>
              <a:solidFill>
                <a:srgbClr val="E6007E"/>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8" name="object 25">
                <a:extLst>
                  <a:ext uri="{FF2B5EF4-FFF2-40B4-BE49-F238E27FC236}">
                    <a16:creationId xmlns:a16="http://schemas.microsoft.com/office/drawing/2014/main" id="{A7CFA5BA-5EFD-4A10-B79D-6894D26CEE07}"/>
                  </a:ext>
                </a:extLst>
              </p:cNvPr>
              <p:cNvSpPr/>
              <p:nvPr/>
            </p:nvSpPr>
            <p:spPr>
              <a:xfrm>
                <a:off x="6083903" y="4847297"/>
                <a:ext cx="320041" cy="320654"/>
              </a:xfrm>
              <a:custGeom>
                <a:avLst/>
                <a:gdLst/>
                <a:ahLst/>
                <a:cxnLst/>
                <a:rect l="l" t="t" r="r" b="b"/>
                <a:pathLst>
                  <a:path w="431800" h="432434">
                    <a:moveTo>
                      <a:pt x="215633" y="0"/>
                    </a:moveTo>
                    <a:lnTo>
                      <a:pt x="166263" y="5707"/>
                    </a:lnTo>
                    <a:lnTo>
                      <a:pt x="120904" y="21958"/>
                    </a:lnTo>
                    <a:lnTo>
                      <a:pt x="80862" y="47446"/>
                    </a:lnTo>
                    <a:lnTo>
                      <a:pt x="47445" y="80865"/>
                    </a:lnTo>
                    <a:lnTo>
                      <a:pt x="21957" y="120909"/>
                    </a:lnTo>
                    <a:lnTo>
                      <a:pt x="5707" y="166271"/>
                    </a:lnTo>
                    <a:lnTo>
                      <a:pt x="0" y="215645"/>
                    </a:lnTo>
                    <a:lnTo>
                      <a:pt x="5707" y="265302"/>
                    </a:lnTo>
                    <a:lnTo>
                      <a:pt x="21957" y="310867"/>
                    </a:lnTo>
                    <a:lnTo>
                      <a:pt x="47445" y="351046"/>
                    </a:lnTo>
                    <a:lnTo>
                      <a:pt x="80862" y="384547"/>
                    </a:lnTo>
                    <a:lnTo>
                      <a:pt x="120904" y="410078"/>
                    </a:lnTo>
                    <a:lnTo>
                      <a:pt x="166263" y="426344"/>
                    </a:lnTo>
                    <a:lnTo>
                      <a:pt x="215633" y="432053"/>
                    </a:lnTo>
                    <a:lnTo>
                      <a:pt x="265248" y="426344"/>
                    </a:lnTo>
                    <a:lnTo>
                      <a:pt x="310705" y="410078"/>
                    </a:lnTo>
                    <a:lnTo>
                      <a:pt x="350738" y="384547"/>
                    </a:lnTo>
                    <a:lnTo>
                      <a:pt x="384080" y="351046"/>
                    </a:lnTo>
                    <a:lnTo>
                      <a:pt x="409464" y="310867"/>
                    </a:lnTo>
                    <a:lnTo>
                      <a:pt x="425624" y="265302"/>
                    </a:lnTo>
                    <a:lnTo>
                      <a:pt x="431292" y="215645"/>
                    </a:lnTo>
                    <a:lnTo>
                      <a:pt x="425624" y="166271"/>
                    </a:lnTo>
                    <a:lnTo>
                      <a:pt x="409464" y="120909"/>
                    </a:lnTo>
                    <a:lnTo>
                      <a:pt x="384080" y="80865"/>
                    </a:lnTo>
                    <a:lnTo>
                      <a:pt x="350738" y="47446"/>
                    </a:lnTo>
                    <a:lnTo>
                      <a:pt x="310705" y="21958"/>
                    </a:lnTo>
                    <a:lnTo>
                      <a:pt x="265248" y="5707"/>
                    </a:lnTo>
                    <a:lnTo>
                      <a:pt x="215633" y="0"/>
                    </a:lnTo>
                    <a:close/>
                  </a:path>
                </a:pathLst>
              </a:custGeom>
              <a:solidFill>
                <a:srgbClr val="FFE700"/>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21" name="object 28">
                <a:extLst>
                  <a:ext uri="{FF2B5EF4-FFF2-40B4-BE49-F238E27FC236}">
                    <a16:creationId xmlns:a16="http://schemas.microsoft.com/office/drawing/2014/main" id="{A3287B7D-231D-475B-A64A-3DF1D273A6B3}"/>
                  </a:ext>
                </a:extLst>
              </p:cNvPr>
              <p:cNvSpPr/>
              <p:nvPr/>
            </p:nvSpPr>
            <p:spPr>
              <a:xfrm>
                <a:off x="5523638" y="5700481"/>
                <a:ext cx="34357" cy="34373"/>
              </a:xfrm>
              <a:custGeom>
                <a:avLst/>
                <a:gdLst/>
                <a:ahLst/>
                <a:cxnLst/>
                <a:rect l="l" t="t" r="r" b="b"/>
                <a:pathLst>
                  <a:path w="46354" h="46354">
                    <a:moveTo>
                      <a:pt x="22860" y="0"/>
                    </a:moveTo>
                    <a:lnTo>
                      <a:pt x="13823" y="1859"/>
                    </a:lnTo>
                    <a:lnTo>
                      <a:pt x="6572" y="6864"/>
                    </a:lnTo>
                    <a:lnTo>
                      <a:pt x="1750" y="14155"/>
                    </a:lnTo>
                    <a:lnTo>
                      <a:pt x="0" y="22872"/>
                    </a:lnTo>
                    <a:lnTo>
                      <a:pt x="1750" y="31909"/>
                    </a:lnTo>
                    <a:lnTo>
                      <a:pt x="6572" y="39160"/>
                    </a:lnTo>
                    <a:lnTo>
                      <a:pt x="13823" y="43982"/>
                    </a:lnTo>
                    <a:lnTo>
                      <a:pt x="22860" y="45732"/>
                    </a:lnTo>
                    <a:lnTo>
                      <a:pt x="31582" y="43982"/>
                    </a:lnTo>
                    <a:lnTo>
                      <a:pt x="38873" y="39160"/>
                    </a:lnTo>
                    <a:lnTo>
                      <a:pt x="43875" y="31909"/>
                    </a:lnTo>
                    <a:lnTo>
                      <a:pt x="45732" y="22872"/>
                    </a:lnTo>
                    <a:lnTo>
                      <a:pt x="43875" y="14155"/>
                    </a:lnTo>
                    <a:lnTo>
                      <a:pt x="38873" y="6864"/>
                    </a:lnTo>
                    <a:lnTo>
                      <a:pt x="31582" y="1859"/>
                    </a:lnTo>
                    <a:lnTo>
                      <a:pt x="22860" y="0"/>
                    </a:lnTo>
                    <a:close/>
                  </a:path>
                </a:pathLst>
              </a:custGeom>
              <a:solidFill>
                <a:srgbClr val="F28C00"/>
              </a:solidFill>
              <a:ln w="317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49" name="object 56">
                <a:extLst>
                  <a:ext uri="{FF2B5EF4-FFF2-40B4-BE49-F238E27FC236}">
                    <a16:creationId xmlns:a16="http://schemas.microsoft.com/office/drawing/2014/main" id="{8E747D32-1DA3-4B01-B124-F7FCE2926831}"/>
                  </a:ext>
                </a:extLst>
              </p:cNvPr>
              <p:cNvSpPr txBox="1"/>
              <p:nvPr/>
            </p:nvSpPr>
            <p:spPr>
              <a:xfrm>
                <a:off x="4706891" y="5060470"/>
                <a:ext cx="322204"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Angola</a:t>
                </a:r>
              </a:p>
            </p:txBody>
          </p:sp>
          <p:sp>
            <p:nvSpPr>
              <p:cNvPr id="675" name="object 82">
                <a:extLst>
                  <a:ext uri="{FF2B5EF4-FFF2-40B4-BE49-F238E27FC236}">
                    <a16:creationId xmlns:a16="http://schemas.microsoft.com/office/drawing/2014/main" id="{104558B9-B9F0-46FA-A0E0-3CA9D3A67AE8}"/>
                  </a:ext>
                </a:extLst>
              </p:cNvPr>
              <p:cNvSpPr txBox="1"/>
              <p:nvPr/>
            </p:nvSpPr>
            <p:spPr>
              <a:xfrm>
                <a:off x="5202000" y="5650020"/>
                <a:ext cx="302968"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Eritrea</a:t>
                </a:r>
              </a:p>
            </p:txBody>
          </p:sp>
          <p:sp>
            <p:nvSpPr>
              <p:cNvPr id="692" name="object 99">
                <a:extLst>
                  <a:ext uri="{FF2B5EF4-FFF2-40B4-BE49-F238E27FC236}">
                    <a16:creationId xmlns:a16="http://schemas.microsoft.com/office/drawing/2014/main" id="{A515A0F9-F2DD-4EB0-B8D3-F215F4C2E815}"/>
                  </a:ext>
                </a:extLst>
              </p:cNvPr>
              <p:cNvSpPr txBox="1"/>
              <p:nvPr/>
            </p:nvSpPr>
            <p:spPr>
              <a:xfrm>
                <a:off x="5962479" y="5507156"/>
                <a:ext cx="373500"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Ethiopia</a:t>
                </a:r>
              </a:p>
            </p:txBody>
          </p:sp>
          <p:sp>
            <p:nvSpPr>
              <p:cNvPr id="702" name="object 109">
                <a:extLst>
                  <a:ext uri="{FF2B5EF4-FFF2-40B4-BE49-F238E27FC236}">
                    <a16:creationId xmlns:a16="http://schemas.microsoft.com/office/drawing/2014/main" id="{F9A178BE-8050-464D-90FD-90003447DD47}"/>
                  </a:ext>
                </a:extLst>
              </p:cNvPr>
              <p:cNvSpPr txBox="1"/>
              <p:nvPr/>
            </p:nvSpPr>
            <p:spPr>
              <a:xfrm>
                <a:off x="6048000" y="702000"/>
                <a:ext cx="368691" cy="135293"/>
              </a:xfrm>
              <a:prstGeom prst="rect">
                <a:avLst/>
              </a:prstGeom>
            </p:spPr>
            <p:txBody>
              <a:bodyPr vert="horz" wrap="none" lIns="0" tIns="12065" rIns="0" bIns="0" rtlCol="0">
                <a:spAutoFit/>
              </a:bodyPr>
              <a:lstStyle>
                <a:defPPr>
                  <a:defRPr lang="en-US"/>
                </a:defPPr>
                <a:lvl1pPr marR="0" lvl="0" indent="0" defTabSz="914400" eaLnBrk="1" fontAlgn="auto" latinLnBrk="0" hangingPunct="1">
                  <a:spcBef>
                    <a:spcPts val="0"/>
                  </a:spcBef>
                  <a:spcAft>
                    <a:spcPts val="0"/>
                  </a:spcAft>
                  <a:buClrTx/>
                  <a:buSzTx/>
                  <a:buFontTx/>
                  <a:buNone/>
                  <a:tabLst/>
                  <a:defRPr kumimoji="0" sz="800" b="0" i="0" u="none" strike="noStrike" cap="none" normalizeH="0">
                    <a:ln>
                      <a:noFill/>
                    </a:ln>
                    <a:effectLst/>
                    <a:uLnTx/>
                    <a:uFillTx/>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Lesotho</a:t>
                </a:r>
              </a:p>
            </p:txBody>
          </p:sp>
          <p:sp>
            <p:nvSpPr>
              <p:cNvPr id="706" name="object 113">
                <a:extLst>
                  <a:ext uri="{FF2B5EF4-FFF2-40B4-BE49-F238E27FC236}">
                    <a16:creationId xmlns:a16="http://schemas.microsoft.com/office/drawing/2014/main" id="{6622C656-91BA-486C-9D8E-8252E1CCE3D7}"/>
                  </a:ext>
                </a:extLst>
              </p:cNvPr>
              <p:cNvSpPr txBox="1"/>
              <p:nvPr/>
            </p:nvSpPr>
            <p:spPr>
              <a:xfrm>
                <a:off x="3951119" y="5750883"/>
                <a:ext cx="567463"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Madagascar</a:t>
                </a:r>
              </a:p>
            </p:txBody>
          </p:sp>
          <p:sp>
            <p:nvSpPr>
              <p:cNvPr id="716" name="object 123">
                <a:extLst>
                  <a:ext uri="{FF2B5EF4-FFF2-40B4-BE49-F238E27FC236}">
                    <a16:creationId xmlns:a16="http://schemas.microsoft.com/office/drawing/2014/main" id="{3150FDBB-61D7-48EE-B6E2-F786B6EF3DDE}"/>
                  </a:ext>
                </a:extLst>
              </p:cNvPr>
              <p:cNvSpPr txBox="1"/>
              <p:nvPr/>
            </p:nvSpPr>
            <p:spPr>
              <a:xfrm>
                <a:off x="6768000" y="4627033"/>
                <a:ext cx="318998"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Malawi</a:t>
                </a:r>
              </a:p>
            </p:txBody>
          </p:sp>
          <p:sp>
            <p:nvSpPr>
              <p:cNvPr id="720" name="object 127">
                <a:extLst>
                  <a:ext uri="{FF2B5EF4-FFF2-40B4-BE49-F238E27FC236}">
                    <a16:creationId xmlns:a16="http://schemas.microsoft.com/office/drawing/2014/main" id="{2CF65E2C-09EF-42B8-8451-C29E945C65A0}"/>
                  </a:ext>
                </a:extLst>
              </p:cNvPr>
              <p:cNvSpPr txBox="1"/>
              <p:nvPr/>
            </p:nvSpPr>
            <p:spPr>
              <a:xfrm>
                <a:off x="5943847" y="2788365"/>
                <a:ext cx="589905" cy="135293"/>
              </a:xfrm>
              <a:prstGeom prst="rect">
                <a:avLst/>
              </a:prstGeom>
            </p:spPr>
            <p:txBody>
              <a:bodyPr vert="horz" wrap="none" lIns="0" tIns="12065" rIns="0" bIns="0" rtlCol="0">
                <a:spAutoFit/>
              </a:bodyPr>
              <a:lstStyle>
                <a:defPPr>
                  <a:defRPr lang="en-US"/>
                </a:defPPr>
                <a:lvl1pPr marR="0" lvl="0" indent="0" defTabSz="914400" eaLnBrk="1" fontAlgn="auto" latinLnBrk="0" hangingPunct="1">
                  <a:spcBef>
                    <a:spcPts val="0"/>
                  </a:spcBef>
                  <a:spcAft>
                    <a:spcPts val="0"/>
                  </a:spcAft>
                  <a:buClrTx/>
                  <a:buSzTx/>
                  <a:buFontTx/>
                  <a:buNone/>
                  <a:tabLst/>
                  <a:defRPr kumimoji="0" sz="800" b="0" i="0" u="none" strike="noStrike" cap="none" normalizeH="0">
                    <a:ln>
                      <a:noFill/>
                    </a:ln>
                    <a:effectLst/>
                    <a:uLnTx/>
                    <a:uFillTx/>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Mozambique</a:t>
                </a:r>
              </a:p>
            </p:txBody>
          </p:sp>
          <p:sp>
            <p:nvSpPr>
              <p:cNvPr id="732" name="object 139">
                <a:extLst>
                  <a:ext uri="{FF2B5EF4-FFF2-40B4-BE49-F238E27FC236}">
                    <a16:creationId xmlns:a16="http://schemas.microsoft.com/office/drawing/2014/main" id="{A677FD1F-4BE1-4252-9B0E-86DD1D6AD991}"/>
                  </a:ext>
                </a:extLst>
              </p:cNvPr>
              <p:cNvSpPr txBox="1"/>
              <p:nvPr/>
            </p:nvSpPr>
            <p:spPr>
              <a:xfrm>
                <a:off x="7254000" y="3904880"/>
                <a:ext cx="376706"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Namibia</a:t>
                </a:r>
              </a:p>
            </p:txBody>
          </p:sp>
          <p:sp>
            <p:nvSpPr>
              <p:cNvPr id="744" name="object 151">
                <a:extLst>
                  <a:ext uri="{FF2B5EF4-FFF2-40B4-BE49-F238E27FC236}">
                    <a16:creationId xmlns:a16="http://schemas.microsoft.com/office/drawing/2014/main" id="{1635014E-A189-4B40-96BD-48CEA59629F1}"/>
                  </a:ext>
                </a:extLst>
              </p:cNvPr>
              <p:cNvSpPr txBox="1"/>
              <p:nvPr/>
            </p:nvSpPr>
            <p:spPr>
              <a:xfrm>
                <a:off x="7064056" y="5473519"/>
                <a:ext cx="378309"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Rwanda</a:t>
                </a:r>
              </a:p>
            </p:txBody>
          </p:sp>
          <p:sp>
            <p:nvSpPr>
              <p:cNvPr id="761" name="object 168">
                <a:extLst>
                  <a:ext uri="{FF2B5EF4-FFF2-40B4-BE49-F238E27FC236}">
                    <a16:creationId xmlns:a16="http://schemas.microsoft.com/office/drawing/2014/main" id="{B7ABE617-0B77-4218-90CC-30899EFB103D}"/>
                  </a:ext>
                </a:extLst>
              </p:cNvPr>
              <p:cNvSpPr txBox="1"/>
              <p:nvPr/>
            </p:nvSpPr>
            <p:spPr>
              <a:xfrm>
                <a:off x="5046635" y="3670630"/>
                <a:ext cx="562655"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South Africa</a:t>
                </a:r>
              </a:p>
            </p:txBody>
          </p:sp>
          <p:sp>
            <p:nvSpPr>
              <p:cNvPr id="765" name="object 172">
                <a:extLst>
                  <a:ext uri="{FF2B5EF4-FFF2-40B4-BE49-F238E27FC236}">
                    <a16:creationId xmlns:a16="http://schemas.microsoft.com/office/drawing/2014/main" id="{CF81FDDE-1636-4638-A45A-02EAE84FA09B}"/>
                  </a:ext>
                </a:extLst>
              </p:cNvPr>
              <p:cNvSpPr txBox="1"/>
              <p:nvPr/>
            </p:nvSpPr>
            <p:spPr>
              <a:xfrm>
                <a:off x="3839609" y="4392000"/>
                <a:ext cx="599523"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South Sudan</a:t>
                </a:r>
              </a:p>
            </p:txBody>
          </p:sp>
          <p:sp>
            <p:nvSpPr>
              <p:cNvPr id="779" name="object 186">
                <a:extLst>
                  <a:ext uri="{FF2B5EF4-FFF2-40B4-BE49-F238E27FC236}">
                    <a16:creationId xmlns:a16="http://schemas.microsoft.com/office/drawing/2014/main" id="{A0935F82-9F52-49D5-BAD4-006EDBAE2A06}"/>
                  </a:ext>
                </a:extLst>
              </p:cNvPr>
              <p:cNvSpPr txBox="1"/>
              <p:nvPr/>
            </p:nvSpPr>
            <p:spPr>
              <a:xfrm>
                <a:off x="6547901" y="5104774"/>
                <a:ext cx="1301959" cy="140423"/>
              </a:xfrm>
              <a:prstGeom prst="rect">
                <a:avLst/>
              </a:prstGeom>
            </p:spPr>
            <p:txBody>
              <a:bodyPr vert="horz" wrap="none" lIns="0" tIns="17145" rIns="0" bIns="0" rtlCol="0">
                <a:spAutoFit/>
              </a:bodyPr>
              <a:lstStyle/>
              <a:p>
                <a:pPr marL="0" marR="5080" lvl="0" indent="-235585"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United Republic of Tanzania</a:t>
                </a:r>
              </a:p>
            </p:txBody>
          </p:sp>
          <p:sp>
            <p:nvSpPr>
              <p:cNvPr id="789" name="object 196">
                <a:extLst>
                  <a:ext uri="{FF2B5EF4-FFF2-40B4-BE49-F238E27FC236}">
                    <a16:creationId xmlns:a16="http://schemas.microsoft.com/office/drawing/2014/main" id="{5908DF98-F706-471C-96EE-446BA9CB8FCB}"/>
                  </a:ext>
                </a:extLst>
              </p:cNvPr>
              <p:cNvSpPr txBox="1"/>
              <p:nvPr/>
            </p:nvSpPr>
            <p:spPr>
              <a:xfrm>
                <a:off x="6768000" y="4260742"/>
                <a:ext cx="343043"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Zambia</a:t>
                </a:r>
              </a:p>
            </p:txBody>
          </p:sp>
          <p:sp>
            <p:nvSpPr>
              <p:cNvPr id="804" name="object 211">
                <a:extLst>
                  <a:ext uri="{FF2B5EF4-FFF2-40B4-BE49-F238E27FC236}">
                    <a16:creationId xmlns:a16="http://schemas.microsoft.com/office/drawing/2014/main" id="{CA2F7D9B-46F8-48B8-8FA5-0F6D2C2DF0E4}"/>
                  </a:ext>
                </a:extLst>
              </p:cNvPr>
              <p:cNvSpPr txBox="1"/>
              <p:nvPr/>
            </p:nvSpPr>
            <p:spPr>
              <a:xfrm>
                <a:off x="7189613" y="3353171"/>
                <a:ext cx="474489"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Zimbabwe</a:t>
                </a:r>
              </a:p>
            </p:txBody>
          </p:sp>
          <p:sp>
            <p:nvSpPr>
              <p:cNvPr id="819" name="object 226">
                <a:extLst>
                  <a:ext uri="{FF2B5EF4-FFF2-40B4-BE49-F238E27FC236}">
                    <a16:creationId xmlns:a16="http://schemas.microsoft.com/office/drawing/2014/main" id="{CBD2475B-237C-49A5-8628-CC93BC1170EA}"/>
                  </a:ext>
                </a:extLst>
              </p:cNvPr>
              <p:cNvSpPr txBox="1"/>
              <p:nvPr/>
            </p:nvSpPr>
            <p:spPr>
              <a:xfrm>
                <a:off x="3951119" y="5032488"/>
                <a:ext cx="416781"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Mauritius</a:t>
                </a:r>
              </a:p>
            </p:txBody>
          </p:sp>
          <p:sp>
            <p:nvSpPr>
              <p:cNvPr id="828" name="object 235">
                <a:extLst>
                  <a:ext uri="{FF2B5EF4-FFF2-40B4-BE49-F238E27FC236}">
                    <a16:creationId xmlns:a16="http://schemas.microsoft.com/office/drawing/2014/main" id="{D9D6BB83-CC4E-4345-AF31-3FD56911B545}"/>
                  </a:ext>
                </a:extLst>
              </p:cNvPr>
              <p:cNvSpPr txBox="1"/>
              <p:nvPr/>
            </p:nvSpPr>
            <p:spPr>
              <a:xfrm>
                <a:off x="5760000" y="4952862"/>
                <a:ext cx="293350"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Kenya</a:t>
                </a:r>
              </a:p>
            </p:txBody>
          </p:sp>
          <p:sp>
            <p:nvSpPr>
              <p:cNvPr id="831" name="object 238">
                <a:extLst>
                  <a:ext uri="{FF2B5EF4-FFF2-40B4-BE49-F238E27FC236}">
                    <a16:creationId xmlns:a16="http://schemas.microsoft.com/office/drawing/2014/main" id="{A1B9CC54-D593-4D0F-A9A1-D9CED8E97803}"/>
                  </a:ext>
                </a:extLst>
              </p:cNvPr>
              <p:cNvSpPr txBox="1"/>
              <p:nvPr/>
            </p:nvSpPr>
            <p:spPr>
              <a:xfrm>
                <a:off x="6367950" y="5672707"/>
                <a:ext cx="416781"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Comoros</a:t>
                </a:r>
              </a:p>
            </p:txBody>
          </p:sp>
          <p:sp>
            <p:nvSpPr>
              <p:cNvPr id="836" name="object 243">
                <a:extLst>
                  <a:ext uri="{FF2B5EF4-FFF2-40B4-BE49-F238E27FC236}">
                    <a16:creationId xmlns:a16="http://schemas.microsoft.com/office/drawing/2014/main" id="{9039556E-B326-44BD-A7B1-8F399021E44E}"/>
                  </a:ext>
                </a:extLst>
              </p:cNvPr>
              <p:cNvSpPr txBox="1"/>
              <p:nvPr/>
            </p:nvSpPr>
            <p:spPr>
              <a:xfrm>
                <a:off x="3308200" y="5860800"/>
                <a:ext cx="159385" cy="150682"/>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900" b="0" i="0" u="none" strike="noStrike" kern="1200" cap="none" spc="-3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842" name="object 249">
                <a:extLst>
                  <a:ext uri="{FF2B5EF4-FFF2-40B4-BE49-F238E27FC236}">
                    <a16:creationId xmlns:a16="http://schemas.microsoft.com/office/drawing/2014/main" id="{02DFBC82-3D44-4304-86CC-409387DD1044}"/>
                  </a:ext>
                </a:extLst>
              </p:cNvPr>
              <p:cNvSpPr txBox="1"/>
              <p:nvPr/>
            </p:nvSpPr>
            <p:spPr>
              <a:xfrm>
                <a:off x="3240006" y="4060800"/>
                <a:ext cx="225859" cy="150682"/>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10</a:t>
                </a:r>
                <a:r>
                  <a:rPr kumimoji="0" sz="900" b="0" i="0" u="none" strike="noStrike" kern="1200" cap="none" spc="-3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847" name="object 254">
                <a:extLst>
                  <a:ext uri="{FF2B5EF4-FFF2-40B4-BE49-F238E27FC236}">
                    <a16:creationId xmlns:a16="http://schemas.microsoft.com/office/drawing/2014/main" id="{E60E9056-90E6-47F4-ADA9-01E78654C479}"/>
                  </a:ext>
                </a:extLst>
              </p:cNvPr>
              <p:cNvSpPr txBox="1"/>
              <p:nvPr/>
            </p:nvSpPr>
            <p:spPr>
              <a:xfrm>
                <a:off x="3240006" y="3164400"/>
                <a:ext cx="225859" cy="150682"/>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15</a:t>
                </a:r>
                <a:r>
                  <a:rPr kumimoji="0" sz="900" b="0" i="0" u="none" strike="noStrike" kern="1200" cap="none" spc="-3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853" name="object 260">
                <a:extLst>
                  <a:ext uri="{FF2B5EF4-FFF2-40B4-BE49-F238E27FC236}">
                    <a16:creationId xmlns:a16="http://schemas.microsoft.com/office/drawing/2014/main" id="{E451B44F-6505-4D66-9990-BC62734D03D0}"/>
                  </a:ext>
                </a:extLst>
              </p:cNvPr>
              <p:cNvSpPr txBox="1"/>
              <p:nvPr/>
            </p:nvSpPr>
            <p:spPr>
              <a:xfrm>
                <a:off x="3240006" y="2264400"/>
                <a:ext cx="225859" cy="150682"/>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20</a:t>
                </a:r>
                <a:r>
                  <a:rPr kumimoji="0" sz="900" b="0" i="0" u="none" strike="noStrike" kern="1200" cap="none" spc="-3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858" name="object 265">
                <a:extLst>
                  <a:ext uri="{FF2B5EF4-FFF2-40B4-BE49-F238E27FC236}">
                    <a16:creationId xmlns:a16="http://schemas.microsoft.com/office/drawing/2014/main" id="{DD19F83F-8D40-45D7-802E-8549613DAB7A}"/>
                  </a:ext>
                </a:extLst>
              </p:cNvPr>
              <p:cNvSpPr txBox="1"/>
              <p:nvPr/>
            </p:nvSpPr>
            <p:spPr>
              <a:xfrm>
                <a:off x="3240006" y="1364400"/>
                <a:ext cx="225859" cy="150682"/>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25</a:t>
                </a:r>
                <a:r>
                  <a:rPr kumimoji="0" sz="900" b="0" i="0" u="none" strike="noStrike" kern="1200" cap="none" spc="-3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864" name="object 271">
                <a:extLst>
                  <a:ext uri="{FF2B5EF4-FFF2-40B4-BE49-F238E27FC236}">
                    <a16:creationId xmlns:a16="http://schemas.microsoft.com/office/drawing/2014/main" id="{7A4A37F5-0EF4-483B-A138-41BE91E208C2}"/>
                  </a:ext>
                </a:extLst>
              </p:cNvPr>
              <p:cNvSpPr txBox="1"/>
              <p:nvPr/>
            </p:nvSpPr>
            <p:spPr>
              <a:xfrm>
                <a:off x="3240006" y="464400"/>
                <a:ext cx="225859" cy="150682"/>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30</a:t>
                </a:r>
                <a:r>
                  <a:rPr kumimoji="0" sz="900" b="0" i="0" u="none" strike="noStrike" kern="1200" cap="none" spc="-3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912" name="object 319">
                <a:extLst>
                  <a:ext uri="{FF2B5EF4-FFF2-40B4-BE49-F238E27FC236}">
                    <a16:creationId xmlns:a16="http://schemas.microsoft.com/office/drawing/2014/main" id="{17C532BE-8E2C-443D-A578-4F26E1C47BE1}"/>
                  </a:ext>
                </a:extLst>
              </p:cNvPr>
              <p:cNvSpPr txBox="1"/>
              <p:nvPr/>
            </p:nvSpPr>
            <p:spPr>
              <a:xfrm>
                <a:off x="2340000" y="3007655"/>
                <a:ext cx="773004" cy="461665"/>
              </a:xfrm>
              <a:prstGeom prst="rect">
                <a:avLst/>
              </a:prstGeom>
            </p:spPr>
            <p:txBody>
              <a:bodyPr vert="horz" wrap="square" lIns="0" tIns="0" rIns="0" bIns="0" rtlCol="0">
                <a:spAutoFit/>
              </a:bodyPr>
              <a:lstStyle>
                <a:defPPr>
                  <a:defRPr lang="en-US"/>
                </a:defPPr>
                <a:lvl1pPr marL="0" marR="5080" lvl="0" indent="0" defTabSz="914400" eaLnBrk="1" latinLnBrk="0" hangingPunct="1">
                  <a:lnSpc>
                    <a:spcPct val="100000"/>
                  </a:lnSpc>
                  <a:spcBef>
                    <a:spcPts val="0"/>
                  </a:spcBef>
                  <a:buClrTx/>
                  <a:buSzTx/>
                  <a:buFontTx/>
                  <a:buNone/>
                  <a:tabLst/>
                  <a:defRPr kumimoji="0" sz="1000" b="0" i="0" u="none" strike="noStrike" cap="none" spc="0" normalizeH="0" baseline="0">
                    <a:ln>
                      <a:noFill/>
                    </a:ln>
                    <a:solidFill>
                      <a:prstClr val="black">
                        <a:lumMod val="75000"/>
                        <a:lumOff val="25000"/>
                      </a:prstClr>
                    </a:solidFill>
                    <a:effectLst/>
                    <a:uLnTx/>
                    <a:uFillTx/>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AIDS-related mortality </a:t>
                </a:r>
                <a:endPar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(per 100 000)</a:t>
                </a:r>
              </a:p>
            </p:txBody>
          </p:sp>
          <p:sp>
            <p:nvSpPr>
              <p:cNvPr id="913" name="object 320">
                <a:extLst>
                  <a:ext uri="{FF2B5EF4-FFF2-40B4-BE49-F238E27FC236}">
                    <a16:creationId xmlns:a16="http://schemas.microsoft.com/office/drawing/2014/main" id="{0991D88F-865E-4BE7-BB13-C20441FE1CE9}"/>
                  </a:ext>
                </a:extLst>
              </p:cNvPr>
              <p:cNvSpPr txBox="1"/>
              <p:nvPr/>
            </p:nvSpPr>
            <p:spPr>
              <a:xfrm>
                <a:off x="3881462" y="6300000"/>
                <a:ext cx="3319938" cy="153888"/>
              </a:xfrm>
              <a:prstGeom prst="rect">
                <a:avLst/>
              </a:prstGeom>
            </p:spPr>
            <p:txBody>
              <a:bodyPr vert="horz" wrap="square" lIns="0" tIns="0" rIns="0" bIns="0" rtlCol="0">
                <a:spAutoFit/>
              </a:bodyPr>
              <a:lstStyle>
                <a:defPPr>
                  <a:defRPr lang="en-US"/>
                </a:defPPr>
                <a:lvl1pPr marL="0" marR="5080" lvl="0" indent="0" defTabSz="914400" eaLnBrk="1" latinLnBrk="0" hangingPunct="1">
                  <a:lnSpc>
                    <a:spcPct val="100000"/>
                  </a:lnSpc>
                  <a:spcBef>
                    <a:spcPts val="0"/>
                  </a:spcBef>
                  <a:buClrTx/>
                  <a:buSzTx/>
                  <a:buFontTx/>
                  <a:buNone/>
                  <a:tabLst/>
                  <a:defRPr kumimoji="0" sz="1000" b="0" i="0" u="none" strike="noStrike" cap="none" spc="0" normalizeH="0" baseline="0">
                    <a:ln>
                      <a:noFill/>
                    </a:ln>
                    <a:solidFill>
                      <a:prstClr val="black">
                        <a:lumMod val="75000"/>
                        <a:lumOff val="25000"/>
                      </a:prstClr>
                    </a:solidFill>
                    <a:effectLst/>
                    <a:uLnTx/>
                    <a:uFillTx/>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receiving antiretroviral treatment (%)</a:t>
                </a:r>
              </a:p>
            </p:txBody>
          </p:sp>
          <p:sp>
            <p:nvSpPr>
              <p:cNvPr id="328" name="object 109">
                <a:extLst>
                  <a:ext uri="{FF2B5EF4-FFF2-40B4-BE49-F238E27FC236}">
                    <a16:creationId xmlns:a16="http://schemas.microsoft.com/office/drawing/2014/main" id="{FA6235FE-A524-4FCB-AC50-6FBA646BD4AE}"/>
                  </a:ext>
                </a:extLst>
              </p:cNvPr>
              <p:cNvSpPr txBox="1"/>
              <p:nvPr/>
            </p:nvSpPr>
            <p:spPr>
              <a:xfrm>
                <a:off x="6480000" y="2077455"/>
                <a:ext cx="383118" cy="135293"/>
              </a:xfrm>
              <a:prstGeom prst="rect">
                <a:avLst/>
              </a:prstGeom>
            </p:spPr>
            <p:txBody>
              <a:bodyPr vert="horz" wrap="none" lIns="0" tIns="12065" rIns="0" bIns="0" rtlCol="0">
                <a:spAutoFit/>
              </a:bodyPr>
              <a:lstStyle>
                <a:defPPr>
                  <a:defRPr lang="en-US"/>
                </a:defPPr>
                <a:lvl1pPr marR="0" lvl="0" indent="0" defTabSz="914400" eaLnBrk="1" fontAlgn="auto" latinLnBrk="0" hangingPunct="1">
                  <a:spcBef>
                    <a:spcPts val="0"/>
                  </a:spcBef>
                  <a:spcAft>
                    <a:spcPts val="0"/>
                  </a:spcAft>
                  <a:buClrTx/>
                  <a:buSzTx/>
                  <a:buFontTx/>
                  <a:buNone/>
                  <a:tabLst/>
                  <a:defRPr kumimoji="0" sz="800" b="0" i="0" u="none" strike="noStrike" cap="none" normalizeH="0">
                    <a:ln>
                      <a:noFill/>
                    </a:ln>
                    <a:effectLst/>
                    <a:uLnTx/>
                    <a:uFillTx/>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Eswatini</a:t>
                </a:r>
              </a:p>
            </p:txBody>
          </p:sp>
          <p:sp>
            <p:nvSpPr>
              <p:cNvPr id="329" name="object 109">
                <a:extLst>
                  <a:ext uri="{FF2B5EF4-FFF2-40B4-BE49-F238E27FC236}">
                    <a16:creationId xmlns:a16="http://schemas.microsoft.com/office/drawing/2014/main" id="{D3695A7D-17E0-428B-9D17-EAAA3A337E7B}"/>
                  </a:ext>
                </a:extLst>
              </p:cNvPr>
              <p:cNvSpPr txBox="1"/>
              <p:nvPr/>
            </p:nvSpPr>
            <p:spPr>
              <a:xfrm>
                <a:off x="6084000" y="2260800"/>
                <a:ext cx="453650" cy="135293"/>
              </a:xfrm>
              <a:prstGeom prst="rect">
                <a:avLst/>
              </a:prstGeom>
            </p:spPr>
            <p:txBody>
              <a:bodyPr vert="horz" wrap="none" lIns="0" tIns="12065" rIns="0" bIns="0" rtlCol="0">
                <a:spAutoFit/>
              </a:bodyPr>
              <a:lstStyle>
                <a:defPPr>
                  <a:defRPr lang="en-US"/>
                </a:defPPr>
                <a:lvl1pPr marR="0" lvl="0" indent="0" defTabSz="914400" eaLnBrk="1" fontAlgn="auto" latinLnBrk="0" hangingPunct="1">
                  <a:spcBef>
                    <a:spcPts val="0"/>
                  </a:spcBef>
                  <a:spcAft>
                    <a:spcPts val="0"/>
                  </a:spcAft>
                  <a:buClrTx/>
                  <a:buSzTx/>
                  <a:buFontTx/>
                  <a:buNone/>
                  <a:tabLst/>
                  <a:defRPr kumimoji="0" sz="800" b="0" i="0" u="none" strike="noStrike" cap="none" normalizeH="0">
                    <a:ln>
                      <a:noFill/>
                    </a:ln>
                    <a:effectLst/>
                    <a:uLnTx/>
                    <a:uFillTx/>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Botswana</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 name="Oval 7">
                <a:extLst>
                  <a:ext uri="{FF2B5EF4-FFF2-40B4-BE49-F238E27FC236}">
                    <a16:creationId xmlns:a16="http://schemas.microsoft.com/office/drawing/2014/main" id="{FD0A5EAF-426E-4382-9C98-66B1A4F95706}"/>
                  </a:ext>
                </a:extLst>
              </p:cNvPr>
              <p:cNvSpPr/>
              <p:nvPr/>
            </p:nvSpPr>
            <p:spPr>
              <a:xfrm>
                <a:off x="5860800" y="687600"/>
                <a:ext cx="147600" cy="147600"/>
              </a:xfrm>
              <a:prstGeom prst="ellipse">
                <a:avLst/>
              </a:prstGeom>
              <a:solidFill>
                <a:srgbClr val="FFE700"/>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5" name="Oval 334">
                <a:extLst>
                  <a:ext uri="{FF2B5EF4-FFF2-40B4-BE49-F238E27FC236}">
                    <a16:creationId xmlns:a16="http://schemas.microsoft.com/office/drawing/2014/main" id="{D3AEEC0D-E717-4A28-B2A5-3548B8ABD1B6}"/>
                  </a:ext>
                </a:extLst>
              </p:cNvPr>
              <p:cNvSpPr/>
              <p:nvPr/>
            </p:nvSpPr>
            <p:spPr>
              <a:xfrm>
                <a:off x="3877200" y="5799600"/>
                <a:ext cx="50400" cy="50400"/>
              </a:xfrm>
              <a:prstGeom prst="ellipse">
                <a:avLst/>
              </a:prstGeom>
              <a:solidFill>
                <a:srgbClr val="E6007E"/>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object 235">
                <a:extLst>
                  <a:ext uri="{FF2B5EF4-FFF2-40B4-BE49-F238E27FC236}">
                    <a16:creationId xmlns:a16="http://schemas.microsoft.com/office/drawing/2014/main" id="{A7577920-3A87-4BE0-8CD8-C8A7EB943CD0}"/>
                  </a:ext>
                </a:extLst>
              </p:cNvPr>
              <p:cNvSpPr txBox="1"/>
              <p:nvPr/>
            </p:nvSpPr>
            <p:spPr>
              <a:xfrm>
                <a:off x="6571790" y="4843533"/>
                <a:ext cx="362279" cy="135293"/>
              </a:xfrm>
              <a:prstGeom prst="rect">
                <a:avLst/>
              </a:prstGeom>
            </p:spPr>
            <p:txBody>
              <a:bodyPr vert="horz" wrap="none" lIns="0" tIns="12065"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Uganda</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343" name="object 243">
                <a:extLst>
                  <a:ext uri="{FF2B5EF4-FFF2-40B4-BE49-F238E27FC236}">
                    <a16:creationId xmlns:a16="http://schemas.microsoft.com/office/drawing/2014/main" id="{41B5A3B1-E222-4D29-B10C-3946B792C30F}"/>
                  </a:ext>
                </a:extLst>
              </p:cNvPr>
              <p:cNvSpPr txBox="1"/>
              <p:nvPr/>
            </p:nvSpPr>
            <p:spPr>
              <a:xfrm>
                <a:off x="3308200" y="4960800"/>
                <a:ext cx="159385" cy="150682"/>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a:t>
                </a:r>
                <a:r>
                  <a:rPr kumimoji="0" sz="900" b="0" i="0" u="none" strike="noStrike" kern="1200" cap="none" spc="-3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45" name="object 18">
                <a:extLst>
                  <a:ext uri="{FF2B5EF4-FFF2-40B4-BE49-F238E27FC236}">
                    <a16:creationId xmlns:a16="http://schemas.microsoft.com/office/drawing/2014/main" id="{F7D77689-125F-4133-B3B0-694D9E9D9318}"/>
                  </a:ext>
                </a:extLst>
              </p:cNvPr>
              <p:cNvSpPr txBox="1"/>
              <p:nvPr/>
            </p:nvSpPr>
            <p:spPr>
              <a:xfrm>
                <a:off x="3481200" y="5976000"/>
                <a:ext cx="138499" cy="138499"/>
              </a:xfrm>
              <a:prstGeom prst="rect">
                <a:avLst/>
              </a:prstGeom>
            </p:spPr>
            <p:txBody>
              <a:bodyPr vert="horz" wrap="square" lIns="0" tIns="0"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p>
            </p:txBody>
          </p:sp>
          <p:sp>
            <p:nvSpPr>
              <p:cNvPr id="358" name="object 18">
                <a:extLst>
                  <a:ext uri="{FF2B5EF4-FFF2-40B4-BE49-F238E27FC236}">
                    <a16:creationId xmlns:a16="http://schemas.microsoft.com/office/drawing/2014/main" id="{8682BBE9-39C3-4C64-8FEC-072922C556EF}"/>
                  </a:ext>
                </a:extLst>
              </p:cNvPr>
              <p:cNvSpPr txBox="1"/>
              <p:nvPr/>
            </p:nvSpPr>
            <p:spPr>
              <a:xfrm>
                <a:off x="3873600" y="5976000"/>
                <a:ext cx="138499" cy="138499"/>
              </a:xfrm>
              <a:prstGeom prst="rect">
                <a:avLst/>
              </a:prstGeom>
            </p:spPr>
            <p:txBody>
              <a:bodyPr vert="horz" wrap="square" lIns="0" tIns="0"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10</a:t>
                </a:r>
              </a:p>
            </p:txBody>
          </p:sp>
          <p:sp>
            <p:nvSpPr>
              <p:cNvPr id="359" name="object 18">
                <a:extLst>
                  <a:ext uri="{FF2B5EF4-FFF2-40B4-BE49-F238E27FC236}">
                    <a16:creationId xmlns:a16="http://schemas.microsoft.com/office/drawing/2014/main" id="{5951A43F-B804-4661-9A74-9936463D72D7}"/>
                  </a:ext>
                </a:extLst>
              </p:cNvPr>
              <p:cNvSpPr txBox="1"/>
              <p:nvPr/>
            </p:nvSpPr>
            <p:spPr>
              <a:xfrm>
                <a:off x="4269600" y="5976000"/>
                <a:ext cx="138499" cy="138499"/>
              </a:xfrm>
              <a:prstGeom prst="rect">
                <a:avLst/>
              </a:prstGeom>
            </p:spPr>
            <p:txBody>
              <a:bodyPr vert="horz" wrap="square" lIns="0" tIns="0"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GB"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a:t>
                </a: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p>
            </p:txBody>
          </p:sp>
          <p:sp>
            <p:nvSpPr>
              <p:cNvPr id="360" name="object 18">
                <a:extLst>
                  <a:ext uri="{FF2B5EF4-FFF2-40B4-BE49-F238E27FC236}">
                    <a16:creationId xmlns:a16="http://schemas.microsoft.com/office/drawing/2014/main" id="{8C319395-5004-4355-AFE1-EA81D1B8D822}"/>
                  </a:ext>
                </a:extLst>
              </p:cNvPr>
              <p:cNvSpPr txBox="1"/>
              <p:nvPr/>
            </p:nvSpPr>
            <p:spPr>
              <a:xfrm>
                <a:off x="4662000" y="5976000"/>
                <a:ext cx="138499" cy="138499"/>
              </a:xfrm>
              <a:prstGeom prst="rect">
                <a:avLst/>
              </a:prstGeom>
            </p:spPr>
            <p:txBody>
              <a:bodyPr vert="horz" wrap="square" lIns="0" tIns="0"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GB"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a:t>
                </a: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p>
            </p:txBody>
          </p:sp>
          <p:sp>
            <p:nvSpPr>
              <p:cNvPr id="361" name="object 18">
                <a:extLst>
                  <a:ext uri="{FF2B5EF4-FFF2-40B4-BE49-F238E27FC236}">
                    <a16:creationId xmlns:a16="http://schemas.microsoft.com/office/drawing/2014/main" id="{39DAD67F-710E-4E65-B497-6660603BA7C9}"/>
                  </a:ext>
                </a:extLst>
              </p:cNvPr>
              <p:cNvSpPr txBox="1"/>
              <p:nvPr/>
            </p:nvSpPr>
            <p:spPr>
              <a:xfrm>
                <a:off x="5058000" y="5976000"/>
                <a:ext cx="138499" cy="138499"/>
              </a:xfrm>
              <a:prstGeom prst="rect">
                <a:avLst/>
              </a:prstGeom>
            </p:spPr>
            <p:txBody>
              <a:bodyPr vert="horz" wrap="square" lIns="0" tIns="0"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GB"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a:t>
                </a: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p>
            </p:txBody>
          </p:sp>
          <p:sp>
            <p:nvSpPr>
              <p:cNvPr id="362" name="object 18">
                <a:extLst>
                  <a:ext uri="{FF2B5EF4-FFF2-40B4-BE49-F238E27FC236}">
                    <a16:creationId xmlns:a16="http://schemas.microsoft.com/office/drawing/2014/main" id="{37A4FD71-5066-4E53-9FE0-DA0AD3AA1BCC}"/>
                  </a:ext>
                </a:extLst>
              </p:cNvPr>
              <p:cNvSpPr txBox="1"/>
              <p:nvPr/>
            </p:nvSpPr>
            <p:spPr>
              <a:xfrm>
                <a:off x="5450400" y="5976000"/>
                <a:ext cx="138499" cy="138499"/>
              </a:xfrm>
              <a:prstGeom prst="rect">
                <a:avLst/>
              </a:prstGeom>
            </p:spPr>
            <p:txBody>
              <a:bodyPr vert="horz" wrap="square" lIns="0" tIns="0"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GB"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a:t>
                </a: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p>
            </p:txBody>
          </p:sp>
          <p:sp>
            <p:nvSpPr>
              <p:cNvPr id="363" name="object 18">
                <a:extLst>
                  <a:ext uri="{FF2B5EF4-FFF2-40B4-BE49-F238E27FC236}">
                    <a16:creationId xmlns:a16="http://schemas.microsoft.com/office/drawing/2014/main" id="{78E35596-90CF-4694-8E17-4477C580763F}"/>
                  </a:ext>
                </a:extLst>
              </p:cNvPr>
              <p:cNvSpPr txBox="1"/>
              <p:nvPr/>
            </p:nvSpPr>
            <p:spPr>
              <a:xfrm>
                <a:off x="5842800" y="5976000"/>
                <a:ext cx="138499" cy="138499"/>
              </a:xfrm>
              <a:prstGeom prst="rect">
                <a:avLst/>
              </a:prstGeom>
            </p:spPr>
            <p:txBody>
              <a:bodyPr vert="horz" wrap="square" lIns="0" tIns="0"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GB"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a:t>
                </a: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p>
            </p:txBody>
          </p:sp>
          <p:sp>
            <p:nvSpPr>
              <p:cNvPr id="364" name="object 18">
                <a:extLst>
                  <a:ext uri="{FF2B5EF4-FFF2-40B4-BE49-F238E27FC236}">
                    <a16:creationId xmlns:a16="http://schemas.microsoft.com/office/drawing/2014/main" id="{00C19F5E-283F-4B13-9BE2-547A2113A45D}"/>
                  </a:ext>
                </a:extLst>
              </p:cNvPr>
              <p:cNvSpPr txBox="1"/>
              <p:nvPr/>
            </p:nvSpPr>
            <p:spPr>
              <a:xfrm>
                <a:off x="6238800" y="5976000"/>
                <a:ext cx="138499" cy="138499"/>
              </a:xfrm>
              <a:prstGeom prst="rect">
                <a:avLst/>
              </a:prstGeom>
            </p:spPr>
            <p:txBody>
              <a:bodyPr vert="horz" wrap="square" lIns="0" tIns="0"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GB"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a:t>
                </a: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p>
            </p:txBody>
          </p:sp>
          <p:sp>
            <p:nvSpPr>
              <p:cNvPr id="365" name="object 18">
                <a:extLst>
                  <a:ext uri="{FF2B5EF4-FFF2-40B4-BE49-F238E27FC236}">
                    <a16:creationId xmlns:a16="http://schemas.microsoft.com/office/drawing/2014/main" id="{52E3C8CB-168D-4CBC-A4E2-FE214D4BDEF4}"/>
                  </a:ext>
                </a:extLst>
              </p:cNvPr>
              <p:cNvSpPr txBox="1"/>
              <p:nvPr/>
            </p:nvSpPr>
            <p:spPr>
              <a:xfrm>
                <a:off x="6631200" y="5976000"/>
                <a:ext cx="138499" cy="138499"/>
              </a:xfrm>
              <a:prstGeom prst="rect">
                <a:avLst/>
              </a:prstGeom>
            </p:spPr>
            <p:txBody>
              <a:bodyPr vert="horz" wrap="square" lIns="0" tIns="0"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GB"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a:t>
                </a: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p>
            </p:txBody>
          </p:sp>
          <p:sp>
            <p:nvSpPr>
              <p:cNvPr id="366" name="object 18">
                <a:extLst>
                  <a:ext uri="{FF2B5EF4-FFF2-40B4-BE49-F238E27FC236}">
                    <a16:creationId xmlns:a16="http://schemas.microsoft.com/office/drawing/2014/main" id="{A0116AC9-3A55-4664-BE5A-570DD72ECCA9}"/>
                  </a:ext>
                </a:extLst>
              </p:cNvPr>
              <p:cNvSpPr txBox="1"/>
              <p:nvPr/>
            </p:nvSpPr>
            <p:spPr>
              <a:xfrm>
                <a:off x="7027200" y="5976000"/>
                <a:ext cx="138499" cy="138499"/>
              </a:xfrm>
              <a:prstGeom prst="rect">
                <a:avLst/>
              </a:prstGeom>
            </p:spPr>
            <p:txBody>
              <a:bodyPr vert="horz" wrap="square" lIns="0" tIns="0"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GB"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a:t>
                </a: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p>
            </p:txBody>
          </p:sp>
          <p:sp>
            <p:nvSpPr>
              <p:cNvPr id="367" name="object 18">
                <a:extLst>
                  <a:ext uri="{FF2B5EF4-FFF2-40B4-BE49-F238E27FC236}">
                    <a16:creationId xmlns:a16="http://schemas.microsoft.com/office/drawing/2014/main" id="{FD0EB0AB-8F87-47A7-9C0E-F684ECA8CB4F}"/>
                  </a:ext>
                </a:extLst>
              </p:cNvPr>
              <p:cNvSpPr txBox="1"/>
              <p:nvPr/>
            </p:nvSpPr>
            <p:spPr>
              <a:xfrm>
                <a:off x="7419600" y="5976000"/>
                <a:ext cx="138499" cy="138499"/>
              </a:xfrm>
              <a:prstGeom prst="rect">
                <a:avLst/>
              </a:prstGeom>
            </p:spPr>
            <p:txBody>
              <a:bodyPr vert="horz" wrap="none" lIns="0" tIns="0"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a:t>
                </a:r>
                <a:r>
                  <a:rPr kumimoji="0" lang="en-GB"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r>
                  <a:rPr kumimoji="0" sz="900" b="0" i="0" u="none" strike="noStrike" kern="1200" cap="none" spc="-1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p>
            </p:txBody>
          </p:sp>
          <p:cxnSp>
            <p:nvCxnSpPr>
              <p:cNvPr id="13" name="Straight Connector 12">
                <a:extLst>
                  <a:ext uri="{FF2B5EF4-FFF2-40B4-BE49-F238E27FC236}">
                    <a16:creationId xmlns:a16="http://schemas.microsoft.com/office/drawing/2014/main" id="{3A19FC5D-7E21-4334-B3AD-EC4646F16FF6}"/>
                  </a:ext>
                </a:extLst>
              </p:cNvPr>
              <p:cNvCxnSpPr>
                <a:stCxn id="831" idx="2"/>
              </p:cNvCxnSpPr>
              <p:nvPr/>
            </p:nvCxnSpPr>
            <p:spPr>
              <a:xfrm>
                <a:off x="6576341" y="5808000"/>
                <a:ext cx="69518" cy="12301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06083925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C9056CB-B2D4-4C56-84C1-5F080198B7FF}"/>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men and women (aged 15–24 years) reporting use of a condom at last high-risk sex (with a nonmarital, </a:t>
              </a:r>
              <a:r>
                <a:rPr kumimoji="0" lang="en-GB" sz="2000" b="0" i="0" u="none" strike="noStrike" kern="1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noncohabiting</a:t>
              </a: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partner) in the past 12 months, western and central Africa, 2013–2017</a:t>
              </a:r>
            </a:p>
          </p:txBody>
        </p:sp>
        <p:sp>
          <p:nvSpPr>
            <p:cNvPr id="36" name="object 110">
              <a:extLst>
                <a:ext uri="{FF2B5EF4-FFF2-40B4-BE49-F238E27FC236}">
                  <a16:creationId xmlns:a16="http://schemas.microsoft.com/office/drawing/2014/main" id="{F01CFF51-1437-43C2-ADC7-2F6208F44BBC}"/>
                </a:ext>
              </a:extLst>
            </p:cNvPr>
            <p:cNvSpPr/>
            <p:nvPr/>
          </p:nvSpPr>
          <p:spPr>
            <a:xfrm>
              <a:off x="1799450" y="1872000"/>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9" name="object 54">
              <a:extLst>
                <a:ext uri="{FF2B5EF4-FFF2-40B4-BE49-F238E27FC236}">
                  <a16:creationId xmlns:a16="http://schemas.microsoft.com/office/drawing/2014/main" id="{B493BA0D-F018-4A17-98A0-A94840032766}"/>
                </a:ext>
              </a:extLst>
            </p:cNvPr>
            <p:cNvSpPr txBox="1"/>
            <p:nvPr/>
          </p:nvSpPr>
          <p:spPr>
            <a:xfrm>
              <a:off x="1800000" y="413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Côte d'Ivoire</a:t>
              </a:r>
            </a:p>
          </p:txBody>
        </p:sp>
        <p:sp>
          <p:nvSpPr>
            <p:cNvPr id="90" name="object 54">
              <a:extLst>
                <a:ext uri="{FF2B5EF4-FFF2-40B4-BE49-F238E27FC236}">
                  <a16:creationId xmlns:a16="http://schemas.microsoft.com/office/drawing/2014/main" id="{BEA71CDC-204B-4DD8-A30C-A578704821F2}"/>
                </a:ext>
              </a:extLst>
            </p:cNvPr>
            <p:cNvSpPr txBox="1"/>
            <p:nvPr/>
          </p:nvSpPr>
          <p:spPr>
            <a:xfrm>
              <a:off x="2340000" y="413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Togo</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1" name="object 54">
              <a:extLst>
                <a:ext uri="{FF2B5EF4-FFF2-40B4-BE49-F238E27FC236}">
                  <a16:creationId xmlns:a16="http://schemas.microsoft.com/office/drawing/2014/main" id="{1B3BB26A-DBAF-4E27-9F7D-506D6218268F}"/>
                </a:ext>
              </a:extLst>
            </p:cNvPr>
            <p:cNvSpPr txBox="1"/>
            <p:nvPr/>
          </p:nvSpPr>
          <p:spPr>
            <a:xfrm>
              <a:off x="2880000" y="413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Senegal</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2" name="object 54">
              <a:extLst>
                <a:ext uri="{FF2B5EF4-FFF2-40B4-BE49-F238E27FC236}">
                  <a16:creationId xmlns:a16="http://schemas.microsoft.com/office/drawing/2014/main" id="{8AC1123F-C7F3-44EE-9CB8-A3BF4DC3F9E7}"/>
                </a:ext>
              </a:extLst>
            </p:cNvPr>
            <p:cNvSpPr txBox="1"/>
            <p:nvPr/>
          </p:nvSpPr>
          <p:spPr>
            <a:xfrm>
              <a:off x="3420000" y="413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Guinea</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Bissau</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3" name="object 54">
              <a:extLst>
                <a:ext uri="{FF2B5EF4-FFF2-40B4-BE49-F238E27FC236}">
                  <a16:creationId xmlns:a16="http://schemas.microsoft.com/office/drawing/2014/main" id="{010B581F-CA9C-4C99-89E1-2A87648BDABA}"/>
                </a:ext>
              </a:extLst>
            </p:cNvPr>
            <p:cNvSpPr txBox="1"/>
            <p:nvPr/>
          </p:nvSpPr>
          <p:spPr>
            <a:xfrm>
              <a:off x="3960000" y="413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Gambia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4" name="object 54">
              <a:extLst>
                <a:ext uri="{FF2B5EF4-FFF2-40B4-BE49-F238E27FC236}">
                  <a16:creationId xmlns:a16="http://schemas.microsoft.com/office/drawing/2014/main" id="{F31C99AE-A259-4DC6-8F28-B479277BB1D2}"/>
                </a:ext>
              </a:extLst>
            </p:cNvPr>
            <p:cNvSpPr txBox="1"/>
            <p:nvPr/>
          </p:nvSpPr>
          <p:spPr>
            <a:xfrm>
              <a:off x="4500000" y="413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Nigeria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5" name="object 54">
              <a:extLst>
                <a:ext uri="{FF2B5EF4-FFF2-40B4-BE49-F238E27FC236}">
                  <a16:creationId xmlns:a16="http://schemas.microsoft.com/office/drawing/2014/main" id="{108A50D4-7971-482D-9DAF-CF0423874B29}"/>
                </a:ext>
              </a:extLst>
            </p:cNvPr>
            <p:cNvSpPr txBox="1"/>
            <p:nvPr/>
          </p:nvSpPr>
          <p:spPr>
            <a:xfrm>
              <a:off x="5040000" y="413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Liberia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6" name="object 54">
              <a:extLst>
                <a:ext uri="{FF2B5EF4-FFF2-40B4-BE49-F238E27FC236}">
                  <a16:creationId xmlns:a16="http://schemas.microsoft.com/office/drawing/2014/main" id="{B5FA3BB2-39BB-4BDD-B7B1-B8DDA9F13BF4}"/>
                </a:ext>
              </a:extLst>
            </p:cNvPr>
            <p:cNvSpPr txBox="1"/>
            <p:nvPr/>
          </p:nvSpPr>
          <p:spPr>
            <a:xfrm>
              <a:off x="5580000" y="413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Mali</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7" name="object 54">
              <a:extLst>
                <a:ext uri="{FF2B5EF4-FFF2-40B4-BE49-F238E27FC236}">
                  <a16:creationId xmlns:a16="http://schemas.microsoft.com/office/drawing/2014/main" id="{F9450D84-D467-4E05-B3ED-7B7FEEC24F62}"/>
                </a:ext>
              </a:extLst>
            </p:cNvPr>
            <p:cNvSpPr txBox="1"/>
            <p:nvPr/>
          </p:nvSpPr>
          <p:spPr>
            <a:xfrm>
              <a:off x="6120000" y="4136400"/>
              <a:ext cx="540000" cy="26866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Chad</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8" name="object 54">
              <a:extLst>
                <a:ext uri="{FF2B5EF4-FFF2-40B4-BE49-F238E27FC236}">
                  <a16:creationId xmlns:a16="http://schemas.microsoft.com/office/drawing/2014/main" id="{405E2032-C56B-4698-ACD1-B75346607BF6}"/>
                </a:ext>
              </a:extLst>
            </p:cNvPr>
            <p:cNvSpPr txBox="1"/>
            <p:nvPr/>
          </p:nvSpPr>
          <p:spPr>
            <a:xfrm>
              <a:off x="6660000" y="413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Ghana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9" name="object 54">
              <a:extLst>
                <a:ext uri="{FF2B5EF4-FFF2-40B4-BE49-F238E27FC236}">
                  <a16:creationId xmlns:a16="http://schemas.microsoft.com/office/drawing/2014/main" id="{6FB015C8-FD95-4D3C-8E6F-FCD81334CBF7}"/>
                </a:ext>
              </a:extLst>
            </p:cNvPr>
            <p:cNvSpPr txBox="1"/>
            <p:nvPr/>
          </p:nvSpPr>
          <p:spPr>
            <a:xfrm>
              <a:off x="7200000" y="4136400"/>
              <a:ext cx="540000" cy="140423"/>
            </a:xfrm>
            <a:prstGeom prst="rect">
              <a:avLst/>
            </a:prstGeom>
          </p:spPr>
          <p:txBody>
            <a:bodyPr vert="horz" wrap="square" lIns="0" tIns="12065" rIns="0" bIns="0" rtlCol="0" anchor="t" anchorCtr="0">
              <a:spAutoFit/>
            </a:bodyPr>
            <a:lstStyle>
              <a:defPPr>
                <a:defRPr lang="en-US"/>
              </a:defPPr>
              <a:lvl1pPr algn="ctr" fontAlgn="auto">
                <a:lnSpc>
                  <a:spcPts val="1000"/>
                </a:lnSpc>
                <a:spcBef>
                  <a:spcPts val="0"/>
                </a:spcBef>
                <a:spcAft>
                  <a:spcPts val="0"/>
                </a:spcAft>
                <a:defRPr sz="900" spc="-35">
                  <a:latin typeface="Arial"/>
                  <a:ea typeface="+mn-ea"/>
                  <a:cs typeface="Arial"/>
                </a:defRPr>
              </a:lvl1p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mn-ea"/>
                  <a:cs typeface="Arial"/>
                </a:rPr>
                <a:t>Benin</a:t>
              </a:r>
            </a:p>
          </p:txBody>
        </p:sp>
        <p:sp>
          <p:nvSpPr>
            <p:cNvPr id="100" name="object 54">
              <a:extLst>
                <a:ext uri="{FF2B5EF4-FFF2-40B4-BE49-F238E27FC236}">
                  <a16:creationId xmlns:a16="http://schemas.microsoft.com/office/drawing/2014/main" id="{20474619-5BD0-4349-B535-3409AC396DCF}"/>
                </a:ext>
              </a:extLst>
            </p:cNvPr>
            <p:cNvSpPr txBox="1"/>
            <p:nvPr/>
          </p:nvSpPr>
          <p:spPr>
            <a:xfrm>
              <a:off x="7740000" y="4136400"/>
              <a:ext cx="54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Sierra Leone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2" name="object 111">
              <a:extLst>
                <a:ext uri="{FF2B5EF4-FFF2-40B4-BE49-F238E27FC236}">
                  <a16:creationId xmlns:a16="http://schemas.microsoft.com/office/drawing/2014/main" id="{2820B552-420B-4B9F-9AEE-A7D6BC315158}"/>
                </a:ext>
              </a:extLst>
            </p:cNvPr>
            <p:cNvSpPr/>
            <p:nvPr/>
          </p:nvSpPr>
          <p:spPr>
            <a:xfrm>
              <a:off x="1799450" y="4032000"/>
              <a:ext cx="648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4" name="TextBox 103">
              <a:extLst>
                <a:ext uri="{FF2B5EF4-FFF2-40B4-BE49-F238E27FC236}">
                  <a16:creationId xmlns:a16="http://schemas.microsoft.com/office/drawing/2014/main" id="{0D90F6FF-3530-4784-AAA3-E9C01198BDA4}"/>
                </a:ext>
              </a:extLst>
            </p:cNvPr>
            <p:cNvSpPr txBox="1"/>
            <p:nvPr/>
          </p:nvSpPr>
          <p:spPr>
            <a:xfrm>
              <a:off x="1575441" y="180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6" name="TextBox 105">
              <a:extLst>
                <a:ext uri="{FF2B5EF4-FFF2-40B4-BE49-F238E27FC236}">
                  <a16:creationId xmlns:a16="http://schemas.microsoft.com/office/drawing/2014/main" id="{10D4F905-89BD-41E1-B436-0026B719E0BA}"/>
                </a:ext>
              </a:extLst>
            </p:cNvPr>
            <p:cNvSpPr txBox="1"/>
            <p:nvPr/>
          </p:nvSpPr>
          <p:spPr>
            <a:xfrm>
              <a:off x="1575440" y="2109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FB93163E-87A9-4B54-95DD-39CA8EB181AC}"/>
                </a:ext>
              </a:extLst>
            </p:cNvPr>
            <p:cNvSpPr txBox="1"/>
            <p:nvPr/>
          </p:nvSpPr>
          <p:spPr>
            <a:xfrm>
              <a:off x="1575440" y="2415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8" name="TextBox 107">
              <a:extLst>
                <a:ext uri="{FF2B5EF4-FFF2-40B4-BE49-F238E27FC236}">
                  <a16:creationId xmlns:a16="http://schemas.microsoft.com/office/drawing/2014/main" id="{AEDBF33F-DA02-48B3-811E-1C520887C78C}"/>
                </a:ext>
              </a:extLst>
            </p:cNvPr>
            <p:cNvSpPr txBox="1"/>
            <p:nvPr/>
          </p:nvSpPr>
          <p:spPr>
            <a:xfrm>
              <a:off x="1575440" y="27252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9" name="TextBox 108">
              <a:extLst>
                <a:ext uri="{FF2B5EF4-FFF2-40B4-BE49-F238E27FC236}">
                  <a16:creationId xmlns:a16="http://schemas.microsoft.com/office/drawing/2014/main" id="{29648310-01BE-400C-98E0-C186740A4753}"/>
                </a:ext>
              </a:extLst>
            </p:cNvPr>
            <p:cNvSpPr txBox="1"/>
            <p:nvPr/>
          </p:nvSpPr>
          <p:spPr>
            <a:xfrm>
              <a:off x="1575440" y="30312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0B0ACC09-85C3-4940-A204-9A3FE4EAE1DA}"/>
                </a:ext>
              </a:extLst>
            </p:cNvPr>
            <p:cNvSpPr txBox="1"/>
            <p:nvPr/>
          </p:nvSpPr>
          <p:spPr>
            <a:xfrm>
              <a:off x="1575440" y="33408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3" name="TextBox 112">
              <a:extLst>
                <a:ext uri="{FF2B5EF4-FFF2-40B4-BE49-F238E27FC236}">
                  <a16:creationId xmlns:a16="http://schemas.microsoft.com/office/drawing/2014/main" id="{2725B17E-13C1-4666-9A42-FE24E9B135E0}"/>
                </a:ext>
              </a:extLst>
            </p:cNvPr>
            <p:cNvSpPr txBox="1"/>
            <p:nvPr/>
          </p:nvSpPr>
          <p:spPr>
            <a:xfrm>
              <a:off x="1575441" y="36468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6CF08976-1438-4B71-A27A-AC99D31E128C}"/>
                </a:ext>
              </a:extLst>
            </p:cNvPr>
            <p:cNvSpPr txBox="1"/>
            <p:nvPr/>
          </p:nvSpPr>
          <p:spPr>
            <a:xfrm>
              <a:off x="1639561" y="39564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1" name="Rectangle 40">
              <a:extLst>
                <a:ext uri="{FF2B5EF4-FFF2-40B4-BE49-F238E27FC236}">
                  <a16:creationId xmlns:a16="http://schemas.microsoft.com/office/drawing/2014/main" id="{B369C2B8-51E8-4793-A1B7-9579824472C7}"/>
                </a:ext>
              </a:extLst>
            </p:cNvPr>
            <p:cNvSpPr/>
            <p:nvPr/>
          </p:nvSpPr>
          <p:spPr>
            <a:xfrm>
              <a:off x="360000" y="6030000"/>
              <a:ext cx="217848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Population-</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based</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surveys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2013–2017.</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3" name="Rectangle 42">
              <a:extLst>
                <a:ext uri="{FF2B5EF4-FFF2-40B4-BE49-F238E27FC236}">
                  <a16:creationId xmlns:a16="http://schemas.microsoft.com/office/drawing/2014/main" id="{9CDD81C6-0076-4A81-B1BB-69846E018794}"/>
                </a:ext>
              </a:extLst>
            </p:cNvPr>
            <p:cNvSpPr/>
            <p:nvPr/>
          </p:nvSpPr>
          <p:spPr>
            <a:xfrm>
              <a:off x="1951200" y="2075250"/>
              <a:ext cx="108000" cy="195675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47" name="Rectangle 46">
              <a:extLst>
                <a:ext uri="{FF2B5EF4-FFF2-40B4-BE49-F238E27FC236}">
                  <a16:creationId xmlns:a16="http://schemas.microsoft.com/office/drawing/2014/main" id="{29BBBB8A-6D25-4ACB-9E64-9064DF7CD4D8}"/>
                </a:ext>
              </a:extLst>
            </p:cNvPr>
            <p:cNvSpPr/>
            <p:nvPr/>
          </p:nvSpPr>
          <p:spPr>
            <a:xfrm>
              <a:off x="2491200" y="2077200"/>
              <a:ext cx="108000" cy="1954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0" name="Rectangle 49">
              <a:extLst>
                <a:ext uri="{FF2B5EF4-FFF2-40B4-BE49-F238E27FC236}">
                  <a16:creationId xmlns:a16="http://schemas.microsoft.com/office/drawing/2014/main" id="{46EC36A4-F7E7-472A-905C-32A60BB95573}"/>
                </a:ext>
              </a:extLst>
            </p:cNvPr>
            <p:cNvSpPr/>
            <p:nvPr/>
          </p:nvSpPr>
          <p:spPr>
            <a:xfrm>
              <a:off x="3031200" y="2084592"/>
              <a:ext cx="108000" cy="194740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B3198FC3-6502-4F11-8EA9-09CCEFDF43A6}"/>
                </a:ext>
              </a:extLst>
            </p:cNvPr>
            <p:cNvSpPr/>
            <p:nvPr/>
          </p:nvSpPr>
          <p:spPr>
            <a:xfrm>
              <a:off x="3571200" y="2105846"/>
              <a:ext cx="108000" cy="192615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6" name="Rectangle 55">
              <a:extLst>
                <a:ext uri="{FF2B5EF4-FFF2-40B4-BE49-F238E27FC236}">
                  <a16:creationId xmlns:a16="http://schemas.microsoft.com/office/drawing/2014/main" id="{E8BA2B69-B36D-4FCF-A755-420E3114C583}"/>
                </a:ext>
              </a:extLst>
            </p:cNvPr>
            <p:cNvSpPr/>
            <p:nvPr/>
          </p:nvSpPr>
          <p:spPr>
            <a:xfrm>
              <a:off x="4111200" y="2186130"/>
              <a:ext cx="108000" cy="184586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9" name="Rectangle 58">
              <a:extLst>
                <a:ext uri="{FF2B5EF4-FFF2-40B4-BE49-F238E27FC236}">
                  <a16:creationId xmlns:a16="http://schemas.microsoft.com/office/drawing/2014/main" id="{C20A5E50-FBD1-47C6-8594-B42EF11D368D}"/>
                </a:ext>
              </a:extLst>
            </p:cNvPr>
            <p:cNvSpPr/>
            <p:nvPr/>
          </p:nvSpPr>
          <p:spPr>
            <a:xfrm>
              <a:off x="4651200" y="2186130"/>
              <a:ext cx="108000" cy="184587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2" name="Rectangle 61">
              <a:extLst>
                <a:ext uri="{FF2B5EF4-FFF2-40B4-BE49-F238E27FC236}">
                  <a16:creationId xmlns:a16="http://schemas.microsoft.com/office/drawing/2014/main" id="{A965BE25-A8AD-463A-ABB7-952063991B04}"/>
                </a:ext>
              </a:extLst>
            </p:cNvPr>
            <p:cNvSpPr/>
            <p:nvPr/>
          </p:nvSpPr>
          <p:spPr>
            <a:xfrm>
              <a:off x="5191200" y="2636912"/>
              <a:ext cx="108000" cy="139508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6" name="Rectangle 75">
              <a:extLst>
                <a:ext uri="{FF2B5EF4-FFF2-40B4-BE49-F238E27FC236}">
                  <a16:creationId xmlns:a16="http://schemas.microsoft.com/office/drawing/2014/main" id="{EE595067-098B-4B48-90B8-46354A90F9D2}"/>
                </a:ext>
              </a:extLst>
            </p:cNvPr>
            <p:cNvSpPr/>
            <p:nvPr/>
          </p:nvSpPr>
          <p:spPr>
            <a:xfrm>
              <a:off x="5731200" y="2737940"/>
              <a:ext cx="108000" cy="129406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8B8E77C9-BEB0-4646-97C5-77C6BD3528A9}"/>
                </a:ext>
              </a:extLst>
            </p:cNvPr>
            <p:cNvSpPr/>
            <p:nvPr/>
          </p:nvSpPr>
          <p:spPr>
            <a:xfrm>
              <a:off x="6811200" y="2814912"/>
              <a:ext cx="108000" cy="121708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2" name="Rectangle 81">
              <a:extLst>
                <a:ext uri="{FF2B5EF4-FFF2-40B4-BE49-F238E27FC236}">
                  <a16:creationId xmlns:a16="http://schemas.microsoft.com/office/drawing/2014/main" id="{8390FDB4-A902-4600-B6BA-85C388373716}"/>
                </a:ext>
              </a:extLst>
            </p:cNvPr>
            <p:cNvSpPr/>
            <p:nvPr/>
          </p:nvSpPr>
          <p:spPr>
            <a:xfrm>
              <a:off x="6271200" y="2737940"/>
              <a:ext cx="108000" cy="129406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5" name="Rectangle 84">
              <a:extLst>
                <a:ext uri="{FF2B5EF4-FFF2-40B4-BE49-F238E27FC236}">
                  <a16:creationId xmlns:a16="http://schemas.microsoft.com/office/drawing/2014/main" id="{94F9AD5B-8400-4285-8F24-D7F865009A7D}"/>
                </a:ext>
              </a:extLst>
            </p:cNvPr>
            <p:cNvSpPr/>
            <p:nvPr/>
          </p:nvSpPr>
          <p:spPr>
            <a:xfrm>
              <a:off x="7891200" y="3573016"/>
              <a:ext cx="108000" cy="45898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E80D8079-22C8-4CBD-9EC7-E25C92E2FDE0}"/>
                </a:ext>
              </a:extLst>
            </p:cNvPr>
            <p:cNvSpPr/>
            <p:nvPr/>
          </p:nvSpPr>
          <p:spPr>
            <a:xfrm>
              <a:off x="7351200" y="2955600"/>
              <a:ext cx="108000" cy="1076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44" name="Rectangle 43">
              <a:extLst>
                <a:ext uri="{FF2B5EF4-FFF2-40B4-BE49-F238E27FC236}">
                  <a16:creationId xmlns:a16="http://schemas.microsoft.com/office/drawing/2014/main" id="{BF79259C-3F4C-4E92-9DA6-E42F231A2BE9}"/>
                </a:ext>
              </a:extLst>
            </p:cNvPr>
            <p:cNvSpPr/>
            <p:nvPr/>
          </p:nvSpPr>
          <p:spPr>
            <a:xfrm>
              <a:off x="2080800" y="3003002"/>
              <a:ext cx="108000" cy="102899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48" name="Rectangle 47">
              <a:extLst>
                <a:ext uri="{FF2B5EF4-FFF2-40B4-BE49-F238E27FC236}">
                  <a16:creationId xmlns:a16="http://schemas.microsoft.com/office/drawing/2014/main" id="{5A8039AF-93EE-413C-B35D-FC7A0E12B9BD}"/>
                </a:ext>
              </a:extLst>
            </p:cNvPr>
            <p:cNvSpPr/>
            <p:nvPr/>
          </p:nvSpPr>
          <p:spPr>
            <a:xfrm>
              <a:off x="2620800" y="2527850"/>
              <a:ext cx="108000" cy="1504149"/>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1" name="Rectangle 50">
              <a:extLst>
                <a:ext uri="{FF2B5EF4-FFF2-40B4-BE49-F238E27FC236}">
                  <a16:creationId xmlns:a16="http://schemas.microsoft.com/office/drawing/2014/main" id="{AE61BAF6-9E8E-494B-A01D-6EF89BE7FC9A}"/>
                </a:ext>
              </a:extLst>
            </p:cNvPr>
            <p:cNvSpPr/>
            <p:nvPr/>
          </p:nvSpPr>
          <p:spPr>
            <a:xfrm>
              <a:off x="3160800" y="2701578"/>
              <a:ext cx="108000" cy="133042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4DB038A5-ECE2-411E-8C9D-DD574B475F9C}"/>
                </a:ext>
              </a:extLst>
            </p:cNvPr>
            <p:cNvSpPr/>
            <p:nvPr/>
          </p:nvSpPr>
          <p:spPr>
            <a:xfrm>
              <a:off x="3700800" y="2713526"/>
              <a:ext cx="108000" cy="131847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7" name="Rectangle 56">
              <a:extLst>
                <a:ext uri="{FF2B5EF4-FFF2-40B4-BE49-F238E27FC236}">
                  <a16:creationId xmlns:a16="http://schemas.microsoft.com/office/drawing/2014/main" id="{434EEA01-EDF4-4446-B738-8769EB91937C}"/>
                </a:ext>
              </a:extLst>
            </p:cNvPr>
            <p:cNvSpPr/>
            <p:nvPr/>
          </p:nvSpPr>
          <p:spPr>
            <a:xfrm>
              <a:off x="4240800" y="3206666"/>
              <a:ext cx="108000" cy="82533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0" name="Rectangle 59">
              <a:extLst>
                <a:ext uri="{FF2B5EF4-FFF2-40B4-BE49-F238E27FC236}">
                  <a16:creationId xmlns:a16="http://schemas.microsoft.com/office/drawing/2014/main" id="{3EA9FEE6-B654-481A-A71E-3FAB74564032}"/>
                </a:ext>
              </a:extLst>
            </p:cNvPr>
            <p:cNvSpPr/>
            <p:nvPr/>
          </p:nvSpPr>
          <p:spPr>
            <a:xfrm>
              <a:off x="4780800" y="2701578"/>
              <a:ext cx="108000" cy="133042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7" name="Rectangle 66">
              <a:extLst>
                <a:ext uri="{FF2B5EF4-FFF2-40B4-BE49-F238E27FC236}">
                  <a16:creationId xmlns:a16="http://schemas.microsoft.com/office/drawing/2014/main" id="{5794A71C-15DA-47BB-B975-DBA5D81E71AC}"/>
                </a:ext>
              </a:extLst>
            </p:cNvPr>
            <p:cNvSpPr/>
            <p:nvPr/>
          </p:nvSpPr>
          <p:spPr>
            <a:xfrm>
              <a:off x="5320800" y="3348764"/>
              <a:ext cx="108000" cy="68323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7" name="Rectangle 76">
              <a:extLst>
                <a:ext uri="{FF2B5EF4-FFF2-40B4-BE49-F238E27FC236}">
                  <a16:creationId xmlns:a16="http://schemas.microsoft.com/office/drawing/2014/main" id="{2E982AC4-0DA1-422F-809C-DB981A3CCF24}"/>
                </a:ext>
              </a:extLst>
            </p:cNvPr>
            <p:cNvSpPr/>
            <p:nvPr/>
          </p:nvSpPr>
          <p:spPr>
            <a:xfrm>
              <a:off x="5860800" y="3401494"/>
              <a:ext cx="108000" cy="63050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0" name="Rectangle 79">
              <a:extLst>
                <a:ext uri="{FF2B5EF4-FFF2-40B4-BE49-F238E27FC236}">
                  <a16:creationId xmlns:a16="http://schemas.microsoft.com/office/drawing/2014/main" id="{DF457F8D-1930-40C9-9DB9-27356C754407}"/>
                </a:ext>
              </a:extLst>
            </p:cNvPr>
            <p:cNvSpPr/>
            <p:nvPr/>
          </p:nvSpPr>
          <p:spPr>
            <a:xfrm>
              <a:off x="6940800" y="3438200"/>
              <a:ext cx="108000" cy="593799"/>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3" name="Rectangle 82">
              <a:extLst>
                <a:ext uri="{FF2B5EF4-FFF2-40B4-BE49-F238E27FC236}">
                  <a16:creationId xmlns:a16="http://schemas.microsoft.com/office/drawing/2014/main" id="{4DF0033B-964E-4369-BC40-BC586EF2DDD8}"/>
                </a:ext>
              </a:extLst>
            </p:cNvPr>
            <p:cNvSpPr/>
            <p:nvPr/>
          </p:nvSpPr>
          <p:spPr>
            <a:xfrm>
              <a:off x="6400800" y="2898684"/>
              <a:ext cx="108000" cy="113331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6" name="Rectangle 85">
              <a:extLst>
                <a:ext uri="{FF2B5EF4-FFF2-40B4-BE49-F238E27FC236}">
                  <a16:creationId xmlns:a16="http://schemas.microsoft.com/office/drawing/2014/main" id="{998B35F7-9B64-4143-86F2-6A1493BA24B5}"/>
                </a:ext>
              </a:extLst>
            </p:cNvPr>
            <p:cNvSpPr/>
            <p:nvPr/>
          </p:nvSpPr>
          <p:spPr>
            <a:xfrm>
              <a:off x="8020800" y="3675738"/>
              <a:ext cx="108000" cy="35626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3" name="Rectangle 102">
              <a:extLst>
                <a:ext uri="{FF2B5EF4-FFF2-40B4-BE49-F238E27FC236}">
                  <a16:creationId xmlns:a16="http://schemas.microsoft.com/office/drawing/2014/main" id="{424A9CEE-174F-4D0C-B77C-FF9117D37D85}"/>
                </a:ext>
              </a:extLst>
            </p:cNvPr>
            <p:cNvSpPr/>
            <p:nvPr/>
          </p:nvSpPr>
          <p:spPr>
            <a:xfrm>
              <a:off x="7480800" y="3188674"/>
              <a:ext cx="108000" cy="84332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5" name="TextBox 104">
              <a:extLst>
                <a:ext uri="{FF2B5EF4-FFF2-40B4-BE49-F238E27FC236}">
                  <a16:creationId xmlns:a16="http://schemas.microsoft.com/office/drawing/2014/main" id="{903D3AD5-682E-4575-90CA-000A1CF6CC1F}"/>
                </a:ext>
              </a:extLst>
            </p:cNvPr>
            <p:cNvSpPr txBox="1"/>
            <p:nvPr/>
          </p:nvSpPr>
          <p:spPr>
            <a:xfrm>
              <a:off x="1296000" y="2756247"/>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7" name="object 14">
              <a:extLst>
                <a:ext uri="{FF2B5EF4-FFF2-40B4-BE49-F238E27FC236}">
                  <a16:creationId xmlns:a16="http://schemas.microsoft.com/office/drawing/2014/main" id="{059CF9AD-6A48-453E-BD7A-E702B6A967EB}"/>
                </a:ext>
              </a:extLst>
            </p:cNvPr>
            <p:cNvSpPr/>
            <p:nvPr/>
          </p:nvSpPr>
          <p:spPr>
            <a:xfrm>
              <a:off x="27216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8" name="TextBox 127">
              <a:extLst>
                <a:ext uri="{FF2B5EF4-FFF2-40B4-BE49-F238E27FC236}">
                  <a16:creationId xmlns:a16="http://schemas.microsoft.com/office/drawing/2014/main" id="{EAD8D2D9-4E19-42D3-BE04-4D4B7563D1FC}"/>
                </a:ext>
              </a:extLst>
            </p:cNvPr>
            <p:cNvSpPr txBox="1"/>
            <p:nvPr/>
          </p:nvSpPr>
          <p:spPr>
            <a:xfrm>
              <a:off x="2865600" y="4784400"/>
              <a:ext cx="490519"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Females</a:t>
              </a:r>
            </a:p>
          </p:txBody>
        </p:sp>
        <p:sp>
          <p:nvSpPr>
            <p:cNvPr id="129" name="object 13">
              <a:extLst>
                <a:ext uri="{FF2B5EF4-FFF2-40B4-BE49-F238E27FC236}">
                  <a16:creationId xmlns:a16="http://schemas.microsoft.com/office/drawing/2014/main" id="{65ADE2B7-7DD4-4F3B-9AED-28D19DAF62B6}"/>
                </a:ext>
              </a:extLst>
            </p:cNvPr>
            <p:cNvSpPr/>
            <p:nvPr/>
          </p:nvSpPr>
          <p:spPr>
            <a:xfrm>
              <a:off x="18000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0" name="TextBox 129">
              <a:extLst>
                <a:ext uri="{FF2B5EF4-FFF2-40B4-BE49-F238E27FC236}">
                  <a16:creationId xmlns:a16="http://schemas.microsoft.com/office/drawing/2014/main" id="{E8A9F090-98AC-4FC6-81DD-F5FBAEEA147E}"/>
                </a:ext>
              </a:extLst>
            </p:cNvPr>
            <p:cNvSpPr txBox="1"/>
            <p:nvPr/>
          </p:nvSpPr>
          <p:spPr>
            <a:xfrm>
              <a:off x="1944000" y="4784400"/>
              <a:ext cx="341440"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Males</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31791239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98F16EA-9ECE-4FB9-AA80-7F3219B4B9A6}"/>
              </a:ext>
            </a:extLst>
          </p:cNvPr>
          <p:cNvGrpSpPr/>
          <p:nvPr/>
        </p:nvGrpSpPr>
        <p:grpSpPr>
          <a:xfrm>
            <a:off x="0" y="0"/>
            <a:ext cx="10285200" cy="6096221"/>
            <a:chOff x="0" y="0"/>
            <a:chExt cx="10285200" cy="6096221"/>
          </a:xfrm>
        </p:grpSpPr>
        <p:sp>
          <p:nvSpPr>
            <p:cNvPr id="14" name="object 103">
              <a:extLst>
                <a:ext uri="{FF2B5EF4-FFF2-40B4-BE49-F238E27FC236}">
                  <a16:creationId xmlns:a16="http://schemas.microsoft.com/office/drawing/2014/main" id="{E2215FAE-D9E8-4BEA-8D9E-D0DC54DA9891}"/>
                </a:ext>
              </a:extLst>
            </p:cNvPr>
            <p:cNvSpPr/>
            <p:nvPr/>
          </p:nvSpPr>
          <p:spPr>
            <a:xfrm>
              <a:off x="1440000" y="1677600"/>
              <a:ext cx="0" cy="2158786"/>
            </a:xfrm>
            <a:custGeom>
              <a:avLst/>
              <a:gdLst/>
              <a:ahLst/>
              <a:cxnLst/>
              <a:rect l="l" t="t" r="r" b="b"/>
              <a:pathLst>
                <a:path h="1567179">
                  <a:moveTo>
                    <a:pt x="0" y="0"/>
                  </a:moveTo>
                  <a:lnTo>
                    <a:pt x="0" y="1566671"/>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prevalence among people with disabilities compared to the general  population, selected countries, western and central Africa, 2016–2018</a:t>
              </a:r>
            </a:p>
          </p:txBody>
        </p:sp>
        <p:sp>
          <p:nvSpPr>
            <p:cNvPr id="47" name="object 110">
              <a:extLst>
                <a:ext uri="{FF2B5EF4-FFF2-40B4-BE49-F238E27FC236}">
                  <a16:creationId xmlns:a16="http://schemas.microsoft.com/office/drawing/2014/main" id="{4D0DB7FE-C1DC-4104-9612-B8AD4A857909}"/>
                </a:ext>
              </a:extLst>
            </p:cNvPr>
            <p:cNvSpPr/>
            <p:nvPr/>
          </p:nvSpPr>
          <p:spPr>
            <a:xfrm>
              <a:off x="1439450" y="16775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8" name="object 54">
              <a:extLst>
                <a:ext uri="{FF2B5EF4-FFF2-40B4-BE49-F238E27FC236}">
                  <a16:creationId xmlns:a16="http://schemas.microsoft.com/office/drawing/2014/main" id="{C5DE48D0-7FD3-48F9-9728-F43DCDD42FE8}"/>
                </a:ext>
              </a:extLst>
            </p:cNvPr>
            <p:cNvSpPr txBox="1"/>
            <p:nvPr/>
          </p:nvSpPr>
          <p:spPr>
            <a:xfrm>
              <a:off x="1440000" y="3945600"/>
              <a:ext cx="129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Burkina Faso</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0" name="object 54">
              <a:extLst>
                <a:ext uri="{FF2B5EF4-FFF2-40B4-BE49-F238E27FC236}">
                  <a16:creationId xmlns:a16="http://schemas.microsoft.com/office/drawing/2014/main" id="{8D1D1F53-F98F-4DC3-98EE-D4299922420C}"/>
                </a:ext>
              </a:extLst>
            </p:cNvPr>
            <p:cNvSpPr txBox="1"/>
            <p:nvPr/>
          </p:nvSpPr>
          <p:spPr>
            <a:xfrm>
              <a:off x="2736000" y="3945600"/>
              <a:ext cx="129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Cabo Verde</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2" name="object 54">
              <a:extLst>
                <a:ext uri="{FF2B5EF4-FFF2-40B4-BE49-F238E27FC236}">
                  <a16:creationId xmlns:a16="http://schemas.microsoft.com/office/drawing/2014/main" id="{548B7884-290E-4A20-BC4C-C8E7903249B2}"/>
                </a:ext>
              </a:extLst>
            </p:cNvPr>
            <p:cNvSpPr txBox="1"/>
            <p:nvPr/>
          </p:nvSpPr>
          <p:spPr>
            <a:xfrm>
              <a:off x="4032000" y="3945600"/>
              <a:ext cx="129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Guinea-Bissau</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4" name="object 54">
              <a:extLst>
                <a:ext uri="{FF2B5EF4-FFF2-40B4-BE49-F238E27FC236}">
                  <a16:creationId xmlns:a16="http://schemas.microsoft.com/office/drawing/2014/main" id="{CA4790DE-ED22-428A-B830-99D24C7A1941}"/>
                </a:ext>
              </a:extLst>
            </p:cNvPr>
            <p:cNvSpPr txBox="1"/>
            <p:nvPr/>
          </p:nvSpPr>
          <p:spPr>
            <a:xfrm>
              <a:off x="5328000" y="3945600"/>
              <a:ext cx="129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Niger</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6" name="object 54">
              <a:extLst>
                <a:ext uri="{FF2B5EF4-FFF2-40B4-BE49-F238E27FC236}">
                  <a16:creationId xmlns:a16="http://schemas.microsoft.com/office/drawing/2014/main" id="{9762F6C7-5280-400D-9E9D-23A2AEFA8A5A}"/>
                </a:ext>
              </a:extLst>
            </p:cNvPr>
            <p:cNvSpPr txBox="1"/>
            <p:nvPr/>
          </p:nvSpPr>
          <p:spPr>
            <a:xfrm>
              <a:off x="6624000" y="3945600"/>
              <a:ext cx="1296000" cy="347490"/>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Senegal</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1" name="TextBox 60">
              <a:extLst>
                <a:ext uri="{FF2B5EF4-FFF2-40B4-BE49-F238E27FC236}">
                  <a16:creationId xmlns:a16="http://schemas.microsoft.com/office/drawing/2014/main" id="{429BB495-A891-42D1-BCC7-EF3A74FF4D0E}"/>
                </a:ext>
              </a:extLst>
            </p:cNvPr>
            <p:cNvSpPr txBox="1"/>
            <p:nvPr/>
          </p:nvSpPr>
          <p:spPr>
            <a:xfrm>
              <a:off x="900000" y="25704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1A52C3EB-267D-4863-BD39-CF709390DBA3}"/>
                </a:ext>
              </a:extLst>
            </p:cNvPr>
            <p:cNvSpPr txBox="1"/>
            <p:nvPr/>
          </p:nvSpPr>
          <p:spPr>
            <a:xfrm>
              <a:off x="1216120" y="1605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3" name="TextBox 112">
              <a:extLst>
                <a:ext uri="{FF2B5EF4-FFF2-40B4-BE49-F238E27FC236}">
                  <a16:creationId xmlns:a16="http://schemas.microsoft.com/office/drawing/2014/main" id="{292D4632-1780-401E-B900-E5D44FC225E7}"/>
                </a:ext>
              </a:extLst>
            </p:cNvPr>
            <p:cNvSpPr txBox="1"/>
            <p:nvPr/>
          </p:nvSpPr>
          <p:spPr>
            <a:xfrm>
              <a:off x="1280240" y="1821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2A859A9F-45CB-4AD4-AD11-CB6A54007741}"/>
                </a:ext>
              </a:extLst>
            </p:cNvPr>
            <p:cNvSpPr txBox="1"/>
            <p:nvPr/>
          </p:nvSpPr>
          <p:spPr>
            <a:xfrm>
              <a:off x="1280240" y="2037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5" name="TextBox 114">
              <a:extLst>
                <a:ext uri="{FF2B5EF4-FFF2-40B4-BE49-F238E27FC236}">
                  <a16:creationId xmlns:a16="http://schemas.microsoft.com/office/drawing/2014/main" id="{94B5C7D0-49FC-42D5-B4BC-513E01362D1A}"/>
                </a:ext>
              </a:extLst>
            </p:cNvPr>
            <p:cNvSpPr txBox="1"/>
            <p:nvPr/>
          </p:nvSpPr>
          <p:spPr>
            <a:xfrm>
              <a:off x="1280240" y="2253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6" name="TextBox 115">
              <a:extLst>
                <a:ext uri="{FF2B5EF4-FFF2-40B4-BE49-F238E27FC236}">
                  <a16:creationId xmlns:a16="http://schemas.microsoft.com/office/drawing/2014/main" id="{F3AFCBF9-C680-4680-BF45-F4492694C7EC}"/>
                </a:ext>
              </a:extLst>
            </p:cNvPr>
            <p:cNvSpPr txBox="1"/>
            <p:nvPr/>
          </p:nvSpPr>
          <p:spPr>
            <a:xfrm>
              <a:off x="1280240" y="2469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5467D794-DA12-42AF-8F89-D11007821A59}"/>
                </a:ext>
              </a:extLst>
            </p:cNvPr>
            <p:cNvSpPr txBox="1"/>
            <p:nvPr/>
          </p:nvSpPr>
          <p:spPr>
            <a:xfrm>
              <a:off x="1280240" y="2685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37C7392C-3B87-4EF9-AA55-164AAC14122E}"/>
                </a:ext>
              </a:extLst>
            </p:cNvPr>
            <p:cNvSpPr txBox="1"/>
            <p:nvPr/>
          </p:nvSpPr>
          <p:spPr>
            <a:xfrm>
              <a:off x="1280240" y="2901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9" name="TextBox 118">
              <a:extLst>
                <a:ext uri="{FF2B5EF4-FFF2-40B4-BE49-F238E27FC236}">
                  <a16:creationId xmlns:a16="http://schemas.microsoft.com/office/drawing/2014/main" id="{492FADD3-0AF5-4CEC-9573-960CD1D45FD3}"/>
                </a:ext>
              </a:extLst>
            </p:cNvPr>
            <p:cNvSpPr txBox="1"/>
            <p:nvPr/>
          </p:nvSpPr>
          <p:spPr>
            <a:xfrm>
              <a:off x="1280240" y="3117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0" name="TextBox 119">
              <a:extLst>
                <a:ext uri="{FF2B5EF4-FFF2-40B4-BE49-F238E27FC236}">
                  <a16:creationId xmlns:a16="http://schemas.microsoft.com/office/drawing/2014/main" id="{7120683D-11BB-4D5C-B1EB-28A7713DB485}"/>
                </a:ext>
              </a:extLst>
            </p:cNvPr>
            <p:cNvSpPr txBox="1"/>
            <p:nvPr/>
          </p:nvSpPr>
          <p:spPr>
            <a:xfrm>
              <a:off x="1280240" y="3333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1" name="TextBox 120">
              <a:extLst>
                <a:ext uri="{FF2B5EF4-FFF2-40B4-BE49-F238E27FC236}">
                  <a16:creationId xmlns:a16="http://schemas.microsoft.com/office/drawing/2014/main" id="{DABA1F76-794F-473D-8D6F-BFF4E8B07537}"/>
                </a:ext>
              </a:extLst>
            </p:cNvPr>
            <p:cNvSpPr txBox="1"/>
            <p:nvPr/>
          </p:nvSpPr>
          <p:spPr>
            <a:xfrm>
              <a:off x="1280240" y="3549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08DE9300-7A36-458D-8DC8-E9EB505387A3}"/>
                </a:ext>
              </a:extLst>
            </p:cNvPr>
            <p:cNvSpPr txBox="1"/>
            <p:nvPr/>
          </p:nvSpPr>
          <p:spPr>
            <a:xfrm>
              <a:off x="1280240" y="3765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7" name="Group 6">
              <a:extLst>
                <a:ext uri="{FF2B5EF4-FFF2-40B4-BE49-F238E27FC236}">
                  <a16:creationId xmlns:a16="http://schemas.microsoft.com/office/drawing/2014/main" id="{53725FFB-3AE2-41D6-9C82-50963335E82A}"/>
                </a:ext>
              </a:extLst>
            </p:cNvPr>
            <p:cNvGrpSpPr/>
            <p:nvPr/>
          </p:nvGrpSpPr>
          <p:grpSpPr>
            <a:xfrm>
              <a:off x="720000" y="4500000"/>
              <a:ext cx="7067154" cy="169277"/>
              <a:chOff x="720000" y="4500000"/>
              <a:chExt cx="7067154" cy="169277"/>
            </a:xfrm>
          </p:grpSpPr>
          <p:grpSp>
            <p:nvGrpSpPr>
              <p:cNvPr id="6" name="Group 5">
                <a:extLst>
                  <a:ext uri="{FF2B5EF4-FFF2-40B4-BE49-F238E27FC236}">
                    <a16:creationId xmlns:a16="http://schemas.microsoft.com/office/drawing/2014/main" id="{86868098-9592-4152-A0F9-FE050A144696}"/>
                  </a:ext>
                </a:extLst>
              </p:cNvPr>
              <p:cNvGrpSpPr/>
              <p:nvPr/>
            </p:nvGrpSpPr>
            <p:grpSpPr>
              <a:xfrm>
                <a:off x="720000" y="4500000"/>
                <a:ext cx="1408634" cy="169277"/>
                <a:chOff x="720000" y="4500000"/>
                <a:chExt cx="1408634" cy="169277"/>
              </a:xfrm>
            </p:grpSpPr>
            <p:sp>
              <p:nvSpPr>
                <p:cNvPr id="143" name="object 13">
                  <a:extLst>
                    <a:ext uri="{FF2B5EF4-FFF2-40B4-BE49-F238E27FC236}">
                      <a16:creationId xmlns:a16="http://schemas.microsoft.com/office/drawing/2014/main" id="{081F7E4D-3408-44A4-B615-3939B675C5DC}"/>
                    </a:ext>
                  </a:extLst>
                </p:cNvPr>
                <p:cNvSpPr/>
                <p:nvPr/>
              </p:nvSpPr>
              <p:spPr>
                <a:xfrm>
                  <a:off x="720000" y="451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TextBox 143">
                  <a:extLst>
                    <a:ext uri="{FF2B5EF4-FFF2-40B4-BE49-F238E27FC236}">
                      <a16:creationId xmlns:a16="http://schemas.microsoft.com/office/drawing/2014/main" id="{4658EF5B-08B8-49F5-A6DD-0B7C4A44CDC9}"/>
                    </a:ext>
                  </a:extLst>
                </p:cNvPr>
                <p:cNvSpPr txBox="1"/>
                <p:nvPr/>
              </p:nvSpPr>
              <p:spPr>
                <a:xfrm>
                  <a:off x="936000" y="4500000"/>
                  <a:ext cx="1192634"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General population</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5" name="Group 4">
                <a:extLst>
                  <a:ext uri="{FF2B5EF4-FFF2-40B4-BE49-F238E27FC236}">
                    <a16:creationId xmlns:a16="http://schemas.microsoft.com/office/drawing/2014/main" id="{36E85F32-7CE8-479A-B441-5BEE82229B1D}"/>
                  </a:ext>
                </a:extLst>
              </p:cNvPr>
              <p:cNvGrpSpPr/>
              <p:nvPr/>
            </p:nvGrpSpPr>
            <p:grpSpPr>
              <a:xfrm>
                <a:off x="2415600" y="4500000"/>
                <a:ext cx="1639467" cy="169277"/>
                <a:chOff x="2001600" y="4500000"/>
                <a:chExt cx="1639467" cy="169277"/>
              </a:xfrm>
            </p:grpSpPr>
            <p:sp>
              <p:nvSpPr>
                <p:cNvPr id="131" name="object 14">
                  <a:extLst>
                    <a:ext uri="{FF2B5EF4-FFF2-40B4-BE49-F238E27FC236}">
                      <a16:creationId xmlns:a16="http://schemas.microsoft.com/office/drawing/2014/main" id="{F2498EDA-6CBA-4C7B-B856-C014826D9A93}"/>
                    </a:ext>
                  </a:extLst>
                </p:cNvPr>
                <p:cNvSpPr/>
                <p:nvPr/>
              </p:nvSpPr>
              <p:spPr>
                <a:xfrm>
                  <a:off x="2001600" y="451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2" name="TextBox 131">
                  <a:extLst>
                    <a:ext uri="{FF2B5EF4-FFF2-40B4-BE49-F238E27FC236}">
                      <a16:creationId xmlns:a16="http://schemas.microsoft.com/office/drawing/2014/main" id="{66C45C87-242F-4D1E-8411-F3C587B212F9}"/>
                    </a:ext>
                  </a:extLst>
                </p:cNvPr>
                <p:cNvSpPr txBox="1"/>
                <p:nvPr/>
              </p:nvSpPr>
              <p:spPr>
                <a:xfrm>
                  <a:off x="2217600" y="4500000"/>
                  <a:ext cx="1423467"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People with disabilities</a:t>
                  </a:r>
                </a:p>
              </p:txBody>
            </p:sp>
          </p:grpSp>
          <p:grpSp>
            <p:nvGrpSpPr>
              <p:cNvPr id="4" name="Group 3">
                <a:extLst>
                  <a:ext uri="{FF2B5EF4-FFF2-40B4-BE49-F238E27FC236}">
                    <a16:creationId xmlns:a16="http://schemas.microsoft.com/office/drawing/2014/main" id="{8F8E9F0B-AA4A-4A7E-8860-A15D2C971ECA}"/>
                  </a:ext>
                </a:extLst>
              </p:cNvPr>
              <p:cNvGrpSpPr/>
              <p:nvPr/>
            </p:nvGrpSpPr>
            <p:grpSpPr>
              <a:xfrm>
                <a:off x="4341600" y="4500000"/>
                <a:ext cx="1684351" cy="169277"/>
                <a:chOff x="5526000" y="4500000"/>
                <a:chExt cx="1684351" cy="169277"/>
              </a:xfrm>
            </p:grpSpPr>
            <p:sp>
              <p:nvSpPr>
                <p:cNvPr id="134" name="object 15">
                  <a:extLst>
                    <a:ext uri="{FF2B5EF4-FFF2-40B4-BE49-F238E27FC236}">
                      <a16:creationId xmlns:a16="http://schemas.microsoft.com/office/drawing/2014/main" id="{C45D4306-A00D-436E-A62B-DB00585D4E72}"/>
                    </a:ext>
                  </a:extLst>
                </p:cNvPr>
                <p:cNvSpPr/>
                <p:nvPr/>
              </p:nvSpPr>
              <p:spPr>
                <a:xfrm>
                  <a:off x="5526000" y="451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5" name="TextBox 134">
                  <a:extLst>
                    <a:ext uri="{FF2B5EF4-FFF2-40B4-BE49-F238E27FC236}">
                      <a16:creationId xmlns:a16="http://schemas.microsoft.com/office/drawing/2014/main" id="{A3BF557A-04F4-4AD0-A53B-C67C5D5ACC17}"/>
                    </a:ext>
                  </a:extLst>
                </p:cNvPr>
                <p:cNvSpPr txBox="1"/>
                <p:nvPr/>
              </p:nvSpPr>
              <p:spPr>
                <a:xfrm>
                  <a:off x="5742000" y="4500000"/>
                  <a:ext cx="1468351"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Women with disabilities</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 name="Group 2">
                <a:extLst>
                  <a:ext uri="{FF2B5EF4-FFF2-40B4-BE49-F238E27FC236}">
                    <a16:creationId xmlns:a16="http://schemas.microsoft.com/office/drawing/2014/main" id="{1F268387-03FD-4471-9454-0C3F7CD22846}"/>
                  </a:ext>
                </a:extLst>
              </p:cNvPr>
              <p:cNvGrpSpPr/>
              <p:nvPr/>
            </p:nvGrpSpPr>
            <p:grpSpPr>
              <a:xfrm>
                <a:off x="6314400" y="4500000"/>
                <a:ext cx="1472754" cy="169277"/>
                <a:chOff x="7527600" y="4500000"/>
                <a:chExt cx="1472754" cy="169277"/>
              </a:xfrm>
            </p:grpSpPr>
            <p:sp>
              <p:nvSpPr>
                <p:cNvPr id="137" name="object 16">
                  <a:extLst>
                    <a:ext uri="{FF2B5EF4-FFF2-40B4-BE49-F238E27FC236}">
                      <a16:creationId xmlns:a16="http://schemas.microsoft.com/office/drawing/2014/main" id="{CC26C3A5-515F-41F9-A8E3-F6C6B9068C0B}"/>
                    </a:ext>
                  </a:extLst>
                </p:cNvPr>
                <p:cNvSpPr/>
                <p:nvPr/>
              </p:nvSpPr>
              <p:spPr>
                <a:xfrm>
                  <a:off x="7527600" y="451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8" name="TextBox 137">
                  <a:extLst>
                    <a:ext uri="{FF2B5EF4-FFF2-40B4-BE49-F238E27FC236}">
                      <a16:creationId xmlns:a16="http://schemas.microsoft.com/office/drawing/2014/main" id="{755E447A-44A1-4F84-9714-FE476023FD07}"/>
                    </a:ext>
                  </a:extLst>
                </p:cNvPr>
                <p:cNvSpPr txBox="1"/>
                <p:nvPr/>
              </p:nvSpPr>
              <p:spPr>
                <a:xfrm>
                  <a:off x="7743600" y="4500000"/>
                  <a:ext cx="1256754"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Men with disabilities</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sp>
          <p:nvSpPr>
            <p:cNvPr id="55" name="Rectangle 54">
              <a:extLst>
                <a:ext uri="{FF2B5EF4-FFF2-40B4-BE49-F238E27FC236}">
                  <a16:creationId xmlns:a16="http://schemas.microsoft.com/office/drawing/2014/main" id="{BA8324B7-9CD2-4DEC-90E8-5BEB0ADF4D73}"/>
                </a:ext>
              </a:extLst>
            </p:cNvPr>
            <p:cNvSpPr/>
            <p:nvPr/>
          </p:nvSpPr>
          <p:spPr>
            <a:xfrm>
              <a:off x="360000" y="5850000"/>
              <a:ext cx="6943739" cy="24622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Fund to Fight AIDS, Tuberculosis and Malaria, Humanity &amp; Inclusion, West Africa Federation of Persons with Disabilities. Une population </a:t>
              </a:r>
              <a:r>
                <a:rPr kumimoji="0" lang="en-GB"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oubliée</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en-GB"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résultats</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des études bio-</a:t>
              </a:r>
              <a:r>
                <a:rPr kumimoji="0" lang="en-GB"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comportementales</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 forgotten population: results from the biobehavioural studies]. Power Point presentation. 2019.</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5" name="Rectangle 64">
              <a:extLst>
                <a:ext uri="{FF2B5EF4-FFF2-40B4-BE49-F238E27FC236}">
                  <a16:creationId xmlns:a16="http://schemas.microsoft.com/office/drawing/2014/main" id="{3D990542-915C-41F7-816C-201677B832B3}"/>
                </a:ext>
              </a:extLst>
            </p:cNvPr>
            <p:cNvSpPr/>
            <p:nvPr/>
          </p:nvSpPr>
          <p:spPr>
            <a:xfrm>
              <a:off x="3042000" y="3663800"/>
              <a:ext cx="144000" cy="1738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6" name="Rectangle 65">
              <a:extLst>
                <a:ext uri="{FF2B5EF4-FFF2-40B4-BE49-F238E27FC236}">
                  <a16:creationId xmlns:a16="http://schemas.microsoft.com/office/drawing/2014/main" id="{0370EC17-C11D-4317-BEC7-57441AA1862A}"/>
                </a:ext>
              </a:extLst>
            </p:cNvPr>
            <p:cNvSpPr/>
            <p:nvPr/>
          </p:nvSpPr>
          <p:spPr>
            <a:xfrm>
              <a:off x="3222000" y="3337200"/>
              <a:ext cx="144000" cy="500400"/>
            </a:xfrm>
            <a:prstGeom prst="rect">
              <a:avLst/>
            </a:prstGeom>
            <a:solidFill>
              <a:srgbClr val="90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7" name="Rectangle 66">
              <a:extLst>
                <a:ext uri="{FF2B5EF4-FFF2-40B4-BE49-F238E27FC236}">
                  <a16:creationId xmlns:a16="http://schemas.microsoft.com/office/drawing/2014/main" id="{EEB57118-391E-40E6-87AD-05CE3F2D0780}"/>
                </a:ext>
              </a:extLst>
            </p:cNvPr>
            <p:cNvSpPr/>
            <p:nvPr/>
          </p:nvSpPr>
          <p:spPr>
            <a:xfrm>
              <a:off x="3402000" y="3425512"/>
              <a:ext cx="144000" cy="412088"/>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8" name="Rectangle 67">
              <a:extLst>
                <a:ext uri="{FF2B5EF4-FFF2-40B4-BE49-F238E27FC236}">
                  <a16:creationId xmlns:a16="http://schemas.microsoft.com/office/drawing/2014/main" id="{65537387-ACEC-4E45-884B-F5E46D02F88B}"/>
                </a:ext>
              </a:extLst>
            </p:cNvPr>
            <p:cNvSpPr/>
            <p:nvPr/>
          </p:nvSpPr>
          <p:spPr>
            <a:xfrm>
              <a:off x="3582000" y="3188322"/>
              <a:ext cx="144000" cy="64927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0" name="Rectangle 69">
              <a:extLst>
                <a:ext uri="{FF2B5EF4-FFF2-40B4-BE49-F238E27FC236}">
                  <a16:creationId xmlns:a16="http://schemas.microsoft.com/office/drawing/2014/main" id="{D918D8CC-A26E-4A25-936C-30530A21F2AA}"/>
                </a:ext>
              </a:extLst>
            </p:cNvPr>
            <p:cNvSpPr/>
            <p:nvPr/>
          </p:nvSpPr>
          <p:spPr>
            <a:xfrm>
              <a:off x="1746000" y="3663800"/>
              <a:ext cx="144000" cy="173799"/>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2" name="Rectangle 71">
              <a:extLst>
                <a:ext uri="{FF2B5EF4-FFF2-40B4-BE49-F238E27FC236}">
                  <a16:creationId xmlns:a16="http://schemas.microsoft.com/office/drawing/2014/main" id="{44A03FFB-0006-4C64-9191-7CA844C7041B}"/>
                </a:ext>
              </a:extLst>
            </p:cNvPr>
            <p:cNvSpPr/>
            <p:nvPr/>
          </p:nvSpPr>
          <p:spPr>
            <a:xfrm>
              <a:off x="1926000" y="2843612"/>
              <a:ext cx="144000" cy="993988"/>
            </a:xfrm>
            <a:prstGeom prst="rect">
              <a:avLst/>
            </a:prstGeom>
            <a:solidFill>
              <a:srgbClr val="90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3" name="Rectangle 72">
              <a:extLst>
                <a:ext uri="{FF2B5EF4-FFF2-40B4-BE49-F238E27FC236}">
                  <a16:creationId xmlns:a16="http://schemas.microsoft.com/office/drawing/2014/main" id="{97087989-BD81-4AB5-909A-DEFFD44B40DB}"/>
                </a:ext>
              </a:extLst>
            </p:cNvPr>
            <p:cNvSpPr/>
            <p:nvPr/>
          </p:nvSpPr>
          <p:spPr>
            <a:xfrm>
              <a:off x="2106000" y="2670708"/>
              <a:ext cx="144000" cy="1166892"/>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4" name="Rectangle 73">
              <a:extLst>
                <a:ext uri="{FF2B5EF4-FFF2-40B4-BE49-F238E27FC236}">
                  <a16:creationId xmlns:a16="http://schemas.microsoft.com/office/drawing/2014/main" id="{BFFD5BE0-E1DD-46FC-883D-CD89236DA070}"/>
                </a:ext>
              </a:extLst>
            </p:cNvPr>
            <p:cNvSpPr/>
            <p:nvPr/>
          </p:nvSpPr>
          <p:spPr>
            <a:xfrm>
              <a:off x="2286000" y="3124032"/>
              <a:ext cx="144000" cy="71356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6" name="Rectangle 75">
              <a:extLst>
                <a:ext uri="{FF2B5EF4-FFF2-40B4-BE49-F238E27FC236}">
                  <a16:creationId xmlns:a16="http://schemas.microsoft.com/office/drawing/2014/main" id="{C37959A6-A243-4161-BAB4-5719AC788B47}"/>
                </a:ext>
              </a:extLst>
            </p:cNvPr>
            <p:cNvSpPr/>
            <p:nvPr/>
          </p:nvSpPr>
          <p:spPr>
            <a:xfrm>
              <a:off x="5634000" y="3749146"/>
              <a:ext cx="144000" cy="88454"/>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7" name="Rectangle 76">
              <a:extLst>
                <a:ext uri="{FF2B5EF4-FFF2-40B4-BE49-F238E27FC236}">
                  <a16:creationId xmlns:a16="http://schemas.microsoft.com/office/drawing/2014/main" id="{DCD3806D-9F3F-449C-9EEE-FF7AC7D78CF9}"/>
                </a:ext>
              </a:extLst>
            </p:cNvPr>
            <p:cNvSpPr/>
            <p:nvPr/>
          </p:nvSpPr>
          <p:spPr>
            <a:xfrm>
              <a:off x="5814000" y="3684858"/>
              <a:ext cx="144000" cy="152742"/>
            </a:xfrm>
            <a:prstGeom prst="rect">
              <a:avLst/>
            </a:prstGeom>
            <a:solidFill>
              <a:srgbClr val="90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8" name="Rectangle 77">
              <a:extLst>
                <a:ext uri="{FF2B5EF4-FFF2-40B4-BE49-F238E27FC236}">
                  <a16:creationId xmlns:a16="http://schemas.microsoft.com/office/drawing/2014/main" id="{D0A7AC39-7296-4643-8D7C-DBB06FD77885}"/>
                </a:ext>
              </a:extLst>
            </p:cNvPr>
            <p:cNvSpPr/>
            <p:nvPr/>
          </p:nvSpPr>
          <p:spPr>
            <a:xfrm>
              <a:off x="5994000" y="3749146"/>
              <a:ext cx="144000" cy="88454"/>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30E86389-001B-4609-9EBF-E6DEEDF8435E}"/>
                </a:ext>
              </a:extLst>
            </p:cNvPr>
            <p:cNvSpPr/>
            <p:nvPr/>
          </p:nvSpPr>
          <p:spPr>
            <a:xfrm>
              <a:off x="6174000" y="3641644"/>
              <a:ext cx="144000" cy="19595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1" name="Rectangle 80">
              <a:extLst>
                <a:ext uri="{FF2B5EF4-FFF2-40B4-BE49-F238E27FC236}">
                  <a16:creationId xmlns:a16="http://schemas.microsoft.com/office/drawing/2014/main" id="{4E9FCA0F-B4E7-4299-9263-542D1C2C780C}"/>
                </a:ext>
              </a:extLst>
            </p:cNvPr>
            <p:cNvSpPr/>
            <p:nvPr/>
          </p:nvSpPr>
          <p:spPr>
            <a:xfrm>
              <a:off x="4338000" y="3058630"/>
              <a:ext cx="144000" cy="778969"/>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2" name="Rectangle 81">
              <a:extLst>
                <a:ext uri="{FF2B5EF4-FFF2-40B4-BE49-F238E27FC236}">
                  <a16:creationId xmlns:a16="http://schemas.microsoft.com/office/drawing/2014/main" id="{F21FC000-1054-4C43-86F4-61F3A1DD20AC}"/>
                </a:ext>
              </a:extLst>
            </p:cNvPr>
            <p:cNvSpPr/>
            <p:nvPr/>
          </p:nvSpPr>
          <p:spPr>
            <a:xfrm>
              <a:off x="4518000" y="2260614"/>
              <a:ext cx="144000" cy="1576985"/>
            </a:xfrm>
            <a:prstGeom prst="rect">
              <a:avLst/>
            </a:prstGeom>
            <a:solidFill>
              <a:srgbClr val="90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3" name="Rectangle 82">
              <a:extLst>
                <a:ext uri="{FF2B5EF4-FFF2-40B4-BE49-F238E27FC236}">
                  <a16:creationId xmlns:a16="http://schemas.microsoft.com/office/drawing/2014/main" id="{F1AC4DC6-A725-4654-BFDB-5B489A652A7C}"/>
                </a:ext>
              </a:extLst>
            </p:cNvPr>
            <p:cNvSpPr/>
            <p:nvPr/>
          </p:nvSpPr>
          <p:spPr>
            <a:xfrm>
              <a:off x="4698000" y="1914790"/>
              <a:ext cx="144000" cy="1922809"/>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4" name="Rectangle 83">
              <a:extLst>
                <a:ext uri="{FF2B5EF4-FFF2-40B4-BE49-F238E27FC236}">
                  <a16:creationId xmlns:a16="http://schemas.microsoft.com/office/drawing/2014/main" id="{05C58B04-CBC9-4DE7-9E2C-253A57351CFF}"/>
                </a:ext>
              </a:extLst>
            </p:cNvPr>
            <p:cNvSpPr/>
            <p:nvPr/>
          </p:nvSpPr>
          <p:spPr>
            <a:xfrm>
              <a:off x="4878000" y="2670708"/>
              <a:ext cx="144000" cy="116689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7" name="Rectangle 86">
              <a:extLst>
                <a:ext uri="{FF2B5EF4-FFF2-40B4-BE49-F238E27FC236}">
                  <a16:creationId xmlns:a16="http://schemas.microsoft.com/office/drawing/2014/main" id="{9BF62320-6CC2-458F-A53D-1B79B67F58A4}"/>
                </a:ext>
              </a:extLst>
            </p:cNvPr>
            <p:cNvSpPr/>
            <p:nvPr/>
          </p:nvSpPr>
          <p:spPr>
            <a:xfrm>
              <a:off x="6930000" y="3684858"/>
              <a:ext cx="144000" cy="152742"/>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1852A51E-A394-4A36-8D68-28D2379303B7}"/>
                </a:ext>
              </a:extLst>
            </p:cNvPr>
            <p:cNvSpPr/>
            <p:nvPr/>
          </p:nvSpPr>
          <p:spPr>
            <a:xfrm>
              <a:off x="7110000" y="3425512"/>
              <a:ext cx="144000" cy="412087"/>
            </a:xfrm>
            <a:prstGeom prst="rect">
              <a:avLst/>
            </a:prstGeom>
            <a:solidFill>
              <a:srgbClr val="90BF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9" name="Rectangle 88">
              <a:extLst>
                <a:ext uri="{FF2B5EF4-FFF2-40B4-BE49-F238E27FC236}">
                  <a16:creationId xmlns:a16="http://schemas.microsoft.com/office/drawing/2014/main" id="{825E8666-EBAC-4C6B-A4BE-6D061886646A}"/>
                </a:ext>
              </a:extLst>
            </p:cNvPr>
            <p:cNvSpPr/>
            <p:nvPr/>
          </p:nvSpPr>
          <p:spPr>
            <a:xfrm>
              <a:off x="7290000" y="3295820"/>
              <a:ext cx="144000" cy="541779"/>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AF8327FE-67DC-41A2-B1A9-FCA69D7C2761}"/>
                </a:ext>
              </a:extLst>
            </p:cNvPr>
            <p:cNvSpPr/>
            <p:nvPr/>
          </p:nvSpPr>
          <p:spPr>
            <a:xfrm>
              <a:off x="7470000" y="3549600"/>
              <a:ext cx="144000" cy="2880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 name="object 104">
              <a:extLst>
                <a:ext uri="{FF2B5EF4-FFF2-40B4-BE49-F238E27FC236}">
                  <a16:creationId xmlns:a16="http://schemas.microsoft.com/office/drawing/2014/main" id="{CF8D47CB-13CC-4D25-A8D9-A1CBAFD66172}"/>
                </a:ext>
              </a:extLst>
            </p:cNvPr>
            <p:cNvSpPr/>
            <p:nvPr/>
          </p:nvSpPr>
          <p:spPr>
            <a:xfrm>
              <a:off x="1444020" y="3834742"/>
              <a:ext cx="6480000" cy="0"/>
            </a:xfrm>
            <a:custGeom>
              <a:avLst/>
              <a:gdLst/>
              <a:ahLst/>
              <a:cxnLst/>
              <a:rect l="l" t="t" r="r" b="b"/>
              <a:pathLst>
                <a:path w="2435860">
                  <a:moveTo>
                    <a:pt x="0" y="0"/>
                  </a:moveTo>
                  <a:lnTo>
                    <a:pt x="2435352"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354872502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BD7B045-8EFF-4DD9-B3F1-8CD3D20D1D46}"/>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Cascade of services for preventing vertical transmission, numbers of new HIV infections and transmission rate, western and central Africa,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92548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estimates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2019 Global AIDS Monitoring.</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 name="object 6">
              <a:extLst>
                <a:ext uri="{FF2B5EF4-FFF2-40B4-BE49-F238E27FC236}">
                  <a16:creationId xmlns:a16="http://schemas.microsoft.com/office/drawing/2014/main" id="{ED44B079-0939-4D20-9AE4-61B42500B422}"/>
                </a:ext>
              </a:extLst>
            </p:cNvPr>
            <p:cNvSpPr/>
            <p:nvPr/>
          </p:nvSpPr>
          <p:spPr>
            <a:xfrm>
              <a:off x="7041001" y="3681564"/>
              <a:ext cx="360000" cy="418835"/>
            </a:xfrm>
            <a:custGeom>
              <a:avLst/>
              <a:gdLst/>
              <a:ahLst/>
              <a:cxnLst/>
              <a:rect l="l" t="t" r="r" b="b"/>
              <a:pathLst>
                <a:path w="183515" h="126364">
                  <a:moveTo>
                    <a:pt x="0" y="125920"/>
                  </a:moveTo>
                  <a:lnTo>
                    <a:pt x="182943" y="125920"/>
                  </a:lnTo>
                  <a:lnTo>
                    <a:pt x="182943" y="0"/>
                  </a:lnTo>
                  <a:lnTo>
                    <a:pt x="0" y="0"/>
                  </a:lnTo>
                  <a:lnTo>
                    <a:pt x="0" y="12592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 name="object 7">
              <a:extLst>
                <a:ext uri="{FF2B5EF4-FFF2-40B4-BE49-F238E27FC236}">
                  <a16:creationId xmlns:a16="http://schemas.microsoft.com/office/drawing/2014/main" id="{77687684-9A1F-41A5-8033-66851B46D99D}"/>
                </a:ext>
              </a:extLst>
            </p:cNvPr>
            <p:cNvSpPr/>
            <p:nvPr/>
          </p:nvSpPr>
          <p:spPr>
            <a:xfrm>
              <a:off x="2178000" y="2238214"/>
              <a:ext cx="360000" cy="1862185"/>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 name="object 8">
              <a:extLst>
                <a:ext uri="{FF2B5EF4-FFF2-40B4-BE49-F238E27FC236}">
                  <a16:creationId xmlns:a16="http://schemas.microsoft.com/office/drawing/2014/main" id="{3A302CA4-814C-4F81-9896-69DACBDE632D}"/>
                </a:ext>
              </a:extLst>
            </p:cNvPr>
            <p:cNvSpPr/>
            <p:nvPr/>
          </p:nvSpPr>
          <p:spPr>
            <a:xfrm>
              <a:off x="3799000" y="3005087"/>
              <a:ext cx="360000" cy="1095311"/>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 name="object 9">
              <a:extLst>
                <a:ext uri="{FF2B5EF4-FFF2-40B4-BE49-F238E27FC236}">
                  <a16:creationId xmlns:a16="http://schemas.microsoft.com/office/drawing/2014/main" id="{42E19F98-5944-47B8-AE58-928BF4F0529A}"/>
                </a:ext>
              </a:extLst>
            </p:cNvPr>
            <p:cNvSpPr/>
            <p:nvPr/>
          </p:nvSpPr>
          <p:spPr>
            <a:xfrm>
              <a:off x="5420002" y="3591148"/>
              <a:ext cx="360000" cy="509251"/>
            </a:xfrm>
            <a:custGeom>
              <a:avLst/>
              <a:gdLst/>
              <a:ahLst/>
              <a:cxnLst/>
              <a:rect l="l" t="t" r="r" b="b"/>
              <a:pathLst>
                <a:path w="183514" h="928370">
                  <a:moveTo>
                    <a:pt x="182956" y="0"/>
                  </a:moveTo>
                  <a:lnTo>
                    <a:pt x="0" y="0"/>
                  </a:lnTo>
                  <a:lnTo>
                    <a:pt x="0" y="928077"/>
                  </a:lnTo>
                  <a:lnTo>
                    <a:pt x="182956" y="928077"/>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 name="object 10">
              <a:extLst>
                <a:ext uri="{FF2B5EF4-FFF2-40B4-BE49-F238E27FC236}">
                  <a16:creationId xmlns:a16="http://schemas.microsoft.com/office/drawing/2014/main" id="{B5498210-61F8-4AE0-94A6-7063999F099A}"/>
                </a:ext>
              </a:extLst>
            </p:cNvPr>
            <p:cNvSpPr/>
            <p:nvPr/>
          </p:nvSpPr>
          <p:spPr>
            <a:xfrm>
              <a:off x="1548000" y="1938434"/>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 name="object 11">
              <a:extLst>
                <a:ext uri="{FF2B5EF4-FFF2-40B4-BE49-F238E27FC236}">
                  <a16:creationId xmlns:a16="http://schemas.microsoft.com/office/drawing/2014/main" id="{AEBD2260-E1C2-41CB-A83E-B0E8538269C9}"/>
                </a:ext>
              </a:extLst>
            </p:cNvPr>
            <p:cNvSpPr/>
            <p:nvPr/>
          </p:nvSpPr>
          <p:spPr>
            <a:xfrm>
              <a:off x="1548017" y="4097550"/>
              <a:ext cx="6479983"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 name="object 18">
              <a:extLst>
                <a:ext uri="{FF2B5EF4-FFF2-40B4-BE49-F238E27FC236}">
                  <a16:creationId xmlns:a16="http://schemas.microsoft.com/office/drawing/2014/main" id="{1D41022F-1B35-4C1D-9F6E-F35D79D00695}"/>
                </a:ext>
              </a:extLst>
            </p:cNvPr>
            <p:cNvSpPr txBox="1"/>
            <p:nvPr/>
          </p:nvSpPr>
          <p:spPr>
            <a:xfrm>
              <a:off x="3528573" y="2509200"/>
              <a:ext cx="898853" cy="385362"/>
            </a:xfrm>
            <a:prstGeom prst="rect">
              <a:avLst/>
            </a:prstGeom>
          </p:spPr>
          <p:txBody>
            <a:bodyPr vert="horz" wrap="square" lIns="0" tIns="15875"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59</a:t>
              </a:r>
              <a:r>
                <a:rPr kumimoji="0"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42</a:t>
              </a:r>
              <a:r>
                <a:rPr kumimoji="0"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5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78</a:t>
              </a:r>
              <a:r>
                <a:rPr kumimoji="0" sz="1000" b="0" i="0" u="none" strike="noStrike" kern="1200" cap="none" spc="5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 name="object 19">
              <a:extLst>
                <a:ext uri="{FF2B5EF4-FFF2-40B4-BE49-F238E27FC236}">
                  <a16:creationId xmlns:a16="http://schemas.microsoft.com/office/drawing/2014/main" id="{A5871349-8059-4AF6-B9F1-7AC4456193EC}"/>
                </a:ext>
              </a:extLst>
            </p:cNvPr>
            <p:cNvSpPr txBox="1"/>
            <p:nvPr/>
          </p:nvSpPr>
          <p:spPr>
            <a:xfrm>
              <a:off x="5256589" y="3096000"/>
              <a:ext cx="682822" cy="385362"/>
            </a:xfrm>
            <a:prstGeom prst="rect">
              <a:avLst/>
            </a:prstGeom>
          </p:spPr>
          <p:txBody>
            <a:bodyPr vert="horz" wrap="square" lIns="0" tIns="15875"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27</a:t>
              </a:r>
              <a:r>
                <a:rPr kumimoji="0"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21</a:t>
              </a: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39</a:t>
              </a: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 name="object 20">
              <a:extLst>
                <a:ext uri="{FF2B5EF4-FFF2-40B4-BE49-F238E27FC236}">
                  <a16:creationId xmlns:a16="http://schemas.microsoft.com/office/drawing/2014/main" id="{7A5DD1CD-7708-4F82-83AC-F2DE19DFC750}"/>
                </a:ext>
              </a:extLst>
            </p:cNvPr>
            <p:cNvSpPr txBox="1"/>
            <p:nvPr/>
          </p:nvSpPr>
          <p:spPr>
            <a:xfrm>
              <a:off x="6462000" y="3150000"/>
              <a:ext cx="1512000" cy="396899"/>
            </a:xfrm>
            <a:prstGeom prst="rect">
              <a:avLst/>
            </a:prstGeom>
          </p:spPr>
          <p:txBody>
            <a:bodyPr vert="horz" wrap="square" lIns="0" tIns="21590" rIns="0" bIns="0" rtlCol="0">
              <a:noAutofit/>
            </a:bodyPr>
            <a:lstStyle/>
            <a:p>
              <a:pPr marL="0" marR="5080" lvl="0" indent="0" algn="ctr"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Transmission rate: </a:t>
              </a:r>
              <a:r>
                <a:rPr kumimoji="0" lang="fr-CH"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22</a:t>
              </a:r>
              <a:r>
                <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19</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26</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9" name="object 54">
              <a:extLst>
                <a:ext uri="{FF2B5EF4-FFF2-40B4-BE49-F238E27FC236}">
                  <a16:creationId xmlns:a16="http://schemas.microsoft.com/office/drawing/2014/main" id="{2FEFE41D-802A-498E-A3A8-F6DA4F787720}"/>
                </a:ext>
              </a:extLst>
            </p:cNvPr>
            <p:cNvSpPr txBox="1"/>
            <p:nvPr/>
          </p:nvSpPr>
          <p:spPr>
            <a:xfrm>
              <a:off x="1548000" y="4206434"/>
              <a:ext cx="1620000" cy="507599"/>
            </a:xfrm>
            <a:prstGeom prst="rect">
              <a:avLst/>
            </a:prstGeom>
          </p:spPr>
          <p:txBody>
            <a:bodyPr vert="horz" wrap="square" lIns="72000" tIns="0" rIns="7200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Births to women  living with HIV</a:t>
              </a:r>
            </a:p>
          </p:txBody>
        </p:sp>
        <p:sp>
          <p:nvSpPr>
            <p:cNvPr id="33" name="object 54">
              <a:extLst>
                <a:ext uri="{FF2B5EF4-FFF2-40B4-BE49-F238E27FC236}">
                  <a16:creationId xmlns:a16="http://schemas.microsoft.com/office/drawing/2014/main" id="{A299563E-7523-4B43-8BAD-F7859B6D2214}"/>
                </a:ext>
              </a:extLst>
            </p:cNvPr>
            <p:cNvSpPr txBox="1"/>
            <p:nvPr/>
          </p:nvSpPr>
          <p:spPr>
            <a:xfrm>
              <a:off x="3168000" y="4206434"/>
              <a:ext cx="1620000" cy="768739"/>
            </a:xfrm>
            <a:prstGeom prst="rect">
              <a:avLst/>
            </a:prstGeom>
          </p:spPr>
          <p:txBody>
            <a:bodyPr vert="horz" wrap="square" lIns="72000" tIns="0" rIns="7200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Women receiving  antiretrovirals to prevent vertical transmission</a:t>
              </a:r>
            </a:p>
          </p:txBody>
        </p:sp>
        <p:sp>
          <p:nvSpPr>
            <p:cNvPr id="36" name="object 54">
              <a:extLst>
                <a:ext uri="{FF2B5EF4-FFF2-40B4-BE49-F238E27FC236}">
                  <a16:creationId xmlns:a16="http://schemas.microsoft.com/office/drawing/2014/main" id="{3A1C6428-1F3B-4694-8E11-728EAE6A6462}"/>
                </a:ext>
              </a:extLst>
            </p:cNvPr>
            <p:cNvSpPr txBox="1"/>
            <p:nvPr/>
          </p:nvSpPr>
          <p:spPr>
            <a:xfrm>
              <a:off x="4788000" y="4206434"/>
              <a:ext cx="1620000" cy="768737"/>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mn-ea"/>
                  <a:cs typeface="Arial"/>
                </a:rPr>
                <a:t>Infants tested by eight weeks of age</a:t>
              </a:r>
            </a:p>
          </p:txBody>
        </p:sp>
        <p:sp>
          <p:nvSpPr>
            <p:cNvPr id="39" name="object 54">
              <a:extLst>
                <a:ext uri="{FF2B5EF4-FFF2-40B4-BE49-F238E27FC236}">
                  <a16:creationId xmlns:a16="http://schemas.microsoft.com/office/drawing/2014/main" id="{73FEB3EE-9FF9-4849-A380-45F784D505EF}"/>
                </a:ext>
              </a:extLst>
            </p:cNvPr>
            <p:cNvSpPr txBox="1"/>
            <p:nvPr/>
          </p:nvSpPr>
          <p:spPr>
            <a:xfrm>
              <a:off x="6408000" y="4206434"/>
              <a:ext cx="1620000" cy="396904"/>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mn-ea"/>
                  <a:cs typeface="Arial"/>
                </a:rPr>
                <a:t>New child infections</a:t>
              </a:r>
            </a:p>
          </p:txBody>
        </p:sp>
        <p:sp>
          <p:nvSpPr>
            <p:cNvPr id="43" name="TextBox 42">
              <a:extLst>
                <a:ext uri="{FF2B5EF4-FFF2-40B4-BE49-F238E27FC236}">
                  <a16:creationId xmlns:a16="http://schemas.microsoft.com/office/drawing/2014/main" id="{89D18A82-3A4C-44B3-8A1F-47826346038B}"/>
                </a:ext>
              </a:extLst>
            </p:cNvPr>
            <p:cNvSpPr txBox="1"/>
            <p:nvPr/>
          </p:nvSpPr>
          <p:spPr>
            <a:xfrm>
              <a:off x="720000" y="2827634"/>
              <a:ext cx="123111" cy="36548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Number</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4" name="TextBox 43">
              <a:extLst>
                <a:ext uri="{FF2B5EF4-FFF2-40B4-BE49-F238E27FC236}">
                  <a16:creationId xmlns:a16="http://schemas.microsoft.com/office/drawing/2014/main" id="{F1C2166F-BC2D-4CA3-A321-8B9CB02FC497}"/>
                </a:ext>
              </a:extLst>
            </p:cNvPr>
            <p:cNvSpPr txBox="1"/>
            <p:nvPr/>
          </p:nvSpPr>
          <p:spPr>
            <a:xfrm>
              <a:off x="1034900" y="1866434"/>
              <a:ext cx="4167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6" name="TextBox 45">
              <a:extLst>
                <a:ext uri="{FF2B5EF4-FFF2-40B4-BE49-F238E27FC236}">
                  <a16:creationId xmlns:a16="http://schemas.microsoft.com/office/drawing/2014/main" id="{9F072545-8E72-4E5D-9C17-0CFFC051DCA3}"/>
                </a:ext>
              </a:extLst>
            </p:cNvPr>
            <p:cNvSpPr txBox="1"/>
            <p:nvPr/>
          </p:nvSpPr>
          <p:spPr>
            <a:xfrm>
              <a:off x="1034899" y="2228400"/>
              <a:ext cx="4167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7" name="TextBox 46">
              <a:extLst>
                <a:ext uri="{FF2B5EF4-FFF2-40B4-BE49-F238E27FC236}">
                  <a16:creationId xmlns:a16="http://schemas.microsoft.com/office/drawing/2014/main" id="{1BE96102-9928-4270-AC26-06EFAADDF238}"/>
                </a:ext>
              </a:extLst>
            </p:cNvPr>
            <p:cNvSpPr txBox="1"/>
            <p:nvPr/>
          </p:nvSpPr>
          <p:spPr>
            <a:xfrm>
              <a:off x="1034899" y="2588400"/>
              <a:ext cx="4167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8" name="TextBox 47">
              <a:extLst>
                <a:ext uri="{FF2B5EF4-FFF2-40B4-BE49-F238E27FC236}">
                  <a16:creationId xmlns:a16="http://schemas.microsoft.com/office/drawing/2014/main" id="{83F54BCD-7F4F-4CE7-ADE2-32A6208C4A3B}"/>
                </a:ext>
              </a:extLst>
            </p:cNvPr>
            <p:cNvSpPr txBox="1"/>
            <p:nvPr/>
          </p:nvSpPr>
          <p:spPr>
            <a:xfrm>
              <a:off x="1034899" y="2948400"/>
              <a:ext cx="4167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150 000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9" name="TextBox 48">
              <a:extLst>
                <a:ext uri="{FF2B5EF4-FFF2-40B4-BE49-F238E27FC236}">
                  <a16:creationId xmlns:a16="http://schemas.microsoft.com/office/drawing/2014/main" id="{6847A186-B983-4A7D-B4DF-DC04A9506734}"/>
                </a:ext>
              </a:extLst>
            </p:cNvPr>
            <p:cNvSpPr txBox="1"/>
            <p:nvPr/>
          </p:nvSpPr>
          <p:spPr>
            <a:xfrm>
              <a:off x="1034899" y="3308400"/>
              <a:ext cx="4167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50" name="TextBox 49">
              <a:extLst>
                <a:ext uri="{FF2B5EF4-FFF2-40B4-BE49-F238E27FC236}">
                  <a16:creationId xmlns:a16="http://schemas.microsoft.com/office/drawing/2014/main" id="{A896AC5E-A745-4FF8-902D-763AF8394B64}"/>
                </a:ext>
              </a:extLst>
            </p:cNvPr>
            <p:cNvSpPr txBox="1"/>
            <p:nvPr/>
          </p:nvSpPr>
          <p:spPr>
            <a:xfrm>
              <a:off x="1099018" y="36684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54" name="TextBox 53">
              <a:extLst>
                <a:ext uri="{FF2B5EF4-FFF2-40B4-BE49-F238E27FC236}">
                  <a16:creationId xmlns:a16="http://schemas.microsoft.com/office/drawing/2014/main" id="{9A91E61C-8E78-4BA6-9B96-5DC899926DF3}"/>
                </a:ext>
              </a:extLst>
            </p:cNvPr>
            <p:cNvSpPr txBox="1"/>
            <p:nvPr/>
          </p:nvSpPr>
          <p:spPr>
            <a:xfrm>
              <a:off x="1387561" y="40284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117" name="Group 116">
              <a:extLst>
                <a:ext uri="{FF2B5EF4-FFF2-40B4-BE49-F238E27FC236}">
                  <a16:creationId xmlns:a16="http://schemas.microsoft.com/office/drawing/2014/main" id="{CD92501E-0FF1-40FF-842B-3B9071055443}"/>
                </a:ext>
              </a:extLst>
            </p:cNvPr>
            <p:cNvGrpSpPr/>
            <p:nvPr/>
          </p:nvGrpSpPr>
          <p:grpSpPr>
            <a:xfrm>
              <a:off x="5077303" y="5286434"/>
              <a:ext cx="2046445" cy="153888"/>
              <a:chOff x="2160000" y="5147320"/>
              <a:chExt cx="2046445" cy="153888"/>
            </a:xfrm>
          </p:grpSpPr>
          <p:sp>
            <p:nvSpPr>
              <p:cNvPr id="112" name="object 14">
                <a:extLst>
                  <a:ext uri="{FF2B5EF4-FFF2-40B4-BE49-F238E27FC236}">
                    <a16:creationId xmlns:a16="http://schemas.microsoft.com/office/drawing/2014/main" id="{FD5950C5-419E-4625-95CC-0260A5E8EEC3}"/>
                  </a:ext>
                </a:extLst>
              </p:cNvPr>
              <p:cNvSpPr/>
              <p:nvPr/>
            </p:nvSpPr>
            <p:spPr>
              <a:xfrm>
                <a:off x="2160000" y="516532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3" name="TextBox 112">
                <a:extLst>
                  <a:ext uri="{FF2B5EF4-FFF2-40B4-BE49-F238E27FC236}">
                    <a16:creationId xmlns:a16="http://schemas.microsoft.com/office/drawing/2014/main" id="{612C1630-BE0B-403F-95AC-D6FB3019B11B}"/>
                  </a:ext>
                </a:extLst>
              </p:cNvPr>
              <p:cNvSpPr txBox="1"/>
              <p:nvPr/>
            </p:nvSpPr>
            <p:spPr>
              <a:xfrm>
                <a:off x="2340550" y="5147320"/>
                <a:ext cx="1865895"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Children newly infected with HIV</a:t>
                </a:r>
              </a:p>
            </p:txBody>
          </p:sp>
        </p:grpSp>
        <p:grpSp>
          <p:nvGrpSpPr>
            <p:cNvPr id="116" name="Group 115">
              <a:extLst>
                <a:ext uri="{FF2B5EF4-FFF2-40B4-BE49-F238E27FC236}">
                  <a16:creationId xmlns:a16="http://schemas.microsoft.com/office/drawing/2014/main" id="{9EF29CB7-DAAD-40CC-9F9E-5C0A1310737D}"/>
                </a:ext>
              </a:extLst>
            </p:cNvPr>
            <p:cNvGrpSpPr/>
            <p:nvPr/>
          </p:nvGrpSpPr>
          <p:grpSpPr>
            <a:xfrm>
              <a:off x="2557303" y="5286434"/>
              <a:ext cx="2110566" cy="153888"/>
              <a:chOff x="2160000" y="4931320"/>
              <a:chExt cx="2110566" cy="153888"/>
            </a:xfrm>
          </p:grpSpPr>
          <p:sp>
            <p:nvSpPr>
              <p:cNvPr id="114" name="object 13">
                <a:extLst>
                  <a:ext uri="{FF2B5EF4-FFF2-40B4-BE49-F238E27FC236}">
                    <a16:creationId xmlns:a16="http://schemas.microsoft.com/office/drawing/2014/main" id="{5C6B7841-0189-4D95-B67C-028CB8920ED3}"/>
                  </a:ext>
                </a:extLst>
              </p:cNvPr>
              <p:cNvSpPr/>
              <p:nvPr/>
            </p:nvSpPr>
            <p:spPr>
              <a:xfrm>
                <a:off x="2160000" y="494932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5" name="TextBox 114">
                <a:extLst>
                  <a:ext uri="{FF2B5EF4-FFF2-40B4-BE49-F238E27FC236}">
                    <a16:creationId xmlns:a16="http://schemas.microsoft.com/office/drawing/2014/main" id="{169317BC-111B-400E-80B2-0DD5B78E86D4}"/>
                  </a:ext>
                </a:extLst>
              </p:cNvPr>
              <p:cNvSpPr txBox="1"/>
              <p:nvPr/>
            </p:nvSpPr>
            <p:spPr>
              <a:xfrm>
                <a:off x="2340550" y="4931320"/>
                <a:ext cx="1930016"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Any birth to women living with HIV</a:t>
                </a:r>
              </a:p>
            </p:txBody>
          </p:sp>
        </p:grpSp>
      </p:grpSp>
    </p:spTree>
    <p:extLst>
      <p:ext uri="{BB962C8B-B14F-4D97-AF65-F5344CB8AC3E}">
        <p14:creationId xmlns:p14="http://schemas.microsoft.com/office/powerpoint/2010/main" val="374061237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06AF5C9-BE87-4CBF-AABF-3EB86037C274}"/>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men and women aged 15–49 years with discriminatory attitudes towards people living with HIV, western and central Africa, 2013–2017</a:t>
              </a:r>
              <a:endParaRPr kumimoji="0" lang="en-CH"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561873"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Population-based surveys, 2013–2017, countries with available data.</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9" name="Group 8">
              <a:extLst>
                <a:ext uri="{FF2B5EF4-FFF2-40B4-BE49-F238E27FC236}">
                  <a16:creationId xmlns:a16="http://schemas.microsoft.com/office/drawing/2014/main" id="{41201B82-D00B-4E27-86C6-AF6F806BFC5B}"/>
                </a:ext>
              </a:extLst>
            </p:cNvPr>
            <p:cNvGrpSpPr/>
            <p:nvPr/>
          </p:nvGrpSpPr>
          <p:grpSpPr>
            <a:xfrm>
              <a:off x="1440000" y="4950000"/>
              <a:ext cx="6501191" cy="369888"/>
              <a:chOff x="2160000" y="4690800"/>
              <a:chExt cx="6501191" cy="369888"/>
            </a:xfrm>
          </p:grpSpPr>
          <p:sp>
            <p:nvSpPr>
              <p:cNvPr id="171" name="object 14">
                <a:extLst>
                  <a:ext uri="{FF2B5EF4-FFF2-40B4-BE49-F238E27FC236}">
                    <a16:creationId xmlns:a16="http://schemas.microsoft.com/office/drawing/2014/main" id="{4B935B43-C721-42B2-BB42-030E74A9960F}"/>
                  </a:ext>
                </a:extLst>
              </p:cNvPr>
              <p:cNvSpPr/>
              <p:nvPr/>
            </p:nvSpPr>
            <p:spPr>
              <a:xfrm>
                <a:off x="2160000" y="49248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2" name="TextBox 171">
                <a:extLst>
                  <a:ext uri="{FF2B5EF4-FFF2-40B4-BE49-F238E27FC236}">
                    <a16:creationId xmlns:a16="http://schemas.microsoft.com/office/drawing/2014/main" id="{9B683478-2462-47F5-9B06-985A1A829CAC}"/>
                  </a:ext>
                </a:extLst>
              </p:cNvPr>
              <p:cNvSpPr txBox="1"/>
              <p:nvPr/>
            </p:nvSpPr>
            <p:spPr>
              <a:xfrm>
                <a:off x="2340550" y="4906800"/>
                <a:ext cx="6320641"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People who think children living with HIV should not be  allowed to attend school with children not living with HIV</a:t>
                </a:r>
              </a:p>
            </p:txBody>
          </p:sp>
          <p:sp>
            <p:nvSpPr>
              <p:cNvPr id="177" name="object 13">
                <a:extLst>
                  <a:ext uri="{FF2B5EF4-FFF2-40B4-BE49-F238E27FC236}">
                    <a16:creationId xmlns:a16="http://schemas.microsoft.com/office/drawing/2014/main" id="{49CD082F-549E-404E-BEE8-EEDC226CB234}"/>
                  </a:ext>
                </a:extLst>
              </p:cNvPr>
              <p:cNvSpPr/>
              <p:nvPr/>
            </p:nvSpPr>
            <p:spPr>
              <a:xfrm>
                <a:off x="2160000" y="47088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8" name="TextBox 177">
                <a:extLst>
                  <a:ext uri="{FF2B5EF4-FFF2-40B4-BE49-F238E27FC236}">
                    <a16:creationId xmlns:a16="http://schemas.microsoft.com/office/drawing/2014/main" id="{85ED2606-3828-444D-8061-A2A586625709}"/>
                  </a:ext>
                </a:extLst>
              </p:cNvPr>
              <p:cNvSpPr txBox="1"/>
              <p:nvPr/>
            </p:nvSpPr>
            <p:spPr>
              <a:xfrm>
                <a:off x="2340550" y="4690800"/>
                <a:ext cx="4108497"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People who would not buy vegetables from a shopkeeper living with HIV</a:t>
                </a:r>
              </a:p>
            </p:txBody>
          </p:sp>
        </p:grpSp>
        <p:sp>
          <p:nvSpPr>
            <p:cNvPr id="56" name="object 110">
              <a:extLst>
                <a:ext uri="{FF2B5EF4-FFF2-40B4-BE49-F238E27FC236}">
                  <a16:creationId xmlns:a16="http://schemas.microsoft.com/office/drawing/2014/main" id="{01E7324D-20AA-44CF-8DEB-63EC57159BE1}"/>
                </a:ext>
              </a:extLst>
            </p:cNvPr>
            <p:cNvSpPr/>
            <p:nvPr/>
          </p:nvSpPr>
          <p:spPr>
            <a:xfrm>
              <a:off x="1439450" y="187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7" name="object 54">
              <a:extLst>
                <a:ext uri="{FF2B5EF4-FFF2-40B4-BE49-F238E27FC236}">
                  <a16:creationId xmlns:a16="http://schemas.microsoft.com/office/drawing/2014/main" id="{BB10A24D-816C-4821-A800-00104461B257}"/>
                </a:ext>
              </a:extLst>
            </p:cNvPr>
            <p:cNvSpPr txBox="1"/>
            <p:nvPr/>
          </p:nvSpPr>
          <p:spPr>
            <a:xfrm>
              <a:off x="1440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Guinea</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8" name="object 54">
              <a:extLst>
                <a:ext uri="{FF2B5EF4-FFF2-40B4-BE49-F238E27FC236}">
                  <a16:creationId xmlns:a16="http://schemas.microsoft.com/office/drawing/2014/main" id="{94B988F6-3919-42CA-B395-0929D3D1CA52}"/>
                </a:ext>
              </a:extLst>
            </p:cNvPr>
            <p:cNvSpPr txBox="1"/>
            <p:nvPr/>
          </p:nvSpPr>
          <p:spPr>
            <a:xfrm>
              <a:off x="1872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Mauritania</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9" name="object 54">
              <a:extLst>
                <a:ext uri="{FF2B5EF4-FFF2-40B4-BE49-F238E27FC236}">
                  <a16:creationId xmlns:a16="http://schemas.microsoft.com/office/drawing/2014/main" id="{705A6D7C-A234-40C0-A8DF-EC832F9A7FA8}"/>
                </a:ext>
              </a:extLst>
            </p:cNvPr>
            <p:cNvSpPr txBox="1"/>
            <p:nvPr/>
          </p:nvSpPr>
          <p:spPr>
            <a:xfrm>
              <a:off x="2304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Ghana</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0" name="object 54">
              <a:extLst>
                <a:ext uri="{FF2B5EF4-FFF2-40B4-BE49-F238E27FC236}">
                  <a16:creationId xmlns:a16="http://schemas.microsoft.com/office/drawing/2014/main" id="{207B3F38-0432-49B5-9DDD-FC27B349D067}"/>
                </a:ext>
              </a:extLst>
            </p:cNvPr>
            <p:cNvSpPr txBox="1"/>
            <p:nvPr/>
          </p:nvSpPr>
          <p:spPr>
            <a:xfrm>
              <a:off x="2736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Benin</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1" name="object 54">
              <a:extLst>
                <a:ext uri="{FF2B5EF4-FFF2-40B4-BE49-F238E27FC236}">
                  <a16:creationId xmlns:a16="http://schemas.microsoft.com/office/drawing/2014/main" id="{F3CBCB9C-A877-4D72-99A1-E8399EB9B650}"/>
                </a:ext>
              </a:extLst>
            </p:cNvPr>
            <p:cNvSpPr txBox="1"/>
            <p:nvPr/>
          </p:nvSpPr>
          <p:spPr>
            <a:xfrm>
              <a:off x="3168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Sierra</a:t>
              </a:r>
            </a:p>
            <a:p>
              <a:pPr marL="0" marR="0" lvl="0" indent="0" algn="ct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Leone</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2" name="object 54">
              <a:extLst>
                <a:ext uri="{FF2B5EF4-FFF2-40B4-BE49-F238E27FC236}">
                  <a16:creationId xmlns:a16="http://schemas.microsoft.com/office/drawing/2014/main" id="{D6923614-68D3-4D8A-B50E-FA48EE9C100C}"/>
                </a:ext>
              </a:extLst>
            </p:cNvPr>
            <p:cNvSpPr txBox="1"/>
            <p:nvPr/>
          </p:nvSpPr>
          <p:spPr>
            <a:xfrm>
              <a:off x="3600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Guinea</a:t>
              </a:r>
            </a:p>
            <a:p>
              <a:pPr marL="0" marR="0" lvl="0" indent="0" algn="ct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Bissau</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1F550945-A209-412E-8A23-BC103C2EE3F9}"/>
                </a:ext>
              </a:extLst>
            </p:cNvPr>
            <p:cNvSpPr txBox="1"/>
            <p:nvPr/>
          </p:nvSpPr>
          <p:spPr>
            <a:xfrm>
              <a:off x="4032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Senegal</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4" name="object 54">
              <a:extLst>
                <a:ext uri="{FF2B5EF4-FFF2-40B4-BE49-F238E27FC236}">
                  <a16:creationId xmlns:a16="http://schemas.microsoft.com/office/drawing/2014/main" id="{EDECFD8A-B196-4009-A5BD-12D403496687}"/>
                </a:ext>
              </a:extLst>
            </p:cNvPr>
            <p:cNvSpPr txBox="1"/>
            <p:nvPr/>
          </p:nvSpPr>
          <p:spPr>
            <a:xfrm>
              <a:off x="4464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Liberia</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767F100E-40BE-476C-96A2-F70CF87A31CB}"/>
                </a:ext>
              </a:extLst>
            </p:cNvPr>
            <p:cNvSpPr txBox="1"/>
            <p:nvPr/>
          </p:nvSpPr>
          <p:spPr>
            <a:xfrm>
              <a:off x="4896000" y="4140000"/>
              <a:ext cx="432000" cy="26866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Gambia</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6" name="object 54">
              <a:extLst>
                <a:ext uri="{FF2B5EF4-FFF2-40B4-BE49-F238E27FC236}">
                  <a16:creationId xmlns:a16="http://schemas.microsoft.com/office/drawing/2014/main" id="{EE2903BA-9D4E-4809-9A98-900DC97592CE}"/>
                </a:ext>
              </a:extLst>
            </p:cNvPr>
            <p:cNvSpPr txBox="1"/>
            <p:nvPr/>
          </p:nvSpPr>
          <p:spPr>
            <a:xfrm>
              <a:off x="5328000" y="4140000"/>
              <a:ext cx="432000" cy="140423"/>
            </a:xfrm>
            <a:prstGeom prst="rect">
              <a:avLst/>
            </a:prstGeom>
          </p:spPr>
          <p:txBody>
            <a:bodyPr vert="horz" wrap="none" lIns="0" tIns="12065" rIns="0" bIns="0" rtlCol="0" anchor="t" anchorCtr="0">
              <a:noAutofit/>
            </a:bodyPr>
            <a:lstStyle>
              <a:defPPr>
                <a:defRPr lang="en-US"/>
              </a:defPPr>
              <a:lvl1pPr algn="ctr" fontAlgn="auto">
                <a:lnSpc>
                  <a:spcPts val="1000"/>
                </a:lnSpc>
                <a:spcBef>
                  <a:spcPts val="0"/>
                </a:spcBef>
                <a:spcAft>
                  <a:spcPts val="0"/>
                </a:spcAft>
                <a:defRPr sz="900" spc="-35">
                  <a:latin typeface="Arial"/>
                  <a:ea typeface="+mn-ea"/>
                  <a:cs typeface="Arial"/>
                </a:defRPr>
              </a:lvl1p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mn-ea"/>
                  <a:cs typeface="Arial"/>
                </a:rPr>
                <a:t>Mali</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sp>
          <p:nvSpPr>
            <p:cNvPr id="107" name="object 54">
              <a:extLst>
                <a:ext uri="{FF2B5EF4-FFF2-40B4-BE49-F238E27FC236}">
                  <a16:creationId xmlns:a16="http://schemas.microsoft.com/office/drawing/2014/main" id="{E5D26D06-0602-4592-ABA9-75C3FBC0888B}"/>
                </a:ext>
              </a:extLst>
            </p:cNvPr>
            <p:cNvSpPr txBox="1"/>
            <p:nvPr/>
          </p:nvSpPr>
          <p:spPr>
            <a:xfrm>
              <a:off x="5760000" y="4140000"/>
              <a:ext cx="432000" cy="396904"/>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Democratic</a:t>
              </a:r>
            </a:p>
            <a:p>
              <a:pPr marL="0" marR="0" lvl="0" indent="0" algn="ct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Republic </a:t>
              </a:r>
            </a:p>
            <a:p>
              <a:pPr marL="0" marR="0" lvl="0" indent="0" algn="ct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of the </a:t>
              </a:r>
            </a:p>
            <a:p>
              <a:pPr marL="0" marR="0" lvl="0" indent="0" algn="ct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Congo</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8" name="object 54">
              <a:extLst>
                <a:ext uri="{FF2B5EF4-FFF2-40B4-BE49-F238E27FC236}">
                  <a16:creationId xmlns:a16="http://schemas.microsoft.com/office/drawing/2014/main" id="{3DEB1FF3-0FCF-4D6E-8BC5-846F92C4691A}"/>
                </a:ext>
              </a:extLst>
            </p:cNvPr>
            <p:cNvSpPr txBox="1"/>
            <p:nvPr/>
          </p:nvSpPr>
          <p:spPr>
            <a:xfrm>
              <a:off x="6192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Côte </a:t>
              </a:r>
            </a:p>
            <a:p>
              <a:pPr marL="0" marR="0" lvl="0" indent="0" algn="ct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d'Ivoire</a:t>
              </a:r>
            </a:p>
          </p:txBody>
        </p:sp>
        <p:sp>
          <p:nvSpPr>
            <p:cNvPr id="109" name="object 54">
              <a:extLst>
                <a:ext uri="{FF2B5EF4-FFF2-40B4-BE49-F238E27FC236}">
                  <a16:creationId xmlns:a16="http://schemas.microsoft.com/office/drawing/2014/main" id="{74C26B7E-4BE0-466E-B7F2-E901E965047B}"/>
                </a:ext>
              </a:extLst>
            </p:cNvPr>
            <p:cNvSpPr txBox="1"/>
            <p:nvPr/>
          </p:nvSpPr>
          <p:spPr>
            <a:xfrm>
              <a:off x="6624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Nigeria</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1" name="TextBox 110">
              <a:extLst>
                <a:ext uri="{FF2B5EF4-FFF2-40B4-BE49-F238E27FC236}">
                  <a16:creationId xmlns:a16="http://schemas.microsoft.com/office/drawing/2014/main" id="{34F783C8-B2DC-4812-9B0E-50544EB50A68}"/>
                </a:ext>
              </a:extLst>
            </p:cNvPr>
            <p:cNvSpPr txBox="1"/>
            <p:nvPr/>
          </p:nvSpPr>
          <p:spPr>
            <a:xfrm>
              <a:off x="900000" y="276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2" name="TextBox 111">
              <a:extLst>
                <a:ext uri="{FF2B5EF4-FFF2-40B4-BE49-F238E27FC236}">
                  <a16:creationId xmlns:a16="http://schemas.microsoft.com/office/drawing/2014/main" id="{CFFC2282-8F22-4796-A1F3-83B9642C06B7}"/>
                </a:ext>
              </a:extLst>
            </p:cNvPr>
            <p:cNvSpPr txBox="1"/>
            <p:nvPr/>
          </p:nvSpPr>
          <p:spPr>
            <a:xfrm>
              <a:off x="1215441" y="180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C486F379-7D33-4A36-9F3E-69B4F30A504D}"/>
                </a:ext>
              </a:extLst>
            </p:cNvPr>
            <p:cNvSpPr txBox="1"/>
            <p:nvPr/>
          </p:nvSpPr>
          <p:spPr>
            <a:xfrm>
              <a:off x="1215440" y="261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6A433E32-F7C9-4EFE-9BAA-369639057C06}"/>
                </a:ext>
              </a:extLst>
            </p:cNvPr>
            <p:cNvSpPr txBox="1"/>
            <p:nvPr/>
          </p:nvSpPr>
          <p:spPr>
            <a:xfrm>
              <a:off x="121544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9" name="TextBox 118">
              <a:extLst>
                <a:ext uri="{FF2B5EF4-FFF2-40B4-BE49-F238E27FC236}">
                  <a16:creationId xmlns:a16="http://schemas.microsoft.com/office/drawing/2014/main" id="{E6808606-1918-4C85-8A88-3B80FB2EE02D}"/>
                </a:ext>
              </a:extLst>
            </p:cNvPr>
            <p:cNvSpPr txBox="1"/>
            <p:nvPr/>
          </p:nvSpPr>
          <p:spPr>
            <a:xfrm>
              <a:off x="1215440" y="315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0" name="TextBox 119">
              <a:extLst>
                <a:ext uri="{FF2B5EF4-FFF2-40B4-BE49-F238E27FC236}">
                  <a16:creationId xmlns:a16="http://schemas.microsoft.com/office/drawing/2014/main" id="{9BD4DD05-7773-40FB-B401-493853EF1B21}"/>
                </a:ext>
              </a:extLst>
            </p:cNvPr>
            <p:cNvSpPr txBox="1"/>
            <p:nvPr/>
          </p:nvSpPr>
          <p:spPr>
            <a:xfrm>
              <a:off x="1215440" y="342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1" name="TextBox 120">
              <a:extLst>
                <a:ext uri="{FF2B5EF4-FFF2-40B4-BE49-F238E27FC236}">
                  <a16:creationId xmlns:a16="http://schemas.microsoft.com/office/drawing/2014/main" id="{F516AAA7-DD09-4462-B108-A8CDD3D29D34}"/>
                </a:ext>
              </a:extLst>
            </p:cNvPr>
            <p:cNvSpPr txBox="1"/>
            <p:nvPr/>
          </p:nvSpPr>
          <p:spPr>
            <a:xfrm>
              <a:off x="1215441" y="369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F591CFC1-E21E-4DB9-8DC5-9A493FC91D18}"/>
                </a:ext>
              </a:extLst>
            </p:cNvPr>
            <p:cNvSpPr txBox="1"/>
            <p:nvPr/>
          </p:nvSpPr>
          <p:spPr>
            <a:xfrm>
              <a:off x="1279561"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5" name="object 54">
              <a:extLst>
                <a:ext uri="{FF2B5EF4-FFF2-40B4-BE49-F238E27FC236}">
                  <a16:creationId xmlns:a16="http://schemas.microsoft.com/office/drawing/2014/main" id="{DC278234-6459-4224-9B4F-5F48E2FA1B3F}"/>
                </a:ext>
              </a:extLst>
            </p:cNvPr>
            <p:cNvSpPr txBox="1"/>
            <p:nvPr/>
          </p:nvSpPr>
          <p:spPr>
            <a:xfrm>
              <a:off x="7488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Chad</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7" name="object 54">
              <a:extLst>
                <a:ext uri="{FF2B5EF4-FFF2-40B4-BE49-F238E27FC236}">
                  <a16:creationId xmlns:a16="http://schemas.microsoft.com/office/drawing/2014/main" id="{38BB380E-7E2C-425C-BF4C-81D20A17441B}"/>
                </a:ext>
              </a:extLst>
            </p:cNvPr>
            <p:cNvSpPr txBox="1"/>
            <p:nvPr/>
          </p:nvSpPr>
          <p:spPr>
            <a:xfrm>
              <a:off x="7056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Togo</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8" name="object 54">
              <a:extLst>
                <a:ext uri="{FF2B5EF4-FFF2-40B4-BE49-F238E27FC236}">
                  <a16:creationId xmlns:a16="http://schemas.microsoft.com/office/drawing/2014/main" id="{C3497895-CA98-4C40-A93F-EA4FFA0774F4}"/>
                </a:ext>
              </a:extLst>
            </p:cNvPr>
            <p:cNvSpPr txBox="1"/>
            <p:nvPr/>
          </p:nvSpPr>
          <p:spPr>
            <a:xfrm>
              <a:off x="8352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Cameroon</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9" name="object 54">
              <a:extLst>
                <a:ext uri="{FF2B5EF4-FFF2-40B4-BE49-F238E27FC236}">
                  <a16:creationId xmlns:a16="http://schemas.microsoft.com/office/drawing/2014/main" id="{3958C836-173C-4311-BE02-106936AED066}"/>
                </a:ext>
              </a:extLst>
            </p:cNvPr>
            <p:cNvSpPr txBox="1"/>
            <p:nvPr/>
          </p:nvSpPr>
          <p:spPr>
            <a:xfrm>
              <a:off x="7920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Congo</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0" name="object 54">
              <a:extLst>
                <a:ext uri="{FF2B5EF4-FFF2-40B4-BE49-F238E27FC236}">
                  <a16:creationId xmlns:a16="http://schemas.microsoft.com/office/drawing/2014/main" id="{86DA0E89-B931-4070-BD75-3D7E17D7DD65}"/>
                </a:ext>
              </a:extLst>
            </p:cNvPr>
            <p:cNvSpPr txBox="1"/>
            <p:nvPr/>
          </p:nvSpPr>
          <p:spPr>
            <a:xfrm>
              <a:off x="8784000" y="4140000"/>
              <a:ext cx="432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Burundi</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1" name="Rectangle 60">
              <a:extLst>
                <a:ext uri="{FF2B5EF4-FFF2-40B4-BE49-F238E27FC236}">
                  <a16:creationId xmlns:a16="http://schemas.microsoft.com/office/drawing/2014/main" id="{D8BF914D-2A8B-4788-9A51-9B03F47FD116}"/>
                </a:ext>
              </a:extLst>
            </p:cNvPr>
            <p:cNvSpPr/>
            <p:nvPr/>
          </p:nvSpPr>
          <p:spPr>
            <a:xfrm>
              <a:off x="1548000" y="2076844"/>
              <a:ext cx="97200" cy="1955155"/>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2" name="Rectangle 61">
              <a:extLst>
                <a:ext uri="{FF2B5EF4-FFF2-40B4-BE49-F238E27FC236}">
                  <a16:creationId xmlns:a16="http://schemas.microsoft.com/office/drawing/2014/main" id="{A45765FE-FB98-44D6-B371-F922B38B1676}"/>
                </a:ext>
              </a:extLst>
            </p:cNvPr>
            <p:cNvSpPr/>
            <p:nvPr/>
          </p:nvSpPr>
          <p:spPr>
            <a:xfrm>
              <a:off x="1666800" y="2298020"/>
              <a:ext cx="97200" cy="1733979"/>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4" name="Rectangle 63">
              <a:extLst>
                <a:ext uri="{FF2B5EF4-FFF2-40B4-BE49-F238E27FC236}">
                  <a16:creationId xmlns:a16="http://schemas.microsoft.com/office/drawing/2014/main" id="{2655846E-54B0-440B-AA40-7269F9E0BFF7}"/>
                </a:ext>
              </a:extLst>
            </p:cNvPr>
            <p:cNvSpPr/>
            <p:nvPr/>
          </p:nvSpPr>
          <p:spPr>
            <a:xfrm>
              <a:off x="1980000" y="2150216"/>
              <a:ext cx="97200" cy="1881783"/>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5" name="Rectangle 64">
              <a:extLst>
                <a:ext uri="{FF2B5EF4-FFF2-40B4-BE49-F238E27FC236}">
                  <a16:creationId xmlns:a16="http://schemas.microsoft.com/office/drawing/2014/main" id="{516CD646-D212-4F9C-8F41-417422E6309B}"/>
                </a:ext>
              </a:extLst>
            </p:cNvPr>
            <p:cNvSpPr/>
            <p:nvPr/>
          </p:nvSpPr>
          <p:spPr>
            <a:xfrm>
              <a:off x="2098800" y="2444338"/>
              <a:ext cx="97200" cy="158766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7" name="Rectangle 66">
              <a:extLst>
                <a:ext uri="{FF2B5EF4-FFF2-40B4-BE49-F238E27FC236}">
                  <a16:creationId xmlns:a16="http://schemas.microsoft.com/office/drawing/2014/main" id="{6A0B74D0-D564-4A6F-8E4D-DF7C1E81A6B7}"/>
                </a:ext>
              </a:extLst>
            </p:cNvPr>
            <p:cNvSpPr/>
            <p:nvPr/>
          </p:nvSpPr>
          <p:spPr>
            <a:xfrm>
              <a:off x="2412000" y="2202594"/>
              <a:ext cx="97200" cy="1829405"/>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0" name="Rectangle 69">
              <a:extLst>
                <a:ext uri="{FF2B5EF4-FFF2-40B4-BE49-F238E27FC236}">
                  <a16:creationId xmlns:a16="http://schemas.microsoft.com/office/drawing/2014/main" id="{3A8FFEBC-2CDB-4D5A-A8E3-AE7EB9C2067B}"/>
                </a:ext>
              </a:extLst>
            </p:cNvPr>
            <p:cNvSpPr/>
            <p:nvPr/>
          </p:nvSpPr>
          <p:spPr>
            <a:xfrm>
              <a:off x="2842800" y="2218710"/>
              <a:ext cx="97200" cy="1813289"/>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3" name="Rectangle 72">
              <a:extLst>
                <a:ext uri="{FF2B5EF4-FFF2-40B4-BE49-F238E27FC236}">
                  <a16:creationId xmlns:a16="http://schemas.microsoft.com/office/drawing/2014/main" id="{C9455E48-8D0E-4610-AE53-A8B7C92C8D46}"/>
                </a:ext>
              </a:extLst>
            </p:cNvPr>
            <p:cNvSpPr/>
            <p:nvPr/>
          </p:nvSpPr>
          <p:spPr>
            <a:xfrm>
              <a:off x="3276000" y="2218710"/>
              <a:ext cx="97200" cy="181329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4" name="Rectangle 73">
              <a:extLst>
                <a:ext uri="{FF2B5EF4-FFF2-40B4-BE49-F238E27FC236}">
                  <a16:creationId xmlns:a16="http://schemas.microsoft.com/office/drawing/2014/main" id="{7CB29D69-1921-4CAE-8090-C02A31D2B8CC}"/>
                </a:ext>
              </a:extLst>
            </p:cNvPr>
            <p:cNvSpPr/>
            <p:nvPr/>
          </p:nvSpPr>
          <p:spPr>
            <a:xfrm>
              <a:off x="3394800" y="2598926"/>
              <a:ext cx="97200" cy="143307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6" name="Rectangle 75">
              <a:extLst>
                <a:ext uri="{FF2B5EF4-FFF2-40B4-BE49-F238E27FC236}">
                  <a16:creationId xmlns:a16="http://schemas.microsoft.com/office/drawing/2014/main" id="{4DB82610-8AD8-4FF3-8C3B-B3C43560B02C}"/>
                </a:ext>
              </a:extLst>
            </p:cNvPr>
            <p:cNvSpPr/>
            <p:nvPr/>
          </p:nvSpPr>
          <p:spPr>
            <a:xfrm>
              <a:off x="3708000" y="2331312"/>
              <a:ext cx="97200" cy="1700688"/>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6" name="Rectangle 95">
              <a:extLst>
                <a:ext uri="{FF2B5EF4-FFF2-40B4-BE49-F238E27FC236}">
                  <a16:creationId xmlns:a16="http://schemas.microsoft.com/office/drawing/2014/main" id="{47A7A549-B460-4DFA-BCF8-0EF01D3F3495}"/>
                </a:ext>
              </a:extLst>
            </p:cNvPr>
            <p:cNvSpPr/>
            <p:nvPr/>
          </p:nvSpPr>
          <p:spPr>
            <a:xfrm>
              <a:off x="4138901" y="2433098"/>
              <a:ext cx="97200" cy="1598901"/>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3" name="Rectangle 112">
              <a:extLst>
                <a:ext uri="{FF2B5EF4-FFF2-40B4-BE49-F238E27FC236}">
                  <a16:creationId xmlns:a16="http://schemas.microsoft.com/office/drawing/2014/main" id="{1EBAB575-9C0D-4FCC-93BD-8B63E3982AD0}"/>
                </a:ext>
              </a:extLst>
            </p:cNvPr>
            <p:cNvSpPr/>
            <p:nvPr/>
          </p:nvSpPr>
          <p:spPr>
            <a:xfrm>
              <a:off x="4257701" y="2747366"/>
              <a:ext cx="97200" cy="1284634"/>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4" name="Rectangle 93">
              <a:extLst>
                <a:ext uri="{FF2B5EF4-FFF2-40B4-BE49-F238E27FC236}">
                  <a16:creationId xmlns:a16="http://schemas.microsoft.com/office/drawing/2014/main" id="{628C0AF8-5784-4B6A-AA2A-E024D549AE58}"/>
                </a:ext>
              </a:extLst>
            </p:cNvPr>
            <p:cNvSpPr/>
            <p:nvPr/>
          </p:nvSpPr>
          <p:spPr>
            <a:xfrm>
              <a:off x="4570901" y="2606772"/>
              <a:ext cx="97200" cy="1425227"/>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2" name="Rectangle 91">
              <a:extLst>
                <a:ext uri="{FF2B5EF4-FFF2-40B4-BE49-F238E27FC236}">
                  <a16:creationId xmlns:a16="http://schemas.microsoft.com/office/drawing/2014/main" id="{B712BC36-470D-48BA-B6A0-C036DFB84938}"/>
                </a:ext>
              </a:extLst>
            </p:cNvPr>
            <p:cNvSpPr/>
            <p:nvPr/>
          </p:nvSpPr>
          <p:spPr>
            <a:xfrm>
              <a:off x="5002901" y="2654486"/>
              <a:ext cx="97200" cy="137751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D01BF343-D4C1-4290-9CF6-D919E45DF717}"/>
                </a:ext>
              </a:extLst>
            </p:cNvPr>
            <p:cNvSpPr/>
            <p:nvPr/>
          </p:nvSpPr>
          <p:spPr>
            <a:xfrm>
              <a:off x="5433701" y="2695836"/>
              <a:ext cx="97200" cy="1336163"/>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1" name="Rectangle 90">
              <a:extLst>
                <a:ext uri="{FF2B5EF4-FFF2-40B4-BE49-F238E27FC236}">
                  <a16:creationId xmlns:a16="http://schemas.microsoft.com/office/drawing/2014/main" id="{B10287F2-1672-4B9F-B499-146FF3CA28FD}"/>
                </a:ext>
              </a:extLst>
            </p:cNvPr>
            <p:cNvSpPr/>
            <p:nvPr/>
          </p:nvSpPr>
          <p:spPr>
            <a:xfrm>
              <a:off x="5552501" y="2994834"/>
              <a:ext cx="97200" cy="103716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B0DAFAD0-0973-44CD-BA92-B5981A1BE273}"/>
                </a:ext>
              </a:extLst>
            </p:cNvPr>
            <p:cNvSpPr/>
            <p:nvPr/>
          </p:nvSpPr>
          <p:spPr>
            <a:xfrm>
              <a:off x="5866901" y="2702196"/>
              <a:ext cx="97200" cy="1329803"/>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6" name="Rectangle 85">
              <a:extLst>
                <a:ext uri="{FF2B5EF4-FFF2-40B4-BE49-F238E27FC236}">
                  <a16:creationId xmlns:a16="http://schemas.microsoft.com/office/drawing/2014/main" id="{6E1E1674-7AF9-4379-99DF-E3A31A368783}"/>
                </a:ext>
              </a:extLst>
            </p:cNvPr>
            <p:cNvSpPr/>
            <p:nvPr/>
          </p:nvSpPr>
          <p:spPr>
            <a:xfrm>
              <a:off x="6298901" y="2734006"/>
              <a:ext cx="97200" cy="1297993"/>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7" name="Rectangle 86">
              <a:extLst>
                <a:ext uri="{FF2B5EF4-FFF2-40B4-BE49-F238E27FC236}">
                  <a16:creationId xmlns:a16="http://schemas.microsoft.com/office/drawing/2014/main" id="{F9EBD0DD-1153-47EC-B866-5758C9DAFA08}"/>
                </a:ext>
              </a:extLst>
            </p:cNvPr>
            <p:cNvSpPr/>
            <p:nvPr/>
          </p:nvSpPr>
          <p:spPr>
            <a:xfrm>
              <a:off x="6417701" y="3174446"/>
              <a:ext cx="97200" cy="85755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4" name="Rectangle 143">
              <a:extLst>
                <a:ext uri="{FF2B5EF4-FFF2-40B4-BE49-F238E27FC236}">
                  <a16:creationId xmlns:a16="http://schemas.microsoft.com/office/drawing/2014/main" id="{F6249D71-93E1-497F-A12C-F8D5825E391D}"/>
                </a:ext>
              </a:extLst>
            </p:cNvPr>
            <p:cNvSpPr/>
            <p:nvPr/>
          </p:nvSpPr>
          <p:spPr>
            <a:xfrm>
              <a:off x="6732000" y="2764800"/>
              <a:ext cx="97200" cy="12672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5" name="Rectangle 134">
              <a:extLst>
                <a:ext uri="{FF2B5EF4-FFF2-40B4-BE49-F238E27FC236}">
                  <a16:creationId xmlns:a16="http://schemas.microsoft.com/office/drawing/2014/main" id="{03BCF3E0-AC34-4BFE-B2A4-B72FA260C36A}"/>
                </a:ext>
              </a:extLst>
            </p:cNvPr>
            <p:cNvSpPr/>
            <p:nvPr/>
          </p:nvSpPr>
          <p:spPr>
            <a:xfrm>
              <a:off x="7164000" y="2795714"/>
              <a:ext cx="97200" cy="1236286"/>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3" name="Rectangle 132">
              <a:extLst>
                <a:ext uri="{FF2B5EF4-FFF2-40B4-BE49-F238E27FC236}">
                  <a16:creationId xmlns:a16="http://schemas.microsoft.com/office/drawing/2014/main" id="{1725B121-5EB7-4939-B9BB-3E6EFC7A52B4}"/>
                </a:ext>
              </a:extLst>
            </p:cNvPr>
            <p:cNvSpPr/>
            <p:nvPr/>
          </p:nvSpPr>
          <p:spPr>
            <a:xfrm>
              <a:off x="7596000" y="2832400"/>
              <a:ext cx="97200" cy="1199599"/>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1" name="Rectangle 130">
              <a:extLst>
                <a:ext uri="{FF2B5EF4-FFF2-40B4-BE49-F238E27FC236}">
                  <a16:creationId xmlns:a16="http://schemas.microsoft.com/office/drawing/2014/main" id="{09848E57-979E-43B5-A986-F3311473D6BF}"/>
                </a:ext>
              </a:extLst>
            </p:cNvPr>
            <p:cNvSpPr/>
            <p:nvPr/>
          </p:nvSpPr>
          <p:spPr>
            <a:xfrm>
              <a:off x="8026800" y="3056422"/>
              <a:ext cx="97200" cy="975577"/>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2" name="Rectangle 131">
              <a:extLst>
                <a:ext uri="{FF2B5EF4-FFF2-40B4-BE49-F238E27FC236}">
                  <a16:creationId xmlns:a16="http://schemas.microsoft.com/office/drawing/2014/main" id="{0219B5EF-A2C6-4782-9BD8-55FCF0E0E2AC}"/>
                </a:ext>
              </a:extLst>
            </p:cNvPr>
            <p:cNvSpPr/>
            <p:nvPr/>
          </p:nvSpPr>
          <p:spPr>
            <a:xfrm>
              <a:off x="8145600" y="3201378"/>
              <a:ext cx="97200" cy="83062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9" name="Rectangle 128">
              <a:extLst>
                <a:ext uri="{FF2B5EF4-FFF2-40B4-BE49-F238E27FC236}">
                  <a16:creationId xmlns:a16="http://schemas.microsoft.com/office/drawing/2014/main" id="{806F2898-5069-4BD1-97EB-0C2DF695E6E1}"/>
                </a:ext>
              </a:extLst>
            </p:cNvPr>
            <p:cNvSpPr/>
            <p:nvPr/>
          </p:nvSpPr>
          <p:spPr>
            <a:xfrm>
              <a:off x="8460000" y="3088350"/>
              <a:ext cx="97200" cy="943649"/>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7" name="Rectangle 126">
              <a:extLst>
                <a:ext uri="{FF2B5EF4-FFF2-40B4-BE49-F238E27FC236}">
                  <a16:creationId xmlns:a16="http://schemas.microsoft.com/office/drawing/2014/main" id="{EE8E74EB-EAD7-435C-96BE-63C8EA678659}"/>
                </a:ext>
              </a:extLst>
            </p:cNvPr>
            <p:cNvSpPr/>
            <p:nvPr/>
          </p:nvSpPr>
          <p:spPr>
            <a:xfrm>
              <a:off x="8892000" y="3483200"/>
              <a:ext cx="97200" cy="548799"/>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8" name="Rectangle 127">
              <a:extLst>
                <a:ext uri="{FF2B5EF4-FFF2-40B4-BE49-F238E27FC236}">
                  <a16:creationId xmlns:a16="http://schemas.microsoft.com/office/drawing/2014/main" id="{FED7709F-D902-41F6-92BC-06F2F44F1345}"/>
                </a:ext>
              </a:extLst>
            </p:cNvPr>
            <p:cNvSpPr/>
            <p:nvPr/>
          </p:nvSpPr>
          <p:spPr>
            <a:xfrm>
              <a:off x="9010800" y="3799374"/>
              <a:ext cx="97200" cy="23262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8" name="TextBox 147">
              <a:extLst>
                <a:ext uri="{FF2B5EF4-FFF2-40B4-BE49-F238E27FC236}">
                  <a16:creationId xmlns:a16="http://schemas.microsoft.com/office/drawing/2014/main" id="{590DC05E-6DA1-4DBA-8825-638BF4D50185}"/>
                </a:ext>
              </a:extLst>
            </p:cNvPr>
            <p:cNvSpPr txBox="1"/>
            <p:nvPr/>
          </p:nvSpPr>
          <p:spPr>
            <a:xfrm>
              <a:off x="1215027" y="234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0" name="TextBox 149">
              <a:extLst>
                <a:ext uri="{FF2B5EF4-FFF2-40B4-BE49-F238E27FC236}">
                  <a16:creationId xmlns:a16="http://schemas.microsoft.com/office/drawing/2014/main" id="{3FA6BE15-FD7E-4A4D-831B-3A726B283815}"/>
                </a:ext>
              </a:extLst>
            </p:cNvPr>
            <p:cNvSpPr txBox="1"/>
            <p:nvPr/>
          </p:nvSpPr>
          <p:spPr>
            <a:xfrm>
              <a:off x="1215027" y="207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0" name="object 111">
              <a:extLst>
                <a:ext uri="{FF2B5EF4-FFF2-40B4-BE49-F238E27FC236}">
                  <a16:creationId xmlns:a16="http://schemas.microsoft.com/office/drawing/2014/main" id="{84D9BB29-776A-4387-BD1E-109CD43E9926}"/>
                </a:ext>
              </a:extLst>
            </p:cNvPr>
            <p:cNvSpPr/>
            <p:nvPr/>
          </p:nvSpPr>
          <p:spPr>
            <a:xfrm>
              <a:off x="1439450" y="4032000"/>
              <a:ext cx="7776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6" name="Rectangle 65">
              <a:extLst>
                <a:ext uri="{FF2B5EF4-FFF2-40B4-BE49-F238E27FC236}">
                  <a16:creationId xmlns:a16="http://schemas.microsoft.com/office/drawing/2014/main" id="{24528856-BD6E-4720-9768-D534C2D44447}"/>
                </a:ext>
              </a:extLst>
            </p:cNvPr>
            <p:cNvSpPr/>
            <p:nvPr/>
          </p:nvSpPr>
          <p:spPr>
            <a:xfrm>
              <a:off x="900000" y="5589240"/>
              <a:ext cx="2695931" cy="215444"/>
            </a:xfrm>
            <a:prstGeom prst="rect">
              <a:avLst/>
            </a:prstGeom>
          </p:spPr>
          <p:txBody>
            <a:bodyPr wrap="none" lIns="0">
              <a:spAutoFit/>
            </a:bodyPr>
            <a:lstStyle/>
            <a:p>
              <a:pPr marL="360363" marR="0" lvl="0" indent="-360363" algn="l" defTabSz="914400" rtl="0" eaLnBrk="1" fontAlgn="base" latinLnBrk="0" hangingPunct="1">
                <a:lnSpc>
                  <a:spcPct val="100000"/>
                </a:lnSpc>
                <a:spcBef>
                  <a:spcPct val="0"/>
                </a:spcBef>
                <a:spcAft>
                  <a:spcPct val="0"/>
                </a:spcAft>
                <a:buClrTx/>
                <a:buSzTx/>
                <a:buFontTx/>
                <a:buNone/>
                <a:tabLst>
                  <a:tab pos="361950"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Data for Guinea are for female respondents only.</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350109624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897EF9A-40A1-4D8C-B9B4-38BF17191968}"/>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ever-married or partnered women aged 15–49 years who</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experienced physical and/or sexual violence by an intimate partner in the past 12 months, western and central Africa, most recent data, 2013–2018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17848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Population-</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based</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surveys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2013–2018.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84" name="Rectangle 83">
              <a:extLst>
                <a:ext uri="{FF2B5EF4-FFF2-40B4-BE49-F238E27FC236}">
                  <a16:creationId xmlns:a16="http://schemas.microsoft.com/office/drawing/2014/main" id="{B561F88B-8A3A-48D0-96A5-E58985D28329}"/>
                </a:ext>
              </a:extLst>
            </p:cNvPr>
            <p:cNvSpPr/>
            <p:nvPr/>
          </p:nvSpPr>
          <p:spPr>
            <a:xfrm>
              <a:off x="2376000" y="2230786"/>
              <a:ext cx="288000" cy="1981213"/>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9" name="Rectangle 68">
              <a:extLst>
                <a:ext uri="{FF2B5EF4-FFF2-40B4-BE49-F238E27FC236}">
                  <a16:creationId xmlns:a16="http://schemas.microsoft.com/office/drawing/2014/main" id="{779F1C41-3F5B-418D-A637-7BF28DB620CE}"/>
                </a:ext>
              </a:extLst>
            </p:cNvPr>
            <p:cNvSpPr/>
            <p:nvPr/>
          </p:nvSpPr>
          <p:spPr>
            <a:xfrm>
              <a:off x="1656000" y="2230786"/>
              <a:ext cx="288000" cy="198121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8" name="object 54">
              <a:extLst>
                <a:ext uri="{FF2B5EF4-FFF2-40B4-BE49-F238E27FC236}">
                  <a16:creationId xmlns:a16="http://schemas.microsoft.com/office/drawing/2014/main" id="{2B28BEE0-16CB-4E87-9505-02F7EE5BF8F0}"/>
                </a:ext>
              </a:extLst>
            </p:cNvPr>
            <p:cNvSpPr txBox="1"/>
            <p:nvPr/>
          </p:nvSpPr>
          <p:spPr>
            <a:xfrm>
              <a:off x="2880000" y="4316400"/>
              <a:ext cx="720000" cy="396904"/>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Sierra Leone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43" name="object 110">
              <a:extLst>
                <a:ext uri="{FF2B5EF4-FFF2-40B4-BE49-F238E27FC236}">
                  <a16:creationId xmlns:a16="http://schemas.microsoft.com/office/drawing/2014/main" id="{27A09EFC-24BF-4035-8A8A-54F630200F1C}"/>
                </a:ext>
              </a:extLst>
            </p:cNvPr>
            <p:cNvSpPr/>
            <p:nvPr/>
          </p:nvSpPr>
          <p:spPr>
            <a:xfrm>
              <a:off x="1439450" y="205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6" name="object 54">
              <a:extLst>
                <a:ext uri="{FF2B5EF4-FFF2-40B4-BE49-F238E27FC236}">
                  <a16:creationId xmlns:a16="http://schemas.microsoft.com/office/drawing/2014/main" id="{3BED9CA3-2BC6-40BD-BA01-BD4916109E15}"/>
                </a:ext>
              </a:extLst>
            </p:cNvPr>
            <p:cNvSpPr txBox="1"/>
            <p:nvPr/>
          </p:nvSpPr>
          <p:spPr>
            <a:xfrm>
              <a:off x="144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Democratic</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Republic</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of the Congo</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7" name="object 54">
              <a:extLst>
                <a:ext uri="{FF2B5EF4-FFF2-40B4-BE49-F238E27FC236}">
                  <a16:creationId xmlns:a16="http://schemas.microsoft.com/office/drawing/2014/main" id="{3BE0786B-41F0-4DD1-AB26-32F75602BF5E}"/>
                </a:ext>
              </a:extLst>
            </p:cNvPr>
            <p:cNvSpPr txBox="1"/>
            <p:nvPr/>
          </p:nvSpPr>
          <p:spPr>
            <a:xfrm>
              <a:off x="216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Congo</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9" name="object 54">
              <a:extLst>
                <a:ext uri="{FF2B5EF4-FFF2-40B4-BE49-F238E27FC236}">
                  <a16:creationId xmlns:a16="http://schemas.microsoft.com/office/drawing/2014/main" id="{4852C0FE-0FCF-46D7-9D36-AA034671D157}"/>
                </a:ext>
              </a:extLst>
            </p:cNvPr>
            <p:cNvSpPr txBox="1"/>
            <p:nvPr/>
          </p:nvSpPr>
          <p:spPr>
            <a:xfrm>
              <a:off x="360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Burundi</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0" name="object 54">
              <a:extLst>
                <a:ext uri="{FF2B5EF4-FFF2-40B4-BE49-F238E27FC236}">
                  <a16:creationId xmlns:a16="http://schemas.microsoft.com/office/drawing/2014/main" id="{7EFC77ED-3E4F-40A1-B760-F2BA666CEA2A}"/>
                </a:ext>
              </a:extLst>
            </p:cNvPr>
            <p:cNvSpPr txBox="1"/>
            <p:nvPr/>
          </p:nvSpPr>
          <p:spPr>
            <a:xfrm>
              <a:off x="432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Mali</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1" name="object 54">
              <a:extLst>
                <a:ext uri="{FF2B5EF4-FFF2-40B4-BE49-F238E27FC236}">
                  <a16:creationId xmlns:a16="http://schemas.microsoft.com/office/drawing/2014/main" id="{9883A5A7-F4DD-4ED2-9461-4334FFDEA649}"/>
                </a:ext>
              </a:extLst>
            </p:cNvPr>
            <p:cNvSpPr txBox="1"/>
            <p:nvPr/>
          </p:nvSpPr>
          <p:spPr>
            <a:xfrm>
              <a:off x="504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Chad</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2" name="object 54">
              <a:extLst>
                <a:ext uri="{FF2B5EF4-FFF2-40B4-BE49-F238E27FC236}">
                  <a16:creationId xmlns:a16="http://schemas.microsoft.com/office/drawing/2014/main" id="{A36225CF-E0B8-45BF-88F1-14045BDD3AEC}"/>
                </a:ext>
              </a:extLst>
            </p:cNvPr>
            <p:cNvSpPr txBox="1"/>
            <p:nvPr/>
          </p:nvSpPr>
          <p:spPr>
            <a:xfrm>
              <a:off x="576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Benin</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30A153C9-2692-426E-A4E2-E178BC4C4A0F}"/>
                </a:ext>
              </a:extLst>
            </p:cNvPr>
            <p:cNvSpPr txBox="1"/>
            <p:nvPr/>
          </p:nvSpPr>
          <p:spPr>
            <a:xfrm>
              <a:off x="648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Togo</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4" name="object 54">
              <a:extLst>
                <a:ext uri="{FF2B5EF4-FFF2-40B4-BE49-F238E27FC236}">
                  <a16:creationId xmlns:a16="http://schemas.microsoft.com/office/drawing/2014/main" id="{EACECAAA-6884-467A-BB8A-DBF53E988C7C}"/>
                </a:ext>
              </a:extLst>
            </p:cNvPr>
            <p:cNvSpPr txBox="1"/>
            <p:nvPr/>
          </p:nvSpPr>
          <p:spPr>
            <a:xfrm>
              <a:off x="7200000" y="4316400"/>
              <a:ext cx="720000" cy="26866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Senegal</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C0EB8617-40CF-48FD-8EE4-1A7D065AE005}"/>
                </a:ext>
              </a:extLst>
            </p:cNvPr>
            <p:cNvSpPr txBox="1"/>
            <p:nvPr/>
          </p:nvSpPr>
          <p:spPr>
            <a:xfrm>
              <a:off x="792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Nigeria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6" name="object 54">
              <a:extLst>
                <a:ext uri="{FF2B5EF4-FFF2-40B4-BE49-F238E27FC236}">
                  <a16:creationId xmlns:a16="http://schemas.microsoft.com/office/drawing/2014/main" id="{222F04CB-401B-4D00-AEB1-39931DDBA97D}"/>
                </a:ext>
              </a:extLst>
            </p:cNvPr>
            <p:cNvSpPr txBox="1"/>
            <p:nvPr/>
          </p:nvSpPr>
          <p:spPr>
            <a:xfrm>
              <a:off x="8640000" y="4316400"/>
              <a:ext cx="720000" cy="396904"/>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Gambia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0" name="TextBox 109">
              <a:extLst>
                <a:ext uri="{FF2B5EF4-FFF2-40B4-BE49-F238E27FC236}">
                  <a16:creationId xmlns:a16="http://schemas.microsoft.com/office/drawing/2014/main" id="{8D403D9E-4B19-46E4-9049-FE6743986030}"/>
                </a:ext>
              </a:extLst>
            </p:cNvPr>
            <p:cNvSpPr txBox="1"/>
            <p:nvPr/>
          </p:nvSpPr>
          <p:spPr>
            <a:xfrm>
              <a:off x="900000" y="294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6FEF0A17-ADBC-4740-937B-584424218996}"/>
                </a:ext>
              </a:extLst>
            </p:cNvPr>
            <p:cNvSpPr txBox="1"/>
            <p:nvPr/>
          </p:nvSpPr>
          <p:spPr>
            <a:xfrm>
              <a:off x="1215441" y="19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2" name="TextBox 111">
              <a:extLst>
                <a:ext uri="{FF2B5EF4-FFF2-40B4-BE49-F238E27FC236}">
                  <a16:creationId xmlns:a16="http://schemas.microsoft.com/office/drawing/2014/main" id="{3F17975C-0F8D-4012-87D9-0BD4809DF13D}"/>
                </a:ext>
              </a:extLst>
            </p:cNvPr>
            <p:cNvSpPr txBox="1"/>
            <p:nvPr/>
          </p:nvSpPr>
          <p:spPr>
            <a:xfrm>
              <a:off x="1215440" y="225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3" name="TextBox 112">
              <a:extLst>
                <a:ext uri="{FF2B5EF4-FFF2-40B4-BE49-F238E27FC236}">
                  <a16:creationId xmlns:a16="http://schemas.microsoft.com/office/drawing/2014/main" id="{4D855E24-3C10-46FA-8205-D8197099BB82}"/>
                </a:ext>
              </a:extLst>
            </p:cNvPr>
            <p:cNvSpPr txBox="1"/>
            <p:nvPr/>
          </p:nvSpPr>
          <p:spPr>
            <a:xfrm>
              <a:off x="1215440" y="252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E6B9B1C4-C92F-43CF-B2A6-26D785FD1B49}"/>
                </a:ext>
              </a:extLst>
            </p:cNvPr>
            <p:cNvSpPr txBox="1"/>
            <p:nvPr/>
          </p:nvSpPr>
          <p:spPr>
            <a:xfrm>
              <a:off x="1215440" y="279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5" name="TextBox 114">
              <a:extLst>
                <a:ext uri="{FF2B5EF4-FFF2-40B4-BE49-F238E27FC236}">
                  <a16:creationId xmlns:a16="http://schemas.microsoft.com/office/drawing/2014/main" id="{A4E8B2AB-5A54-4E9E-B9F0-B534598004BB}"/>
                </a:ext>
              </a:extLst>
            </p:cNvPr>
            <p:cNvSpPr txBox="1"/>
            <p:nvPr/>
          </p:nvSpPr>
          <p:spPr>
            <a:xfrm>
              <a:off x="1215440" y="306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6" name="TextBox 115">
              <a:extLst>
                <a:ext uri="{FF2B5EF4-FFF2-40B4-BE49-F238E27FC236}">
                  <a16:creationId xmlns:a16="http://schemas.microsoft.com/office/drawing/2014/main" id="{6B4F3D5B-BF96-4399-A54D-3C3EC574F4A4}"/>
                </a:ext>
              </a:extLst>
            </p:cNvPr>
            <p:cNvSpPr txBox="1"/>
            <p:nvPr/>
          </p:nvSpPr>
          <p:spPr>
            <a:xfrm>
              <a:off x="1215440" y="333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498F4FB0-1CA7-4A20-9AAB-61BC34F1B472}"/>
                </a:ext>
              </a:extLst>
            </p:cNvPr>
            <p:cNvSpPr txBox="1"/>
            <p:nvPr/>
          </p:nvSpPr>
          <p:spPr>
            <a:xfrm>
              <a:off x="1215440" y="360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010E7F9C-0CAB-48E3-AE2A-9156F1ED4C35}"/>
                </a:ext>
              </a:extLst>
            </p:cNvPr>
            <p:cNvSpPr txBox="1"/>
            <p:nvPr/>
          </p:nvSpPr>
          <p:spPr>
            <a:xfrm>
              <a:off x="1279560" y="387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1" name="TextBox 120">
              <a:extLst>
                <a:ext uri="{FF2B5EF4-FFF2-40B4-BE49-F238E27FC236}">
                  <a16:creationId xmlns:a16="http://schemas.microsoft.com/office/drawing/2014/main" id="{87FFA3A7-5FE3-48EF-A057-98795D93D883}"/>
                </a:ext>
              </a:extLst>
            </p:cNvPr>
            <p:cNvSpPr txBox="1"/>
            <p:nvPr/>
          </p:nvSpPr>
          <p:spPr>
            <a:xfrm>
              <a:off x="1279561" y="414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5" name="Rectangle 84">
              <a:extLst>
                <a:ext uri="{FF2B5EF4-FFF2-40B4-BE49-F238E27FC236}">
                  <a16:creationId xmlns:a16="http://schemas.microsoft.com/office/drawing/2014/main" id="{040CE230-822C-4ECE-AA39-63ABD3B14F6B}"/>
                </a:ext>
              </a:extLst>
            </p:cNvPr>
            <p:cNvSpPr/>
            <p:nvPr/>
          </p:nvSpPr>
          <p:spPr>
            <a:xfrm>
              <a:off x="3096000" y="2666944"/>
              <a:ext cx="288000" cy="1545055"/>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6" name="Rectangle 85">
              <a:extLst>
                <a:ext uri="{FF2B5EF4-FFF2-40B4-BE49-F238E27FC236}">
                  <a16:creationId xmlns:a16="http://schemas.microsoft.com/office/drawing/2014/main" id="{04302DCE-93D7-490C-99BA-E7FDFBA3C98A}"/>
                </a:ext>
              </a:extLst>
            </p:cNvPr>
            <p:cNvSpPr/>
            <p:nvPr/>
          </p:nvSpPr>
          <p:spPr>
            <a:xfrm>
              <a:off x="5256000" y="3271910"/>
              <a:ext cx="288000" cy="940089"/>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7" name="Rectangle 86">
              <a:extLst>
                <a:ext uri="{FF2B5EF4-FFF2-40B4-BE49-F238E27FC236}">
                  <a16:creationId xmlns:a16="http://schemas.microsoft.com/office/drawing/2014/main" id="{96BA6582-4A95-4BB9-B670-963FA48884CC}"/>
                </a:ext>
              </a:extLst>
            </p:cNvPr>
            <p:cNvSpPr/>
            <p:nvPr/>
          </p:nvSpPr>
          <p:spPr>
            <a:xfrm>
              <a:off x="5976000" y="3460262"/>
              <a:ext cx="288000" cy="751738"/>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5392EAF4-7029-45E5-ADF6-8766834A4D4F}"/>
                </a:ext>
              </a:extLst>
            </p:cNvPr>
            <p:cNvSpPr/>
            <p:nvPr/>
          </p:nvSpPr>
          <p:spPr>
            <a:xfrm>
              <a:off x="3816000" y="2704366"/>
              <a:ext cx="288000" cy="150763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9" name="Rectangle 88">
              <a:extLst>
                <a:ext uri="{FF2B5EF4-FFF2-40B4-BE49-F238E27FC236}">
                  <a16:creationId xmlns:a16="http://schemas.microsoft.com/office/drawing/2014/main" id="{B4FB37C5-7642-49D3-BC9C-73C6ECA3459E}"/>
                </a:ext>
              </a:extLst>
            </p:cNvPr>
            <p:cNvSpPr/>
            <p:nvPr/>
          </p:nvSpPr>
          <p:spPr>
            <a:xfrm>
              <a:off x="4536000" y="2775464"/>
              <a:ext cx="288000" cy="1436535"/>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38506872-9F6D-4B2F-9E3F-C6DE20D2EBAF}"/>
                </a:ext>
              </a:extLst>
            </p:cNvPr>
            <p:cNvSpPr/>
            <p:nvPr/>
          </p:nvSpPr>
          <p:spPr>
            <a:xfrm>
              <a:off x="8136000" y="3622418"/>
              <a:ext cx="288000" cy="589582"/>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1" name="Rectangle 90">
              <a:extLst>
                <a:ext uri="{FF2B5EF4-FFF2-40B4-BE49-F238E27FC236}">
                  <a16:creationId xmlns:a16="http://schemas.microsoft.com/office/drawing/2014/main" id="{1EF5F288-0EF4-492C-9ABF-4A53A97B95EA}"/>
                </a:ext>
              </a:extLst>
            </p:cNvPr>
            <p:cNvSpPr/>
            <p:nvPr/>
          </p:nvSpPr>
          <p:spPr>
            <a:xfrm>
              <a:off x="8856000" y="3815094"/>
              <a:ext cx="288000" cy="396905"/>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2" name="Rectangle 91">
              <a:extLst>
                <a:ext uri="{FF2B5EF4-FFF2-40B4-BE49-F238E27FC236}">
                  <a16:creationId xmlns:a16="http://schemas.microsoft.com/office/drawing/2014/main" id="{AA4E9FD2-4DB6-4003-8380-358855C08840}"/>
                </a:ext>
              </a:extLst>
            </p:cNvPr>
            <p:cNvSpPr/>
            <p:nvPr/>
          </p:nvSpPr>
          <p:spPr>
            <a:xfrm>
              <a:off x="6696000" y="3525124"/>
              <a:ext cx="288000" cy="686876"/>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3" name="Rectangle 92">
              <a:extLst>
                <a:ext uri="{FF2B5EF4-FFF2-40B4-BE49-F238E27FC236}">
                  <a16:creationId xmlns:a16="http://schemas.microsoft.com/office/drawing/2014/main" id="{0F1B2C6B-D9DF-47DB-9624-081611FD22C5}"/>
                </a:ext>
              </a:extLst>
            </p:cNvPr>
            <p:cNvSpPr/>
            <p:nvPr/>
          </p:nvSpPr>
          <p:spPr>
            <a:xfrm>
              <a:off x="7416000" y="3552566"/>
              <a:ext cx="288000" cy="65943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9" name="object 111">
              <a:extLst>
                <a:ext uri="{FF2B5EF4-FFF2-40B4-BE49-F238E27FC236}">
                  <a16:creationId xmlns:a16="http://schemas.microsoft.com/office/drawing/2014/main" id="{363C59E5-FA12-4DC3-9A5A-68E4C53C1181}"/>
                </a:ext>
              </a:extLst>
            </p:cNvPr>
            <p:cNvSpPr/>
            <p:nvPr/>
          </p:nvSpPr>
          <p:spPr>
            <a:xfrm>
              <a:off x="1439450" y="4203192"/>
              <a:ext cx="792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155834563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B12C590-D598-4780-94E4-5150313444F4}"/>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resource availability, by source, western and central Africa,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2010–2018, and projected resource needs by 2020</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00563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resource availability and needs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1" name="object 66">
              <a:extLst>
                <a:ext uri="{FF2B5EF4-FFF2-40B4-BE49-F238E27FC236}">
                  <a16:creationId xmlns:a16="http://schemas.microsoft.com/office/drawing/2014/main" id="{1BA23961-F124-4BCF-A8B4-EB15FF8A0375}"/>
                </a:ext>
              </a:extLst>
            </p:cNvPr>
            <p:cNvSpPr txBox="1"/>
            <p:nvPr/>
          </p:nvSpPr>
          <p:spPr>
            <a:xfrm>
              <a:off x="504000" y="2862000"/>
              <a:ext cx="153888" cy="767614"/>
            </a:xfrm>
            <a:prstGeom prst="rect">
              <a:avLst/>
            </a:prstGeom>
            <a:noFill/>
          </p:spPr>
          <p:txBody>
            <a:bodyPr vert="vert270" wrap="square" lIns="0" tIns="0" rIns="0" bIns="0" rtlCol="0">
              <a:spAutoFit/>
            </a:bodyPr>
            <a:lstStyle>
              <a:defPPr>
                <a:defRPr lang="en-US"/>
              </a:defPPr>
              <a:lvl1pPr algn="r">
                <a:defRPr sz="1000">
                  <a:solidFill>
                    <a:schemeClr val="tx1">
                      <a:lumMod val="75000"/>
                      <a:lumOff val="25000"/>
                    </a:schemeClr>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US$ (million)</a:t>
              </a:r>
            </a:p>
          </p:txBody>
        </p:sp>
        <p:sp>
          <p:nvSpPr>
            <p:cNvPr id="50" name="object 55">
              <a:extLst>
                <a:ext uri="{FF2B5EF4-FFF2-40B4-BE49-F238E27FC236}">
                  <a16:creationId xmlns:a16="http://schemas.microsoft.com/office/drawing/2014/main" id="{B56D2320-CCE9-4077-91CA-E7B89F503DC1}"/>
                </a:ext>
              </a:extLst>
            </p:cNvPr>
            <p:cNvSpPr/>
            <p:nvPr/>
          </p:nvSpPr>
          <p:spPr>
            <a:xfrm>
              <a:off x="1260617" y="2160000"/>
              <a:ext cx="0" cy="2160000"/>
            </a:xfrm>
            <a:custGeom>
              <a:avLst/>
              <a:gdLst/>
              <a:ahLst/>
              <a:cxnLst/>
              <a:rect l="l" t="t" r="r" b="b"/>
              <a:pathLst>
                <a:path h="2371090">
                  <a:moveTo>
                    <a:pt x="0" y="0"/>
                  </a:moveTo>
                  <a:lnTo>
                    <a:pt x="0" y="2370582"/>
                  </a:lnTo>
                </a:path>
              </a:pathLst>
            </a:custGeom>
            <a:ln w="380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1" name="object 56">
              <a:extLst>
                <a:ext uri="{FF2B5EF4-FFF2-40B4-BE49-F238E27FC236}">
                  <a16:creationId xmlns:a16="http://schemas.microsoft.com/office/drawing/2014/main" id="{A7903E3C-40BE-434E-9F9B-718256C79992}"/>
                </a:ext>
              </a:extLst>
            </p:cNvPr>
            <p:cNvSpPr/>
            <p:nvPr/>
          </p:nvSpPr>
          <p:spPr>
            <a:xfrm>
              <a:off x="1260000" y="4319185"/>
              <a:ext cx="5940000" cy="0"/>
            </a:xfrm>
            <a:custGeom>
              <a:avLst/>
              <a:gdLst/>
              <a:ahLst/>
              <a:cxnLst/>
              <a:rect l="l" t="t" r="r" b="b"/>
              <a:pathLst>
                <a:path w="3792854">
                  <a:moveTo>
                    <a:pt x="0" y="0"/>
                  </a:moveTo>
                  <a:lnTo>
                    <a:pt x="3792474" y="0"/>
                  </a:lnTo>
                </a:path>
              </a:pathLst>
            </a:custGeom>
            <a:ln w="3822">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8" name="TextBox 87">
              <a:extLst>
                <a:ext uri="{FF2B5EF4-FFF2-40B4-BE49-F238E27FC236}">
                  <a16:creationId xmlns:a16="http://schemas.microsoft.com/office/drawing/2014/main" id="{3224F10F-A365-46DB-ABA0-7A5C36D4EE0B}"/>
                </a:ext>
              </a:extLst>
            </p:cNvPr>
            <p:cNvSpPr txBox="1"/>
            <p:nvPr/>
          </p:nvSpPr>
          <p:spPr>
            <a:xfrm>
              <a:off x="894128" y="2088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4500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554CB162-C614-4189-AAFC-A538D12EAEC4}"/>
                </a:ext>
              </a:extLst>
            </p:cNvPr>
            <p:cNvSpPr txBox="1"/>
            <p:nvPr/>
          </p:nvSpPr>
          <p:spPr>
            <a:xfrm>
              <a:off x="894128" y="32868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0" name="TextBox 89">
              <a:extLst>
                <a:ext uri="{FF2B5EF4-FFF2-40B4-BE49-F238E27FC236}">
                  <a16:creationId xmlns:a16="http://schemas.microsoft.com/office/drawing/2014/main" id="{C2E09372-B592-4E07-9B22-4030DE4989EF}"/>
                </a:ext>
              </a:extLst>
            </p:cNvPr>
            <p:cNvSpPr txBox="1"/>
            <p:nvPr/>
          </p:nvSpPr>
          <p:spPr>
            <a:xfrm>
              <a:off x="894128" y="3528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1500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39F4B846-722E-49B0-9F34-F80702158DA8}"/>
                </a:ext>
              </a:extLst>
            </p:cNvPr>
            <p:cNvSpPr txBox="1"/>
            <p:nvPr/>
          </p:nvSpPr>
          <p:spPr>
            <a:xfrm>
              <a:off x="894128" y="37692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DB0F0D14-32E7-433D-A5B1-0DD7FF58E7F2}"/>
                </a:ext>
              </a:extLst>
            </p:cNvPr>
            <p:cNvSpPr txBox="1"/>
            <p:nvPr/>
          </p:nvSpPr>
          <p:spPr>
            <a:xfrm>
              <a:off x="964662" y="40068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58BA51EA-90E0-441A-8D7C-666E1FD65CF9}"/>
                </a:ext>
              </a:extLst>
            </p:cNvPr>
            <p:cNvSpPr txBox="1"/>
            <p:nvPr/>
          </p:nvSpPr>
          <p:spPr>
            <a:xfrm>
              <a:off x="894128" y="23292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979E748F-26AD-46FB-82A4-E63DFFCFFF59}"/>
                </a:ext>
              </a:extLst>
            </p:cNvPr>
            <p:cNvSpPr txBox="1"/>
            <p:nvPr/>
          </p:nvSpPr>
          <p:spPr>
            <a:xfrm>
              <a:off x="1105726" y="4244400"/>
              <a:ext cx="70532"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5" name="object 54">
              <a:extLst>
                <a:ext uri="{FF2B5EF4-FFF2-40B4-BE49-F238E27FC236}">
                  <a16:creationId xmlns:a16="http://schemas.microsoft.com/office/drawing/2014/main" id="{D9CE4E5D-9429-40D4-BFD9-A5BBF81D7637}"/>
                </a:ext>
              </a:extLst>
            </p:cNvPr>
            <p:cNvSpPr txBox="1"/>
            <p:nvPr/>
          </p:nvSpPr>
          <p:spPr>
            <a:xfrm>
              <a:off x="12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6" name="object 54">
              <a:extLst>
                <a:ext uri="{FF2B5EF4-FFF2-40B4-BE49-F238E27FC236}">
                  <a16:creationId xmlns:a16="http://schemas.microsoft.com/office/drawing/2014/main" id="{E4ED9A30-E9D1-4324-9C9F-C6BE9E6DA618}"/>
                </a:ext>
              </a:extLst>
            </p:cNvPr>
            <p:cNvSpPr txBox="1"/>
            <p:nvPr/>
          </p:nvSpPr>
          <p:spPr>
            <a:xfrm>
              <a:off x="18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11</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7" name="object 54">
              <a:extLst>
                <a:ext uri="{FF2B5EF4-FFF2-40B4-BE49-F238E27FC236}">
                  <a16:creationId xmlns:a16="http://schemas.microsoft.com/office/drawing/2014/main" id="{8BC02018-FC15-41EC-B5B5-6E49E5272B5C}"/>
                </a:ext>
              </a:extLst>
            </p:cNvPr>
            <p:cNvSpPr txBox="1"/>
            <p:nvPr/>
          </p:nvSpPr>
          <p:spPr>
            <a:xfrm>
              <a:off x="23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2</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8" name="object 54">
              <a:extLst>
                <a:ext uri="{FF2B5EF4-FFF2-40B4-BE49-F238E27FC236}">
                  <a16:creationId xmlns:a16="http://schemas.microsoft.com/office/drawing/2014/main" id="{97A4ADD2-BFD3-4537-A6D7-4B137D5CA374}"/>
                </a:ext>
              </a:extLst>
            </p:cNvPr>
            <p:cNvSpPr txBox="1"/>
            <p:nvPr/>
          </p:nvSpPr>
          <p:spPr>
            <a:xfrm>
              <a:off x="28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3</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9" name="object 54">
              <a:extLst>
                <a:ext uri="{FF2B5EF4-FFF2-40B4-BE49-F238E27FC236}">
                  <a16:creationId xmlns:a16="http://schemas.microsoft.com/office/drawing/2014/main" id="{EF2BC9FF-1357-451D-A9DB-822A56FA1771}"/>
                </a:ext>
              </a:extLst>
            </p:cNvPr>
            <p:cNvSpPr txBox="1"/>
            <p:nvPr/>
          </p:nvSpPr>
          <p:spPr>
            <a:xfrm>
              <a:off x="342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4</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0" name="object 54">
              <a:extLst>
                <a:ext uri="{FF2B5EF4-FFF2-40B4-BE49-F238E27FC236}">
                  <a16:creationId xmlns:a16="http://schemas.microsoft.com/office/drawing/2014/main" id="{3CF970B7-B613-4FE5-8395-9C5448173FA5}"/>
                </a:ext>
              </a:extLst>
            </p:cNvPr>
            <p:cNvSpPr txBox="1"/>
            <p:nvPr/>
          </p:nvSpPr>
          <p:spPr>
            <a:xfrm>
              <a:off x="39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5</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1" name="object 54">
              <a:extLst>
                <a:ext uri="{FF2B5EF4-FFF2-40B4-BE49-F238E27FC236}">
                  <a16:creationId xmlns:a16="http://schemas.microsoft.com/office/drawing/2014/main" id="{C31A4A32-18A5-4EB5-86C7-7DBD0352DCE4}"/>
                </a:ext>
              </a:extLst>
            </p:cNvPr>
            <p:cNvSpPr txBox="1"/>
            <p:nvPr/>
          </p:nvSpPr>
          <p:spPr>
            <a:xfrm>
              <a:off x="55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8</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2" name="object 54">
              <a:extLst>
                <a:ext uri="{FF2B5EF4-FFF2-40B4-BE49-F238E27FC236}">
                  <a16:creationId xmlns:a16="http://schemas.microsoft.com/office/drawing/2014/main" id="{89E84709-A0D2-4ABE-8547-25F5CB10BBCB}"/>
                </a:ext>
              </a:extLst>
            </p:cNvPr>
            <p:cNvSpPr txBox="1"/>
            <p:nvPr/>
          </p:nvSpPr>
          <p:spPr>
            <a:xfrm>
              <a:off x="45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6</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8D2F20FA-ACA2-41B2-8E4A-67368B09DCAE}"/>
                </a:ext>
              </a:extLst>
            </p:cNvPr>
            <p:cNvSpPr txBox="1"/>
            <p:nvPr/>
          </p:nvSpPr>
          <p:spPr>
            <a:xfrm>
              <a:off x="50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7</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F63F651B-58BF-4375-AAA5-8C5788D3E5F3}"/>
                </a:ext>
              </a:extLst>
            </p:cNvPr>
            <p:cNvSpPr txBox="1"/>
            <p:nvPr/>
          </p:nvSpPr>
          <p:spPr>
            <a:xfrm>
              <a:off x="66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grpSp>
          <p:nvGrpSpPr>
            <p:cNvPr id="86" name="Group 85">
              <a:extLst>
                <a:ext uri="{FF2B5EF4-FFF2-40B4-BE49-F238E27FC236}">
                  <a16:creationId xmlns:a16="http://schemas.microsoft.com/office/drawing/2014/main" id="{3333656A-3183-4D23-9686-C1A1209F38CE}"/>
                </a:ext>
              </a:extLst>
            </p:cNvPr>
            <p:cNvGrpSpPr/>
            <p:nvPr/>
          </p:nvGrpSpPr>
          <p:grpSpPr>
            <a:xfrm>
              <a:off x="7560000" y="3096000"/>
              <a:ext cx="1727632" cy="169277"/>
              <a:chOff x="7740000" y="2754000"/>
              <a:chExt cx="1727632" cy="169277"/>
            </a:xfrm>
          </p:grpSpPr>
          <p:sp>
            <p:nvSpPr>
              <p:cNvPr id="87" name="object 14">
                <a:extLst>
                  <a:ext uri="{FF2B5EF4-FFF2-40B4-BE49-F238E27FC236}">
                    <a16:creationId xmlns:a16="http://schemas.microsoft.com/office/drawing/2014/main" id="{02B31065-232F-4354-80EB-F446F0C776F9}"/>
                  </a:ext>
                </a:extLst>
              </p:cNvPr>
              <p:cNvSpPr/>
              <p:nvPr/>
            </p:nvSpPr>
            <p:spPr>
              <a:xfrm>
                <a:off x="7740000" y="2772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4" name="TextBox 103">
                <a:extLst>
                  <a:ext uri="{FF2B5EF4-FFF2-40B4-BE49-F238E27FC236}">
                    <a16:creationId xmlns:a16="http://schemas.microsoft.com/office/drawing/2014/main" id="{8C2DC52A-C97B-4D2B-BA9D-A400DAA1704A}"/>
                  </a:ext>
                </a:extLst>
              </p:cNvPr>
              <p:cNvSpPr txBox="1"/>
              <p:nvPr/>
            </p:nvSpPr>
            <p:spPr>
              <a:xfrm>
                <a:off x="7956000" y="2754000"/>
                <a:ext cx="151163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United States (bilateral)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16" name="Group 115">
              <a:extLst>
                <a:ext uri="{FF2B5EF4-FFF2-40B4-BE49-F238E27FC236}">
                  <a16:creationId xmlns:a16="http://schemas.microsoft.com/office/drawing/2014/main" id="{88A0FD87-E513-4F9E-AB0D-580C8F11711C}"/>
                </a:ext>
              </a:extLst>
            </p:cNvPr>
            <p:cNvGrpSpPr/>
            <p:nvPr/>
          </p:nvGrpSpPr>
          <p:grpSpPr>
            <a:xfrm>
              <a:off x="7560000" y="3312000"/>
              <a:ext cx="985441" cy="169277"/>
              <a:chOff x="7740000" y="3006000"/>
              <a:chExt cx="985441" cy="169277"/>
            </a:xfrm>
          </p:grpSpPr>
          <p:sp>
            <p:nvSpPr>
              <p:cNvPr id="117" name="object 15">
                <a:extLst>
                  <a:ext uri="{FF2B5EF4-FFF2-40B4-BE49-F238E27FC236}">
                    <a16:creationId xmlns:a16="http://schemas.microsoft.com/office/drawing/2014/main" id="{41622A3E-56DD-4B04-92CE-56E8FA3BBD83}"/>
                  </a:ext>
                </a:extLst>
              </p:cNvPr>
              <p:cNvSpPr/>
              <p:nvPr/>
            </p:nvSpPr>
            <p:spPr>
              <a:xfrm>
                <a:off x="7740000" y="3024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8" name="TextBox 117">
                <a:extLst>
                  <a:ext uri="{FF2B5EF4-FFF2-40B4-BE49-F238E27FC236}">
                    <a16:creationId xmlns:a16="http://schemas.microsoft.com/office/drawing/2014/main" id="{061BB454-19C4-44BB-8539-887C521709DA}"/>
                  </a:ext>
                </a:extLst>
              </p:cNvPr>
              <p:cNvSpPr txBox="1"/>
              <p:nvPr/>
            </p:nvSpPr>
            <p:spPr>
              <a:xfrm>
                <a:off x="7956000" y="3006000"/>
                <a:ext cx="769441"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Global Fund</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29" name="Group 128">
              <a:extLst>
                <a:ext uri="{FF2B5EF4-FFF2-40B4-BE49-F238E27FC236}">
                  <a16:creationId xmlns:a16="http://schemas.microsoft.com/office/drawing/2014/main" id="{187E5D0F-7624-423E-B933-FD8F79F62634}"/>
                </a:ext>
              </a:extLst>
            </p:cNvPr>
            <p:cNvGrpSpPr/>
            <p:nvPr/>
          </p:nvGrpSpPr>
          <p:grpSpPr>
            <a:xfrm>
              <a:off x="7560000" y="3528000"/>
              <a:ext cx="1374972" cy="169277"/>
              <a:chOff x="7740000" y="3258000"/>
              <a:chExt cx="1374972" cy="169277"/>
            </a:xfrm>
          </p:grpSpPr>
          <p:sp>
            <p:nvSpPr>
              <p:cNvPr id="130" name="object 16">
                <a:extLst>
                  <a:ext uri="{FF2B5EF4-FFF2-40B4-BE49-F238E27FC236}">
                    <a16:creationId xmlns:a16="http://schemas.microsoft.com/office/drawing/2014/main" id="{F4627AFD-A3BD-436E-8446-52A9B444EAF7}"/>
                  </a:ext>
                </a:extLst>
              </p:cNvPr>
              <p:cNvSpPr/>
              <p:nvPr/>
            </p:nvSpPr>
            <p:spPr>
              <a:xfrm>
                <a:off x="7740000" y="3276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TextBox 130">
                <a:extLst>
                  <a:ext uri="{FF2B5EF4-FFF2-40B4-BE49-F238E27FC236}">
                    <a16:creationId xmlns:a16="http://schemas.microsoft.com/office/drawing/2014/main" id="{0F355F66-1C3E-4EBC-9E55-C72EFF5B52F6}"/>
                  </a:ext>
                </a:extLst>
              </p:cNvPr>
              <p:cNvSpPr txBox="1"/>
              <p:nvPr/>
            </p:nvSpPr>
            <p:spPr>
              <a:xfrm>
                <a:off x="7956000" y="3258000"/>
                <a:ext cx="115897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Other international</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32" name="Group 131">
              <a:extLst>
                <a:ext uri="{FF2B5EF4-FFF2-40B4-BE49-F238E27FC236}">
                  <a16:creationId xmlns:a16="http://schemas.microsoft.com/office/drawing/2014/main" id="{79656AC3-F0F3-4A8B-BC5B-0769876BC11B}"/>
                </a:ext>
              </a:extLst>
            </p:cNvPr>
            <p:cNvGrpSpPr/>
            <p:nvPr/>
          </p:nvGrpSpPr>
          <p:grpSpPr>
            <a:xfrm>
              <a:off x="7560000" y="3744000"/>
              <a:ext cx="2048233" cy="169277"/>
              <a:chOff x="7740000" y="3510000"/>
              <a:chExt cx="2048233" cy="169277"/>
            </a:xfrm>
          </p:grpSpPr>
          <p:sp>
            <p:nvSpPr>
              <p:cNvPr id="133" name="object 17">
                <a:extLst>
                  <a:ext uri="{FF2B5EF4-FFF2-40B4-BE49-F238E27FC236}">
                    <a16:creationId xmlns:a16="http://schemas.microsoft.com/office/drawing/2014/main" id="{C1AFBBA0-2AB1-4D13-91C9-0C28A031BE77}"/>
                  </a:ext>
                </a:extLst>
              </p:cNvPr>
              <p:cNvSpPr/>
              <p:nvPr/>
            </p:nvSpPr>
            <p:spPr>
              <a:xfrm>
                <a:off x="7740000" y="3528000"/>
                <a:ext cx="144000" cy="1440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4" name="TextBox 133">
                <a:extLst>
                  <a:ext uri="{FF2B5EF4-FFF2-40B4-BE49-F238E27FC236}">
                    <a16:creationId xmlns:a16="http://schemas.microsoft.com/office/drawing/2014/main" id="{DE4963E0-F879-42F1-B3D2-9BA1728AADCB}"/>
                  </a:ext>
                </a:extLst>
              </p:cNvPr>
              <p:cNvSpPr txBox="1"/>
              <p:nvPr/>
            </p:nvSpPr>
            <p:spPr>
              <a:xfrm>
                <a:off x="7956000" y="3510000"/>
                <a:ext cx="183223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Resource needs (Fast-Track)</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35" name="Group 134">
              <a:extLst>
                <a:ext uri="{FF2B5EF4-FFF2-40B4-BE49-F238E27FC236}">
                  <a16:creationId xmlns:a16="http://schemas.microsoft.com/office/drawing/2014/main" id="{C4E17B60-A2A9-4CD8-920E-2F4743AB1EC2}"/>
                </a:ext>
              </a:extLst>
            </p:cNvPr>
            <p:cNvGrpSpPr/>
            <p:nvPr/>
          </p:nvGrpSpPr>
          <p:grpSpPr>
            <a:xfrm>
              <a:off x="7560000" y="2880000"/>
              <a:ext cx="2080293" cy="169277"/>
              <a:chOff x="7740000" y="2502000"/>
              <a:chExt cx="2080293" cy="169277"/>
            </a:xfrm>
          </p:grpSpPr>
          <p:sp>
            <p:nvSpPr>
              <p:cNvPr id="136" name="object 13">
                <a:extLst>
                  <a:ext uri="{FF2B5EF4-FFF2-40B4-BE49-F238E27FC236}">
                    <a16:creationId xmlns:a16="http://schemas.microsoft.com/office/drawing/2014/main" id="{45DD3DD2-0C48-4ADF-B245-BEB85B8FE094}"/>
                  </a:ext>
                </a:extLst>
              </p:cNvPr>
              <p:cNvSpPr/>
              <p:nvPr/>
            </p:nvSpPr>
            <p:spPr>
              <a:xfrm>
                <a:off x="7740000" y="252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TextBox 136">
                <a:extLst>
                  <a:ext uri="{FF2B5EF4-FFF2-40B4-BE49-F238E27FC236}">
                    <a16:creationId xmlns:a16="http://schemas.microsoft.com/office/drawing/2014/main" id="{BCAF8207-69BE-4028-9009-28BD96EA7F9B}"/>
                  </a:ext>
                </a:extLst>
              </p:cNvPr>
              <p:cNvSpPr txBox="1"/>
              <p:nvPr/>
            </p:nvSpPr>
            <p:spPr>
              <a:xfrm>
                <a:off x="7956000" y="2502000"/>
                <a:ext cx="186429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Domestic (public and private)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
          <p:nvSpPr>
            <p:cNvPr id="139" name="TextBox 138">
              <a:extLst>
                <a:ext uri="{FF2B5EF4-FFF2-40B4-BE49-F238E27FC236}">
                  <a16:creationId xmlns:a16="http://schemas.microsoft.com/office/drawing/2014/main" id="{62D749B0-1253-4AD1-9AE6-C44C4D7901B3}"/>
                </a:ext>
              </a:extLst>
            </p:cNvPr>
            <p:cNvSpPr txBox="1"/>
            <p:nvPr/>
          </p:nvSpPr>
          <p:spPr>
            <a:xfrm>
              <a:off x="892800" y="2808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0" name="TextBox 139">
              <a:extLst>
                <a:ext uri="{FF2B5EF4-FFF2-40B4-BE49-F238E27FC236}">
                  <a16:creationId xmlns:a16="http://schemas.microsoft.com/office/drawing/2014/main" id="{78FCBC79-6FEE-40EF-A47A-19E21512AAD6}"/>
                </a:ext>
              </a:extLst>
            </p:cNvPr>
            <p:cNvSpPr txBox="1"/>
            <p:nvPr/>
          </p:nvSpPr>
          <p:spPr>
            <a:xfrm>
              <a:off x="892800" y="25668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3500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4" name="Group 3">
              <a:extLst>
                <a:ext uri="{FF2B5EF4-FFF2-40B4-BE49-F238E27FC236}">
                  <a16:creationId xmlns:a16="http://schemas.microsoft.com/office/drawing/2014/main" id="{4D0040F1-BDA8-45E6-A41C-21BDE8747E60}"/>
                </a:ext>
              </a:extLst>
            </p:cNvPr>
            <p:cNvGrpSpPr/>
            <p:nvPr/>
          </p:nvGrpSpPr>
          <p:grpSpPr>
            <a:xfrm>
              <a:off x="1443600" y="2311200"/>
              <a:ext cx="5618228" cy="2008800"/>
              <a:chOff x="12244972" y="2311200"/>
              <a:chExt cx="5618228" cy="2008800"/>
            </a:xfrm>
          </p:grpSpPr>
          <p:sp>
            <p:nvSpPr>
              <p:cNvPr id="180" name="Oval 179">
                <a:extLst>
                  <a:ext uri="{FF2B5EF4-FFF2-40B4-BE49-F238E27FC236}">
                    <a16:creationId xmlns:a16="http://schemas.microsoft.com/office/drawing/2014/main" id="{D25EAB10-943E-459D-A3B2-E2A908B07D8B}"/>
                  </a:ext>
                </a:extLst>
              </p:cNvPr>
              <p:cNvSpPr/>
              <p:nvPr/>
            </p:nvSpPr>
            <p:spPr>
              <a:xfrm>
                <a:off x="17611200" y="2311200"/>
                <a:ext cx="252000" cy="252000"/>
              </a:xfrm>
              <a:prstGeom prst="ellipse">
                <a:avLst/>
              </a:prstGeom>
              <a:solidFill>
                <a:srgbClr val="8FBF2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1" name="object 19">
                <a:extLst>
                  <a:ext uri="{FF2B5EF4-FFF2-40B4-BE49-F238E27FC236}">
                    <a16:creationId xmlns:a16="http://schemas.microsoft.com/office/drawing/2014/main" id="{B8C9BC79-7413-4D24-8ABE-31FFB7613861}"/>
                  </a:ext>
                </a:extLst>
              </p:cNvPr>
              <p:cNvSpPr/>
              <p:nvPr/>
            </p:nvSpPr>
            <p:spPr>
              <a:xfrm>
                <a:off x="12244972" y="4000225"/>
                <a:ext cx="252000" cy="319313"/>
              </a:xfrm>
              <a:custGeom>
                <a:avLst/>
                <a:gdLst/>
                <a:ahLst/>
                <a:cxnLst/>
                <a:rect l="l" t="t" r="r" b="b"/>
                <a:pathLst>
                  <a:path w="108584" h="350520">
                    <a:moveTo>
                      <a:pt x="108203" y="0"/>
                    </a:moveTo>
                    <a:lnTo>
                      <a:pt x="0" y="0"/>
                    </a:lnTo>
                    <a:lnTo>
                      <a:pt x="0" y="350520"/>
                    </a:lnTo>
                    <a:lnTo>
                      <a:pt x="108203" y="350520"/>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2" name="object 20">
                <a:extLst>
                  <a:ext uri="{FF2B5EF4-FFF2-40B4-BE49-F238E27FC236}">
                    <a16:creationId xmlns:a16="http://schemas.microsoft.com/office/drawing/2014/main" id="{2A83FD36-3CC7-4C96-83F2-6AD1C25E117C}"/>
                  </a:ext>
                </a:extLst>
              </p:cNvPr>
              <p:cNvSpPr/>
              <p:nvPr/>
            </p:nvSpPr>
            <p:spPr>
              <a:xfrm>
                <a:off x="12785568" y="3982871"/>
                <a:ext cx="252000" cy="336667"/>
              </a:xfrm>
              <a:custGeom>
                <a:avLst/>
                <a:gdLst/>
                <a:ahLst/>
                <a:cxnLst/>
                <a:rect l="l" t="t" r="r" b="b"/>
                <a:pathLst>
                  <a:path w="107950" h="369570">
                    <a:moveTo>
                      <a:pt x="107442" y="0"/>
                    </a:moveTo>
                    <a:lnTo>
                      <a:pt x="0" y="0"/>
                    </a:lnTo>
                    <a:lnTo>
                      <a:pt x="0" y="369570"/>
                    </a:lnTo>
                    <a:lnTo>
                      <a:pt x="107442" y="369570"/>
                    </a:lnTo>
                    <a:lnTo>
                      <a:pt x="107442"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3" name="object 21">
                <a:extLst>
                  <a:ext uri="{FF2B5EF4-FFF2-40B4-BE49-F238E27FC236}">
                    <a16:creationId xmlns:a16="http://schemas.microsoft.com/office/drawing/2014/main" id="{19730026-070D-4A64-8530-D2F254DB68CB}"/>
                  </a:ext>
                </a:extLst>
              </p:cNvPr>
              <p:cNvSpPr/>
              <p:nvPr/>
            </p:nvSpPr>
            <p:spPr>
              <a:xfrm>
                <a:off x="13324973" y="3966905"/>
                <a:ext cx="252000" cy="352864"/>
              </a:xfrm>
              <a:custGeom>
                <a:avLst/>
                <a:gdLst/>
                <a:ahLst/>
                <a:cxnLst/>
                <a:rect l="l" t="t" r="r" b="b"/>
                <a:pathLst>
                  <a:path w="108585" h="387350">
                    <a:moveTo>
                      <a:pt x="108204" y="0"/>
                    </a:moveTo>
                    <a:lnTo>
                      <a:pt x="0" y="0"/>
                    </a:lnTo>
                    <a:lnTo>
                      <a:pt x="0" y="387095"/>
                    </a:lnTo>
                    <a:lnTo>
                      <a:pt x="108204" y="387095"/>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object 22">
                <a:extLst>
                  <a:ext uri="{FF2B5EF4-FFF2-40B4-BE49-F238E27FC236}">
                    <a16:creationId xmlns:a16="http://schemas.microsoft.com/office/drawing/2014/main" id="{12D3010A-158F-43AA-A086-DD16CAC16728}"/>
                  </a:ext>
                </a:extLst>
              </p:cNvPr>
              <p:cNvSpPr/>
              <p:nvPr/>
            </p:nvSpPr>
            <p:spPr>
              <a:xfrm>
                <a:off x="13864376" y="3957869"/>
                <a:ext cx="252000" cy="362119"/>
              </a:xfrm>
              <a:custGeom>
                <a:avLst/>
                <a:gdLst/>
                <a:ahLst/>
                <a:cxnLst/>
                <a:rect l="l" t="t" r="r" b="b"/>
                <a:pathLst>
                  <a:path w="108585" h="397509">
                    <a:moveTo>
                      <a:pt x="108204" y="0"/>
                    </a:moveTo>
                    <a:lnTo>
                      <a:pt x="0" y="0"/>
                    </a:lnTo>
                    <a:lnTo>
                      <a:pt x="0" y="397001"/>
                    </a:lnTo>
                    <a:lnTo>
                      <a:pt x="108204" y="397001"/>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5" name="object 23">
                <a:extLst>
                  <a:ext uri="{FF2B5EF4-FFF2-40B4-BE49-F238E27FC236}">
                    <a16:creationId xmlns:a16="http://schemas.microsoft.com/office/drawing/2014/main" id="{2F4CA9B4-6CEA-4096-8153-8E3A6EADF5F0}"/>
                  </a:ext>
                </a:extLst>
              </p:cNvPr>
              <p:cNvSpPr/>
              <p:nvPr/>
            </p:nvSpPr>
            <p:spPr>
              <a:xfrm>
                <a:off x="14404971" y="3935668"/>
                <a:ext cx="252000" cy="384101"/>
              </a:xfrm>
              <a:custGeom>
                <a:avLst/>
                <a:gdLst/>
                <a:ahLst/>
                <a:cxnLst/>
                <a:rect l="l" t="t" r="r" b="b"/>
                <a:pathLst>
                  <a:path w="108585" h="421640">
                    <a:moveTo>
                      <a:pt x="108204" y="0"/>
                    </a:moveTo>
                    <a:lnTo>
                      <a:pt x="0" y="0"/>
                    </a:lnTo>
                    <a:lnTo>
                      <a:pt x="0" y="421386"/>
                    </a:lnTo>
                    <a:lnTo>
                      <a:pt x="108204" y="421386"/>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6" name="object 24">
                <a:extLst>
                  <a:ext uri="{FF2B5EF4-FFF2-40B4-BE49-F238E27FC236}">
                    <a16:creationId xmlns:a16="http://schemas.microsoft.com/office/drawing/2014/main" id="{B2A62D1A-E95B-46D1-A647-C3C6007BE64E}"/>
                  </a:ext>
                </a:extLst>
              </p:cNvPr>
              <p:cNvSpPr/>
              <p:nvPr/>
            </p:nvSpPr>
            <p:spPr>
              <a:xfrm>
                <a:off x="14944376" y="3932891"/>
                <a:ext cx="252000" cy="386993"/>
              </a:xfrm>
              <a:custGeom>
                <a:avLst/>
                <a:gdLst/>
                <a:ahLst/>
                <a:cxnLst/>
                <a:rect l="l" t="t" r="r" b="b"/>
                <a:pathLst>
                  <a:path w="108585" h="424815">
                    <a:moveTo>
                      <a:pt x="108216" y="0"/>
                    </a:moveTo>
                    <a:lnTo>
                      <a:pt x="0" y="0"/>
                    </a:lnTo>
                    <a:lnTo>
                      <a:pt x="0" y="424434"/>
                    </a:lnTo>
                    <a:lnTo>
                      <a:pt x="108216" y="424434"/>
                    </a:lnTo>
                    <a:lnTo>
                      <a:pt x="108216"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7" name="object 25">
                <a:extLst>
                  <a:ext uri="{FF2B5EF4-FFF2-40B4-BE49-F238E27FC236}">
                    <a16:creationId xmlns:a16="http://schemas.microsoft.com/office/drawing/2014/main" id="{4D2C8037-F5FC-4642-BEAA-30AA177C2FAA}"/>
                  </a:ext>
                </a:extLst>
              </p:cNvPr>
              <p:cNvSpPr/>
              <p:nvPr/>
            </p:nvSpPr>
            <p:spPr>
              <a:xfrm>
                <a:off x="15484972" y="3930115"/>
                <a:ext cx="252000" cy="389885"/>
              </a:xfrm>
              <a:custGeom>
                <a:avLst/>
                <a:gdLst/>
                <a:ahLst/>
                <a:cxnLst/>
                <a:rect l="l" t="t" r="r" b="b"/>
                <a:pathLst>
                  <a:path w="107950" h="427990">
                    <a:moveTo>
                      <a:pt x="107441" y="0"/>
                    </a:moveTo>
                    <a:lnTo>
                      <a:pt x="0" y="0"/>
                    </a:lnTo>
                    <a:lnTo>
                      <a:pt x="0" y="427481"/>
                    </a:lnTo>
                    <a:lnTo>
                      <a:pt x="107441" y="427481"/>
                    </a:lnTo>
                    <a:lnTo>
                      <a:pt x="107441"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object 26">
                <a:extLst>
                  <a:ext uri="{FF2B5EF4-FFF2-40B4-BE49-F238E27FC236}">
                    <a16:creationId xmlns:a16="http://schemas.microsoft.com/office/drawing/2014/main" id="{0D252B6A-2A96-4445-A737-44095CA1F9DD}"/>
                  </a:ext>
                </a:extLst>
              </p:cNvPr>
              <p:cNvSpPr/>
              <p:nvPr/>
            </p:nvSpPr>
            <p:spPr>
              <a:xfrm>
                <a:off x="16024375" y="3959962"/>
                <a:ext cx="252000" cy="359805"/>
              </a:xfrm>
              <a:custGeom>
                <a:avLst/>
                <a:gdLst/>
                <a:ahLst/>
                <a:cxnLst/>
                <a:rect l="l" t="t" r="r" b="b"/>
                <a:pathLst>
                  <a:path w="108585" h="394970">
                    <a:moveTo>
                      <a:pt x="108203" y="0"/>
                    </a:moveTo>
                    <a:lnTo>
                      <a:pt x="0" y="0"/>
                    </a:lnTo>
                    <a:lnTo>
                      <a:pt x="0" y="394716"/>
                    </a:lnTo>
                    <a:lnTo>
                      <a:pt x="108203" y="394716"/>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9" name="object 27">
                <a:extLst>
                  <a:ext uri="{FF2B5EF4-FFF2-40B4-BE49-F238E27FC236}">
                    <a16:creationId xmlns:a16="http://schemas.microsoft.com/office/drawing/2014/main" id="{B7088D39-5E83-44B9-B1EE-B2EB420B5C3E}"/>
                  </a:ext>
                </a:extLst>
              </p:cNvPr>
              <p:cNvSpPr/>
              <p:nvPr/>
            </p:nvSpPr>
            <p:spPr>
              <a:xfrm>
                <a:off x="16563779" y="3964128"/>
                <a:ext cx="252000" cy="355756"/>
              </a:xfrm>
              <a:custGeom>
                <a:avLst/>
                <a:gdLst/>
                <a:ahLst/>
                <a:cxnLst/>
                <a:rect l="l" t="t" r="r" b="b"/>
                <a:pathLst>
                  <a:path w="108585" h="390525">
                    <a:moveTo>
                      <a:pt x="108203" y="0"/>
                    </a:moveTo>
                    <a:lnTo>
                      <a:pt x="0" y="0"/>
                    </a:lnTo>
                    <a:lnTo>
                      <a:pt x="0" y="390143"/>
                    </a:lnTo>
                    <a:lnTo>
                      <a:pt x="108203" y="390143"/>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0" name="object 28">
                <a:extLst>
                  <a:ext uri="{FF2B5EF4-FFF2-40B4-BE49-F238E27FC236}">
                    <a16:creationId xmlns:a16="http://schemas.microsoft.com/office/drawing/2014/main" id="{6A1E9AF2-A55D-4356-9768-27015EBF863A}"/>
                  </a:ext>
                </a:extLst>
              </p:cNvPr>
              <p:cNvSpPr/>
              <p:nvPr/>
            </p:nvSpPr>
            <p:spPr>
              <a:xfrm>
                <a:off x="12244972" y="3739221"/>
                <a:ext cx="252000" cy="261466"/>
              </a:xfrm>
              <a:custGeom>
                <a:avLst/>
                <a:gdLst/>
                <a:ahLst/>
                <a:cxnLst/>
                <a:rect l="l" t="t" r="r" b="b"/>
                <a:pathLst>
                  <a:path w="108584" h="287020">
                    <a:moveTo>
                      <a:pt x="108203" y="0"/>
                    </a:moveTo>
                    <a:lnTo>
                      <a:pt x="0" y="0"/>
                    </a:lnTo>
                    <a:lnTo>
                      <a:pt x="0" y="286512"/>
                    </a:lnTo>
                    <a:lnTo>
                      <a:pt x="108203" y="286512"/>
                    </a:lnTo>
                    <a:lnTo>
                      <a:pt x="108203"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1" name="object 29">
                <a:extLst>
                  <a:ext uri="{FF2B5EF4-FFF2-40B4-BE49-F238E27FC236}">
                    <a16:creationId xmlns:a16="http://schemas.microsoft.com/office/drawing/2014/main" id="{750BB76B-046A-4853-8E19-677DE18882AA}"/>
                  </a:ext>
                </a:extLst>
              </p:cNvPr>
              <p:cNvSpPr/>
              <p:nvPr/>
            </p:nvSpPr>
            <p:spPr>
              <a:xfrm>
                <a:off x="12785568" y="3723256"/>
                <a:ext cx="252000" cy="259731"/>
              </a:xfrm>
              <a:custGeom>
                <a:avLst/>
                <a:gdLst/>
                <a:ahLst/>
                <a:cxnLst/>
                <a:rect l="l" t="t" r="r" b="b"/>
                <a:pathLst>
                  <a:path w="107950" h="285115">
                    <a:moveTo>
                      <a:pt x="107442" y="0"/>
                    </a:moveTo>
                    <a:lnTo>
                      <a:pt x="0" y="0"/>
                    </a:lnTo>
                    <a:lnTo>
                      <a:pt x="0" y="284988"/>
                    </a:lnTo>
                    <a:lnTo>
                      <a:pt x="107442" y="284988"/>
                    </a:lnTo>
                    <a:lnTo>
                      <a:pt x="107442"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2" name="object 30">
                <a:extLst>
                  <a:ext uri="{FF2B5EF4-FFF2-40B4-BE49-F238E27FC236}">
                    <a16:creationId xmlns:a16="http://schemas.microsoft.com/office/drawing/2014/main" id="{35A5F790-3B04-4745-ABD0-CE41FAFEC762}"/>
                  </a:ext>
                </a:extLst>
              </p:cNvPr>
              <p:cNvSpPr/>
              <p:nvPr/>
            </p:nvSpPr>
            <p:spPr>
              <a:xfrm>
                <a:off x="13324973" y="3672582"/>
                <a:ext cx="252000" cy="294439"/>
              </a:xfrm>
              <a:custGeom>
                <a:avLst/>
                <a:gdLst/>
                <a:ahLst/>
                <a:cxnLst/>
                <a:rect l="l" t="t" r="r" b="b"/>
                <a:pathLst>
                  <a:path w="108585" h="323215">
                    <a:moveTo>
                      <a:pt x="108204" y="0"/>
                    </a:moveTo>
                    <a:lnTo>
                      <a:pt x="0" y="0"/>
                    </a:lnTo>
                    <a:lnTo>
                      <a:pt x="0" y="323088"/>
                    </a:lnTo>
                    <a:lnTo>
                      <a:pt x="108204" y="323088"/>
                    </a:lnTo>
                    <a:lnTo>
                      <a:pt x="108204"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3" name="object 31">
                <a:extLst>
                  <a:ext uri="{FF2B5EF4-FFF2-40B4-BE49-F238E27FC236}">
                    <a16:creationId xmlns:a16="http://schemas.microsoft.com/office/drawing/2014/main" id="{210EA042-4824-41BA-A4A5-05822CB844F2}"/>
                  </a:ext>
                </a:extLst>
              </p:cNvPr>
              <p:cNvSpPr/>
              <p:nvPr/>
            </p:nvSpPr>
            <p:spPr>
              <a:xfrm>
                <a:off x="13864376" y="3578871"/>
                <a:ext cx="252000" cy="379472"/>
              </a:xfrm>
              <a:custGeom>
                <a:avLst/>
                <a:gdLst/>
                <a:ahLst/>
                <a:cxnLst/>
                <a:rect l="l" t="t" r="r" b="b"/>
                <a:pathLst>
                  <a:path w="108585" h="416559">
                    <a:moveTo>
                      <a:pt x="108204" y="0"/>
                    </a:moveTo>
                    <a:lnTo>
                      <a:pt x="0" y="0"/>
                    </a:lnTo>
                    <a:lnTo>
                      <a:pt x="0" y="416051"/>
                    </a:lnTo>
                    <a:lnTo>
                      <a:pt x="108204" y="416051"/>
                    </a:lnTo>
                    <a:lnTo>
                      <a:pt x="108204"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4" name="object 32">
                <a:extLst>
                  <a:ext uri="{FF2B5EF4-FFF2-40B4-BE49-F238E27FC236}">
                    <a16:creationId xmlns:a16="http://schemas.microsoft.com/office/drawing/2014/main" id="{44DDF34D-DBE4-40A3-B95B-A7A900D87E55}"/>
                  </a:ext>
                </a:extLst>
              </p:cNvPr>
              <p:cNvSpPr/>
              <p:nvPr/>
            </p:nvSpPr>
            <p:spPr>
              <a:xfrm>
                <a:off x="14404971" y="3603860"/>
                <a:ext cx="252000" cy="332039"/>
              </a:xfrm>
              <a:custGeom>
                <a:avLst/>
                <a:gdLst/>
                <a:ahLst/>
                <a:cxnLst/>
                <a:rect l="l" t="t" r="r" b="b"/>
                <a:pathLst>
                  <a:path w="108585" h="364490">
                    <a:moveTo>
                      <a:pt x="108204" y="0"/>
                    </a:moveTo>
                    <a:lnTo>
                      <a:pt x="0" y="0"/>
                    </a:lnTo>
                    <a:lnTo>
                      <a:pt x="0" y="364236"/>
                    </a:lnTo>
                    <a:lnTo>
                      <a:pt x="108204" y="364236"/>
                    </a:lnTo>
                    <a:lnTo>
                      <a:pt x="108204"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5" name="object 33">
                <a:extLst>
                  <a:ext uri="{FF2B5EF4-FFF2-40B4-BE49-F238E27FC236}">
                    <a16:creationId xmlns:a16="http://schemas.microsoft.com/office/drawing/2014/main" id="{71EEDB8C-C956-4618-B98A-5F44C91ADDF2}"/>
                  </a:ext>
                </a:extLst>
              </p:cNvPr>
              <p:cNvSpPr/>
              <p:nvPr/>
            </p:nvSpPr>
            <p:spPr>
              <a:xfrm>
                <a:off x="14944376" y="3635097"/>
                <a:ext cx="252000" cy="297909"/>
              </a:xfrm>
              <a:custGeom>
                <a:avLst/>
                <a:gdLst/>
                <a:ahLst/>
                <a:cxnLst/>
                <a:rect l="l" t="t" r="r" b="b"/>
                <a:pathLst>
                  <a:path w="108585" h="327025">
                    <a:moveTo>
                      <a:pt x="108216" y="0"/>
                    </a:moveTo>
                    <a:lnTo>
                      <a:pt x="0" y="0"/>
                    </a:lnTo>
                    <a:lnTo>
                      <a:pt x="0" y="326898"/>
                    </a:lnTo>
                    <a:lnTo>
                      <a:pt x="108216" y="326898"/>
                    </a:lnTo>
                    <a:lnTo>
                      <a:pt x="108216"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6" name="object 34">
                <a:extLst>
                  <a:ext uri="{FF2B5EF4-FFF2-40B4-BE49-F238E27FC236}">
                    <a16:creationId xmlns:a16="http://schemas.microsoft.com/office/drawing/2014/main" id="{224291F5-02ED-446B-A160-D3885F12819E}"/>
                  </a:ext>
                </a:extLst>
              </p:cNvPr>
              <p:cNvSpPr/>
              <p:nvPr/>
            </p:nvSpPr>
            <p:spPr>
              <a:xfrm>
                <a:off x="15484972" y="3627450"/>
                <a:ext cx="252000" cy="303116"/>
              </a:xfrm>
              <a:custGeom>
                <a:avLst/>
                <a:gdLst/>
                <a:ahLst/>
                <a:cxnLst/>
                <a:rect l="l" t="t" r="r" b="b"/>
                <a:pathLst>
                  <a:path w="107950" h="332740">
                    <a:moveTo>
                      <a:pt x="107441" y="0"/>
                    </a:moveTo>
                    <a:lnTo>
                      <a:pt x="0" y="0"/>
                    </a:lnTo>
                    <a:lnTo>
                      <a:pt x="0" y="332232"/>
                    </a:lnTo>
                    <a:lnTo>
                      <a:pt x="107441" y="332232"/>
                    </a:lnTo>
                    <a:lnTo>
                      <a:pt x="107441"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7" name="object 35">
                <a:extLst>
                  <a:ext uri="{FF2B5EF4-FFF2-40B4-BE49-F238E27FC236}">
                    <a16:creationId xmlns:a16="http://schemas.microsoft.com/office/drawing/2014/main" id="{8C75FEF4-8021-4984-9B0A-2AD17E2563F0}"/>
                  </a:ext>
                </a:extLst>
              </p:cNvPr>
              <p:cNvSpPr/>
              <p:nvPr/>
            </p:nvSpPr>
            <p:spPr>
              <a:xfrm>
                <a:off x="16024375" y="3597613"/>
                <a:ext cx="252000" cy="362698"/>
              </a:xfrm>
              <a:custGeom>
                <a:avLst/>
                <a:gdLst/>
                <a:ahLst/>
                <a:cxnLst/>
                <a:rect l="l" t="t" r="r" b="b"/>
                <a:pathLst>
                  <a:path w="108585" h="398145">
                    <a:moveTo>
                      <a:pt x="108203" y="0"/>
                    </a:moveTo>
                    <a:lnTo>
                      <a:pt x="0" y="0"/>
                    </a:lnTo>
                    <a:lnTo>
                      <a:pt x="0" y="397763"/>
                    </a:lnTo>
                    <a:lnTo>
                      <a:pt x="108203" y="397763"/>
                    </a:lnTo>
                    <a:lnTo>
                      <a:pt x="108203"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8" name="object 36">
                <a:extLst>
                  <a:ext uri="{FF2B5EF4-FFF2-40B4-BE49-F238E27FC236}">
                    <a16:creationId xmlns:a16="http://schemas.microsoft.com/office/drawing/2014/main" id="{9B5F9C3D-9A97-4974-AF82-81D958979924}"/>
                  </a:ext>
                </a:extLst>
              </p:cNvPr>
              <p:cNvSpPr/>
              <p:nvPr/>
            </p:nvSpPr>
            <p:spPr>
              <a:xfrm>
                <a:off x="16563779" y="3646203"/>
                <a:ext cx="252000" cy="318156"/>
              </a:xfrm>
              <a:custGeom>
                <a:avLst/>
                <a:gdLst/>
                <a:ahLst/>
                <a:cxnLst/>
                <a:rect l="l" t="t" r="r" b="b"/>
                <a:pathLst>
                  <a:path w="108585" h="349250">
                    <a:moveTo>
                      <a:pt x="108203" y="0"/>
                    </a:moveTo>
                    <a:lnTo>
                      <a:pt x="0" y="0"/>
                    </a:lnTo>
                    <a:lnTo>
                      <a:pt x="0" y="348983"/>
                    </a:lnTo>
                    <a:lnTo>
                      <a:pt x="108203" y="348983"/>
                    </a:lnTo>
                    <a:lnTo>
                      <a:pt x="108203"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9" name="object 37">
                <a:extLst>
                  <a:ext uri="{FF2B5EF4-FFF2-40B4-BE49-F238E27FC236}">
                    <a16:creationId xmlns:a16="http://schemas.microsoft.com/office/drawing/2014/main" id="{14509048-193A-4619-98BC-B9FC897A2258}"/>
                  </a:ext>
                </a:extLst>
              </p:cNvPr>
              <p:cNvSpPr/>
              <p:nvPr/>
            </p:nvSpPr>
            <p:spPr>
              <a:xfrm>
                <a:off x="12244972" y="3626062"/>
                <a:ext cx="252000" cy="113379"/>
              </a:xfrm>
              <a:custGeom>
                <a:avLst/>
                <a:gdLst/>
                <a:ahLst/>
                <a:cxnLst/>
                <a:rect l="l" t="t" r="r" b="b"/>
                <a:pathLst>
                  <a:path w="108584" h="124459">
                    <a:moveTo>
                      <a:pt x="108203" y="0"/>
                    </a:moveTo>
                    <a:lnTo>
                      <a:pt x="0" y="0"/>
                    </a:lnTo>
                    <a:lnTo>
                      <a:pt x="0" y="124205"/>
                    </a:lnTo>
                    <a:lnTo>
                      <a:pt x="108203" y="124205"/>
                    </a:lnTo>
                    <a:lnTo>
                      <a:pt x="108203"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0" name="object 38">
                <a:extLst>
                  <a:ext uri="{FF2B5EF4-FFF2-40B4-BE49-F238E27FC236}">
                    <a16:creationId xmlns:a16="http://schemas.microsoft.com/office/drawing/2014/main" id="{2D5A2612-2AC7-44FD-86E0-0999CDBCF2BC}"/>
                  </a:ext>
                </a:extLst>
              </p:cNvPr>
              <p:cNvSpPr/>
              <p:nvPr/>
            </p:nvSpPr>
            <p:spPr>
              <a:xfrm>
                <a:off x="12785568" y="3589976"/>
                <a:ext cx="252000" cy="133625"/>
              </a:xfrm>
              <a:custGeom>
                <a:avLst/>
                <a:gdLst/>
                <a:ahLst/>
                <a:cxnLst/>
                <a:rect l="l" t="t" r="r" b="b"/>
                <a:pathLst>
                  <a:path w="107950" h="146684">
                    <a:moveTo>
                      <a:pt x="107442" y="0"/>
                    </a:moveTo>
                    <a:lnTo>
                      <a:pt x="0" y="0"/>
                    </a:lnTo>
                    <a:lnTo>
                      <a:pt x="0" y="146303"/>
                    </a:lnTo>
                    <a:lnTo>
                      <a:pt x="107442" y="146303"/>
                    </a:lnTo>
                    <a:lnTo>
                      <a:pt x="107442"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1" name="object 39">
                <a:extLst>
                  <a:ext uri="{FF2B5EF4-FFF2-40B4-BE49-F238E27FC236}">
                    <a16:creationId xmlns:a16="http://schemas.microsoft.com/office/drawing/2014/main" id="{C760C231-50D2-4973-9EC4-D093D0462AD7}"/>
                  </a:ext>
                </a:extLst>
              </p:cNvPr>
              <p:cNvSpPr/>
              <p:nvPr/>
            </p:nvSpPr>
            <p:spPr>
              <a:xfrm>
                <a:off x="13324973" y="3533056"/>
                <a:ext cx="252000" cy="139989"/>
              </a:xfrm>
              <a:custGeom>
                <a:avLst/>
                <a:gdLst/>
                <a:ahLst/>
                <a:cxnLst/>
                <a:rect l="l" t="t" r="r" b="b"/>
                <a:pathLst>
                  <a:path w="108585" h="153670">
                    <a:moveTo>
                      <a:pt x="108204" y="0"/>
                    </a:moveTo>
                    <a:lnTo>
                      <a:pt x="0" y="0"/>
                    </a:lnTo>
                    <a:lnTo>
                      <a:pt x="0" y="153162"/>
                    </a:lnTo>
                    <a:lnTo>
                      <a:pt x="108204" y="153162"/>
                    </a:lnTo>
                    <a:lnTo>
                      <a:pt x="108204"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2" name="object 40">
                <a:extLst>
                  <a:ext uri="{FF2B5EF4-FFF2-40B4-BE49-F238E27FC236}">
                    <a16:creationId xmlns:a16="http://schemas.microsoft.com/office/drawing/2014/main" id="{1DB22DAB-E2C4-4A3F-84D2-0EF64FE118F9}"/>
                  </a:ext>
                </a:extLst>
              </p:cNvPr>
              <p:cNvSpPr/>
              <p:nvPr/>
            </p:nvSpPr>
            <p:spPr>
              <a:xfrm>
                <a:off x="13864376" y="3378259"/>
                <a:ext cx="252000" cy="200727"/>
              </a:xfrm>
              <a:custGeom>
                <a:avLst/>
                <a:gdLst/>
                <a:ahLst/>
                <a:cxnLst/>
                <a:rect l="l" t="t" r="r" b="b"/>
                <a:pathLst>
                  <a:path w="108585" h="220345">
                    <a:moveTo>
                      <a:pt x="108204" y="0"/>
                    </a:moveTo>
                    <a:lnTo>
                      <a:pt x="0" y="0"/>
                    </a:lnTo>
                    <a:lnTo>
                      <a:pt x="0" y="220217"/>
                    </a:lnTo>
                    <a:lnTo>
                      <a:pt x="108204" y="220217"/>
                    </a:lnTo>
                    <a:lnTo>
                      <a:pt x="108204"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3" name="object 41">
                <a:extLst>
                  <a:ext uri="{FF2B5EF4-FFF2-40B4-BE49-F238E27FC236}">
                    <a16:creationId xmlns:a16="http://schemas.microsoft.com/office/drawing/2014/main" id="{94792E37-8324-4DA7-854A-57ABA7A773B3}"/>
                  </a:ext>
                </a:extLst>
              </p:cNvPr>
              <p:cNvSpPr/>
              <p:nvPr/>
            </p:nvSpPr>
            <p:spPr>
              <a:xfrm>
                <a:off x="14404971" y="3485159"/>
                <a:ext cx="252000" cy="119164"/>
              </a:xfrm>
              <a:custGeom>
                <a:avLst/>
                <a:gdLst/>
                <a:ahLst/>
                <a:cxnLst/>
                <a:rect l="l" t="t" r="r" b="b"/>
                <a:pathLst>
                  <a:path w="108585" h="130809">
                    <a:moveTo>
                      <a:pt x="108204" y="0"/>
                    </a:moveTo>
                    <a:lnTo>
                      <a:pt x="0" y="0"/>
                    </a:lnTo>
                    <a:lnTo>
                      <a:pt x="0" y="130301"/>
                    </a:lnTo>
                    <a:lnTo>
                      <a:pt x="108204" y="130301"/>
                    </a:lnTo>
                    <a:lnTo>
                      <a:pt x="108204"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4" name="object 42">
                <a:extLst>
                  <a:ext uri="{FF2B5EF4-FFF2-40B4-BE49-F238E27FC236}">
                    <a16:creationId xmlns:a16="http://schemas.microsoft.com/office/drawing/2014/main" id="{C7CF2BBD-4454-4B6F-B616-B82847EE3C00}"/>
                  </a:ext>
                </a:extLst>
              </p:cNvPr>
              <p:cNvSpPr/>
              <p:nvPr/>
            </p:nvSpPr>
            <p:spPr>
              <a:xfrm>
                <a:off x="14944376" y="3481689"/>
                <a:ext cx="252000" cy="153872"/>
              </a:xfrm>
              <a:custGeom>
                <a:avLst/>
                <a:gdLst/>
                <a:ahLst/>
                <a:cxnLst/>
                <a:rect l="l" t="t" r="r" b="b"/>
                <a:pathLst>
                  <a:path w="108585" h="168909">
                    <a:moveTo>
                      <a:pt x="108216" y="0"/>
                    </a:moveTo>
                    <a:lnTo>
                      <a:pt x="0" y="0"/>
                    </a:lnTo>
                    <a:lnTo>
                      <a:pt x="0" y="168401"/>
                    </a:lnTo>
                    <a:lnTo>
                      <a:pt x="108216" y="168401"/>
                    </a:lnTo>
                    <a:lnTo>
                      <a:pt x="108216"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5" name="object 43">
                <a:extLst>
                  <a:ext uri="{FF2B5EF4-FFF2-40B4-BE49-F238E27FC236}">
                    <a16:creationId xmlns:a16="http://schemas.microsoft.com/office/drawing/2014/main" id="{B8738240-A154-4DFB-99B9-E6341CA26EC8}"/>
                  </a:ext>
                </a:extLst>
              </p:cNvPr>
              <p:cNvSpPr/>
              <p:nvPr/>
            </p:nvSpPr>
            <p:spPr>
              <a:xfrm>
                <a:off x="15484972" y="3438651"/>
                <a:ext cx="252000" cy="189158"/>
              </a:xfrm>
              <a:custGeom>
                <a:avLst/>
                <a:gdLst/>
                <a:ahLst/>
                <a:cxnLst/>
                <a:rect l="l" t="t" r="r" b="b"/>
                <a:pathLst>
                  <a:path w="107950" h="207645">
                    <a:moveTo>
                      <a:pt x="107441" y="0"/>
                    </a:moveTo>
                    <a:lnTo>
                      <a:pt x="0" y="0"/>
                    </a:lnTo>
                    <a:lnTo>
                      <a:pt x="0" y="207263"/>
                    </a:lnTo>
                    <a:lnTo>
                      <a:pt x="107441" y="207263"/>
                    </a:lnTo>
                    <a:lnTo>
                      <a:pt x="107441"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6" name="object 44">
                <a:extLst>
                  <a:ext uri="{FF2B5EF4-FFF2-40B4-BE49-F238E27FC236}">
                    <a16:creationId xmlns:a16="http://schemas.microsoft.com/office/drawing/2014/main" id="{5C6CD0B5-320E-4B32-8A90-2C96AB7CC7B6}"/>
                  </a:ext>
                </a:extLst>
              </p:cNvPr>
              <p:cNvSpPr/>
              <p:nvPr/>
            </p:nvSpPr>
            <p:spPr>
              <a:xfrm>
                <a:off x="16024375" y="3392836"/>
                <a:ext cx="252000" cy="204777"/>
              </a:xfrm>
              <a:custGeom>
                <a:avLst/>
                <a:gdLst/>
                <a:ahLst/>
                <a:cxnLst/>
                <a:rect l="l" t="t" r="r" b="b"/>
                <a:pathLst>
                  <a:path w="108585" h="224789">
                    <a:moveTo>
                      <a:pt x="108203" y="0"/>
                    </a:moveTo>
                    <a:lnTo>
                      <a:pt x="0" y="0"/>
                    </a:lnTo>
                    <a:lnTo>
                      <a:pt x="0" y="224789"/>
                    </a:lnTo>
                    <a:lnTo>
                      <a:pt x="108203" y="224789"/>
                    </a:lnTo>
                    <a:lnTo>
                      <a:pt x="108203"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7" name="object 45">
                <a:extLst>
                  <a:ext uri="{FF2B5EF4-FFF2-40B4-BE49-F238E27FC236}">
                    <a16:creationId xmlns:a16="http://schemas.microsoft.com/office/drawing/2014/main" id="{91B3EDF5-43BA-4774-8792-A10947B87A61}"/>
                  </a:ext>
                </a:extLst>
              </p:cNvPr>
              <p:cNvSpPr/>
              <p:nvPr/>
            </p:nvSpPr>
            <p:spPr>
              <a:xfrm>
                <a:off x="16563779" y="3487924"/>
                <a:ext cx="252000" cy="158499"/>
              </a:xfrm>
              <a:custGeom>
                <a:avLst/>
                <a:gdLst/>
                <a:ahLst/>
                <a:cxnLst/>
                <a:rect l="l" t="t" r="r" b="b"/>
                <a:pathLst>
                  <a:path w="108585" h="173990">
                    <a:moveTo>
                      <a:pt x="108203" y="0"/>
                    </a:moveTo>
                    <a:lnTo>
                      <a:pt x="0" y="0"/>
                    </a:lnTo>
                    <a:lnTo>
                      <a:pt x="0" y="173736"/>
                    </a:lnTo>
                    <a:lnTo>
                      <a:pt x="108203" y="173736"/>
                    </a:lnTo>
                    <a:lnTo>
                      <a:pt x="108203"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8" name="object 46">
                <a:extLst>
                  <a:ext uri="{FF2B5EF4-FFF2-40B4-BE49-F238E27FC236}">
                    <a16:creationId xmlns:a16="http://schemas.microsoft.com/office/drawing/2014/main" id="{C7462E8C-7735-493E-B000-4CE49B74699C}"/>
                  </a:ext>
                </a:extLst>
              </p:cNvPr>
              <p:cNvSpPr/>
              <p:nvPr/>
            </p:nvSpPr>
            <p:spPr>
              <a:xfrm>
                <a:off x="12244972" y="3259558"/>
                <a:ext cx="252000" cy="366747"/>
              </a:xfrm>
              <a:custGeom>
                <a:avLst/>
                <a:gdLst/>
                <a:ahLst/>
                <a:cxnLst/>
                <a:rect l="l" t="t" r="r" b="b"/>
                <a:pathLst>
                  <a:path w="108584" h="402590">
                    <a:moveTo>
                      <a:pt x="108203" y="0"/>
                    </a:moveTo>
                    <a:lnTo>
                      <a:pt x="0" y="0"/>
                    </a:lnTo>
                    <a:lnTo>
                      <a:pt x="0" y="402336"/>
                    </a:lnTo>
                    <a:lnTo>
                      <a:pt x="108203" y="402336"/>
                    </a:lnTo>
                    <a:lnTo>
                      <a:pt x="108203"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9" name="object 47">
                <a:extLst>
                  <a:ext uri="{FF2B5EF4-FFF2-40B4-BE49-F238E27FC236}">
                    <a16:creationId xmlns:a16="http://schemas.microsoft.com/office/drawing/2014/main" id="{946CF8E2-DD2F-4F47-B751-56C8597EE517}"/>
                  </a:ext>
                </a:extLst>
              </p:cNvPr>
              <p:cNvSpPr/>
              <p:nvPr/>
            </p:nvSpPr>
            <p:spPr>
              <a:xfrm>
                <a:off x="12785568" y="3330361"/>
                <a:ext cx="252000" cy="259731"/>
              </a:xfrm>
              <a:custGeom>
                <a:avLst/>
                <a:gdLst/>
                <a:ahLst/>
                <a:cxnLst/>
                <a:rect l="l" t="t" r="r" b="b"/>
                <a:pathLst>
                  <a:path w="107950" h="285114">
                    <a:moveTo>
                      <a:pt x="107442" y="0"/>
                    </a:moveTo>
                    <a:lnTo>
                      <a:pt x="0" y="0"/>
                    </a:lnTo>
                    <a:lnTo>
                      <a:pt x="0" y="284988"/>
                    </a:lnTo>
                    <a:lnTo>
                      <a:pt x="107442" y="284988"/>
                    </a:lnTo>
                    <a:lnTo>
                      <a:pt x="10744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0" name="object 48">
                <a:extLst>
                  <a:ext uri="{FF2B5EF4-FFF2-40B4-BE49-F238E27FC236}">
                    <a16:creationId xmlns:a16="http://schemas.microsoft.com/office/drawing/2014/main" id="{39E76171-90DB-4352-AC2C-6FEB6BA94ABB}"/>
                  </a:ext>
                </a:extLst>
              </p:cNvPr>
              <p:cNvSpPr/>
              <p:nvPr/>
            </p:nvSpPr>
            <p:spPr>
              <a:xfrm>
                <a:off x="13324973" y="3189448"/>
                <a:ext cx="252000" cy="343608"/>
              </a:xfrm>
              <a:custGeom>
                <a:avLst/>
                <a:gdLst/>
                <a:ahLst/>
                <a:cxnLst/>
                <a:rect l="l" t="t" r="r" b="b"/>
                <a:pathLst>
                  <a:path w="108585" h="377189">
                    <a:moveTo>
                      <a:pt x="108204" y="0"/>
                    </a:moveTo>
                    <a:lnTo>
                      <a:pt x="0" y="0"/>
                    </a:lnTo>
                    <a:lnTo>
                      <a:pt x="0" y="377189"/>
                    </a:lnTo>
                    <a:lnTo>
                      <a:pt x="108204" y="377189"/>
                    </a:lnTo>
                    <a:lnTo>
                      <a:pt x="108204"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1" name="object 49">
                <a:extLst>
                  <a:ext uri="{FF2B5EF4-FFF2-40B4-BE49-F238E27FC236}">
                    <a16:creationId xmlns:a16="http://schemas.microsoft.com/office/drawing/2014/main" id="{182DE029-4001-4382-A41E-FD69401FD185}"/>
                  </a:ext>
                </a:extLst>
              </p:cNvPr>
              <p:cNvSpPr/>
              <p:nvPr/>
            </p:nvSpPr>
            <p:spPr>
              <a:xfrm>
                <a:off x="13864376" y="3100596"/>
                <a:ext cx="252000" cy="277663"/>
              </a:xfrm>
              <a:custGeom>
                <a:avLst/>
                <a:gdLst/>
                <a:ahLst/>
                <a:cxnLst/>
                <a:rect l="l" t="t" r="r" b="b"/>
                <a:pathLst>
                  <a:path w="108585" h="304800">
                    <a:moveTo>
                      <a:pt x="108204" y="0"/>
                    </a:moveTo>
                    <a:lnTo>
                      <a:pt x="0" y="0"/>
                    </a:lnTo>
                    <a:lnTo>
                      <a:pt x="0" y="304800"/>
                    </a:lnTo>
                    <a:lnTo>
                      <a:pt x="108204" y="304800"/>
                    </a:lnTo>
                    <a:lnTo>
                      <a:pt x="108204"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2" name="object 50">
                <a:extLst>
                  <a:ext uri="{FF2B5EF4-FFF2-40B4-BE49-F238E27FC236}">
                    <a16:creationId xmlns:a16="http://schemas.microsoft.com/office/drawing/2014/main" id="{997EDC60-A1EE-4872-972A-87B7A46414E7}"/>
                  </a:ext>
                </a:extLst>
              </p:cNvPr>
              <p:cNvSpPr/>
              <p:nvPr/>
            </p:nvSpPr>
            <p:spPr>
              <a:xfrm>
                <a:off x="14404971" y="3204025"/>
                <a:ext cx="252000" cy="281134"/>
              </a:xfrm>
              <a:custGeom>
                <a:avLst/>
                <a:gdLst/>
                <a:ahLst/>
                <a:cxnLst/>
                <a:rect l="l" t="t" r="r" b="b"/>
                <a:pathLst>
                  <a:path w="108585" h="308610">
                    <a:moveTo>
                      <a:pt x="108204" y="0"/>
                    </a:moveTo>
                    <a:lnTo>
                      <a:pt x="0" y="0"/>
                    </a:lnTo>
                    <a:lnTo>
                      <a:pt x="0" y="308610"/>
                    </a:lnTo>
                    <a:lnTo>
                      <a:pt x="108204" y="308610"/>
                    </a:lnTo>
                    <a:lnTo>
                      <a:pt x="108204"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3" name="object 51">
                <a:extLst>
                  <a:ext uri="{FF2B5EF4-FFF2-40B4-BE49-F238E27FC236}">
                    <a16:creationId xmlns:a16="http://schemas.microsoft.com/office/drawing/2014/main" id="{288C9D23-CEB6-4595-ABE5-7B25199D577E}"/>
                  </a:ext>
                </a:extLst>
              </p:cNvPr>
              <p:cNvSpPr/>
              <p:nvPr/>
            </p:nvSpPr>
            <p:spPr>
              <a:xfrm>
                <a:off x="14944376" y="3281771"/>
                <a:ext cx="252000" cy="200149"/>
              </a:xfrm>
              <a:custGeom>
                <a:avLst/>
                <a:gdLst/>
                <a:ahLst/>
                <a:cxnLst/>
                <a:rect l="l" t="t" r="r" b="b"/>
                <a:pathLst>
                  <a:path w="108585" h="219710">
                    <a:moveTo>
                      <a:pt x="108216" y="0"/>
                    </a:moveTo>
                    <a:lnTo>
                      <a:pt x="0" y="0"/>
                    </a:lnTo>
                    <a:lnTo>
                      <a:pt x="0" y="219456"/>
                    </a:lnTo>
                    <a:lnTo>
                      <a:pt x="108216" y="219456"/>
                    </a:lnTo>
                    <a:lnTo>
                      <a:pt x="10821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4" name="object 52">
                <a:extLst>
                  <a:ext uri="{FF2B5EF4-FFF2-40B4-BE49-F238E27FC236}">
                    <a16:creationId xmlns:a16="http://schemas.microsoft.com/office/drawing/2014/main" id="{BCEFC962-AB88-4AFF-932C-165749FBABAB}"/>
                  </a:ext>
                </a:extLst>
              </p:cNvPr>
              <p:cNvSpPr/>
              <p:nvPr/>
            </p:nvSpPr>
            <p:spPr>
              <a:xfrm>
                <a:off x="15484972" y="3331739"/>
                <a:ext cx="252000" cy="107016"/>
              </a:xfrm>
              <a:custGeom>
                <a:avLst/>
                <a:gdLst/>
                <a:ahLst/>
                <a:cxnLst/>
                <a:rect l="l" t="t" r="r" b="b"/>
                <a:pathLst>
                  <a:path w="107950" h="117475">
                    <a:moveTo>
                      <a:pt x="107441" y="0"/>
                    </a:moveTo>
                    <a:lnTo>
                      <a:pt x="0" y="0"/>
                    </a:lnTo>
                    <a:lnTo>
                      <a:pt x="0" y="117348"/>
                    </a:lnTo>
                    <a:lnTo>
                      <a:pt x="107441" y="117348"/>
                    </a:lnTo>
                    <a:lnTo>
                      <a:pt x="107441"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5" name="object 53">
                <a:extLst>
                  <a:ext uri="{FF2B5EF4-FFF2-40B4-BE49-F238E27FC236}">
                    <a16:creationId xmlns:a16="http://schemas.microsoft.com/office/drawing/2014/main" id="{B1E05EB3-3E34-40B3-9DA8-826857097730}"/>
                  </a:ext>
                </a:extLst>
              </p:cNvPr>
              <p:cNvSpPr/>
              <p:nvPr/>
            </p:nvSpPr>
            <p:spPr>
              <a:xfrm>
                <a:off x="16024375" y="3290795"/>
                <a:ext cx="252000" cy="102388"/>
              </a:xfrm>
              <a:custGeom>
                <a:avLst/>
                <a:gdLst/>
                <a:ahLst/>
                <a:cxnLst/>
                <a:rect l="l" t="t" r="r" b="b"/>
                <a:pathLst>
                  <a:path w="108585" h="112395">
                    <a:moveTo>
                      <a:pt x="108203" y="0"/>
                    </a:moveTo>
                    <a:lnTo>
                      <a:pt x="0" y="0"/>
                    </a:lnTo>
                    <a:lnTo>
                      <a:pt x="0" y="112013"/>
                    </a:lnTo>
                    <a:lnTo>
                      <a:pt x="108203" y="112013"/>
                    </a:lnTo>
                    <a:lnTo>
                      <a:pt x="108203"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6" name="object 54">
                <a:extLst>
                  <a:ext uri="{FF2B5EF4-FFF2-40B4-BE49-F238E27FC236}">
                    <a16:creationId xmlns:a16="http://schemas.microsoft.com/office/drawing/2014/main" id="{39744DC8-C604-4446-9531-1F550AD7DAF0}"/>
                  </a:ext>
                </a:extLst>
              </p:cNvPr>
              <p:cNvSpPr/>
              <p:nvPr/>
            </p:nvSpPr>
            <p:spPr>
              <a:xfrm>
                <a:off x="16563779" y="3395613"/>
                <a:ext cx="252000" cy="92554"/>
              </a:xfrm>
              <a:custGeom>
                <a:avLst/>
                <a:gdLst/>
                <a:ahLst/>
                <a:cxnLst/>
                <a:rect l="l" t="t" r="r" b="b"/>
                <a:pathLst>
                  <a:path w="108585" h="101600">
                    <a:moveTo>
                      <a:pt x="108203" y="0"/>
                    </a:moveTo>
                    <a:lnTo>
                      <a:pt x="0" y="0"/>
                    </a:lnTo>
                    <a:lnTo>
                      <a:pt x="0" y="101346"/>
                    </a:lnTo>
                    <a:lnTo>
                      <a:pt x="108203" y="101346"/>
                    </a:lnTo>
                    <a:lnTo>
                      <a:pt x="108203"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
          <p:nvSpPr>
            <p:cNvPr id="182" name="TextBox 181">
              <a:extLst>
                <a:ext uri="{FF2B5EF4-FFF2-40B4-BE49-F238E27FC236}">
                  <a16:creationId xmlns:a16="http://schemas.microsoft.com/office/drawing/2014/main" id="{9DD75E2E-D09E-4E83-9D30-C9A588B679C7}"/>
                </a:ext>
              </a:extLst>
            </p:cNvPr>
            <p:cNvSpPr txBox="1"/>
            <p:nvPr/>
          </p:nvSpPr>
          <p:spPr>
            <a:xfrm>
              <a:off x="892800" y="30492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41722866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F5CCC10-3AB3-4150-BA68-CCE2A29F5076}"/>
              </a:ext>
            </a:extLst>
          </p:cNvPr>
          <p:cNvGrpSpPr/>
          <p:nvPr/>
        </p:nvGrpSpPr>
        <p:grpSpPr>
          <a:xfrm>
            <a:off x="0" y="432000"/>
            <a:ext cx="10287000" cy="2461998"/>
            <a:chOff x="0" y="432000"/>
            <a:chExt cx="10287000" cy="2461998"/>
          </a:xfrm>
        </p:grpSpPr>
        <p:sp>
          <p:nvSpPr>
            <p:cNvPr id="5" name="Rectangle 4">
              <a:extLst>
                <a:ext uri="{FF2B5EF4-FFF2-40B4-BE49-F238E27FC236}">
                  <a16:creationId xmlns:a16="http://schemas.microsoft.com/office/drawing/2014/main" id="{52A28CEE-ACC5-4B11-8866-79BA585A15C8}"/>
                </a:ext>
              </a:extLst>
            </p:cNvPr>
            <p:cNvSpPr/>
            <p:nvPr/>
          </p:nvSpPr>
          <p:spPr>
            <a:xfrm>
              <a:off x="1800000" y="1440000"/>
              <a:ext cx="2736327"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REGION PROFILES</a:t>
              </a:r>
              <a:endParaRPr kumimoji="0" lang="en-US"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90D9700E-0D0C-46AF-BB18-E73EBA5360E2}"/>
                </a:ext>
              </a:extLst>
            </p:cNvPr>
            <p:cNvSpPr/>
            <p:nvPr/>
          </p:nvSpPr>
          <p:spPr>
            <a:xfrm>
              <a:off x="0" y="432000"/>
              <a:ext cx="10287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US" b="0" i="0" u="none" strike="noStrike" kern="0" cap="none" spc="10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 AIDS UPDATE 2019</a:t>
              </a:r>
            </a:p>
          </p:txBody>
        </p:sp>
        <p:sp>
          <p:nvSpPr>
            <p:cNvPr id="4" name="Rectangle 3">
              <a:extLst>
                <a:ext uri="{FF2B5EF4-FFF2-40B4-BE49-F238E27FC236}">
                  <a16:creationId xmlns:a16="http://schemas.microsoft.com/office/drawing/2014/main" id="{BFBB9419-84E3-45A2-9367-CD039DC27E6B}"/>
                </a:ext>
              </a:extLst>
            </p:cNvPr>
            <p:cNvSpPr/>
            <p:nvPr/>
          </p:nvSpPr>
          <p:spPr>
            <a:xfrm>
              <a:off x="1799999" y="2340000"/>
              <a:ext cx="5155257"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ASIA AND THE PACIFIC</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93284647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2124B727-BADD-4CA0-BC0B-0C9DD5D3693B}"/>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Proportion of young people among total estimated new HIV infections,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Asia and the Pacific,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14E3AECC-C223-4008-8128-B22FA9776144}"/>
                </a:ext>
              </a:extLst>
            </p:cNvPr>
            <p:cNvSpPr/>
            <p:nvPr/>
          </p:nvSpPr>
          <p:spPr>
            <a:xfrm>
              <a:off x="360000" y="6480000"/>
              <a:ext cx="3327834"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Prepared by www.aidsdatahub.org, based on UNAIDS 2019 HIV estimates.</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129" name="Group 128">
              <a:extLst>
                <a:ext uri="{FF2B5EF4-FFF2-40B4-BE49-F238E27FC236}">
                  <a16:creationId xmlns:a16="http://schemas.microsoft.com/office/drawing/2014/main" id="{98F038A5-71C5-49F8-95EF-0D4CBB446B9D}"/>
                </a:ext>
              </a:extLst>
            </p:cNvPr>
            <p:cNvGrpSpPr/>
            <p:nvPr/>
          </p:nvGrpSpPr>
          <p:grpSpPr>
            <a:xfrm>
              <a:off x="540000" y="1530000"/>
              <a:ext cx="7611708" cy="4639488"/>
              <a:chOff x="540000" y="1490400"/>
              <a:chExt cx="7611708" cy="4639488"/>
            </a:xfrm>
          </p:grpSpPr>
          <p:sp>
            <p:nvSpPr>
              <p:cNvPr id="292" name="object 71">
                <a:extLst>
                  <a:ext uri="{FF2B5EF4-FFF2-40B4-BE49-F238E27FC236}">
                    <a16:creationId xmlns:a16="http://schemas.microsoft.com/office/drawing/2014/main" id="{E95A6622-40F8-4A3D-83E5-C7738908C502}"/>
                  </a:ext>
                </a:extLst>
              </p:cNvPr>
              <p:cNvSpPr txBox="1"/>
              <p:nvPr/>
            </p:nvSpPr>
            <p:spPr>
              <a:xfrm>
                <a:off x="4998786" y="5976000"/>
                <a:ext cx="2118361" cy="153888"/>
              </a:xfrm>
              <a:prstGeom prst="rect">
                <a:avLst/>
              </a:prstGeom>
            </p:spPr>
            <p:txBody>
              <a:bodyPr vert="horz"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 cent</a:t>
                </a:r>
              </a:p>
            </p:txBody>
          </p:sp>
          <p:cxnSp>
            <p:nvCxnSpPr>
              <p:cNvPr id="151" name="Straight Connector 150">
                <a:extLst>
                  <a:ext uri="{FF2B5EF4-FFF2-40B4-BE49-F238E27FC236}">
                    <a16:creationId xmlns:a16="http://schemas.microsoft.com/office/drawing/2014/main" id="{8A4ED72C-15A3-4B33-A759-80A944F1AD90}"/>
                  </a:ext>
                </a:extLst>
              </p:cNvPr>
              <p:cNvCxnSpPr/>
              <p:nvPr/>
            </p:nvCxnSpPr>
            <p:spPr>
              <a:xfrm>
                <a:off x="3946908" y="5760000"/>
                <a:ext cx="42048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3" name="object 71">
                <a:extLst>
                  <a:ext uri="{FF2B5EF4-FFF2-40B4-BE49-F238E27FC236}">
                    <a16:creationId xmlns:a16="http://schemas.microsoft.com/office/drawing/2014/main" id="{3506B5E8-BF76-4BC5-9117-6B45628CF173}"/>
                  </a:ext>
                </a:extLst>
              </p:cNvPr>
              <p:cNvSpPr txBox="1"/>
              <p:nvPr/>
            </p:nvSpPr>
            <p:spPr>
              <a:xfrm>
                <a:off x="3931828" y="5832000"/>
                <a:ext cx="64120" cy="13202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0</a:t>
                </a:r>
                <a:endParaRPr kumimoji="0"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402" name="object 71">
                <a:extLst>
                  <a:ext uri="{FF2B5EF4-FFF2-40B4-BE49-F238E27FC236}">
                    <a16:creationId xmlns:a16="http://schemas.microsoft.com/office/drawing/2014/main" id="{E65BB28E-B9D1-4A0D-AB0D-6D3A8CF70B5D}"/>
                  </a:ext>
                </a:extLst>
              </p:cNvPr>
              <p:cNvSpPr txBox="1"/>
              <p:nvPr/>
            </p:nvSpPr>
            <p:spPr>
              <a:xfrm>
                <a:off x="6006108" y="5832000"/>
                <a:ext cx="128240" cy="13202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50</a:t>
                </a:r>
                <a:endParaRPr kumimoji="0"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75" name="Rectangle 274">
                <a:extLst>
                  <a:ext uri="{FF2B5EF4-FFF2-40B4-BE49-F238E27FC236}">
                    <a16:creationId xmlns:a16="http://schemas.microsoft.com/office/drawing/2014/main" id="{56478902-13C7-4B4C-B475-75C2A3A27E1F}"/>
                  </a:ext>
                </a:extLst>
              </p:cNvPr>
              <p:cNvSpPr/>
              <p:nvPr/>
            </p:nvSpPr>
            <p:spPr>
              <a:xfrm>
                <a:off x="3946906" y="1490400"/>
                <a:ext cx="2973210" cy="144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7" name="Rectangle 276">
                <a:extLst>
                  <a:ext uri="{FF2B5EF4-FFF2-40B4-BE49-F238E27FC236}">
                    <a16:creationId xmlns:a16="http://schemas.microsoft.com/office/drawing/2014/main" id="{506605E5-7D85-4979-9B8F-74B4F5745255}"/>
                  </a:ext>
                </a:extLst>
              </p:cNvPr>
              <p:cNvSpPr/>
              <p:nvPr/>
            </p:nvSpPr>
            <p:spPr>
              <a:xfrm>
                <a:off x="3946904" y="1742426"/>
                <a:ext cx="2354093" cy="144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8" name="Rectangle 277">
                <a:extLst>
                  <a:ext uri="{FF2B5EF4-FFF2-40B4-BE49-F238E27FC236}">
                    <a16:creationId xmlns:a16="http://schemas.microsoft.com/office/drawing/2014/main" id="{657A4C30-323F-4BC6-B27E-ADDE5A6809FA}"/>
                  </a:ext>
                </a:extLst>
              </p:cNvPr>
              <p:cNvSpPr/>
              <p:nvPr/>
            </p:nvSpPr>
            <p:spPr>
              <a:xfrm>
                <a:off x="3946906" y="1994400"/>
                <a:ext cx="2201698" cy="144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Rectangle 278">
                <a:extLst>
                  <a:ext uri="{FF2B5EF4-FFF2-40B4-BE49-F238E27FC236}">
                    <a16:creationId xmlns:a16="http://schemas.microsoft.com/office/drawing/2014/main" id="{86A1D1D2-EB42-49C2-8112-A6EBF86884C4}"/>
                  </a:ext>
                </a:extLst>
              </p:cNvPr>
              <p:cNvSpPr/>
              <p:nvPr/>
            </p:nvSpPr>
            <p:spPr>
              <a:xfrm>
                <a:off x="3946906" y="2246400"/>
                <a:ext cx="2063251" cy="144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Rectangle 279">
                <a:extLst>
                  <a:ext uri="{FF2B5EF4-FFF2-40B4-BE49-F238E27FC236}">
                    <a16:creationId xmlns:a16="http://schemas.microsoft.com/office/drawing/2014/main" id="{A21D148F-4A23-4A5B-ABAB-0E333CED3C0D}"/>
                  </a:ext>
                </a:extLst>
              </p:cNvPr>
              <p:cNvSpPr/>
              <p:nvPr/>
            </p:nvSpPr>
            <p:spPr>
              <a:xfrm>
                <a:off x="3946907" y="2498400"/>
                <a:ext cx="1764660" cy="144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Rectangle 280">
                <a:extLst>
                  <a:ext uri="{FF2B5EF4-FFF2-40B4-BE49-F238E27FC236}">
                    <a16:creationId xmlns:a16="http://schemas.microsoft.com/office/drawing/2014/main" id="{501F16EF-E161-4FA8-BBA8-455C52F6F8A4}"/>
                  </a:ext>
                </a:extLst>
              </p:cNvPr>
              <p:cNvSpPr/>
              <p:nvPr/>
            </p:nvSpPr>
            <p:spPr>
              <a:xfrm>
                <a:off x="3946905" y="2750400"/>
                <a:ext cx="1295540" cy="144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2" name="Rectangle 281">
                <a:extLst>
                  <a:ext uri="{FF2B5EF4-FFF2-40B4-BE49-F238E27FC236}">
                    <a16:creationId xmlns:a16="http://schemas.microsoft.com/office/drawing/2014/main" id="{4996E43E-76DE-4B85-AF30-3F3C13AB2BBD}"/>
                  </a:ext>
                </a:extLst>
              </p:cNvPr>
              <p:cNvSpPr/>
              <p:nvPr/>
            </p:nvSpPr>
            <p:spPr>
              <a:xfrm>
                <a:off x="3946904" y="3002400"/>
                <a:ext cx="1137600" cy="144000"/>
              </a:xfrm>
              <a:prstGeom prst="rect">
                <a:avLst/>
              </a:prstGeom>
              <a:solidFill>
                <a:srgbClr val="3FA5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3" name="Rectangle 282">
                <a:extLst>
                  <a:ext uri="{FF2B5EF4-FFF2-40B4-BE49-F238E27FC236}">
                    <a16:creationId xmlns:a16="http://schemas.microsoft.com/office/drawing/2014/main" id="{FEEB9B08-03E3-44B0-8A1F-DA8A6C9CD5DD}"/>
                  </a:ext>
                </a:extLst>
              </p:cNvPr>
              <p:cNvSpPr/>
              <p:nvPr/>
            </p:nvSpPr>
            <p:spPr>
              <a:xfrm>
                <a:off x="3946905" y="3254400"/>
                <a:ext cx="1132352" cy="144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Rectangle 197">
                <a:extLst>
                  <a:ext uri="{FF2B5EF4-FFF2-40B4-BE49-F238E27FC236}">
                    <a16:creationId xmlns:a16="http://schemas.microsoft.com/office/drawing/2014/main" id="{48316415-7ECD-4DFE-85AB-4FFF521AE824}"/>
                  </a:ext>
                </a:extLst>
              </p:cNvPr>
              <p:cNvSpPr/>
              <p:nvPr/>
            </p:nvSpPr>
            <p:spPr>
              <a:xfrm>
                <a:off x="3946906" y="3506400"/>
                <a:ext cx="954000" cy="144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Rectangle 198">
                <a:extLst>
                  <a:ext uri="{FF2B5EF4-FFF2-40B4-BE49-F238E27FC236}">
                    <a16:creationId xmlns:a16="http://schemas.microsoft.com/office/drawing/2014/main" id="{BD143A7F-9FBF-49F8-878C-31256E1F1AE9}"/>
                  </a:ext>
                </a:extLst>
              </p:cNvPr>
              <p:cNvSpPr/>
              <p:nvPr/>
            </p:nvSpPr>
            <p:spPr>
              <a:xfrm>
                <a:off x="3946905" y="3758426"/>
                <a:ext cx="882000" cy="144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Rectangle 199">
                <a:extLst>
                  <a:ext uri="{FF2B5EF4-FFF2-40B4-BE49-F238E27FC236}">
                    <a16:creationId xmlns:a16="http://schemas.microsoft.com/office/drawing/2014/main" id="{38597CC7-C2EC-4CB3-966F-4814CC9CF823}"/>
                  </a:ext>
                </a:extLst>
              </p:cNvPr>
              <p:cNvSpPr/>
              <p:nvPr/>
            </p:nvSpPr>
            <p:spPr>
              <a:xfrm>
                <a:off x="3946907" y="4010400"/>
                <a:ext cx="863754" cy="144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1" name="Rectangle 200">
                <a:extLst>
                  <a:ext uri="{FF2B5EF4-FFF2-40B4-BE49-F238E27FC236}">
                    <a16:creationId xmlns:a16="http://schemas.microsoft.com/office/drawing/2014/main" id="{844534EA-7381-4236-B096-8F37918A5594}"/>
                  </a:ext>
                </a:extLst>
              </p:cNvPr>
              <p:cNvSpPr/>
              <p:nvPr/>
            </p:nvSpPr>
            <p:spPr>
              <a:xfrm>
                <a:off x="3946907" y="4262400"/>
                <a:ext cx="839466" cy="144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Rectangle 217">
                <a:extLst>
                  <a:ext uri="{FF2B5EF4-FFF2-40B4-BE49-F238E27FC236}">
                    <a16:creationId xmlns:a16="http://schemas.microsoft.com/office/drawing/2014/main" id="{C55E160E-555E-44E9-A2CA-4AEF375D4D07}"/>
                  </a:ext>
                </a:extLst>
              </p:cNvPr>
              <p:cNvSpPr/>
              <p:nvPr/>
            </p:nvSpPr>
            <p:spPr>
              <a:xfrm>
                <a:off x="3946907" y="4514400"/>
                <a:ext cx="809771" cy="144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Rectangle 219">
                <a:extLst>
                  <a:ext uri="{FF2B5EF4-FFF2-40B4-BE49-F238E27FC236}">
                    <a16:creationId xmlns:a16="http://schemas.microsoft.com/office/drawing/2014/main" id="{6890C7C5-D1B0-4714-83CC-BC4907EF393D}"/>
                  </a:ext>
                </a:extLst>
              </p:cNvPr>
              <p:cNvSpPr/>
              <p:nvPr/>
            </p:nvSpPr>
            <p:spPr>
              <a:xfrm>
                <a:off x="3946907" y="4766400"/>
                <a:ext cx="756000" cy="144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Rectangle 220">
                <a:extLst>
                  <a:ext uri="{FF2B5EF4-FFF2-40B4-BE49-F238E27FC236}">
                    <a16:creationId xmlns:a16="http://schemas.microsoft.com/office/drawing/2014/main" id="{65682FBC-FCF4-42CC-84C0-4B3BA0F06D3F}"/>
                  </a:ext>
                </a:extLst>
              </p:cNvPr>
              <p:cNvSpPr/>
              <p:nvPr/>
            </p:nvSpPr>
            <p:spPr>
              <a:xfrm>
                <a:off x="3946907" y="5018400"/>
                <a:ext cx="691025" cy="144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Rectangle 221">
                <a:extLst>
                  <a:ext uri="{FF2B5EF4-FFF2-40B4-BE49-F238E27FC236}">
                    <a16:creationId xmlns:a16="http://schemas.microsoft.com/office/drawing/2014/main" id="{256B647C-9292-41CD-AA54-5E615D62732B}"/>
                  </a:ext>
                </a:extLst>
              </p:cNvPr>
              <p:cNvSpPr/>
              <p:nvPr/>
            </p:nvSpPr>
            <p:spPr>
              <a:xfrm>
                <a:off x="3946904" y="5270400"/>
                <a:ext cx="666000" cy="144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object 71">
                <a:extLst>
                  <a:ext uri="{FF2B5EF4-FFF2-40B4-BE49-F238E27FC236}">
                    <a16:creationId xmlns:a16="http://schemas.microsoft.com/office/drawing/2014/main" id="{885A382F-B10A-4299-90EC-A2CB5D713D76}"/>
                  </a:ext>
                </a:extLst>
              </p:cNvPr>
              <p:cNvSpPr txBox="1"/>
              <p:nvPr/>
            </p:nvSpPr>
            <p:spPr>
              <a:xfrm>
                <a:off x="3097308" y="1494000"/>
                <a:ext cx="746714"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Philippines</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28" name="object 71">
                <a:extLst>
                  <a:ext uri="{FF2B5EF4-FFF2-40B4-BE49-F238E27FC236}">
                    <a16:creationId xmlns:a16="http://schemas.microsoft.com/office/drawing/2014/main" id="{E8C25046-C04D-4D46-999D-A2BD63365F98}"/>
                  </a:ext>
                </a:extLst>
              </p:cNvPr>
              <p:cNvSpPr txBox="1"/>
              <p:nvPr/>
            </p:nvSpPr>
            <p:spPr>
              <a:xfrm>
                <a:off x="3208908" y="1746000"/>
                <a:ext cx="6339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Myanmar</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29" name="object 71">
                <a:extLst>
                  <a:ext uri="{FF2B5EF4-FFF2-40B4-BE49-F238E27FC236}">
                    <a16:creationId xmlns:a16="http://schemas.microsoft.com/office/drawing/2014/main" id="{DCB42744-AFA1-4DD9-92E4-00E0CC0B0654}"/>
                  </a:ext>
                </a:extLst>
              </p:cNvPr>
              <p:cNvSpPr txBox="1"/>
              <p:nvPr/>
            </p:nvSpPr>
            <p:spPr>
              <a:xfrm>
                <a:off x="3208908" y="1998000"/>
                <a:ext cx="6339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Indonesia</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30" name="object 71">
                <a:extLst>
                  <a:ext uri="{FF2B5EF4-FFF2-40B4-BE49-F238E27FC236}">
                    <a16:creationId xmlns:a16="http://schemas.microsoft.com/office/drawing/2014/main" id="{58D83953-8D9E-4096-A876-CCB17B9B2B6B}"/>
                  </a:ext>
                </a:extLst>
              </p:cNvPr>
              <p:cNvSpPr txBox="1"/>
              <p:nvPr/>
            </p:nvSpPr>
            <p:spPr>
              <a:xfrm>
                <a:off x="3208908" y="2250000"/>
                <a:ext cx="6339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Thailand</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31" name="object 71">
                <a:extLst>
                  <a:ext uri="{FF2B5EF4-FFF2-40B4-BE49-F238E27FC236}">
                    <a16:creationId xmlns:a16="http://schemas.microsoft.com/office/drawing/2014/main" id="{AE30BD62-1642-4257-871D-69BC007F730D}"/>
                  </a:ext>
                </a:extLst>
              </p:cNvPr>
              <p:cNvSpPr txBox="1"/>
              <p:nvPr/>
            </p:nvSpPr>
            <p:spPr>
              <a:xfrm>
                <a:off x="1800000" y="2502000"/>
                <a:ext cx="2042860"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Lao People’s Democratic Republic</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32" name="object 71">
                <a:extLst>
                  <a:ext uri="{FF2B5EF4-FFF2-40B4-BE49-F238E27FC236}">
                    <a16:creationId xmlns:a16="http://schemas.microsoft.com/office/drawing/2014/main" id="{BD781823-41D6-4B75-BFEA-F01E03FE819C}"/>
                  </a:ext>
                </a:extLst>
              </p:cNvPr>
              <p:cNvSpPr txBox="1"/>
              <p:nvPr/>
            </p:nvSpPr>
            <p:spPr>
              <a:xfrm>
                <a:off x="3208908" y="2754000"/>
                <a:ext cx="6339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Malaysia</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33" name="object 71">
                <a:extLst>
                  <a:ext uri="{FF2B5EF4-FFF2-40B4-BE49-F238E27FC236}">
                    <a16:creationId xmlns:a16="http://schemas.microsoft.com/office/drawing/2014/main" id="{7FC90CC8-9CDE-4B94-9D40-04D591DFBEFF}"/>
                  </a:ext>
                </a:extLst>
              </p:cNvPr>
              <p:cNvSpPr txBox="1"/>
              <p:nvPr/>
            </p:nvSpPr>
            <p:spPr>
              <a:xfrm>
                <a:off x="2304056" y="3006000"/>
                <a:ext cx="1538804"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ASIA AND THE PACIFIC</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73" name="object 71">
                <a:extLst>
                  <a:ext uri="{FF2B5EF4-FFF2-40B4-BE49-F238E27FC236}">
                    <a16:creationId xmlns:a16="http://schemas.microsoft.com/office/drawing/2014/main" id="{D9E04FA3-5601-459E-BA45-B7E45C244692}"/>
                  </a:ext>
                </a:extLst>
              </p:cNvPr>
              <p:cNvSpPr txBox="1"/>
              <p:nvPr/>
            </p:nvSpPr>
            <p:spPr>
              <a:xfrm>
                <a:off x="2664096" y="3258000"/>
                <a:ext cx="1179576"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Papua New Guinea</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37" name="object 71">
                <a:extLst>
                  <a:ext uri="{FF2B5EF4-FFF2-40B4-BE49-F238E27FC236}">
                    <a16:creationId xmlns:a16="http://schemas.microsoft.com/office/drawing/2014/main" id="{38D9105A-20B1-4B49-97D1-397CDDCE6CA1}"/>
                  </a:ext>
                </a:extLst>
              </p:cNvPr>
              <p:cNvSpPr txBox="1"/>
              <p:nvPr/>
            </p:nvSpPr>
            <p:spPr>
              <a:xfrm>
                <a:off x="3208908" y="3510000"/>
                <a:ext cx="6339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Nepal</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38" name="object 71">
                <a:extLst>
                  <a:ext uri="{FF2B5EF4-FFF2-40B4-BE49-F238E27FC236}">
                    <a16:creationId xmlns:a16="http://schemas.microsoft.com/office/drawing/2014/main" id="{97BE05E3-23D2-4C54-A29E-4AC54897B522}"/>
                  </a:ext>
                </a:extLst>
              </p:cNvPr>
              <p:cNvSpPr txBox="1"/>
              <p:nvPr/>
            </p:nvSpPr>
            <p:spPr>
              <a:xfrm>
                <a:off x="3208908" y="3762000"/>
                <a:ext cx="6339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Cambodia</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39" name="object 71">
                <a:extLst>
                  <a:ext uri="{FF2B5EF4-FFF2-40B4-BE49-F238E27FC236}">
                    <a16:creationId xmlns:a16="http://schemas.microsoft.com/office/drawing/2014/main" id="{A5BD95B2-6986-42E9-A130-A0441C9DB027}"/>
                  </a:ext>
                </a:extLst>
              </p:cNvPr>
              <p:cNvSpPr txBox="1"/>
              <p:nvPr/>
            </p:nvSpPr>
            <p:spPr>
              <a:xfrm>
                <a:off x="3208908" y="4014000"/>
                <a:ext cx="6339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Pakistan</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40" name="object 71">
                <a:extLst>
                  <a:ext uri="{FF2B5EF4-FFF2-40B4-BE49-F238E27FC236}">
                    <a16:creationId xmlns:a16="http://schemas.microsoft.com/office/drawing/2014/main" id="{BDE070CB-48AF-4D82-B4EF-52E34C182612}"/>
                  </a:ext>
                </a:extLst>
              </p:cNvPr>
              <p:cNvSpPr txBox="1"/>
              <p:nvPr/>
            </p:nvSpPr>
            <p:spPr>
              <a:xfrm>
                <a:off x="3208908" y="4266000"/>
                <a:ext cx="6339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Sri Lanka</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41" name="object 71">
                <a:extLst>
                  <a:ext uri="{FF2B5EF4-FFF2-40B4-BE49-F238E27FC236}">
                    <a16:creationId xmlns:a16="http://schemas.microsoft.com/office/drawing/2014/main" id="{F6A20265-DEA0-43AE-8975-236D40D0797A}"/>
                  </a:ext>
                </a:extLst>
              </p:cNvPr>
              <p:cNvSpPr txBox="1"/>
              <p:nvPr/>
            </p:nvSpPr>
            <p:spPr>
              <a:xfrm>
                <a:off x="3208908" y="4518000"/>
                <a:ext cx="6339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Bhutan</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42" name="object 71">
                <a:extLst>
                  <a:ext uri="{FF2B5EF4-FFF2-40B4-BE49-F238E27FC236}">
                    <a16:creationId xmlns:a16="http://schemas.microsoft.com/office/drawing/2014/main" id="{DA3B3EFB-BE7E-416C-8529-4F9727C1E727}"/>
                  </a:ext>
                </a:extLst>
              </p:cNvPr>
              <p:cNvSpPr txBox="1"/>
              <p:nvPr/>
            </p:nvSpPr>
            <p:spPr>
              <a:xfrm>
                <a:off x="3208908" y="4770000"/>
                <a:ext cx="6339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Mongolia</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43" name="object 71">
                <a:extLst>
                  <a:ext uri="{FF2B5EF4-FFF2-40B4-BE49-F238E27FC236}">
                    <a16:creationId xmlns:a16="http://schemas.microsoft.com/office/drawing/2014/main" id="{E133E740-A9F0-450E-8930-13C566577F07}"/>
                  </a:ext>
                </a:extLst>
              </p:cNvPr>
              <p:cNvSpPr txBox="1"/>
              <p:nvPr/>
            </p:nvSpPr>
            <p:spPr>
              <a:xfrm>
                <a:off x="3097308" y="5022000"/>
                <a:ext cx="7455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Afghanistan</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44" name="object 71">
                <a:extLst>
                  <a:ext uri="{FF2B5EF4-FFF2-40B4-BE49-F238E27FC236}">
                    <a16:creationId xmlns:a16="http://schemas.microsoft.com/office/drawing/2014/main" id="{248EADCD-9647-471E-B73A-4D36A18268D4}"/>
                  </a:ext>
                </a:extLst>
              </p:cNvPr>
              <p:cNvSpPr txBox="1"/>
              <p:nvPr/>
            </p:nvSpPr>
            <p:spPr>
              <a:xfrm>
                <a:off x="3208908" y="5274000"/>
                <a:ext cx="6339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Viet Nam</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45" name="object 71">
                <a:extLst>
                  <a:ext uri="{FF2B5EF4-FFF2-40B4-BE49-F238E27FC236}">
                    <a16:creationId xmlns:a16="http://schemas.microsoft.com/office/drawing/2014/main" id="{54F76762-87EC-4F5F-9A54-376B95EB03F6}"/>
                  </a:ext>
                </a:extLst>
              </p:cNvPr>
              <p:cNvSpPr txBox="1"/>
              <p:nvPr/>
            </p:nvSpPr>
            <p:spPr>
              <a:xfrm>
                <a:off x="3096455" y="5526000"/>
                <a:ext cx="745552" cy="141064"/>
              </a:xfrm>
              <a:prstGeom prst="rect">
                <a:avLst/>
              </a:prstGeom>
            </p:spPr>
            <p:txBody>
              <a:bodyPr vert="horz" wrap="square" lIns="0" tIns="0" rIns="0" bIns="0" rtlCol="0">
                <a:spAutoFit/>
              </a:bodyPr>
              <a:lstStyle/>
              <a:p>
                <a:pPr marL="0" marR="0" lvl="0" indent="0" algn="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Bangladesh</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59" name="Rectangle 258">
                <a:extLst>
                  <a:ext uri="{FF2B5EF4-FFF2-40B4-BE49-F238E27FC236}">
                    <a16:creationId xmlns:a16="http://schemas.microsoft.com/office/drawing/2014/main" id="{E0756210-44D9-41FD-8662-3C3DAF807F49}"/>
                  </a:ext>
                </a:extLst>
              </p:cNvPr>
              <p:cNvSpPr/>
              <p:nvPr/>
            </p:nvSpPr>
            <p:spPr>
              <a:xfrm>
                <a:off x="3946907" y="5521348"/>
                <a:ext cx="558000" cy="144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object 71">
                <a:extLst>
                  <a:ext uri="{FF2B5EF4-FFF2-40B4-BE49-F238E27FC236}">
                    <a16:creationId xmlns:a16="http://schemas.microsoft.com/office/drawing/2014/main" id="{532DE9AC-9371-4AE5-854A-902270EA78D9}"/>
                  </a:ext>
                </a:extLst>
              </p:cNvPr>
              <p:cNvSpPr txBox="1"/>
              <p:nvPr/>
            </p:nvSpPr>
            <p:spPr>
              <a:xfrm>
                <a:off x="7023000" y="1490400"/>
                <a:ext cx="282129" cy="141064"/>
              </a:xfrm>
              <a:prstGeom prst="rect">
                <a:avLst/>
              </a:prstGeom>
            </p:spPr>
            <p:txBody>
              <a:bodyPr vert="horz" wrap="none" lIns="0" tIns="0" rIns="0" bIns="0" rtlCol="0" anchor="ctr">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69%</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404" name="object 71">
                <a:extLst>
                  <a:ext uri="{FF2B5EF4-FFF2-40B4-BE49-F238E27FC236}">
                    <a16:creationId xmlns:a16="http://schemas.microsoft.com/office/drawing/2014/main" id="{F607210E-0A61-45E9-87B2-0033C6828A77}"/>
                  </a:ext>
                </a:extLst>
              </p:cNvPr>
              <p:cNvSpPr txBox="1"/>
              <p:nvPr/>
            </p:nvSpPr>
            <p:spPr>
              <a:xfrm>
                <a:off x="5189379" y="3002400"/>
                <a:ext cx="282129" cy="141064"/>
              </a:xfrm>
              <a:prstGeom prst="rect">
                <a:avLst/>
              </a:prstGeom>
            </p:spPr>
            <p:txBody>
              <a:bodyPr vert="horz" wrap="none" lIns="0" tIns="0" rIns="0" bIns="0" rtlCol="0" anchor="ctr">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26%</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405" name="object 71">
                <a:extLst>
                  <a:ext uri="{FF2B5EF4-FFF2-40B4-BE49-F238E27FC236}">
                    <a16:creationId xmlns:a16="http://schemas.microsoft.com/office/drawing/2014/main" id="{49032BA3-2B18-422D-B882-19E18C4D7D3A}"/>
                  </a:ext>
                </a:extLst>
              </p:cNvPr>
              <p:cNvSpPr txBox="1"/>
              <p:nvPr/>
            </p:nvSpPr>
            <p:spPr>
              <a:xfrm>
                <a:off x="4615613" y="5522816"/>
                <a:ext cx="282129" cy="141064"/>
              </a:xfrm>
              <a:prstGeom prst="rect">
                <a:avLst/>
              </a:prstGeom>
            </p:spPr>
            <p:txBody>
              <a:bodyPr vert="horz" wrap="none" lIns="0" tIns="0" rIns="0" bIns="0" rtlCol="0" anchor="ctr">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13%</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428" name="Rectangle 427">
                <a:extLst>
                  <a:ext uri="{FF2B5EF4-FFF2-40B4-BE49-F238E27FC236}">
                    <a16:creationId xmlns:a16="http://schemas.microsoft.com/office/drawing/2014/main" id="{AE63AB80-D9BD-475D-A025-1D9032FBE942}"/>
                  </a:ext>
                </a:extLst>
              </p:cNvPr>
              <p:cNvSpPr/>
              <p:nvPr/>
            </p:nvSpPr>
            <p:spPr>
              <a:xfrm>
                <a:off x="540000" y="1620000"/>
                <a:ext cx="1363140" cy="553998"/>
              </a:xfrm>
              <a:prstGeom prst="rect">
                <a:avLst/>
              </a:prstGeom>
            </p:spPr>
            <p:txBody>
              <a:bodyPr wrap="square" lIns="0">
                <a:spAutoFit/>
              </a:bodyPr>
              <a:lstStyle/>
              <a:p>
                <a:pPr marL="268288" marR="0" lvl="0" indent="-268288" algn="l" defTabSz="914400" rtl="0" eaLnBrk="1" fontAlgn="base" latinLnBrk="0" hangingPunct="1">
                  <a:lnSpc>
                    <a:spcPts val="900"/>
                  </a:lnSpc>
                  <a:spcBef>
                    <a:spcPct val="0"/>
                  </a:spcBef>
                  <a:spcAft>
                    <a:spcPct val="0"/>
                  </a:spcAft>
                  <a:buClrTx/>
                  <a:buSzTx/>
                  <a:buFontTx/>
                  <a:buNone/>
                  <a:tabLst>
                    <a:tab pos="268288"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Pink bars are above the regional average. Blue bars are below the regional average.</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grpSp>
    </p:spTree>
    <p:extLst>
      <p:ext uri="{BB962C8B-B14F-4D97-AF65-F5344CB8AC3E}">
        <p14:creationId xmlns:p14="http://schemas.microsoft.com/office/powerpoint/2010/main" val="4547784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7EAF8F2-BFDF-4982-B991-1A8697053DE3}"/>
              </a:ext>
            </a:extLst>
          </p:cNvPr>
          <p:cNvGrpSpPr/>
          <p:nvPr/>
        </p:nvGrpSpPr>
        <p:grpSpPr>
          <a:xfrm>
            <a:off x="0" y="0"/>
            <a:ext cx="10285200" cy="6623165"/>
            <a:chOff x="0" y="0"/>
            <a:chExt cx="10285200" cy="6623165"/>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Rising HIV prevalence and high HIV incidence among young men who have sex with men, selected countries, Asia and the Pacific, 2011–2017</a:t>
              </a:r>
            </a:p>
          </p:txBody>
        </p:sp>
        <p:sp>
          <p:nvSpPr>
            <p:cNvPr id="5" name="Rectangle 4">
              <a:extLst>
                <a:ext uri="{FF2B5EF4-FFF2-40B4-BE49-F238E27FC236}">
                  <a16:creationId xmlns:a16="http://schemas.microsoft.com/office/drawing/2014/main" id="{A2D3B679-1FB8-4F5A-9D71-C8405570CA86}"/>
                </a:ext>
              </a:extLst>
            </p:cNvPr>
            <p:cNvSpPr/>
            <p:nvPr/>
          </p:nvSpPr>
          <p:spPr>
            <a:xfrm>
              <a:off x="360001" y="6300000"/>
              <a:ext cx="9565199" cy="323165"/>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Prepared by www.aidsdatahub.org, based on integrated biological and behavioural surveys; Mao X, Wang Z, Hu Q, Huang C, Yan H,  Wang Z et al. HIV incidence is rapidly increasing with age among young men who have sex with men in China: a multicentre cross-sectional  survey. HIV Med. 2018;19(8):513-22; and </a:t>
              </a:r>
              <a:r>
                <a:rPr kumimoji="0" lang="en-GB" sz="7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Thienkrua</a:t>
              </a:r>
              <a:r>
                <a:rPr kumimoji="0" lang="en-GB" sz="7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W, van </a:t>
              </a:r>
              <a:r>
                <a:rPr kumimoji="0" lang="en-GB" sz="7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Griensven</a:t>
              </a:r>
              <a:r>
                <a:rPr kumimoji="0" lang="en-GB" sz="7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F, Mock PA, Dunne EF, </a:t>
              </a:r>
              <a:r>
                <a:rPr kumimoji="0" lang="en-GB" sz="7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Raengsakulrach</a:t>
              </a:r>
              <a:r>
                <a:rPr kumimoji="0" lang="en-GB" sz="7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B, </a:t>
              </a:r>
              <a:r>
                <a:rPr kumimoji="0" lang="en-GB" sz="7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Wimonsate</a:t>
              </a:r>
              <a:r>
                <a:rPr kumimoji="0" lang="en-GB" sz="7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W et al. Young  men who have sex with men at high risk for HIV, Bangkok MSM Cohort Study, Thailand 2006-2014. AIDS </a:t>
              </a:r>
              <a:r>
                <a:rPr kumimoji="0" lang="en-GB" sz="7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Behav</a:t>
              </a:r>
              <a:r>
                <a:rPr kumimoji="0" lang="en-GB" sz="7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2018;22(7):2137-46.</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70" name="object 166">
              <a:extLst>
                <a:ext uri="{FF2B5EF4-FFF2-40B4-BE49-F238E27FC236}">
                  <a16:creationId xmlns:a16="http://schemas.microsoft.com/office/drawing/2014/main" id="{830F4BD6-850F-4F75-8C57-4A8BF6E89C16}"/>
                </a:ext>
              </a:extLst>
            </p:cNvPr>
            <p:cNvSpPr txBox="1"/>
            <p:nvPr/>
          </p:nvSpPr>
          <p:spPr>
            <a:xfrm>
              <a:off x="540000" y="1566000"/>
              <a:ext cx="1945580" cy="936154"/>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500" b="0" i="0" u="none" strike="noStrike" kern="1200" cap="none" spc="5" normalizeH="0" baseline="0" noProof="0" dirty="0">
                  <a:ln>
                    <a:noFill/>
                  </a:ln>
                  <a:solidFill>
                    <a:srgbClr val="E5007D"/>
                  </a:solidFill>
                  <a:effectLst/>
                  <a:uLnTx/>
                  <a:uFillTx/>
                  <a:latin typeface="Arial"/>
                  <a:ea typeface="ＭＳ Ｐゴシック" pitchFamily="34" charset="-128"/>
                  <a:cs typeface="Arial"/>
                </a:rPr>
                <a:t>HIV</a:t>
              </a:r>
              <a:r>
                <a:rPr kumimoji="0" lang="en-GB" sz="15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a:t>
              </a:r>
              <a:r>
                <a:rPr kumimoji="0" sz="1500" b="0" i="0" u="none" strike="noStrike" kern="1200" cap="none" spc="-15" normalizeH="0" baseline="0" noProof="0" dirty="0">
                  <a:ln>
                    <a:noFill/>
                  </a:ln>
                  <a:solidFill>
                    <a:srgbClr val="E5007D"/>
                  </a:solidFill>
                  <a:effectLst/>
                  <a:uLnTx/>
                  <a:uFillTx/>
                  <a:latin typeface="Arial"/>
                  <a:ea typeface="ＭＳ Ｐゴシック" pitchFamily="34" charset="-128"/>
                  <a:cs typeface="Arial"/>
                </a:rPr>
                <a:t>prevalence  </a:t>
              </a:r>
              <a:r>
                <a:rPr kumimoji="0" sz="1500" b="0" i="0" u="none" strike="noStrike" kern="1200" cap="none" spc="-10" normalizeH="0" baseline="0" noProof="0" dirty="0">
                  <a:ln>
                    <a:noFill/>
                  </a:ln>
                  <a:solidFill>
                    <a:srgbClr val="E5007D"/>
                  </a:solidFill>
                  <a:effectLst/>
                  <a:uLnTx/>
                  <a:uFillTx/>
                  <a:latin typeface="Arial"/>
                  <a:ea typeface="ＭＳ Ｐゴシック" pitchFamily="34" charset="-128"/>
                  <a:cs typeface="Arial"/>
                </a:rPr>
                <a:t>among </a:t>
              </a:r>
              <a:r>
                <a:rPr kumimoji="0" sz="1500" b="0" i="0" u="none" strike="noStrike" kern="1200" cap="none" spc="-15" normalizeH="0" baseline="0" noProof="0" dirty="0">
                  <a:ln>
                    <a:noFill/>
                  </a:ln>
                  <a:solidFill>
                    <a:srgbClr val="E5007D"/>
                  </a:solidFill>
                  <a:effectLst/>
                  <a:uLnTx/>
                  <a:uFillTx/>
                  <a:latin typeface="Arial"/>
                  <a:ea typeface="ＭＳ Ｐゴシック" pitchFamily="34" charset="-128"/>
                  <a:cs typeface="Arial"/>
                </a:rPr>
                <a:t>young men </a:t>
              </a:r>
              <a:r>
                <a:rPr kumimoji="0" sz="1500" b="0" i="0" u="none" strike="noStrike" kern="1200" cap="none" spc="-10" normalizeH="0" baseline="0" noProof="0" dirty="0">
                  <a:ln>
                    <a:noFill/>
                  </a:ln>
                  <a:solidFill>
                    <a:srgbClr val="E5007D"/>
                  </a:solidFill>
                  <a:effectLst/>
                  <a:uLnTx/>
                  <a:uFillTx/>
                  <a:latin typeface="Arial"/>
                  <a:ea typeface="ＭＳ Ｐゴシック" pitchFamily="34" charset="-128"/>
                  <a:cs typeface="Arial"/>
                </a:rPr>
                <a:t>who </a:t>
              </a:r>
              <a:r>
                <a:rPr kumimoji="0" sz="1500" b="0" i="0" u="none" strike="noStrike" kern="1200" cap="none" spc="-20" normalizeH="0" baseline="0" noProof="0" dirty="0">
                  <a:ln>
                    <a:noFill/>
                  </a:ln>
                  <a:solidFill>
                    <a:srgbClr val="E5007D"/>
                  </a:solidFill>
                  <a:effectLst/>
                  <a:uLnTx/>
                  <a:uFillTx/>
                  <a:latin typeface="Arial"/>
                  <a:ea typeface="ＭＳ Ｐゴシック" pitchFamily="34" charset="-128"/>
                  <a:cs typeface="Arial"/>
                </a:rPr>
                <a:t>have </a:t>
              </a:r>
              <a:r>
                <a:rPr kumimoji="0" sz="1500" b="0" i="0" u="none" strike="noStrike" kern="1200" cap="none" spc="-35" normalizeH="0" baseline="0" noProof="0" dirty="0">
                  <a:ln>
                    <a:noFill/>
                  </a:ln>
                  <a:solidFill>
                    <a:srgbClr val="E5007D"/>
                  </a:solidFill>
                  <a:effectLst/>
                  <a:uLnTx/>
                  <a:uFillTx/>
                  <a:latin typeface="Arial"/>
                  <a:ea typeface="ＭＳ Ｐゴシック" pitchFamily="34" charset="-128"/>
                  <a:cs typeface="Arial"/>
                </a:rPr>
                <a:t>sex </a:t>
              </a:r>
              <a:r>
                <a:rPr kumimoji="0" sz="1500" b="0" i="0" u="none" strike="noStrike" kern="1200" cap="none" spc="0" normalizeH="0" baseline="0" noProof="0" dirty="0">
                  <a:ln>
                    <a:noFill/>
                  </a:ln>
                  <a:solidFill>
                    <a:srgbClr val="E5007D"/>
                  </a:solidFill>
                  <a:effectLst/>
                  <a:uLnTx/>
                  <a:uFillTx/>
                  <a:latin typeface="Arial"/>
                  <a:ea typeface="ＭＳ Ｐゴシック" pitchFamily="34" charset="-128"/>
                  <a:cs typeface="Arial"/>
                </a:rPr>
                <a:t>with </a:t>
              </a:r>
              <a:r>
                <a:rPr kumimoji="0" sz="1500" b="0" i="0" u="none" strike="noStrike" kern="1200" cap="none" spc="-15" normalizeH="0" baseline="0" noProof="0" dirty="0">
                  <a:ln>
                    <a:noFill/>
                  </a:ln>
                  <a:solidFill>
                    <a:srgbClr val="E5007D"/>
                  </a:solidFill>
                  <a:effectLst/>
                  <a:uLnTx/>
                  <a:uFillTx/>
                  <a:latin typeface="Arial"/>
                  <a:ea typeface="ＭＳ Ｐゴシック" pitchFamily="34" charset="-128"/>
                  <a:cs typeface="Arial"/>
                </a:rPr>
                <a:t>men  </a:t>
              </a:r>
              <a:r>
                <a:rPr kumimoji="0" sz="1500" b="0" i="0" u="none" strike="noStrike" kern="1200" cap="none" spc="20" normalizeH="0" baseline="0" noProof="0" dirty="0">
                  <a:ln>
                    <a:noFill/>
                  </a:ln>
                  <a:solidFill>
                    <a:srgbClr val="E5007D"/>
                  </a:solidFill>
                  <a:effectLst/>
                  <a:uLnTx/>
                  <a:uFillTx/>
                  <a:latin typeface="Arial"/>
                  <a:ea typeface="ＭＳ Ｐゴシック" pitchFamily="34" charset="-128"/>
                  <a:cs typeface="Arial"/>
                </a:rPr>
                <a:t>(&lt;25</a:t>
              </a:r>
              <a:r>
                <a:rPr kumimoji="0" sz="1500" b="0" i="0" u="none" strike="noStrike" kern="1200" cap="none" spc="-10" normalizeH="0" baseline="0" noProof="0" dirty="0">
                  <a:ln>
                    <a:noFill/>
                  </a:ln>
                  <a:solidFill>
                    <a:srgbClr val="E5007D"/>
                  </a:solidFill>
                  <a:effectLst/>
                  <a:uLnTx/>
                  <a:uFillTx/>
                  <a:latin typeface="Arial"/>
                  <a:ea typeface="ＭＳ Ｐゴシック" pitchFamily="34" charset="-128"/>
                  <a:cs typeface="Arial"/>
                </a:rPr>
                <a:t> </a:t>
              </a:r>
              <a:r>
                <a:rPr kumimoji="0" sz="1500" b="0" i="0" u="none" strike="noStrike" kern="1200" cap="none" spc="-25" normalizeH="0" baseline="0" noProof="0" dirty="0">
                  <a:ln>
                    <a:noFill/>
                  </a:ln>
                  <a:solidFill>
                    <a:srgbClr val="E5007D"/>
                  </a:solidFill>
                  <a:effectLst/>
                  <a:uLnTx/>
                  <a:uFillTx/>
                  <a:latin typeface="Arial"/>
                  <a:ea typeface="ＭＳ Ｐゴシック" pitchFamily="34" charset="-128"/>
                  <a:cs typeface="Arial"/>
                </a:rPr>
                <a:t>years)</a:t>
              </a:r>
              <a:endParaRPr kumimoji="0" sz="15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cxnSp>
          <p:nvCxnSpPr>
            <p:cNvPr id="284" name="Straight Connector 283">
              <a:extLst>
                <a:ext uri="{FF2B5EF4-FFF2-40B4-BE49-F238E27FC236}">
                  <a16:creationId xmlns:a16="http://schemas.microsoft.com/office/drawing/2014/main" id="{DB0AC57A-F3A2-49A1-BCC6-59BCBF71C07C}"/>
                </a:ext>
              </a:extLst>
            </p:cNvPr>
            <p:cNvCxnSpPr/>
            <p:nvPr/>
          </p:nvCxnSpPr>
          <p:spPr>
            <a:xfrm>
              <a:off x="540000" y="3571200"/>
              <a:ext cx="9144000" cy="0"/>
            </a:xfrm>
            <a:prstGeom prst="line">
              <a:avLst/>
            </a:prstGeom>
            <a:ln w="3175">
              <a:solidFill>
                <a:schemeClr val="bg2">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28" name="object 166">
              <a:extLst>
                <a:ext uri="{FF2B5EF4-FFF2-40B4-BE49-F238E27FC236}">
                  <a16:creationId xmlns:a16="http://schemas.microsoft.com/office/drawing/2014/main" id="{A8F6EEB4-AE11-41D4-A409-EC01860AA047}"/>
                </a:ext>
              </a:extLst>
            </p:cNvPr>
            <p:cNvSpPr txBox="1"/>
            <p:nvPr/>
          </p:nvSpPr>
          <p:spPr>
            <a:xfrm>
              <a:off x="540000" y="3780000"/>
              <a:ext cx="2148661" cy="936154"/>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5" normalizeH="0" baseline="0" noProof="0" dirty="0">
                  <a:ln>
                    <a:noFill/>
                  </a:ln>
                  <a:solidFill>
                    <a:srgbClr val="009FE3"/>
                  </a:solidFill>
                  <a:effectLst/>
                  <a:uLnTx/>
                  <a:uFillTx/>
                  <a:latin typeface="Arial"/>
                  <a:ea typeface="ＭＳ Ｐゴシック" pitchFamily="34" charset="-128"/>
                  <a:cs typeface="Arial"/>
                </a:rPr>
                <a:t>HIV incidence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5" normalizeH="0" baseline="0" noProof="0" dirty="0">
                  <a:ln>
                    <a:noFill/>
                  </a:ln>
                  <a:solidFill>
                    <a:srgbClr val="009FE3"/>
                  </a:solidFill>
                  <a:effectLst/>
                  <a:uLnTx/>
                  <a:uFillTx/>
                  <a:latin typeface="Arial"/>
                  <a:ea typeface="ＭＳ Ｐゴシック" pitchFamily="34" charset="-128"/>
                  <a:cs typeface="Arial"/>
                </a:rPr>
                <a:t>among young men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5" normalizeH="0" baseline="0" noProof="0" dirty="0">
                  <a:ln>
                    <a:noFill/>
                  </a:ln>
                  <a:solidFill>
                    <a:srgbClr val="009FE3"/>
                  </a:solidFill>
                  <a:effectLst/>
                  <a:uLnTx/>
                  <a:uFillTx/>
                  <a:latin typeface="Arial"/>
                  <a:ea typeface="ＭＳ Ｐゴシック" pitchFamily="34" charset="-128"/>
                  <a:cs typeface="Arial"/>
                </a:rPr>
                <a:t>who have sex with men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5" normalizeH="0" baseline="0" noProof="0" dirty="0">
                  <a:ln>
                    <a:noFill/>
                  </a:ln>
                  <a:solidFill>
                    <a:srgbClr val="009FE3"/>
                  </a:solidFill>
                  <a:effectLst/>
                  <a:uLnTx/>
                  <a:uFillTx/>
                  <a:latin typeface="Arial"/>
                  <a:ea typeface="ＭＳ Ｐゴシック" pitchFamily="34" charset="-128"/>
                  <a:cs typeface="Arial"/>
                </a:rPr>
                <a:t>(&lt;25 years)</a:t>
              </a:r>
            </a:p>
          </p:txBody>
        </p:sp>
        <p:grpSp>
          <p:nvGrpSpPr>
            <p:cNvPr id="18" name="Group 17">
              <a:extLst>
                <a:ext uri="{FF2B5EF4-FFF2-40B4-BE49-F238E27FC236}">
                  <a16:creationId xmlns:a16="http://schemas.microsoft.com/office/drawing/2014/main" id="{27239173-9E9A-46A4-9D64-357F671C421D}"/>
                </a:ext>
              </a:extLst>
            </p:cNvPr>
            <p:cNvGrpSpPr/>
            <p:nvPr/>
          </p:nvGrpSpPr>
          <p:grpSpPr>
            <a:xfrm>
              <a:off x="2970000" y="1476000"/>
              <a:ext cx="3240000" cy="1980000"/>
              <a:chOff x="2880000" y="1440001"/>
              <a:chExt cx="3240000" cy="1980000"/>
            </a:xfrm>
          </p:grpSpPr>
          <p:sp>
            <p:nvSpPr>
              <p:cNvPr id="66" name="Rectangle 65">
                <a:extLst>
                  <a:ext uri="{FF2B5EF4-FFF2-40B4-BE49-F238E27FC236}">
                    <a16:creationId xmlns:a16="http://schemas.microsoft.com/office/drawing/2014/main" id="{FB6FB77F-1D32-4162-9697-D2391AF48BD9}"/>
                  </a:ext>
                </a:extLst>
              </p:cNvPr>
              <p:cNvSpPr/>
              <p:nvPr/>
            </p:nvSpPr>
            <p:spPr>
              <a:xfrm>
                <a:off x="2880000" y="1440001"/>
                <a:ext cx="3240000" cy="198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dirty="0">
                    <a:ln>
                      <a:noFill/>
                    </a:ln>
                    <a:solidFill>
                      <a:srgbClr val="E71989"/>
                    </a:solidFill>
                    <a:effectLst/>
                    <a:uLnTx/>
                    <a:uFillTx/>
                    <a:latin typeface="Arial" panose="020B0604020202020204" pitchFamily="34" charset="0"/>
                    <a:ea typeface="+mn-ea"/>
                    <a:cs typeface="Arial" panose="020B0604020202020204" pitchFamily="34" charset="0"/>
                  </a:rPr>
                  <a:t>INDONESIA</a:t>
                </a:r>
              </a:p>
            </p:txBody>
          </p:sp>
          <p:grpSp>
            <p:nvGrpSpPr>
              <p:cNvPr id="253" name="Group 252">
                <a:extLst>
                  <a:ext uri="{FF2B5EF4-FFF2-40B4-BE49-F238E27FC236}">
                    <a16:creationId xmlns:a16="http://schemas.microsoft.com/office/drawing/2014/main" id="{6B6960F3-C29B-454D-A1AB-1F5D51F4F83D}"/>
                  </a:ext>
                </a:extLst>
              </p:cNvPr>
              <p:cNvGrpSpPr/>
              <p:nvPr/>
            </p:nvGrpSpPr>
            <p:grpSpPr>
              <a:xfrm>
                <a:off x="3200833" y="2026801"/>
                <a:ext cx="2525365" cy="1221374"/>
                <a:chOff x="1232802" y="1815669"/>
                <a:chExt cx="2525365" cy="1221374"/>
              </a:xfrm>
            </p:grpSpPr>
            <p:sp>
              <p:nvSpPr>
                <p:cNvPr id="277" name="object 33">
                  <a:extLst>
                    <a:ext uri="{FF2B5EF4-FFF2-40B4-BE49-F238E27FC236}">
                      <a16:creationId xmlns:a16="http://schemas.microsoft.com/office/drawing/2014/main" id="{1A49531D-DC4A-41CC-8005-F71D6A44C8F3}"/>
                    </a:ext>
                  </a:extLst>
                </p:cNvPr>
                <p:cNvSpPr txBox="1"/>
                <p:nvPr/>
              </p:nvSpPr>
              <p:spPr>
                <a:xfrm>
                  <a:off x="1403044" y="2011252"/>
                  <a:ext cx="131445"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20</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87" name="object 34">
                  <a:extLst>
                    <a:ext uri="{FF2B5EF4-FFF2-40B4-BE49-F238E27FC236}">
                      <a16:creationId xmlns:a16="http://schemas.microsoft.com/office/drawing/2014/main" id="{BFD13702-7D11-4791-A5E1-BC123AE4BA99}"/>
                    </a:ext>
                  </a:extLst>
                </p:cNvPr>
                <p:cNvSpPr txBox="1"/>
                <p:nvPr/>
              </p:nvSpPr>
              <p:spPr>
                <a:xfrm>
                  <a:off x="1403044" y="2201142"/>
                  <a:ext cx="131445"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288" name="object 35">
                  <a:extLst>
                    <a:ext uri="{FF2B5EF4-FFF2-40B4-BE49-F238E27FC236}">
                      <a16:creationId xmlns:a16="http://schemas.microsoft.com/office/drawing/2014/main" id="{ACCF0ECD-1D2F-4075-AAF4-90C74484622D}"/>
                    </a:ext>
                  </a:extLst>
                </p:cNvPr>
                <p:cNvSpPr txBox="1"/>
                <p:nvPr/>
              </p:nvSpPr>
              <p:spPr>
                <a:xfrm>
                  <a:off x="1403044" y="2391033"/>
                  <a:ext cx="131445"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289" name="object 36">
                  <a:extLst>
                    <a:ext uri="{FF2B5EF4-FFF2-40B4-BE49-F238E27FC236}">
                      <a16:creationId xmlns:a16="http://schemas.microsoft.com/office/drawing/2014/main" id="{2491BC37-578E-49D7-8E12-1179D4FB0F43}"/>
                    </a:ext>
                  </a:extLst>
                </p:cNvPr>
                <p:cNvSpPr txBox="1"/>
                <p:nvPr/>
              </p:nvSpPr>
              <p:spPr>
                <a:xfrm>
                  <a:off x="1455876" y="2580923"/>
                  <a:ext cx="78740"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290" name="object 37">
                  <a:extLst>
                    <a:ext uri="{FF2B5EF4-FFF2-40B4-BE49-F238E27FC236}">
                      <a16:creationId xmlns:a16="http://schemas.microsoft.com/office/drawing/2014/main" id="{6AFBCA5D-F894-4EC7-BAAD-ACA28E243B1A}"/>
                    </a:ext>
                  </a:extLst>
                </p:cNvPr>
                <p:cNvSpPr txBox="1"/>
                <p:nvPr/>
              </p:nvSpPr>
              <p:spPr>
                <a:xfrm>
                  <a:off x="1455876" y="2770813"/>
                  <a:ext cx="78740"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291" name="object 41">
                  <a:extLst>
                    <a:ext uri="{FF2B5EF4-FFF2-40B4-BE49-F238E27FC236}">
                      <a16:creationId xmlns:a16="http://schemas.microsoft.com/office/drawing/2014/main" id="{80D97DB7-C3B1-4040-A881-9E1241F3057C}"/>
                    </a:ext>
                  </a:extLst>
                </p:cNvPr>
                <p:cNvSpPr txBox="1"/>
                <p:nvPr/>
              </p:nvSpPr>
              <p:spPr>
                <a:xfrm>
                  <a:off x="1403045" y="1815669"/>
                  <a:ext cx="133200" cy="135935"/>
                </a:xfrm>
                <a:prstGeom prst="rect">
                  <a:avLst/>
                </a:prstGeom>
              </p:spPr>
              <p:txBody>
                <a:bodyPr vert="horz" wrap="square" lIns="0" tIns="12700" rIns="0" bIns="0" rtlCol="0" anchor="ctr">
                  <a:noAutofit/>
                </a:bodyPr>
                <a:lstStyle/>
                <a:p>
                  <a:pPr marL="12700" marR="0" lvl="0" indent="0" algn="r" defTabSz="914400" rtl="0" eaLnBrk="1" fontAlgn="auto" latinLnBrk="0" hangingPunct="1">
                    <a:lnSpc>
                      <a:spcPct val="100000"/>
                    </a:lnSpc>
                    <a:spcBef>
                      <a:spcPts val="100"/>
                    </a:spcBef>
                    <a:spcAft>
                      <a:spcPts val="0"/>
                    </a:spcAft>
                    <a:buClrTx/>
                    <a:buSzTx/>
                    <a:buFontTx/>
                    <a:buNone/>
                    <a:tabLst>
                      <a:tab pos="2839720" algn="l"/>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25</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92" name="object 48">
                  <a:extLst>
                    <a:ext uri="{FF2B5EF4-FFF2-40B4-BE49-F238E27FC236}">
                      <a16:creationId xmlns:a16="http://schemas.microsoft.com/office/drawing/2014/main" id="{31F5C8CE-6F2C-43B3-AE2A-1228B6DCA903}"/>
                    </a:ext>
                  </a:extLst>
                </p:cNvPr>
                <p:cNvSpPr txBox="1"/>
                <p:nvPr/>
              </p:nvSpPr>
              <p:spPr>
                <a:xfrm>
                  <a:off x="1232802" y="2147034"/>
                  <a:ext cx="115416" cy="421005"/>
                </a:xfrm>
                <a:prstGeom prst="rect">
                  <a:avLst/>
                </a:prstGeom>
              </p:spPr>
              <p:txBody>
                <a:bodyPr vert="vert270" wrap="square" lIns="0" tIns="0" rIns="0" bIns="0" rtlCol="0">
                  <a:spAutoFit/>
                </a:bodyPr>
                <a:lstStyle/>
                <a:p>
                  <a:pPr marL="12700" marR="0" lvl="0" indent="0" algn="l" defTabSz="914400" rtl="0" eaLnBrk="1" fontAlgn="auto" latinLnBrk="0" hangingPunct="1">
                    <a:lnSpc>
                      <a:spcPts val="865"/>
                    </a:lnSpc>
                    <a:spcBef>
                      <a:spcPts val="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ＭＳ Ｐゴシック" pitchFamily="34" charset="-128"/>
                      <a:cs typeface="Arial"/>
                    </a:rPr>
                    <a:t>Per</a:t>
                  </a:r>
                  <a:r>
                    <a:rPr kumimoji="0" sz="800" b="0" i="0" u="none" strike="noStrike" kern="1200" cap="none" spc="-45" normalizeH="0" baseline="0" noProof="0" dirty="0">
                      <a:ln>
                        <a:noFill/>
                      </a:ln>
                      <a:solidFill>
                        <a:prstClr val="black"/>
                      </a:solidFill>
                      <a:effectLst/>
                      <a:uLnTx/>
                      <a:uFillTx/>
                      <a:latin typeface="Arial"/>
                      <a:ea typeface="ＭＳ Ｐゴシック" pitchFamily="34" charset="-128"/>
                      <a:cs typeface="Arial"/>
                    </a:rPr>
                    <a:t> </a:t>
                  </a:r>
                  <a:r>
                    <a:rPr kumimoji="0" sz="8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cent</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93" name="object 52">
                  <a:extLst>
                    <a:ext uri="{FF2B5EF4-FFF2-40B4-BE49-F238E27FC236}">
                      <a16:creationId xmlns:a16="http://schemas.microsoft.com/office/drawing/2014/main" id="{F335235B-BC66-40C1-8561-B212AF969B2B}"/>
                    </a:ext>
                  </a:extLst>
                </p:cNvPr>
                <p:cNvSpPr txBox="1"/>
                <p:nvPr/>
              </p:nvSpPr>
              <p:spPr>
                <a:xfrm>
                  <a:off x="2011566" y="2901108"/>
                  <a:ext cx="236854"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2011</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94" name="object 53">
                  <a:extLst>
                    <a:ext uri="{FF2B5EF4-FFF2-40B4-BE49-F238E27FC236}">
                      <a16:creationId xmlns:a16="http://schemas.microsoft.com/office/drawing/2014/main" id="{46E7C8A2-018D-4B5C-B587-A35D3F30930D}"/>
                    </a:ext>
                  </a:extLst>
                </p:cNvPr>
                <p:cNvSpPr txBox="1"/>
                <p:nvPr/>
              </p:nvSpPr>
              <p:spPr>
                <a:xfrm>
                  <a:off x="3078670" y="2901108"/>
                  <a:ext cx="236854"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2015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295" name="object 59">
                  <a:extLst>
                    <a:ext uri="{FF2B5EF4-FFF2-40B4-BE49-F238E27FC236}">
                      <a16:creationId xmlns:a16="http://schemas.microsoft.com/office/drawing/2014/main" id="{89DB5645-8329-41C0-8259-89E0A7CBAA31}"/>
                    </a:ext>
                  </a:extLst>
                </p:cNvPr>
                <p:cNvSpPr/>
                <p:nvPr/>
              </p:nvSpPr>
              <p:spPr>
                <a:xfrm>
                  <a:off x="1596127" y="1897951"/>
                  <a:ext cx="0" cy="186690"/>
                </a:xfrm>
                <a:custGeom>
                  <a:avLst/>
                  <a:gdLst/>
                  <a:ahLst/>
                  <a:cxnLst/>
                  <a:rect l="l" t="t" r="r" b="b"/>
                  <a:pathLst>
                    <a:path h="186689">
                      <a:moveTo>
                        <a:pt x="0" y="186651"/>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96" name="object 60">
                  <a:extLst>
                    <a:ext uri="{FF2B5EF4-FFF2-40B4-BE49-F238E27FC236}">
                      <a16:creationId xmlns:a16="http://schemas.microsoft.com/office/drawing/2014/main" id="{8A889B8B-BE70-4355-A9AA-8C0A917F7167}"/>
                    </a:ext>
                  </a:extLst>
                </p:cNvPr>
                <p:cNvSpPr/>
                <p:nvPr/>
              </p:nvSpPr>
              <p:spPr>
                <a:xfrm>
                  <a:off x="1596127" y="2084607"/>
                  <a:ext cx="0" cy="189865"/>
                </a:xfrm>
                <a:custGeom>
                  <a:avLst/>
                  <a:gdLst/>
                  <a:ahLst/>
                  <a:cxnLst/>
                  <a:rect l="l" t="t" r="r" b="b"/>
                  <a:pathLst>
                    <a:path h="189865">
                      <a:moveTo>
                        <a:pt x="0" y="189826"/>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97" name="object 61">
                  <a:extLst>
                    <a:ext uri="{FF2B5EF4-FFF2-40B4-BE49-F238E27FC236}">
                      <a16:creationId xmlns:a16="http://schemas.microsoft.com/office/drawing/2014/main" id="{53B493A4-1EBA-46B0-882C-05CA4FA3076D}"/>
                    </a:ext>
                  </a:extLst>
                </p:cNvPr>
                <p:cNvSpPr/>
                <p:nvPr/>
              </p:nvSpPr>
              <p:spPr>
                <a:xfrm>
                  <a:off x="1596127" y="2274437"/>
                  <a:ext cx="0" cy="189865"/>
                </a:xfrm>
                <a:custGeom>
                  <a:avLst/>
                  <a:gdLst/>
                  <a:ahLst/>
                  <a:cxnLst/>
                  <a:rect l="l" t="t" r="r" b="b"/>
                  <a:pathLst>
                    <a:path h="189865">
                      <a:moveTo>
                        <a:pt x="0" y="189826"/>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98" name="object 62">
                  <a:extLst>
                    <a:ext uri="{FF2B5EF4-FFF2-40B4-BE49-F238E27FC236}">
                      <a16:creationId xmlns:a16="http://schemas.microsoft.com/office/drawing/2014/main" id="{7F71B312-80E2-405E-8C6E-06715C74A55A}"/>
                    </a:ext>
                  </a:extLst>
                </p:cNvPr>
                <p:cNvSpPr/>
                <p:nvPr/>
              </p:nvSpPr>
              <p:spPr>
                <a:xfrm>
                  <a:off x="1596127" y="2464267"/>
                  <a:ext cx="0" cy="189865"/>
                </a:xfrm>
                <a:custGeom>
                  <a:avLst/>
                  <a:gdLst/>
                  <a:ahLst/>
                  <a:cxnLst/>
                  <a:rect l="l" t="t" r="r" b="b"/>
                  <a:pathLst>
                    <a:path h="189865">
                      <a:moveTo>
                        <a:pt x="0" y="189826"/>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99" name="object 63">
                  <a:extLst>
                    <a:ext uri="{FF2B5EF4-FFF2-40B4-BE49-F238E27FC236}">
                      <a16:creationId xmlns:a16="http://schemas.microsoft.com/office/drawing/2014/main" id="{C0AA2B2A-2EDA-48DA-B476-7A4B34AE24AF}"/>
                    </a:ext>
                  </a:extLst>
                </p:cNvPr>
                <p:cNvSpPr/>
                <p:nvPr/>
              </p:nvSpPr>
              <p:spPr>
                <a:xfrm>
                  <a:off x="1596127" y="2654096"/>
                  <a:ext cx="0" cy="186690"/>
                </a:xfrm>
                <a:custGeom>
                  <a:avLst/>
                  <a:gdLst/>
                  <a:ahLst/>
                  <a:cxnLst/>
                  <a:rect l="l" t="t" r="r" b="b"/>
                  <a:pathLst>
                    <a:path h="186690">
                      <a:moveTo>
                        <a:pt x="0" y="186651"/>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00" name="object 64">
                  <a:extLst>
                    <a:ext uri="{FF2B5EF4-FFF2-40B4-BE49-F238E27FC236}">
                      <a16:creationId xmlns:a16="http://schemas.microsoft.com/office/drawing/2014/main" id="{02634EBE-1718-4E22-9506-A686DF3BF0BC}"/>
                    </a:ext>
                  </a:extLst>
                </p:cNvPr>
                <p:cNvSpPr/>
                <p:nvPr/>
              </p:nvSpPr>
              <p:spPr>
                <a:xfrm>
                  <a:off x="1592952" y="2843924"/>
                  <a:ext cx="1083310" cy="0"/>
                </a:xfrm>
                <a:custGeom>
                  <a:avLst/>
                  <a:gdLst/>
                  <a:ahLst/>
                  <a:cxnLst/>
                  <a:rect l="l" t="t" r="r" b="b"/>
                  <a:pathLst>
                    <a:path w="1083310">
                      <a:moveTo>
                        <a:pt x="0" y="0"/>
                      </a:moveTo>
                      <a:lnTo>
                        <a:pt x="108317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01" name="object 65">
                  <a:extLst>
                    <a:ext uri="{FF2B5EF4-FFF2-40B4-BE49-F238E27FC236}">
                      <a16:creationId xmlns:a16="http://schemas.microsoft.com/office/drawing/2014/main" id="{75B749C0-2C25-4A85-96BB-8CD9325A2118}"/>
                    </a:ext>
                  </a:extLst>
                </p:cNvPr>
                <p:cNvSpPr/>
                <p:nvPr/>
              </p:nvSpPr>
              <p:spPr>
                <a:xfrm>
                  <a:off x="2676127" y="2843924"/>
                  <a:ext cx="1082040" cy="0"/>
                </a:xfrm>
                <a:custGeom>
                  <a:avLst/>
                  <a:gdLst/>
                  <a:ahLst/>
                  <a:cxnLst/>
                  <a:rect l="l" t="t" r="r" b="b"/>
                  <a:pathLst>
                    <a:path w="1082039">
                      <a:moveTo>
                        <a:pt x="0" y="0"/>
                      </a:moveTo>
                      <a:lnTo>
                        <a:pt x="108151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02" name="object 66">
                  <a:extLst>
                    <a:ext uri="{FF2B5EF4-FFF2-40B4-BE49-F238E27FC236}">
                      <a16:creationId xmlns:a16="http://schemas.microsoft.com/office/drawing/2014/main" id="{2FBAD345-1702-48D6-A1D6-E57AAB33F392}"/>
                    </a:ext>
                  </a:extLst>
                </p:cNvPr>
                <p:cNvSpPr/>
                <p:nvPr/>
              </p:nvSpPr>
              <p:spPr>
                <a:xfrm>
                  <a:off x="1608833" y="1894774"/>
                  <a:ext cx="1061085" cy="0"/>
                </a:xfrm>
                <a:custGeom>
                  <a:avLst/>
                  <a:gdLst/>
                  <a:ahLst/>
                  <a:cxnLst/>
                  <a:rect l="l" t="t" r="r" b="b"/>
                  <a:pathLst>
                    <a:path w="1061085">
                      <a:moveTo>
                        <a:pt x="0" y="0"/>
                      </a:moveTo>
                      <a:lnTo>
                        <a:pt x="1060945"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03" name="object 67">
                  <a:extLst>
                    <a:ext uri="{FF2B5EF4-FFF2-40B4-BE49-F238E27FC236}">
                      <a16:creationId xmlns:a16="http://schemas.microsoft.com/office/drawing/2014/main" id="{BF599B1C-0B85-444D-832D-82A355600ED2}"/>
                    </a:ext>
                  </a:extLst>
                </p:cNvPr>
                <p:cNvSpPr/>
                <p:nvPr/>
              </p:nvSpPr>
              <p:spPr>
                <a:xfrm>
                  <a:off x="1596127" y="189477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04" name="object 68">
                  <a:extLst>
                    <a:ext uri="{FF2B5EF4-FFF2-40B4-BE49-F238E27FC236}">
                      <a16:creationId xmlns:a16="http://schemas.microsoft.com/office/drawing/2014/main" id="{D56A6116-58F5-43A6-BA69-F708889E4EF9}"/>
                    </a:ext>
                  </a:extLst>
                </p:cNvPr>
                <p:cNvSpPr/>
                <p:nvPr/>
              </p:nvSpPr>
              <p:spPr>
                <a:xfrm>
                  <a:off x="2676122" y="189477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05" name="object 69">
                  <a:extLst>
                    <a:ext uri="{FF2B5EF4-FFF2-40B4-BE49-F238E27FC236}">
                      <a16:creationId xmlns:a16="http://schemas.microsoft.com/office/drawing/2014/main" id="{974FFB21-E538-4FF4-A235-86D8CA173791}"/>
                    </a:ext>
                  </a:extLst>
                </p:cNvPr>
                <p:cNvSpPr/>
                <p:nvPr/>
              </p:nvSpPr>
              <p:spPr>
                <a:xfrm>
                  <a:off x="2688813" y="1894774"/>
                  <a:ext cx="1059815" cy="0"/>
                </a:xfrm>
                <a:custGeom>
                  <a:avLst/>
                  <a:gdLst/>
                  <a:ahLst/>
                  <a:cxnLst/>
                  <a:rect l="l" t="t" r="r" b="b"/>
                  <a:pathLst>
                    <a:path w="1059814">
                      <a:moveTo>
                        <a:pt x="0" y="0"/>
                      </a:moveTo>
                      <a:lnTo>
                        <a:pt x="105931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06" name="object 70">
                  <a:extLst>
                    <a:ext uri="{FF2B5EF4-FFF2-40B4-BE49-F238E27FC236}">
                      <a16:creationId xmlns:a16="http://schemas.microsoft.com/office/drawing/2014/main" id="{00E9F799-4D0E-4F06-BA08-B06D4EA8AD22}"/>
                    </a:ext>
                  </a:extLst>
                </p:cNvPr>
                <p:cNvSpPr/>
                <p:nvPr/>
              </p:nvSpPr>
              <p:spPr>
                <a:xfrm>
                  <a:off x="2676127" y="189477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07" name="object 71">
                  <a:extLst>
                    <a:ext uri="{FF2B5EF4-FFF2-40B4-BE49-F238E27FC236}">
                      <a16:creationId xmlns:a16="http://schemas.microsoft.com/office/drawing/2014/main" id="{37286500-ABFE-42C3-B5F1-C15C11D524BB}"/>
                    </a:ext>
                  </a:extLst>
                </p:cNvPr>
                <p:cNvSpPr/>
                <p:nvPr/>
              </p:nvSpPr>
              <p:spPr>
                <a:xfrm>
                  <a:off x="3754472" y="189477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08" name="object 72">
                  <a:extLst>
                    <a:ext uri="{FF2B5EF4-FFF2-40B4-BE49-F238E27FC236}">
                      <a16:creationId xmlns:a16="http://schemas.microsoft.com/office/drawing/2014/main" id="{E9AF72D6-CFCF-4A41-AEC9-06B7661E965D}"/>
                    </a:ext>
                  </a:extLst>
                </p:cNvPr>
                <p:cNvSpPr/>
                <p:nvPr/>
              </p:nvSpPr>
              <p:spPr>
                <a:xfrm>
                  <a:off x="1615108" y="2084603"/>
                  <a:ext cx="1054735" cy="0"/>
                </a:xfrm>
                <a:custGeom>
                  <a:avLst/>
                  <a:gdLst/>
                  <a:ahLst/>
                  <a:cxnLst/>
                  <a:rect l="l" t="t" r="r" b="b"/>
                  <a:pathLst>
                    <a:path w="1054735">
                      <a:moveTo>
                        <a:pt x="0" y="0"/>
                      </a:moveTo>
                      <a:lnTo>
                        <a:pt x="1054696"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09" name="object 73">
                  <a:extLst>
                    <a:ext uri="{FF2B5EF4-FFF2-40B4-BE49-F238E27FC236}">
                      <a16:creationId xmlns:a16="http://schemas.microsoft.com/office/drawing/2014/main" id="{DB71DCC9-9E72-4654-9BAE-AA0DC3064F68}"/>
                    </a:ext>
                  </a:extLst>
                </p:cNvPr>
                <p:cNvSpPr/>
                <p:nvPr/>
              </p:nvSpPr>
              <p:spPr>
                <a:xfrm>
                  <a:off x="1602477" y="2084603"/>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10" name="object 74">
                  <a:extLst>
                    <a:ext uri="{FF2B5EF4-FFF2-40B4-BE49-F238E27FC236}">
                      <a16:creationId xmlns:a16="http://schemas.microsoft.com/office/drawing/2014/main" id="{99227F17-5314-4B51-A214-20B308DBB57A}"/>
                    </a:ext>
                  </a:extLst>
                </p:cNvPr>
                <p:cNvSpPr/>
                <p:nvPr/>
              </p:nvSpPr>
              <p:spPr>
                <a:xfrm>
                  <a:off x="2676122" y="2084603"/>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11" name="object 75">
                  <a:extLst>
                    <a:ext uri="{FF2B5EF4-FFF2-40B4-BE49-F238E27FC236}">
                      <a16:creationId xmlns:a16="http://schemas.microsoft.com/office/drawing/2014/main" id="{CF79E8C0-4A30-4965-9F68-D4907149F4E6}"/>
                    </a:ext>
                  </a:extLst>
                </p:cNvPr>
                <p:cNvSpPr/>
                <p:nvPr/>
              </p:nvSpPr>
              <p:spPr>
                <a:xfrm>
                  <a:off x="3240903" y="2084603"/>
                  <a:ext cx="507365" cy="0"/>
                </a:xfrm>
                <a:custGeom>
                  <a:avLst/>
                  <a:gdLst/>
                  <a:ahLst/>
                  <a:cxnLst/>
                  <a:rect l="l" t="t" r="r" b="b"/>
                  <a:pathLst>
                    <a:path w="507364">
                      <a:moveTo>
                        <a:pt x="0" y="0"/>
                      </a:moveTo>
                      <a:lnTo>
                        <a:pt x="507230"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12" name="object 76">
                  <a:extLst>
                    <a:ext uri="{FF2B5EF4-FFF2-40B4-BE49-F238E27FC236}">
                      <a16:creationId xmlns:a16="http://schemas.microsoft.com/office/drawing/2014/main" id="{B60B788D-A4E2-4CD8-BC3A-1EAE51179D55}"/>
                    </a:ext>
                  </a:extLst>
                </p:cNvPr>
                <p:cNvSpPr/>
                <p:nvPr/>
              </p:nvSpPr>
              <p:spPr>
                <a:xfrm>
                  <a:off x="2688813" y="2084603"/>
                  <a:ext cx="488950" cy="0"/>
                </a:xfrm>
                <a:custGeom>
                  <a:avLst/>
                  <a:gdLst/>
                  <a:ahLst/>
                  <a:cxnLst/>
                  <a:rect l="l" t="t" r="r" b="b"/>
                  <a:pathLst>
                    <a:path w="488950">
                      <a:moveTo>
                        <a:pt x="0" y="0"/>
                      </a:moveTo>
                      <a:lnTo>
                        <a:pt x="48858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13" name="object 77">
                  <a:extLst>
                    <a:ext uri="{FF2B5EF4-FFF2-40B4-BE49-F238E27FC236}">
                      <a16:creationId xmlns:a16="http://schemas.microsoft.com/office/drawing/2014/main" id="{CAB73B7A-7FA3-4E08-9F88-4C3504093821}"/>
                    </a:ext>
                  </a:extLst>
                </p:cNvPr>
                <p:cNvSpPr/>
                <p:nvPr/>
              </p:nvSpPr>
              <p:spPr>
                <a:xfrm>
                  <a:off x="2676127" y="2084603"/>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14" name="object 78">
                  <a:extLst>
                    <a:ext uri="{FF2B5EF4-FFF2-40B4-BE49-F238E27FC236}">
                      <a16:creationId xmlns:a16="http://schemas.microsoft.com/office/drawing/2014/main" id="{F4BBD08F-0BD9-4103-BCAB-8D90A89305E4}"/>
                    </a:ext>
                  </a:extLst>
                </p:cNvPr>
                <p:cNvSpPr/>
                <p:nvPr/>
              </p:nvSpPr>
              <p:spPr>
                <a:xfrm>
                  <a:off x="3754472" y="2084603"/>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15" name="object 79">
                  <a:extLst>
                    <a:ext uri="{FF2B5EF4-FFF2-40B4-BE49-F238E27FC236}">
                      <a16:creationId xmlns:a16="http://schemas.microsoft.com/office/drawing/2014/main" id="{5B0DC7D5-2945-479B-8399-B03A582F8B68}"/>
                    </a:ext>
                  </a:extLst>
                </p:cNvPr>
                <p:cNvSpPr/>
                <p:nvPr/>
              </p:nvSpPr>
              <p:spPr>
                <a:xfrm>
                  <a:off x="1615108" y="2274434"/>
                  <a:ext cx="1054735" cy="0"/>
                </a:xfrm>
                <a:custGeom>
                  <a:avLst/>
                  <a:gdLst/>
                  <a:ahLst/>
                  <a:cxnLst/>
                  <a:rect l="l" t="t" r="r" b="b"/>
                  <a:pathLst>
                    <a:path w="1054735">
                      <a:moveTo>
                        <a:pt x="0" y="0"/>
                      </a:moveTo>
                      <a:lnTo>
                        <a:pt x="1054696"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16" name="object 80">
                  <a:extLst>
                    <a:ext uri="{FF2B5EF4-FFF2-40B4-BE49-F238E27FC236}">
                      <a16:creationId xmlns:a16="http://schemas.microsoft.com/office/drawing/2014/main" id="{0F190F06-73A1-498F-BAA9-6D518A0E100C}"/>
                    </a:ext>
                  </a:extLst>
                </p:cNvPr>
                <p:cNvSpPr/>
                <p:nvPr/>
              </p:nvSpPr>
              <p:spPr>
                <a:xfrm>
                  <a:off x="1602477" y="227443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17" name="object 81">
                  <a:extLst>
                    <a:ext uri="{FF2B5EF4-FFF2-40B4-BE49-F238E27FC236}">
                      <a16:creationId xmlns:a16="http://schemas.microsoft.com/office/drawing/2014/main" id="{BB4E89BE-2FDA-4D36-BDD9-500EFB46B3DF}"/>
                    </a:ext>
                  </a:extLst>
                </p:cNvPr>
                <p:cNvSpPr/>
                <p:nvPr/>
              </p:nvSpPr>
              <p:spPr>
                <a:xfrm>
                  <a:off x="2676122" y="227443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18" name="object 82">
                  <a:extLst>
                    <a:ext uri="{FF2B5EF4-FFF2-40B4-BE49-F238E27FC236}">
                      <a16:creationId xmlns:a16="http://schemas.microsoft.com/office/drawing/2014/main" id="{46F67869-4EA3-4F53-AD24-C217BC9DA84F}"/>
                    </a:ext>
                  </a:extLst>
                </p:cNvPr>
                <p:cNvSpPr/>
                <p:nvPr/>
              </p:nvSpPr>
              <p:spPr>
                <a:xfrm>
                  <a:off x="3240903" y="2274434"/>
                  <a:ext cx="507365" cy="0"/>
                </a:xfrm>
                <a:custGeom>
                  <a:avLst/>
                  <a:gdLst/>
                  <a:ahLst/>
                  <a:cxnLst/>
                  <a:rect l="l" t="t" r="r" b="b"/>
                  <a:pathLst>
                    <a:path w="507364">
                      <a:moveTo>
                        <a:pt x="0" y="0"/>
                      </a:moveTo>
                      <a:lnTo>
                        <a:pt x="507230"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19" name="object 83">
                  <a:extLst>
                    <a:ext uri="{FF2B5EF4-FFF2-40B4-BE49-F238E27FC236}">
                      <a16:creationId xmlns:a16="http://schemas.microsoft.com/office/drawing/2014/main" id="{C3523536-9373-4B6F-A003-3D9353C5EF55}"/>
                    </a:ext>
                  </a:extLst>
                </p:cNvPr>
                <p:cNvSpPr/>
                <p:nvPr/>
              </p:nvSpPr>
              <p:spPr>
                <a:xfrm>
                  <a:off x="2688813" y="2274434"/>
                  <a:ext cx="488950" cy="0"/>
                </a:xfrm>
                <a:custGeom>
                  <a:avLst/>
                  <a:gdLst/>
                  <a:ahLst/>
                  <a:cxnLst/>
                  <a:rect l="l" t="t" r="r" b="b"/>
                  <a:pathLst>
                    <a:path w="488950">
                      <a:moveTo>
                        <a:pt x="0" y="0"/>
                      </a:moveTo>
                      <a:lnTo>
                        <a:pt x="48858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20" name="object 84">
                  <a:extLst>
                    <a:ext uri="{FF2B5EF4-FFF2-40B4-BE49-F238E27FC236}">
                      <a16:creationId xmlns:a16="http://schemas.microsoft.com/office/drawing/2014/main" id="{8ED4A085-A922-4C53-BFBD-2CEF2E5C7A6D}"/>
                    </a:ext>
                  </a:extLst>
                </p:cNvPr>
                <p:cNvSpPr/>
                <p:nvPr/>
              </p:nvSpPr>
              <p:spPr>
                <a:xfrm>
                  <a:off x="2676127" y="227443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21" name="object 85">
                  <a:extLst>
                    <a:ext uri="{FF2B5EF4-FFF2-40B4-BE49-F238E27FC236}">
                      <a16:creationId xmlns:a16="http://schemas.microsoft.com/office/drawing/2014/main" id="{37D71240-6FEE-4F06-B5E8-4DC425C42B7B}"/>
                    </a:ext>
                  </a:extLst>
                </p:cNvPr>
                <p:cNvSpPr/>
                <p:nvPr/>
              </p:nvSpPr>
              <p:spPr>
                <a:xfrm>
                  <a:off x="3754472" y="227443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22" name="object 86">
                  <a:extLst>
                    <a:ext uri="{FF2B5EF4-FFF2-40B4-BE49-F238E27FC236}">
                      <a16:creationId xmlns:a16="http://schemas.microsoft.com/office/drawing/2014/main" id="{E4F769AB-79CD-43AA-A1BB-983D458E02D6}"/>
                    </a:ext>
                  </a:extLst>
                </p:cNvPr>
                <p:cNvSpPr/>
                <p:nvPr/>
              </p:nvSpPr>
              <p:spPr>
                <a:xfrm>
                  <a:off x="1615108" y="2464264"/>
                  <a:ext cx="1054735" cy="0"/>
                </a:xfrm>
                <a:custGeom>
                  <a:avLst/>
                  <a:gdLst/>
                  <a:ahLst/>
                  <a:cxnLst/>
                  <a:rect l="l" t="t" r="r" b="b"/>
                  <a:pathLst>
                    <a:path w="1054735">
                      <a:moveTo>
                        <a:pt x="0" y="0"/>
                      </a:moveTo>
                      <a:lnTo>
                        <a:pt x="1054696"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23" name="object 87">
                  <a:extLst>
                    <a:ext uri="{FF2B5EF4-FFF2-40B4-BE49-F238E27FC236}">
                      <a16:creationId xmlns:a16="http://schemas.microsoft.com/office/drawing/2014/main" id="{68291E29-9BCC-4E90-8949-F6CAE0F5D8B3}"/>
                    </a:ext>
                  </a:extLst>
                </p:cNvPr>
                <p:cNvSpPr/>
                <p:nvPr/>
              </p:nvSpPr>
              <p:spPr>
                <a:xfrm>
                  <a:off x="1602477" y="246426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24" name="object 88">
                  <a:extLst>
                    <a:ext uri="{FF2B5EF4-FFF2-40B4-BE49-F238E27FC236}">
                      <a16:creationId xmlns:a16="http://schemas.microsoft.com/office/drawing/2014/main" id="{6EE8EEF0-FB2E-4D26-832C-CF47F812730D}"/>
                    </a:ext>
                  </a:extLst>
                </p:cNvPr>
                <p:cNvSpPr/>
                <p:nvPr/>
              </p:nvSpPr>
              <p:spPr>
                <a:xfrm>
                  <a:off x="2676122" y="246426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25" name="object 89">
                  <a:extLst>
                    <a:ext uri="{FF2B5EF4-FFF2-40B4-BE49-F238E27FC236}">
                      <a16:creationId xmlns:a16="http://schemas.microsoft.com/office/drawing/2014/main" id="{6D7BAFD6-41AF-46E6-97A0-668727B88565}"/>
                    </a:ext>
                  </a:extLst>
                </p:cNvPr>
                <p:cNvSpPr/>
                <p:nvPr/>
              </p:nvSpPr>
              <p:spPr>
                <a:xfrm>
                  <a:off x="3240903" y="2464264"/>
                  <a:ext cx="507365" cy="0"/>
                </a:xfrm>
                <a:custGeom>
                  <a:avLst/>
                  <a:gdLst/>
                  <a:ahLst/>
                  <a:cxnLst/>
                  <a:rect l="l" t="t" r="r" b="b"/>
                  <a:pathLst>
                    <a:path w="507364">
                      <a:moveTo>
                        <a:pt x="0" y="0"/>
                      </a:moveTo>
                      <a:lnTo>
                        <a:pt x="507230"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26" name="object 90">
                  <a:extLst>
                    <a:ext uri="{FF2B5EF4-FFF2-40B4-BE49-F238E27FC236}">
                      <a16:creationId xmlns:a16="http://schemas.microsoft.com/office/drawing/2014/main" id="{FD264C2F-0005-47F0-BB31-93187E2761BE}"/>
                    </a:ext>
                  </a:extLst>
                </p:cNvPr>
                <p:cNvSpPr/>
                <p:nvPr/>
              </p:nvSpPr>
              <p:spPr>
                <a:xfrm>
                  <a:off x="2688813" y="2464264"/>
                  <a:ext cx="488950" cy="0"/>
                </a:xfrm>
                <a:custGeom>
                  <a:avLst/>
                  <a:gdLst/>
                  <a:ahLst/>
                  <a:cxnLst/>
                  <a:rect l="l" t="t" r="r" b="b"/>
                  <a:pathLst>
                    <a:path w="488950">
                      <a:moveTo>
                        <a:pt x="0" y="0"/>
                      </a:moveTo>
                      <a:lnTo>
                        <a:pt x="48858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27" name="object 91">
                  <a:extLst>
                    <a:ext uri="{FF2B5EF4-FFF2-40B4-BE49-F238E27FC236}">
                      <a16:creationId xmlns:a16="http://schemas.microsoft.com/office/drawing/2014/main" id="{9AB4F885-482F-4810-8E60-DB59961A971E}"/>
                    </a:ext>
                  </a:extLst>
                </p:cNvPr>
                <p:cNvSpPr/>
                <p:nvPr/>
              </p:nvSpPr>
              <p:spPr>
                <a:xfrm>
                  <a:off x="2676127" y="246426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28" name="object 92">
                  <a:extLst>
                    <a:ext uri="{FF2B5EF4-FFF2-40B4-BE49-F238E27FC236}">
                      <a16:creationId xmlns:a16="http://schemas.microsoft.com/office/drawing/2014/main" id="{B1C3B5CC-4277-4ECB-92D7-761AA430D3CC}"/>
                    </a:ext>
                  </a:extLst>
                </p:cNvPr>
                <p:cNvSpPr/>
                <p:nvPr/>
              </p:nvSpPr>
              <p:spPr>
                <a:xfrm>
                  <a:off x="3754472" y="246426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29" name="object 93">
                  <a:extLst>
                    <a:ext uri="{FF2B5EF4-FFF2-40B4-BE49-F238E27FC236}">
                      <a16:creationId xmlns:a16="http://schemas.microsoft.com/office/drawing/2014/main" id="{41DF7357-5125-43C8-A1FD-49B7CDFF29EE}"/>
                    </a:ext>
                  </a:extLst>
                </p:cNvPr>
                <p:cNvSpPr/>
                <p:nvPr/>
              </p:nvSpPr>
              <p:spPr>
                <a:xfrm>
                  <a:off x="1615108" y="2654094"/>
                  <a:ext cx="1054735" cy="0"/>
                </a:xfrm>
                <a:custGeom>
                  <a:avLst/>
                  <a:gdLst/>
                  <a:ahLst/>
                  <a:cxnLst/>
                  <a:rect l="l" t="t" r="r" b="b"/>
                  <a:pathLst>
                    <a:path w="1054735">
                      <a:moveTo>
                        <a:pt x="0" y="0"/>
                      </a:moveTo>
                      <a:lnTo>
                        <a:pt x="1054696"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0" name="object 94">
                  <a:extLst>
                    <a:ext uri="{FF2B5EF4-FFF2-40B4-BE49-F238E27FC236}">
                      <a16:creationId xmlns:a16="http://schemas.microsoft.com/office/drawing/2014/main" id="{BC94EC2B-526A-4B0C-B9D4-496A7D9D3ECB}"/>
                    </a:ext>
                  </a:extLst>
                </p:cNvPr>
                <p:cNvSpPr/>
                <p:nvPr/>
              </p:nvSpPr>
              <p:spPr>
                <a:xfrm>
                  <a:off x="1602477" y="265409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1" name="object 95">
                  <a:extLst>
                    <a:ext uri="{FF2B5EF4-FFF2-40B4-BE49-F238E27FC236}">
                      <a16:creationId xmlns:a16="http://schemas.microsoft.com/office/drawing/2014/main" id="{20B0BF25-E97C-469D-9907-D3D2AA0281D6}"/>
                    </a:ext>
                  </a:extLst>
                </p:cNvPr>
                <p:cNvSpPr/>
                <p:nvPr/>
              </p:nvSpPr>
              <p:spPr>
                <a:xfrm>
                  <a:off x="2676122" y="265409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2" name="object 96">
                  <a:extLst>
                    <a:ext uri="{FF2B5EF4-FFF2-40B4-BE49-F238E27FC236}">
                      <a16:creationId xmlns:a16="http://schemas.microsoft.com/office/drawing/2014/main" id="{0482BE4C-B9D3-4603-ADA9-65C0C613398F}"/>
                    </a:ext>
                  </a:extLst>
                </p:cNvPr>
                <p:cNvSpPr/>
                <p:nvPr/>
              </p:nvSpPr>
              <p:spPr>
                <a:xfrm>
                  <a:off x="2688813" y="2654094"/>
                  <a:ext cx="1059815" cy="0"/>
                </a:xfrm>
                <a:custGeom>
                  <a:avLst/>
                  <a:gdLst/>
                  <a:ahLst/>
                  <a:cxnLst/>
                  <a:rect l="l" t="t" r="r" b="b"/>
                  <a:pathLst>
                    <a:path w="1059814">
                      <a:moveTo>
                        <a:pt x="0" y="0"/>
                      </a:moveTo>
                      <a:lnTo>
                        <a:pt x="105931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3" name="object 97">
                  <a:extLst>
                    <a:ext uri="{FF2B5EF4-FFF2-40B4-BE49-F238E27FC236}">
                      <a16:creationId xmlns:a16="http://schemas.microsoft.com/office/drawing/2014/main" id="{FEDB0CB4-BF1C-4884-923D-CCEC834BE523}"/>
                    </a:ext>
                  </a:extLst>
                </p:cNvPr>
                <p:cNvSpPr/>
                <p:nvPr/>
              </p:nvSpPr>
              <p:spPr>
                <a:xfrm>
                  <a:off x="2676127" y="265409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4" name="object 98">
                  <a:extLst>
                    <a:ext uri="{FF2B5EF4-FFF2-40B4-BE49-F238E27FC236}">
                      <a16:creationId xmlns:a16="http://schemas.microsoft.com/office/drawing/2014/main" id="{49E3DB5B-EE2C-4147-B5E7-637661B1AFC5}"/>
                    </a:ext>
                  </a:extLst>
                </p:cNvPr>
                <p:cNvSpPr/>
                <p:nvPr/>
              </p:nvSpPr>
              <p:spPr>
                <a:xfrm>
                  <a:off x="3754472" y="2654094"/>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5" name="object 168">
                  <a:extLst>
                    <a:ext uri="{FF2B5EF4-FFF2-40B4-BE49-F238E27FC236}">
                      <a16:creationId xmlns:a16="http://schemas.microsoft.com/office/drawing/2014/main" id="{0BCD32AD-8C16-41AF-80B4-676F4223D03B}"/>
                    </a:ext>
                  </a:extLst>
                </p:cNvPr>
                <p:cNvSpPr/>
                <p:nvPr/>
              </p:nvSpPr>
              <p:spPr>
                <a:xfrm>
                  <a:off x="2125850" y="1933105"/>
                  <a:ext cx="1090295" cy="679450"/>
                </a:xfrm>
                <a:custGeom>
                  <a:avLst/>
                  <a:gdLst/>
                  <a:ahLst/>
                  <a:cxnLst/>
                  <a:rect l="l" t="t" r="r" b="b"/>
                  <a:pathLst>
                    <a:path w="1090295" h="679450">
                      <a:moveTo>
                        <a:pt x="0" y="679196"/>
                      </a:moveTo>
                      <a:lnTo>
                        <a:pt x="1090206" y="0"/>
                      </a:lnTo>
                    </a:path>
                  </a:pathLst>
                </a:custGeom>
                <a:ln w="12700">
                  <a:solidFill>
                    <a:srgbClr val="F28C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6" name="object 169">
                  <a:extLst>
                    <a:ext uri="{FF2B5EF4-FFF2-40B4-BE49-F238E27FC236}">
                      <a16:creationId xmlns:a16="http://schemas.microsoft.com/office/drawing/2014/main" id="{611C3926-2880-427B-9C46-69B250827C56}"/>
                    </a:ext>
                  </a:extLst>
                </p:cNvPr>
                <p:cNvSpPr/>
                <p:nvPr/>
              </p:nvSpPr>
              <p:spPr>
                <a:xfrm>
                  <a:off x="2100450" y="2586901"/>
                  <a:ext cx="50800" cy="50800"/>
                </a:xfrm>
                <a:custGeom>
                  <a:avLst/>
                  <a:gdLst/>
                  <a:ahLst/>
                  <a:cxnLst/>
                  <a:rect l="l" t="t" r="r" b="b"/>
                  <a:pathLst>
                    <a:path w="50800" h="50800">
                      <a:moveTo>
                        <a:pt x="25400" y="0"/>
                      </a:moveTo>
                      <a:lnTo>
                        <a:pt x="15510" y="1997"/>
                      </a:lnTo>
                      <a:lnTo>
                        <a:pt x="7437" y="7442"/>
                      </a:lnTo>
                      <a:lnTo>
                        <a:pt x="1995" y="15516"/>
                      </a:lnTo>
                      <a:lnTo>
                        <a:pt x="0" y="25400"/>
                      </a:lnTo>
                      <a:lnTo>
                        <a:pt x="1995" y="35289"/>
                      </a:lnTo>
                      <a:lnTo>
                        <a:pt x="7437" y="43362"/>
                      </a:lnTo>
                      <a:lnTo>
                        <a:pt x="15510" y="48804"/>
                      </a:lnTo>
                      <a:lnTo>
                        <a:pt x="25400" y="50800"/>
                      </a:lnTo>
                      <a:lnTo>
                        <a:pt x="35289" y="48804"/>
                      </a:lnTo>
                      <a:lnTo>
                        <a:pt x="43362" y="43362"/>
                      </a:lnTo>
                      <a:lnTo>
                        <a:pt x="48804" y="35289"/>
                      </a:lnTo>
                      <a:lnTo>
                        <a:pt x="50800" y="25400"/>
                      </a:lnTo>
                      <a:lnTo>
                        <a:pt x="48804" y="15516"/>
                      </a:lnTo>
                      <a:lnTo>
                        <a:pt x="43362" y="7442"/>
                      </a:lnTo>
                      <a:lnTo>
                        <a:pt x="35289" y="1997"/>
                      </a:lnTo>
                      <a:lnTo>
                        <a:pt x="25400"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7" name="object 170">
                  <a:extLst>
                    <a:ext uri="{FF2B5EF4-FFF2-40B4-BE49-F238E27FC236}">
                      <a16:creationId xmlns:a16="http://schemas.microsoft.com/office/drawing/2014/main" id="{D6DEE20E-AADA-497D-97B4-73B50BEDD26A}"/>
                    </a:ext>
                  </a:extLst>
                </p:cNvPr>
                <p:cNvSpPr/>
                <p:nvPr/>
              </p:nvSpPr>
              <p:spPr>
                <a:xfrm>
                  <a:off x="3190654" y="1907705"/>
                  <a:ext cx="50800" cy="50800"/>
                </a:xfrm>
                <a:custGeom>
                  <a:avLst/>
                  <a:gdLst/>
                  <a:ahLst/>
                  <a:cxnLst/>
                  <a:rect l="l" t="t" r="r" b="b"/>
                  <a:pathLst>
                    <a:path w="50800" h="50800">
                      <a:moveTo>
                        <a:pt x="25400" y="0"/>
                      </a:moveTo>
                      <a:lnTo>
                        <a:pt x="15510" y="1997"/>
                      </a:lnTo>
                      <a:lnTo>
                        <a:pt x="7437" y="7442"/>
                      </a:lnTo>
                      <a:lnTo>
                        <a:pt x="1995" y="15516"/>
                      </a:lnTo>
                      <a:lnTo>
                        <a:pt x="0" y="25400"/>
                      </a:lnTo>
                      <a:lnTo>
                        <a:pt x="1995" y="35283"/>
                      </a:lnTo>
                      <a:lnTo>
                        <a:pt x="7437" y="43357"/>
                      </a:lnTo>
                      <a:lnTo>
                        <a:pt x="15510" y="48802"/>
                      </a:lnTo>
                      <a:lnTo>
                        <a:pt x="25400" y="50800"/>
                      </a:lnTo>
                      <a:lnTo>
                        <a:pt x="35289" y="48802"/>
                      </a:lnTo>
                      <a:lnTo>
                        <a:pt x="43362" y="43357"/>
                      </a:lnTo>
                      <a:lnTo>
                        <a:pt x="48804" y="35283"/>
                      </a:lnTo>
                      <a:lnTo>
                        <a:pt x="50800" y="25400"/>
                      </a:lnTo>
                      <a:lnTo>
                        <a:pt x="48804" y="15516"/>
                      </a:lnTo>
                      <a:lnTo>
                        <a:pt x="43362" y="7442"/>
                      </a:lnTo>
                      <a:lnTo>
                        <a:pt x="35289" y="1997"/>
                      </a:lnTo>
                      <a:lnTo>
                        <a:pt x="25400"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8" name="object 177">
                  <a:extLst>
                    <a:ext uri="{FF2B5EF4-FFF2-40B4-BE49-F238E27FC236}">
                      <a16:creationId xmlns:a16="http://schemas.microsoft.com/office/drawing/2014/main" id="{7159BBBA-8627-424F-B9D1-6C3867E2327F}"/>
                    </a:ext>
                  </a:extLst>
                </p:cNvPr>
                <p:cNvSpPr txBox="1"/>
                <p:nvPr/>
              </p:nvSpPr>
              <p:spPr>
                <a:xfrm>
                  <a:off x="3291634" y="2204360"/>
                  <a:ext cx="283845" cy="370205"/>
                </a:xfrm>
                <a:prstGeom prst="rect">
                  <a:avLst/>
                </a:prstGeom>
              </p:spPr>
              <p:txBody>
                <a:bodyPr vert="horz" wrap="square" lIns="0" tIns="13970" rIns="0" bIns="0" rtlCol="0">
                  <a:spAutoFit/>
                </a:bodyPr>
                <a:lstStyle/>
                <a:p>
                  <a:pPr marL="12700" marR="0" lvl="0" indent="0" algn="l" defTabSz="914400" rtl="0" eaLnBrk="1" fontAlgn="auto" latinLnBrk="0" hangingPunct="1">
                    <a:lnSpc>
                      <a:spcPct val="100000"/>
                    </a:lnSpc>
                    <a:spcBef>
                      <a:spcPts val="110"/>
                    </a:spcBef>
                    <a:spcAft>
                      <a:spcPts val="0"/>
                    </a:spcAft>
                    <a:buClrTx/>
                    <a:buSzTx/>
                    <a:buFontTx/>
                    <a:buNone/>
                    <a:tabLst/>
                    <a:defRPr/>
                  </a:pPr>
                  <a:r>
                    <a:rPr kumimoji="0" sz="2250" b="1" i="0" u="none" strike="noStrike" kern="1200" cap="none" spc="85" normalizeH="0" baseline="0" noProof="0" dirty="0">
                      <a:ln>
                        <a:noFill/>
                      </a:ln>
                      <a:solidFill>
                        <a:srgbClr val="E5007D"/>
                      </a:solidFill>
                      <a:effectLst/>
                      <a:uLnTx/>
                      <a:uFillTx/>
                      <a:latin typeface="Arial"/>
                      <a:ea typeface="ＭＳ Ｐゴシック" pitchFamily="34" charset="-128"/>
                      <a:cs typeface="Arial"/>
                    </a:rPr>
                    <a:t>4</a:t>
                  </a:r>
                  <a:r>
                    <a:rPr kumimoji="0" sz="1300" b="1" i="0" u="none" strike="noStrike" kern="1200" cap="none" spc="-30" normalizeH="0" baseline="0" noProof="0" dirty="0">
                      <a:ln>
                        <a:noFill/>
                      </a:ln>
                      <a:solidFill>
                        <a:srgbClr val="E5007D"/>
                      </a:solidFill>
                      <a:effectLst/>
                      <a:uLnTx/>
                      <a:uFillTx/>
                      <a:latin typeface="Arial"/>
                      <a:ea typeface="ＭＳ Ｐゴシック" pitchFamily="34" charset="-128"/>
                      <a:cs typeface="Arial"/>
                    </a:rPr>
                    <a:t>x</a:t>
                  </a:r>
                  <a:endParaRPr kumimoji="0" sz="13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339" name="object 179">
                  <a:extLst>
                    <a:ext uri="{FF2B5EF4-FFF2-40B4-BE49-F238E27FC236}">
                      <a16:creationId xmlns:a16="http://schemas.microsoft.com/office/drawing/2014/main" id="{7A04DBBA-F617-4AB5-ABCF-0734FB7B2A41}"/>
                    </a:ext>
                  </a:extLst>
                </p:cNvPr>
                <p:cNvSpPr/>
                <p:nvPr/>
              </p:nvSpPr>
              <p:spPr>
                <a:xfrm>
                  <a:off x="3209153" y="2075242"/>
                  <a:ext cx="0" cy="556260"/>
                </a:xfrm>
                <a:custGeom>
                  <a:avLst/>
                  <a:gdLst/>
                  <a:ahLst/>
                  <a:cxnLst/>
                  <a:rect l="l" t="t" r="r" b="b"/>
                  <a:pathLst>
                    <a:path h="556259">
                      <a:moveTo>
                        <a:pt x="0" y="555663"/>
                      </a:moveTo>
                      <a:lnTo>
                        <a:pt x="0" y="0"/>
                      </a:lnTo>
                    </a:path>
                  </a:pathLst>
                </a:custGeom>
                <a:ln w="63500">
                  <a:solidFill>
                    <a:srgbClr val="E5007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40" name="object 180">
                  <a:extLst>
                    <a:ext uri="{FF2B5EF4-FFF2-40B4-BE49-F238E27FC236}">
                      <a16:creationId xmlns:a16="http://schemas.microsoft.com/office/drawing/2014/main" id="{05620125-E973-4DF7-B52D-60EBBB13F3EB}"/>
                    </a:ext>
                  </a:extLst>
                </p:cNvPr>
                <p:cNvSpPr/>
                <p:nvPr/>
              </p:nvSpPr>
              <p:spPr>
                <a:xfrm>
                  <a:off x="3106041" y="2004506"/>
                  <a:ext cx="206375" cy="111125"/>
                </a:xfrm>
                <a:custGeom>
                  <a:avLst/>
                  <a:gdLst/>
                  <a:ahLst/>
                  <a:cxnLst/>
                  <a:rect l="l" t="t" r="r" b="b"/>
                  <a:pathLst>
                    <a:path w="206375" h="111125">
                      <a:moveTo>
                        <a:pt x="103111" y="0"/>
                      </a:moveTo>
                      <a:lnTo>
                        <a:pt x="0" y="110909"/>
                      </a:lnTo>
                      <a:lnTo>
                        <a:pt x="206222" y="110909"/>
                      </a:lnTo>
                      <a:lnTo>
                        <a:pt x="103111" y="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grpSp>
          <p:nvGrpSpPr>
            <p:cNvPr id="16" name="Group 15">
              <a:extLst>
                <a:ext uri="{FF2B5EF4-FFF2-40B4-BE49-F238E27FC236}">
                  <a16:creationId xmlns:a16="http://schemas.microsoft.com/office/drawing/2014/main" id="{F8115077-B70D-4CF5-814D-473FEBD2A68A}"/>
                </a:ext>
              </a:extLst>
            </p:cNvPr>
            <p:cNvGrpSpPr/>
            <p:nvPr/>
          </p:nvGrpSpPr>
          <p:grpSpPr>
            <a:xfrm>
              <a:off x="6444000" y="1476000"/>
              <a:ext cx="3240000" cy="1980000"/>
              <a:chOff x="6480000" y="1440001"/>
              <a:chExt cx="3240000" cy="1980000"/>
            </a:xfrm>
          </p:grpSpPr>
          <p:sp>
            <p:nvSpPr>
              <p:cNvPr id="67" name="Rectangle 66">
                <a:extLst>
                  <a:ext uri="{FF2B5EF4-FFF2-40B4-BE49-F238E27FC236}">
                    <a16:creationId xmlns:a16="http://schemas.microsoft.com/office/drawing/2014/main" id="{B912AB74-A8F0-4B8E-9099-0902ED935CE5}"/>
                  </a:ext>
                </a:extLst>
              </p:cNvPr>
              <p:cNvSpPr/>
              <p:nvPr/>
            </p:nvSpPr>
            <p:spPr>
              <a:xfrm>
                <a:off x="6480000" y="1440001"/>
                <a:ext cx="3240000" cy="198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dirty="0">
                    <a:ln>
                      <a:noFill/>
                    </a:ln>
                    <a:solidFill>
                      <a:srgbClr val="E71989"/>
                    </a:solidFill>
                    <a:effectLst/>
                    <a:uLnTx/>
                    <a:uFillTx/>
                    <a:latin typeface="Arial" panose="020B0604020202020204" pitchFamily="34" charset="0"/>
                    <a:ea typeface="+mn-ea"/>
                    <a:cs typeface="Arial" panose="020B0604020202020204" pitchFamily="34" charset="0"/>
                  </a:rPr>
                  <a:t>MALAYSIA</a:t>
                </a:r>
              </a:p>
            </p:txBody>
          </p:sp>
          <p:sp>
            <p:nvSpPr>
              <p:cNvPr id="342" name="object 41">
                <a:extLst>
                  <a:ext uri="{FF2B5EF4-FFF2-40B4-BE49-F238E27FC236}">
                    <a16:creationId xmlns:a16="http://schemas.microsoft.com/office/drawing/2014/main" id="{89829E5E-00D6-4C79-864C-8190F9ED601F}"/>
                  </a:ext>
                </a:extLst>
              </p:cNvPr>
              <p:cNvSpPr txBox="1"/>
              <p:nvPr/>
            </p:nvSpPr>
            <p:spPr>
              <a:xfrm>
                <a:off x="6961201" y="2026801"/>
                <a:ext cx="143382"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tab pos="2839720" algn="l"/>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18</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343" name="object 42">
                <a:extLst>
                  <a:ext uri="{FF2B5EF4-FFF2-40B4-BE49-F238E27FC236}">
                    <a16:creationId xmlns:a16="http://schemas.microsoft.com/office/drawing/2014/main" id="{746676E1-C9DB-46C8-97C7-A8A806A3C2E7}"/>
                  </a:ext>
                </a:extLst>
              </p:cNvPr>
              <p:cNvSpPr txBox="1"/>
              <p:nvPr/>
            </p:nvSpPr>
            <p:spPr>
              <a:xfrm>
                <a:off x="6973341" y="2264139"/>
                <a:ext cx="131445"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14</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344" name="object 43">
                <a:extLst>
                  <a:ext uri="{FF2B5EF4-FFF2-40B4-BE49-F238E27FC236}">
                    <a16:creationId xmlns:a16="http://schemas.microsoft.com/office/drawing/2014/main" id="{A74DDADB-A1C9-4664-BA96-96395EBFBC4F}"/>
                  </a:ext>
                </a:extLst>
              </p:cNvPr>
              <p:cNvSpPr txBox="1"/>
              <p:nvPr/>
            </p:nvSpPr>
            <p:spPr>
              <a:xfrm>
                <a:off x="7026173" y="2501476"/>
                <a:ext cx="78740"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9</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345" name="object 44">
                <a:extLst>
                  <a:ext uri="{FF2B5EF4-FFF2-40B4-BE49-F238E27FC236}">
                    <a16:creationId xmlns:a16="http://schemas.microsoft.com/office/drawing/2014/main" id="{ADC69D74-2922-4834-B8FA-EFA1E9F2A3E3}"/>
                  </a:ext>
                </a:extLst>
              </p:cNvPr>
              <p:cNvSpPr txBox="1"/>
              <p:nvPr/>
            </p:nvSpPr>
            <p:spPr>
              <a:xfrm>
                <a:off x="7026173" y="2738814"/>
                <a:ext cx="78740"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5</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346" name="object 45">
                <a:extLst>
                  <a:ext uri="{FF2B5EF4-FFF2-40B4-BE49-F238E27FC236}">
                    <a16:creationId xmlns:a16="http://schemas.microsoft.com/office/drawing/2014/main" id="{D34132E6-52BF-4E05-B958-D466E79329C6}"/>
                  </a:ext>
                </a:extLst>
              </p:cNvPr>
              <p:cNvSpPr txBox="1"/>
              <p:nvPr/>
            </p:nvSpPr>
            <p:spPr>
              <a:xfrm>
                <a:off x="7026173" y="2976152"/>
                <a:ext cx="78740"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347" name="object 51">
                <a:extLst>
                  <a:ext uri="{FF2B5EF4-FFF2-40B4-BE49-F238E27FC236}">
                    <a16:creationId xmlns:a16="http://schemas.microsoft.com/office/drawing/2014/main" id="{258767C8-CF43-45B1-9983-CF7376429474}"/>
                  </a:ext>
                </a:extLst>
              </p:cNvPr>
              <p:cNvSpPr txBox="1"/>
              <p:nvPr/>
            </p:nvSpPr>
            <p:spPr>
              <a:xfrm>
                <a:off x="6796800" y="2352575"/>
                <a:ext cx="102592" cy="421005"/>
              </a:xfrm>
              <a:prstGeom prst="rect">
                <a:avLst/>
              </a:prstGeom>
            </p:spPr>
            <p:txBody>
              <a:bodyPr vert="vert270" wrap="square" lIns="0" tIns="0" rIns="0" bIns="0" rtlCol="0" anchor="ctr">
                <a:spAutoFit/>
              </a:bodyPr>
              <a:lstStyle>
                <a:defPPr>
                  <a:defRPr lang="en-US"/>
                </a:defPPr>
                <a:lvl1pPr algn="ctr" fontAlgn="auto">
                  <a:lnSpc>
                    <a:spcPts val="835"/>
                  </a:lnSpc>
                  <a:spcBef>
                    <a:spcPts val="0"/>
                  </a:spcBef>
                  <a:spcAft>
                    <a:spcPts val="0"/>
                  </a:spcAft>
                  <a:defRPr sz="800" spc="5">
                    <a:latin typeface="Arial"/>
                    <a:ea typeface="+mn-ea"/>
                    <a:cs typeface="Arial"/>
                  </a:defRPr>
                </a:lvl1pPr>
              </a:lstStyle>
              <a:p>
                <a:pPr marL="0" marR="0" lvl="0" indent="0" algn="ctr" defTabSz="914400" rtl="0" eaLnBrk="1" fontAlgn="auto" latinLnBrk="0" hangingPunct="1">
                  <a:lnSpc>
                    <a:spcPts val="835"/>
                  </a:lnSpc>
                  <a:spcBef>
                    <a:spcPts val="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Per cent</a:t>
                </a:r>
              </a:p>
            </p:txBody>
          </p:sp>
          <p:sp>
            <p:nvSpPr>
              <p:cNvPr id="348" name="object 56">
                <a:extLst>
                  <a:ext uri="{FF2B5EF4-FFF2-40B4-BE49-F238E27FC236}">
                    <a16:creationId xmlns:a16="http://schemas.microsoft.com/office/drawing/2014/main" id="{8A848A5E-D6FF-4919-8CD1-BB407BC9B291}"/>
                  </a:ext>
                </a:extLst>
              </p:cNvPr>
              <p:cNvSpPr txBox="1"/>
              <p:nvPr/>
            </p:nvSpPr>
            <p:spPr>
              <a:xfrm>
                <a:off x="7581761" y="3112240"/>
                <a:ext cx="236854" cy="135935"/>
              </a:xfrm>
              <a:prstGeom prst="rect">
                <a:avLst/>
              </a:prstGeom>
            </p:spPr>
            <p:txBody>
              <a:bodyPr vert="horz" wrap="square" lIns="0" tIns="1270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2014</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349" name="object 57">
                <a:extLst>
                  <a:ext uri="{FF2B5EF4-FFF2-40B4-BE49-F238E27FC236}">
                    <a16:creationId xmlns:a16="http://schemas.microsoft.com/office/drawing/2014/main" id="{0FC193BC-3F5D-4A19-A245-D0AAB8ACBCBC}"/>
                  </a:ext>
                </a:extLst>
              </p:cNvPr>
              <p:cNvSpPr txBox="1"/>
              <p:nvPr/>
            </p:nvSpPr>
            <p:spPr>
              <a:xfrm>
                <a:off x="8648866" y="3112240"/>
                <a:ext cx="236854" cy="135935"/>
              </a:xfrm>
              <a:prstGeom prst="rect">
                <a:avLst/>
              </a:prstGeom>
            </p:spPr>
            <p:txBody>
              <a:bodyPr vert="horz" wrap="square" lIns="0" tIns="1270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2017</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350" name="object 135">
                <a:extLst>
                  <a:ext uri="{FF2B5EF4-FFF2-40B4-BE49-F238E27FC236}">
                    <a16:creationId xmlns:a16="http://schemas.microsoft.com/office/drawing/2014/main" id="{EDAEB927-DC30-4C77-9FF1-AEDDBC595AD3}"/>
                  </a:ext>
                </a:extLst>
              </p:cNvPr>
              <p:cNvSpPr/>
              <p:nvPr/>
            </p:nvSpPr>
            <p:spPr>
              <a:xfrm>
                <a:off x="7166401" y="2103386"/>
                <a:ext cx="0" cy="236220"/>
              </a:xfrm>
              <a:custGeom>
                <a:avLst/>
                <a:gdLst/>
                <a:ahLst/>
                <a:cxnLst/>
                <a:rect l="l" t="t" r="r" b="b"/>
                <a:pathLst>
                  <a:path h="236220">
                    <a:moveTo>
                      <a:pt x="0" y="235864"/>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51" name="object 136">
                <a:extLst>
                  <a:ext uri="{FF2B5EF4-FFF2-40B4-BE49-F238E27FC236}">
                    <a16:creationId xmlns:a16="http://schemas.microsoft.com/office/drawing/2014/main" id="{0E6AD520-79A0-4AC3-9EDC-ACCC416B789E}"/>
                  </a:ext>
                </a:extLst>
              </p:cNvPr>
              <p:cNvSpPr/>
              <p:nvPr/>
            </p:nvSpPr>
            <p:spPr>
              <a:xfrm>
                <a:off x="7166401" y="2339248"/>
                <a:ext cx="0" cy="239395"/>
              </a:xfrm>
              <a:custGeom>
                <a:avLst/>
                <a:gdLst/>
                <a:ahLst/>
                <a:cxnLst/>
                <a:rect l="l" t="t" r="r" b="b"/>
                <a:pathLst>
                  <a:path h="239395">
                    <a:moveTo>
                      <a:pt x="0" y="239039"/>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52" name="object 137">
                <a:extLst>
                  <a:ext uri="{FF2B5EF4-FFF2-40B4-BE49-F238E27FC236}">
                    <a16:creationId xmlns:a16="http://schemas.microsoft.com/office/drawing/2014/main" id="{B7AA337A-7F2F-44F3-8B04-F0187BE5ACCA}"/>
                  </a:ext>
                </a:extLst>
              </p:cNvPr>
              <p:cNvSpPr/>
              <p:nvPr/>
            </p:nvSpPr>
            <p:spPr>
              <a:xfrm>
                <a:off x="7166401" y="2578286"/>
                <a:ext cx="0" cy="239395"/>
              </a:xfrm>
              <a:custGeom>
                <a:avLst/>
                <a:gdLst/>
                <a:ahLst/>
                <a:cxnLst/>
                <a:rect l="l" t="t" r="r" b="b"/>
                <a:pathLst>
                  <a:path h="239395">
                    <a:moveTo>
                      <a:pt x="0" y="239039"/>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53" name="object 138">
                <a:extLst>
                  <a:ext uri="{FF2B5EF4-FFF2-40B4-BE49-F238E27FC236}">
                    <a16:creationId xmlns:a16="http://schemas.microsoft.com/office/drawing/2014/main" id="{A6C9AA07-5FB1-45CB-88D2-0EE9DC52DC5A}"/>
                  </a:ext>
                </a:extLst>
              </p:cNvPr>
              <p:cNvSpPr/>
              <p:nvPr/>
            </p:nvSpPr>
            <p:spPr>
              <a:xfrm>
                <a:off x="7166401" y="2817323"/>
                <a:ext cx="0" cy="236220"/>
              </a:xfrm>
              <a:custGeom>
                <a:avLst/>
                <a:gdLst/>
                <a:ahLst/>
                <a:cxnLst/>
                <a:rect l="l" t="t" r="r" b="b"/>
                <a:pathLst>
                  <a:path h="236220">
                    <a:moveTo>
                      <a:pt x="0" y="235864"/>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54" name="object 139">
                <a:extLst>
                  <a:ext uri="{FF2B5EF4-FFF2-40B4-BE49-F238E27FC236}">
                    <a16:creationId xmlns:a16="http://schemas.microsoft.com/office/drawing/2014/main" id="{B63A443D-8B97-4356-8197-13A881024FAB}"/>
                  </a:ext>
                </a:extLst>
              </p:cNvPr>
              <p:cNvSpPr/>
              <p:nvPr/>
            </p:nvSpPr>
            <p:spPr>
              <a:xfrm>
                <a:off x="7163226" y="3056362"/>
                <a:ext cx="1083310" cy="0"/>
              </a:xfrm>
              <a:custGeom>
                <a:avLst/>
                <a:gdLst/>
                <a:ahLst/>
                <a:cxnLst/>
                <a:rect l="l" t="t" r="r" b="b"/>
                <a:pathLst>
                  <a:path w="1083310">
                    <a:moveTo>
                      <a:pt x="0" y="0"/>
                    </a:moveTo>
                    <a:lnTo>
                      <a:pt x="108317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55" name="object 140">
                <a:extLst>
                  <a:ext uri="{FF2B5EF4-FFF2-40B4-BE49-F238E27FC236}">
                    <a16:creationId xmlns:a16="http://schemas.microsoft.com/office/drawing/2014/main" id="{EB5104E4-5F12-4FCB-B8E7-9C46B11B479A}"/>
                  </a:ext>
                </a:extLst>
              </p:cNvPr>
              <p:cNvSpPr/>
              <p:nvPr/>
            </p:nvSpPr>
            <p:spPr>
              <a:xfrm>
                <a:off x="8246402" y="3056362"/>
                <a:ext cx="1082040" cy="0"/>
              </a:xfrm>
              <a:custGeom>
                <a:avLst/>
                <a:gdLst/>
                <a:ahLst/>
                <a:cxnLst/>
                <a:rect l="l" t="t" r="r" b="b"/>
                <a:pathLst>
                  <a:path w="1082040">
                    <a:moveTo>
                      <a:pt x="0" y="0"/>
                    </a:moveTo>
                    <a:lnTo>
                      <a:pt x="108151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56" name="object 141">
                <a:extLst>
                  <a:ext uri="{FF2B5EF4-FFF2-40B4-BE49-F238E27FC236}">
                    <a16:creationId xmlns:a16="http://schemas.microsoft.com/office/drawing/2014/main" id="{9FA69D41-A41C-4756-A83E-A4D7DF4CEA3E}"/>
                  </a:ext>
                </a:extLst>
              </p:cNvPr>
              <p:cNvSpPr/>
              <p:nvPr/>
            </p:nvSpPr>
            <p:spPr>
              <a:xfrm>
                <a:off x="7179108" y="2100213"/>
                <a:ext cx="1061085" cy="0"/>
              </a:xfrm>
              <a:custGeom>
                <a:avLst/>
                <a:gdLst/>
                <a:ahLst/>
                <a:cxnLst/>
                <a:rect l="l" t="t" r="r" b="b"/>
                <a:pathLst>
                  <a:path w="1061085">
                    <a:moveTo>
                      <a:pt x="0" y="0"/>
                    </a:moveTo>
                    <a:lnTo>
                      <a:pt x="1060945"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57" name="object 142">
                <a:extLst>
                  <a:ext uri="{FF2B5EF4-FFF2-40B4-BE49-F238E27FC236}">
                    <a16:creationId xmlns:a16="http://schemas.microsoft.com/office/drawing/2014/main" id="{522F7B67-B7DA-4460-896F-CF2AA4DD725A}"/>
                  </a:ext>
                </a:extLst>
              </p:cNvPr>
              <p:cNvSpPr/>
              <p:nvPr/>
            </p:nvSpPr>
            <p:spPr>
              <a:xfrm>
                <a:off x="7166401" y="2100213"/>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58" name="object 143">
                <a:extLst>
                  <a:ext uri="{FF2B5EF4-FFF2-40B4-BE49-F238E27FC236}">
                    <a16:creationId xmlns:a16="http://schemas.microsoft.com/office/drawing/2014/main" id="{53018480-6EC3-4DAD-A494-84748E6EC47A}"/>
                  </a:ext>
                </a:extLst>
              </p:cNvPr>
              <p:cNvSpPr/>
              <p:nvPr/>
            </p:nvSpPr>
            <p:spPr>
              <a:xfrm>
                <a:off x="8246396" y="2100213"/>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59" name="object 144">
                <a:extLst>
                  <a:ext uri="{FF2B5EF4-FFF2-40B4-BE49-F238E27FC236}">
                    <a16:creationId xmlns:a16="http://schemas.microsoft.com/office/drawing/2014/main" id="{3512CDBE-BF0F-480B-B56C-04E289BB7FAE}"/>
                  </a:ext>
                </a:extLst>
              </p:cNvPr>
              <p:cNvSpPr/>
              <p:nvPr/>
            </p:nvSpPr>
            <p:spPr>
              <a:xfrm>
                <a:off x="8259088" y="2100213"/>
                <a:ext cx="1059815" cy="0"/>
              </a:xfrm>
              <a:custGeom>
                <a:avLst/>
                <a:gdLst/>
                <a:ahLst/>
                <a:cxnLst/>
                <a:rect l="l" t="t" r="r" b="b"/>
                <a:pathLst>
                  <a:path w="1059815">
                    <a:moveTo>
                      <a:pt x="0" y="0"/>
                    </a:moveTo>
                    <a:lnTo>
                      <a:pt x="105931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60" name="object 145">
                <a:extLst>
                  <a:ext uri="{FF2B5EF4-FFF2-40B4-BE49-F238E27FC236}">
                    <a16:creationId xmlns:a16="http://schemas.microsoft.com/office/drawing/2014/main" id="{CBD876A8-D0F9-4170-AAC7-4F68B7165084}"/>
                  </a:ext>
                </a:extLst>
              </p:cNvPr>
              <p:cNvSpPr/>
              <p:nvPr/>
            </p:nvSpPr>
            <p:spPr>
              <a:xfrm>
                <a:off x="8246402" y="2100213"/>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61" name="object 146">
                <a:extLst>
                  <a:ext uri="{FF2B5EF4-FFF2-40B4-BE49-F238E27FC236}">
                    <a16:creationId xmlns:a16="http://schemas.microsoft.com/office/drawing/2014/main" id="{29878664-2AC7-4DF3-AFA4-3149265F7E8B}"/>
                  </a:ext>
                </a:extLst>
              </p:cNvPr>
              <p:cNvSpPr/>
              <p:nvPr/>
            </p:nvSpPr>
            <p:spPr>
              <a:xfrm>
                <a:off x="9324746" y="2100213"/>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62" name="object 147">
                <a:extLst>
                  <a:ext uri="{FF2B5EF4-FFF2-40B4-BE49-F238E27FC236}">
                    <a16:creationId xmlns:a16="http://schemas.microsoft.com/office/drawing/2014/main" id="{BA8D3F1A-8375-4233-8D8B-A6E3F88BCFAF}"/>
                  </a:ext>
                </a:extLst>
              </p:cNvPr>
              <p:cNvSpPr/>
              <p:nvPr/>
            </p:nvSpPr>
            <p:spPr>
              <a:xfrm>
                <a:off x="7185383" y="2339251"/>
                <a:ext cx="1054735" cy="0"/>
              </a:xfrm>
              <a:custGeom>
                <a:avLst/>
                <a:gdLst/>
                <a:ahLst/>
                <a:cxnLst/>
                <a:rect l="l" t="t" r="r" b="b"/>
                <a:pathLst>
                  <a:path w="1054735">
                    <a:moveTo>
                      <a:pt x="0" y="0"/>
                    </a:moveTo>
                    <a:lnTo>
                      <a:pt x="105470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63" name="object 148">
                <a:extLst>
                  <a:ext uri="{FF2B5EF4-FFF2-40B4-BE49-F238E27FC236}">
                    <a16:creationId xmlns:a16="http://schemas.microsoft.com/office/drawing/2014/main" id="{D5AFED22-8E89-467C-A415-961DE9E4DABD}"/>
                  </a:ext>
                </a:extLst>
              </p:cNvPr>
              <p:cNvSpPr/>
              <p:nvPr/>
            </p:nvSpPr>
            <p:spPr>
              <a:xfrm>
                <a:off x="7172751" y="2339251"/>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64" name="object 149">
                <a:extLst>
                  <a:ext uri="{FF2B5EF4-FFF2-40B4-BE49-F238E27FC236}">
                    <a16:creationId xmlns:a16="http://schemas.microsoft.com/office/drawing/2014/main" id="{70404D7D-88E5-4AC3-9847-140056C77121}"/>
                  </a:ext>
                </a:extLst>
              </p:cNvPr>
              <p:cNvSpPr/>
              <p:nvPr/>
            </p:nvSpPr>
            <p:spPr>
              <a:xfrm>
                <a:off x="8246396" y="2339251"/>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65" name="object 150">
                <a:extLst>
                  <a:ext uri="{FF2B5EF4-FFF2-40B4-BE49-F238E27FC236}">
                    <a16:creationId xmlns:a16="http://schemas.microsoft.com/office/drawing/2014/main" id="{EC244C6A-5931-495E-B847-CF82F952CCFE}"/>
                  </a:ext>
                </a:extLst>
              </p:cNvPr>
              <p:cNvSpPr/>
              <p:nvPr/>
            </p:nvSpPr>
            <p:spPr>
              <a:xfrm>
                <a:off x="8259088" y="2339251"/>
                <a:ext cx="1059815" cy="0"/>
              </a:xfrm>
              <a:custGeom>
                <a:avLst/>
                <a:gdLst/>
                <a:ahLst/>
                <a:cxnLst/>
                <a:rect l="l" t="t" r="r" b="b"/>
                <a:pathLst>
                  <a:path w="1059815">
                    <a:moveTo>
                      <a:pt x="0" y="0"/>
                    </a:moveTo>
                    <a:lnTo>
                      <a:pt x="105931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66" name="object 151">
                <a:extLst>
                  <a:ext uri="{FF2B5EF4-FFF2-40B4-BE49-F238E27FC236}">
                    <a16:creationId xmlns:a16="http://schemas.microsoft.com/office/drawing/2014/main" id="{F935BAAA-93D0-4A64-AA36-39300D473B52}"/>
                  </a:ext>
                </a:extLst>
              </p:cNvPr>
              <p:cNvSpPr/>
              <p:nvPr/>
            </p:nvSpPr>
            <p:spPr>
              <a:xfrm>
                <a:off x="8246402" y="2339251"/>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67" name="object 152">
                <a:extLst>
                  <a:ext uri="{FF2B5EF4-FFF2-40B4-BE49-F238E27FC236}">
                    <a16:creationId xmlns:a16="http://schemas.microsoft.com/office/drawing/2014/main" id="{CA442F70-4C30-493C-8ECB-E779DEE04BBF}"/>
                  </a:ext>
                </a:extLst>
              </p:cNvPr>
              <p:cNvSpPr/>
              <p:nvPr/>
            </p:nvSpPr>
            <p:spPr>
              <a:xfrm>
                <a:off x="9324746" y="2339251"/>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68" name="object 153">
                <a:extLst>
                  <a:ext uri="{FF2B5EF4-FFF2-40B4-BE49-F238E27FC236}">
                    <a16:creationId xmlns:a16="http://schemas.microsoft.com/office/drawing/2014/main" id="{9C30A7AD-2CD8-43A5-9C4B-CB0022AA42A9}"/>
                  </a:ext>
                </a:extLst>
              </p:cNvPr>
              <p:cNvSpPr/>
              <p:nvPr/>
            </p:nvSpPr>
            <p:spPr>
              <a:xfrm>
                <a:off x="7185383" y="2578288"/>
                <a:ext cx="1054735" cy="0"/>
              </a:xfrm>
              <a:custGeom>
                <a:avLst/>
                <a:gdLst/>
                <a:ahLst/>
                <a:cxnLst/>
                <a:rect l="l" t="t" r="r" b="b"/>
                <a:pathLst>
                  <a:path w="1054735">
                    <a:moveTo>
                      <a:pt x="0" y="0"/>
                    </a:moveTo>
                    <a:lnTo>
                      <a:pt x="105470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69" name="object 154">
                <a:extLst>
                  <a:ext uri="{FF2B5EF4-FFF2-40B4-BE49-F238E27FC236}">
                    <a16:creationId xmlns:a16="http://schemas.microsoft.com/office/drawing/2014/main" id="{8D7EB38E-CF8D-4973-9497-FEEF0CD46CDD}"/>
                  </a:ext>
                </a:extLst>
              </p:cNvPr>
              <p:cNvSpPr/>
              <p:nvPr/>
            </p:nvSpPr>
            <p:spPr>
              <a:xfrm>
                <a:off x="7172751" y="2578288"/>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70" name="object 155">
                <a:extLst>
                  <a:ext uri="{FF2B5EF4-FFF2-40B4-BE49-F238E27FC236}">
                    <a16:creationId xmlns:a16="http://schemas.microsoft.com/office/drawing/2014/main" id="{4C87A576-B67C-45F0-81D3-3E4AEFCE04B3}"/>
                  </a:ext>
                </a:extLst>
              </p:cNvPr>
              <p:cNvSpPr/>
              <p:nvPr/>
            </p:nvSpPr>
            <p:spPr>
              <a:xfrm>
                <a:off x="8246396" y="2578288"/>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71" name="object 156">
                <a:extLst>
                  <a:ext uri="{FF2B5EF4-FFF2-40B4-BE49-F238E27FC236}">
                    <a16:creationId xmlns:a16="http://schemas.microsoft.com/office/drawing/2014/main" id="{AF5ED578-4BA1-48BF-A2E7-A38605450886}"/>
                  </a:ext>
                </a:extLst>
              </p:cNvPr>
              <p:cNvSpPr/>
              <p:nvPr/>
            </p:nvSpPr>
            <p:spPr>
              <a:xfrm>
                <a:off x="8786062" y="2578288"/>
                <a:ext cx="532765" cy="0"/>
              </a:xfrm>
              <a:custGeom>
                <a:avLst/>
                <a:gdLst/>
                <a:ahLst/>
                <a:cxnLst/>
                <a:rect l="l" t="t" r="r" b="b"/>
                <a:pathLst>
                  <a:path w="532765">
                    <a:moveTo>
                      <a:pt x="0" y="0"/>
                    </a:moveTo>
                    <a:lnTo>
                      <a:pt x="532345"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72" name="object 157">
                <a:extLst>
                  <a:ext uri="{FF2B5EF4-FFF2-40B4-BE49-F238E27FC236}">
                    <a16:creationId xmlns:a16="http://schemas.microsoft.com/office/drawing/2014/main" id="{345E30A9-3E57-4891-82A5-EB3E00D231AE}"/>
                  </a:ext>
                </a:extLst>
              </p:cNvPr>
              <p:cNvSpPr/>
              <p:nvPr/>
            </p:nvSpPr>
            <p:spPr>
              <a:xfrm>
                <a:off x="8259088" y="2578288"/>
                <a:ext cx="463550" cy="0"/>
              </a:xfrm>
              <a:custGeom>
                <a:avLst/>
                <a:gdLst/>
                <a:ahLst/>
                <a:cxnLst/>
                <a:rect l="l" t="t" r="r" b="b"/>
                <a:pathLst>
                  <a:path w="463550">
                    <a:moveTo>
                      <a:pt x="0" y="0"/>
                    </a:moveTo>
                    <a:lnTo>
                      <a:pt x="463473"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73" name="object 158">
                <a:extLst>
                  <a:ext uri="{FF2B5EF4-FFF2-40B4-BE49-F238E27FC236}">
                    <a16:creationId xmlns:a16="http://schemas.microsoft.com/office/drawing/2014/main" id="{5612467D-B711-4BE0-9320-6CEDA11B951F}"/>
                  </a:ext>
                </a:extLst>
              </p:cNvPr>
              <p:cNvSpPr/>
              <p:nvPr/>
            </p:nvSpPr>
            <p:spPr>
              <a:xfrm>
                <a:off x="8246402" y="2578288"/>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74" name="object 159">
                <a:extLst>
                  <a:ext uri="{FF2B5EF4-FFF2-40B4-BE49-F238E27FC236}">
                    <a16:creationId xmlns:a16="http://schemas.microsoft.com/office/drawing/2014/main" id="{B860EEA6-9DDB-45EA-B90B-96DD12964465}"/>
                  </a:ext>
                </a:extLst>
              </p:cNvPr>
              <p:cNvSpPr/>
              <p:nvPr/>
            </p:nvSpPr>
            <p:spPr>
              <a:xfrm>
                <a:off x="9324746" y="2578288"/>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75" name="object 160">
                <a:extLst>
                  <a:ext uri="{FF2B5EF4-FFF2-40B4-BE49-F238E27FC236}">
                    <a16:creationId xmlns:a16="http://schemas.microsoft.com/office/drawing/2014/main" id="{4DF6A85D-B6FC-41A5-8C4C-33A4DCA667B7}"/>
                  </a:ext>
                </a:extLst>
              </p:cNvPr>
              <p:cNvSpPr/>
              <p:nvPr/>
            </p:nvSpPr>
            <p:spPr>
              <a:xfrm>
                <a:off x="7185383" y="2817326"/>
                <a:ext cx="1054735" cy="0"/>
              </a:xfrm>
              <a:custGeom>
                <a:avLst/>
                <a:gdLst/>
                <a:ahLst/>
                <a:cxnLst/>
                <a:rect l="l" t="t" r="r" b="b"/>
                <a:pathLst>
                  <a:path w="1054735">
                    <a:moveTo>
                      <a:pt x="0" y="0"/>
                    </a:moveTo>
                    <a:lnTo>
                      <a:pt x="105470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76" name="object 161">
                <a:extLst>
                  <a:ext uri="{FF2B5EF4-FFF2-40B4-BE49-F238E27FC236}">
                    <a16:creationId xmlns:a16="http://schemas.microsoft.com/office/drawing/2014/main" id="{5A60EF36-7805-4EA5-8007-3F9577E0BB73}"/>
                  </a:ext>
                </a:extLst>
              </p:cNvPr>
              <p:cNvSpPr/>
              <p:nvPr/>
            </p:nvSpPr>
            <p:spPr>
              <a:xfrm>
                <a:off x="7172751" y="2817326"/>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77" name="object 162">
                <a:extLst>
                  <a:ext uri="{FF2B5EF4-FFF2-40B4-BE49-F238E27FC236}">
                    <a16:creationId xmlns:a16="http://schemas.microsoft.com/office/drawing/2014/main" id="{BDB59806-3940-4D40-A8CE-2A7374ACA74C}"/>
                  </a:ext>
                </a:extLst>
              </p:cNvPr>
              <p:cNvSpPr/>
              <p:nvPr/>
            </p:nvSpPr>
            <p:spPr>
              <a:xfrm>
                <a:off x="8246396" y="2817326"/>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78" name="object 163">
                <a:extLst>
                  <a:ext uri="{FF2B5EF4-FFF2-40B4-BE49-F238E27FC236}">
                    <a16:creationId xmlns:a16="http://schemas.microsoft.com/office/drawing/2014/main" id="{E9B0BD30-F9AE-42FB-962E-60D271831F05}"/>
                  </a:ext>
                </a:extLst>
              </p:cNvPr>
              <p:cNvSpPr/>
              <p:nvPr/>
            </p:nvSpPr>
            <p:spPr>
              <a:xfrm>
                <a:off x="8259088" y="2817326"/>
                <a:ext cx="1059815" cy="0"/>
              </a:xfrm>
              <a:custGeom>
                <a:avLst/>
                <a:gdLst/>
                <a:ahLst/>
                <a:cxnLst/>
                <a:rect l="l" t="t" r="r" b="b"/>
                <a:pathLst>
                  <a:path w="1059815">
                    <a:moveTo>
                      <a:pt x="0" y="0"/>
                    </a:moveTo>
                    <a:lnTo>
                      <a:pt x="105931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79" name="object 164">
                <a:extLst>
                  <a:ext uri="{FF2B5EF4-FFF2-40B4-BE49-F238E27FC236}">
                    <a16:creationId xmlns:a16="http://schemas.microsoft.com/office/drawing/2014/main" id="{12B6470C-61EE-41B8-BB9F-D76AC2D008E1}"/>
                  </a:ext>
                </a:extLst>
              </p:cNvPr>
              <p:cNvSpPr/>
              <p:nvPr/>
            </p:nvSpPr>
            <p:spPr>
              <a:xfrm>
                <a:off x="8246402" y="2817326"/>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80" name="object 165">
                <a:extLst>
                  <a:ext uri="{FF2B5EF4-FFF2-40B4-BE49-F238E27FC236}">
                    <a16:creationId xmlns:a16="http://schemas.microsoft.com/office/drawing/2014/main" id="{B1A1B9E8-7983-48BD-8B2C-AD3732FE3498}"/>
                  </a:ext>
                </a:extLst>
              </p:cNvPr>
              <p:cNvSpPr/>
              <p:nvPr/>
            </p:nvSpPr>
            <p:spPr>
              <a:xfrm>
                <a:off x="9324746" y="2817326"/>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81" name="object 171">
                <a:extLst>
                  <a:ext uri="{FF2B5EF4-FFF2-40B4-BE49-F238E27FC236}">
                    <a16:creationId xmlns:a16="http://schemas.microsoft.com/office/drawing/2014/main" id="{E98A27D5-BDAE-4E1C-A337-10205ACD3004}"/>
                  </a:ext>
                </a:extLst>
              </p:cNvPr>
              <p:cNvSpPr/>
              <p:nvPr/>
            </p:nvSpPr>
            <p:spPr>
              <a:xfrm>
                <a:off x="7708385" y="2241194"/>
                <a:ext cx="1092200" cy="502920"/>
              </a:xfrm>
              <a:custGeom>
                <a:avLst/>
                <a:gdLst/>
                <a:ahLst/>
                <a:cxnLst/>
                <a:rect l="l" t="t" r="r" b="b"/>
                <a:pathLst>
                  <a:path w="1092200" h="502920">
                    <a:moveTo>
                      <a:pt x="0" y="502704"/>
                    </a:moveTo>
                    <a:lnTo>
                      <a:pt x="1092085" y="0"/>
                    </a:lnTo>
                  </a:path>
                </a:pathLst>
              </a:custGeom>
              <a:ln w="12700">
                <a:solidFill>
                  <a:srgbClr val="F28C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82" name="object 172">
                <a:extLst>
                  <a:ext uri="{FF2B5EF4-FFF2-40B4-BE49-F238E27FC236}">
                    <a16:creationId xmlns:a16="http://schemas.microsoft.com/office/drawing/2014/main" id="{CF419F1D-5971-4621-9389-825BAC537B6D}"/>
                  </a:ext>
                </a:extLst>
              </p:cNvPr>
              <p:cNvSpPr/>
              <p:nvPr/>
            </p:nvSpPr>
            <p:spPr>
              <a:xfrm>
                <a:off x="7682985" y="2718498"/>
                <a:ext cx="50800" cy="50800"/>
              </a:xfrm>
              <a:custGeom>
                <a:avLst/>
                <a:gdLst/>
                <a:ahLst/>
                <a:cxnLst/>
                <a:rect l="l" t="t" r="r" b="b"/>
                <a:pathLst>
                  <a:path w="50800" h="50800">
                    <a:moveTo>
                      <a:pt x="25400" y="0"/>
                    </a:moveTo>
                    <a:lnTo>
                      <a:pt x="15510" y="1997"/>
                    </a:lnTo>
                    <a:lnTo>
                      <a:pt x="7437" y="7442"/>
                    </a:lnTo>
                    <a:lnTo>
                      <a:pt x="1995" y="15516"/>
                    </a:lnTo>
                    <a:lnTo>
                      <a:pt x="0" y="25400"/>
                    </a:lnTo>
                    <a:lnTo>
                      <a:pt x="1995" y="35283"/>
                    </a:lnTo>
                    <a:lnTo>
                      <a:pt x="7437" y="43357"/>
                    </a:lnTo>
                    <a:lnTo>
                      <a:pt x="15510" y="48802"/>
                    </a:lnTo>
                    <a:lnTo>
                      <a:pt x="25400" y="50800"/>
                    </a:lnTo>
                    <a:lnTo>
                      <a:pt x="35289" y="48802"/>
                    </a:lnTo>
                    <a:lnTo>
                      <a:pt x="43362" y="43357"/>
                    </a:lnTo>
                    <a:lnTo>
                      <a:pt x="48804" y="35283"/>
                    </a:lnTo>
                    <a:lnTo>
                      <a:pt x="50800" y="25400"/>
                    </a:lnTo>
                    <a:lnTo>
                      <a:pt x="48804" y="15516"/>
                    </a:lnTo>
                    <a:lnTo>
                      <a:pt x="43362" y="7442"/>
                    </a:lnTo>
                    <a:lnTo>
                      <a:pt x="35289" y="1997"/>
                    </a:lnTo>
                    <a:lnTo>
                      <a:pt x="25400"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83" name="object 173">
                <a:extLst>
                  <a:ext uri="{FF2B5EF4-FFF2-40B4-BE49-F238E27FC236}">
                    <a16:creationId xmlns:a16="http://schemas.microsoft.com/office/drawing/2014/main" id="{62BAD643-188E-4746-A6EC-68A7FC30B68B}"/>
                  </a:ext>
                </a:extLst>
              </p:cNvPr>
              <p:cNvSpPr/>
              <p:nvPr/>
            </p:nvSpPr>
            <p:spPr>
              <a:xfrm>
                <a:off x="8775067" y="2215794"/>
                <a:ext cx="50800" cy="50800"/>
              </a:xfrm>
              <a:custGeom>
                <a:avLst/>
                <a:gdLst/>
                <a:ahLst/>
                <a:cxnLst/>
                <a:rect l="l" t="t" r="r" b="b"/>
                <a:pathLst>
                  <a:path w="50800" h="50800">
                    <a:moveTo>
                      <a:pt x="25400" y="0"/>
                    </a:moveTo>
                    <a:lnTo>
                      <a:pt x="15510" y="1997"/>
                    </a:lnTo>
                    <a:lnTo>
                      <a:pt x="7437" y="7442"/>
                    </a:lnTo>
                    <a:lnTo>
                      <a:pt x="1995" y="15516"/>
                    </a:lnTo>
                    <a:lnTo>
                      <a:pt x="0" y="25400"/>
                    </a:lnTo>
                    <a:lnTo>
                      <a:pt x="1995" y="35283"/>
                    </a:lnTo>
                    <a:lnTo>
                      <a:pt x="7437" y="43357"/>
                    </a:lnTo>
                    <a:lnTo>
                      <a:pt x="15510" y="48802"/>
                    </a:lnTo>
                    <a:lnTo>
                      <a:pt x="25400" y="50800"/>
                    </a:lnTo>
                    <a:lnTo>
                      <a:pt x="35289" y="48802"/>
                    </a:lnTo>
                    <a:lnTo>
                      <a:pt x="43362" y="43357"/>
                    </a:lnTo>
                    <a:lnTo>
                      <a:pt x="48804" y="35283"/>
                    </a:lnTo>
                    <a:lnTo>
                      <a:pt x="50800" y="25400"/>
                    </a:lnTo>
                    <a:lnTo>
                      <a:pt x="48804" y="15516"/>
                    </a:lnTo>
                    <a:lnTo>
                      <a:pt x="43362" y="7442"/>
                    </a:lnTo>
                    <a:lnTo>
                      <a:pt x="35289" y="1997"/>
                    </a:lnTo>
                    <a:lnTo>
                      <a:pt x="25400"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84" name="object 178">
                <a:extLst>
                  <a:ext uri="{FF2B5EF4-FFF2-40B4-BE49-F238E27FC236}">
                    <a16:creationId xmlns:a16="http://schemas.microsoft.com/office/drawing/2014/main" id="{E87E1B8A-B09B-41DC-BE8E-DF7123358C25}"/>
                  </a:ext>
                </a:extLst>
              </p:cNvPr>
              <p:cNvSpPr txBox="1"/>
              <p:nvPr/>
            </p:nvSpPr>
            <p:spPr>
              <a:xfrm>
                <a:off x="8837805" y="2407124"/>
                <a:ext cx="504190" cy="370205"/>
              </a:xfrm>
              <a:prstGeom prst="rect">
                <a:avLst/>
              </a:prstGeom>
            </p:spPr>
            <p:txBody>
              <a:bodyPr vert="horz" wrap="square" lIns="0" tIns="13970" rIns="0" bIns="0" rtlCol="0">
                <a:spAutoFit/>
              </a:bodyPr>
              <a:lstStyle/>
              <a:p>
                <a:pPr marL="12700" marR="0" lvl="0" indent="0" algn="l" defTabSz="914400" rtl="0" eaLnBrk="1" fontAlgn="auto" latinLnBrk="0" hangingPunct="1">
                  <a:lnSpc>
                    <a:spcPct val="100000"/>
                  </a:lnSpc>
                  <a:spcBef>
                    <a:spcPts val="110"/>
                  </a:spcBef>
                  <a:spcAft>
                    <a:spcPts val="0"/>
                  </a:spcAft>
                  <a:buClrTx/>
                  <a:buSzTx/>
                  <a:buFontTx/>
                  <a:buNone/>
                  <a:tabLst/>
                  <a:defRPr/>
                </a:pPr>
                <a:r>
                  <a:rPr kumimoji="0" sz="2250" b="1" i="0" u="none" strike="noStrike" kern="1200" cap="none" spc="-75" normalizeH="0" baseline="0" noProof="0" dirty="0">
                    <a:ln>
                      <a:noFill/>
                    </a:ln>
                    <a:solidFill>
                      <a:srgbClr val="E5007D"/>
                    </a:solidFill>
                    <a:effectLst/>
                    <a:uLnTx/>
                    <a:uFillTx/>
                    <a:latin typeface="Arial"/>
                    <a:ea typeface="ＭＳ Ｐゴシック" pitchFamily="34" charset="-128"/>
                    <a:cs typeface="Arial"/>
                  </a:rPr>
                  <a:t>2.</a:t>
                </a:r>
                <a:r>
                  <a:rPr kumimoji="0" sz="2250" b="1" i="0" u="none" strike="noStrike" kern="1200" cap="none" spc="80" normalizeH="0" baseline="0" noProof="0" dirty="0">
                    <a:ln>
                      <a:noFill/>
                    </a:ln>
                    <a:solidFill>
                      <a:srgbClr val="E5007D"/>
                    </a:solidFill>
                    <a:effectLst/>
                    <a:uLnTx/>
                    <a:uFillTx/>
                    <a:latin typeface="Arial"/>
                    <a:ea typeface="ＭＳ Ｐゴシック" pitchFamily="34" charset="-128"/>
                    <a:cs typeface="Arial"/>
                  </a:rPr>
                  <a:t>5</a:t>
                </a:r>
                <a:r>
                  <a:rPr kumimoji="0" sz="1300" b="1" i="0" u="none" strike="noStrike" kern="1200" cap="none" spc="-30" normalizeH="0" baseline="0" noProof="0" dirty="0">
                    <a:ln>
                      <a:noFill/>
                    </a:ln>
                    <a:solidFill>
                      <a:srgbClr val="E5007D"/>
                    </a:solidFill>
                    <a:effectLst/>
                    <a:uLnTx/>
                    <a:uFillTx/>
                    <a:latin typeface="Arial"/>
                    <a:ea typeface="ＭＳ Ｐゴシック" pitchFamily="34" charset="-128"/>
                    <a:cs typeface="Arial"/>
                  </a:rPr>
                  <a:t>x</a:t>
                </a:r>
                <a:endParaRPr kumimoji="0" sz="13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385" name="object 181">
                <a:extLst>
                  <a:ext uri="{FF2B5EF4-FFF2-40B4-BE49-F238E27FC236}">
                    <a16:creationId xmlns:a16="http://schemas.microsoft.com/office/drawing/2014/main" id="{1301E870-25A3-40E5-A789-5349A676AE5C}"/>
                  </a:ext>
                </a:extLst>
              </p:cNvPr>
              <p:cNvSpPr/>
              <p:nvPr/>
            </p:nvSpPr>
            <p:spPr>
              <a:xfrm>
                <a:off x="8754312" y="2367085"/>
                <a:ext cx="0" cy="404495"/>
              </a:xfrm>
              <a:custGeom>
                <a:avLst/>
                <a:gdLst/>
                <a:ahLst/>
                <a:cxnLst/>
                <a:rect l="l" t="t" r="r" b="b"/>
                <a:pathLst>
                  <a:path h="404495">
                    <a:moveTo>
                      <a:pt x="0" y="404456"/>
                    </a:moveTo>
                    <a:lnTo>
                      <a:pt x="0" y="0"/>
                    </a:lnTo>
                  </a:path>
                </a:pathLst>
              </a:custGeom>
              <a:ln w="63500">
                <a:solidFill>
                  <a:srgbClr val="E5007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86" name="object 182">
                <a:extLst>
                  <a:ext uri="{FF2B5EF4-FFF2-40B4-BE49-F238E27FC236}">
                    <a16:creationId xmlns:a16="http://schemas.microsoft.com/office/drawing/2014/main" id="{36CBC1DF-0F60-427C-B21F-8B3B1CC41FB0}"/>
                  </a:ext>
                </a:extLst>
              </p:cNvPr>
              <p:cNvSpPr/>
              <p:nvPr/>
            </p:nvSpPr>
            <p:spPr>
              <a:xfrm>
                <a:off x="8651200" y="2296340"/>
                <a:ext cx="206375" cy="111125"/>
              </a:xfrm>
              <a:custGeom>
                <a:avLst/>
                <a:gdLst/>
                <a:ahLst/>
                <a:cxnLst/>
                <a:rect l="l" t="t" r="r" b="b"/>
                <a:pathLst>
                  <a:path w="206375" h="111125">
                    <a:moveTo>
                      <a:pt x="103111" y="0"/>
                    </a:moveTo>
                    <a:lnTo>
                      <a:pt x="0" y="110909"/>
                    </a:lnTo>
                    <a:lnTo>
                      <a:pt x="206222" y="110909"/>
                    </a:lnTo>
                    <a:lnTo>
                      <a:pt x="103111" y="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cxnSp>
          <p:nvCxnSpPr>
            <p:cNvPr id="183" name="Straight Connector 182">
              <a:extLst>
                <a:ext uri="{FF2B5EF4-FFF2-40B4-BE49-F238E27FC236}">
                  <a16:creationId xmlns:a16="http://schemas.microsoft.com/office/drawing/2014/main" id="{BCAAA318-87B1-437F-92D9-99B7FD6589D4}"/>
                </a:ext>
              </a:extLst>
            </p:cNvPr>
            <p:cNvCxnSpPr/>
            <p:nvPr/>
          </p:nvCxnSpPr>
          <p:spPr>
            <a:xfrm>
              <a:off x="6328800" y="1476000"/>
              <a:ext cx="0" cy="4374000"/>
            </a:xfrm>
            <a:prstGeom prst="line">
              <a:avLst/>
            </a:prstGeom>
            <a:ln w="3175">
              <a:solidFill>
                <a:schemeClr val="bg2">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95E425E7-D4AA-4A77-9FF1-DD675FAACF54}"/>
                </a:ext>
              </a:extLst>
            </p:cNvPr>
            <p:cNvGrpSpPr/>
            <p:nvPr/>
          </p:nvGrpSpPr>
          <p:grpSpPr>
            <a:xfrm>
              <a:off x="2970000" y="3690000"/>
              <a:ext cx="3240000" cy="2134027"/>
              <a:chOff x="2880000" y="3780001"/>
              <a:chExt cx="3240000" cy="2134027"/>
            </a:xfrm>
          </p:grpSpPr>
          <p:sp>
            <p:nvSpPr>
              <p:cNvPr id="7" name="Rectangle 6">
                <a:extLst>
                  <a:ext uri="{FF2B5EF4-FFF2-40B4-BE49-F238E27FC236}">
                    <a16:creationId xmlns:a16="http://schemas.microsoft.com/office/drawing/2014/main" id="{335BD73B-83E9-4046-883A-0FC0D317BFBE}"/>
                  </a:ext>
                </a:extLst>
              </p:cNvPr>
              <p:cNvSpPr/>
              <p:nvPr/>
            </p:nvSpPr>
            <p:spPr>
              <a:xfrm>
                <a:off x="2880000" y="3780001"/>
                <a:ext cx="3240000" cy="198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dirty="0">
                    <a:ln>
                      <a:noFill/>
                    </a:ln>
                    <a:solidFill>
                      <a:srgbClr val="28ACE4"/>
                    </a:solidFill>
                    <a:effectLst/>
                    <a:uLnTx/>
                    <a:uFillTx/>
                    <a:latin typeface="Arial" panose="020B0604020202020204" pitchFamily="34" charset="0"/>
                    <a:ea typeface="+mn-ea"/>
                    <a:cs typeface="Arial" panose="020B0604020202020204" pitchFamily="34" charset="0"/>
                  </a:rPr>
                  <a:t>CHINA</a:t>
                </a:r>
              </a:p>
            </p:txBody>
          </p:sp>
          <p:grpSp>
            <p:nvGrpSpPr>
              <p:cNvPr id="8" name="Group 7">
                <a:extLst>
                  <a:ext uri="{FF2B5EF4-FFF2-40B4-BE49-F238E27FC236}">
                    <a16:creationId xmlns:a16="http://schemas.microsoft.com/office/drawing/2014/main" id="{D72E474E-5F1C-462F-887D-98E4A5793833}"/>
                  </a:ext>
                </a:extLst>
              </p:cNvPr>
              <p:cNvGrpSpPr/>
              <p:nvPr/>
            </p:nvGrpSpPr>
            <p:grpSpPr>
              <a:xfrm>
                <a:off x="3092400" y="4406401"/>
                <a:ext cx="2633265" cy="1216013"/>
                <a:chOff x="2880000" y="4410000"/>
                <a:chExt cx="2633265" cy="1216013"/>
              </a:xfrm>
            </p:grpSpPr>
            <p:sp>
              <p:nvSpPr>
                <p:cNvPr id="388" name="object 47">
                  <a:extLst>
                    <a:ext uri="{FF2B5EF4-FFF2-40B4-BE49-F238E27FC236}">
                      <a16:creationId xmlns:a16="http://schemas.microsoft.com/office/drawing/2014/main" id="{18ACB14F-0069-4B52-BADC-3CA9129BB4A1}"/>
                    </a:ext>
                  </a:extLst>
                </p:cNvPr>
                <p:cNvSpPr txBox="1"/>
                <p:nvPr/>
              </p:nvSpPr>
              <p:spPr>
                <a:xfrm>
                  <a:off x="3364107" y="5490078"/>
                  <a:ext cx="1055169" cy="135935"/>
                </a:xfrm>
                <a:prstGeom prst="rect">
                  <a:avLst/>
                </a:prstGeom>
              </p:spPr>
              <p:txBody>
                <a:bodyPr vert="horz" wrap="square" lIns="0" tIns="1270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Younger than 25 years</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389" name="object 47">
                  <a:extLst>
                    <a:ext uri="{FF2B5EF4-FFF2-40B4-BE49-F238E27FC236}">
                      <a16:creationId xmlns:a16="http://schemas.microsoft.com/office/drawing/2014/main" id="{0B9D945E-E58E-4FE5-8B53-02F789F80775}"/>
                    </a:ext>
                  </a:extLst>
                </p:cNvPr>
                <p:cNvSpPr txBox="1"/>
                <p:nvPr/>
              </p:nvSpPr>
              <p:spPr>
                <a:xfrm>
                  <a:off x="4416616" y="5490078"/>
                  <a:ext cx="1055169" cy="135935"/>
                </a:xfrm>
                <a:prstGeom prst="rect">
                  <a:avLst/>
                </a:prstGeom>
              </p:spPr>
              <p:txBody>
                <a:bodyPr vert="horz" wrap="square" lIns="0" tIns="12700" rIns="0" bIns="0" rtlCol="0" anchor="ctr">
                  <a:spAutoFit/>
                </a:bodyPr>
                <a:lstStyle>
                  <a:defPPr>
                    <a:defRPr lang="en-US"/>
                  </a:defPPr>
                  <a:lvl1pPr marL="12700" algn="ctr" fontAlgn="auto">
                    <a:spcBef>
                      <a:spcPts val="100"/>
                    </a:spcBef>
                    <a:spcAft>
                      <a:spcPts val="0"/>
                    </a:spcAft>
                    <a:defRPr sz="800">
                      <a:latin typeface="Arial"/>
                      <a:ea typeface="+mn-ea"/>
                      <a:cs typeface="Arial"/>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mn-ea"/>
                      <a:cs typeface="Arial"/>
                    </a:rPr>
                    <a:t>25 years or older</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0" name="object 38">
                  <a:extLst>
                    <a:ext uri="{FF2B5EF4-FFF2-40B4-BE49-F238E27FC236}">
                      <a16:creationId xmlns:a16="http://schemas.microsoft.com/office/drawing/2014/main" id="{A1D27088-9B21-4D08-9A2C-A9B07FFC6AC4}"/>
                    </a:ext>
                  </a:extLst>
                </p:cNvPr>
                <p:cNvSpPr txBox="1"/>
                <p:nvPr/>
              </p:nvSpPr>
              <p:spPr>
                <a:xfrm>
                  <a:off x="3158142" y="4412598"/>
                  <a:ext cx="131445"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14</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391" name="object 39">
                  <a:extLst>
                    <a:ext uri="{FF2B5EF4-FFF2-40B4-BE49-F238E27FC236}">
                      <a16:creationId xmlns:a16="http://schemas.microsoft.com/office/drawing/2014/main" id="{E7F67626-1601-4301-A81F-C5255D8A47AD}"/>
                    </a:ext>
                  </a:extLst>
                </p:cNvPr>
                <p:cNvSpPr txBox="1"/>
                <p:nvPr/>
              </p:nvSpPr>
              <p:spPr>
                <a:xfrm>
                  <a:off x="3210974" y="4887374"/>
                  <a:ext cx="78740"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7</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392" name="object 40">
                  <a:extLst>
                    <a:ext uri="{FF2B5EF4-FFF2-40B4-BE49-F238E27FC236}">
                      <a16:creationId xmlns:a16="http://schemas.microsoft.com/office/drawing/2014/main" id="{DA325194-D885-4739-953E-9D4EC2AACEF1}"/>
                    </a:ext>
                  </a:extLst>
                </p:cNvPr>
                <p:cNvSpPr txBox="1"/>
                <p:nvPr/>
              </p:nvSpPr>
              <p:spPr>
                <a:xfrm>
                  <a:off x="3210974" y="5362151"/>
                  <a:ext cx="78740"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393" name="object 49">
                  <a:extLst>
                    <a:ext uri="{FF2B5EF4-FFF2-40B4-BE49-F238E27FC236}">
                      <a16:creationId xmlns:a16="http://schemas.microsoft.com/office/drawing/2014/main" id="{6312F625-21EE-4C3A-9941-F09662BFBA87}"/>
                    </a:ext>
                  </a:extLst>
                </p:cNvPr>
                <p:cNvSpPr txBox="1"/>
                <p:nvPr/>
              </p:nvSpPr>
              <p:spPr>
                <a:xfrm>
                  <a:off x="2880000" y="4410000"/>
                  <a:ext cx="205184" cy="1077595"/>
                </a:xfrm>
                <a:prstGeom prst="rect">
                  <a:avLst/>
                </a:prstGeom>
              </p:spPr>
              <p:txBody>
                <a:bodyPr vert="vert270" wrap="square" lIns="0" tIns="0" rIns="0" bIns="0" rtlCol="0">
                  <a:spAutoFit/>
                </a:bodyPr>
                <a:lstStyle/>
                <a:p>
                  <a:pPr marL="0" marR="0" lvl="0" indent="0" algn="ctr" defTabSz="914400" rtl="0" eaLnBrk="1" fontAlgn="auto" latinLnBrk="0" hangingPunct="1">
                    <a:lnSpc>
                      <a:spcPts val="835"/>
                    </a:lnSpc>
                    <a:spcBef>
                      <a:spcPts val="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ＭＳ Ｐゴシック" pitchFamily="34" charset="-128"/>
                      <a:cs typeface="Arial"/>
                    </a:rPr>
                    <a:t>HIV incidence </a:t>
                  </a:r>
                  <a:endParaRPr kumimoji="0" lang="en-GB" sz="800" b="0" i="0" u="none" strike="noStrike" kern="1200" cap="none" spc="5" normalizeH="0" baseline="0" noProof="0" dirty="0">
                    <a:ln>
                      <a:noFill/>
                    </a:ln>
                    <a:solidFill>
                      <a:prstClr val="black"/>
                    </a:solidFill>
                    <a:effectLst/>
                    <a:uLnTx/>
                    <a:uFillTx/>
                    <a:latin typeface="Arial"/>
                    <a:ea typeface="ＭＳ Ｐゴシック" pitchFamily="34" charset="-128"/>
                    <a:cs typeface="Arial"/>
                  </a:endParaRPr>
                </a:p>
                <a:p>
                  <a:pPr marL="0" marR="0" lvl="0" indent="0" algn="ctr" defTabSz="914400" rtl="0" eaLnBrk="1" fontAlgn="auto" latinLnBrk="0" hangingPunct="1">
                    <a:lnSpc>
                      <a:spcPts val="835"/>
                    </a:lnSpc>
                    <a:spcBef>
                      <a:spcPts val="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ＭＳ Ｐゴシック" pitchFamily="34" charset="-128"/>
                      <a:cs typeface="Arial"/>
                    </a:rPr>
                    <a:t>per 100</a:t>
                  </a:r>
                  <a:r>
                    <a:rPr kumimoji="0" lang="en-GB" sz="800" b="0" i="0" u="none" strike="noStrike" kern="1200" cap="none" spc="5" normalizeH="0" baseline="0" noProof="0" dirty="0">
                      <a:ln>
                        <a:noFill/>
                      </a:ln>
                      <a:solidFill>
                        <a:prstClr val="black"/>
                      </a:solidFill>
                      <a:effectLst/>
                      <a:uLnTx/>
                      <a:uFillTx/>
                      <a:latin typeface="Arial"/>
                      <a:ea typeface="ＭＳ Ｐゴシック" pitchFamily="34" charset="-128"/>
                      <a:cs typeface="Arial"/>
                    </a:rPr>
                    <a:t> </a:t>
                  </a:r>
                  <a:r>
                    <a:rPr kumimoji="0" sz="800" b="0" i="0" u="none" strike="noStrike" kern="1200" cap="none" spc="5" normalizeH="0" baseline="0" noProof="0" dirty="0">
                      <a:ln>
                        <a:noFill/>
                      </a:ln>
                      <a:solidFill>
                        <a:prstClr val="black"/>
                      </a:solidFill>
                      <a:effectLst/>
                      <a:uLnTx/>
                      <a:uFillTx/>
                      <a:latin typeface="Arial"/>
                      <a:ea typeface="ＭＳ Ｐゴシック" pitchFamily="34" charset="-128"/>
                      <a:cs typeface="Arial"/>
                    </a:rPr>
                    <a:t>person years</a:t>
                  </a:r>
                </a:p>
              </p:txBody>
            </p:sp>
            <p:sp>
              <p:nvSpPr>
                <p:cNvPr id="394" name="object 54">
                  <a:extLst>
                    <a:ext uri="{FF2B5EF4-FFF2-40B4-BE49-F238E27FC236}">
                      <a16:creationId xmlns:a16="http://schemas.microsoft.com/office/drawing/2014/main" id="{BDEE5285-E6CF-4855-9087-8D1C43A8650C}"/>
                    </a:ext>
                  </a:extLst>
                </p:cNvPr>
                <p:cNvSpPr txBox="1"/>
                <p:nvPr/>
              </p:nvSpPr>
              <p:spPr>
                <a:xfrm>
                  <a:off x="3783326" y="4480817"/>
                  <a:ext cx="210820" cy="135935"/>
                </a:xfrm>
                <a:prstGeom prst="rect">
                  <a:avLst/>
                </a:prstGeom>
              </p:spPr>
              <p:txBody>
                <a:bodyPr vert="horz" wrap="square" lIns="0" tIns="1270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11.8</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395" name="object 55">
                  <a:extLst>
                    <a:ext uri="{FF2B5EF4-FFF2-40B4-BE49-F238E27FC236}">
                      <a16:creationId xmlns:a16="http://schemas.microsoft.com/office/drawing/2014/main" id="{04EC3F13-FCC0-47B0-80E0-1D0119B3D6F1}"/>
                    </a:ext>
                  </a:extLst>
                </p:cNvPr>
                <p:cNvSpPr txBox="1"/>
                <p:nvPr/>
              </p:nvSpPr>
              <p:spPr>
                <a:xfrm>
                  <a:off x="4875729" y="4779419"/>
                  <a:ext cx="157480" cy="135935"/>
                </a:xfrm>
                <a:prstGeom prst="rect">
                  <a:avLst/>
                </a:prstGeom>
              </p:spPr>
              <p:txBody>
                <a:bodyPr vert="horz" wrap="square" lIns="0" tIns="1270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7.6</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396" name="object 99">
                  <a:extLst>
                    <a:ext uri="{FF2B5EF4-FFF2-40B4-BE49-F238E27FC236}">
                      <a16:creationId xmlns:a16="http://schemas.microsoft.com/office/drawing/2014/main" id="{662A1079-BC73-4E26-A97C-6BEB904D6F34}"/>
                    </a:ext>
                  </a:extLst>
                </p:cNvPr>
                <p:cNvSpPr/>
                <p:nvPr/>
              </p:nvSpPr>
              <p:spPr>
                <a:xfrm>
                  <a:off x="3351225" y="4489262"/>
                  <a:ext cx="0" cy="471170"/>
                </a:xfrm>
                <a:custGeom>
                  <a:avLst/>
                  <a:gdLst/>
                  <a:ahLst/>
                  <a:cxnLst/>
                  <a:rect l="l" t="t" r="r" b="b"/>
                  <a:pathLst>
                    <a:path h="471170">
                      <a:moveTo>
                        <a:pt x="0" y="471093"/>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97" name="object 100">
                  <a:extLst>
                    <a:ext uri="{FF2B5EF4-FFF2-40B4-BE49-F238E27FC236}">
                      <a16:creationId xmlns:a16="http://schemas.microsoft.com/office/drawing/2014/main" id="{5DA0F49E-A6CD-4BC1-A41B-FF66D20959B4}"/>
                    </a:ext>
                  </a:extLst>
                </p:cNvPr>
                <p:cNvSpPr/>
                <p:nvPr/>
              </p:nvSpPr>
              <p:spPr>
                <a:xfrm>
                  <a:off x="3351225" y="4960363"/>
                  <a:ext cx="0" cy="471170"/>
                </a:xfrm>
                <a:custGeom>
                  <a:avLst/>
                  <a:gdLst/>
                  <a:ahLst/>
                  <a:cxnLst/>
                  <a:rect l="l" t="t" r="r" b="b"/>
                  <a:pathLst>
                    <a:path h="471170">
                      <a:moveTo>
                        <a:pt x="0" y="471093"/>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98" name="object 101">
                  <a:extLst>
                    <a:ext uri="{FF2B5EF4-FFF2-40B4-BE49-F238E27FC236}">
                      <a16:creationId xmlns:a16="http://schemas.microsoft.com/office/drawing/2014/main" id="{5407567D-E5FF-4408-962C-B93FDB721154}"/>
                    </a:ext>
                  </a:extLst>
                </p:cNvPr>
                <p:cNvSpPr/>
                <p:nvPr/>
              </p:nvSpPr>
              <p:spPr>
                <a:xfrm>
                  <a:off x="3348050" y="5434631"/>
                  <a:ext cx="1083310" cy="0"/>
                </a:xfrm>
                <a:custGeom>
                  <a:avLst/>
                  <a:gdLst/>
                  <a:ahLst/>
                  <a:cxnLst/>
                  <a:rect l="l" t="t" r="r" b="b"/>
                  <a:pathLst>
                    <a:path w="1083310">
                      <a:moveTo>
                        <a:pt x="0" y="0"/>
                      </a:moveTo>
                      <a:lnTo>
                        <a:pt x="108317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99" name="object 102">
                  <a:extLst>
                    <a:ext uri="{FF2B5EF4-FFF2-40B4-BE49-F238E27FC236}">
                      <a16:creationId xmlns:a16="http://schemas.microsoft.com/office/drawing/2014/main" id="{B1236017-76C4-42D6-A5C2-2E517A242DEC}"/>
                    </a:ext>
                  </a:extLst>
                </p:cNvPr>
                <p:cNvSpPr/>
                <p:nvPr/>
              </p:nvSpPr>
              <p:spPr>
                <a:xfrm>
                  <a:off x="4431225" y="5434631"/>
                  <a:ext cx="1082040" cy="0"/>
                </a:xfrm>
                <a:custGeom>
                  <a:avLst/>
                  <a:gdLst/>
                  <a:ahLst/>
                  <a:cxnLst/>
                  <a:rect l="l" t="t" r="r" b="b"/>
                  <a:pathLst>
                    <a:path w="1082039">
                      <a:moveTo>
                        <a:pt x="0" y="0"/>
                      </a:moveTo>
                      <a:lnTo>
                        <a:pt x="108151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00" name="object 103">
                  <a:extLst>
                    <a:ext uri="{FF2B5EF4-FFF2-40B4-BE49-F238E27FC236}">
                      <a16:creationId xmlns:a16="http://schemas.microsoft.com/office/drawing/2014/main" id="{B150AA05-B064-432A-8AF3-9963AC1A6A9D}"/>
                    </a:ext>
                  </a:extLst>
                </p:cNvPr>
                <p:cNvSpPr/>
                <p:nvPr/>
              </p:nvSpPr>
              <p:spPr>
                <a:xfrm>
                  <a:off x="3363931" y="4486081"/>
                  <a:ext cx="1061085" cy="0"/>
                </a:xfrm>
                <a:custGeom>
                  <a:avLst/>
                  <a:gdLst/>
                  <a:ahLst/>
                  <a:cxnLst/>
                  <a:rect l="l" t="t" r="r" b="b"/>
                  <a:pathLst>
                    <a:path w="1061085">
                      <a:moveTo>
                        <a:pt x="0" y="0"/>
                      </a:moveTo>
                      <a:lnTo>
                        <a:pt x="1060945"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01" name="object 104">
                  <a:extLst>
                    <a:ext uri="{FF2B5EF4-FFF2-40B4-BE49-F238E27FC236}">
                      <a16:creationId xmlns:a16="http://schemas.microsoft.com/office/drawing/2014/main" id="{EBE6BBFF-24F7-4237-9C90-895858755779}"/>
                    </a:ext>
                  </a:extLst>
                </p:cNvPr>
                <p:cNvSpPr/>
                <p:nvPr/>
              </p:nvSpPr>
              <p:spPr>
                <a:xfrm>
                  <a:off x="3351225" y="4486081"/>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02" name="object 105">
                  <a:extLst>
                    <a:ext uri="{FF2B5EF4-FFF2-40B4-BE49-F238E27FC236}">
                      <a16:creationId xmlns:a16="http://schemas.microsoft.com/office/drawing/2014/main" id="{31F3E0B9-9F0B-4676-9510-D96706AAB9DF}"/>
                    </a:ext>
                  </a:extLst>
                </p:cNvPr>
                <p:cNvSpPr/>
                <p:nvPr/>
              </p:nvSpPr>
              <p:spPr>
                <a:xfrm>
                  <a:off x="4431220" y="4486081"/>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03" name="object 106">
                  <a:extLst>
                    <a:ext uri="{FF2B5EF4-FFF2-40B4-BE49-F238E27FC236}">
                      <a16:creationId xmlns:a16="http://schemas.microsoft.com/office/drawing/2014/main" id="{74C27A25-46EB-40E6-9558-E7E50062678F}"/>
                    </a:ext>
                  </a:extLst>
                </p:cNvPr>
                <p:cNvSpPr/>
                <p:nvPr/>
              </p:nvSpPr>
              <p:spPr>
                <a:xfrm>
                  <a:off x="4443911" y="4486081"/>
                  <a:ext cx="1059815" cy="0"/>
                </a:xfrm>
                <a:custGeom>
                  <a:avLst/>
                  <a:gdLst/>
                  <a:ahLst/>
                  <a:cxnLst/>
                  <a:rect l="l" t="t" r="r" b="b"/>
                  <a:pathLst>
                    <a:path w="1059814">
                      <a:moveTo>
                        <a:pt x="0" y="0"/>
                      </a:moveTo>
                      <a:lnTo>
                        <a:pt x="105931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04" name="object 107">
                  <a:extLst>
                    <a:ext uri="{FF2B5EF4-FFF2-40B4-BE49-F238E27FC236}">
                      <a16:creationId xmlns:a16="http://schemas.microsoft.com/office/drawing/2014/main" id="{ECA0A0D4-DDAC-496A-A528-FF45FEC1D243}"/>
                    </a:ext>
                  </a:extLst>
                </p:cNvPr>
                <p:cNvSpPr/>
                <p:nvPr/>
              </p:nvSpPr>
              <p:spPr>
                <a:xfrm>
                  <a:off x="4431225" y="4486081"/>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05" name="object 108">
                  <a:extLst>
                    <a:ext uri="{FF2B5EF4-FFF2-40B4-BE49-F238E27FC236}">
                      <a16:creationId xmlns:a16="http://schemas.microsoft.com/office/drawing/2014/main" id="{7CFA30F4-C55A-46BA-BF82-CF2CA70D01D6}"/>
                    </a:ext>
                  </a:extLst>
                </p:cNvPr>
                <p:cNvSpPr/>
                <p:nvPr/>
              </p:nvSpPr>
              <p:spPr>
                <a:xfrm>
                  <a:off x="5509570" y="4486081"/>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06" name="object 109">
                  <a:extLst>
                    <a:ext uri="{FF2B5EF4-FFF2-40B4-BE49-F238E27FC236}">
                      <a16:creationId xmlns:a16="http://schemas.microsoft.com/office/drawing/2014/main" id="{811BB8C8-FAE6-4A9B-AC8E-40625826D642}"/>
                    </a:ext>
                  </a:extLst>
                </p:cNvPr>
                <p:cNvSpPr/>
                <p:nvPr/>
              </p:nvSpPr>
              <p:spPr>
                <a:xfrm>
                  <a:off x="4053445" y="4960356"/>
                  <a:ext cx="371475" cy="0"/>
                </a:xfrm>
                <a:custGeom>
                  <a:avLst/>
                  <a:gdLst/>
                  <a:ahLst/>
                  <a:cxnLst/>
                  <a:rect l="l" t="t" r="r" b="b"/>
                  <a:pathLst>
                    <a:path w="371475">
                      <a:moveTo>
                        <a:pt x="0" y="0"/>
                      </a:moveTo>
                      <a:lnTo>
                        <a:pt x="371458"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07" name="object 110">
                  <a:extLst>
                    <a:ext uri="{FF2B5EF4-FFF2-40B4-BE49-F238E27FC236}">
                      <a16:creationId xmlns:a16="http://schemas.microsoft.com/office/drawing/2014/main" id="{C8E03F86-2CBE-4B00-AF1B-0316B33B1921}"/>
                    </a:ext>
                  </a:extLst>
                </p:cNvPr>
                <p:cNvSpPr/>
                <p:nvPr/>
              </p:nvSpPr>
              <p:spPr>
                <a:xfrm>
                  <a:off x="3370206" y="4960356"/>
                  <a:ext cx="348615" cy="0"/>
                </a:xfrm>
                <a:custGeom>
                  <a:avLst/>
                  <a:gdLst/>
                  <a:ahLst/>
                  <a:cxnLst/>
                  <a:rect l="l" t="t" r="r" b="b"/>
                  <a:pathLst>
                    <a:path w="348614">
                      <a:moveTo>
                        <a:pt x="0" y="0"/>
                      </a:moveTo>
                      <a:lnTo>
                        <a:pt x="348441"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08" name="object 111">
                  <a:extLst>
                    <a:ext uri="{FF2B5EF4-FFF2-40B4-BE49-F238E27FC236}">
                      <a16:creationId xmlns:a16="http://schemas.microsoft.com/office/drawing/2014/main" id="{E6A54A3F-EDF8-4A35-B9DB-36BCF43F83E4}"/>
                    </a:ext>
                  </a:extLst>
                </p:cNvPr>
                <p:cNvSpPr/>
                <p:nvPr/>
              </p:nvSpPr>
              <p:spPr>
                <a:xfrm>
                  <a:off x="3357575" y="4960356"/>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09" name="object 112">
                  <a:extLst>
                    <a:ext uri="{FF2B5EF4-FFF2-40B4-BE49-F238E27FC236}">
                      <a16:creationId xmlns:a16="http://schemas.microsoft.com/office/drawing/2014/main" id="{C39F7434-86AE-4646-B84F-5CBAF6B3D678}"/>
                    </a:ext>
                  </a:extLst>
                </p:cNvPr>
                <p:cNvSpPr/>
                <p:nvPr/>
              </p:nvSpPr>
              <p:spPr>
                <a:xfrm>
                  <a:off x="4431220" y="4960356"/>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0" name="object 113">
                  <a:extLst>
                    <a:ext uri="{FF2B5EF4-FFF2-40B4-BE49-F238E27FC236}">
                      <a16:creationId xmlns:a16="http://schemas.microsoft.com/office/drawing/2014/main" id="{2C223C4B-137F-45E5-B9E7-ED81A6FE9CF7}"/>
                    </a:ext>
                  </a:extLst>
                </p:cNvPr>
                <p:cNvSpPr/>
                <p:nvPr/>
              </p:nvSpPr>
              <p:spPr>
                <a:xfrm>
                  <a:off x="5122645" y="4960356"/>
                  <a:ext cx="381000" cy="0"/>
                </a:xfrm>
                <a:custGeom>
                  <a:avLst/>
                  <a:gdLst/>
                  <a:ahLst/>
                  <a:cxnLst/>
                  <a:rect l="l" t="t" r="r" b="b"/>
                  <a:pathLst>
                    <a:path w="381000">
                      <a:moveTo>
                        <a:pt x="0" y="0"/>
                      </a:moveTo>
                      <a:lnTo>
                        <a:pt x="380585"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1" name="object 114">
                  <a:extLst>
                    <a:ext uri="{FF2B5EF4-FFF2-40B4-BE49-F238E27FC236}">
                      <a16:creationId xmlns:a16="http://schemas.microsoft.com/office/drawing/2014/main" id="{0F4E9D13-A91C-4D77-B542-FD4CEC16369F}"/>
                    </a:ext>
                  </a:extLst>
                </p:cNvPr>
                <p:cNvSpPr/>
                <p:nvPr/>
              </p:nvSpPr>
              <p:spPr>
                <a:xfrm>
                  <a:off x="4443911" y="4960356"/>
                  <a:ext cx="344170" cy="0"/>
                </a:xfrm>
                <a:custGeom>
                  <a:avLst/>
                  <a:gdLst/>
                  <a:ahLst/>
                  <a:cxnLst/>
                  <a:rect l="l" t="t" r="r" b="b"/>
                  <a:pathLst>
                    <a:path w="344170">
                      <a:moveTo>
                        <a:pt x="0" y="0"/>
                      </a:moveTo>
                      <a:lnTo>
                        <a:pt x="343936"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2" name="object 115">
                  <a:extLst>
                    <a:ext uri="{FF2B5EF4-FFF2-40B4-BE49-F238E27FC236}">
                      <a16:creationId xmlns:a16="http://schemas.microsoft.com/office/drawing/2014/main" id="{3DFE9B7D-4361-4446-8D5E-7F527533400F}"/>
                    </a:ext>
                  </a:extLst>
                </p:cNvPr>
                <p:cNvSpPr/>
                <p:nvPr/>
              </p:nvSpPr>
              <p:spPr>
                <a:xfrm>
                  <a:off x="4431225" y="4960356"/>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3" name="object 116">
                  <a:extLst>
                    <a:ext uri="{FF2B5EF4-FFF2-40B4-BE49-F238E27FC236}">
                      <a16:creationId xmlns:a16="http://schemas.microsoft.com/office/drawing/2014/main" id="{A284ADF3-9DF3-4C90-8212-D606C2D7A711}"/>
                    </a:ext>
                  </a:extLst>
                </p:cNvPr>
                <p:cNvSpPr/>
                <p:nvPr/>
              </p:nvSpPr>
              <p:spPr>
                <a:xfrm>
                  <a:off x="5509570" y="4960356"/>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4" name="object 192">
                  <a:extLst>
                    <a:ext uri="{FF2B5EF4-FFF2-40B4-BE49-F238E27FC236}">
                      <a16:creationId xmlns:a16="http://schemas.microsoft.com/office/drawing/2014/main" id="{DFA1E06B-DB7A-48F0-BE23-527E08B2EA03}"/>
                    </a:ext>
                  </a:extLst>
                </p:cNvPr>
                <p:cNvSpPr/>
                <p:nvPr/>
              </p:nvSpPr>
              <p:spPr>
                <a:xfrm>
                  <a:off x="3718647" y="4632676"/>
                  <a:ext cx="335280" cy="802800"/>
                </a:xfrm>
                <a:custGeom>
                  <a:avLst/>
                  <a:gdLst/>
                  <a:ahLst/>
                  <a:cxnLst/>
                  <a:rect l="l" t="t" r="r" b="b"/>
                  <a:pathLst>
                    <a:path w="335280" h="799465">
                      <a:moveTo>
                        <a:pt x="0" y="799198"/>
                      </a:moveTo>
                      <a:lnTo>
                        <a:pt x="334797" y="799198"/>
                      </a:lnTo>
                      <a:lnTo>
                        <a:pt x="334797" y="0"/>
                      </a:lnTo>
                      <a:lnTo>
                        <a:pt x="0" y="0"/>
                      </a:lnTo>
                      <a:lnTo>
                        <a:pt x="0" y="799198"/>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5" name="object 194">
                  <a:extLst>
                    <a:ext uri="{FF2B5EF4-FFF2-40B4-BE49-F238E27FC236}">
                      <a16:creationId xmlns:a16="http://schemas.microsoft.com/office/drawing/2014/main" id="{451FDA19-3717-4326-AC5A-E20F8876A4DC}"/>
                    </a:ext>
                  </a:extLst>
                </p:cNvPr>
                <p:cNvSpPr/>
                <p:nvPr/>
              </p:nvSpPr>
              <p:spPr>
                <a:xfrm>
                  <a:off x="4787848" y="4926922"/>
                  <a:ext cx="335280" cy="507600"/>
                </a:xfrm>
                <a:custGeom>
                  <a:avLst/>
                  <a:gdLst/>
                  <a:ahLst/>
                  <a:cxnLst/>
                  <a:rect l="l" t="t" r="r" b="b"/>
                  <a:pathLst>
                    <a:path w="335279" h="505459">
                      <a:moveTo>
                        <a:pt x="0" y="504952"/>
                      </a:moveTo>
                      <a:lnTo>
                        <a:pt x="334797" y="504952"/>
                      </a:lnTo>
                      <a:lnTo>
                        <a:pt x="334797" y="0"/>
                      </a:lnTo>
                      <a:lnTo>
                        <a:pt x="0" y="0"/>
                      </a:lnTo>
                      <a:lnTo>
                        <a:pt x="0" y="504952"/>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
            <p:nvSpPr>
              <p:cNvPr id="445" name="object 47">
                <a:extLst>
                  <a:ext uri="{FF2B5EF4-FFF2-40B4-BE49-F238E27FC236}">
                    <a16:creationId xmlns:a16="http://schemas.microsoft.com/office/drawing/2014/main" id="{6D8E417A-AA29-48F9-B413-2F44A6C36763}"/>
                  </a:ext>
                </a:extLst>
              </p:cNvPr>
              <p:cNvSpPr txBox="1"/>
              <p:nvPr/>
            </p:nvSpPr>
            <p:spPr>
              <a:xfrm>
                <a:off x="2880000" y="4032001"/>
                <a:ext cx="3240000" cy="123111"/>
              </a:xfrm>
              <a:prstGeom prst="rect">
                <a:avLst/>
              </a:prstGeom>
            </p:spPr>
            <p:txBody>
              <a:bodyPr vert="horz" wrap="square" lIns="0" tIns="0" rIns="0" bIns="0" rtlCol="0" anchor="ctr">
                <a:no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Seven Chinese cities*, 2012–2013</a:t>
                </a:r>
              </a:p>
            </p:txBody>
          </p:sp>
          <p:sp>
            <p:nvSpPr>
              <p:cNvPr id="12" name="Rectangle 11">
                <a:extLst>
                  <a:ext uri="{FF2B5EF4-FFF2-40B4-BE49-F238E27FC236}">
                    <a16:creationId xmlns:a16="http://schemas.microsoft.com/office/drawing/2014/main" id="{904DB38D-A371-4175-B469-902B431DC04E}"/>
                  </a:ext>
                </a:extLst>
              </p:cNvPr>
              <p:cNvSpPr/>
              <p:nvPr/>
            </p:nvSpPr>
            <p:spPr>
              <a:xfrm>
                <a:off x="2880000" y="5821695"/>
                <a:ext cx="2638543" cy="92333"/>
              </a:xfrm>
              <a:prstGeom prst="rect">
                <a:avLst/>
              </a:prstGeom>
            </p:spPr>
            <p:txBody>
              <a:bodyPr vert="horz" wrap="none" lIns="0" tIns="0" rIns="0" bIns="0" rtlCol="0" anchor="ctr">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6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*Changsha, </a:t>
                </a:r>
                <a:r>
                  <a:rPr kumimoji="0" lang="fr-CH" sz="6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Ji’nan</a:t>
                </a:r>
                <a:r>
                  <a:rPr kumimoji="0" lang="fr-CH" sz="6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Kunming, Nanjing, Shanghai, Shenyang and Zhengzhou.</a:t>
                </a:r>
              </a:p>
            </p:txBody>
          </p:sp>
        </p:grpSp>
        <p:grpSp>
          <p:nvGrpSpPr>
            <p:cNvPr id="17" name="Group 16">
              <a:extLst>
                <a:ext uri="{FF2B5EF4-FFF2-40B4-BE49-F238E27FC236}">
                  <a16:creationId xmlns:a16="http://schemas.microsoft.com/office/drawing/2014/main" id="{53F66417-94BE-4B19-966A-F8870BFEFBF5}"/>
                </a:ext>
              </a:extLst>
            </p:cNvPr>
            <p:cNvGrpSpPr/>
            <p:nvPr/>
          </p:nvGrpSpPr>
          <p:grpSpPr>
            <a:xfrm>
              <a:off x="6444000" y="3690000"/>
              <a:ext cx="3240000" cy="2134027"/>
              <a:chOff x="6480000" y="3780001"/>
              <a:chExt cx="3240000" cy="2134027"/>
            </a:xfrm>
          </p:grpSpPr>
          <p:sp>
            <p:nvSpPr>
              <p:cNvPr id="6" name="Rectangle 5">
                <a:extLst>
                  <a:ext uri="{FF2B5EF4-FFF2-40B4-BE49-F238E27FC236}">
                    <a16:creationId xmlns:a16="http://schemas.microsoft.com/office/drawing/2014/main" id="{7A224DBB-EE98-4AF0-80FC-96ED873F1707}"/>
                  </a:ext>
                </a:extLst>
              </p:cNvPr>
              <p:cNvSpPr/>
              <p:nvPr/>
            </p:nvSpPr>
            <p:spPr>
              <a:xfrm>
                <a:off x="6480000" y="3780001"/>
                <a:ext cx="3240000" cy="198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dirty="0">
                    <a:ln>
                      <a:noFill/>
                    </a:ln>
                    <a:solidFill>
                      <a:srgbClr val="44B6E7"/>
                    </a:solidFill>
                    <a:effectLst/>
                    <a:uLnTx/>
                    <a:uFillTx/>
                    <a:latin typeface="Arial" panose="020B0604020202020204" pitchFamily="34" charset="0"/>
                    <a:ea typeface="+mn-ea"/>
                    <a:cs typeface="Arial" panose="020B0604020202020204" pitchFamily="34" charset="0"/>
                  </a:rPr>
                  <a:t>THAILAND</a:t>
                </a:r>
              </a:p>
            </p:txBody>
          </p:sp>
          <p:sp>
            <p:nvSpPr>
              <p:cNvPr id="417" name="object 46">
                <a:extLst>
                  <a:ext uri="{FF2B5EF4-FFF2-40B4-BE49-F238E27FC236}">
                    <a16:creationId xmlns:a16="http://schemas.microsoft.com/office/drawing/2014/main" id="{2396A9F4-8015-42B0-B15D-4B4F61A61780}"/>
                  </a:ext>
                </a:extLst>
              </p:cNvPr>
              <p:cNvSpPr txBox="1"/>
              <p:nvPr/>
            </p:nvSpPr>
            <p:spPr>
              <a:xfrm>
                <a:off x="6963709" y="4410001"/>
                <a:ext cx="131445"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10</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418" name="object 47">
                <a:extLst>
                  <a:ext uri="{FF2B5EF4-FFF2-40B4-BE49-F238E27FC236}">
                    <a16:creationId xmlns:a16="http://schemas.microsoft.com/office/drawing/2014/main" id="{F35F6DC9-E768-4395-8C84-BB0E5D7EE9A5}"/>
                  </a:ext>
                </a:extLst>
              </p:cNvPr>
              <p:cNvSpPr txBox="1"/>
              <p:nvPr/>
            </p:nvSpPr>
            <p:spPr>
              <a:xfrm>
                <a:off x="7016541" y="4884779"/>
                <a:ext cx="78740"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5</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419" name="object 50">
                <a:extLst>
                  <a:ext uri="{FF2B5EF4-FFF2-40B4-BE49-F238E27FC236}">
                    <a16:creationId xmlns:a16="http://schemas.microsoft.com/office/drawing/2014/main" id="{3BF18CA4-5BA6-41EB-8B14-D7DB4E10437D}"/>
                  </a:ext>
                </a:extLst>
              </p:cNvPr>
              <p:cNvSpPr txBox="1"/>
              <p:nvPr/>
            </p:nvSpPr>
            <p:spPr>
              <a:xfrm>
                <a:off x="6696000" y="4481186"/>
                <a:ext cx="205184" cy="984408"/>
              </a:xfrm>
              <a:prstGeom prst="rect">
                <a:avLst/>
              </a:prstGeom>
            </p:spPr>
            <p:txBody>
              <a:bodyPr vert="vert270" wrap="square" lIns="0" tIns="0" rIns="0" bIns="0" rtlCol="0" anchor="ctr">
                <a:spAutoFit/>
              </a:bodyPr>
              <a:lstStyle/>
              <a:p>
                <a:pPr marL="0" marR="0" lvl="0" indent="0" algn="ctr" defTabSz="914400" rtl="0" eaLnBrk="1" fontAlgn="auto" latinLnBrk="0" hangingPunct="1">
                  <a:lnSpc>
                    <a:spcPts val="835"/>
                  </a:lnSpc>
                  <a:spcBef>
                    <a:spcPts val="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ＭＳ Ｐゴシック" pitchFamily="34" charset="-128"/>
                    <a:cs typeface="Arial"/>
                  </a:rPr>
                  <a:t>HIV </a:t>
                </a:r>
                <a:r>
                  <a:rPr kumimoji="0" sz="8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incidence</a:t>
                </a:r>
                <a:endParaRPr kumimoji="0" lang="en-GB" sz="800" b="0" i="0" u="none" strike="noStrike" kern="1200" cap="none" spc="-20" normalizeH="0" baseline="0" noProof="0" dirty="0">
                  <a:ln>
                    <a:noFill/>
                  </a:ln>
                  <a:solidFill>
                    <a:prstClr val="black"/>
                  </a:solidFill>
                  <a:effectLst/>
                  <a:uLnTx/>
                  <a:uFillTx/>
                  <a:latin typeface="Arial"/>
                  <a:ea typeface="ＭＳ Ｐゴシック" pitchFamily="34" charset="-128"/>
                  <a:cs typeface="Arial"/>
                </a:endParaRPr>
              </a:p>
              <a:p>
                <a:pPr marL="0" marR="0" lvl="0" indent="0" algn="ctr" defTabSz="914400" rtl="0" eaLnBrk="1" fontAlgn="auto" latinLnBrk="0" hangingPunct="1">
                  <a:lnSpc>
                    <a:spcPts val="835"/>
                  </a:lnSpc>
                  <a:spcBef>
                    <a:spcPts val="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ＭＳ Ｐゴシック" pitchFamily="34" charset="-128"/>
                    <a:cs typeface="Arial"/>
                  </a:rPr>
                  <a:t>per</a:t>
                </a:r>
                <a:r>
                  <a:rPr kumimoji="0" sz="800" b="0" i="0" u="none" strike="noStrike" kern="1200" cap="none" spc="-5" normalizeH="0" baseline="0" noProof="0" dirty="0">
                    <a:ln>
                      <a:noFill/>
                    </a:ln>
                    <a:solidFill>
                      <a:prstClr val="black"/>
                    </a:solidFill>
                    <a:effectLst/>
                    <a:uLnTx/>
                    <a:uFillTx/>
                    <a:latin typeface="Arial"/>
                    <a:ea typeface="ＭＳ Ｐゴシック" pitchFamily="34" charset="-128"/>
                    <a:cs typeface="Arial"/>
                  </a:rPr>
                  <a:t> </a:t>
                </a:r>
                <a:r>
                  <a:rPr kumimoji="0" sz="8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100</a:t>
                </a: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a:t>
                </a:r>
                <a:r>
                  <a:rPr kumimoji="0" sz="8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person</a:t>
                </a:r>
                <a:r>
                  <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a:t>
                </a:r>
                <a:r>
                  <a:rPr kumimoji="0" sz="8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years</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420" name="object 117">
                <a:extLst>
                  <a:ext uri="{FF2B5EF4-FFF2-40B4-BE49-F238E27FC236}">
                    <a16:creationId xmlns:a16="http://schemas.microsoft.com/office/drawing/2014/main" id="{26E3B875-0DCD-4BDA-8F67-083272F4C28E}"/>
                  </a:ext>
                </a:extLst>
              </p:cNvPr>
              <p:cNvSpPr/>
              <p:nvPr/>
            </p:nvSpPr>
            <p:spPr>
              <a:xfrm>
                <a:off x="7165770" y="4486768"/>
                <a:ext cx="0" cy="471170"/>
              </a:xfrm>
              <a:custGeom>
                <a:avLst/>
                <a:gdLst/>
                <a:ahLst/>
                <a:cxnLst/>
                <a:rect l="l" t="t" r="r" b="b"/>
                <a:pathLst>
                  <a:path h="471170">
                    <a:moveTo>
                      <a:pt x="0" y="471093"/>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21" name="object 118">
                <a:extLst>
                  <a:ext uri="{FF2B5EF4-FFF2-40B4-BE49-F238E27FC236}">
                    <a16:creationId xmlns:a16="http://schemas.microsoft.com/office/drawing/2014/main" id="{86E3F8DD-4382-4D36-AA97-2C4623DAA32B}"/>
                  </a:ext>
                </a:extLst>
              </p:cNvPr>
              <p:cNvSpPr/>
              <p:nvPr/>
            </p:nvSpPr>
            <p:spPr>
              <a:xfrm>
                <a:off x="7165770" y="4957869"/>
                <a:ext cx="0" cy="471170"/>
              </a:xfrm>
              <a:custGeom>
                <a:avLst/>
                <a:gdLst/>
                <a:ahLst/>
                <a:cxnLst/>
                <a:rect l="l" t="t" r="r" b="b"/>
                <a:pathLst>
                  <a:path h="471170">
                    <a:moveTo>
                      <a:pt x="0" y="471093"/>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22" name="object 119">
                <a:extLst>
                  <a:ext uri="{FF2B5EF4-FFF2-40B4-BE49-F238E27FC236}">
                    <a16:creationId xmlns:a16="http://schemas.microsoft.com/office/drawing/2014/main" id="{F7D95639-7EA6-4BA8-A111-ABCAB5AB6A0E}"/>
                  </a:ext>
                </a:extLst>
              </p:cNvPr>
              <p:cNvSpPr/>
              <p:nvPr/>
            </p:nvSpPr>
            <p:spPr>
              <a:xfrm>
                <a:off x="7162595" y="5432137"/>
                <a:ext cx="1083310" cy="0"/>
              </a:xfrm>
              <a:custGeom>
                <a:avLst/>
                <a:gdLst/>
                <a:ahLst/>
                <a:cxnLst/>
                <a:rect l="l" t="t" r="r" b="b"/>
                <a:pathLst>
                  <a:path w="1083310">
                    <a:moveTo>
                      <a:pt x="0" y="0"/>
                    </a:moveTo>
                    <a:lnTo>
                      <a:pt x="108317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23" name="object 120">
                <a:extLst>
                  <a:ext uri="{FF2B5EF4-FFF2-40B4-BE49-F238E27FC236}">
                    <a16:creationId xmlns:a16="http://schemas.microsoft.com/office/drawing/2014/main" id="{B72B8DB9-6BD2-4046-89B6-92BBCA207A09}"/>
                  </a:ext>
                </a:extLst>
              </p:cNvPr>
              <p:cNvSpPr/>
              <p:nvPr/>
            </p:nvSpPr>
            <p:spPr>
              <a:xfrm>
                <a:off x="8245769" y="5432137"/>
                <a:ext cx="1082040" cy="0"/>
              </a:xfrm>
              <a:custGeom>
                <a:avLst/>
                <a:gdLst/>
                <a:ahLst/>
                <a:cxnLst/>
                <a:rect l="l" t="t" r="r" b="b"/>
                <a:pathLst>
                  <a:path w="1082040">
                    <a:moveTo>
                      <a:pt x="0" y="0"/>
                    </a:moveTo>
                    <a:lnTo>
                      <a:pt x="108151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24" name="object 121">
                <a:extLst>
                  <a:ext uri="{FF2B5EF4-FFF2-40B4-BE49-F238E27FC236}">
                    <a16:creationId xmlns:a16="http://schemas.microsoft.com/office/drawing/2014/main" id="{E225335F-79F2-494B-A86A-4A9FD81192EA}"/>
                  </a:ext>
                </a:extLst>
              </p:cNvPr>
              <p:cNvSpPr/>
              <p:nvPr/>
            </p:nvSpPr>
            <p:spPr>
              <a:xfrm>
                <a:off x="7178475" y="4483587"/>
                <a:ext cx="1061085" cy="0"/>
              </a:xfrm>
              <a:custGeom>
                <a:avLst/>
                <a:gdLst/>
                <a:ahLst/>
                <a:cxnLst/>
                <a:rect l="l" t="t" r="r" b="b"/>
                <a:pathLst>
                  <a:path w="1061085">
                    <a:moveTo>
                      <a:pt x="0" y="0"/>
                    </a:moveTo>
                    <a:lnTo>
                      <a:pt x="1060945"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25" name="object 122">
                <a:extLst>
                  <a:ext uri="{FF2B5EF4-FFF2-40B4-BE49-F238E27FC236}">
                    <a16:creationId xmlns:a16="http://schemas.microsoft.com/office/drawing/2014/main" id="{E61BB1F3-8451-4D03-87C6-F3B47DA476BD}"/>
                  </a:ext>
                </a:extLst>
              </p:cNvPr>
              <p:cNvSpPr/>
              <p:nvPr/>
            </p:nvSpPr>
            <p:spPr>
              <a:xfrm>
                <a:off x="7165770" y="4483587"/>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26" name="object 123">
                <a:extLst>
                  <a:ext uri="{FF2B5EF4-FFF2-40B4-BE49-F238E27FC236}">
                    <a16:creationId xmlns:a16="http://schemas.microsoft.com/office/drawing/2014/main" id="{B06963F9-AC79-4326-A933-EDD0933BA2DE}"/>
                  </a:ext>
                </a:extLst>
              </p:cNvPr>
              <p:cNvSpPr/>
              <p:nvPr/>
            </p:nvSpPr>
            <p:spPr>
              <a:xfrm>
                <a:off x="8245765" y="4483587"/>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27" name="object 124">
                <a:extLst>
                  <a:ext uri="{FF2B5EF4-FFF2-40B4-BE49-F238E27FC236}">
                    <a16:creationId xmlns:a16="http://schemas.microsoft.com/office/drawing/2014/main" id="{055F8D75-E4E1-43EA-A36C-669B9ED96E10}"/>
                  </a:ext>
                </a:extLst>
              </p:cNvPr>
              <p:cNvSpPr/>
              <p:nvPr/>
            </p:nvSpPr>
            <p:spPr>
              <a:xfrm>
                <a:off x="8258456" y="4483587"/>
                <a:ext cx="1059815" cy="0"/>
              </a:xfrm>
              <a:custGeom>
                <a:avLst/>
                <a:gdLst/>
                <a:ahLst/>
                <a:cxnLst/>
                <a:rect l="l" t="t" r="r" b="b"/>
                <a:pathLst>
                  <a:path w="1059815">
                    <a:moveTo>
                      <a:pt x="0" y="0"/>
                    </a:moveTo>
                    <a:lnTo>
                      <a:pt x="1059319"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28" name="object 125">
                <a:extLst>
                  <a:ext uri="{FF2B5EF4-FFF2-40B4-BE49-F238E27FC236}">
                    <a16:creationId xmlns:a16="http://schemas.microsoft.com/office/drawing/2014/main" id="{4D8037C2-C011-4084-AD05-8B5AD55020A8}"/>
                  </a:ext>
                </a:extLst>
              </p:cNvPr>
              <p:cNvSpPr/>
              <p:nvPr/>
            </p:nvSpPr>
            <p:spPr>
              <a:xfrm>
                <a:off x="8245769" y="4483587"/>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29" name="object 126">
                <a:extLst>
                  <a:ext uri="{FF2B5EF4-FFF2-40B4-BE49-F238E27FC236}">
                    <a16:creationId xmlns:a16="http://schemas.microsoft.com/office/drawing/2014/main" id="{073061B2-701F-4DD4-9433-C4B1A81FC5DE}"/>
                  </a:ext>
                </a:extLst>
              </p:cNvPr>
              <p:cNvSpPr/>
              <p:nvPr/>
            </p:nvSpPr>
            <p:spPr>
              <a:xfrm>
                <a:off x="9324114" y="4483587"/>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0" name="object 127">
                <a:extLst>
                  <a:ext uri="{FF2B5EF4-FFF2-40B4-BE49-F238E27FC236}">
                    <a16:creationId xmlns:a16="http://schemas.microsoft.com/office/drawing/2014/main" id="{7AA58816-9076-4C5B-B72B-443BFC4A0469}"/>
                  </a:ext>
                </a:extLst>
              </p:cNvPr>
              <p:cNvSpPr/>
              <p:nvPr/>
            </p:nvSpPr>
            <p:spPr>
              <a:xfrm>
                <a:off x="7868766" y="4957862"/>
                <a:ext cx="370840" cy="0"/>
              </a:xfrm>
              <a:custGeom>
                <a:avLst/>
                <a:gdLst/>
                <a:ahLst/>
                <a:cxnLst/>
                <a:rect l="l" t="t" r="r" b="b"/>
                <a:pathLst>
                  <a:path w="370839">
                    <a:moveTo>
                      <a:pt x="0" y="0"/>
                    </a:moveTo>
                    <a:lnTo>
                      <a:pt x="370693"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1" name="object 128">
                <a:extLst>
                  <a:ext uri="{FF2B5EF4-FFF2-40B4-BE49-F238E27FC236}">
                    <a16:creationId xmlns:a16="http://schemas.microsoft.com/office/drawing/2014/main" id="{88C77704-FE4B-48E0-9B24-474CAA90A421}"/>
                  </a:ext>
                </a:extLst>
              </p:cNvPr>
              <p:cNvSpPr/>
              <p:nvPr/>
            </p:nvSpPr>
            <p:spPr>
              <a:xfrm>
                <a:off x="7184750" y="4957862"/>
                <a:ext cx="349250" cy="0"/>
              </a:xfrm>
              <a:custGeom>
                <a:avLst/>
                <a:gdLst/>
                <a:ahLst/>
                <a:cxnLst/>
                <a:rect l="l" t="t" r="r" b="b"/>
                <a:pathLst>
                  <a:path w="349250">
                    <a:moveTo>
                      <a:pt x="0" y="0"/>
                    </a:moveTo>
                    <a:lnTo>
                      <a:pt x="349218"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2" name="object 129">
                <a:extLst>
                  <a:ext uri="{FF2B5EF4-FFF2-40B4-BE49-F238E27FC236}">
                    <a16:creationId xmlns:a16="http://schemas.microsoft.com/office/drawing/2014/main" id="{98FAA183-82CD-4096-B14B-3AADD527FF48}"/>
                  </a:ext>
                </a:extLst>
              </p:cNvPr>
              <p:cNvSpPr/>
              <p:nvPr/>
            </p:nvSpPr>
            <p:spPr>
              <a:xfrm>
                <a:off x="7172120" y="4957862"/>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3" name="object 130">
                <a:extLst>
                  <a:ext uri="{FF2B5EF4-FFF2-40B4-BE49-F238E27FC236}">
                    <a16:creationId xmlns:a16="http://schemas.microsoft.com/office/drawing/2014/main" id="{2BE42F90-2832-4F44-8900-58FF9DCB3020}"/>
                  </a:ext>
                </a:extLst>
              </p:cNvPr>
              <p:cNvSpPr/>
              <p:nvPr/>
            </p:nvSpPr>
            <p:spPr>
              <a:xfrm>
                <a:off x="8245765" y="4957862"/>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4" name="object 131">
                <a:extLst>
                  <a:ext uri="{FF2B5EF4-FFF2-40B4-BE49-F238E27FC236}">
                    <a16:creationId xmlns:a16="http://schemas.microsoft.com/office/drawing/2014/main" id="{B83BFE01-72B1-4D7C-BB28-E66500D1DD8C}"/>
                  </a:ext>
                </a:extLst>
              </p:cNvPr>
              <p:cNvSpPr/>
              <p:nvPr/>
            </p:nvSpPr>
            <p:spPr>
              <a:xfrm>
                <a:off x="8937966" y="4957862"/>
                <a:ext cx="380365" cy="0"/>
              </a:xfrm>
              <a:custGeom>
                <a:avLst/>
                <a:gdLst/>
                <a:ahLst/>
                <a:cxnLst/>
                <a:rect l="l" t="t" r="r" b="b"/>
                <a:pathLst>
                  <a:path w="380365">
                    <a:moveTo>
                      <a:pt x="0" y="0"/>
                    </a:moveTo>
                    <a:lnTo>
                      <a:pt x="379810"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5" name="object 132">
                <a:extLst>
                  <a:ext uri="{FF2B5EF4-FFF2-40B4-BE49-F238E27FC236}">
                    <a16:creationId xmlns:a16="http://schemas.microsoft.com/office/drawing/2014/main" id="{1CD2DAF6-8216-47F7-9539-08D7150D1F83}"/>
                  </a:ext>
                </a:extLst>
              </p:cNvPr>
              <p:cNvSpPr/>
              <p:nvPr/>
            </p:nvSpPr>
            <p:spPr>
              <a:xfrm>
                <a:off x="8258456" y="4957862"/>
                <a:ext cx="344805" cy="0"/>
              </a:xfrm>
              <a:custGeom>
                <a:avLst/>
                <a:gdLst/>
                <a:ahLst/>
                <a:cxnLst/>
                <a:rect l="l" t="t" r="r" b="b"/>
                <a:pathLst>
                  <a:path w="344804">
                    <a:moveTo>
                      <a:pt x="0" y="0"/>
                    </a:moveTo>
                    <a:lnTo>
                      <a:pt x="344712" y="0"/>
                    </a:lnTo>
                  </a:path>
                </a:pathLst>
              </a:custGeom>
              <a:ln w="6350">
                <a:solidFill>
                  <a:srgbClr val="87878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6" name="object 133">
                <a:extLst>
                  <a:ext uri="{FF2B5EF4-FFF2-40B4-BE49-F238E27FC236}">
                    <a16:creationId xmlns:a16="http://schemas.microsoft.com/office/drawing/2014/main" id="{1CE7F567-F3E6-490C-B715-B1EC19C63482}"/>
                  </a:ext>
                </a:extLst>
              </p:cNvPr>
              <p:cNvSpPr/>
              <p:nvPr/>
            </p:nvSpPr>
            <p:spPr>
              <a:xfrm>
                <a:off x="8245769" y="4957862"/>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7" name="object 134">
                <a:extLst>
                  <a:ext uri="{FF2B5EF4-FFF2-40B4-BE49-F238E27FC236}">
                    <a16:creationId xmlns:a16="http://schemas.microsoft.com/office/drawing/2014/main" id="{A6CBAE82-E0E6-4C8B-9422-BD5B966FBC8B}"/>
                  </a:ext>
                </a:extLst>
              </p:cNvPr>
              <p:cNvSpPr/>
              <p:nvPr/>
            </p:nvSpPr>
            <p:spPr>
              <a:xfrm>
                <a:off x="9324114" y="4957862"/>
                <a:ext cx="0" cy="0"/>
              </a:xfrm>
              <a:custGeom>
                <a:avLst/>
                <a:gdLst/>
                <a:ahLst/>
                <a:cxnLst/>
                <a:rect l="l" t="t" r="r" b="b"/>
                <a:pathLst>
                  <a:path>
                    <a:moveTo>
                      <a:pt x="0" y="0"/>
                    </a:moveTo>
                    <a:lnTo>
                      <a:pt x="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8" name="object 193">
                <a:extLst>
                  <a:ext uri="{FF2B5EF4-FFF2-40B4-BE49-F238E27FC236}">
                    <a16:creationId xmlns:a16="http://schemas.microsoft.com/office/drawing/2014/main" id="{7E95B280-96BF-49DC-B6BE-F03F470F5844}"/>
                  </a:ext>
                </a:extLst>
              </p:cNvPr>
              <p:cNvSpPr/>
              <p:nvPr/>
            </p:nvSpPr>
            <p:spPr>
              <a:xfrm>
                <a:off x="7533968" y="4691917"/>
                <a:ext cx="335280" cy="741600"/>
              </a:xfrm>
              <a:custGeom>
                <a:avLst/>
                <a:gdLst/>
                <a:ahLst/>
                <a:cxnLst/>
                <a:rect l="l" t="t" r="r" b="b"/>
                <a:pathLst>
                  <a:path w="335279" h="737870">
                    <a:moveTo>
                      <a:pt x="0" y="737463"/>
                    </a:moveTo>
                    <a:lnTo>
                      <a:pt x="334797" y="737463"/>
                    </a:lnTo>
                    <a:lnTo>
                      <a:pt x="334797" y="0"/>
                    </a:lnTo>
                    <a:lnTo>
                      <a:pt x="0" y="0"/>
                    </a:lnTo>
                    <a:lnTo>
                      <a:pt x="0" y="737463"/>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9" name="object 195">
                <a:extLst>
                  <a:ext uri="{FF2B5EF4-FFF2-40B4-BE49-F238E27FC236}">
                    <a16:creationId xmlns:a16="http://schemas.microsoft.com/office/drawing/2014/main" id="{700CC4BA-FACB-46A6-9CA9-9BF2D2B00AAD}"/>
                  </a:ext>
                </a:extLst>
              </p:cNvPr>
              <p:cNvSpPr/>
              <p:nvPr/>
            </p:nvSpPr>
            <p:spPr>
              <a:xfrm>
                <a:off x="8603168" y="4744115"/>
                <a:ext cx="335280" cy="691200"/>
              </a:xfrm>
              <a:custGeom>
                <a:avLst/>
                <a:gdLst/>
                <a:ahLst/>
                <a:cxnLst/>
                <a:rect l="l" t="t" r="r" b="b"/>
                <a:pathLst>
                  <a:path w="335279" h="685800">
                    <a:moveTo>
                      <a:pt x="0" y="685266"/>
                    </a:moveTo>
                    <a:lnTo>
                      <a:pt x="334797" y="685266"/>
                    </a:lnTo>
                    <a:lnTo>
                      <a:pt x="334797" y="0"/>
                    </a:lnTo>
                    <a:lnTo>
                      <a:pt x="0" y="0"/>
                    </a:lnTo>
                    <a:lnTo>
                      <a:pt x="0" y="685266"/>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40" name="object 196">
                <a:extLst>
                  <a:ext uri="{FF2B5EF4-FFF2-40B4-BE49-F238E27FC236}">
                    <a16:creationId xmlns:a16="http://schemas.microsoft.com/office/drawing/2014/main" id="{2301E599-E578-4A62-B6A9-91D992BD27C6}"/>
                  </a:ext>
                </a:extLst>
              </p:cNvPr>
              <p:cNvSpPr txBox="1"/>
              <p:nvPr/>
            </p:nvSpPr>
            <p:spPr>
              <a:xfrm>
                <a:off x="7625075" y="4541812"/>
                <a:ext cx="157480" cy="135935"/>
              </a:xfrm>
              <a:prstGeom prst="rect">
                <a:avLst/>
              </a:prstGeom>
            </p:spPr>
            <p:txBody>
              <a:bodyPr vert="horz" wrap="square" lIns="0" tIns="12700" rIns="0" bIns="0" rtlCol="0" anchor="ctr">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7.7</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441" name="object 197">
                <a:extLst>
                  <a:ext uri="{FF2B5EF4-FFF2-40B4-BE49-F238E27FC236}">
                    <a16:creationId xmlns:a16="http://schemas.microsoft.com/office/drawing/2014/main" id="{BB886BD5-CC68-42EC-A85F-320246992A74}"/>
                  </a:ext>
                </a:extLst>
              </p:cNvPr>
              <p:cNvSpPr txBox="1"/>
              <p:nvPr/>
            </p:nvSpPr>
            <p:spPr>
              <a:xfrm>
                <a:off x="8691063" y="4599115"/>
                <a:ext cx="157480" cy="135935"/>
              </a:xfrm>
              <a:prstGeom prst="rect">
                <a:avLst/>
              </a:prstGeom>
            </p:spPr>
            <p:txBody>
              <a:bodyPr vert="horz" wrap="square" lIns="0" tIns="12700" rIns="0" bIns="0" rtlCol="0" anchor="ctr">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7.2</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442" name="object 47">
                <a:extLst>
                  <a:ext uri="{FF2B5EF4-FFF2-40B4-BE49-F238E27FC236}">
                    <a16:creationId xmlns:a16="http://schemas.microsoft.com/office/drawing/2014/main" id="{6B91EA5D-DBA6-4CD9-9651-639DEF55E995}"/>
                  </a:ext>
                </a:extLst>
              </p:cNvPr>
              <p:cNvSpPr txBox="1"/>
              <p:nvPr/>
            </p:nvSpPr>
            <p:spPr>
              <a:xfrm>
                <a:off x="7017085" y="5355781"/>
                <a:ext cx="78740" cy="135935"/>
              </a:xfrm>
              <a:prstGeom prst="rect">
                <a:avLst/>
              </a:prstGeom>
            </p:spPr>
            <p:txBody>
              <a:bodyPr vert="horz" wrap="square" lIns="0" tIns="12700" rIns="0" bIns="0" rtlCol="0" anchor="ctr">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443" name="object 47">
                <a:extLst>
                  <a:ext uri="{FF2B5EF4-FFF2-40B4-BE49-F238E27FC236}">
                    <a16:creationId xmlns:a16="http://schemas.microsoft.com/office/drawing/2014/main" id="{19EA7A40-8B9F-4D84-8DD7-C62D9097D2AC}"/>
                  </a:ext>
                </a:extLst>
              </p:cNvPr>
              <p:cNvSpPr txBox="1"/>
              <p:nvPr/>
            </p:nvSpPr>
            <p:spPr>
              <a:xfrm>
                <a:off x="8456190" y="5490698"/>
                <a:ext cx="577893" cy="135935"/>
              </a:xfrm>
              <a:prstGeom prst="rect">
                <a:avLst/>
              </a:prstGeom>
            </p:spPr>
            <p:txBody>
              <a:bodyPr vert="horz" wrap="square" lIns="0" tIns="1270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22–24 years</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444" name="object 47">
                <a:extLst>
                  <a:ext uri="{FF2B5EF4-FFF2-40B4-BE49-F238E27FC236}">
                    <a16:creationId xmlns:a16="http://schemas.microsoft.com/office/drawing/2014/main" id="{6F95AD70-3C0D-46F3-91CE-67DC7CA9DDD0}"/>
                  </a:ext>
                </a:extLst>
              </p:cNvPr>
              <p:cNvSpPr txBox="1"/>
              <p:nvPr/>
            </p:nvSpPr>
            <p:spPr>
              <a:xfrm>
                <a:off x="7389944" y="5490698"/>
                <a:ext cx="577893" cy="135935"/>
              </a:xfrm>
              <a:prstGeom prst="rect">
                <a:avLst/>
              </a:prstGeom>
            </p:spPr>
            <p:txBody>
              <a:bodyPr vert="horz" wrap="square" lIns="0" tIns="1270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8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18–21 years</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446" name="object 47">
                <a:extLst>
                  <a:ext uri="{FF2B5EF4-FFF2-40B4-BE49-F238E27FC236}">
                    <a16:creationId xmlns:a16="http://schemas.microsoft.com/office/drawing/2014/main" id="{A91FB1B2-AE71-43B7-8EA2-07402E822CFC}"/>
                  </a:ext>
                </a:extLst>
              </p:cNvPr>
              <p:cNvSpPr txBox="1"/>
              <p:nvPr/>
            </p:nvSpPr>
            <p:spPr>
              <a:xfrm>
                <a:off x="6480000" y="4032001"/>
                <a:ext cx="3240000" cy="123111"/>
              </a:xfrm>
              <a:prstGeom prst="rect">
                <a:avLst/>
              </a:prstGeom>
            </p:spPr>
            <p:txBody>
              <a:bodyPr vert="horz" wrap="square" lIns="0" tIns="0" rIns="0" bIns="0" rtlCol="0" anchor="ctr">
                <a:no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a:ea typeface="ＭＳ Ｐゴシック" pitchFamily="34" charset="-128"/>
                    <a:cs typeface="Arial"/>
                  </a:rPr>
                  <a:t>Bangkok**, 2006–2014</a:t>
                </a:r>
              </a:p>
            </p:txBody>
          </p:sp>
          <p:sp>
            <p:nvSpPr>
              <p:cNvPr id="186" name="Rectangle 185">
                <a:extLst>
                  <a:ext uri="{FF2B5EF4-FFF2-40B4-BE49-F238E27FC236}">
                    <a16:creationId xmlns:a16="http://schemas.microsoft.com/office/drawing/2014/main" id="{A5D1C378-AA66-4958-9D53-5397AD8EA521}"/>
                  </a:ext>
                </a:extLst>
              </p:cNvPr>
              <p:cNvSpPr/>
              <p:nvPr/>
            </p:nvSpPr>
            <p:spPr>
              <a:xfrm>
                <a:off x="6480000" y="5821695"/>
                <a:ext cx="2186496" cy="92333"/>
              </a:xfrm>
              <a:prstGeom prst="rect">
                <a:avLst/>
              </a:prstGeom>
            </p:spPr>
            <p:txBody>
              <a:bodyPr vert="horz" wrap="none" lIns="0" tIns="0" rIns="0" bIns="0" rtlCol="0" anchor="ctr">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600" b="0" i="0" u="none" strike="noStrike" kern="1200" cap="none" spc="0" normalizeH="0" baseline="0" noProof="0" dirty="0">
                    <a:ln>
                      <a:noFill/>
                    </a:ln>
                    <a:solidFill>
                      <a:prstClr val="black"/>
                    </a:solidFill>
                    <a:effectLst/>
                    <a:uLnTx/>
                    <a:uFillTx/>
                    <a:latin typeface="Arial"/>
                    <a:ea typeface="ＭＳ Ｐゴシック" pitchFamily="34" charset="-128"/>
                    <a:cs typeface="Arial"/>
                  </a:rPr>
                  <a:t>**Bangkok Men </a:t>
                </a:r>
                <a:r>
                  <a:rPr kumimoji="0" lang="fr-CH" sz="6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Who</a:t>
                </a:r>
                <a:r>
                  <a:rPr kumimoji="0" lang="fr-CH" sz="6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have </a:t>
                </a:r>
                <a:r>
                  <a:rPr kumimoji="0" lang="fr-CH" sz="6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Sex</a:t>
                </a:r>
                <a:r>
                  <a:rPr kumimoji="0" lang="fr-CH" sz="6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a:t>
                </a:r>
                <a:r>
                  <a:rPr kumimoji="0" lang="fr-CH" sz="6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with</a:t>
                </a:r>
                <a:r>
                  <a:rPr kumimoji="0" lang="fr-CH" sz="6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Men </a:t>
                </a:r>
                <a:r>
                  <a:rPr kumimoji="0" lang="fr-CH" sz="6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Cohort</a:t>
                </a:r>
                <a:r>
                  <a:rPr kumimoji="0" lang="fr-CH" sz="6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a:t>
                </a:r>
                <a:r>
                  <a:rPr kumimoji="0" lang="fr-CH" sz="6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Study</a:t>
                </a:r>
                <a:r>
                  <a:rPr kumimoji="0" lang="fr-CH" sz="6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(BMCS).</a:t>
                </a:r>
              </a:p>
            </p:txBody>
          </p:sp>
        </p:grpSp>
      </p:grpSp>
    </p:spTree>
    <p:extLst>
      <p:ext uri="{BB962C8B-B14F-4D97-AF65-F5344CB8AC3E}">
        <p14:creationId xmlns:p14="http://schemas.microsoft.com/office/powerpoint/2010/main" val="52926897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6C8CA0E-8B06-4AC6-B4E4-A75036607428}"/>
              </a:ext>
            </a:extLst>
          </p:cNvPr>
          <p:cNvGrpSpPr/>
          <p:nvPr/>
        </p:nvGrpSpPr>
        <p:grpSpPr>
          <a:xfrm>
            <a:off x="0" y="0"/>
            <a:ext cx="10285200" cy="6153111"/>
            <a:chOff x="0" y="0"/>
            <a:chExt cx="10285200" cy="6153111"/>
          </a:xfrm>
        </p:grpSpPr>
        <p:sp>
          <p:nvSpPr>
            <p:cNvPr id="66" name="Rectangle 65">
              <a:extLst>
                <a:ext uri="{FF2B5EF4-FFF2-40B4-BE49-F238E27FC236}">
                  <a16:creationId xmlns:a16="http://schemas.microsoft.com/office/drawing/2014/main" id="{FB6FB77F-1D32-4162-9697-D2391AF48BD9}"/>
                </a:ext>
              </a:extLst>
            </p:cNvPr>
            <p:cNvSpPr/>
            <p:nvPr/>
          </p:nvSpPr>
          <p:spPr>
            <a:xfrm>
              <a:off x="194400" y="1617547"/>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HIV infections</a:t>
              </a:r>
            </a:p>
          </p:txBody>
        </p:sp>
        <p:sp>
          <p:nvSpPr>
            <p:cNvPr id="9" name="object 8">
              <a:extLst>
                <a:ext uri="{FF2B5EF4-FFF2-40B4-BE49-F238E27FC236}">
                  <a16:creationId xmlns:a16="http://schemas.microsoft.com/office/drawing/2014/main" id="{9FEC317C-8A7A-4B1E-A88E-F06F6236BBF9}"/>
                </a:ext>
              </a:extLst>
            </p:cNvPr>
            <p:cNvSpPr/>
            <p:nvPr/>
          </p:nvSpPr>
          <p:spPr>
            <a:xfrm>
              <a:off x="1764308" y="2476800"/>
              <a:ext cx="0" cy="1483200"/>
            </a:xfrm>
            <a:custGeom>
              <a:avLst/>
              <a:gdLst/>
              <a:ahLst/>
              <a:cxnLst/>
              <a:rect l="l" t="t" r="r" b="b"/>
              <a:pathLst>
                <a:path h="1377950">
                  <a:moveTo>
                    <a:pt x="0" y="1377696"/>
                  </a:moveTo>
                  <a:lnTo>
                    <a:pt x="0"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 name="object 9">
              <a:extLst>
                <a:ext uri="{FF2B5EF4-FFF2-40B4-BE49-F238E27FC236}">
                  <a16:creationId xmlns:a16="http://schemas.microsoft.com/office/drawing/2014/main" id="{94439D00-3A4E-4C77-A45C-49A03A82DD25}"/>
                </a:ext>
              </a:extLst>
            </p:cNvPr>
            <p:cNvSpPr/>
            <p:nvPr/>
          </p:nvSpPr>
          <p:spPr>
            <a:xfrm>
              <a:off x="1764308" y="3960463"/>
              <a:ext cx="1461135" cy="0"/>
            </a:xfrm>
            <a:custGeom>
              <a:avLst/>
              <a:gdLst/>
              <a:ahLst/>
              <a:cxnLst/>
              <a:rect l="l" t="t" r="r" b="b"/>
              <a:pathLst>
                <a:path w="1461135">
                  <a:moveTo>
                    <a:pt x="0" y="0"/>
                  </a:moveTo>
                  <a:lnTo>
                    <a:pt x="1460906"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 name="object 20">
              <a:extLst>
                <a:ext uri="{FF2B5EF4-FFF2-40B4-BE49-F238E27FC236}">
                  <a16:creationId xmlns:a16="http://schemas.microsoft.com/office/drawing/2014/main" id="{6A5D86A1-D191-44F0-BB20-C93738FBB308}"/>
                </a:ext>
              </a:extLst>
            </p:cNvPr>
            <p:cNvSpPr txBox="1"/>
            <p:nvPr/>
          </p:nvSpPr>
          <p:spPr>
            <a:xfrm>
              <a:off x="1128993" y="2523364"/>
              <a:ext cx="115416" cy="1378585"/>
            </a:xfrm>
            <a:prstGeom prst="rect">
              <a:avLst/>
            </a:prstGeom>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new HIV infections</a:t>
              </a:r>
            </a:p>
          </p:txBody>
        </p:sp>
        <p:sp>
          <p:nvSpPr>
            <p:cNvPr id="29" name="object 27">
              <a:extLst>
                <a:ext uri="{FF2B5EF4-FFF2-40B4-BE49-F238E27FC236}">
                  <a16:creationId xmlns:a16="http://schemas.microsoft.com/office/drawing/2014/main" id="{1D24B081-3044-4A47-9086-A4404499F2BF}"/>
                </a:ext>
              </a:extLst>
            </p:cNvPr>
            <p:cNvSpPr txBox="1"/>
            <p:nvPr/>
          </p:nvSpPr>
          <p:spPr>
            <a:xfrm>
              <a:off x="179999" y="2520000"/>
              <a:ext cx="810000" cy="560410"/>
            </a:xfrm>
            <a:prstGeom prst="rect">
              <a:avLst/>
            </a:prstGeom>
          </p:spPr>
          <p:txBody>
            <a:bodyPr vert="horz" wrap="square" lIns="0" tIns="6350" rIns="0" bIns="0" rtlCol="0">
              <a:no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new  HIV infections  since 2010</a:t>
              </a:r>
            </a:p>
          </p:txBody>
        </p:sp>
        <p:sp>
          <p:nvSpPr>
            <p:cNvPr id="31" name="object 28">
              <a:extLst>
                <a:ext uri="{FF2B5EF4-FFF2-40B4-BE49-F238E27FC236}">
                  <a16:creationId xmlns:a16="http://schemas.microsoft.com/office/drawing/2014/main" id="{32E11E48-E107-4E95-A48A-8A011E38424B}"/>
                </a:ext>
              </a:extLst>
            </p:cNvPr>
            <p:cNvSpPr txBox="1"/>
            <p:nvPr/>
          </p:nvSpPr>
          <p:spPr>
            <a:xfrm>
              <a:off x="180000" y="3132000"/>
              <a:ext cx="810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9</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0" name="TextBox 59">
              <a:extLst>
                <a:ext uri="{FF2B5EF4-FFF2-40B4-BE49-F238E27FC236}">
                  <a16:creationId xmlns:a16="http://schemas.microsoft.com/office/drawing/2014/main" id="{8E130622-A39A-4AD7-A859-06C5FEAC2156}"/>
                </a:ext>
              </a:extLst>
            </p:cNvPr>
            <p:cNvSpPr txBox="1"/>
            <p:nvPr/>
          </p:nvSpPr>
          <p:spPr>
            <a:xfrm>
              <a:off x="16704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7C97577C-A3B8-45ED-931B-870904D984E3}"/>
                </a:ext>
              </a:extLst>
            </p:cNvPr>
            <p:cNvSpPr txBox="1"/>
            <p:nvPr/>
          </p:nvSpPr>
          <p:spPr>
            <a:xfrm>
              <a:off x="24660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4" name="TextBox 63">
              <a:extLst>
                <a:ext uri="{FF2B5EF4-FFF2-40B4-BE49-F238E27FC236}">
                  <a16:creationId xmlns:a16="http://schemas.microsoft.com/office/drawing/2014/main" id="{FFB526B2-1239-4DE4-AD07-2460379B9EB7}"/>
                </a:ext>
              </a:extLst>
            </p:cNvPr>
            <p:cNvSpPr txBox="1"/>
            <p:nvPr/>
          </p:nvSpPr>
          <p:spPr>
            <a:xfrm>
              <a:off x="30636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CFDE19D6-DFF4-4976-94E4-F2D545A43466}"/>
                </a:ext>
              </a:extLst>
            </p:cNvPr>
            <p:cNvSpPr txBox="1"/>
            <p:nvPr/>
          </p:nvSpPr>
          <p:spPr>
            <a:xfrm>
              <a:off x="2138400" y="4392000"/>
              <a:ext cx="97462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New HIV infections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2" name="Straight Connector 111">
              <a:extLst>
                <a:ext uri="{FF2B5EF4-FFF2-40B4-BE49-F238E27FC236}">
                  <a16:creationId xmlns:a16="http://schemas.microsoft.com/office/drawing/2014/main" id="{3399F989-5406-495A-8A1C-2ABC0EF98A96}"/>
                </a:ext>
              </a:extLst>
            </p:cNvPr>
            <p:cNvCxnSpPr/>
            <p:nvPr/>
          </p:nvCxnSpPr>
          <p:spPr>
            <a:xfrm>
              <a:off x="18684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7680970A-F885-4B3F-82E8-3C182799C648}"/>
                </a:ext>
              </a:extLst>
            </p:cNvPr>
            <p:cNvSpPr txBox="1"/>
            <p:nvPr/>
          </p:nvSpPr>
          <p:spPr>
            <a:xfrm>
              <a:off x="1371341" y="24156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700 000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35B54688-75E1-4B7B-9C42-5C104CD0BE07}"/>
                </a:ext>
              </a:extLst>
            </p:cNvPr>
            <p:cNvSpPr txBox="1"/>
            <p:nvPr/>
          </p:nvSpPr>
          <p:spPr>
            <a:xfrm>
              <a:off x="1371341" y="26244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600 000</a:t>
              </a:r>
            </a:p>
          </p:txBody>
        </p:sp>
        <p:sp>
          <p:nvSpPr>
            <p:cNvPr id="102" name="TextBox 101">
              <a:extLst>
                <a:ext uri="{FF2B5EF4-FFF2-40B4-BE49-F238E27FC236}">
                  <a16:creationId xmlns:a16="http://schemas.microsoft.com/office/drawing/2014/main" id="{79E108B0-E51F-436F-8E24-741F45593A10}"/>
                </a:ext>
              </a:extLst>
            </p:cNvPr>
            <p:cNvSpPr txBox="1"/>
            <p:nvPr/>
          </p:nvSpPr>
          <p:spPr>
            <a:xfrm>
              <a:off x="1371341" y="36756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100 000</a:t>
              </a:r>
            </a:p>
          </p:txBody>
        </p:sp>
        <p:sp>
          <p:nvSpPr>
            <p:cNvPr id="104" name="TextBox 103">
              <a:extLst>
                <a:ext uri="{FF2B5EF4-FFF2-40B4-BE49-F238E27FC236}">
                  <a16:creationId xmlns:a16="http://schemas.microsoft.com/office/drawing/2014/main" id="{9C0A81EC-B481-4EE0-A718-DE385EF2D156}"/>
                </a:ext>
              </a:extLst>
            </p:cNvPr>
            <p:cNvSpPr txBox="1"/>
            <p:nvPr/>
          </p:nvSpPr>
          <p:spPr>
            <a:xfrm>
              <a:off x="1371341" y="34632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200 000</a:t>
              </a:r>
            </a:p>
          </p:txBody>
        </p:sp>
        <p:sp>
          <p:nvSpPr>
            <p:cNvPr id="108" name="TextBox 107">
              <a:extLst>
                <a:ext uri="{FF2B5EF4-FFF2-40B4-BE49-F238E27FC236}">
                  <a16:creationId xmlns:a16="http://schemas.microsoft.com/office/drawing/2014/main" id="{06310DB0-FEDA-43A2-A74E-FD2B1B577700}"/>
                </a:ext>
              </a:extLst>
            </p:cNvPr>
            <p:cNvSpPr txBox="1"/>
            <p:nvPr/>
          </p:nvSpPr>
          <p:spPr>
            <a:xfrm>
              <a:off x="1371341" y="30528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400 000</a:t>
              </a:r>
            </a:p>
          </p:txBody>
        </p:sp>
        <p:sp>
          <p:nvSpPr>
            <p:cNvPr id="109" name="TextBox 108">
              <a:extLst>
                <a:ext uri="{FF2B5EF4-FFF2-40B4-BE49-F238E27FC236}">
                  <a16:creationId xmlns:a16="http://schemas.microsoft.com/office/drawing/2014/main" id="{D806FAD2-DB60-45F1-8680-8AC1C340CF59}"/>
                </a:ext>
              </a:extLst>
            </p:cNvPr>
            <p:cNvSpPr txBox="1"/>
            <p:nvPr/>
          </p:nvSpPr>
          <p:spPr>
            <a:xfrm>
              <a:off x="1371341" y="28368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500 000</a:t>
              </a:r>
            </a:p>
          </p:txBody>
        </p:sp>
        <p:sp>
          <p:nvSpPr>
            <p:cNvPr id="110" name="TextBox 109">
              <a:extLst>
                <a:ext uri="{FF2B5EF4-FFF2-40B4-BE49-F238E27FC236}">
                  <a16:creationId xmlns:a16="http://schemas.microsoft.com/office/drawing/2014/main" id="{ADBDDE5A-8672-4032-804F-59CD5010738E}"/>
                </a:ext>
              </a:extLst>
            </p:cNvPr>
            <p:cNvSpPr txBox="1"/>
            <p:nvPr/>
          </p:nvSpPr>
          <p:spPr>
            <a:xfrm>
              <a:off x="1371341" y="32580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300 000</a:t>
              </a:r>
            </a:p>
          </p:txBody>
        </p:sp>
        <p:sp>
          <p:nvSpPr>
            <p:cNvPr id="113" name="TextBox 112">
              <a:extLst>
                <a:ext uri="{FF2B5EF4-FFF2-40B4-BE49-F238E27FC236}">
                  <a16:creationId xmlns:a16="http://schemas.microsoft.com/office/drawing/2014/main" id="{0D061584-A194-4C5E-86DA-84F2CA32D020}"/>
                </a:ext>
              </a:extLst>
            </p:cNvPr>
            <p:cNvSpPr txBox="1"/>
            <p:nvPr/>
          </p:nvSpPr>
          <p:spPr>
            <a:xfrm>
              <a:off x="1645454"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a:ea typeface="+mn-ea"/>
                  <a:cs typeface="Arial" panose="020B0604020202020204" pitchFamily="34" charset="0"/>
                </a:rPr>
                <a:t>Number of new HIV infections and </a:t>
              </a:r>
              <a:r>
                <a:rPr kumimoji="0" lang="fr-CH" sz="2000" b="0" i="0" u="none" strike="noStrike" kern="1200" cap="none" spc="0" normalizeH="0" baseline="0" noProof="0" dirty="0">
                  <a:ln>
                    <a:noFill/>
                  </a:ln>
                  <a:solidFill>
                    <a:prstClr val="white"/>
                  </a:solidFill>
                  <a:effectLst/>
                  <a:uLnTx/>
                  <a:uFillTx/>
                  <a:latin typeface="Arial"/>
                  <a:ea typeface="+mn-ea"/>
                  <a:cs typeface="+mn-cs"/>
                </a:rPr>
                <a:t>AIDS-</a:t>
              </a:r>
              <a:r>
                <a:rPr kumimoji="0" lang="fr-CH" sz="2000" b="0" i="0" u="none" strike="noStrike" kern="1200" cap="none" spc="0" normalizeH="0" baseline="0" noProof="0" dirty="0" err="1">
                  <a:ln>
                    <a:noFill/>
                  </a:ln>
                  <a:solidFill>
                    <a:prstClr val="white"/>
                  </a:solidFill>
                  <a:effectLst/>
                  <a:uLnTx/>
                  <a:uFillTx/>
                  <a:latin typeface="Arial"/>
                  <a:ea typeface="+mn-ea"/>
                  <a:cs typeface="+mn-cs"/>
                </a:rPr>
                <a:t>related</a:t>
              </a:r>
              <a:r>
                <a:rPr kumimoji="0" lang="fr-CH" sz="2000" b="0" i="0" u="none" strike="noStrike" kern="1200" cap="none" spc="0" normalizeH="0" baseline="0" noProof="0" dirty="0">
                  <a:ln>
                    <a:noFill/>
                  </a:ln>
                  <a:solidFill>
                    <a:prstClr val="white"/>
                  </a:solidFill>
                  <a:effectLst/>
                  <a:uLnTx/>
                  <a:uFillTx/>
                  <a:latin typeface="Arial"/>
                  <a:ea typeface="+mn-ea"/>
                  <a:cs typeface="+mn-cs"/>
                </a:rPr>
                <a:t> </a:t>
              </a:r>
              <a:r>
                <a:rPr kumimoji="0" lang="fr-CH" sz="2000" b="0" i="0" u="none" strike="noStrike" kern="1200" cap="none" spc="0" normalizeH="0" baseline="0" noProof="0" dirty="0" err="1">
                  <a:ln>
                    <a:noFill/>
                  </a:ln>
                  <a:solidFill>
                    <a:prstClr val="white"/>
                  </a:solidFill>
                  <a:effectLst/>
                  <a:uLnTx/>
                  <a:uFillTx/>
                  <a:latin typeface="Arial"/>
                  <a:ea typeface="+mn-ea"/>
                  <a:cs typeface="+mn-cs"/>
                </a:rPr>
                <a:t>deaths</a:t>
              </a:r>
              <a:r>
                <a:rPr kumimoji="0" lang="fr-CH" sz="2000" b="0" i="0" u="none" strike="noStrike" kern="1200" cap="none" spc="0" normalizeH="0" baseline="0" noProof="0" dirty="0">
                  <a:ln>
                    <a:noFill/>
                  </a:ln>
                  <a:solidFill>
                    <a:prstClr val="white"/>
                  </a:solidFill>
                  <a:effectLst/>
                  <a:uLnTx/>
                  <a:uFillTx/>
                  <a:latin typeface="Arial"/>
                  <a:ea typeface="+mn-ea"/>
                  <a:cs typeface="+mn-cs"/>
                </a:rPr>
                <a:t>, and incidence-</a:t>
              </a:r>
              <a:r>
                <a:rPr kumimoji="0" lang="fr-CH" sz="2000" b="0" i="0" u="none" strike="noStrike" kern="1200" cap="none" spc="0" normalizeH="0" baseline="0" noProof="0" dirty="0" err="1">
                  <a:ln>
                    <a:noFill/>
                  </a:ln>
                  <a:solidFill>
                    <a:prstClr val="white"/>
                  </a:solidFill>
                  <a:effectLst/>
                  <a:uLnTx/>
                  <a:uFillTx/>
                  <a:latin typeface="Arial"/>
                  <a:ea typeface="+mn-ea"/>
                  <a:cs typeface="+mn-cs"/>
                </a:rPr>
                <a:t>prevalence</a:t>
              </a:r>
              <a:r>
                <a:rPr kumimoji="0" lang="fr-CH" sz="2000" b="0" i="0" u="none" strike="noStrike" kern="1200" cap="none" spc="0" normalizeH="0" baseline="0" noProof="0" dirty="0">
                  <a:ln>
                    <a:noFill/>
                  </a:ln>
                  <a:solidFill>
                    <a:prstClr val="white"/>
                  </a:solidFill>
                  <a:effectLst/>
                  <a:uLnTx/>
                  <a:uFillTx/>
                  <a:latin typeface="Arial"/>
                  <a:ea typeface="+mn-ea"/>
                  <a:cs typeface="+mn-cs"/>
                </a:rPr>
                <a:t> ratio </a:t>
              </a: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Asia and the Pacific, 2000–2018 </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7" name="Rectangle 66">
              <a:extLst>
                <a:ext uri="{FF2B5EF4-FFF2-40B4-BE49-F238E27FC236}">
                  <a16:creationId xmlns:a16="http://schemas.microsoft.com/office/drawing/2014/main" id="{B912AB74-A8F0-4B8E-9099-0902ED935CE5}"/>
                </a:ext>
              </a:extLst>
            </p:cNvPr>
            <p:cNvSpPr/>
            <p:nvPr/>
          </p:nvSpPr>
          <p:spPr>
            <a:xfrm>
              <a:off x="35640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AIDS-related deaths</a:t>
              </a:r>
            </a:p>
          </p:txBody>
        </p:sp>
        <p:sp>
          <p:nvSpPr>
            <p:cNvPr id="41" name="object 38">
              <a:extLst>
                <a:ext uri="{FF2B5EF4-FFF2-40B4-BE49-F238E27FC236}">
                  <a16:creationId xmlns:a16="http://schemas.microsoft.com/office/drawing/2014/main" id="{B9A9DB86-BE4C-4276-8E68-710D9709293D}"/>
                </a:ext>
              </a:extLst>
            </p:cNvPr>
            <p:cNvSpPr txBox="1"/>
            <p:nvPr/>
          </p:nvSpPr>
          <p:spPr>
            <a:xfrm>
              <a:off x="4516328" y="2417144"/>
              <a:ext cx="115416" cy="1545590"/>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AIDS-related deaths</a:t>
              </a:r>
            </a:p>
          </p:txBody>
        </p:sp>
        <p:sp>
          <p:nvSpPr>
            <p:cNvPr id="48" name="object 45">
              <a:extLst>
                <a:ext uri="{FF2B5EF4-FFF2-40B4-BE49-F238E27FC236}">
                  <a16:creationId xmlns:a16="http://schemas.microsoft.com/office/drawing/2014/main" id="{CE18BDAE-9435-4482-B2AA-13B4CBB6E220}"/>
                </a:ext>
              </a:extLst>
            </p:cNvPr>
            <p:cNvSpPr txBox="1"/>
            <p:nvPr/>
          </p:nvSpPr>
          <p:spPr>
            <a:xfrm>
              <a:off x="3528000" y="2520000"/>
              <a:ext cx="882000" cy="560410"/>
            </a:xfrm>
            <a:prstGeom prst="rect">
              <a:avLst/>
            </a:prstGeom>
          </p:spPr>
          <p:txBody>
            <a:bodyPr vert="horz" wrap="square" lIns="0" tIns="6350" rIns="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AIDS-  related deaths  since 2010</a:t>
              </a:r>
            </a:p>
          </p:txBody>
        </p:sp>
        <p:sp>
          <p:nvSpPr>
            <p:cNvPr id="105" name="object 28">
              <a:extLst>
                <a:ext uri="{FF2B5EF4-FFF2-40B4-BE49-F238E27FC236}">
                  <a16:creationId xmlns:a16="http://schemas.microsoft.com/office/drawing/2014/main" id="{E3D42A7E-6716-4B01-A793-D475603372C0}"/>
                </a:ext>
              </a:extLst>
            </p:cNvPr>
            <p:cNvSpPr txBox="1"/>
            <p:nvPr/>
          </p:nvSpPr>
          <p:spPr>
            <a:xfrm>
              <a:off x="3562355" y="3132000"/>
              <a:ext cx="846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24</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5" name="TextBox 74">
              <a:extLst>
                <a:ext uri="{FF2B5EF4-FFF2-40B4-BE49-F238E27FC236}">
                  <a16:creationId xmlns:a16="http://schemas.microsoft.com/office/drawing/2014/main" id="{443C7D0C-9E95-493E-85E8-A9046F622230}"/>
                </a:ext>
              </a:extLst>
            </p:cNvPr>
            <p:cNvSpPr txBox="1"/>
            <p:nvPr/>
          </p:nvSpPr>
          <p:spPr>
            <a:xfrm>
              <a:off x="4719600" y="2415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6" name="TextBox 75">
              <a:extLst>
                <a:ext uri="{FF2B5EF4-FFF2-40B4-BE49-F238E27FC236}">
                  <a16:creationId xmlns:a16="http://schemas.microsoft.com/office/drawing/2014/main" id="{6E3B8A84-047A-4C1A-A23C-D77BC49072DE}"/>
                </a:ext>
              </a:extLst>
            </p:cNvPr>
            <p:cNvSpPr txBox="1"/>
            <p:nvPr/>
          </p:nvSpPr>
          <p:spPr>
            <a:xfrm>
              <a:off x="4719600" y="2563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7" name="TextBox 76">
              <a:extLst>
                <a:ext uri="{FF2B5EF4-FFF2-40B4-BE49-F238E27FC236}">
                  <a16:creationId xmlns:a16="http://schemas.microsoft.com/office/drawing/2014/main" id="{B439B86B-8F3F-4864-81D6-A5289C1FFBC0}"/>
                </a:ext>
              </a:extLst>
            </p:cNvPr>
            <p:cNvSpPr txBox="1"/>
            <p:nvPr/>
          </p:nvSpPr>
          <p:spPr>
            <a:xfrm>
              <a:off x="4719600" y="3600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8" name="TextBox 77">
              <a:extLst>
                <a:ext uri="{FF2B5EF4-FFF2-40B4-BE49-F238E27FC236}">
                  <a16:creationId xmlns:a16="http://schemas.microsoft.com/office/drawing/2014/main" id="{87E03702-144E-4D3D-B6C9-4D6B3CD14293}"/>
                </a:ext>
              </a:extLst>
            </p:cNvPr>
            <p:cNvSpPr txBox="1"/>
            <p:nvPr/>
          </p:nvSpPr>
          <p:spPr>
            <a:xfrm>
              <a:off x="4719600" y="3895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9" name="TextBox 78">
              <a:extLst>
                <a:ext uri="{FF2B5EF4-FFF2-40B4-BE49-F238E27FC236}">
                  <a16:creationId xmlns:a16="http://schemas.microsoft.com/office/drawing/2014/main" id="{AE49AF5F-4B8E-4DF0-A849-CAD263E4C0B3}"/>
                </a:ext>
              </a:extLst>
            </p:cNvPr>
            <p:cNvSpPr txBox="1"/>
            <p:nvPr/>
          </p:nvSpPr>
          <p:spPr>
            <a:xfrm>
              <a:off x="4719600" y="3304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0" name="TextBox 79">
              <a:extLst>
                <a:ext uri="{FF2B5EF4-FFF2-40B4-BE49-F238E27FC236}">
                  <a16:creationId xmlns:a16="http://schemas.microsoft.com/office/drawing/2014/main" id="{5DE59939-AF67-484F-9980-B529CBFC7FCD}"/>
                </a:ext>
              </a:extLst>
            </p:cNvPr>
            <p:cNvSpPr txBox="1"/>
            <p:nvPr/>
          </p:nvSpPr>
          <p:spPr>
            <a:xfrm>
              <a:off x="4719600" y="2858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1" name="TextBox 80">
              <a:extLst>
                <a:ext uri="{FF2B5EF4-FFF2-40B4-BE49-F238E27FC236}">
                  <a16:creationId xmlns:a16="http://schemas.microsoft.com/office/drawing/2014/main" id="{AA1A9B4C-6FB2-493C-A7BF-4C81722C8A7D}"/>
                </a:ext>
              </a:extLst>
            </p:cNvPr>
            <p:cNvSpPr txBox="1"/>
            <p:nvPr/>
          </p:nvSpPr>
          <p:spPr>
            <a:xfrm>
              <a:off x="4719600" y="2710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2" name="TextBox 81">
              <a:extLst>
                <a:ext uri="{FF2B5EF4-FFF2-40B4-BE49-F238E27FC236}">
                  <a16:creationId xmlns:a16="http://schemas.microsoft.com/office/drawing/2014/main" id="{8BB5EC58-F9C0-4345-A963-0985C3F39CA9}"/>
                </a:ext>
              </a:extLst>
            </p:cNvPr>
            <p:cNvSpPr txBox="1"/>
            <p:nvPr/>
          </p:nvSpPr>
          <p:spPr>
            <a:xfrm>
              <a:off x="4719600" y="3006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221B0A40-4FBB-4A16-8A79-3BA2A0E71B0A}"/>
                </a:ext>
              </a:extLst>
            </p:cNvPr>
            <p:cNvSpPr txBox="1"/>
            <p:nvPr/>
          </p:nvSpPr>
          <p:spPr>
            <a:xfrm>
              <a:off x="51552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4" name="TextBox 83">
              <a:extLst>
                <a:ext uri="{FF2B5EF4-FFF2-40B4-BE49-F238E27FC236}">
                  <a16:creationId xmlns:a16="http://schemas.microsoft.com/office/drawing/2014/main" id="{37763CB7-0A1A-4A53-A65D-DFA8A3B02764}"/>
                </a:ext>
              </a:extLst>
            </p:cNvPr>
            <p:cNvSpPr txBox="1"/>
            <p:nvPr/>
          </p:nvSpPr>
          <p:spPr>
            <a:xfrm>
              <a:off x="58824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5D1A9A72-A771-400C-B764-0DE0D54B0D2F}"/>
                </a:ext>
              </a:extLst>
            </p:cNvPr>
            <p:cNvSpPr txBox="1"/>
            <p:nvPr/>
          </p:nvSpPr>
          <p:spPr>
            <a:xfrm>
              <a:off x="64620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0BD49F55-4479-483C-A15E-A51FD4246A15}"/>
                </a:ext>
              </a:extLst>
            </p:cNvPr>
            <p:cNvSpPr txBox="1"/>
            <p:nvPr/>
          </p:nvSpPr>
          <p:spPr>
            <a:xfrm>
              <a:off x="5544000" y="4392000"/>
              <a:ext cx="103874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AIDS-related deaths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8" name="Straight Connector 117">
              <a:extLst>
                <a:ext uri="{FF2B5EF4-FFF2-40B4-BE49-F238E27FC236}">
                  <a16:creationId xmlns:a16="http://schemas.microsoft.com/office/drawing/2014/main" id="{2431FBD8-6696-4A58-8630-1FDF009242F4}"/>
                </a:ext>
              </a:extLst>
            </p:cNvPr>
            <p:cNvCxnSpPr/>
            <p:nvPr/>
          </p:nvCxnSpPr>
          <p:spPr>
            <a:xfrm>
              <a:off x="527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4E4834AD-C77C-4B2F-8EEC-EA174F65D696}"/>
                </a:ext>
              </a:extLst>
            </p:cNvPr>
            <p:cNvSpPr txBox="1"/>
            <p:nvPr/>
          </p:nvSpPr>
          <p:spPr>
            <a:xfrm>
              <a:off x="4719600" y="3157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9E18BAD3-8F34-4E33-8264-14BE3F33B639}"/>
                </a:ext>
              </a:extLst>
            </p:cNvPr>
            <p:cNvSpPr txBox="1"/>
            <p:nvPr/>
          </p:nvSpPr>
          <p:spPr>
            <a:xfrm>
              <a:off x="4719600" y="3452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3" name="TextBox 122">
              <a:extLst>
                <a:ext uri="{FF2B5EF4-FFF2-40B4-BE49-F238E27FC236}">
                  <a16:creationId xmlns:a16="http://schemas.microsoft.com/office/drawing/2014/main" id="{9A381461-48D5-453D-8FBB-69511C81E607}"/>
                </a:ext>
              </a:extLst>
            </p:cNvPr>
            <p:cNvSpPr txBox="1"/>
            <p:nvPr/>
          </p:nvSpPr>
          <p:spPr>
            <a:xfrm>
              <a:off x="4719600" y="3747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6" name="object 24">
              <a:extLst>
                <a:ext uri="{FF2B5EF4-FFF2-40B4-BE49-F238E27FC236}">
                  <a16:creationId xmlns:a16="http://schemas.microsoft.com/office/drawing/2014/main" id="{5D98FFB4-0F56-4D5E-9C23-DA9F5365B9D6}"/>
                </a:ext>
              </a:extLst>
            </p:cNvPr>
            <p:cNvSpPr/>
            <p:nvPr/>
          </p:nvSpPr>
          <p:spPr>
            <a:xfrm>
              <a:off x="5248800" y="2480400"/>
              <a:ext cx="0" cy="1483995"/>
            </a:xfrm>
            <a:custGeom>
              <a:avLst/>
              <a:gdLst/>
              <a:ahLst/>
              <a:cxnLst/>
              <a:rect l="l" t="t" r="r" b="b"/>
              <a:pathLst>
                <a:path h="1483995">
                  <a:moveTo>
                    <a:pt x="0" y="1483982"/>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object 25">
              <a:extLst>
                <a:ext uri="{FF2B5EF4-FFF2-40B4-BE49-F238E27FC236}">
                  <a16:creationId xmlns:a16="http://schemas.microsoft.com/office/drawing/2014/main" id="{F484293C-D6EB-4EFE-9E47-2AE185C1D086}"/>
                </a:ext>
              </a:extLst>
            </p:cNvPr>
            <p:cNvSpPr/>
            <p:nvPr/>
          </p:nvSpPr>
          <p:spPr>
            <a:xfrm>
              <a:off x="5248800" y="3964382"/>
              <a:ext cx="1378800" cy="0"/>
            </a:xfrm>
            <a:custGeom>
              <a:avLst/>
              <a:gdLst/>
              <a:ahLst/>
              <a:cxnLst/>
              <a:rect l="l" t="t" r="r" b="b"/>
              <a:pathLst>
                <a:path w="1432560">
                  <a:moveTo>
                    <a:pt x="0" y="0"/>
                  </a:moveTo>
                  <a:lnTo>
                    <a:pt x="1432483"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8" name="Rectangle 67">
              <a:extLst>
                <a:ext uri="{FF2B5EF4-FFF2-40B4-BE49-F238E27FC236}">
                  <a16:creationId xmlns:a16="http://schemas.microsoft.com/office/drawing/2014/main" id="{70355287-9DB2-4344-AF63-D4C746A3B4FD}"/>
                </a:ext>
              </a:extLst>
            </p:cNvPr>
            <p:cNvSpPr/>
            <p:nvPr/>
          </p:nvSpPr>
          <p:spPr>
            <a:xfrm>
              <a:off x="69732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1270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Incidence-prevalence ratio</a:t>
              </a:r>
            </a:p>
          </p:txBody>
        </p:sp>
        <p:sp>
          <p:nvSpPr>
            <p:cNvPr id="51" name="object 48">
              <a:extLst>
                <a:ext uri="{FF2B5EF4-FFF2-40B4-BE49-F238E27FC236}">
                  <a16:creationId xmlns:a16="http://schemas.microsoft.com/office/drawing/2014/main" id="{36822717-41F7-4374-962D-3D4151624A4A}"/>
                </a:ext>
              </a:extLst>
            </p:cNvPr>
            <p:cNvSpPr/>
            <p:nvPr/>
          </p:nvSpPr>
          <p:spPr>
            <a:xfrm>
              <a:off x="8418266" y="2476341"/>
              <a:ext cx="0" cy="1483995"/>
            </a:xfrm>
            <a:custGeom>
              <a:avLst/>
              <a:gdLst/>
              <a:ahLst/>
              <a:cxnLst/>
              <a:rect l="l" t="t" r="r" b="b"/>
              <a:pathLst>
                <a:path h="1483995">
                  <a:moveTo>
                    <a:pt x="0" y="1483918"/>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2" name="object 49">
              <a:extLst>
                <a:ext uri="{FF2B5EF4-FFF2-40B4-BE49-F238E27FC236}">
                  <a16:creationId xmlns:a16="http://schemas.microsoft.com/office/drawing/2014/main" id="{4975E23F-8CDD-4167-8096-7E3752AAC1DF}"/>
                </a:ext>
              </a:extLst>
            </p:cNvPr>
            <p:cNvSpPr/>
            <p:nvPr/>
          </p:nvSpPr>
          <p:spPr>
            <a:xfrm>
              <a:off x="8418266" y="3960260"/>
              <a:ext cx="1625600" cy="0"/>
            </a:xfrm>
            <a:custGeom>
              <a:avLst/>
              <a:gdLst/>
              <a:ahLst/>
              <a:cxnLst/>
              <a:rect l="l" t="t" r="r" b="b"/>
              <a:pathLst>
                <a:path w="1625600">
                  <a:moveTo>
                    <a:pt x="0" y="0"/>
                  </a:moveTo>
                  <a:lnTo>
                    <a:pt x="1625549"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52">
              <a:extLst>
                <a:ext uri="{FF2B5EF4-FFF2-40B4-BE49-F238E27FC236}">
                  <a16:creationId xmlns:a16="http://schemas.microsoft.com/office/drawing/2014/main" id="{A07178E1-BB4C-4903-81CD-99B0E9D26132}"/>
                </a:ext>
              </a:extLst>
            </p:cNvPr>
            <p:cNvSpPr txBox="1"/>
            <p:nvPr/>
          </p:nvSpPr>
          <p:spPr>
            <a:xfrm>
              <a:off x="8011598" y="2591240"/>
              <a:ext cx="115416" cy="1287145"/>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Incidence</a:t>
              </a:r>
              <a:r>
                <a:rPr kumimoji="0" lang="en-GB"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a:t>
              </a: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prevalence ratio</a:t>
              </a:r>
            </a:p>
          </p:txBody>
        </p:sp>
        <p:sp>
          <p:nvSpPr>
            <p:cNvPr id="63" name="object 60">
              <a:extLst>
                <a:ext uri="{FF2B5EF4-FFF2-40B4-BE49-F238E27FC236}">
                  <a16:creationId xmlns:a16="http://schemas.microsoft.com/office/drawing/2014/main" id="{436C1130-1728-4DFD-97C0-32AD10B34B96}"/>
                </a:ext>
              </a:extLst>
            </p:cNvPr>
            <p:cNvSpPr txBox="1"/>
            <p:nvPr/>
          </p:nvSpPr>
          <p:spPr>
            <a:xfrm>
              <a:off x="6973392" y="2520000"/>
              <a:ext cx="882000" cy="570605"/>
            </a:xfrm>
            <a:prstGeom prst="rect">
              <a:avLst/>
            </a:prstGeom>
          </p:spPr>
          <p:txBody>
            <a:bodyPr vert="horz" wrap="square" lIns="0" tIns="6350" rIns="3600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2018</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Incidence</a:t>
              </a: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revalence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ratio</a:t>
              </a:r>
            </a:p>
          </p:txBody>
        </p:sp>
        <p:sp>
          <p:nvSpPr>
            <p:cNvPr id="106" name="object 28">
              <a:extLst>
                <a:ext uri="{FF2B5EF4-FFF2-40B4-BE49-F238E27FC236}">
                  <a16:creationId xmlns:a16="http://schemas.microsoft.com/office/drawing/2014/main" id="{51729B40-EF21-4253-881D-6F6B9A11EFD8}"/>
                </a:ext>
              </a:extLst>
            </p:cNvPr>
            <p:cNvSpPr txBox="1"/>
            <p:nvPr/>
          </p:nvSpPr>
          <p:spPr>
            <a:xfrm>
              <a:off x="6973392" y="3132000"/>
              <a:ext cx="846000" cy="635392"/>
            </a:xfrm>
            <a:prstGeom prst="rect">
              <a:avLst/>
            </a:prstGeom>
          </p:spPr>
          <p:txBody>
            <a:bodyPr vert="horz" wrap="square" lIns="0" tIns="16510" rIns="3600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5.4</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4.5</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6</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5</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7" name="TextBox 86">
              <a:extLst>
                <a:ext uri="{FF2B5EF4-FFF2-40B4-BE49-F238E27FC236}">
                  <a16:creationId xmlns:a16="http://schemas.microsoft.com/office/drawing/2014/main" id="{369F9BC7-47E6-4E72-812E-9DF7F1469CE6}"/>
                </a:ext>
              </a:extLst>
            </p:cNvPr>
            <p:cNvSpPr txBox="1"/>
            <p:nvPr/>
          </p:nvSpPr>
          <p:spPr>
            <a:xfrm>
              <a:off x="8223808" y="2413839"/>
              <a:ext cx="9938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16</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8" name="TextBox 87">
              <a:extLst>
                <a:ext uri="{FF2B5EF4-FFF2-40B4-BE49-F238E27FC236}">
                  <a16:creationId xmlns:a16="http://schemas.microsoft.com/office/drawing/2014/main" id="{74EACDD7-5AC4-44BA-9085-E20B03A82DF3}"/>
                </a:ext>
              </a:extLst>
            </p:cNvPr>
            <p:cNvSpPr txBox="1"/>
            <p:nvPr/>
          </p:nvSpPr>
          <p:spPr>
            <a:xfrm>
              <a:off x="8223809" y="2782800"/>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12</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D00F9BDA-4558-4527-9787-92FE060FB224}"/>
                </a:ext>
              </a:extLst>
            </p:cNvPr>
            <p:cNvSpPr txBox="1"/>
            <p:nvPr/>
          </p:nvSpPr>
          <p:spPr>
            <a:xfrm>
              <a:off x="8273501" y="36108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0CE8EADC-20F9-45F3-A3C1-FE64E3CB6668}"/>
                </a:ext>
              </a:extLst>
            </p:cNvPr>
            <p:cNvSpPr txBox="1"/>
            <p:nvPr/>
          </p:nvSpPr>
          <p:spPr>
            <a:xfrm>
              <a:off x="8273501" y="35208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AA771D33-5146-4B10-8B0B-B63EDA104E95}"/>
                </a:ext>
              </a:extLst>
            </p:cNvPr>
            <p:cNvSpPr txBox="1"/>
            <p:nvPr/>
          </p:nvSpPr>
          <p:spPr>
            <a:xfrm>
              <a:off x="8273501" y="31536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062BD50F-1CFE-4DFC-A01D-2BD21B8F5EDE}"/>
                </a:ext>
              </a:extLst>
            </p:cNvPr>
            <p:cNvSpPr txBox="1"/>
            <p:nvPr/>
          </p:nvSpPr>
          <p:spPr>
            <a:xfrm>
              <a:off x="8223809" y="2966400"/>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EBAB0C7F-ADFE-4D86-9EB7-739A47919AE6}"/>
                </a:ext>
              </a:extLst>
            </p:cNvPr>
            <p:cNvSpPr txBox="1"/>
            <p:nvPr/>
          </p:nvSpPr>
          <p:spPr>
            <a:xfrm>
              <a:off x="8273501" y="33372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7" name="TextBox 96">
              <a:extLst>
                <a:ext uri="{FF2B5EF4-FFF2-40B4-BE49-F238E27FC236}">
                  <a16:creationId xmlns:a16="http://schemas.microsoft.com/office/drawing/2014/main" id="{053F924A-8D6E-422A-A6A5-04FFEC88F59E}"/>
                </a:ext>
              </a:extLst>
            </p:cNvPr>
            <p:cNvSpPr txBox="1"/>
            <p:nvPr/>
          </p:nvSpPr>
          <p:spPr>
            <a:xfrm>
              <a:off x="83376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AD485CB3-4B74-4FCB-8A7E-7536E60BDABD}"/>
                </a:ext>
              </a:extLst>
            </p:cNvPr>
            <p:cNvSpPr txBox="1"/>
            <p:nvPr/>
          </p:nvSpPr>
          <p:spPr>
            <a:xfrm>
              <a:off x="9194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68E9021D-B281-4250-91DE-2C8854EB8451}"/>
                </a:ext>
              </a:extLst>
            </p:cNvPr>
            <p:cNvSpPr txBox="1"/>
            <p:nvPr/>
          </p:nvSpPr>
          <p:spPr>
            <a:xfrm>
              <a:off x="9878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60E3F0DC-B3DA-4AA8-A66E-7F0BC3FAA7C9}"/>
                </a:ext>
              </a:extLst>
            </p:cNvPr>
            <p:cNvSpPr txBox="1"/>
            <p:nvPr/>
          </p:nvSpPr>
          <p:spPr>
            <a:xfrm>
              <a:off x="87660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CC0DC5A4-DA73-48FE-8D92-FE672E19503F}"/>
                </a:ext>
              </a:extLst>
            </p:cNvPr>
            <p:cNvSpPr txBox="1"/>
            <p:nvPr/>
          </p:nvSpPr>
          <p:spPr>
            <a:xfrm>
              <a:off x="96228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99EDC26E-CF6E-4E7E-B4B0-EC98FB275F5C}"/>
                </a:ext>
              </a:extLst>
            </p:cNvPr>
            <p:cNvSpPr txBox="1"/>
            <p:nvPr/>
          </p:nvSpPr>
          <p:spPr>
            <a:xfrm>
              <a:off x="8604000" y="4392000"/>
              <a:ext cx="1352934"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Incidence-prevalence ratio</a:t>
              </a:r>
            </a:p>
          </p:txBody>
        </p:sp>
        <p:cxnSp>
          <p:nvCxnSpPr>
            <p:cNvPr id="115" name="Straight Connector 114">
              <a:extLst>
                <a:ext uri="{FF2B5EF4-FFF2-40B4-BE49-F238E27FC236}">
                  <a16:creationId xmlns:a16="http://schemas.microsoft.com/office/drawing/2014/main" id="{BDE6D3CE-C848-45D4-9613-41413E8DA190}"/>
                </a:ext>
              </a:extLst>
            </p:cNvPr>
            <p:cNvCxnSpPr/>
            <p:nvPr/>
          </p:nvCxnSpPr>
          <p:spPr>
            <a:xfrm>
              <a:off x="833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6F5BC01F-D021-4BD4-ADE5-17A30F632494}"/>
                </a:ext>
              </a:extLst>
            </p:cNvPr>
            <p:cNvSpPr txBox="1"/>
            <p:nvPr/>
          </p:nvSpPr>
          <p:spPr>
            <a:xfrm>
              <a:off x="8604000" y="4572000"/>
              <a:ext cx="64120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Target value</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21" name="Straight Connector 120">
              <a:extLst>
                <a:ext uri="{FF2B5EF4-FFF2-40B4-BE49-F238E27FC236}">
                  <a16:creationId xmlns:a16="http://schemas.microsoft.com/office/drawing/2014/main" id="{934D9C05-9D96-4E4F-857A-0AD05C481EC0}"/>
                </a:ext>
              </a:extLst>
            </p:cNvPr>
            <p:cNvCxnSpPr/>
            <p:nvPr/>
          </p:nvCxnSpPr>
          <p:spPr>
            <a:xfrm>
              <a:off x="8334000" y="4642344"/>
              <a:ext cx="216000" cy="0"/>
            </a:xfrm>
            <a:prstGeom prst="line">
              <a:avLst/>
            </a:prstGeom>
            <a:ln w="22225">
              <a:solidFill>
                <a:srgbClr val="E6007E"/>
              </a:solidFill>
              <a:prstDash val="sysDot"/>
            </a:ln>
          </p:spPr>
          <p:style>
            <a:lnRef idx="1">
              <a:schemeClr val="accent1"/>
            </a:lnRef>
            <a:fillRef idx="0">
              <a:schemeClr val="accent1"/>
            </a:fillRef>
            <a:effectRef idx="0">
              <a:schemeClr val="accent1"/>
            </a:effectRef>
            <a:fontRef idx="minor">
              <a:schemeClr val="tx1"/>
            </a:fontRef>
          </p:style>
        </p:cxnSp>
        <p:sp>
          <p:nvSpPr>
            <p:cNvPr id="101" name="object 5">
              <a:extLst>
                <a:ext uri="{FF2B5EF4-FFF2-40B4-BE49-F238E27FC236}">
                  <a16:creationId xmlns:a16="http://schemas.microsoft.com/office/drawing/2014/main" id="{46BF3095-BFD0-46A4-A44C-C3B255C4F2F2}"/>
                </a:ext>
              </a:extLst>
            </p:cNvPr>
            <p:cNvSpPr/>
            <p:nvPr/>
          </p:nvSpPr>
          <p:spPr>
            <a:xfrm>
              <a:off x="1802491" y="2583142"/>
              <a:ext cx="1385181" cy="1375226"/>
            </a:xfrm>
            <a:custGeom>
              <a:avLst/>
              <a:gdLst/>
              <a:ahLst/>
              <a:cxnLst/>
              <a:rect l="l" t="t" r="r" b="b"/>
              <a:pathLst>
                <a:path w="1369695" h="1377950">
                  <a:moveTo>
                    <a:pt x="0" y="0"/>
                  </a:moveTo>
                  <a:lnTo>
                    <a:pt x="0" y="1377429"/>
                  </a:lnTo>
                  <a:lnTo>
                    <a:pt x="1369123" y="1377429"/>
                  </a:lnTo>
                  <a:lnTo>
                    <a:pt x="1369123" y="579348"/>
                  </a:lnTo>
                  <a:lnTo>
                    <a:pt x="1292377" y="579348"/>
                  </a:lnTo>
                  <a:lnTo>
                    <a:pt x="1217701" y="567156"/>
                  </a:lnTo>
                  <a:lnTo>
                    <a:pt x="1141501" y="539724"/>
                  </a:lnTo>
                  <a:lnTo>
                    <a:pt x="1065301" y="527532"/>
                  </a:lnTo>
                  <a:lnTo>
                    <a:pt x="989101" y="519912"/>
                  </a:lnTo>
                  <a:lnTo>
                    <a:pt x="978215" y="518388"/>
                  </a:lnTo>
                  <a:lnTo>
                    <a:pt x="836701" y="518388"/>
                  </a:lnTo>
                  <a:lnTo>
                    <a:pt x="760501" y="500100"/>
                  </a:lnTo>
                  <a:lnTo>
                    <a:pt x="684301" y="478764"/>
                  </a:lnTo>
                  <a:lnTo>
                    <a:pt x="608101" y="436092"/>
                  </a:lnTo>
                  <a:lnTo>
                    <a:pt x="531901" y="376656"/>
                  </a:lnTo>
                  <a:lnTo>
                    <a:pt x="455701" y="321792"/>
                  </a:lnTo>
                  <a:lnTo>
                    <a:pt x="381025" y="263880"/>
                  </a:lnTo>
                  <a:lnTo>
                    <a:pt x="304825" y="228828"/>
                  </a:lnTo>
                  <a:lnTo>
                    <a:pt x="228625" y="181584"/>
                  </a:lnTo>
                  <a:lnTo>
                    <a:pt x="152425" y="125196"/>
                  </a:lnTo>
                  <a:lnTo>
                    <a:pt x="76225" y="71856"/>
                  </a:lnTo>
                  <a:lnTo>
                    <a:pt x="0" y="0"/>
                  </a:lnTo>
                  <a:close/>
                </a:path>
                <a:path w="1369695" h="1377950">
                  <a:moveTo>
                    <a:pt x="1369123" y="573252"/>
                  </a:moveTo>
                  <a:lnTo>
                    <a:pt x="1292377" y="579348"/>
                  </a:lnTo>
                  <a:lnTo>
                    <a:pt x="1369123" y="579348"/>
                  </a:lnTo>
                  <a:lnTo>
                    <a:pt x="1369123" y="573252"/>
                  </a:lnTo>
                  <a:close/>
                </a:path>
                <a:path w="1369695" h="1377950">
                  <a:moveTo>
                    <a:pt x="912901" y="509244"/>
                  </a:moveTo>
                  <a:lnTo>
                    <a:pt x="836701" y="518388"/>
                  </a:lnTo>
                  <a:lnTo>
                    <a:pt x="978215" y="518388"/>
                  </a:lnTo>
                  <a:lnTo>
                    <a:pt x="912901" y="509244"/>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6" name="object 6">
              <a:extLst>
                <a:ext uri="{FF2B5EF4-FFF2-40B4-BE49-F238E27FC236}">
                  <a16:creationId xmlns:a16="http://schemas.microsoft.com/office/drawing/2014/main" id="{58966411-113F-4760-B9AC-0E50FB52952E}"/>
                </a:ext>
              </a:extLst>
            </p:cNvPr>
            <p:cNvSpPr/>
            <p:nvPr/>
          </p:nvSpPr>
          <p:spPr>
            <a:xfrm>
              <a:off x="1796400" y="2991638"/>
              <a:ext cx="1412794" cy="968362"/>
            </a:xfrm>
            <a:custGeom>
              <a:avLst/>
              <a:gdLst/>
              <a:ahLst/>
              <a:cxnLst/>
              <a:rect l="l" t="t" r="r" b="b"/>
              <a:pathLst>
                <a:path w="1397000" h="970279">
                  <a:moveTo>
                    <a:pt x="0" y="0"/>
                  </a:moveTo>
                  <a:lnTo>
                    <a:pt x="0" y="970267"/>
                  </a:lnTo>
                  <a:lnTo>
                    <a:pt x="1396695" y="970267"/>
                  </a:lnTo>
                  <a:lnTo>
                    <a:pt x="1396695" y="407441"/>
                  </a:lnTo>
                  <a:lnTo>
                    <a:pt x="1318412" y="407441"/>
                  </a:lnTo>
                  <a:lnTo>
                    <a:pt x="1242225" y="399796"/>
                  </a:lnTo>
                  <a:lnTo>
                    <a:pt x="1164488" y="379895"/>
                  </a:lnTo>
                  <a:lnTo>
                    <a:pt x="1086764" y="372237"/>
                  </a:lnTo>
                  <a:lnTo>
                    <a:pt x="1009027" y="366115"/>
                  </a:lnTo>
                  <a:lnTo>
                    <a:pt x="993557" y="364591"/>
                  </a:lnTo>
                  <a:lnTo>
                    <a:pt x="853554" y="364591"/>
                  </a:lnTo>
                  <a:lnTo>
                    <a:pt x="775817" y="352336"/>
                  </a:lnTo>
                  <a:lnTo>
                    <a:pt x="698080" y="337032"/>
                  </a:lnTo>
                  <a:lnTo>
                    <a:pt x="620344" y="307949"/>
                  </a:lnTo>
                  <a:lnTo>
                    <a:pt x="542620" y="265087"/>
                  </a:lnTo>
                  <a:lnTo>
                    <a:pt x="464883" y="226822"/>
                  </a:lnTo>
                  <a:lnTo>
                    <a:pt x="388696" y="185483"/>
                  </a:lnTo>
                  <a:lnTo>
                    <a:pt x="310959" y="160997"/>
                  </a:lnTo>
                  <a:lnTo>
                    <a:pt x="233235" y="127317"/>
                  </a:lnTo>
                  <a:lnTo>
                    <a:pt x="77762" y="50787"/>
                  </a:lnTo>
                  <a:lnTo>
                    <a:pt x="0" y="0"/>
                  </a:lnTo>
                  <a:close/>
                </a:path>
                <a:path w="1397000" h="970279">
                  <a:moveTo>
                    <a:pt x="1396695" y="402856"/>
                  </a:moveTo>
                  <a:lnTo>
                    <a:pt x="1318412" y="407441"/>
                  </a:lnTo>
                  <a:lnTo>
                    <a:pt x="1396695" y="407441"/>
                  </a:lnTo>
                  <a:lnTo>
                    <a:pt x="1396695" y="402856"/>
                  </a:lnTo>
                  <a:close/>
                </a:path>
                <a:path w="1397000" h="970279">
                  <a:moveTo>
                    <a:pt x="931291" y="358457"/>
                  </a:moveTo>
                  <a:lnTo>
                    <a:pt x="853554" y="364591"/>
                  </a:lnTo>
                  <a:lnTo>
                    <a:pt x="993557" y="364591"/>
                  </a:lnTo>
                  <a:lnTo>
                    <a:pt x="931291" y="358457"/>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0" name="object 9">
              <a:extLst>
                <a:ext uri="{FF2B5EF4-FFF2-40B4-BE49-F238E27FC236}">
                  <a16:creationId xmlns:a16="http://schemas.microsoft.com/office/drawing/2014/main" id="{B6564478-8D16-4CF6-954D-1316B18EF7AB}"/>
                </a:ext>
              </a:extLst>
            </p:cNvPr>
            <p:cNvSpPr/>
            <p:nvPr/>
          </p:nvSpPr>
          <p:spPr>
            <a:xfrm>
              <a:off x="1802491" y="2814445"/>
              <a:ext cx="1385181" cy="485447"/>
            </a:xfrm>
            <a:custGeom>
              <a:avLst/>
              <a:gdLst/>
              <a:ahLst/>
              <a:cxnLst/>
              <a:rect l="l" t="t" r="r" b="b"/>
              <a:pathLst>
                <a:path w="1369695" h="486410">
                  <a:moveTo>
                    <a:pt x="0" y="0"/>
                  </a:moveTo>
                  <a:lnTo>
                    <a:pt x="76225" y="59550"/>
                  </a:lnTo>
                  <a:lnTo>
                    <a:pt x="152425" y="102222"/>
                  </a:lnTo>
                  <a:lnTo>
                    <a:pt x="228625" y="149466"/>
                  </a:lnTo>
                  <a:lnTo>
                    <a:pt x="304825" y="190614"/>
                  </a:lnTo>
                  <a:lnTo>
                    <a:pt x="381025" y="221094"/>
                  </a:lnTo>
                  <a:lnTo>
                    <a:pt x="455701" y="271386"/>
                  </a:lnTo>
                  <a:lnTo>
                    <a:pt x="531901" y="317106"/>
                  </a:lnTo>
                  <a:lnTo>
                    <a:pt x="608101" y="365874"/>
                  </a:lnTo>
                  <a:lnTo>
                    <a:pt x="684301" y="402450"/>
                  </a:lnTo>
                  <a:lnTo>
                    <a:pt x="760501" y="419214"/>
                  </a:lnTo>
                  <a:lnTo>
                    <a:pt x="836701" y="432930"/>
                  </a:lnTo>
                  <a:lnTo>
                    <a:pt x="912901" y="426834"/>
                  </a:lnTo>
                  <a:lnTo>
                    <a:pt x="989101" y="435978"/>
                  </a:lnTo>
                  <a:lnTo>
                    <a:pt x="1065301" y="443598"/>
                  </a:lnTo>
                  <a:lnTo>
                    <a:pt x="1141501" y="452742"/>
                  </a:lnTo>
                  <a:lnTo>
                    <a:pt x="1217701" y="477126"/>
                  </a:lnTo>
                  <a:lnTo>
                    <a:pt x="1292377" y="486270"/>
                  </a:lnTo>
                  <a:lnTo>
                    <a:pt x="1369123" y="481698"/>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1" name="object 15">
              <a:extLst>
                <a:ext uri="{FF2B5EF4-FFF2-40B4-BE49-F238E27FC236}">
                  <a16:creationId xmlns:a16="http://schemas.microsoft.com/office/drawing/2014/main" id="{A577B458-4885-460A-9087-1188896E7E89}"/>
                </a:ext>
              </a:extLst>
            </p:cNvPr>
            <p:cNvSpPr/>
            <p:nvPr/>
          </p:nvSpPr>
          <p:spPr>
            <a:xfrm>
              <a:off x="2561126" y="3218663"/>
              <a:ext cx="0" cy="738946"/>
            </a:xfrm>
            <a:custGeom>
              <a:avLst/>
              <a:gdLst/>
              <a:ahLst/>
              <a:cxnLst/>
              <a:rect l="l" t="t" r="r" b="b"/>
              <a:pathLst>
                <a:path h="740410">
                  <a:moveTo>
                    <a:pt x="0" y="740232"/>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3" name="object 16">
              <a:extLst>
                <a:ext uri="{FF2B5EF4-FFF2-40B4-BE49-F238E27FC236}">
                  <a16:creationId xmlns:a16="http://schemas.microsoft.com/office/drawing/2014/main" id="{49E5799B-3FF1-4F6E-9932-69EFA6DFBD4F}"/>
                </a:ext>
              </a:extLst>
            </p:cNvPr>
            <p:cNvSpPr/>
            <p:nvPr/>
          </p:nvSpPr>
          <p:spPr>
            <a:xfrm>
              <a:off x="3182061" y="3289643"/>
              <a:ext cx="0" cy="658461"/>
            </a:xfrm>
            <a:custGeom>
              <a:avLst/>
              <a:gdLst/>
              <a:ahLst/>
              <a:cxnLst/>
              <a:rect l="l" t="t" r="r" b="b"/>
              <a:pathLst>
                <a:path h="659764">
                  <a:moveTo>
                    <a:pt x="0" y="659536"/>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object 22">
              <a:extLst>
                <a:ext uri="{FF2B5EF4-FFF2-40B4-BE49-F238E27FC236}">
                  <a16:creationId xmlns:a16="http://schemas.microsoft.com/office/drawing/2014/main" id="{35E3DEC1-DF03-438A-90B6-B53247F6C329}"/>
                </a:ext>
              </a:extLst>
            </p:cNvPr>
            <p:cNvSpPr/>
            <p:nvPr/>
          </p:nvSpPr>
          <p:spPr>
            <a:xfrm>
              <a:off x="5285267" y="2564451"/>
              <a:ext cx="1306682" cy="1400175"/>
            </a:xfrm>
            <a:custGeom>
              <a:avLst/>
              <a:gdLst/>
              <a:ahLst/>
              <a:cxnLst/>
              <a:rect l="l" t="t" r="r" b="b"/>
              <a:pathLst>
                <a:path w="1357629" h="1400175">
                  <a:moveTo>
                    <a:pt x="376288" y="0"/>
                  </a:moveTo>
                  <a:lnTo>
                    <a:pt x="301612" y="42545"/>
                  </a:lnTo>
                  <a:lnTo>
                    <a:pt x="226936" y="127889"/>
                  </a:lnTo>
                  <a:lnTo>
                    <a:pt x="150736" y="231521"/>
                  </a:lnTo>
                  <a:lnTo>
                    <a:pt x="76060" y="359537"/>
                  </a:lnTo>
                  <a:lnTo>
                    <a:pt x="0" y="499745"/>
                  </a:lnTo>
                  <a:lnTo>
                    <a:pt x="0" y="1399933"/>
                  </a:lnTo>
                  <a:lnTo>
                    <a:pt x="1357096" y="1399933"/>
                  </a:lnTo>
                  <a:lnTo>
                    <a:pt x="1357096" y="531749"/>
                  </a:lnTo>
                  <a:lnTo>
                    <a:pt x="1281544" y="476885"/>
                  </a:lnTo>
                  <a:lnTo>
                    <a:pt x="1206868" y="443357"/>
                  </a:lnTo>
                  <a:lnTo>
                    <a:pt x="1130668" y="390017"/>
                  </a:lnTo>
                  <a:lnTo>
                    <a:pt x="1055992" y="351917"/>
                  </a:lnTo>
                  <a:lnTo>
                    <a:pt x="979792" y="307721"/>
                  </a:lnTo>
                  <a:lnTo>
                    <a:pt x="905116" y="284861"/>
                  </a:lnTo>
                  <a:lnTo>
                    <a:pt x="828916" y="280289"/>
                  </a:lnTo>
                  <a:lnTo>
                    <a:pt x="754240" y="266573"/>
                  </a:lnTo>
                  <a:lnTo>
                    <a:pt x="678040" y="204089"/>
                  </a:lnTo>
                  <a:lnTo>
                    <a:pt x="603364" y="126365"/>
                  </a:lnTo>
                  <a:lnTo>
                    <a:pt x="527164" y="57785"/>
                  </a:lnTo>
                  <a:lnTo>
                    <a:pt x="452488" y="21209"/>
                  </a:lnTo>
                  <a:lnTo>
                    <a:pt x="376288"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5" name="object 23">
              <a:extLst>
                <a:ext uri="{FF2B5EF4-FFF2-40B4-BE49-F238E27FC236}">
                  <a16:creationId xmlns:a16="http://schemas.microsoft.com/office/drawing/2014/main" id="{32233D41-F4D5-4F7B-B43E-8531AFC9F233}"/>
                </a:ext>
              </a:extLst>
            </p:cNvPr>
            <p:cNvSpPr/>
            <p:nvPr/>
          </p:nvSpPr>
          <p:spPr>
            <a:xfrm>
              <a:off x="5274000" y="3196036"/>
              <a:ext cx="1343352" cy="768350"/>
            </a:xfrm>
            <a:custGeom>
              <a:avLst/>
              <a:gdLst/>
              <a:ahLst/>
              <a:cxnLst/>
              <a:rect l="l" t="t" r="r" b="b"/>
              <a:pathLst>
                <a:path w="1395729" h="768350">
                  <a:moveTo>
                    <a:pt x="386943" y="0"/>
                  </a:moveTo>
                  <a:lnTo>
                    <a:pt x="310159" y="23609"/>
                  </a:lnTo>
                  <a:lnTo>
                    <a:pt x="233362" y="69329"/>
                  </a:lnTo>
                  <a:lnTo>
                    <a:pt x="155003" y="127241"/>
                  </a:lnTo>
                  <a:lnTo>
                    <a:pt x="78219" y="197345"/>
                  </a:lnTo>
                  <a:lnTo>
                    <a:pt x="0" y="273545"/>
                  </a:lnTo>
                  <a:lnTo>
                    <a:pt x="0" y="768349"/>
                  </a:lnTo>
                  <a:lnTo>
                    <a:pt x="1395526" y="768349"/>
                  </a:lnTo>
                  <a:lnTo>
                    <a:pt x="1395526" y="291833"/>
                  </a:lnTo>
                  <a:lnTo>
                    <a:pt x="1317840" y="261353"/>
                  </a:lnTo>
                  <a:lnTo>
                    <a:pt x="1241044" y="243065"/>
                  </a:lnTo>
                  <a:lnTo>
                    <a:pt x="1162685" y="214109"/>
                  </a:lnTo>
                  <a:lnTo>
                    <a:pt x="1085900" y="192773"/>
                  </a:lnTo>
                  <a:lnTo>
                    <a:pt x="1007541" y="168389"/>
                  </a:lnTo>
                  <a:lnTo>
                    <a:pt x="930744" y="156197"/>
                  </a:lnTo>
                  <a:lnTo>
                    <a:pt x="852385" y="154673"/>
                  </a:lnTo>
                  <a:lnTo>
                    <a:pt x="775601" y="147053"/>
                  </a:lnTo>
                  <a:lnTo>
                    <a:pt x="697242" y="112001"/>
                  </a:lnTo>
                  <a:lnTo>
                    <a:pt x="620445" y="69329"/>
                  </a:lnTo>
                  <a:lnTo>
                    <a:pt x="542099" y="31229"/>
                  </a:lnTo>
                  <a:lnTo>
                    <a:pt x="465302" y="11417"/>
                  </a:lnTo>
                  <a:lnTo>
                    <a:pt x="386943" y="0"/>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object 26">
              <a:extLst>
                <a:ext uri="{FF2B5EF4-FFF2-40B4-BE49-F238E27FC236}">
                  <a16:creationId xmlns:a16="http://schemas.microsoft.com/office/drawing/2014/main" id="{9453F3BC-58F6-42B6-8AA3-8B6D41681E80}"/>
                </a:ext>
              </a:extLst>
            </p:cNvPr>
            <p:cNvSpPr/>
            <p:nvPr/>
          </p:nvSpPr>
          <p:spPr>
            <a:xfrm>
              <a:off x="5285267" y="2991731"/>
              <a:ext cx="1306682" cy="371475"/>
            </a:xfrm>
            <a:custGeom>
              <a:avLst/>
              <a:gdLst/>
              <a:ahLst/>
              <a:cxnLst/>
              <a:rect l="l" t="t" r="r" b="b"/>
              <a:pathLst>
                <a:path w="1357629" h="371475">
                  <a:moveTo>
                    <a:pt x="0" y="348310"/>
                  </a:moveTo>
                  <a:lnTo>
                    <a:pt x="76060" y="250774"/>
                  </a:lnTo>
                  <a:lnTo>
                    <a:pt x="150736" y="162382"/>
                  </a:lnTo>
                  <a:lnTo>
                    <a:pt x="226936" y="89230"/>
                  </a:lnTo>
                  <a:lnTo>
                    <a:pt x="301612" y="29794"/>
                  </a:lnTo>
                  <a:lnTo>
                    <a:pt x="376288" y="0"/>
                  </a:lnTo>
                  <a:lnTo>
                    <a:pt x="452488" y="14554"/>
                  </a:lnTo>
                  <a:lnTo>
                    <a:pt x="527164" y="40462"/>
                  </a:lnTo>
                  <a:lnTo>
                    <a:pt x="603364" y="87706"/>
                  </a:lnTo>
                  <a:lnTo>
                    <a:pt x="678040" y="142570"/>
                  </a:lnTo>
                  <a:lnTo>
                    <a:pt x="754240" y="185242"/>
                  </a:lnTo>
                  <a:lnTo>
                    <a:pt x="828916" y="194386"/>
                  </a:lnTo>
                  <a:lnTo>
                    <a:pt x="905116" y="198958"/>
                  </a:lnTo>
                  <a:lnTo>
                    <a:pt x="979792" y="214198"/>
                  </a:lnTo>
                  <a:lnTo>
                    <a:pt x="1055992" y="244678"/>
                  </a:lnTo>
                  <a:lnTo>
                    <a:pt x="1130668" y="272110"/>
                  </a:lnTo>
                  <a:lnTo>
                    <a:pt x="1206868" y="308686"/>
                  </a:lnTo>
                  <a:lnTo>
                    <a:pt x="1281544" y="333070"/>
                  </a:lnTo>
                  <a:lnTo>
                    <a:pt x="1357096" y="370954"/>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9" name="object 32">
              <a:extLst>
                <a:ext uri="{FF2B5EF4-FFF2-40B4-BE49-F238E27FC236}">
                  <a16:creationId xmlns:a16="http://schemas.microsoft.com/office/drawing/2014/main" id="{978A6FE9-D42D-467F-B5BD-DBFE5BAB9BDF}"/>
                </a:ext>
              </a:extLst>
            </p:cNvPr>
            <p:cNvSpPr/>
            <p:nvPr/>
          </p:nvSpPr>
          <p:spPr>
            <a:xfrm>
              <a:off x="6004537" y="3161142"/>
              <a:ext cx="0" cy="793750"/>
            </a:xfrm>
            <a:custGeom>
              <a:avLst/>
              <a:gdLst/>
              <a:ahLst/>
              <a:cxnLst/>
              <a:rect l="l" t="t" r="r" b="b"/>
              <a:pathLst>
                <a:path h="793750">
                  <a:moveTo>
                    <a:pt x="0" y="793241"/>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0" name="object 33">
              <a:extLst>
                <a:ext uri="{FF2B5EF4-FFF2-40B4-BE49-F238E27FC236}">
                  <a16:creationId xmlns:a16="http://schemas.microsoft.com/office/drawing/2014/main" id="{D4A41847-2274-4F4E-A171-B82E73AD3CDA}"/>
                </a:ext>
              </a:extLst>
            </p:cNvPr>
            <p:cNvSpPr/>
            <p:nvPr/>
          </p:nvSpPr>
          <p:spPr>
            <a:xfrm>
              <a:off x="6586321" y="3356182"/>
              <a:ext cx="0" cy="598805"/>
            </a:xfrm>
            <a:custGeom>
              <a:avLst/>
              <a:gdLst/>
              <a:ahLst/>
              <a:cxnLst/>
              <a:rect l="l" t="t" r="r" b="b"/>
              <a:pathLst>
                <a:path h="598804">
                  <a:moveTo>
                    <a:pt x="0" y="598208"/>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1" name="TextBox 150">
              <a:extLst>
                <a:ext uri="{FF2B5EF4-FFF2-40B4-BE49-F238E27FC236}">
                  <a16:creationId xmlns:a16="http://schemas.microsoft.com/office/drawing/2014/main" id="{F2915A14-CD48-4C30-92AB-FFF207912192}"/>
                </a:ext>
              </a:extLst>
            </p:cNvPr>
            <p:cNvSpPr txBox="1"/>
            <p:nvPr/>
          </p:nvSpPr>
          <p:spPr>
            <a:xfrm>
              <a:off x="8222400" y="2599200"/>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14</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2" name="TextBox 151">
              <a:extLst>
                <a:ext uri="{FF2B5EF4-FFF2-40B4-BE49-F238E27FC236}">
                  <a16:creationId xmlns:a16="http://schemas.microsoft.com/office/drawing/2014/main" id="{3F2BEBF0-11D4-4D5B-919F-6D3E32EE30C2}"/>
                </a:ext>
              </a:extLst>
            </p:cNvPr>
            <p:cNvSpPr txBox="1"/>
            <p:nvPr/>
          </p:nvSpPr>
          <p:spPr>
            <a:xfrm>
              <a:off x="8272800" y="37044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3" name="TextBox 152">
              <a:extLst>
                <a:ext uri="{FF2B5EF4-FFF2-40B4-BE49-F238E27FC236}">
                  <a16:creationId xmlns:a16="http://schemas.microsoft.com/office/drawing/2014/main" id="{2D1AD10B-4480-4FC2-9410-568D496B130B}"/>
                </a:ext>
              </a:extLst>
            </p:cNvPr>
            <p:cNvSpPr txBox="1"/>
            <p:nvPr/>
          </p:nvSpPr>
          <p:spPr>
            <a:xfrm>
              <a:off x="8272800"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4" name="object 39">
              <a:extLst>
                <a:ext uri="{FF2B5EF4-FFF2-40B4-BE49-F238E27FC236}">
                  <a16:creationId xmlns:a16="http://schemas.microsoft.com/office/drawing/2014/main" id="{18A6C88D-0283-467F-9A4E-A0E64681A6A9}"/>
                </a:ext>
              </a:extLst>
            </p:cNvPr>
            <p:cNvSpPr/>
            <p:nvPr/>
          </p:nvSpPr>
          <p:spPr>
            <a:xfrm>
              <a:off x="8459746" y="2638930"/>
              <a:ext cx="1541146" cy="1321070"/>
            </a:xfrm>
            <a:custGeom>
              <a:avLst/>
              <a:gdLst/>
              <a:ahLst/>
              <a:cxnLst/>
              <a:rect l="l" t="t" r="r" b="b"/>
              <a:pathLst>
                <a:path w="1501139" h="1497965">
                  <a:moveTo>
                    <a:pt x="0" y="0"/>
                  </a:moveTo>
                  <a:lnTo>
                    <a:pt x="0" y="1497342"/>
                  </a:lnTo>
                  <a:lnTo>
                    <a:pt x="1501000" y="1497342"/>
                  </a:lnTo>
                  <a:lnTo>
                    <a:pt x="1501000" y="847610"/>
                  </a:lnTo>
                  <a:lnTo>
                    <a:pt x="1418005" y="843026"/>
                  </a:lnTo>
                  <a:lnTo>
                    <a:pt x="1334160" y="826262"/>
                  </a:lnTo>
                  <a:lnTo>
                    <a:pt x="1250315" y="794245"/>
                  </a:lnTo>
                  <a:lnTo>
                    <a:pt x="1167993" y="775957"/>
                  </a:lnTo>
                  <a:lnTo>
                    <a:pt x="1000290" y="745464"/>
                  </a:lnTo>
                  <a:lnTo>
                    <a:pt x="917968" y="745464"/>
                  </a:lnTo>
                  <a:lnTo>
                    <a:pt x="834123" y="724128"/>
                  </a:lnTo>
                  <a:lnTo>
                    <a:pt x="750277" y="698207"/>
                  </a:lnTo>
                  <a:lnTo>
                    <a:pt x="666432" y="653999"/>
                  </a:lnTo>
                  <a:lnTo>
                    <a:pt x="584111" y="593026"/>
                  </a:lnTo>
                  <a:lnTo>
                    <a:pt x="500265" y="535089"/>
                  </a:lnTo>
                  <a:lnTo>
                    <a:pt x="416420" y="469531"/>
                  </a:lnTo>
                  <a:lnTo>
                    <a:pt x="334098" y="417703"/>
                  </a:lnTo>
                  <a:lnTo>
                    <a:pt x="250253" y="347560"/>
                  </a:lnTo>
                  <a:lnTo>
                    <a:pt x="166408" y="257632"/>
                  </a:lnTo>
                  <a:lnTo>
                    <a:pt x="84086" y="152450"/>
                  </a:lnTo>
                  <a:lnTo>
                    <a:pt x="0"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5" name="object 40">
              <a:extLst>
                <a:ext uri="{FF2B5EF4-FFF2-40B4-BE49-F238E27FC236}">
                  <a16:creationId xmlns:a16="http://schemas.microsoft.com/office/drawing/2014/main" id="{AFEED19F-007A-4008-89A9-08F140DB1B6C}"/>
                </a:ext>
              </a:extLst>
            </p:cNvPr>
            <p:cNvSpPr/>
            <p:nvPr/>
          </p:nvSpPr>
          <p:spPr>
            <a:xfrm>
              <a:off x="8446513" y="3019950"/>
              <a:ext cx="1571135" cy="939701"/>
            </a:xfrm>
            <a:custGeom>
              <a:avLst/>
              <a:gdLst/>
              <a:ahLst/>
              <a:cxnLst/>
              <a:rect l="l" t="t" r="r" b="b"/>
              <a:pathLst>
                <a:path w="1530350" h="1065529">
                  <a:moveTo>
                    <a:pt x="0" y="0"/>
                  </a:moveTo>
                  <a:lnTo>
                    <a:pt x="0" y="1065301"/>
                  </a:lnTo>
                  <a:lnTo>
                    <a:pt x="1530197" y="1065301"/>
                  </a:lnTo>
                  <a:lnTo>
                    <a:pt x="1530197" y="603072"/>
                  </a:lnTo>
                  <a:lnTo>
                    <a:pt x="1445590" y="600024"/>
                  </a:lnTo>
                  <a:lnTo>
                    <a:pt x="1360119" y="587819"/>
                  </a:lnTo>
                  <a:lnTo>
                    <a:pt x="1274635" y="564959"/>
                  </a:lnTo>
                  <a:lnTo>
                    <a:pt x="1190713" y="552767"/>
                  </a:lnTo>
                  <a:lnTo>
                    <a:pt x="1105230" y="542086"/>
                  </a:lnTo>
                  <a:lnTo>
                    <a:pt x="1030443" y="531418"/>
                  </a:lnTo>
                  <a:lnTo>
                    <a:pt x="935837" y="531418"/>
                  </a:lnTo>
                  <a:lnTo>
                    <a:pt x="764882" y="497878"/>
                  </a:lnTo>
                  <a:lnTo>
                    <a:pt x="679399" y="465861"/>
                  </a:lnTo>
                  <a:lnTo>
                    <a:pt x="595490" y="421652"/>
                  </a:lnTo>
                  <a:lnTo>
                    <a:pt x="510006" y="380491"/>
                  </a:lnTo>
                  <a:lnTo>
                    <a:pt x="424522" y="333235"/>
                  </a:lnTo>
                  <a:lnTo>
                    <a:pt x="340601" y="296646"/>
                  </a:lnTo>
                  <a:lnTo>
                    <a:pt x="255117" y="247865"/>
                  </a:lnTo>
                  <a:lnTo>
                    <a:pt x="169646" y="183845"/>
                  </a:lnTo>
                  <a:lnTo>
                    <a:pt x="85725" y="109143"/>
                  </a:lnTo>
                  <a:lnTo>
                    <a:pt x="0" y="0"/>
                  </a:lnTo>
                  <a:close/>
                </a:path>
                <a:path w="1530350" h="1065529">
                  <a:moveTo>
                    <a:pt x="1019759" y="529894"/>
                  </a:moveTo>
                  <a:lnTo>
                    <a:pt x="935837" y="531418"/>
                  </a:lnTo>
                  <a:lnTo>
                    <a:pt x="1030443" y="531418"/>
                  </a:lnTo>
                  <a:lnTo>
                    <a:pt x="1019759" y="529894"/>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8" name="object 43">
              <a:extLst>
                <a:ext uri="{FF2B5EF4-FFF2-40B4-BE49-F238E27FC236}">
                  <a16:creationId xmlns:a16="http://schemas.microsoft.com/office/drawing/2014/main" id="{58EAD0AE-AC2C-4CA4-9026-DC1EE486EB7D}"/>
                </a:ext>
              </a:extLst>
            </p:cNvPr>
            <p:cNvSpPr/>
            <p:nvPr/>
          </p:nvSpPr>
          <p:spPr>
            <a:xfrm>
              <a:off x="8459746" y="2821210"/>
              <a:ext cx="1541146" cy="642894"/>
            </a:xfrm>
            <a:custGeom>
              <a:avLst/>
              <a:gdLst/>
              <a:ahLst/>
              <a:cxnLst/>
              <a:rect l="l" t="t" r="r" b="b"/>
              <a:pathLst>
                <a:path w="1501139" h="728979">
                  <a:moveTo>
                    <a:pt x="0" y="0"/>
                  </a:moveTo>
                  <a:lnTo>
                    <a:pt x="84086" y="131737"/>
                  </a:lnTo>
                  <a:lnTo>
                    <a:pt x="166408" y="221678"/>
                  </a:lnTo>
                  <a:lnTo>
                    <a:pt x="250253" y="299427"/>
                  </a:lnTo>
                  <a:lnTo>
                    <a:pt x="334098" y="360413"/>
                  </a:lnTo>
                  <a:lnTo>
                    <a:pt x="416420" y="404622"/>
                  </a:lnTo>
                  <a:lnTo>
                    <a:pt x="500265" y="461022"/>
                  </a:lnTo>
                  <a:lnTo>
                    <a:pt x="584111" y="511340"/>
                  </a:lnTo>
                  <a:lnTo>
                    <a:pt x="666432" y="563168"/>
                  </a:lnTo>
                  <a:lnTo>
                    <a:pt x="750277" y="601281"/>
                  </a:lnTo>
                  <a:lnTo>
                    <a:pt x="834123" y="622617"/>
                  </a:lnTo>
                  <a:lnTo>
                    <a:pt x="917968" y="642442"/>
                  </a:lnTo>
                  <a:lnTo>
                    <a:pt x="1000290" y="640918"/>
                  </a:lnTo>
                  <a:lnTo>
                    <a:pt x="1084148" y="654634"/>
                  </a:lnTo>
                  <a:lnTo>
                    <a:pt x="1167993" y="668350"/>
                  </a:lnTo>
                  <a:lnTo>
                    <a:pt x="1250315" y="683602"/>
                  </a:lnTo>
                  <a:lnTo>
                    <a:pt x="1334160" y="709510"/>
                  </a:lnTo>
                  <a:lnTo>
                    <a:pt x="1418005" y="724763"/>
                  </a:lnTo>
                  <a:lnTo>
                    <a:pt x="1501000" y="728497"/>
                  </a:lnTo>
                </a:path>
              </a:pathLst>
            </a:custGeom>
            <a:ln w="28587">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9" name="object 51">
              <a:extLst>
                <a:ext uri="{FF2B5EF4-FFF2-40B4-BE49-F238E27FC236}">
                  <a16:creationId xmlns:a16="http://schemas.microsoft.com/office/drawing/2014/main" id="{3EF54A04-D81B-44B0-8AEF-F66B204430FA}"/>
                </a:ext>
              </a:extLst>
            </p:cNvPr>
            <p:cNvSpPr/>
            <p:nvPr/>
          </p:nvSpPr>
          <p:spPr>
            <a:xfrm>
              <a:off x="8424000" y="3677497"/>
              <a:ext cx="1535931" cy="0"/>
            </a:xfrm>
            <a:custGeom>
              <a:avLst/>
              <a:gdLst/>
              <a:ahLst/>
              <a:cxnLst/>
              <a:rect l="l" t="t" r="r" b="b"/>
              <a:pathLst>
                <a:path w="1496060">
                  <a:moveTo>
                    <a:pt x="0" y="0"/>
                  </a:moveTo>
                  <a:lnTo>
                    <a:pt x="1495894"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83558120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8322FB4-909C-467E-9F56-F7533F1A1F62}"/>
              </a:ext>
            </a:extLst>
          </p:cNvPr>
          <p:cNvGrpSpPr/>
          <p:nvPr/>
        </p:nvGrpSpPr>
        <p:grpSpPr>
          <a:xfrm>
            <a:off x="0" y="0"/>
            <a:ext cx="10285200" cy="6153111"/>
            <a:chOff x="0" y="0"/>
            <a:chExt cx="10285200" cy="6153111"/>
          </a:xfrm>
        </p:grpSpPr>
        <p:sp>
          <p:nvSpPr>
            <p:cNvPr id="68" name="Rectangle 67">
              <a:extLst>
                <a:ext uri="{FF2B5EF4-FFF2-40B4-BE49-F238E27FC236}">
                  <a16:creationId xmlns:a16="http://schemas.microsoft.com/office/drawing/2014/main" id="{70355287-9DB2-4344-AF63-D4C746A3B4FD}"/>
                </a:ext>
              </a:extLst>
            </p:cNvPr>
            <p:cNvSpPr/>
            <p:nvPr/>
          </p:nvSpPr>
          <p:spPr>
            <a:xfrm>
              <a:off x="6973392"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1270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Incidence-prevalence ratio</a:t>
              </a:r>
            </a:p>
          </p:txBody>
        </p:sp>
        <p:sp>
          <p:nvSpPr>
            <p:cNvPr id="66" name="Rectangle 65">
              <a:extLst>
                <a:ext uri="{FF2B5EF4-FFF2-40B4-BE49-F238E27FC236}">
                  <a16:creationId xmlns:a16="http://schemas.microsoft.com/office/drawing/2014/main" id="{FB6FB77F-1D32-4162-9697-D2391AF48BD9}"/>
                </a:ext>
              </a:extLst>
            </p:cNvPr>
            <p:cNvSpPr/>
            <p:nvPr/>
          </p:nvSpPr>
          <p:spPr>
            <a:xfrm>
              <a:off x="194514" y="1617547"/>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HIV infections</a:t>
              </a:r>
            </a:p>
          </p:txBody>
        </p:sp>
        <p:sp>
          <p:nvSpPr>
            <p:cNvPr id="67" name="Rectangle 66">
              <a:extLst>
                <a:ext uri="{FF2B5EF4-FFF2-40B4-BE49-F238E27FC236}">
                  <a16:creationId xmlns:a16="http://schemas.microsoft.com/office/drawing/2014/main" id="{B912AB74-A8F0-4B8E-9099-0902ED935CE5}"/>
                </a:ext>
              </a:extLst>
            </p:cNvPr>
            <p:cNvSpPr/>
            <p:nvPr/>
          </p:nvSpPr>
          <p:spPr>
            <a:xfrm>
              <a:off x="35640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AIDS-related deaths</a:t>
              </a: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defRPr/>
              </a:pPr>
              <a:r>
                <a:rPr lang="en-GB" sz="2000" kern="100" dirty="0">
                  <a:solidFill>
                    <a:prstClr val="white"/>
                  </a:solidFill>
                  <a:cs typeface="Arial" panose="020B0604020202020204" pitchFamily="34" charset="0"/>
                </a:rPr>
                <a:t>Number of new HIV infections and </a:t>
              </a:r>
              <a:r>
                <a:rPr lang="fr-CH" sz="2000" dirty="0">
                  <a:solidFill>
                    <a:prstClr val="white"/>
                  </a:solidFill>
                </a:rPr>
                <a:t>AIDS-</a:t>
              </a:r>
              <a:r>
                <a:rPr lang="fr-CH" sz="2000" dirty="0" err="1">
                  <a:solidFill>
                    <a:prstClr val="white"/>
                  </a:solidFill>
                </a:rPr>
                <a:t>related</a:t>
              </a:r>
              <a:r>
                <a:rPr lang="fr-CH" sz="2000" dirty="0">
                  <a:solidFill>
                    <a:prstClr val="white"/>
                  </a:solidFill>
                </a:rPr>
                <a:t> </a:t>
              </a:r>
              <a:r>
                <a:rPr lang="fr-CH" sz="2000" dirty="0" err="1">
                  <a:solidFill>
                    <a:prstClr val="white"/>
                  </a:solidFill>
                </a:rPr>
                <a:t>deaths</a:t>
              </a:r>
              <a:r>
                <a:rPr lang="fr-CH" sz="2000" dirty="0">
                  <a:solidFill>
                    <a:prstClr val="white"/>
                  </a:solidFill>
                </a:rPr>
                <a:t>, and incidence-</a:t>
              </a:r>
              <a:r>
                <a:rPr lang="fr-CH" sz="2000" dirty="0" err="1">
                  <a:solidFill>
                    <a:prstClr val="white"/>
                  </a:solidFill>
                </a:rPr>
                <a:t>prevalence</a:t>
              </a:r>
              <a:r>
                <a:rPr lang="fr-CH" sz="2000" dirty="0">
                  <a:solidFill>
                    <a:prstClr val="white"/>
                  </a:solidFill>
                </a:rPr>
                <a:t> ratio </a:t>
              </a:r>
              <a:r>
                <a:rPr lang="en-GB" sz="2200" kern="100" dirty="0">
                  <a:solidFill>
                    <a:prstClr val="white"/>
                  </a:solidFill>
                  <a:latin typeface="Arial" panose="020B0604020202020204" pitchFamily="34" charset="0"/>
                  <a:cs typeface="Arial" panose="020B0604020202020204" pitchFamily="34" charset="0"/>
                </a:rPr>
                <a:t>e</a:t>
              </a: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astern and southern Africa, 2000–2018 </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 name="object 6">
              <a:extLst>
                <a:ext uri="{FF2B5EF4-FFF2-40B4-BE49-F238E27FC236}">
                  <a16:creationId xmlns:a16="http://schemas.microsoft.com/office/drawing/2014/main" id="{796CB6AC-E7A5-40DA-B72D-1E3A2184FC50}"/>
                </a:ext>
              </a:extLst>
            </p:cNvPr>
            <p:cNvSpPr/>
            <p:nvPr/>
          </p:nvSpPr>
          <p:spPr>
            <a:xfrm>
              <a:off x="1802752" y="2874305"/>
              <a:ext cx="1384300" cy="1086485"/>
            </a:xfrm>
            <a:custGeom>
              <a:avLst/>
              <a:gdLst/>
              <a:ahLst/>
              <a:cxnLst/>
              <a:rect l="l" t="t" r="r" b="b"/>
              <a:pathLst>
                <a:path w="1384300" h="1086485">
                  <a:moveTo>
                    <a:pt x="0" y="0"/>
                  </a:moveTo>
                  <a:lnTo>
                    <a:pt x="0" y="1086154"/>
                  </a:lnTo>
                  <a:lnTo>
                    <a:pt x="1384020" y="1086154"/>
                  </a:lnTo>
                  <a:lnTo>
                    <a:pt x="1384020" y="509371"/>
                  </a:lnTo>
                  <a:lnTo>
                    <a:pt x="1307198" y="476821"/>
                  </a:lnTo>
                  <a:lnTo>
                    <a:pt x="1230795" y="448525"/>
                  </a:lnTo>
                  <a:lnTo>
                    <a:pt x="1152982" y="430136"/>
                  </a:lnTo>
                  <a:lnTo>
                    <a:pt x="1000175" y="384860"/>
                  </a:lnTo>
                  <a:lnTo>
                    <a:pt x="922350" y="357974"/>
                  </a:lnTo>
                  <a:lnTo>
                    <a:pt x="769556" y="287235"/>
                  </a:lnTo>
                  <a:lnTo>
                    <a:pt x="691743" y="260350"/>
                  </a:lnTo>
                  <a:lnTo>
                    <a:pt x="615327" y="236308"/>
                  </a:lnTo>
                  <a:lnTo>
                    <a:pt x="461111" y="171221"/>
                  </a:lnTo>
                  <a:lnTo>
                    <a:pt x="306908" y="114630"/>
                  </a:lnTo>
                  <a:lnTo>
                    <a:pt x="154089" y="66522"/>
                  </a:lnTo>
                  <a:lnTo>
                    <a:pt x="76288" y="33985"/>
                  </a:lnTo>
                  <a:lnTo>
                    <a:pt x="0" y="0"/>
                  </a:lnTo>
                  <a:close/>
                </a:path>
              </a:pathLst>
            </a:custGeom>
            <a:solidFill>
              <a:srgbClr val="F29FC5"/>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8" name="object 7">
              <a:extLst>
                <a:ext uri="{FF2B5EF4-FFF2-40B4-BE49-F238E27FC236}">
                  <a16:creationId xmlns:a16="http://schemas.microsoft.com/office/drawing/2014/main" id="{9118A42F-F66B-4048-853B-B98F0EF5D0EC}"/>
                </a:ext>
              </a:extLst>
            </p:cNvPr>
            <p:cNvSpPr/>
            <p:nvPr/>
          </p:nvSpPr>
          <p:spPr>
            <a:xfrm>
              <a:off x="1789022" y="3321464"/>
              <a:ext cx="1402080" cy="639445"/>
            </a:xfrm>
            <a:custGeom>
              <a:avLst/>
              <a:gdLst/>
              <a:ahLst/>
              <a:cxnLst/>
              <a:rect l="l" t="t" r="r" b="b"/>
              <a:pathLst>
                <a:path w="1402079" h="639445">
                  <a:moveTo>
                    <a:pt x="0" y="0"/>
                  </a:moveTo>
                  <a:lnTo>
                    <a:pt x="0" y="638987"/>
                  </a:lnTo>
                  <a:lnTo>
                    <a:pt x="1401648" y="638987"/>
                  </a:lnTo>
                  <a:lnTo>
                    <a:pt x="1401648" y="299910"/>
                  </a:lnTo>
                  <a:lnTo>
                    <a:pt x="1323860" y="280098"/>
                  </a:lnTo>
                  <a:lnTo>
                    <a:pt x="1246479" y="263118"/>
                  </a:lnTo>
                  <a:lnTo>
                    <a:pt x="1167676" y="253212"/>
                  </a:lnTo>
                  <a:lnTo>
                    <a:pt x="1090295" y="240474"/>
                  </a:lnTo>
                  <a:lnTo>
                    <a:pt x="1012926" y="226326"/>
                  </a:lnTo>
                  <a:lnTo>
                    <a:pt x="934110" y="210769"/>
                  </a:lnTo>
                  <a:lnTo>
                    <a:pt x="779360" y="168313"/>
                  </a:lnTo>
                  <a:lnTo>
                    <a:pt x="700544" y="152755"/>
                  </a:lnTo>
                  <a:lnTo>
                    <a:pt x="623176" y="138607"/>
                  </a:lnTo>
                  <a:lnTo>
                    <a:pt x="545795" y="120218"/>
                  </a:lnTo>
                  <a:lnTo>
                    <a:pt x="466991" y="100406"/>
                  </a:lnTo>
                  <a:lnTo>
                    <a:pt x="310819" y="66446"/>
                  </a:lnTo>
                  <a:lnTo>
                    <a:pt x="233438" y="53721"/>
                  </a:lnTo>
                  <a:lnTo>
                    <a:pt x="156070" y="39573"/>
                  </a:lnTo>
                  <a:lnTo>
                    <a:pt x="0" y="0"/>
                  </a:lnTo>
                  <a:close/>
                </a:path>
              </a:pathLst>
            </a:custGeom>
            <a:solidFill>
              <a:srgbClr val="F8F8F8"/>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 name="object 8">
              <a:extLst>
                <a:ext uri="{FF2B5EF4-FFF2-40B4-BE49-F238E27FC236}">
                  <a16:creationId xmlns:a16="http://schemas.microsoft.com/office/drawing/2014/main" id="{9FEC317C-8A7A-4B1E-A88E-F06F6236BBF9}"/>
                </a:ext>
              </a:extLst>
            </p:cNvPr>
            <p:cNvSpPr/>
            <p:nvPr/>
          </p:nvSpPr>
          <p:spPr>
            <a:xfrm>
              <a:off x="1764308" y="2582768"/>
              <a:ext cx="0" cy="1377950"/>
            </a:xfrm>
            <a:custGeom>
              <a:avLst/>
              <a:gdLst/>
              <a:ahLst/>
              <a:cxnLst/>
              <a:rect l="l" t="t" r="r" b="b"/>
              <a:pathLst>
                <a:path h="1377950">
                  <a:moveTo>
                    <a:pt x="0" y="1377696"/>
                  </a:moveTo>
                  <a:lnTo>
                    <a:pt x="0"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 name="object 9">
              <a:extLst>
                <a:ext uri="{FF2B5EF4-FFF2-40B4-BE49-F238E27FC236}">
                  <a16:creationId xmlns:a16="http://schemas.microsoft.com/office/drawing/2014/main" id="{94439D00-3A4E-4C77-A45C-49A03A82DD25}"/>
                </a:ext>
              </a:extLst>
            </p:cNvPr>
            <p:cNvSpPr/>
            <p:nvPr/>
          </p:nvSpPr>
          <p:spPr>
            <a:xfrm>
              <a:off x="1764308" y="3960463"/>
              <a:ext cx="1461135" cy="0"/>
            </a:xfrm>
            <a:custGeom>
              <a:avLst/>
              <a:gdLst/>
              <a:ahLst/>
              <a:cxnLst/>
              <a:rect l="l" t="t" r="r" b="b"/>
              <a:pathLst>
                <a:path w="1461135">
                  <a:moveTo>
                    <a:pt x="0" y="0"/>
                  </a:moveTo>
                  <a:lnTo>
                    <a:pt x="1460906"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 name="object 10">
              <a:extLst>
                <a:ext uri="{FF2B5EF4-FFF2-40B4-BE49-F238E27FC236}">
                  <a16:creationId xmlns:a16="http://schemas.microsoft.com/office/drawing/2014/main" id="{0CD36F2F-591B-4F69-8A5E-A3079A4987CD}"/>
                </a:ext>
              </a:extLst>
            </p:cNvPr>
            <p:cNvSpPr/>
            <p:nvPr/>
          </p:nvSpPr>
          <p:spPr>
            <a:xfrm>
              <a:off x="1802752" y="3135057"/>
              <a:ext cx="1384300" cy="387350"/>
            </a:xfrm>
            <a:custGeom>
              <a:avLst/>
              <a:gdLst/>
              <a:ahLst/>
              <a:cxnLst/>
              <a:rect l="l" t="t" r="r" b="b"/>
              <a:pathLst>
                <a:path w="1384300" h="387350">
                  <a:moveTo>
                    <a:pt x="0" y="0"/>
                  </a:moveTo>
                  <a:lnTo>
                    <a:pt x="76288" y="26479"/>
                  </a:lnTo>
                  <a:lnTo>
                    <a:pt x="154089" y="51943"/>
                  </a:lnTo>
                  <a:lnTo>
                    <a:pt x="230504" y="68922"/>
                  </a:lnTo>
                  <a:lnTo>
                    <a:pt x="306908" y="87325"/>
                  </a:lnTo>
                  <a:lnTo>
                    <a:pt x="384721" y="109956"/>
                  </a:lnTo>
                  <a:lnTo>
                    <a:pt x="461111" y="129768"/>
                  </a:lnTo>
                  <a:lnTo>
                    <a:pt x="538937" y="155232"/>
                  </a:lnTo>
                  <a:lnTo>
                    <a:pt x="615327" y="179285"/>
                  </a:lnTo>
                  <a:lnTo>
                    <a:pt x="691743" y="197675"/>
                  </a:lnTo>
                  <a:lnTo>
                    <a:pt x="769556" y="218897"/>
                  </a:lnTo>
                  <a:lnTo>
                    <a:pt x="845959" y="245783"/>
                  </a:lnTo>
                  <a:lnTo>
                    <a:pt x="922350" y="271246"/>
                  </a:lnTo>
                  <a:lnTo>
                    <a:pt x="1000175" y="292468"/>
                  </a:lnTo>
                  <a:lnTo>
                    <a:pt x="1076579" y="309448"/>
                  </a:lnTo>
                  <a:lnTo>
                    <a:pt x="1152982" y="326428"/>
                  </a:lnTo>
                  <a:lnTo>
                    <a:pt x="1230795" y="340575"/>
                  </a:lnTo>
                  <a:lnTo>
                    <a:pt x="1307198" y="361797"/>
                  </a:lnTo>
                  <a:lnTo>
                    <a:pt x="1384020" y="386892"/>
                  </a:lnTo>
                </a:path>
              </a:pathLst>
            </a:custGeom>
            <a:ln w="26530">
              <a:solidFill>
                <a:srgbClr val="E6007E"/>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 name="object 20">
              <a:extLst>
                <a:ext uri="{FF2B5EF4-FFF2-40B4-BE49-F238E27FC236}">
                  <a16:creationId xmlns:a16="http://schemas.microsoft.com/office/drawing/2014/main" id="{6A5D86A1-D191-44F0-BB20-C93738FBB308}"/>
                </a:ext>
              </a:extLst>
            </p:cNvPr>
            <p:cNvSpPr txBox="1"/>
            <p:nvPr/>
          </p:nvSpPr>
          <p:spPr>
            <a:xfrm>
              <a:off x="1128993" y="2523364"/>
              <a:ext cx="115416" cy="1378585"/>
            </a:xfrm>
            <a:prstGeom prst="rect">
              <a:avLst/>
            </a:prstGeom>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Number of new HIV infections</a:t>
              </a:r>
            </a:p>
          </p:txBody>
        </p:sp>
        <p:sp>
          <p:nvSpPr>
            <p:cNvPr id="23" name="object 21">
              <a:extLst>
                <a:ext uri="{FF2B5EF4-FFF2-40B4-BE49-F238E27FC236}">
                  <a16:creationId xmlns:a16="http://schemas.microsoft.com/office/drawing/2014/main" id="{E0EFE4D9-2801-46D8-B8D8-895B289C6164}"/>
                </a:ext>
              </a:extLst>
            </p:cNvPr>
            <p:cNvSpPr/>
            <p:nvPr/>
          </p:nvSpPr>
          <p:spPr>
            <a:xfrm>
              <a:off x="2581370" y="3352141"/>
              <a:ext cx="6985" cy="608330"/>
            </a:xfrm>
            <a:custGeom>
              <a:avLst/>
              <a:gdLst/>
              <a:ahLst/>
              <a:cxnLst/>
              <a:rect l="l" t="t" r="r" b="b"/>
              <a:pathLst>
                <a:path w="6985" h="608329">
                  <a:moveTo>
                    <a:pt x="6731" y="607936"/>
                  </a:moveTo>
                  <a:lnTo>
                    <a:pt x="0" y="0"/>
                  </a:lnTo>
                </a:path>
              </a:pathLst>
            </a:custGeom>
            <a:ln w="17691">
              <a:solidFill>
                <a:srgbClr val="E6007E"/>
              </a:solidFill>
              <a:prstDash val="sysDot"/>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4" name="object 22">
              <a:extLst>
                <a:ext uri="{FF2B5EF4-FFF2-40B4-BE49-F238E27FC236}">
                  <a16:creationId xmlns:a16="http://schemas.microsoft.com/office/drawing/2014/main" id="{F85D8CC8-F819-4DB2-A25B-A007FF986382}"/>
                </a:ext>
              </a:extLst>
            </p:cNvPr>
            <p:cNvSpPr/>
            <p:nvPr/>
          </p:nvSpPr>
          <p:spPr>
            <a:xfrm>
              <a:off x="3181360" y="3532734"/>
              <a:ext cx="3810" cy="427355"/>
            </a:xfrm>
            <a:custGeom>
              <a:avLst/>
              <a:gdLst/>
              <a:ahLst/>
              <a:cxnLst/>
              <a:rect l="l" t="t" r="r" b="b"/>
              <a:pathLst>
                <a:path w="3810" h="427354">
                  <a:moveTo>
                    <a:pt x="3352" y="427291"/>
                  </a:moveTo>
                  <a:lnTo>
                    <a:pt x="0" y="0"/>
                  </a:lnTo>
                </a:path>
              </a:pathLst>
            </a:custGeom>
            <a:ln w="17691">
              <a:solidFill>
                <a:srgbClr val="E6007E"/>
              </a:solidFill>
              <a:prstDash val="sysDot"/>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9" name="object 27">
              <a:extLst>
                <a:ext uri="{FF2B5EF4-FFF2-40B4-BE49-F238E27FC236}">
                  <a16:creationId xmlns:a16="http://schemas.microsoft.com/office/drawing/2014/main" id="{1D24B081-3044-4A47-9086-A4404499F2BF}"/>
                </a:ext>
              </a:extLst>
            </p:cNvPr>
            <p:cNvSpPr txBox="1"/>
            <p:nvPr/>
          </p:nvSpPr>
          <p:spPr>
            <a:xfrm>
              <a:off x="179999" y="2520000"/>
              <a:ext cx="810000" cy="560410"/>
            </a:xfrm>
            <a:prstGeom prst="rect">
              <a:avLst/>
            </a:prstGeom>
          </p:spPr>
          <p:txBody>
            <a:bodyPr vert="horz" wrap="square" lIns="0" tIns="6350" rIns="0" bIns="0" rtlCol="0">
              <a:no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effectLst/>
                  <a:uLnTx/>
                  <a:uFillTx/>
                  <a:latin typeface="Arial"/>
                  <a:ea typeface="ＭＳ Ｐゴシック" pitchFamily="34" charset="-128"/>
                  <a:cs typeface="Arial"/>
                </a:rPr>
                <a:t>Percentage  change in new  HIV infections  since 2010</a:t>
              </a:r>
            </a:p>
          </p:txBody>
        </p:sp>
        <p:sp>
          <p:nvSpPr>
            <p:cNvPr id="31" name="object 28">
              <a:extLst>
                <a:ext uri="{FF2B5EF4-FFF2-40B4-BE49-F238E27FC236}">
                  <a16:creationId xmlns:a16="http://schemas.microsoft.com/office/drawing/2014/main" id="{32E11E48-E107-4E95-A48A-8A011E38424B}"/>
                </a:ext>
              </a:extLst>
            </p:cNvPr>
            <p:cNvSpPr txBox="1"/>
            <p:nvPr/>
          </p:nvSpPr>
          <p:spPr>
            <a:xfrm>
              <a:off x="180000" y="3132000"/>
              <a:ext cx="810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-28%</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32" name="object 29">
              <a:extLst>
                <a:ext uri="{FF2B5EF4-FFF2-40B4-BE49-F238E27FC236}">
                  <a16:creationId xmlns:a16="http://schemas.microsoft.com/office/drawing/2014/main" id="{BA833729-6843-4A63-9226-9E37EB3C27B2}"/>
                </a:ext>
              </a:extLst>
            </p:cNvPr>
            <p:cNvSpPr/>
            <p:nvPr/>
          </p:nvSpPr>
          <p:spPr>
            <a:xfrm>
              <a:off x="5283974" y="2601350"/>
              <a:ext cx="1307465" cy="1362075"/>
            </a:xfrm>
            <a:custGeom>
              <a:avLst/>
              <a:gdLst/>
              <a:ahLst/>
              <a:cxnLst/>
              <a:rect l="l" t="t" r="r" b="b"/>
              <a:pathLst>
                <a:path w="1307464" h="1362075">
                  <a:moveTo>
                    <a:pt x="289839" y="0"/>
                  </a:moveTo>
                  <a:lnTo>
                    <a:pt x="218211" y="26936"/>
                  </a:lnTo>
                  <a:lnTo>
                    <a:pt x="145059" y="87896"/>
                  </a:lnTo>
                  <a:lnTo>
                    <a:pt x="71907" y="161048"/>
                  </a:lnTo>
                  <a:lnTo>
                    <a:pt x="0" y="246392"/>
                  </a:lnTo>
                  <a:lnTo>
                    <a:pt x="0" y="1361465"/>
                  </a:lnTo>
                  <a:lnTo>
                    <a:pt x="1307109" y="1361465"/>
                  </a:lnTo>
                  <a:lnTo>
                    <a:pt x="1307109" y="935240"/>
                  </a:lnTo>
                  <a:lnTo>
                    <a:pt x="1234719" y="924572"/>
                  </a:lnTo>
                  <a:lnTo>
                    <a:pt x="1161567" y="907808"/>
                  </a:lnTo>
                  <a:lnTo>
                    <a:pt x="1089939" y="880376"/>
                  </a:lnTo>
                  <a:lnTo>
                    <a:pt x="1016787" y="843800"/>
                  </a:lnTo>
                  <a:lnTo>
                    <a:pt x="943635" y="801128"/>
                  </a:lnTo>
                  <a:lnTo>
                    <a:pt x="872007" y="740168"/>
                  </a:lnTo>
                  <a:lnTo>
                    <a:pt x="798855" y="679208"/>
                  </a:lnTo>
                  <a:lnTo>
                    <a:pt x="725703" y="596912"/>
                  </a:lnTo>
                  <a:lnTo>
                    <a:pt x="654075" y="511568"/>
                  </a:lnTo>
                  <a:lnTo>
                    <a:pt x="580923" y="398792"/>
                  </a:lnTo>
                  <a:lnTo>
                    <a:pt x="507771" y="255536"/>
                  </a:lnTo>
                  <a:lnTo>
                    <a:pt x="436143" y="132092"/>
                  </a:lnTo>
                  <a:lnTo>
                    <a:pt x="362991" y="46748"/>
                  </a:lnTo>
                  <a:lnTo>
                    <a:pt x="289839"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 name="object 30">
              <a:extLst>
                <a:ext uri="{FF2B5EF4-FFF2-40B4-BE49-F238E27FC236}">
                  <a16:creationId xmlns:a16="http://schemas.microsoft.com/office/drawing/2014/main" id="{A4A34CAE-38D8-49F4-BCDF-34893556F1AD}"/>
                </a:ext>
              </a:extLst>
            </p:cNvPr>
            <p:cNvSpPr/>
            <p:nvPr/>
          </p:nvSpPr>
          <p:spPr>
            <a:xfrm>
              <a:off x="5263165" y="3182247"/>
              <a:ext cx="1362710" cy="781050"/>
            </a:xfrm>
            <a:custGeom>
              <a:avLst/>
              <a:gdLst/>
              <a:ahLst/>
              <a:cxnLst/>
              <a:rect l="l" t="t" r="r" b="b"/>
              <a:pathLst>
                <a:path w="1362710" h="781050">
                  <a:moveTo>
                    <a:pt x="302056" y="0"/>
                  </a:moveTo>
                  <a:lnTo>
                    <a:pt x="227406" y="16014"/>
                  </a:lnTo>
                  <a:lnTo>
                    <a:pt x="151180" y="51066"/>
                  </a:lnTo>
                  <a:lnTo>
                    <a:pt x="74942" y="92214"/>
                  </a:lnTo>
                  <a:lnTo>
                    <a:pt x="0" y="140982"/>
                  </a:lnTo>
                  <a:lnTo>
                    <a:pt x="0" y="780567"/>
                  </a:lnTo>
                  <a:lnTo>
                    <a:pt x="1362214" y="780567"/>
                  </a:lnTo>
                  <a:lnTo>
                    <a:pt x="1362214" y="535698"/>
                  </a:lnTo>
                  <a:lnTo>
                    <a:pt x="1286776" y="531126"/>
                  </a:lnTo>
                  <a:lnTo>
                    <a:pt x="1210538" y="520458"/>
                  </a:lnTo>
                  <a:lnTo>
                    <a:pt x="1135888" y="503694"/>
                  </a:lnTo>
                  <a:lnTo>
                    <a:pt x="1059649" y="483882"/>
                  </a:lnTo>
                  <a:lnTo>
                    <a:pt x="983424" y="459498"/>
                  </a:lnTo>
                  <a:lnTo>
                    <a:pt x="832535" y="389394"/>
                  </a:lnTo>
                  <a:lnTo>
                    <a:pt x="756297" y="342150"/>
                  </a:lnTo>
                  <a:lnTo>
                    <a:pt x="681647" y="293382"/>
                  </a:lnTo>
                  <a:lnTo>
                    <a:pt x="605409" y="229374"/>
                  </a:lnTo>
                  <a:lnTo>
                    <a:pt x="529183" y="147078"/>
                  </a:lnTo>
                  <a:lnTo>
                    <a:pt x="454533" y="75450"/>
                  </a:lnTo>
                  <a:lnTo>
                    <a:pt x="378294" y="26682"/>
                  </a:lnTo>
                  <a:lnTo>
                    <a:pt x="302056" y="0"/>
                  </a:lnTo>
                  <a:close/>
                </a:path>
              </a:pathLst>
            </a:custGeom>
            <a:solidFill>
              <a:srgbClr val="F8F8F8"/>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34" name="object 31">
              <a:extLst>
                <a:ext uri="{FF2B5EF4-FFF2-40B4-BE49-F238E27FC236}">
                  <a16:creationId xmlns:a16="http://schemas.microsoft.com/office/drawing/2014/main" id="{246C4089-1DC7-411E-B57E-FEC1FE70D271}"/>
                </a:ext>
              </a:extLst>
            </p:cNvPr>
            <p:cNvSpPr/>
            <p:nvPr/>
          </p:nvSpPr>
          <p:spPr>
            <a:xfrm>
              <a:off x="5247665" y="2478830"/>
              <a:ext cx="0" cy="1483995"/>
            </a:xfrm>
            <a:custGeom>
              <a:avLst/>
              <a:gdLst/>
              <a:ahLst/>
              <a:cxnLst/>
              <a:rect l="l" t="t" r="r" b="b"/>
              <a:pathLst>
                <a:path h="1483995">
                  <a:moveTo>
                    <a:pt x="0" y="1483982"/>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5" name="object 32">
              <a:extLst>
                <a:ext uri="{FF2B5EF4-FFF2-40B4-BE49-F238E27FC236}">
                  <a16:creationId xmlns:a16="http://schemas.microsoft.com/office/drawing/2014/main" id="{F6209CAF-A533-4C90-BA37-F6C3BB0383D4}"/>
                </a:ext>
              </a:extLst>
            </p:cNvPr>
            <p:cNvSpPr/>
            <p:nvPr/>
          </p:nvSpPr>
          <p:spPr>
            <a:xfrm>
              <a:off x="5247665" y="3962812"/>
              <a:ext cx="1379855" cy="0"/>
            </a:xfrm>
            <a:custGeom>
              <a:avLst/>
              <a:gdLst/>
              <a:ahLst/>
              <a:cxnLst/>
              <a:rect l="l" t="t" r="r" b="b"/>
              <a:pathLst>
                <a:path w="1379854">
                  <a:moveTo>
                    <a:pt x="0" y="0"/>
                  </a:moveTo>
                  <a:lnTo>
                    <a:pt x="1379728"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6" name="object 33">
              <a:extLst>
                <a:ext uri="{FF2B5EF4-FFF2-40B4-BE49-F238E27FC236}">
                  <a16:creationId xmlns:a16="http://schemas.microsoft.com/office/drawing/2014/main" id="{E05EB96E-220E-4FC6-82C9-FD88F653A0B7}"/>
                </a:ext>
              </a:extLst>
            </p:cNvPr>
            <p:cNvSpPr/>
            <p:nvPr/>
          </p:nvSpPr>
          <p:spPr>
            <a:xfrm>
              <a:off x="5283974" y="2930393"/>
              <a:ext cx="1307465" cy="709295"/>
            </a:xfrm>
            <a:custGeom>
              <a:avLst/>
              <a:gdLst/>
              <a:ahLst/>
              <a:cxnLst/>
              <a:rect l="l" t="t" r="r" b="b"/>
              <a:pathLst>
                <a:path w="1307464" h="709295">
                  <a:moveTo>
                    <a:pt x="0" y="187096"/>
                  </a:moveTo>
                  <a:lnTo>
                    <a:pt x="71907" y="121564"/>
                  </a:lnTo>
                  <a:lnTo>
                    <a:pt x="145059" y="66700"/>
                  </a:lnTo>
                  <a:lnTo>
                    <a:pt x="218211" y="20980"/>
                  </a:lnTo>
                  <a:lnTo>
                    <a:pt x="289839" y="0"/>
                  </a:lnTo>
                  <a:lnTo>
                    <a:pt x="362991" y="34696"/>
                  </a:lnTo>
                  <a:lnTo>
                    <a:pt x="436143" y="100228"/>
                  </a:lnTo>
                  <a:lnTo>
                    <a:pt x="507771" y="194716"/>
                  </a:lnTo>
                  <a:lnTo>
                    <a:pt x="580923" y="302920"/>
                  </a:lnTo>
                  <a:lnTo>
                    <a:pt x="654075" y="388264"/>
                  </a:lnTo>
                  <a:lnTo>
                    <a:pt x="725703" y="452272"/>
                  </a:lnTo>
                  <a:lnTo>
                    <a:pt x="798855" y="514756"/>
                  </a:lnTo>
                  <a:lnTo>
                    <a:pt x="872007" y="562000"/>
                  </a:lnTo>
                  <a:lnTo>
                    <a:pt x="943635" y="606196"/>
                  </a:lnTo>
                  <a:lnTo>
                    <a:pt x="1016787" y="639724"/>
                  </a:lnTo>
                  <a:lnTo>
                    <a:pt x="1089939" y="667156"/>
                  </a:lnTo>
                  <a:lnTo>
                    <a:pt x="1161567" y="688492"/>
                  </a:lnTo>
                  <a:lnTo>
                    <a:pt x="1234719" y="700684"/>
                  </a:lnTo>
                  <a:lnTo>
                    <a:pt x="1307109" y="708926"/>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 name="object 38">
              <a:extLst>
                <a:ext uri="{FF2B5EF4-FFF2-40B4-BE49-F238E27FC236}">
                  <a16:creationId xmlns:a16="http://schemas.microsoft.com/office/drawing/2014/main" id="{B9A9DB86-BE4C-4276-8E68-710D9709293D}"/>
                </a:ext>
              </a:extLst>
            </p:cNvPr>
            <p:cNvSpPr txBox="1"/>
            <p:nvPr/>
          </p:nvSpPr>
          <p:spPr>
            <a:xfrm>
              <a:off x="4516328" y="2417144"/>
              <a:ext cx="115416" cy="1545590"/>
            </a:xfrm>
            <a:prstGeom prst="rect">
              <a:avLst/>
            </a:prstGeom>
          </p:spPr>
          <p:txBody>
            <a:bodyPr vert="vert270" wrap="square" lIns="0" tIns="8255" rIns="0" bIns="0" rtlCol="0">
              <a:spAutoFit/>
            </a:bodyPr>
            <a:lstStyle/>
            <a:p>
              <a:pPr algn="ctr"/>
              <a:r>
                <a:rPr sz="750" dirty="0">
                  <a:solidFill>
                    <a:schemeClr val="tx1">
                      <a:lumMod val="65000"/>
                      <a:lumOff val="35000"/>
                    </a:schemeClr>
                  </a:solidFill>
                  <a:latin typeface="Arial"/>
                  <a:cs typeface="Arial"/>
                </a:rPr>
                <a:t>Number of AIDS-related deaths</a:t>
              </a:r>
            </a:p>
          </p:txBody>
        </p:sp>
        <p:sp>
          <p:nvSpPr>
            <p:cNvPr id="42" name="object 39">
              <a:extLst>
                <a:ext uri="{FF2B5EF4-FFF2-40B4-BE49-F238E27FC236}">
                  <a16:creationId xmlns:a16="http://schemas.microsoft.com/office/drawing/2014/main" id="{AECE2219-2283-4D28-8D2A-641E38169849}"/>
                </a:ext>
              </a:extLst>
            </p:cNvPr>
            <p:cNvSpPr/>
            <p:nvPr/>
          </p:nvSpPr>
          <p:spPr>
            <a:xfrm>
              <a:off x="6010380" y="3354934"/>
              <a:ext cx="0" cy="607695"/>
            </a:xfrm>
            <a:custGeom>
              <a:avLst/>
              <a:gdLst/>
              <a:ahLst/>
              <a:cxnLst/>
              <a:rect l="l" t="t" r="r" b="b"/>
              <a:pathLst>
                <a:path h="607695">
                  <a:moveTo>
                    <a:pt x="0" y="607402"/>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 name="object 40">
              <a:extLst>
                <a:ext uri="{FF2B5EF4-FFF2-40B4-BE49-F238E27FC236}">
                  <a16:creationId xmlns:a16="http://schemas.microsoft.com/office/drawing/2014/main" id="{F9CE6D8B-3B5F-4562-81E8-9FA10B6230D5}"/>
                </a:ext>
              </a:extLst>
            </p:cNvPr>
            <p:cNvSpPr/>
            <p:nvPr/>
          </p:nvSpPr>
          <p:spPr>
            <a:xfrm>
              <a:off x="6586274" y="3630189"/>
              <a:ext cx="0" cy="323215"/>
            </a:xfrm>
            <a:custGeom>
              <a:avLst/>
              <a:gdLst/>
              <a:ahLst/>
              <a:cxnLst/>
              <a:rect l="l" t="t" r="r" b="b"/>
              <a:pathLst>
                <a:path h="323214">
                  <a:moveTo>
                    <a:pt x="0" y="322630"/>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8" name="object 45">
              <a:extLst>
                <a:ext uri="{FF2B5EF4-FFF2-40B4-BE49-F238E27FC236}">
                  <a16:creationId xmlns:a16="http://schemas.microsoft.com/office/drawing/2014/main" id="{CE18BDAE-9435-4482-B2AA-13B4CBB6E220}"/>
                </a:ext>
              </a:extLst>
            </p:cNvPr>
            <p:cNvSpPr txBox="1"/>
            <p:nvPr/>
          </p:nvSpPr>
          <p:spPr>
            <a:xfrm>
              <a:off x="3528000" y="2520000"/>
              <a:ext cx="882000" cy="560410"/>
            </a:xfrm>
            <a:prstGeom prst="rect">
              <a:avLst/>
            </a:prstGeom>
          </p:spPr>
          <p:txBody>
            <a:bodyPr vert="horz" wrap="square" lIns="0" tIns="6350" rIns="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effectLst/>
                  <a:uLnTx/>
                  <a:uFillTx/>
                  <a:latin typeface="Arial"/>
                  <a:ea typeface="ＭＳ Ｐゴシック" pitchFamily="34" charset="-128"/>
                  <a:cs typeface="Arial"/>
                </a:rPr>
                <a:t>Percentage  change in AIDS-  related deaths  since 2010</a:t>
              </a:r>
            </a:p>
          </p:txBody>
        </p:sp>
        <p:sp>
          <p:nvSpPr>
            <p:cNvPr id="49" name="object 46">
              <a:extLst>
                <a:ext uri="{FF2B5EF4-FFF2-40B4-BE49-F238E27FC236}">
                  <a16:creationId xmlns:a16="http://schemas.microsoft.com/office/drawing/2014/main" id="{273F3614-F553-448E-BCF5-2FC46D0092E4}"/>
                </a:ext>
              </a:extLst>
            </p:cNvPr>
            <p:cNvSpPr/>
            <p:nvPr/>
          </p:nvSpPr>
          <p:spPr>
            <a:xfrm>
              <a:off x="8461044" y="2614230"/>
              <a:ext cx="1540510" cy="1346200"/>
            </a:xfrm>
            <a:custGeom>
              <a:avLst/>
              <a:gdLst/>
              <a:ahLst/>
              <a:cxnLst/>
              <a:rect l="l" t="t" r="r" b="b"/>
              <a:pathLst>
                <a:path w="1540510" h="1346200">
                  <a:moveTo>
                    <a:pt x="0" y="0"/>
                  </a:moveTo>
                  <a:lnTo>
                    <a:pt x="0" y="1346022"/>
                  </a:lnTo>
                  <a:lnTo>
                    <a:pt x="1540002" y="1346022"/>
                  </a:lnTo>
                  <a:lnTo>
                    <a:pt x="1540002" y="883259"/>
                  </a:lnTo>
                  <a:lnTo>
                    <a:pt x="1369644" y="813155"/>
                  </a:lnTo>
                  <a:lnTo>
                    <a:pt x="1282776" y="785723"/>
                  </a:lnTo>
                  <a:lnTo>
                    <a:pt x="1197444" y="752195"/>
                  </a:lnTo>
                  <a:lnTo>
                    <a:pt x="1112100" y="715632"/>
                  </a:lnTo>
                  <a:lnTo>
                    <a:pt x="1026756" y="674484"/>
                  </a:lnTo>
                  <a:lnTo>
                    <a:pt x="941425" y="622668"/>
                  </a:lnTo>
                  <a:lnTo>
                    <a:pt x="856081" y="567804"/>
                  </a:lnTo>
                  <a:lnTo>
                    <a:pt x="770737" y="517512"/>
                  </a:lnTo>
                  <a:lnTo>
                    <a:pt x="683882" y="470268"/>
                  </a:lnTo>
                  <a:lnTo>
                    <a:pt x="598538" y="415417"/>
                  </a:lnTo>
                  <a:lnTo>
                    <a:pt x="513194" y="359029"/>
                  </a:lnTo>
                  <a:lnTo>
                    <a:pt x="427850" y="311785"/>
                  </a:lnTo>
                  <a:lnTo>
                    <a:pt x="342519" y="259969"/>
                  </a:lnTo>
                  <a:lnTo>
                    <a:pt x="257175" y="214249"/>
                  </a:lnTo>
                  <a:lnTo>
                    <a:pt x="171831" y="162433"/>
                  </a:lnTo>
                  <a:lnTo>
                    <a:pt x="84975" y="89293"/>
                  </a:lnTo>
                  <a:lnTo>
                    <a:pt x="0"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0" name="object 47">
              <a:extLst>
                <a:ext uri="{FF2B5EF4-FFF2-40B4-BE49-F238E27FC236}">
                  <a16:creationId xmlns:a16="http://schemas.microsoft.com/office/drawing/2014/main" id="{545BA117-2CF5-4214-8A8C-183D8562DC64}"/>
                </a:ext>
              </a:extLst>
            </p:cNvPr>
            <p:cNvSpPr/>
            <p:nvPr/>
          </p:nvSpPr>
          <p:spPr>
            <a:xfrm>
              <a:off x="8435532" y="2900628"/>
              <a:ext cx="1583055" cy="1059815"/>
            </a:xfrm>
            <a:custGeom>
              <a:avLst/>
              <a:gdLst/>
              <a:ahLst/>
              <a:cxnLst/>
              <a:rect l="l" t="t" r="r" b="b"/>
              <a:pathLst>
                <a:path w="1583054" h="1059815">
                  <a:moveTo>
                    <a:pt x="0" y="0"/>
                  </a:moveTo>
                  <a:lnTo>
                    <a:pt x="0" y="1059624"/>
                  </a:lnTo>
                  <a:lnTo>
                    <a:pt x="1582788" y="1059624"/>
                  </a:lnTo>
                  <a:lnTo>
                    <a:pt x="1582788" y="695921"/>
                  </a:lnTo>
                  <a:lnTo>
                    <a:pt x="1495412" y="666965"/>
                  </a:lnTo>
                  <a:lnTo>
                    <a:pt x="1407706" y="641057"/>
                  </a:lnTo>
                  <a:lnTo>
                    <a:pt x="1318425" y="618197"/>
                  </a:lnTo>
                  <a:lnTo>
                    <a:pt x="1230718" y="592289"/>
                  </a:lnTo>
                  <a:lnTo>
                    <a:pt x="1143000" y="563333"/>
                  </a:lnTo>
                  <a:lnTo>
                    <a:pt x="1055293" y="531329"/>
                  </a:lnTo>
                  <a:lnTo>
                    <a:pt x="967574" y="490181"/>
                  </a:lnTo>
                  <a:lnTo>
                    <a:pt x="879868" y="445985"/>
                  </a:lnTo>
                  <a:lnTo>
                    <a:pt x="702881" y="369798"/>
                  </a:lnTo>
                  <a:lnTo>
                    <a:pt x="615162" y="327126"/>
                  </a:lnTo>
                  <a:lnTo>
                    <a:pt x="527456" y="282930"/>
                  </a:lnTo>
                  <a:lnTo>
                    <a:pt x="439750" y="244830"/>
                  </a:lnTo>
                  <a:lnTo>
                    <a:pt x="352031" y="205206"/>
                  </a:lnTo>
                  <a:lnTo>
                    <a:pt x="264325" y="168630"/>
                  </a:lnTo>
                  <a:lnTo>
                    <a:pt x="176606" y="127495"/>
                  </a:lnTo>
                  <a:lnTo>
                    <a:pt x="87337" y="69583"/>
                  </a:lnTo>
                  <a:lnTo>
                    <a:pt x="0" y="0"/>
                  </a:lnTo>
                  <a:close/>
                </a:path>
              </a:pathLst>
            </a:custGeom>
            <a:solidFill>
              <a:srgbClr val="F8F8F8"/>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1" name="object 48">
              <a:extLst>
                <a:ext uri="{FF2B5EF4-FFF2-40B4-BE49-F238E27FC236}">
                  <a16:creationId xmlns:a16="http://schemas.microsoft.com/office/drawing/2014/main" id="{36822717-41F7-4374-962D-3D4151624A4A}"/>
                </a:ext>
              </a:extLst>
            </p:cNvPr>
            <p:cNvSpPr/>
            <p:nvPr/>
          </p:nvSpPr>
          <p:spPr>
            <a:xfrm>
              <a:off x="8418266" y="2476341"/>
              <a:ext cx="0" cy="1483995"/>
            </a:xfrm>
            <a:custGeom>
              <a:avLst/>
              <a:gdLst/>
              <a:ahLst/>
              <a:cxnLst/>
              <a:rect l="l" t="t" r="r" b="b"/>
              <a:pathLst>
                <a:path h="1483995">
                  <a:moveTo>
                    <a:pt x="0" y="1483918"/>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2" name="object 49">
              <a:extLst>
                <a:ext uri="{FF2B5EF4-FFF2-40B4-BE49-F238E27FC236}">
                  <a16:creationId xmlns:a16="http://schemas.microsoft.com/office/drawing/2014/main" id="{4975E23F-8CDD-4167-8096-7E3752AAC1DF}"/>
                </a:ext>
              </a:extLst>
            </p:cNvPr>
            <p:cNvSpPr/>
            <p:nvPr/>
          </p:nvSpPr>
          <p:spPr>
            <a:xfrm>
              <a:off x="8418266" y="3960260"/>
              <a:ext cx="1625600" cy="0"/>
            </a:xfrm>
            <a:custGeom>
              <a:avLst/>
              <a:gdLst/>
              <a:ahLst/>
              <a:cxnLst/>
              <a:rect l="l" t="t" r="r" b="b"/>
              <a:pathLst>
                <a:path w="1625600">
                  <a:moveTo>
                    <a:pt x="0" y="0"/>
                  </a:moveTo>
                  <a:lnTo>
                    <a:pt x="1625549"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3" name="object 50">
              <a:extLst>
                <a:ext uri="{FF2B5EF4-FFF2-40B4-BE49-F238E27FC236}">
                  <a16:creationId xmlns:a16="http://schemas.microsoft.com/office/drawing/2014/main" id="{F1B931A1-2256-4C05-98BB-A6792AAE48F3}"/>
                </a:ext>
              </a:extLst>
            </p:cNvPr>
            <p:cNvSpPr/>
            <p:nvPr/>
          </p:nvSpPr>
          <p:spPr>
            <a:xfrm>
              <a:off x="8461044" y="2772259"/>
              <a:ext cx="1540510" cy="779780"/>
            </a:xfrm>
            <a:custGeom>
              <a:avLst/>
              <a:gdLst/>
              <a:ahLst/>
              <a:cxnLst/>
              <a:rect l="l" t="t" r="r" b="b"/>
              <a:pathLst>
                <a:path w="1540510" h="779779">
                  <a:moveTo>
                    <a:pt x="0" y="0"/>
                  </a:moveTo>
                  <a:lnTo>
                    <a:pt x="84975" y="79082"/>
                  </a:lnTo>
                  <a:lnTo>
                    <a:pt x="171831" y="143090"/>
                  </a:lnTo>
                  <a:lnTo>
                    <a:pt x="257175" y="188798"/>
                  </a:lnTo>
                  <a:lnTo>
                    <a:pt x="342519" y="229946"/>
                  </a:lnTo>
                  <a:lnTo>
                    <a:pt x="427850" y="274142"/>
                  </a:lnTo>
                  <a:lnTo>
                    <a:pt x="513194" y="316814"/>
                  </a:lnTo>
                  <a:lnTo>
                    <a:pt x="598538" y="365582"/>
                  </a:lnTo>
                  <a:lnTo>
                    <a:pt x="683882" y="414350"/>
                  </a:lnTo>
                  <a:lnTo>
                    <a:pt x="770737" y="457009"/>
                  </a:lnTo>
                  <a:lnTo>
                    <a:pt x="856081" y="499681"/>
                  </a:lnTo>
                  <a:lnTo>
                    <a:pt x="941425" y="549973"/>
                  </a:lnTo>
                  <a:lnTo>
                    <a:pt x="1026756" y="594169"/>
                  </a:lnTo>
                  <a:lnTo>
                    <a:pt x="1112100" y="632269"/>
                  </a:lnTo>
                  <a:lnTo>
                    <a:pt x="1197444" y="664273"/>
                  </a:lnTo>
                  <a:lnTo>
                    <a:pt x="1282776" y="693229"/>
                  </a:lnTo>
                  <a:lnTo>
                    <a:pt x="1369644" y="717600"/>
                  </a:lnTo>
                  <a:lnTo>
                    <a:pt x="1454988" y="748080"/>
                  </a:lnTo>
                  <a:lnTo>
                    <a:pt x="1540002" y="779500"/>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52">
              <a:extLst>
                <a:ext uri="{FF2B5EF4-FFF2-40B4-BE49-F238E27FC236}">
                  <a16:creationId xmlns:a16="http://schemas.microsoft.com/office/drawing/2014/main" id="{A07178E1-BB4C-4903-81CD-99B0E9D26132}"/>
                </a:ext>
              </a:extLst>
            </p:cNvPr>
            <p:cNvSpPr txBox="1"/>
            <p:nvPr/>
          </p:nvSpPr>
          <p:spPr>
            <a:xfrm>
              <a:off x="8011598" y="2591240"/>
              <a:ext cx="115416" cy="1287145"/>
            </a:xfrm>
            <a:prstGeom prst="rect">
              <a:avLst/>
            </a:prstGeom>
          </p:spPr>
          <p:txBody>
            <a:bodyPr vert="vert270" wrap="square" lIns="0" tIns="8255" rIns="0" bIns="0" rtlCol="0">
              <a:spAutoFit/>
            </a:bodyPr>
            <a:lstStyle/>
            <a:p>
              <a:pPr marL="0" marR="0" lvl="0" indent="0" algn="ctr" defTabSz="914400" eaLnBrk="1" latinLnBrk="0" hangingPunct="1">
                <a:lnSpc>
                  <a:spcPct val="100000"/>
                </a:lnSpc>
                <a:buClrTx/>
                <a:buSzTx/>
                <a:buFontTx/>
                <a:buNone/>
                <a:tabLst/>
                <a:defRPr/>
              </a:pPr>
              <a:r>
                <a:rPr sz="750" dirty="0">
                  <a:solidFill>
                    <a:schemeClr val="tx1">
                      <a:lumMod val="65000"/>
                      <a:lumOff val="35000"/>
                    </a:schemeClr>
                  </a:solidFill>
                  <a:latin typeface="Arial"/>
                  <a:cs typeface="Arial"/>
                </a:rPr>
                <a:t>Incidence</a:t>
              </a:r>
              <a:r>
                <a:rPr lang="en-GB" sz="750" dirty="0">
                  <a:solidFill>
                    <a:schemeClr val="tx1">
                      <a:lumMod val="65000"/>
                      <a:lumOff val="35000"/>
                    </a:schemeClr>
                  </a:solidFill>
                  <a:latin typeface="Arial"/>
                  <a:cs typeface="Arial"/>
                </a:rPr>
                <a:t>-</a:t>
              </a:r>
              <a:r>
                <a:rPr sz="750" dirty="0">
                  <a:solidFill>
                    <a:schemeClr val="tx1">
                      <a:lumMod val="65000"/>
                      <a:lumOff val="35000"/>
                    </a:schemeClr>
                  </a:solidFill>
                  <a:latin typeface="Arial"/>
                  <a:cs typeface="Arial"/>
                </a:rPr>
                <a:t>prevalence ratio</a:t>
              </a:r>
            </a:p>
          </p:txBody>
        </p:sp>
        <p:sp>
          <p:nvSpPr>
            <p:cNvPr id="56" name="object 53">
              <a:extLst>
                <a:ext uri="{FF2B5EF4-FFF2-40B4-BE49-F238E27FC236}">
                  <a16:creationId xmlns:a16="http://schemas.microsoft.com/office/drawing/2014/main" id="{AA1FDD64-7AC0-4505-9E48-2E52B8050CAD}"/>
                </a:ext>
              </a:extLst>
            </p:cNvPr>
            <p:cNvSpPr/>
            <p:nvPr/>
          </p:nvSpPr>
          <p:spPr>
            <a:xfrm>
              <a:off x="8428669" y="3636181"/>
              <a:ext cx="1590675" cy="0"/>
            </a:xfrm>
            <a:custGeom>
              <a:avLst/>
              <a:gdLst/>
              <a:ahLst/>
              <a:cxnLst/>
              <a:rect l="l" t="t" r="r" b="b"/>
              <a:pathLst>
                <a:path w="1590675">
                  <a:moveTo>
                    <a:pt x="0" y="0"/>
                  </a:moveTo>
                  <a:lnTo>
                    <a:pt x="1590598"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3" name="object 60">
              <a:extLst>
                <a:ext uri="{FF2B5EF4-FFF2-40B4-BE49-F238E27FC236}">
                  <a16:creationId xmlns:a16="http://schemas.microsoft.com/office/drawing/2014/main" id="{436C1130-1728-4DFD-97C0-32AD10B34B96}"/>
                </a:ext>
              </a:extLst>
            </p:cNvPr>
            <p:cNvSpPr txBox="1"/>
            <p:nvPr/>
          </p:nvSpPr>
          <p:spPr>
            <a:xfrm>
              <a:off x="6973392" y="2520000"/>
              <a:ext cx="882000" cy="570605"/>
            </a:xfrm>
            <a:prstGeom prst="rect">
              <a:avLst/>
            </a:prstGeom>
          </p:spPr>
          <p:txBody>
            <a:bodyPr vert="horz" wrap="square" lIns="0" tIns="6350" rIns="3600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effectLst/>
                  <a:uLnTx/>
                  <a:uFillTx/>
                  <a:latin typeface="Arial"/>
                  <a:ea typeface="ＭＳ Ｐゴシック" pitchFamily="34" charset="-128"/>
                  <a:cs typeface="Arial"/>
                </a:rPr>
                <a:t>2018</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effectLst/>
                  <a:uLnTx/>
                  <a:uFillTx/>
                  <a:latin typeface="Arial"/>
                  <a:ea typeface="ＭＳ Ｐゴシック" pitchFamily="34" charset="-128"/>
                  <a:cs typeface="Arial"/>
                </a:rPr>
                <a:t>Incidence</a:t>
              </a:r>
              <a:r>
                <a:rPr kumimoji="0" lang="en-GB" sz="900" b="0" i="0" u="none" strike="noStrike" kern="1200" cap="none" spc="0" normalizeH="0" baseline="0" noProof="0" dirty="0">
                  <a:ln>
                    <a:noFill/>
                  </a:ln>
                  <a:effectLst/>
                  <a:uLnTx/>
                  <a:uFillTx/>
                  <a:latin typeface="Arial"/>
                  <a:ea typeface="ＭＳ Ｐゴシック" pitchFamily="34" charset="-128"/>
                  <a:cs typeface="Arial"/>
                </a:rPr>
                <a:t>-</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0" normalizeH="0" baseline="0" noProof="0" dirty="0">
                  <a:ln>
                    <a:noFill/>
                  </a:ln>
                  <a:effectLst/>
                  <a:uLnTx/>
                  <a:uFillTx/>
                  <a:latin typeface="Arial"/>
                  <a:ea typeface="ＭＳ Ｐゴシック" pitchFamily="34" charset="-128"/>
                  <a:cs typeface="Arial"/>
                </a:rPr>
                <a:t>p</a:t>
              </a:r>
              <a:r>
                <a:rPr kumimoji="0" sz="900" b="0" i="0" u="none" strike="noStrike" kern="1200" cap="none" spc="0" normalizeH="0" baseline="0" noProof="0" dirty="0" err="1">
                  <a:ln>
                    <a:noFill/>
                  </a:ln>
                  <a:effectLst/>
                  <a:uLnTx/>
                  <a:uFillTx/>
                  <a:latin typeface="Arial"/>
                  <a:ea typeface="ＭＳ Ｐゴシック" pitchFamily="34" charset="-128"/>
                  <a:cs typeface="Arial"/>
                </a:rPr>
                <a:t>revalence</a:t>
              </a:r>
              <a:endParaRPr kumimoji="0" sz="900" b="0" i="0" u="none" strike="noStrike" kern="1200" cap="none" spc="0" normalizeH="0" baseline="0" noProof="0" dirty="0">
                <a:ln>
                  <a:noFill/>
                </a:ln>
                <a:effectLst/>
                <a:uLnTx/>
                <a:uFillTx/>
                <a:latin typeface="Arial"/>
                <a:ea typeface="ＭＳ Ｐゴシック" pitchFamily="34" charset="-128"/>
                <a:cs typeface="Arial"/>
              </a:endParaRP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effectLst/>
                  <a:uLnTx/>
                  <a:uFillTx/>
                  <a:latin typeface="Arial"/>
                  <a:ea typeface="ＭＳ Ｐゴシック" pitchFamily="34" charset="-128"/>
                  <a:cs typeface="Arial"/>
                </a:rPr>
                <a:t>ratio</a:t>
              </a:r>
            </a:p>
          </p:txBody>
        </p:sp>
        <p:sp>
          <p:nvSpPr>
            <p:cNvPr id="105" name="object 28">
              <a:extLst>
                <a:ext uri="{FF2B5EF4-FFF2-40B4-BE49-F238E27FC236}">
                  <a16:creationId xmlns:a16="http://schemas.microsoft.com/office/drawing/2014/main" id="{E3D42A7E-6716-4B01-A793-D475603372C0}"/>
                </a:ext>
              </a:extLst>
            </p:cNvPr>
            <p:cNvSpPr txBox="1"/>
            <p:nvPr/>
          </p:nvSpPr>
          <p:spPr>
            <a:xfrm>
              <a:off x="3562355" y="3132000"/>
              <a:ext cx="846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44</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6" name="object 28">
              <a:extLst>
                <a:ext uri="{FF2B5EF4-FFF2-40B4-BE49-F238E27FC236}">
                  <a16:creationId xmlns:a16="http://schemas.microsoft.com/office/drawing/2014/main" id="{51729B40-EF21-4253-881D-6F6B9A11EFD8}"/>
                </a:ext>
              </a:extLst>
            </p:cNvPr>
            <p:cNvSpPr txBox="1"/>
            <p:nvPr/>
          </p:nvSpPr>
          <p:spPr>
            <a:xfrm>
              <a:off x="6973392" y="3132000"/>
              <a:ext cx="846000" cy="635392"/>
            </a:xfrm>
            <a:prstGeom prst="rect">
              <a:avLst/>
            </a:prstGeom>
          </p:spPr>
          <p:txBody>
            <a:bodyPr vert="horz" wrap="square" lIns="0" tIns="16510" rIns="3600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3.9</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[3.0–5.1%]</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0" name="TextBox 59">
              <a:extLst>
                <a:ext uri="{FF2B5EF4-FFF2-40B4-BE49-F238E27FC236}">
                  <a16:creationId xmlns:a16="http://schemas.microsoft.com/office/drawing/2014/main" id="{8E130622-A39A-4AD7-A859-06C5FEAC2156}"/>
                </a:ext>
              </a:extLst>
            </p:cNvPr>
            <p:cNvSpPr txBox="1"/>
            <p:nvPr/>
          </p:nvSpPr>
          <p:spPr>
            <a:xfrm>
              <a:off x="16704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200</a:t>
              </a:r>
              <a:r>
                <a:rPr kumimoji="0" lang="en-GB"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7C97577C-A3B8-45ED-931B-870904D984E3}"/>
                </a:ext>
              </a:extLst>
            </p:cNvPr>
            <p:cNvSpPr txBox="1"/>
            <p:nvPr/>
          </p:nvSpPr>
          <p:spPr>
            <a:xfrm>
              <a:off x="24660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a:t>
              </a:r>
              <a:r>
                <a:rPr kumimoji="0" lang="en-GB"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rPr>
                <a:t>010</a:t>
              </a:r>
              <a:endParaRPr kumimoji="0" lang="en-CH"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endParaRPr>
            </a:p>
          </p:txBody>
        </p:sp>
        <p:sp>
          <p:nvSpPr>
            <p:cNvPr id="64" name="TextBox 63">
              <a:extLst>
                <a:ext uri="{FF2B5EF4-FFF2-40B4-BE49-F238E27FC236}">
                  <a16:creationId xmlns:a16="http://schemas.microsoft.com/office/drawing/2014/main" id="{FFB526B2-1239-4DE4-AD07-2460379B9EB7}"/>
                </a:ext>
              </a:extLst>
            </p:cNvPr>
            <p:cNvSpPr txBox="1"/>
            <p:nvPr/>
          </p:nvSpPr>
          <p:spPr>
            <a:xfrm>
              <a:off x="30636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2018</a:t>
              </a:r>
              <a:endParaRPr kumimoji="0" lang="en-CH" sz="700" b="0" i="0" u="none" strike="noStrike" kern="1200" cap="none" spc="0" normalizeH="0" baseline="0" noProof="0" dirty="0">
                <a:ln>
                  <a:noFill/>
                </a:ln>
                <a:solidFill>
                  <a:schemeClr val="tx1">
                    <a:lumMod val="65000"/>
                    <a:lumOff val="35000"/>
                  </a:schemeClr>
                </a:solidFill>
                <a:effectLst/>
                <a:uLnTx/>
                <a:uFillTx/>
              </a:endParaRPr>
            </a:p>
          </p:txBody>
        </p:sp>
        <p:grpSp>
          <p:nvGrpSpPr>
            <p:cNvPr id="3" name="Group 2">
              <a:extLst>
                <a:ext uri="{FF2B5EF4-FFF2-40B4-BE49-F238E27FC236}">
                  <a16:creationId xmlns:a16="http://schemas.microsoft.com/office/drawing/2014/main" id="{1DBB9FDF-71C2-473E-8F52-14D53D6D10DD}"/>
                </a:ext>
              </a:extLst>
            </p:cNvPr>
            <p:cNvGrpSpPr/>
            <p:nvPr/>
          </p:nvGrpSpPr>
          <p:grpSpPr>
            <a:xfrm>
              <a:off x="1256400" y="2520000"/>
              <a:ext cx="425694" cy="1482922"/>
              <a:chOff x="1256400" y="2520000"/>
              <a:chExt cx="425694" cy="1482922"/>
            </a:xfrm>
          </p:grpSpPr>
          <p:sp>
            <p:nvSpPr>
              <p:cNvPr id="65" name="TextBox 64">
                <a:extLst>
                  <a:ext uri="{FF2B5EF4-FFF2-40B4-BE49-F238E27FC236}">
                    <a16:creationId xmlns:a16="http://schemas.microsoft.com/office/drawing/2014/main" id="{F48FE9BB-9F96-42CB-BD0A-BB3E6AD0C133}"/>
                  </a:ext>
                </a:extLst>
              </p:cNvPr>
              <p:cNvSpPr txBox="1"/>
              <p:nvPr/>
            </p:nvSpPr>
            <p:spPr>
              <a:xfrm>
                <a:off x="1256400" y="2520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2 500 000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69" name="TextBox 68">
                <a:extLst>
                  <a:ext uri="{FF2B5EF4-FFF2-40B4-BE49-F238E27FC236}">
                    <a16:creationId xmlns:a16="http://schemas.microsoft.com/office/drawing/2014/main" id="{86B39647-CA7C-4585-8EF0-0168F0689FF4}"/>
                  </a:ext>
                </a:extLst>
              </p:cNvPr>
              <p:cNvSpPr txBox="1"/>
              <p:nvPr/>
            </p:nvSpPr>
            <p:spPr>
              <a:xfrm>
                <a:off x="1257299" y="2793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2 000 000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70" name="TextBox 69">
                <a:extLst>
                  <a:ext uri="{FF2B5EF4-FFF2-40B4-BE49-F238E27FC236}">
                    <a16:creationId xmlns:a16="http://schemas.microsoft.com/office/drawing/2014/main" id="{C89D5210-8125-4FE3-AE57-FD241CE98A6F}"/>
                  </a:ext>
                </a:extLst>
              </p:cNvPr>
              <p:cNvSpPr txBox="1"/>
              <p:nvPr/>
            </p:nvSpPr>
            <p:spPr>
              <a:xfrm>
                <a:off x="1257299" y="3070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1 500 000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71" name="TextBox 70">
                <a:extLst>
                  <a:ext uri="{FF2B5EF4-FFF2-40B4-BE49-F238E27FC236}">
                    <a16:creationId xmlns:a16="http://schemas.microsoft.com/office/drawing/2014/main" id="{65D36A89-F07C-484D-9A63-D85E7D845678}"/>
                  </a:ext>
                </a:extLst>
              </p:cNvPr>
              <p:cNvSpPr txBox="1"/>
              <p:nvPr/>
            </p:nvSpPr>
            <p:spPr>
              <a:xfrm>
                <a:off x="1257299" y="3348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1 000 000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72" name="TextBox 71">
                <a:extLst>
                  <a:ext uri="{FF2B5EF4-FFF2-40B4-BE49-F238E27FC236}">
                    <a16:creationId xmlns:a16="http://schemas.microsoft.com/office/drawing/2014/main" id="{DB80E301-FD95-48A3-88D6-A95E476AC8F3}"/>
                  </a:ext>
                </a:extLst>
              </p:cNvPr>
              <p:cNvSpPr txBox="1"/>
              <p:nvPr/>
            </p:nvSpPr>
            <p:spPr>
              <a:xfrm>
                <a:off x="1257299" y="3621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500 000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73" name="TextBox 72">
                <a:extLst>
                  <a:ext uri="{FF2B5EF4-FFF2-40B4-BE49-F238E27FC236}">
                    <a16:creationId xmlns:a16="http://schemas.microsoft.com/office/drawing/2014/main" id="{F70592A9-658D-4F94-AD50-4099EFC1CC07}"/>
                  </a:ext>
                </a:extLst>
              </p:cNvPr>
              <p:cNvSpPr txBox="1"/>
              <p:nvPr/>
            </p:nvSpPr>
            <p:spPr>
              <a:xfrm>
                <a:off x="1257299" y="3895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0</a:t>
                </a:r>
                <a:endParaRPr kumimoji="0" lang="en-CH" sz="700" b="0" i="0" u="none" strike="noStrike" kern="1200" cap="none" spc="0" normalizeH="0" noProof="0" dirty="0">
                  <a:ln>
                    <a:noFill/>
                  </a:ln>
                  <a:solidFill>
                    <a:schemeClr val="tx1">
                      <a:lumMod val="65000"/>
                      <a:lumOff val="35000"/>
                    </a:schemeClr>
                  </a:solidFill>
                  <a:effectLst/>
                  <a:uLnTx/>
                  <a:uFillTx/>
                </a:endParaRPr>
              </a:p>
            </p:txBody>
          </p:sp>
        </p:grpSp>
        <p:sp>
          <p:nvSpPr>
            <p:cNvPr id="75" name="TextBox 74">
              <a:extLst>
                <a:ext uri="{FF2B5EF4-FFF2-40B4-BE49-F238E27FC236}">
                  <a16:creationId xmlns:a16="http://schemas.microsoft.com/office/drawing/2014/main" id="{443C7D0C-9E95-493E-85E8-A9046F622230}"/>
                </a:ext>
              </a:extLst>
            </p:cNvPr>
            <p:cNvSpPr txBox="1"/>
            <p:nvPr/>
          </p:nvSpPr>
          <p:spPr>
            <a:xfrm>
              <a:off x="4719600" y="2415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1 400 000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76" name="TextBox 75">
              <a:extLst>
                <a:ext uri="{FF2B5EF4-FFF2-40B4-BE49-F238E27FC236}">
                  <a16:creationId xmlns:a16="http://schemas.microsoft.com/office/drawing/2014/main" id="{6E3B8A84-047A-4C1A-A23C-D77BC49072DE}"/>
                </a:ext>
              </a:extLst>
            </p:cNvPr>
            <p:cNvSpPr txBox="1"/>
            <p:nvPr/>
          </p:nvSpPr>
          <p:spPr>
            <a:xfrm>
              <a:off x="4719600" y="2624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1 200 000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77" name="TextBox 76">
              <a:extLst>
                <a:ext uri="{FF2B5EF4-FFF2-40B4-BE49-F238E27FC236}">
                  <a16:creationId xmlns:a16="http://schemas.microsoft.com/office/drawing/2014/main" id="{B439B86B-8F3F-4864-81D6-A5289C1FFBC0}"/>
                </a:ext>
              </a:extLst>
            </p:cNvPr>
            <p:cNvSpPr txBox="1"/>
            <p:nvPr/>
          </p:nvSpPr>
          <p:spPr>
            <a:xfrm>
              <a:off x="4719600" y="3679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78" name="TextBox 77">
              <a:extLst>
                <a:ext uri="{FF2B5EF4-FFF2-40B4-BE49-F238E27FC236}">
                  <a16:creationId xmlns:a16="http://schemas.microsoft.com/office/drawing/2014/main" id="{87E03702-144E-4D3D-B6C9-4D6B3CD14293}"/>
                </a:ext>
              </a:extLst>
            </p:cNvPr>
            <p:cNvSpPr txBox="1"/>
            <p:nvPr/>
          </p:nvSpPr>
          <p:spPr>
            <a:xfrm>
              <a:off x="4719600" y="3895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79" name="TextBox 78">
              <a:extLst>
                <a:ext uri="{FF2B5EF4-FFF2-40B4-BE49-F238E27FC236}">
                  <a16:creationId xmlns:a16="http://schemas.microsoft.com/office/drawing/2014/main" id="{AE49AF5F-4B8E-4DF0-A849-CAD263E4C0B3}"/>
                </a:ext>
              </a:extLst>
            </p:cNvPr>
            <p:cNvSpPr txBox="1"/>
            <p:nvPr/>
          </p:nvSpPr>
          <p:spPr>
            <a:xfrm>
              <a:off x="4719600" y="3470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400 000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80" name="TextBox 79">
              <a:extLst>
                <a:ext uri="{FF2B5EF4-FFF2-40B4-BE49-F238E27FC236}">
                  <a16:creationId xmlns:a16="http://schemas.microsoft.com/office/drawing/2014/main" id="{5DE59939-AF67-484F-9980-B529CBFC7FCD}"/>
                </a:ext>
              </a:extLst>
            </p:cNvPr>
            <p:cNvSpPr txBox="1"/>
            <p:nvPr/>
          </p:nvSpPr>
          <p:spPr>
            <a:xfrm>
              <a:off x="4719600" y="3054427"/>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800 000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81" name="TextBox 80">
              <a:extLst>
                <a:ext uri="{FF2B5EF4-FFF2-40B4-BE49-F238E27FC236}">
                  <a16:creationId xmlns:a16="http://schemas.microsoft.com/office/drawing/2014/main" id="{AA1A9B4C-6FB2-493C-A7BF-4C81722C8A7D}"/>
                </a:ext>
              </a:extLst>
            </p:cNvPr>
            <p:cNvSpPr txBox="1"/>
            <p:nvPr/>
          </p:nvSpPr>
          <p:spPr>
            <a:xfrm>
              <a:off x="4719600" y="2836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1 000 000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82" name="TextBox 81">
              <a:extLst>
                <a:ext uri="{FF2B5EF4-FFF2-40B4-BE49-F238E27FC236}">
                  <a16:creationId xmlns:a16="http://schemas.microsoft.com/office/drawing/2014/main" id="{8BB5EC58-F9C0-4345-A963-0985C3F39CA9}"/>
                </a:ext>
              </a:extLst>
            </p:cNvPr>
            <p:cNvSpPr txBox="1"/>
            <p:nvPr/>
          </p:nvSpPr>
          <p:spPr>
            <a:xfrm>
              <a:off x="4719600" y="3254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600 000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83" name="TextBox 82">
              <a:extLst>
                <a:ext uri="{FF2B5EF4-FFF2-40B4-BE49-F238E27FC236}">
                  <a16:creationId xmlns:a16="http://schemas.microsoft.com/office/drawing/2014/main" id="{221B0A40-4FBB-4A16-8A79-3BA2A0E71B0A}"/>
                </a:ext>
              </a:extLst>
            </p:cNvPr>
            <p:cNvSpPr txBox="1"/>
            <p:nvPr/>
          </p:nvSpPr>
          <p:spPr>
            <a:xfrm>
              <a:off x="51552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200</a:t>
              </a:r>
              <a:r>
                <a:rPr kumimoji="0" lang="en-GB"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endParaRPr>
            </a:p>
          </p:txBody>
        </p:sp>
        <p:sp>
          <p:nvSpPr>
            <p:cNvPr id="84" name="TextBox 83">
              <a:extLst>
                <a:ext uri="{FF2B5EF4-FFF2-40B4-BE49-F238E27FC236}">
                  <a16:creationId xmlns:a16="http://schemas.microsoft.com/office/drawing/2014/main" id="{37763CB7-0A1A-4A53-A65D-DFA8A3B02764}"/>
                </a:ext>
              </a:extLst>
            </p:cNvPr>
            <p:cNvSpPr txBox="1"/>
            <p:nvPr/>
          </p:nvSpPr>
          <p:spPr>
            <a:xfrm>
              <a:off x="58824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a:t>
              </a:r>
              <a:r>
                <a:rPr kumimoji="0" lang="en-GB"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rPr>
                <a:t>010</a:t>
              </a:r>
              <a:endParaRPr kumimoji="0" lang="en-CH"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5D1A9A72-A771-400C-B764-0DE0D54B0D2F}"/>
                </a:ext>
              </a:extLst>
            </p:cNvPr>
            <p:cNvSpPr txBox="1"/>
            <p:nvPr/>
          </p:nvSpPr>
          <p:spPr>
            <a:xfrm>
              <a:off x="64620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2018</a:t>
              </a:r>
              <a:endParaRPr kumimoji="0" lang="en-CH" sz="700" b="0" i="0" u="none" strike="noStrike" kern="1200" cap="none" spc="0" normalizeH="0" baseline="0" noProof="0" dirty="0">
                <a:ln>
                  <a:noFill/>
                </a:ln>
                <a:solidFill>
                  <a:schemeClr val="tx1">
                    <a:lumMod val="65000"/>
                    <a:lumOff val="35000"/>
                  </a:schemeClr>
                </a:solidFill>
                <a:effectLst/>
                <a:uLnTx/>
                <a:uFillTx/>
              </a:endParaRPr>
            </a:p>
          </p:txBody>
        </p:sp>
        <p:sp>
          <p:nvSpPr>
            <p:cNvPr id="87" name="TextBox 86">
              <a:extLst>
                <a:ext uri="{FF2B5EF4-FFF2-40B4-BE49-F238E27FC236}">
                  <a16:creationId xmlns:a16="http://schemas.microsoft.com/office/drawing/2014/main" id="{369F9BC7-47E6-4E72-812E-9DF7F1469CE6}"/>
                </a:ext>
              </a:extLst>
            </p:cNvPr>
            <p:cNvSpPr txBox="1"/>
            <p:nvPr/>
          </p:nvSpPr>
          <p:spPr>
            <a:xfrm>
              <a:off x="8223809" y="2413839"/>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14</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88" name="TextBox 87">
              <a:extLst>
                <a:ext uri="{FF2B5EF4-FFF2-40B4-BE49-F238E27FC236}">
                  <a16:creationId xmlns:a16="http://schemas.microsoft.com/office/drawing/2014/main" id="{74EACDD7-5AC4-44BA-9085-E20B03A82DF3}"/>
                </a:ext>
              </a:extLst>
            </p:cNvPr>
            <p:cNvSpPr txBox="1"/>
            <p:nvPr/>
          </p:nvSpPr>
          <p:spPr>
            <a:xfrm>
              <a:off x="8223809" y="2622639"/>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12</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89" name="TextBox 88">
              <a:extLst>
                <a:ext uri="{FF2B5EF4-FFF2-40B4-BE49-F238E27FC236}">
                  <a16:creationId xmlns:a16="http://schemas.microsoft.com/office/drawing/2014/main" id="{D00F9BDA-4558-4527-9787-92FE060FB224}"/>
                </a:ext>
              </a:extLst>
            </p:cNvPr>
            <p:cNvSpPr txBox="1"/>
            <p:nvPr/>
          </p:nvSpPr>
          <p:spPr>
            <a:xfrm>
              <a:off x="8273501" y="3564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3</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90" name="TextBox 89">
              <a:extLst>
                <a:ext uri="{FF2B5EF4-FFF2-40B4-BE49-F238E27FC236}">
                  <a16:creationId xmlns:a16="http://schemas.microsoft.com/office/drawing/2014/main" id="{3DB047E1-EB7C-4FE8-B550-6DF1CFF60BD2}"/>
                </a:ext>
              </a:extLst>
            </p:cNvPr>
            <p:cNvSpPr txBox="1"/>
            <p:nvPr/>
          </p:nvSpPr>
          <p:spPr>
            <a:xfrm>
              <a:off x="8273501" y="36756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91" name="TextBox 90">
              <a:extLst>
                <a:ext uri="{FF2B5EF4-FFF2-40B4-BE49-F238E27FC236}">
                  <a16:creationId xmlns:a16="http://schemas.microsoft.com/office/drawing/2014/main" id="{0CE8EADC-20F9-45F3-A3C1-FE64E3CB6668}"/>
                </a:ext>
              </a:extLst>
            </p:cNvPr>
            <p:cNvSpPr txBox="1"/>
            <p:nvPr/>
          </p:nvSpPr>
          <p:spPr>
            <a:xfrm>
              <a:off x="8273501" y="34632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4</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92" name="TextBox 91">
              <a:extLst>
                <a:ext uri="{FF2B5EF4-FFF2-40B4-BE49-F238E27FC236}">
                  <a16:creationId xmlns:a16="http://schemas.microsoft.com/office/drawing/2014/main" id="{AA771D33-5146-4B10-8B0B-B63EDA104E95}"/>
                </a:ext>
              </a:extLst>
            </p:cNvPr>
            <p:cNvSpPr txBox="1"/>
            <p:nvPr/>
          </p:nvSpPr>
          <p:spPr>
            <a:xfrm>
              <a:off x="8273501" y="3052666"/>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8</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93" name="TextBox 92">
              <a:extLst>
                <a:ext uri="{FF2B5EF4-FFF2-40B4-BE49-F238E27FC236}">
                  <a16:creationId xmlns:a16="http://schemas.microsoft.com/office/drawing/2014/main" id="{062BD50F-1CFE-4DFC-A01D-2BD21B8F5EDE}"/>
                </a:ext>
              </a:extLst>
            </p:cNvPr>
            <p:cNvSpPr txBox="1"/>
            <p:nvPr/>
          </p:nvSpPr>
          <p:spPr>
            <a:xfrm>
              <a:off x="8223809" y="2835039"/>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10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94" name="TextBox 93">
              <a:extLst>
                <a:ext uri="{FF2B5EF4-FFF2-40B4-BE49-F238E27FC236}">
                  <a16:creationId xmlns:a16="http://schemas.microsoft.com/office/drawing/2014/main" id="{EBAB0C7F-ADFE-4D86-9EB7-739A47919AE6}"/>
                </a:ext>
              </a:extLst>
            </p:cNvPr>
            <p:cNvSpPr txBox="1"/>
            <p:nvPr/>
          </p:nvSpPr>
          <p:spPr>
            <a:xfrm>
              <a:off x="8273501" y="325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6</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95" name="TextBox 94">
              <a:extLst>
                <a:ext uri="{FF2B5EF4-FFF2-40B4-BE49-F238E27FC236}">
                  <a16:creationId xmlns:a16="http://schemas.microsoft.com/office/drawing/2014/main" id="{2510445A-9E3C-45DD-B060-61E79343D5E7}"/>
                </a:ext>
              </a:extLst>
            </p:cNvPr>
            <p:cNvSpPr txBox="1"/>
            <p:nvPr/>
          </p:nvSpPr>
          <p:spPr>
            <a:xfrm>
              <a:off x="8273501"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0</a:t>
              </a:r>
              <a:endParaRPr kumimoji="0" lang="en-CH" sz="700" b="0" i="0" u="none" strike="noStrike" kern="1200" cap="none" spc="0" normalizeH="0" noProof="0" dirty="0">
                <a:ln>
                  <a:noFill/>
                </a:ln>
                <a:solidFill>
                  <a:schemeClr val="tx1">
                    <a:lumMod val="65000"/>
                    <a:lumOff val="35000"/>
                  </a:schemeClr>
                </a:solidFill>
                <a:effectLst/>
                <a:uLnTx/>
                <a:uFillTx/>
              </a:endParaRPr>
            </a:p>
          </p:txBody>
        </p:sp>
        <p:sp>
          <p:nvSpPr>
            <p:cNvPr id="97" name="TextBox 96">
              <a:extLst>
                <a:ext uri="{FF2B5EF4-FFF2-40B4-BE49-F238E27FC236}">
                  <a16:creationId xmlns:a16="http://schemas.microsoft.com/office/drawing/2014/main" id="{053F924A-8D6E-422A-A6A5-04FFEC88F59E}"/>
                </a:ext>
              </a:extLst>
            </p:cNvPr>
            <p:cNvSpPr txBox="1"/>
            <p:nvPr/>
          </p:nvSpPr>
          <p:spPr>
            <a:xfrm>
              <a:off x="83376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200</a:t>
              </a:r>
              <a:r>
                <a:rPr kumimoji="0" lang="en-GB"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AD485CB3-4B74-4FCB-8A7E-7536E60BDABD}"/>
                </a:ext>
              </a:extLst>
            </p:cNvPr>
            <p:cNvSpPr txBox="1"/>
            <p:nvPr/>
          </p:nvSpPr>
          <p:spPr>
            <a:xfrm>
              <a:off x="9194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a:t>
              </a:r>
              <a:r>
                <a:rPr kumimoji="0" lang="en-GB"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rPr>
                <a:t>010</a:t>
              </a:r>
              <a:endParaRPr kumimoji="0" lang="en-CH"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68E9021D-B281-4250-91DE-2C8854EB8451}"/>
                </a:ext>
              </a:extLst>
            </p:cNvPr>
            <p:cNvSpPr txBox="1"/>
            <p:nvPr/>
          </p:nvSpPr>
          <p:spPr>
            <a:xfrm>
              <a:off x="9878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2018</a:t>
              </a:r>
              <a:endParaRPr kumimoji="0" lang="en-CH" sz="700" b="0" i="0" u="none" strike="noStrike" kern="1200" cap="none" spc="0" normalizeH="0" baseline="0" noProof="0" dirty="0">
                <a:ln>
                  <a:noFill/>
                </a:ln>
                <a:solidFill>
                  <a:schemeClr val="tx1">
                    <a:lumMod val="65000"/>
                    <a:lumOff val="35000"/>
                  </a:schemeClr>
                </a:solidFill>
                <a:effectLst/>
                <a:uLnTx/>
                <a:uFillTx/>
              </a:endParaRPr>
            </a:p>
          </p:txBody>
        </p:sp>
        <p:sp>
          <p:nvSpPr>
            <p:cNvPr id="103" name="TextBox 102">
              <a:extLst>
                <a:ext uri="{FF2B5EF4-FFF2-40B4-BE49-F238E27FC236}">
                  <a16:creationId xmlns:a16="http://schemas.microsoft.com/office/drawing/2014/main" id="{60E3F0DC-B3DA-4AA8-A66E-7F0BC3FAA7C9}"/>
                </a:ext>
              </a:extLst>
            </p:cNvPr>
            <p:cNvSpPr txBox="1"/>
            <p:nvPr/>
          </p:nvSpPr>
          <p:spPr>
            <a:xfrm>
              <a:off x="87660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a:t>
              </a:r>
              <a:r>
                <a:rPr kumimoji="0" lang="en-GB"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rPr>
                <a:t>005</a:t>
              </a:r>
              <a:endParaRPr kumimoji="0" lang="en-CH"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CC0DC5A4-DA73-48FE-8D92-FE672E19503F}"/>
                </a:ext>
              </a:extLst>
            </p:cNvPr>
            <p:cNvSpPr txBox="1"/>
            <p:nvPr/>
          </p:nvSpPr>
          <p:spPr>
            <a:xfrm>
              <a:off x="96228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GB" sz="700" dirty="0">
                  <a:solidFill>
                    <a:schemeClr val="tx1">
                      <a:lumMod val="65000"/>
                      <a:lumOff val="35000"/>
                    </a:schemeClr>
                  </a:solidFill>
                </a:rPr>
                <a:t>2</a:t>
              </a:r>
              <a:r>
                <a:rPr kumimoji="0" lang="en-GB"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rPr>
                <a:t>015</a:t>
              </a:r>
              <a:endParaRPr kumimoji="0" lang="en-CH" sz="700" b="0" i="0" u="none" strike="noStrike" kern="1200" cap="none" spc="0" normalizeH="0" baseline="0" noProof="0" dirty="0">
                <a:ln>
                  <a:noFill/>
                </a:ln>
                <a:solidFill>
                  <a:schemeClr val="tx1">
                    <a:lumMod val="65000"/>
                    <a:lumOff val="35000"/>
                  </a:schemeClr>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CFDE19D6-DFF4-4976-94E4-F2D545A43466}"/>
                </a:ext>
              </a:extLst>
            </p:cNvPr>
            <p:cNvSpPr txBox="1"/>
            <p:nvPr/>
          </p:nvSpPr>
          <p:spPr>
            <a:xfrm>
              <a:off x="2138400" y="4392000"/>
              <a:ext cx="974626" cy="138499"/>
            </a:xfrm>
            <a:prstGeom prst="rect">
              <a:avLst/>
            </a:prstGeom>
            <a:noFill/>
          </p:spPr>
          <p:txBody>
            <a:bodyPr vert="horz" wrap="none" lIns="0" tIns="0" rIns="0" bIns="0" rtlCol="0">
              <a:spAutoFit/>
            </a:bodyPr>
            <a:lstStyle/>
            <a:p>
              <a:pPr lvl="0">
                <a:defRPr/>
              </a:pPr>
              <a:r>
                <a:rPr lang="en-GB" sz="900" dirty="0">
                  <a:solidFill>
                    <a:prstClr val="black"/>
                  </a:solidFill>
                </a:rPr>
                <a:t>New HIV infections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2" name="Straight Connector 111">
              <a:extLst>
                <a:ext uri="{FF2B5EF4-FFF2-40B4-BE49-F238E27FC236}">
                  <a16:creationId xmlns:a16="http://schemas.microsoft.com/office/drawing/2014/main" id="{3399F989-5406-495A-8A1C-2ABC0EF98A96}"/>
                </a:ext>
              </a:extLst>
            </p:cNvPr>
            <p:cNvCxnSpPr/>
            <p:nvPr/>
          </p:nvCxnSpPr>
          <p:spPr>
            <a:xfrm>
              <a:off x="18684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99EDC26E-CF6E-4E7E-B4B0-EC98FB275F5C}"/>
                </a:ext>
              </a:extLst>
            </p:cNvPr>
            <p:cNvSpPr txBox="1"/>
            <p:nvPr/>
          </p:nvSpPr>
          <p:spPr>
            <a:xfrm>
              <a:off x="8604000" y="4392000"/>
              <a:ext cx="1352934" cy="138499"/>
            </a:xfrm>
            <a:prstGeom prst="rect">
              <a:avLst/>
            </a:prstGeom>
            <a:noFill/>
          </p:spPr>
          <p:txBody>
            <a:bodyPr vert="horz" wrap="none" lIns="0" tIns="0" rIns="0" bIns="0" rtlCol="0">
              <a:spAutoFit/>
            </a:bodyPr>
            <a:lstStyle/>
            <a:p>
              <a:pPr lvl="0">
                <a:defRPr/>
              </a:pPr>
              <a:r>
                <a:rPr lang="en-GB" sz="900" dirty="0">
                  <a:solidFill>
                    <a:prstClr val="black"/>
                  </a:solidFill>
                </a:rPr>
                <a:t>Incidence-prevalence ratio</a:t>
              </a:r>
            </a:p>
          </p:txBody>
        </p:sp>
        <p:cxnSp>
          <p:nvCxnSpPr>
            <p:cNvPr id="115" name="Straight Connector 114">
              <a:extLst>
                <a:ext uri="{FF2B5EF4-FFF2-40B4-BE49-F238E27FC236}">
                  <a16:creationId xmlns:a16="http://schemas.microsoft.com/office/drawing/2014/main" id="{BDE6D3CE-C848-45D4-9613-41413E8DA190}"/>
                </a:ext>
              </a:extLst>
            </p:cNvPr>
            <p:cNvCxnSpPr/>
            <p:nvPr/>
          </p:nvCxnSpPr>
          <p:spPr>
            <a:xfrm>
              <a:off x="833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17" name="TextBox 116">
              <a:extLst>
                <a:ext uri="{FF2B5EF4-FFF2-40B4-BE49-F238E27FC236}">
                  <a16:creationId xmlns:a16="http://schemas.microsoft.com/office/drawing/2014/main" id="{0BD49F55-4479-483C-A15E-A51FD4246A15}"/>
                </a:ext>
              </a:extLst>
            </p:cNvPr>
            <p:cNvSpPr txBox="1"/>
            <p:nvPr/>
          </p:nvSpPr>
          <p:spPr>
            <a:xfrm>
              <a:off x="5544000" y="4392000"/>
              <a:ext cx="1038746" cy="138499"/>
            </a:xfrm>
            <a:prstGeom prst="rect">
              <a:avLst/>
            </a:prstGeom>
            <a:noFill/>
          </p:spPr>
          <p:txBody>
            <a:bodyPr vert="horz" wrap="none" lIns="0" tIns="0" rIns="0" bIns="0" rtlCol="0">
              <a:spAutoFit/>
            </a:bodyPr>
            <a:lstStyle/>
            <a:p>
              <a:pPr lvl="0">
                <a:defRPr/>
              </a:pPr>
              <a:r>
                <a:rPr lang="en-GB" sz="900" dirty="0">
                  <a:solidFill>
                    <a:prstClr val="black"/>
                  </a:solidFill>
                </a:rPr>
                <a:t>AIDS-related deaths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8" name="Straight Connector 117">
              <a:extLst>
                <a:ext uri="{FF2B5EF4-FFF2-40B4-BE49-F238E27FC236}">
                  <a16:creationId xmlns:a16="http://schemas.microsoft.com/office/drawing/2014/main" id="{2431FBD8-6696-4A58-8630-1FDF009242F4}"/>
                </a:ext>
              </a:extLst>
            </p:cNvPr>
            <p:cNvCxnSpPr/>
            <p:nvPr/>
          </p:nvCxnSpPr>
          <p:spPr>
            <a:xfrm>
              <a:off x="527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6F5BC01F-D021-4BD4-ADE5-17A30F632494}"/>
                </a:ext>
              </a:extLst>
            </p:cNvPr>
            <p:cNvSpPr txBox="1"/>
            <p:nvPr/>
          </p:nvSpPr>
          <p:spPr>
            <a:xfrm>
              <a:off x="8604000" y="4572000"/>
              <a:ext cx="641201" cy="138499"/>
            </a:xfrm>
            <a:prstGeom prst="rect">
              <a:avLst/>
            </a:prstGeom>
            <a:noFill/>
          </p:spPr>
          <p:txBody>
            <a:bodyPr vert="horz" wrap="none" lIns="0" tIns="0" rIns="0" bIns="0" rtlCol="0">
              <a:spAutoFit/>
            </a:bodyPr>
            <a:lstStyle/>
            <a:p>
              <a:pPr lvl="0">
                <a:defRPr/>
              </a:pPr>
              <a:r>
                <a:rPr lang="en-GB" sz="900" dirty="0">
                  <a:solidFill>
                    <a:prstClr val="black"/>
                  </a:solidFill>
                </a:rPr>
                <a:t>Target value</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21" name="Straight Connector 120">
              <a:extLst>
                <a:ext uri="{FF2B5EF4-FFF2-40B4-BE49-F238E27FC236}">
                  <a16:creationId xmlns:a16="http://schemas.microsoft.com/office/drawing/2014/main" id="{934D9C05-9D96-4E4F-857A-0AD05C481EC0}"/>
                </a:ext>
              </a:extLst>
            </p:cNvPr>
            <p:cNvCxnSpPr/>
            <p:nvPr/>
          </p:nvCxnSpPr>
          <p:spPr>
            <a:xfrm>
              <a:off x="8334000" y="4642344"/>
              <a:ext cx="216000" cy="0"/>
            </a:xfrm>
            <a:prstGeom prst="line">
              <a:avLst/>
            </a:prstGeom>
            <a:ln w="22225">
              <a:solidFill>
                <a:srgbClr val="E6007E"/>
              </a:solidFill>
              <a:prstDash val="sysDot"/>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2776730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9E9008D-C134-4023-8AFB-4C40EC094A86}"/>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change in new HIV infections, by country,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Asia and the Pacific, 2010–2018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C2FC3EC9-413E-4BAE-A154-AB7CED38C560}"/>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90" name="TextBox 89">
              <a:extLst>
                <a:ext uri="{FF2B5EF4-FFF2-40B4-BE49-F238E27FC236}">
                  <a16:creationId xmlns:a16="http://schemas.microsoft.com/office/drawing/2014/main" id="{7F064A1A-AC3D-420C-8567-84943425E6F4}"/>
                </a:ext>
              </a:extLst>
            </p:cNvPr>
            <p:cNvSpPr txBox="1"/>
            <p:nvPr/>
          </p:nvSpPr>
          <p:spPr>
            <a:xfrm>
              <a:off x="1944000" y="4140000"/>
              <a:ext cx="153888" cy="58189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Cambodia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8363187D-A4CA-4CE2-8BE7-77E5F7B3A3FA}"/>
                </a:ext>
              </a:extLst>
            </p:cNvPr>
            <p:cNvSpPr txBox="1"/>
            <p:nvPr/>
          </p:nvSpPr>
          <p:spPr>
            <a:xfrm>
              <a:off x="2304000" y="4140000"/>
              <a:ext cx="153888" cy="48891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Thailand</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7EC6A6A2-370E-44E3-B41A-6A4F068362C9}"/>
                </a:ext>
              </a:extLst>
            </p:cNvPr>
            <p:cNvSpPr txBox="1"/>
            <p:nvPr/>
          </p:nvSpPr>
          <p:spPr>
            <a:xfrm>
              <a:off x="2664000" y="4140000"/>
              <a:ext cx="153888" cy="33342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Nepal</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F12AE775-A7BC-49B9-8E9E-75B4EEBF9E95}"/>
                </a:ext>
              </a:extLst>
            </p:cNvPr>
            <p:cNvSpPr txBox="1"/>
            <p:nvPr/>
          </p:nvSpPr>
          <p:spPr>
            <a:xfrm>
              <a:off x="3024000" y="4140000"/>
              <a:ext cx="153888" cy="53860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Sri Lanka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D384F964-9CEE-430E-BA79-1F8AF2B5BCF2}"/>
                </a:ext>
              </a:extLst>
            </p:cNvPr>
            <p:cNvSpPr txBox="1"/>
            <p:nvPr/>
          </p:nvSpPr>
          <p:spPr>
            <a:xfrm>
              <a:off x="3384000" y="4140000"/>
              <a:ext cx="153888" cy="195085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Lao People’s Democratic Republic</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4BE7BE63-55E3-4E38-808C-87DED7DD4519}"/>
                </a:ext>
              </a:extLst>
            </p:cNvPr>
            <p:cNvSpPr txBox="1"/>
            <p:nvPr/>
          </p:nvSpPr>
          <p:spPr>
            <a:xfrm>
              <a:off x="3744000" y="4140000"/>
              <a:ext cx="153888" cy="53380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Myanmar</a:t>
              </a:r>
            </a:p>
          </p:txBody>
        </p:sp>
        <p:sp>
          <p:nvSpPr>
            <p:cNvPr id="96" name="TextBox 95">
              <a:extLst>
                <a:ext uri="{FF2B5EF4-FFF2-40B4-BE49-F238E27FC236}">
                  <a16:creationId xmlns:a16="http://schemas.microsoft.com/office/drawing/2014/main" id="{7A52E24A-4683-40DB-97D1-D3E1067818B6}"/>
                </a:ext>
              </a:extLst>
            </p:cNvPr>
            <p:cNvSpPr txBox="1"/>
            <p:nvPr/>
          </p:nvSpPr>
          <p:spPr>
            <a:xfrm>
              <a:off x="4104000" y="4140000"/>
              <a:ext cx="153888" cy="34624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Japan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7" name="TextBox 96">
              <a:extLst>
                <a:ext uri="{FF2B5EF4-FFF2-40B4-BE49-F238E27FC236}">
                  <a16:creationId xmlns:a16="http://schemas.microsoft.com/office/drawing/2014/main" id="{BBCD58E8-7180-46AE-93E1-AF9BC84D8195}"/>
                </a:ext>
              </a:extLst>
            </p:cNvPr>
            <p:cNvSpPr txBox="1"/>
            <p:nvPr/>
          </p:nvSpPr>
          <p:spPr>
            <a:xfrm>
              <a:off x="4464000" y="4140000"/>
              <a:ext cx="153888" cy="402354"/>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Bhutan</a:t>
              </a:r>
            </a:p>
          </p:txBody>
        </p:sp>
        <p:sp>
          <p:nvSpPr>
            <p:cNvPr id="98" name="TextBox 97">
              <a:extLst>
                <a:ext uri="{FF2B5EF4-FFF2-40B4-BE49-F238E27FC236}">
                  <a16:creationId xmlns:a16="http://schemas.microsoft.com/office/drawing/2014/main" id="{0FAAF607-2862-42FF-9B96-9F893BDF9862}"/>
                </a:ext>
              </a:extLst>
            </p:cNvPr>
            <p:cNvSpPr txBox="1"/>
            <p:nvPr/>
          </p:nvSpPr>
          <p:spPr>
            <a:xfrm>
              <a:off x="4824000" y="4140000"/>
              <a:ext cx="153888" cy="551433"/>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Indonesia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AC8F04B8-893A-4272-A519-4D9AA0CF3CC2}"/>
                </a:ext>
              </a:extLst>
            </p:cNvPr>
            <p:cNvSpPr txBox="1"/>
            <p:nvPr/>
          </p:nvSpPr>
          <p:spPr>
            <a:xfrm>
              <a:off x="5184000" y="4140000"/>
              <a:ext cx="153888" cy="51777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Mongolia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2195A697-D56C-4BC9-8214-422F618A77F7}"/>
                </a:ext>
              </a:extLst>
            </p:cNvPr>
            <p:cNvSpPr txBox="1"/>
            <p:nvPr/>
          </p:nvSpPr>
          <p:spPr>
            <a:xfrm>
              <a:off x="5544000" y="4140000"/>
              <a:ext cx="153888" cy="75180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New Zealand</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1" name="TextBox 100">
              <a:extLst>
                <a:ext uri="{FF2B5EF4-FFF2-40B4-BE49-F238E27FC236}">
                  <a16:creationId xmlns:a16="http://schemas.microsoft.com/office/drawing/2014/main" id="{0655BCDD-3997-4C67-9682-2CAFEBD8BBCC}"/>
                </a:ext>
              </a:extLst>
            </p:cNvPr>
            <p:cNvSpPr txBox="1"/>
            <p:nvPr/>
          </p:nvSpPr>
          <p:spPr>
            <a:xfrm>
              <a:off x="5904000" y="4140000"/>
              <a:ext cx="153888" cy="50494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Malaysia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2" name="TextBox 101">
              <a:extLst>
                <a:ext uri="{FF2B5EF4-FFF2-40B4-BE49-F238E27FC236}">
                  <a16:creationId xmlns:a16="http://schemas.microsoft.com/office/drawing/2014/main" id="{15117155-6FFE-4D77-8DE3-FC58D8C7EF79}"/>
                </a:ext>
              </a:extLst>
            </p:cNvPr>
            <p:cNvSpPr txBox="1"/>
            <p:nvPr/>
          </p:nvSpPr>
          <p:spPr>
            <a:xfrm>
              <a:off x="6264000" y="4140000"/>
              <a:ext cx="153888" cy="49693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Australia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CF4733C6-E7A3-4BD4-97DD-9FA41BE8D84B}"/>
                </a:ext>
              </a:extLst>
            </p:cNvPr>
            <p:cNvSpPr txBox="1"/>
            <p:nvPr/>
          </p:nvSpPr>
          <p:spPr>
            <a:xfrm>
              <a:off x="6624000" y="4140000"/>
              <a:ext cx="153888" cy="110447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Papua New Guinea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7" name="TextBox 56">
              <a:extLst>
                <a:ext uri="{FF2B5EF4-FFF2-40B4-BE49-F238E27FC236}">
                  <a16:creationId xmlns:a16="http://schemas.microsoft.com/office/drawing/2014/main" id="{72CC4432-341E-4078-A6A6-B9E3D8D6B03B}"/>
                </a:ext>
              </a:extLst>
            </p:cNvPr>
            <p:cNvSpPr txBox="1"/>
            <p:nvPr/>
          </p:nvSpPr>
          <p:spPr>
            <a:xfrm>
              <a:off x="756000" y="1443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4" name="TextBox 103">
              <a:extLst>
                <a:ext uri="{FF2B5EF4-FFF2-40B4-BE49-F238E27FC236}">
                  <a16:creationId xmlns:a16="http://schemas.microsoft.com/office/drawing/2014/main" id="{81405E39-DE32-4875-9260-5B60461C14B0}"/>
                </a:ext>
              </a:extLst>
            </p:cNvPr>
            <p:cNvSpPr txBox="1"/>
            <p:nvPr/>
          </p:nvSpPr>
          <p:spPr>
            <a:xfrm>
              <a:off x="540000" y="2579638"/>
              <a:ext cx="123111" cy="384721"/>
            </a:xfrm>
            <a:prstGeom prst="rect">
              <a:avLst/>
            </a:prstGeom>
            <a:noFill/>
          </p:spPr>
          <p:txBody>
            <a:bodyPr vert="vert270"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5" name="TextBox 104">
              <a:extLst>
                <a:ext uri="{FF2B5EF4-FFF2-40B4-BE49-F238E27FC236}">
                  <a16:creationId xmlns:a16="http://schemas.microsoft.com/office/drawing/2014/main" id="{D9B5E498-3FC5-4B39-ADB7-CA7F06340713}"/>
                </a:ext>
              </a:extLst>
            </p:cNvPr>
            <p:cNvSpPr txBox="1"/>
            <p:nvPr/>
          </p:nvSpPr>
          <p:spPr>
            <a:xfrm>
              <a:off x="756000" y="1803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6" name="TextBox 105">
              <a:extLst>
                <a:ext uri="{FF2B5EF4-FFF2-40B4-BE49-F238E27FC236}">
                  <a16:creationId xmlns:a16="http://schemas.microsoft.com/office/drawing/2014/main" id="{2A305E6C-541A-47C9-B22F-30F60F1BCFEA}"/>
                </a:ext>
              </a:extLst>
            </p:cNvPr>
            <p:cNvSpPr txBox="1"/>
            <p:nvPr/>
          </p:nvSpPr>
          <p:spPr>
            <a:xfrm>
              <a:off x="756000" y="2163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344F5917-E7AF-4BB8-ADF0-C8EACDDEC67A}"/>
                </a:ext>
              </a:extLst>
            </p:cNvPr>
            <p:cNvSpPr txBox="1"/>
            <p:nvPr/>
          </p:nvSpPr>
          <p:spPr>
            <a:xfrm>
              <a:off x="756000" y="2523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8" name="TextBox 107">
              <a:extLst>
                <a:ext uri="{FF2B5EF4-FFF2-40B4-BE49-F238E27FC236}">
                  <a16:creationId xmlns:a16="http://schemas.microsoft.com/office/drawing/2014/main" id="{4AD8F548-2562-44E1-9510-A93E8440F6AD}"/>
                </a:ext>
              </a:extLst>
            </p:cNvPr>
            <p:cNvSpPr txBox="1"/>
            <p:nvPr/>
          </p:nvSpPr>
          <p:spPr>
            <a:xfrm>
              <a:off x="820120" y="288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9" name="TextBox 108">
              <a:extLst>
                <a:ext uri="{FF2B5EF4-FFF2-40B4-BE49-F238E27FC236}">
                  <a16:creationId xmlns:a16="http://schemas.microsoft.com/office/drawing/2014/main" id="{4D5E067D-592E-49AF-824A-88D44B43E7EB}"/>
                </a:ext>
              </a:extLst>
            </p:cNvPr>
            <p:cNvSpPr txBox="1"/>
            <p:nvPr/>
          </p:nvSpPr>
          <p:spPr>
            <a:xfrm>
              <a:off x="884240" y="3243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0" name="TextBox 109">
              <a:extLst>
                <a:ext uri="{FF2B5EF4-FFF2-40B4-BE49-F238E27FC236}">
                  <a16:creationId xmlns:a16="http://schemas.microsoft.com/office/drawing/2014/main" id="{97E8B319-88DB-4B66-A3B6-F48FBD65DD0A}"/>
                </a:ext>
              </a:extLst>
            </p:cNvPr>
            <p:cNvSpPr txBox="1"/>
            <p:nvPr/>
          </p:nvSpPr>
          <p:spPr>
            <a:xfrm>
              <a:off x="781648" y="360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433274E0-6BC4-42FE-9EA3-C8974AF0F505}"/>
                </a:ext>
              </a:extLst>
            </p:cNvPr>
            <p:cNvSpPr txBox="1"/>
            <p:nvPr/>
          </p:nvSpPr>
          <p:spPr>
            <a:xfrm>
              <a:off x="717527" y="3963600"/>
              <a:ext cx="230833"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6D0DC62B-C3B7-4279-95E9-91E18B44D1A4}"/>
                </a:ext>
              </a:extLst>
            </p:cNvPr>
            <p:cNvSpPr txBox="1"/>
            <p:nvPr/>
          </p:nvSpPr>
          <p:spPr>
            <a:xfrm>
              <a:off x="1584000" y="4140000"/>
              <a:ext cx="153888" cy="52578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Viet Nam</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7" name="TextBox 166">
              <a:extLst>
                <a:ext uri="{FF2B5EF4-FFF2-40B4-BE49-F238E27FC236}">
                  <a16:creationId xmlns:a16="http://schemas.microsoft.com/office/drawing/2014/main" id="{BC33101D-D665-4883-8E55-E827F120CECD}"/>
                </a:ext>
              </a:extLst>
            </p:cNvPr>
            <p:cNvSpPr txBox="1"/>
            <p:nvPr/>
          </p:nvSpPr>
          <p:spPr>
            <a:xfrm>
              <a:off x="6984000" y="4140000"/>
              <a:ext cx="153888" cy="67165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Afghanistan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8" name="TextBox 167">
              <a:extLst>
                <a:ext uri="{FF2B5EF4-FFF2-40B4-BE49-F238E27FC236}">
                  <a16:creationId xmlns:a16="http://schemas.microsoft.com/office/drawing/2014/main" id="{D12762FC-F36B-4343-84EA-396AFF7E78BE}"/>
                </a:ext>
              </a:extLst>
            </p:cNvPr>
            <p:cNvSpPr txBox="1"/>
            <p:nvPr/>
          </p:nvSpPr>
          <p:spPr>
            <a:xfrm>
              <a:off x="7344000" y="4140000"/>
              <a:ext cx="153888" cy="67165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Bangladesh</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0" name="TextBox 169">
              <a:extLst>
                <a:ext uri="{FF2B5EF4-FFF2-40B4-BE49-F238E27FC236}">
                  <a16:creationId xmlns:a16="http://schemas.microsoft.com/office/drawing/2014/main" id="{AA02F579-997F-4CAE-8579-4E3EF55B6E4E}"/>
                </a:ext>
              </a:extLst>
            </p:cNvPr>
            <p:cNvSpPr txBox="1"/>
            <p:nvPr/>
          </p:nvSpPr>
          <p:spPr>
            <a:xfrm>
              <a:off x="8064000" y="4140000"/>
              <a:ext cx="153888" cy="617157"/>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Philippines</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1" name="TextBox 170">
              <a:extLst>
                <a:ext uri="{FF2B5EF4-FFF2-40B4-BE49-F238E27FC236}">
                  <a16:creationId xmlns:a16="http://schemas.microsoft.com/office/drawing/2014/main" id="{FACF0346-50FF-47AA-A79C-71314EC907C2}"/>
                </a:ext>
              </a:extLst>
            </p:cNvPr>
            <p:cNvSpPr txBox="1"/>
            <p:nvPr/>
          </p:nvSpPr>
          <p:spPr>
            <a:xfrm>
              <a:off x="7704000" y="4140000"/>
              <a:ext cx="153888" cy="48891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Pakistan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FAF9D977-1A5D-4F17-A331-DBE7248F9975}"/>
                </a:ext>
              </a:extLst>
            </p:cNvPr>
            <p:cNvSpPr txBox="1"/>
            <p:nvPr/>
          </p:nvSpPr>
          <p:spPr>
            <a:xfrm>
              <a:off x="1224000" y="4140000"/>
              <a:ext cx="153888" cy="58028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Singapore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9" name="object 21">
              <a:extLst>
                <a:ext uri="{FF2B5EF4-FFF2-40B4-BE49-F238E27FC236}">
                  <a16:creationId xmlns:a16="http://schemas.microsoft.com/office/drawing/2014/main" id="{006D7AA3-3A88-4D09-8BC5-888347D857A4}"/>
                </a:ext>
              </a:extLst>
            </p:cNvPr>
            <p:cNvSpPr/>
            <p:nvPr/>
          </p:nvSpPr>
          <p:spPr>
            <a:xfrm>
              <a:off x="1026000" y="1512000"/>
              <a:ext cx="0" cy="2520000"/>
            </a:xfrm>
            <a:custGeom>
              <a:avLst/>
              <a:gdLst/>
              <a:ahLst/>
              <a:cxnLst/>
              <a:rect l="l" t="t" r="r" b="b"/>
              <a:pathLst>
                <a:path h="2372360">
                  <a:moveTo>
                    <a:pt x="0" y="0"/>
                  </a:moveTo>
                  <a:lnTo>
                    <a:pt x="0" y="2372118"/>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cxnSp>
          <p:nvCxnSpPr>
            <p:cNvPr id="87" name="Straight Connector 86">
              <a:extLst>
                <a:ext uri="{FF2B5EF4-FFF2-40B4-BE49-F238E27FC236}">
                  <a16:creationId xmlns:a16="http://schemas.microsoft.com/office/drawing/2014/main" id="{96617F0A-0CB8-4B44-824D-F9814E59C065}"/>
                </a:ext>
              </a:extLst>
            </p:cNvPr>
            <p:cNvCxnSpPr/>
            <p:nvPr/>
          </p:nvCxnSpPr>
          <p:spPr>
            <a:xfrm>
              <a:off x="102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369FD6E2-B93C-48DC-B1DB-E9113B2970EE}"/>
                </a:ext>
              </a:extLst>
            </p:cNvPr>
            <p:cNvCxnSpPr/>
            <p:nvPr/>
          </p:nvCxnSpPr>
          <p:spPr>
            <a:xfrm>
              <a:off x="102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7169106F-DB88-4009-8CEB-D705ADAC915E}"/>
                </a:ext>
              </a:extLst>
            </p:cNvPr>
            <p:cNvCxnSpPr/>
            <p:nvPr/>
          </p:nvCxnSpPr>
          <p:spPr>
            <a:xfrm>
              <a:off x="1026000" y="3312000"/>
              <a:ext cx="738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Rectangle 119">
              <a:extLst>
                <a:ext uri="{FF2B5EF4-FFF2-40B4-BE49-F238E27FC236}">
                  <a16:creationId xmlns:a16="http://schemas.microsoft.com/office/drawing/2014/main" id="{C4655627-E5D6-49DA-8BE1-8764CD913E88}"/>
                </a:ext>
              </a:extLst>
            </p:cNvPr>
            <p:cNvSpPr/>
            <p:nvPr/>
          </p:nvSpPr>
          <p:spPr>
            <a:xfrm>
              <a:off x="1926000" y="3312000"/>
              <a:ext cx="180000" cy="44656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1" name="Rectangle 120">
              <a:extLst>
                <a:ext uri="{FF2B5EF4-FFF2-40B4-BE49-F238E27FC236}">
                  <a16:creationId xmlns:a16="http://schemas.microsoft.com/office/drawing/2014/main" id="{3D650BE3-19CE-4819-81F4-56D1F0CF2520}"/>
                </a:ext>
              </a:extLst>
            </p:cNvPr>
            <p:cNvSpPr/>
            <p:nvPr/>
          </p:nvSpPr>
          <p:spPr>
            <a:xfrm>
              <a:off x="1566000" y="3312000"/>
              <a:ext cx="180000" cy="46205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4" name="Rectangle 133">
              <a:extLst>
                <a:ext uri="{FF2B5EF4-FFF2-40B4-BE49-F238E27FC236}">
                  <a16:creationId xmlns:a16="http://schemas.microsoft.com/office/drawing/2014/main" id="{5CD41B67-66F9-43EB-B4A5-0730DE065692}"/>
                </a:ext>
              </a:extLst>
            </p:cNvPr>
            <p:cNvSpPr/>
            <p:nvPr/>
          </p:nvSpPr>
          <p:spPr>
            <a:xfrm>
              <a:off x="2650663" y="3312000"/>
              <a:ext cx="180000" cy="41148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5" name="Rectangle 134">
              <a:extLst>
                <a:ext uri="{FF2B5EF4-FFF2-40B4-BE49-F238E27FC236}">
                  <a16:creationId xmlns:a16="http://schemas.microsoft.com/office/drawing/2014/main" id="{BD20D3B4-701D-466A-BBA3-90B6E0EFA5F6}"/>
                </a:ext>
              </a:extLst>
            </p:cNvPr>
            <p:cNvSpPr/>
            <p:nvPr/>
          </p:nvSpPr>
          <p:spPr>
            <a:xfrm>
              <a:off x="2286000" y="3311999"/>
              <a:ext cx="180000" cy="428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9" name="Rectangle 148">
              <a:extLst>
                <a:ext uri="{FF2B5EF4-FFF2-40B4-BE49-F238E27FC236}">
                  <a16:creationId xmlns:a16="http://schemas.microsoft.com/office/drawing/2014/main" id="{D61682BD-219F-426B-8F9B-16DB61AB1897}"/>
                </a:ext>
              </a:extLst>
            </p:cNvPr>
            <p:cNvSpPr/>
            <p:nvPr/>
          </p:nvSpPr>
          <p:spPr>
            <a:xfrm>
              <a:off x="7326000" y="2909075"/>
              <a:ext cx="180000" cy="40292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3" name="Rectangle 152">
              <a:extLst>
                <a:ext uri="{FF2B5EF4-FFF2-40B4-BE49-F238E27FC236}">
                  <a16:creationId xmlns:a16="http://schemas.microsoft.com/office/drawing/2014/main" id="{EBA12326-C455-42DF-BB4E-77604B0CE58A}"/>
                </a:ext>
              </a:extLst>
            </p:cNvPr>
            <p:cNvSpPr/>
            <p:nvPr/>
          </p:nvSpPr>
          <p:spPr>
            <a:xfrm>
              <a:off x="4806670" y="3312000"/>
              <a:ext cx="180000" cy="19360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4" name="Rectangle 153">
              <a:extLst>
                <a:ext uri="{FF2B5EF4-FFF2-40B4-BE49-F238E27FC236}">
                  <a16:creationId xmlns:a16="http://schemas.microsoft.com/office/drawing/2014/main" id="{083CABEA-4991-4857-98E9-87D6ED51FEF5}"/>
                </a:ext>
              </a:extLst>
            </p:cNvPr>
            <p:cNvSpPr/>
            <p:nvPr/>
          </p:nvSpPr>
          <p:spPr>
            <a:xfrm>
              <a:off x="4446000" y="3312000"/>
              <a:ext cx="180000" cy="20019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5" name="Rectangle 154">
              <a:extLst>
                <a:ext uri="{FF2B5EF4-FFF2-40B4-BE49-F238E27FC236}">
                  <a16:creationId xmlns:a16="http://schemas.microsoft.com/office/drawing/2014/main" id="{EBFDD64D-E8C0-4855-90F6-86E26B60A1F6}"/>
                </a:ext>
              </a:extLst>
            </p:cNvPr>
            <p:cNvSpPr/>
            <p:nvPr/>
          </p:nvSpPr>
          <p:spPr>
            <a:xfrm>
              <a:off x="5526000" y="3312000"/>
              <a:ext cx="180000" cy="5759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6" name="Rectangle 155">
              <a:extLst>
                <a:ext uri="{FF2B5EF4-FFF2-40B4-BE49-F238E27FC236}">
                  <a16:creationId xmlns:a16="http://schemas.microsoft.com/office/drawing/2014/main" id="{07743F9E-5377-4D21-8121-8BDE3521C625}"/>
                </a:ext>
              </a:extLst>
            </p:cNvPr>
            <p:cNvSpPr/>
            <p:nvPr/>
          </p:nvSpPr>
          <p:spPr>
            <a:xfrm>
              <a:off x="5166000" y="3311999"/>
              <a:ext cx="180000" cy="792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8" name="Rectangle 157">
              <a:extLst>
                <a:ext uri="{FF2B5EF4-FFF2-40B4-BE49-F238E27FC236}">
                  <a16:creationId xmlns:a16="http://schemas.microsoft.com/office/drawing/2014/main" id="{AD63E786-40DA-443F-A72D-CCD41A73F1D1}"/>
                </a:ext>
              </a:extLst>
            </p:cNvPr>
            <p:cNvSpPr/>
            <p:nvPr/>
          </p:nvSpPr>
          <p:spPr>
            <a:xfrm>
              <a:off x="3366000" y="3312000"/>
              <a:ext cx="180000" cy="30828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9" name="Rectangle 158">
              <a:extLst>
                <a:ext uri="{FF2B5EF4-FFF2-40B4-BE49-F238E27FC236}">
                  <a16:creationId xmlns:a16="http://schemas.microsoft.com/office/drawing/2014/main" id="{D8470F23-471B-4E18-ACBF-AA7A799368AF}"/>
                </a:ext>
              </a:extLst>
            </p:cNvPr>
            <p:cNvSpPr/>
            <p:nvPr/>
          </p:nvSpPr>
          <p:spPr>
            <a:xfrm>
              <a:off x="3006000" y="3312000"/>
              <a:ext cx="180000" cy="37707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0" name="Rectangle 159">
              <a:extLst>
                <a:ext uri="{FF2B5EF4-FFF2-40B4-BE49-F238E27FC236}">
                  <a16:creationId xmlns:a16="http://schemas.microsoft.com/office/drawing/2014/main" id="{D99EA9EF-19A0-4E95-AD17-C9D193863E69}"/>
                </a:ext>
              </a:extLst>
            </p:cNvPr>
            <p:cNvSpPr/>
            <p:nvPr/>
          </p:nvSpPr>
          <p:spPr>
            <a:xfrm>
              <a:off x="4086000" y="3312000"/>
              <a:ext cx="180000" cy="20019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1" name="Rectangle 160">
              <a:extLst>
                <a:ext uri="{FF2B5EF4-FFF2-40B4-BE49-F238E27FC236}">
                  <a16:creationId xmlns:a16="http://schemas.microsoft.com/office/drawing/2014/main" id="{F8221FC6-5B2E-4885-A492-C1365855DD9B}"/>
                </a:ext>
              </a:extLst>
            </p:cNvPr>
            <p:cNvSpPr/>
            <p:nvPr/>
          </p:nvSpPr>
          <p:spPr>
            <a:xfrm>
              <a:off x="3726000" y="3312000"/>
              <a:ext cx="180000" cy="22532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3" name="Rectangle 162">
              <a:extLst>
                <a:ext uri="{FF2B5EF4-FFF2-40B4-BE49-F238E27FC236}">
                  <a16:creationId xmlns:a16="http://schemas.microsoft.com/office/drawing/2014/main" id="{6F318F81-3D10-4F42-91ED-3D4213EE9631}"/>
                </a:ext>
              </a:extLst>
            </p:cNvPr>
            <p:cNvSpPr/>
            <p:nvPr/>
          </p:nvSpPr>
          <p:spPr>
            <a:xfrm>
              <a:off x="6246000" y="3254400"/>
              <a:ext cx="180000" cy="57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4" name="Rectangle 163">
              <a:extLst>
                <a:ext uri="{FF2B5EF4-FFF2-40B4-BE49-F238E27FC236}">
                  <a16:creationId xmlns:a16="http://schemas.microsoft.com/office/drawing/2014/main" id="{D449489B-DEEF-414D-AC55-F1929566B1B0}"/>
                </a:ext>
              </a:extLst>
            </p:cNvPr>
            <p:cNvSpPr/>
            <p:nvPr/>
          </p:nvSpPr>
          <p:spPr>
            <a:xfrm>
              <a:off x="5886000" y="3286800"/>
              <a:ext cx="180000" cy="252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5" name="Rectangle 164">
              <a:extLst>
                <a:ext uri="{FF2B5EF4-FFF2-40B4-BE49-F238E27FC236}">
                  <a16:creationId xmlns:a16="http://schemas.microsoft.com/office/drawing/2014/main" id="{44CB2749-C157-4780-BC6A-37BF7A0C7446}"/>
                </a:ext>
              </a:extLst>
            </p:cNvPr>
            <p:cNvSpPr/>
            <p:nvPr/>
          </p:nvSpPr>
          <p:spPr>
            <a:xfrm>
              <a:off x="6966000" y="2954570"/>
              <a:ext cx="180000" cy="35743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6" name="Rectangle 165">
              <a:extLst>
                <a:ext uri="{FF2B5EF4-FFF2-40B4-BE49-F238E27FC236}">
                  <a16:creationId xmlns:a16="http://schemas.microsoft.com/office/drawing/2014/main" id="{C5B7F2D2-C9E2-4A21-9BEA-666FED536C11}"/>
                </a:ext>
              </a:extLst>
            </p:cNvPr>
            <p:cNvSpPr/>
            <p:nvPr/>
          </p:nvSpPr>
          <p:spPr>
            <a:xfrm>
              <a:off x="6606000" y="3124368"/>
              <a:ext cx="180000" cy="18763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1" name="Rectangle 150">
              <a:extLst>
                <a:ext uri="{FF2B5EF4-FFF2-40B4-BE49-F238E27FC236}">
                  <a16:creationId xmlns:a16="http://schemas.microsoft.com/office/drawing/2014/main" id="{A961F195-34A0-418D-B45D-AD116501D571}"/>
                </a:ext>
              </a:extLst>
            </p:cNvPr>
            <p:cNvSpPr/>
            <p:nvPr/>
          </p:nvSpPr>
          <p:spPr>
            <a:xfrm>
              <a:off x="8046000" y="1850627"/>
              <a:ext cx="180000" cy="146137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8" name="Rectangle 147">
              <a:extLst>
                <a:ext uri="{FF2B5EF4-FFF2-40B4-BE49-F238E27FC236}">
                  <a16:creationId xmlns:a16="http://schemas.microsoft.com/office/drawing/2014/main" id="{671CE033-846B-4124-9E78-43B6F5E9B09D}"/>
                </a:ext>
              </a:extLst>
            </p:cNvPr>
            <p:cNvSpPr/>
            <p:nvPr/>
          </p:nvSpPr>
          <p:spPr>
            <a:xfrm>
              <a:off x="7686000" y="2898831"/>
              <a:ext cx="180000" cy="41316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4" name="Rectangle 83">
              <a:extLst>
                <a:ext uri="{FF2B5EF4-FFF2-40B4-BE49-F238E27FC236}">
                  <a16:creationId xmlns:a16="http://schemas.microsoft.com/office/drawing/2014/main" id="{EB0EA92C-6ED4-479D-AC53-FDADE9F4B7C8}"/>
                </a:ext>
              </a:extLst>
            </p:cNvPr>
            <p:cNvSpPr/>
            <p:nvPr/>
          </p:nvSpPr>
          <p:spPr>
            <a:xfrm>
              <a:off x="1206000" y="3312000"/>
              <a:ext cx="180000" cy="47825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nvGrpSpPr>
            <p:cNvPr id="7" name="Group 6">
              <a:extLst>
                <a:ext uri="{FF2B5EF4-FFF2-40B4-BE49-F238E27FC236}">
                  <a16:creationId xmlns:a16="http://schemas.microsoft.com/office/drawing/2014/main" id="{06BD6C21-C11A-45F5-B5CD-1291B2726C8F}"/>
                </a:ext>
              </a:extLst>
            </p:cNvPr>
            <p:cNvGrpSpPr/>
            <p:nvPr/>
          </p:nvGrpSpPr>
          <p:grpSpPr>
            <a:xfrm>
              <a:off x="1206000" y="3373200"/>
              <a:ext cx="4500000" cy="537491"/>
              <a:chOff x="1206000" y="3419174"/>
              <a:chExt cx="4500000" cy="537491"/>
            </a:xfrm>
          </p:grpSpPr>
          <p:sp>
            <p:nvSpPr>
              <p:cNvPr id="132" name="object 35">
                <a:extLst>
                  <a:ext uri="{FF2B5EF4-FFF2-40B4-BE49-F238E27FC236}">
                    <a16:creationId xmlns:a16="http://schemas.microsoft.com/office/drawing/2014/main" id="{15B72925-C701-4E79-B38C-6497849C738D}"/>
                  </a:ext>
                </a:extLst>
              </p:cNvPr>
              <p:cNvSpPr txBox="1"/>
              <p:nvPr/>
            </p:nvSpPr>
            <p:spPr>
              <a:xfrm>
                <a:off x="4802126" y="3553200"/>
                <a:ext cx="184544"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a:t>
                </a:r>
                <a:r>
                  <a:rPr kumimoji="0" lang="en-GB"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27</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89" name="object 28">
                <a:extLst>
                  <a:ext uri="{FF2B5EF4-FFF2-40B4-BE49-F238E27FC236}">
                    <a16:creationId xmlns:a16="http://schemas.microsoft.com/office/drawing/2014/main" id="{7A0A1C7C-0756-43A3-BC96-43996A2A6B26}"/>
                  </a:ext>
                </a:extLst>
              </p:cNvPr>
              <p:cNvSpPr txBox="1"/>
              <p:nvPr/>
            </p:nvSpPr>
            <p:spPr>
              <a:xfrm>
                <a:off x="1206000" y="3836760"/>
                <a:ext cx="171872"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-66</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90" name="object 29">
                <a:extLst>
                  <a:ext uri="{FF2B5EF4-FFF2-40B4-BE49-F238E27FC236}">
                    <a16:creationId xmlns:a16="http://schemas.microsoft.com/office/drawing/2014/main" id="{46192608-8C70-4419-8880-64FBED8754D3}"/>
                  </a:ext>
                </a:extLst>
              </p:cNvPr>
              <p:cNvSpPr txBox="1"/>
              <p:nvPr/>
            </p:nvSpPr>
            <p:spPr>
              <a:xfrm>
                <a:off x="1565996" y="3820612"/>
                <a:ext cx="180000"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-64</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91" name="object 30">
                <a:extLst>
                  <a:ext uri="{FF2B5EF4-FFF2-40B4-BE49-F238E27FC236}">
                    <a16:creationId xmlns:a16="http://schemas.microsoft.com/office/drawing/2014/main" id="{CCA46935-E906-43E5-B3E0-CB2135D3A1A4}"/>
                  </a:ext>
                </a:extLst>
              </p:cNvPr>
              <p:cNvSpPr txBox="1"/>
              <p:nvPr/>
            </p:nvSpPr>
            <p:spPr>
              <a:xfrm>
                <a:off x="1934120" y="3805217"/>
                <a:ext cx="163753"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-62</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92" name="object 31">
                <a:extLst>
                  <a:ext uri="{FF2B5EF4-FFF2-40B4-BE49-F238E27FC236}">
                    <a16:creationId xmlns:a16="http://schemas.microsoft.com/office/drawing/2014/main" id="{EFA041B7-3E2A-4351-989B-A4F916C9CA15}"/>
                  </a:ext>
                </a:extLst>
              </p:cNvPr>
              <p:cNvSpPr txBox="1"/>
              <p:nvPr/>
            </p:nvSpPr>
            <p:spPr>
              <a:xfrm>
                <a:off x="2285991" y="3784978"/>
                <a:ext cx="171896"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-59</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93" name="object 32">
                <a:extLst>
                  <a:ext uri="{FF2B5EF4-FFF2-40B4-BE49-F238E27FC236}">
                    <a16:creationId xmlns:a16="http://schemas.microsoft.com/office/drawing/2014/main" id="{B87AE5F0-D45C-44E0-BAB6-B0DE9153E268}"/>
                  </a:ext>
                </a:extLst>
              </p:cNvPr>
              <p:cNvSpPr txBox="1"/>
              <p:nvPr/>
            </p:nvSpPr>
            <p:spPr>
              <a:xfrm>
                <a:off x="2654115" y="3770446"/>
                <a:ext cx="176548"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-57</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94" name="object 33">
                <a:extLst>
                  <a:ext uri="{FF2B5EF4-FFF2-40B4-BE49-F238E27FC236}">
                    <a16:creationId xmlns:a16="http://schemas.microsoft.com/office/drawing/2014/main" id="{7A494677-F58C-4ED4-AC96-01C6275092F9}"/>
                  </a:ext>
                </a:extLst>
              </p:cNvPr>
              <p:cNvSpPr txBox="1"/>
              <p:nvPr/>
            </p:nvSpPr>
            <p:spPr>
              <a:xfrm>
                <a:off x="3005986" y="3735674"/>
                <a:ext cx="171902"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-52</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95" name="object 34">
                <a:extLst>
                  <a:ext uri="{FF2B5EF4-FFF2-40B4-BE49-F238E27FC236}">
                    <a16:creationId xmlns:a16="http://schemas.microsoft.com/office/drawing/2014/main" id="{9A3B8F49-B05E-4875-827E-70285997D6AE}"/>
                  </a:ext>
                </a:extLst>
              </p:cNvPr>
              <p:cNvSpPr txBox="1"/>
              <p:nvPr/>
            </p:nvSpPr>
            <p:spPr>
              <a:xfrm>
                <a:off x="3361337" y="3666022"/>
                <a:ext cx="184662"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-43</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96" name="object 35">
                <a:extLst>
                  <a:ext uri="{FF2B5EF4-FFF2-40B4-BE49-F238E27FC236}">
                    <a16:creationId xmlns:a16="http://schemas.microsoft.com/office/drawing/2014/main" id="{22C0D2B1-A800-42C7-8690-9F35B7B2AFD8}"/>
                  </a:ext>
                </a:extLst>
              </p:cNvPr>
              <p:cNvSpPr txBox="1"/>
              <p:nvPr/>
            </p:nvSpPr>
            <p:spPr>
              <a:xfrm>
                <a:off x="3725998" y="3584314"/>
                <a:ext cx="180001"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-31</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98" name="object 37">
                <a:extLst>
                  <a:ext uri="{FF2B5EF4-FFF2-40B4-BE49-F238E27FC236}">
                    <a16:creationId xmlns:a16="http://schemas.microsoft.com/office/drawing/2014/main" id="{0D1F92FA-AE0E-4804-8F00-E9FCA24F5B13}"/>
                  </a:ext>
                </a:extLst>
              </p:cNvPr>
              <p:cNvSpPr txBox="1"/>
              <p:nvPr/>
            </p:nvSpPr>
            <p:spPr>
              <a:xfrm>
                <a:off x="5162126" y="3441780"/>
                <a:ext cx="183874"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-12</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99" name="object 38">
                <a:extLst>
                  <a:ext uri="{FF2B5EF4-FFF2-40B4-BE49-F238E27FC236}">
                    <a16:creationId xmlns:a16="http://schemas.microsoft.com/office/drawing/2014/main" id="{7A23E680-546F-4411-BA04-BFB3F03D5847}"/>
                  </a:ext>
                </a:extLst>
              </p:cNvPr>
              <p:cNvSpPr txBox="1"/>
              <p:nvPr/>
            </p:nvSpPr>
            <p:spPr>
              <a:xfrm>
                <a:off x="5528697" y="3419174"/>
                <a:ext cx="177303"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10" normalizeH="0" baseline="0" noProof="0" dirty="0">
                    <a:ln>
                      <a:noFill/>
                    </a:ln>
                    <a:solidFill>
                      <a:prstClr val="black"/>
                    </a:solidFill>
                    <a:effectLst/>
                    <a:uLnTx/>
                    <a:uFillTx/>
                    <a:latin typeface="Arial"/>
                    <a:ea typeface="ＭＳ Ｐゴシック" pitchFamily="34" charset="-128"/>
                    <a:cs typeface="Calibri"/>
                  </a:rPr>
                  <a:t>-8</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30" name="object 35">
                <a:extLst>
                  <a:ext uri="{FF2B5EF4-FFF2-40B4-BE49-F238E27FC236}">
                    <a16:creationId xmlns:a16="http://schemas.microsoft.com/office/drawing/2014/main" id="{DF3DAA4B-D744-4A58-B034-1A301F96438A}"/>
                  </a:ext>
                </a:extLst>
              </p:cNvPr>
              <p:cNvSpPr txBox="1"/>
              <p:nvPr/>
            </p:nvSpPr>
            <p:spPr>
              <a:xfrm>
                <a:off x="4083562" y="3559228"/>
                <a:ext cx="181002"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a:t>
                </a:r>
                <a:r>
                  <a:rPr kumimoji="0" lang="en-GB"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28</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31" name="object 35">
                <a:extLst>
                  <a:ext uri="{FF2B5EF4-FFF2-40B4-BE49-F238E27FC236}">
                    <a16:creationId xmlns:a16="http://schemas.microsoft.com/office/drawing/2014/main" id="{143B8BB9-AB3C-4905-A7F6-1FB67113B804}"/>
                  </a:ext>
                </a:extLst>
              </p:cNvPr>
              <p:cNvSpPr txBox="1"/>
              <p:nvPr/>
            </p:nvSpPr>
            <p:spPr>
              <a:xfrm>
                <a:off x="4448226" y="3562770"/>
                <a:ext cx="177774"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a:t>
                </a:r>
                <a:r>
                  <a:rPr kumimoji="0" lang="en-GB"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28</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grpSp>
        <p:grpSp>
          <p:nvGrpSpPr>
            <p:cNvPr id="3" name="Group 2">
              <a:extLst>
                <a:ext uri="{FF2B5EF4-FFF2-40B4-BE49-F238E27FC236}">
                  <a16:creationId xmlns:a16="http://schemas.microsoft.com/office/drawing/2014/main" id="{ECD93036-EEEA-4B4D-ACD8-8A3F7253F6FC}"/>
                </a:ext>
              </a:extLst>
            </p:cNvPr>
            <p:cNvGrpSpPr/>
            <p:nvPr/>
          </p:nvGrpSpPr>
          <p:grpSpPr>
            <a:xfrm>
              <a:off x="5879804" y="1702800"/>
              <a:ext cx="2346196" cy="1552787"/>
              <a:chOff x="5879804" y="1648800"/>
              <a:chExt cx="2346196" cy="1552787"/>
            </a:xfrm>
          </p:grpSpPr>
          <p:sp>
            <p:nvSpPr>
              <p:cNvPr id="200" name="object 39">
                <a:extLst>
                  <a:ext uri="{FF2B5EF4-FFF2-40B4-BE49-F238E27FC236}">
                    <a16:creationId xmlns:a16="http://schemas.microsoft.com/office/drawing/2014/main" id="{9E7A8C55-EDF9-444A-A6A3-DF27D2AABF33}"/>
                  </a:ext>
                </a:extLst>
              </p:cNvPr>
              <p:cNvSpPr txBox="1"/>
              <p:nvPr/>
            </p:nvSpPr>
            <p:spPr>
              <a:xfrm>
                <a:off x="5879804" y="3081682"/>
                <a:ext cx="186191"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4</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201" name="object 40">
                <a:extLst>
                  <a:ext uri="{FF2B5EF4-FFF2-40B4-BE49-F238E27FC236}">
                    <a16:creationId xmlns:a16="http://schemas.microsoft.com/office/drawing/2014/main" id="{A5B4228E-EF3C-4F1E-A908-3C3C589400D6}"/>
                  </a:ext>
                </a:extLst>
              </p:cNvPr>
              <p:cNvSpPr txBox="1"/>
              <p:nvPr/>
            </p:nvSpPr>
            <p:spPr>
              <a:xfrm>
                <a:off x="6242844" y="3050893"/>
                <a:ext cx="186191"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8</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202" name="object 41">
                <a:extLst>
                  <a:ext uri="{FF2B5EF4-FFF2-40B4-BE49-F238E27FC236}">
                    <a16:creationId xmlns:a16="http://schemas.microsoft.com/office/drawing/2014/main" id="{92248750-6A91-4503-9AF3-E302EA3E7505}"/>
                  </a:ext>
                </a:extLst>
              </p:cNvPr>
              <p:cNvSpPr txBox="1"/>
              <p:nvPr/>
            </p:nvSpPr>
            <p:spPr>
              <a:xfrm>
                <a:off x="6603110" y="2922247"/>
                <a:ext cx="174776"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26</a:t>
                </a:r>
              </a:p>
            </p:txBody>
          </p:sp>
          <p:sp>
            <p:nvSpPr>
              <p:cNvPr id="203" name="object 42">
                <a:extLst>
                  <a:ext uri="{FF2B5EF4-FFF2-40B4-BE49-F238E27FC236}">
                    <a16:creationId xmlns:a16="http://schemas.microsoft.com/office/drawing/2014/main" id="{D1C82E51-3BC7-4AE0-A6D4-48D4CA1E8379}"/>
                  </a:ext>
                </a:extLst>
              </p:cNvPr>
              <p:cNvSpPr txBox="1"/>
              <p:nvPr/>
            </p:nvSpPr>
            <p:spPr>
              <a:xfrm>
                <a:off x="6966001" y="2753878"/>
                <a:ext cx="180000"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49</a:t>
                </a:r>
              </a:p>
            </p:txBody>
          </p:sp>
          <p:sp>
            <p:nvSpPr>
              <p:cNvPr id="138" name="object 42">
                <a:extLst>
                  <a:ext uri="{FF2B5EF4-FFF2-40B4-BE49-F238E27FC236}">
                    <a16:creationId xmlns:a16="http://schemas.microsoft.com/office/drawing/2014/main" id="{C02EDFAD-8CF7-413F-9D34-EF048A5F79D3}"/>
                  </a:ext>
                </a:extLst>
              </p:cNvPr>
              <p:cNvSpPr txBox="1"/>
              <p:nvPr/>
            </p:nvSpPr>
            <p:spPr>
              <a:xfrm>
                <a:off x="7326000" y="2707200"/>
                <a:ext cx="180000"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GB" sz="7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56</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39" name="object 42">
                <a:extLst>
                  <a:ext uri="{FF2B5EF4-FFF2-40B4-BE49-F238E27FC236}">
                    <a16:creationId xmlns:a16="http://schemas.microsoft.com/office/drawing/2014/main" id="{360C9347-0569-458E-A2AF-A33EE365F4C3}"/>
                  </a:ext>
                </a:extLst>
              </p:cNvPr>
              <p:cNvSpPr txBox="1"/>
              <p:nvPr/>
            </p:nvSpPr>
            <p:spPr>
              <a:xfrm>
                <a:off x="7683110" y="2696400"/>
                <a:ext cx="180000"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GB" sz="7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57</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141" name="object 42">
                <a:extLst>
                  <a:ext uri="{FF2B5EF4-FFF2-40B4-BE49-F238E27FC236}">
                    <a16:creationId xmlns:a16="http://schemas.microsoft.com/office/drawing/2014/main" id="{BE649BB5-8F55-4812-8D80-5A7F48EDB0D1}"/>
                  </a:ext>
                </a:extLst>
              </p:cNvPr>
              <p:cNvSpPr txBox="1"/>
              <p:nvPr/>
            </p:nvSpPr>
            <p:spPr>
              <a:xfrm>
                <a:off x="8046000" y="1648800"/>
                <a:ext cx="180000" cy="119905"/>
              </a:xfrm>
              <a:prstGeom prst="rect">
                <a:avLst/>
              </a:prstGeom>
            </p:spPr>
            <p:txBody>
              <a:bodyPr vert="horz" wrap="square" lIns="0" tIns="12065" rIns="0" bIns="0" rtlCol="0" anchor="ctr">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GB" sz="7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203</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grpSp>
      </p:grpSp>
    </p:spTree>
    <p:extLst>
      <p:ext uri="{BB962C8B-B14F-4D97-AF65-F5344CB8AC3E}">
        <p14:creationId xmlns:p14="http://schemas.microsoft.com/office/powerpoint/2010/main" val="133629988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8353F1B-83AF-4F6E-9306-CE793AB37962}"/>
              </a:ext>
            </a:extLst>
          </p:cNvPr>
          <p:cNvGrpSpPr/>
          <p:nvPr/>
        </p:nvGrpSpPr>
        <p:grpSpPr>
          <a:xfrm>
            <a:off x="0" y="0"/>
            <a:ext cx="10285200" cy="5760000"/>
            <a:chOff x="0" y="0"/>
            <a:chExt cx="10285200" cy="5760000"/>
          </a:xfrm>
        </p:grpSpPr>
        <p:sp>
          <p:nvSpPr>
            <p:cNvPr id="113" name="Rectangle 112">
              <a:extLst>
                <a:ext uri="{FF2B5EF4-FFF2-40B4-BE49-F238E27FC236}">
                  <a16:creationId xmlns:a16="http://schemas.microsoft.com/office/drawing/2014/main" id="{8AFBC85E-F8EC-4239-8753-873FD625CBF4}"/>
                </a:ext>
              </a:extLst>
            </p:cNvPr>
            <p:cNvSpPr/>
            <p:nvPr/>
          </p:nvSpPr>
          <p:spPr>
            <a:xfrm>
              <a:off x="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Asia and the Pacific, 2014–2018</a:t>
              </a:r>
            </a:p>
          </p:txBody>
        </p:sp>
        <p:sp>
          <p:nvSpPr>
            <p:cNvPr id="195" name="Rectangle 194">
              <a:extLst>
                <a:ext uri="{FF2B5EF4-FFF2-40B4-BE49-F238E27FC236}">
                  <a16:creationId xmlns:a16="http://schemas.microsoft.com/office/drawing/2014/main" id="{C5CD42CC-8745-4411-8BBE-4757FB239D75}"/>
                </a:ext>
              </a:extLst>
            </p:cNvPr>
            <p:cNvSpPr/>
            <p:nvPr/>
          </p:nvSpPr>
          <p:spPr>
            <a:xfrm>
              <a:off x="524520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Asia and the Pacific, 2018</a:t>
              </a: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prevalence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among key populations</a:t>
              </a:r>
            </a:p>
          </p:txBody>
        </p:sp>
        <p:sp>
          <p:nvSpPr>
            <p:cNvPr id="95" name="Rectangle 94">
              <a:extLst>
                <a:ext uri="{FF2B5EF4-FFF2-40B4-BE49-F238E27FC236}">
                  <a16:creationId xmlns:a16="http://schemas.microsoft.com/office/drawing/2014/main" id="{82901BC7-0700-41C0-8DB2-C04892DCE002}"/>
                </a:ext>
              </a:extLst>
            </p:cNvPr>
            <p:cNvSpPr/>
            <p:nvPr/>
          </p:nvSpPr>
          <p:spPr>
            <a:xfrm>
              <a:off x="524520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Distribution of new HIV infections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(aged 15–49 years), by population group</a:t>
              </a:r>
            </a:p>
          </p:txBody>
        </p:sp>
        <p:sp>
          <p:nvSpPr>
            <p:cNvPr id="211" name="Rectangle 210">
              <a:extLst>
                <a:ext uri="{FF2B5EF4-FFF2-40B4-BE49-F238E27FC236}">
                  <a16:creationId xmlns:a16="http://schemas.microsoft.com/office/drawing/2014/main" id="{0922FD3B-9713-40D0-B7A1-83FE0384323F}"/>
                </a:ext>
              </a:extLst>
            </p:cNvPr>
            <p:cNvSpPr/>
            <p:nvPr/>
          </p:nvSpPr>
          <p:spPr>
            <a:xfrm>
              <a:off x="432000" y="4338000"/>
              <a:ext cx="108000" cy="108000"/>
            </a:xfrm>
            <a:prstGeom prst="rect">
              <a:avLst/>
            </a:prstGeom>
            <a:solidFill>
              <a:srgbClr val="F78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TextBox 209">
              <a:extLst>
                <a:ext uri="{FF2B5EF4-FFF2-40B4-BE49-F238E27FC236}">
                  <a16:creationId xmlns:a16="http://schemas.microsoft.com/office/drawing/2014/main" id="{28006A5A-5860-476E-8D1E-17663F79FF23}"/>
                </a:ext>
              </a:extLst>
            </p:cNvPr>
            <p:cNvSpPr txBox="1"/>
            <p:nvPr/>
          </p:nvSpPr>
          <p:spPr>
            <a:xfrm>
              <a:off x="576000" y="4320000"/>
              <a:ext cx="1086836"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Sex workers, n = 211</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9" name="Rectangle 208">
              <a:extLst>
                <a:ext uri="{FF2B5EF4-FFF2-40B4-BE49-F238E27FC236}">
                  <a16:creationId xmlns:a16="http://schemas.microsoft.com/office/drawing/2014/main" id="{41680D92-001D-42AF-82F4-0FD1D7BC36F9}"/>
                </a:ext>
              </a:extLst>
            </p:cNvPr>
            <p:cNvSpPr/>
            <p:nvPr/>
          </p:nvSpPr>
          <p:spPr>
            <a:xfrm>
              <a:off x="1800000" y="4338000"/>
              <a:ext cx="108000" cy="108000"/>
            </a:xfrm>
            <a:prstGeom prst="rect">
              <a:avLst/>
            </a:prstGeom>
            <a:solidFill>
              <a:srgbClr val="FFE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Rectangle 207">
              <a:extLst>
                <a:ext uri="{FF2B5EF4-FFF2-40B4-BE49-F238E27FC236}">
                  <a16:creationId xmlns:a16="http://schemas.microsoft.com/office/drawing/2014/main" id="{72A2F8A2-B950-414C-9724-EA2FF99C953D}"/>
                </a:ext>
              </a:extLst>
            </p:cNvPr>
            <p:cNvSpPr/>
            <p:nvPr/>
          </p:nvSpPr>
          <p:spPr>
            <a:xfrm>
              <a:off x="1944000" y="4320000"/>
              <a:ext cx="2862963"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Gay men and other men who have sex with men, n = 21</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7" name="Rectangle 206">
              <a:extLst>
                <a:ext uri="{FF2B5EF4-FFF2-40B4-BE49-F238E27FC236}">
                  <a16:creationId xmlns:a16="http://schemas.microsoft.com/office/drawing/2014/main" id="{EEEA617A-C3F1-4853-BCF0-06225B466437}"/>
                </a:ext>
              </a:extLst>
            </p:cNvPr>
            <p:cNvSpPr/>
            <p:nvPr/>
          </p:nvSpPr>
          <p:spPr>
            <a:xfrm>
              <a:off x="432000" y="4554000"/>
              <a:ext cx="108000" cy="108000"/>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Rectangle 205">
              <a:extLst>
                <a:ext uri="{FF2B5EF4-FFF2-40B4-BE49-F238E27FC236}">
                  <a16:creationId xmlns:a16="http://schemas.microsoft.com/office/drawing/2014/main" id="{2BC64016-FDB4-416D-ADC3-87DECFF20933}"/>
                </a:ext>
              </a:extLst>
            </p:cNvPr>
            <p:cNvSpPr/>
            <p:nvPr/>
          </p:nvSpPr>
          <p:spPr>
            <a:xfrm>
              <a:off x="576000" y="4536000"/>
              <a:ext cx="1612621"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who inject drugs, n = 16</a:t>
              </a:r>
            </a:p>
          </p:txBody>
        </p:sp>
        <p:sp>
          <p:nvSpPr>
            <p:cNvPr id="205" name="Rectangle 204">
              <a:extLst>
                <a:ext uri="{FF2B5EF4-FFF2-40B4-BE49-F238E27FC236}">
                  <a16:creationId xmlns:a16="http://schemas.microsoft.com/office/drawing/2014/main" id="{EB8CEB18-3576-4AD7-BD85-3F1709FEE2EE}"/>
                </a:ext>
              </a:extLst>
            </p:cNvPr>
            <p:cNvSpPr/>
            <p:nvPr/>
          </p:nvSpPr>
          <p:spPr>
            <a:xfrm>
              <a:off x="2304000" y="4554000"/>
              <a:ext cx="108000" cy="108000"/>
            </a:xfrm>
            <a:prstGeom prst="rect">
              <a:avLst/>
            </a:prstGeom>
            <a:solidFill>
              <a:srgbClr val="88C5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Rectangle 203">
              <a:extLst>
                <a:ext uri="{FF2B5EF4-FFF2-40B4-BE49-F238E27FC236}">
                  <a16:creationId xmlns:a16="http://schemas.microsoft.com/office/drawing/2014/main" id="{86839D15-3EAB-4ACD-AC66-46671E9C97F7}"/>
                </a:ext>
              </a:extLst>
            </p:cNvPr>
            <p:cNvSpPr/>
            <p:nvPr/>
          </p:nvSpPr>
          <p:spPr>
            <a:xfrm>
              <a:off x="2448000" y="4536000"/>
              <a:ext cx="1420261"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Transgender people, n = 13</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2" name="Rectangle 201">
              <a:extLst>
                <a:ext uri="{FF2B5EF4-FFF2-40B4-BE49-F238E27FC236}">
                  <a16:creationId xmlns:a16="http://schemas.microsoft.com/office/drawing/2014/main" id="{2CB80449-51DE-4748-A040-F3DCB43AA934}"/>
                </a:ext>
              </a:extLst>
            </p:cNvPr>
            <p:cNvSpPr/>
            <p:nvPr/>
          </p:nvSpPr>
          <p:spPr>
            <a:xfrm>
              <a:off x="4124244" y="4536000"/>
              <a:ext cx="8752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Prisoners, n = 10</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3" name="Rectangle 202">
              <a:extLst>
                <a:ext uri="{FF2B5EF4-FFF2-40B4-BE49-F238E27FC236}">
                  <a16:creationId xmlns:a16="http://schemas.microsoft.com/office/drawing/2014/main" id="{9BB85FB8-0046-41A3-9B46-40C5025E0E60}"/>
                </a:ext>
              </a:extLst>
            </p:cNvPr>
            <p:cNvSpPr/>
            <p:nvPr/>
          </p:nvSpPr>
          <p:spPr>
            <a:xfrm>
              <a:off x="3980244" y="4554000"/>
              <a:ext cx="108000" cy="108000"/>
            </a:xfrm>
            <a:prstGeom prst="rect">
              <a:avLst/>
            </a:prstGeom>
            <a:solidFill>
              <a:srgbClr val="EC00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Rectangle 214">
              <a:extLst>
                <a:ext uri="{FF2B5EF4-FFF2-40B4-BE49-F238E27FC236}">
                  <a16:creationId xmlns:a16="http://schemas.microsoft.com/office/drawing/2014/main" id="{E6900FF3-CB22-405D-9E13-0A7F051DE1F7}"/>
                </a:ext>
              </a:extLst>
            </p:cNvPr>
            <p:cNvSpPr/>
            <p:nvPr/>
          </p:nvSpPr>
          <p:spPr>
            <a:xfrm>
              <a:off x="0" y="5490000"/>
              <a:ext cx="2848170"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Global AIDS Monitoring, 2014–2018.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6" name="Rectangle 215">
              <a:extLst>
                <a:ext uri="{FF2B5EF4-FFF2-40B4-BE49-F238E27FC236}">
                  <a16:creationId xmlns:a16="http://schemas.microsoft.com/office/drawing/2014/main" id="{A45CD371-7FC1-4F64-9B7A-38E1E7FEDA1C}"/>
                </a:ext>
              </a:extLst>
            </p:cNvPr>
            <p:cNvSpPr/>
            <p:nvPr/>
          </p:nvSpPr>
          <p:spPr>
            <a:xfrm>
              <a:off x="5245200" y="5490000"/>
              <a:ext cx="2022005"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UNAIDS special analysis, 2019.</a:t>
              </a:r>
            </a:p>
          </p:txBody>
        </p:sp>
        <p:grpSp>
          <p:nvGrpSpPr>
            <p:cNvPr id="84" name="Group 83">
              <a:extLst>
                <a:ext uri="{FF2B5EF4-FFF2-40B4-BE49-F238E27FC236}">
                  <a16:creationId xmlns:a16="http://schemas.microsoft.com/office/drawing/2014/main" id="{C34C5A7F-6C11-49E5-9E8F-9FB8CE9A79DD}"/>
                </a:ext>
              </a:extLst>
            </p:cNvPr>
            <p:cNvGrpSpPr/>
            <p:nvPr/>
          </p:nvGrpSpPr>
          <p:grpSpPr>
            <a:xfrm>
              <a:off x="1080000" y="2522962"/>
              <a:ext cx="2982795" cy="1586789"/>
              <a:chOff x="1260000" y="1710000"/>
              <a:chExt cx="2982795" cy="1586789"/>
            </a:xfrm>
          </p:grpSpPr>
          <p:sp>
            <p:nvSpPr>
              <p:cNvPr id="85" name="object 2">
                <a:extLst>
                  <a:ext uri="{FF2B5EF4-FFF2-40B4-BE49-F238E27FC236}">
                    <a16:creationId xmlns:a16="http://schemas.microsoft.com/office/drawing/2014/main" id="{C8E00B7E-ECAB-42DE-BB8B-9453843583A3}"/>
                  </a:ext>
                </a:extLst>
              </p:cNvPr>
              <p:cNvSpPr txBox="1"/>
              <p:nvPr/>
            </p:nvSpPr>
            <p:spPr>
              <a:xfrm>
                <a:off x="1260000" y="2301629"/>
                <a:ext cx="115416" cy="426720"/>
              </a:xfrm>
              <a:prstGeom prst="rect">
                <a:avLst/>
              </a:prstGeom>
            </p:spPr>
            <p:txBody>
              <a:bodyPr vert="vert270" wrap="square" lIns="0" tIns="0" rIns="0" bIns="0" rtlCol="0">
                <a:spAutoFit/>
              </a:bodyPr>
              <a:lstStyle/>
              <a:p>
                <a:pPr marL="12700" marR="0" lvl="0" indent="0" algn="l" defTabSz="914400" rtl="0" eaLnBrk="1" fontAlgn="auto" latinLnBrk="0" hangingPunct="1">
                  <a:lnSpc>
                    <a:spcPts val="865"/>
                  </a:lnSpc>
                  <a:spcBef>
                    <a:spcPts val="0"/>
                  </a:spcBef>
                  <a:spcAft>
                    <a:spcPts val="0"/>
                  </a:spcAft>
                  <a:buClrTx/>
                  <a:buSzTx/>
                  <a:buFontTx/>
                  <a:buNone/>
                  <a:tabLst/>
                  <a:defRPr/>
                </a:pPr>
                <a:r>
                  <a:rPr kumimoji="0" sz="800" b="1" i="0" u="none" strike="noStrike" kern="0" cap="none" spc="-15" normalizeH="0" baseline="0" noProof="0" dirty="0">
                    <a:ln>
                      <a:noFill/>
                    </a:ln>
                    <a:solidFill>
                      <a:srgbClr val="808285"/>
                    </a:solidFill>
                    <a:effectLst/>
                    <a:uLnTx/>
                    <a:uFillTx/>
                    <a:latin typeface="Arial" panose="020B0604020202020204" pitchFamily="34" charset="0"/>
                    <a:ea typeface="ＭＳ Ｐゴシック" pitchFamily="34" charset="-128"/>
                    <a:cs typeface="Arial" panose="020B0604020202020204" pitchFamily="34" charset="0"/>
                  </a:rPr>
                  <a:t>Per</a:t>
                </a:r>
                <a:r>
                  <a:rPr kumimoji="0" sz="800" b="1" i="0" u="none" strike="noStrike" kern="0" cap="none" spc="-45" normalizeH="0" baseline="0" noProof="0" dirty="0">
                    <a:ln>
                      <a:noFill/>
                    </a:ln>
                    <a:solidFill>
                      <a:srgbClr val="808285"/>
                    </a:solidFill>
                    <a:effectLst/>
                    <a:uLnTx/>
                    <a:uFillTx/>
                    <a:latin typeface="Arial" panose="020B0604020202020204" pitchFamily="34" charset="0"/>
                    <a:ea typeface="ＭＳ Ｐゴシック" pitchFamily="34" charset="-128"/>
                    <a:cs typeface="Arial" panose="020B0604020202020204" pitchFamily="34" charset="0"/>
                  </a:rPr>
                  <a:t> </a:t>
                </a:r>
                <a:r>
                  <a:rPr kumimoji="0" sz="800" b="1" i="0" u="none" strike="noStrike" kern="0" cap="none" spc="-5" normalizeH="0" baseline="0" noProof="0" dirty="0">
                    <a:ln>
                      <a:noFill/>
                    </a:ln>
                    <a:solidFill>
                      <a:srgbClr val="808285"/>
                    </a:solidFill>
                    <a:effectLst/>
                    <a:uLnTx/>
                    <a:uFillTx/>
                    <a:latin typeface="Arial" panose="020B0604020202020204" pitchFamily="34" charset="0"/>
                    <a:ea typeface="ＭＳ Ｐゴシック" pitchFamily="34" charset="-128"/>
                    <a:cs typeface="Arial" panose="020B0604020202020204" pitchFamily="34" charset="0"/>
                  </a:rPr>
                  <a:t>cent</a:t>
                </a:r>
                <a:endParaRPr kumimoji="0" sz="800" b="0" i="0" u="none" strike="noStrike" kern="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86" name="object 3">
                <a:extLst>
                  <a:ext uri="{FF2B5EF4-FFF2-40B4-BE49-F238E27FC236}">
                    <a16:creationId xmlns:a16="http://schemas.microsoft.com/office/drawing/2014/main" id="{A321EEB2-D1F1-49DE-BEDF-A001FADC9F58}"/>
                  </a:ext>
                </a:extLst>
              </p:cNvPr>
              <p:cNvSpPr txBox="1"/>
              <p:nvPr/>
            </p:nvSpPr>
            <p:spPr>
              <a:xfrm>
                <a:off x="1495738" y="1710000"/>
                <a:ext cx="131445" cy="9702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35</a:t>
                </a:r>
                <a:endParaRPr kumimoji="0" sz="800" b="0" i="0" u="none" strike="noStrike" kern="0" cap="none" spc="0" normalizeH="0" baseline="0" noProof="0" dirty="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30</a:t>
                </a:r>
                <a:endParaRPr kumimoji="0" sz="800" b="0" i="0" u="none" strike="noStrike" kern="0" cap="none" spc="0" normalizeH="0" baseline="0" noProof="0" dirty="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655"/>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25</a:t>
                </a:r>
                <a:endParaRPr kumimoji="0" sz="800" b="0" i="0" u="none" strike="noStrike" kern="0" cap="none" spc="0" normalizeH="0" baseline="0" noProof="0" dirty="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20</a:t>
                </a:r>
                <a:endParaRPr kumimoji="0" sz="800" b="0" i="0" u="none" strike="noStrike" kern="0" cap="none" spc="0" normalizeH="0" baseline="0" noProof="0" dirty="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15</a:t>
                </a:r>
                <a:endParaRPr kumimoji="0" sz="800" b="0" i="0" u="none" strike="noStrike" kern="0" cap="none" spc="0" normalizeH="0" baseline="0" noProof="0" dirty="0">
                  <a:ln>
                    <a:noFill/>
                  </a:ln>
                  <a:solidFill>
                    <a:prstClr val="black"/>
                  </a:solidFill>
                  <a:effectLst/>
                  <a:uLnTx/>
                  <a:uFillTx/>
                  <a:latin typeface="Trebuchet MS"/>
                  <a:ea typeface="ＭＳ Ｐゴシック" pitchFamily="34" charset="-128"/>
                  <a:cs typeface="Trebuchet MS"/>
                </a:endParaRPr>
              </a:p>
            </p:txBody>
          </p:sp>
          <p:sp>
            <p:nvSpPr>
              <p:cNvPr id="87" name="object 4">
                <a:extLst>
                  <a:ext uri="{FF2B5EF4-FFF2-40B4-BE49-F238E27FC236}">
                    <a16:creationId xmlns:a16="http://schemas.microsoft.com/office/drawing/2014/main" id="{5E0F0261-641E-4CE2-969B-D7EA1D6E53C6}"/>
                  </a:ext>
                </a:extLst>
              </p:cNvPr>
              <p:cNvSpPr txBox="1"/>
              <p:nvPr/>
            </p:nvSpPr>
            <p:spPr>
              <a:xfrm>
                <a:off x="1495738" y="2738192"/>
                <a:ext cx="131445"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10</a:t>
                </a:r>
                <a:endParaRPr kumimoji="0" sz="800" b="0" i="0" u="none" strike="noStrike" kern="0" cap="none" spc="0" normalizeH="0" baseline="0" noProof="0" dirty="0">
                  <a:ln>
                    <a:noFill/>
                  </a:ln>
                  <a:solidFill>
                    <a:prstClr val="black"/>
                  </a:solidFill>
                  <a:effectLst/>
                  <a:uLnTx/>
                  <a:uFillTx/>
                  <a:latin typeface="Trebuchet MS"/>
                  <a:ea typeface="ＭＳ Ｐゴシック" pitchFamily="34" charset="-128"/>
                  <a:cs typeface="Trebuchet MS"/>
                </a:endParaRPr>
              </a:p>
            </p:txBody>
          </p:sp>
          <p:sp>
            <p:nvSpPr>
              <p:cNvPr id="88" name="object 5">
                <a:extLst>
                  <a:ext uri="{FF2B5EF4-FFF2-40B4-BE49-F238E27FC236}">
                    <a16:creationId xmlns:a16="http://schemas.microsoft.com/office/drawing/2014/main" id="{0454CBAD-0649-4BE0-BD83-FC713B90054E}"/>
                  </a:ext>
                </a:extLst>
              </p:cNvPr>
              <p:cNvSpPr txBox="1"/>
              <p:nvPr/>
            </p:nvSpPr>
            <p:spPr>
              <a:xfrm>
                <a:off x="1548570" y="2943831"/>
                <a:ext cx="78740"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5</a:t>
                </a:r>
                <a:endParaRPr kumimoji="0" sz="800" b="0" i="0" u="none" strike="noStrike" kern="0" cap="none" spc="0" normalizeH="0" baseline="0" noProof="0">
                  <a:ln>
                    <a:noFill/>
                  </a:ln>
                  <a:solidFill>
                    <a:prstClr val="black"/>
                  </a:solidFill>
                  <a:effectLst/>
                  <a:uLnTx/>
                  <a:uFillTx/>
                  <a:latin typeface="Trebuchet MS"/>
                  <a:ea typeface="ＭＳ Ｐゴシック" pitchFamily="34" charset="-128"/>
                  <a:cs typeface="Trebuchet MS"/>
                </a:endParaRPr>
              </a:p>
            </p:txBody>
          </p:sp>
          <p:sp>
            <p:nvSpPr>
              <p:cNvPr id="89" name="object 6">
                <a:extLst>
                  <a:ext uri="{FF2B5EF4-FFF2-40B4-BE49-F238E27FC236}">
                    <a16:creationId xmlns:a16="http://schemas.microsoft.com/office/drawing/2014/main" id="{8812916F-536D-4D13-BB35-BA12462C8E4D}"/>
                  </a:ext>
                </a:extLst>
              </p:cNvPr>
              <p:cNvSpPr txBox="1"/>
              <p:nvPr/>
            </p:nvSpPr>
            <p:spPr>
              <a:xfrm>
                <a:off x="1548570" y="3149469"/>
                <a:ext cx="78740"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0</a:t>
                </a:r>
                <a:endParaRPr kumimoji="0" sz="800" b="0" i="0" u="none" strike="noStrike" kern="0" cap="none" spc="0" normalizeH="0" baseline="0" noProof="0">
                  <a:ln>
                    <a:noFill/>
                  </a:ln>
                  <a:solidFill>
                    <a:prstClr val="black"/>
                  </a:solidFill>
                  <a:effectLst/>
                  <a:uLnTx/>
                  <a:uFillTx/>
                  <a:latin typeface="Trebuchet MS"/>
                  <a:ea typeface="ＭＳ Ｐゴシック" pitchFamily="34" charset="-128"/>
                  <a:cs typeface="Trebuchet MS"/>
                </a:endParaRPr>
              </a:p>
            </p:txBody>
          </p:sp>
          <p:sp>
            <p:nvSpPr>
              <p:cNvPr id="90" name="object 7">
                <a:extLst>
                  <a:ext uri="{FF2B5EF4-FFF2-40B4-BE49-F238E27FC236}">
                    <a16:creationId xmlns:a16="http://schemas.microsoft.com/office/drawing/2014/main" id="{E01C1C7F-6C1D-45EE-9F23-27D4E37D1141}"/>
                  </a:ext>
                </a:extLst>
              </p:cNvPr>
              <p:cNvSpPr/>
              <p:nvPr/>
            </p:nvSpPr>
            <p:spPr>
              <a:xfrm>
                <a:off x="1707875" y="1802287"/>
                <a:ext cx="0" cy="1423035"/>
              </a:xfrm>
              <a:custGeom>
                <a:avLst/>
                <a:gdLst/>
                <a:ahLst/>
                <a:cxnLst/>
                <a:rect l="l" t="t" r="r" b="b"/>
                <a:pathLst>
                  <a:path h="1423035">
                    <a:moveTo>
                      <a:pt x="0" y="1422653"/>
                    </a:moveTo>
                    <a:lnTo>
                      <a:pt x="0"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1" name="object 8">
                <a:extLst>
                  <a:ext uri="{FF2B5EF4-FFF2-40B4-BE49-F238E27FC236}">
                    <a16:creationId xmlns:a16="http://schemas.microsoft.com/office/drawing/2014/main" id="{8C67E61D-6F8D-4FFB-9868-8B99CE82088F}"/>
                  </a:ext>
                </a:extLst>
              </p:cNvPr>
              <p:cNvSpPr/>
              <p:nvPr/>
            </p:nvSpPr>
            <p:spPr>
              <a:xfrm>
                <a:off x="1704700" y="3228116"/>
                <a:ext cx="2538095" cy="0"/>
              </a:xfrm>
              <a:custGeom>
                <a:avLst/>
                <a:gdLst/>
                <a:ahLst/>
                <a:cxnLst/>
                <a:rect l="l" t="t" r="r" b="b"/>
                <a:pathLst>
                  <a:path w="2538095">
                    <a:moveTo>
                      <a:pt x="0" y="0"/>
                    </a:moveTo>
                    <a:lnTo>
                      <a:pt x="2537993"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2" name="object 9">
                <a:extLst>
                  <a:ext uri="{FF2B5EF4-FFF2-40B4-BE49-F238E27FC236}">
                    <a16:creationId xmlns:a16="http://schemas.microsoft.com/office/drawing/2014/main" id="{930278D0-C30E-41D9-B9D9-01E08D0DFA03}"/>
                  </a:ext>
                </a:extLst>
              </p:cNvPr>
              <p:cNvSpPr/>
              <p:nvPr/>
            </p:nvSpPr>
            <p:spPr>
              <a:xfrm>
                <a:off x="2132575" y="3221028"/>
                <a:ext cx="109220" cy="0"/>
              </a:xfrm>
              <a:custGeom>
                <a:avLst/>
                <a:gdLst/>
                <a:ahLst/>
                <a:cxnLst/>
                <a:rect l="l" t="t" r="r" b="b"/>
                <a:pathLst>
                  <a:path w="109219">
                    <a:moveTo>
                      <a:pt x="0" y="0"/>
                    </a:moveTo>
                    <a:lnTo>
                      <a:pt x="109029" y="0"/>
                    </a:lnTo>
                  </a:path>
                </a:pathLst>
              </a:custGeom>
              <a:ln w="392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3" name="object 10">
                <a:extLst>
                  <a:ext uri="{FF2B5EF4-FFF2-40B4-BE49-F238E27FC236}">
                    <a16:creationId xmlns:a16="http://schemas.microsoft.com/office/drawing/2014/main" id="{FB10E310-9B0F-46CE-B67B-A7211E0585E7}"/>
                  </a:ext>
                </a:extLst>
              </p:cNvPr>
              <p:cNvSpPr/>
              <p:nvPr/>
            </p:nvSpPr>
            <p:spPr>
              <a:xfrm>
                <a:off x="2132575" y="2958300"/>
                <a:ext cx="109220" cy="0"/>
              </a:xfrm>
              <a:custGeom>
                <a:avLst/>
                <a:gdLst/>
                <a:ahLst/>
                <a:cxnLst/>
                <a:rect l="l" t="t" r="r" b="b"/>
                <a:pathLst>
                  <a:path w="109219">
                    <a:moveTo>
                      <a:pt x="0" y="0"/>
                    </a:moveTo>
                    <a:lnTo>
                      <a:pt x="10902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4" name="object 11">
                <a:extLst>
                  <a:ext uri="{FF2B5EF4-FFF2-40B4-BE49-F238E27FC236}">
                    <a16:creationId xmlns:a16="http://schemas.microsoft.com/office/drawing/2014/main" id="{11EAA3D4-5AF1-41C5-AA38-505B1C1729A3}"/>
                  </a:ext>
                </a:extLst>
              </p:cNvPr>
              <p:cNvSpPr/>
              <p:nvPr/>
            </p:nvSpPr>
            <p:spPr>
              <a:xfrm>
                <a:off x="2182892" y="2958300"/>
                <a:ext cx="0" cy="109855"/>
              </a:xfrm>
              <a:custGeom>
                <a:avLst/>
                <a:gdLst/>
                <a:ahLst/>
                <a:cxnLst/>
                <a:rect l="l" t="t" r="r" b="b"/>
                <a:pathLst>
                  <a:path h="109855">
                    <a:moveTo>
                      <a:pt x="0" y="0"/>
                    </a:moveTo>
                    <a:lnTo>
                      <a:pt x="0" y="10967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6" name="object 12">
                <a:extLst>
                  <a:ext uri="{FF2B5EF4-FFF2-40B4-BE49-F238E27FC236}">
                    <a16:creationId xmlns:a16="http://schemas.microsoft.com/office/drawing/2014/main" id="{2EA828F0-B83D-4BE0-882A-E96141D4C211}"/>
                  </a:ext>
                </a:extLst>
              </p:cNvPr>
              <p:cNvSpPr/>
              <p:nvPr/>
            </p:nvSpPr>
            <p:spPr>
              <a:xfrm>
                <a:off x="2006770" y="3068099"/>
                <a:ext cx="352425" cy="151130"/>
              </a:xfrm>
              <a:custGeom>
                <a:avLst/>
                <a:gdLst/>
                <a:ahLst/>
                <a:cxnLst/>
                <a:rect l="l" t="t" r="r" b="b"/>
                <a:pathLst>
                  <a:path w="352425" h="151130">
                    <a:moveTo>
                      <a:pt x="0" y="0"/>
                    </a:moveTo>
                    <a:lnTo>
                      <a:pt x="352234" y="0"/>
                    </a:lnTo>
                    <a:lnTo>
                      <a:pt x="352234" y="150964"/>
                    </a:lnTo>
                    <a:lnTo>
                      <a:pt x="0" y="150964"/>
                    </a:lnTo>
                    <a:lnTo>
                      <a:pt x="0" y="0"/>
                    </a:lnTo>
                    <a:close/>
                  </a:path>
                </a:pathLst>
              </a:custGeom>
              <a:solidFill>
                <a:srgbClr val="F78E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7" name="object 13">
                <a:extLst>
                  <a:ext uri="{FF2B5EF4-FFF2-40B4-BE49-F238E27FC236}">
                    <a16:creationId xmlns:a16="http://schemas.microsoft.com/office/drawing/2014/main" id="{2260E644-4892-4D71-84E9-468E2A7261A7}"/>
                  </a:ext>
                </a:extLst>
              </p:cNvPr>
              <p:cNvSpPr/>
              <p:nvPr/>
            </p:nvSpPr>
            <p:spPr>
              <a:xfrm>
                <a:off x="2006008" y="3068594"/>
                <a:ext cx="353060" cy="151765"/>
              </a:xfrm>
              <a:custGeom>
                <a:avLst/>
                <a:gdLst/>
                <a:ahLst/>
                <a:cxnLst/>
                <a:rect l="l" t="t" r="r" b="b"/>
                <a:pathLst>
                  <a:path w="353060" h="151764">
                    <a:moveTo>
                      <a:pt x="0" y="0"/>
                    </a:moveTo>
                    <a:lnTo>
                      <a:pt x="352666" y="0"/>
                    </a:lnTo>
                    <a:lnTo>
                      <a:pt x="352666" y="151218"/>
                    </a:lnTo>
                    <a:lnTo>
                      <a:pt x="0" y="151218"/>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8" name="object 14">
                <a:extLst>
                  <a:ext uri="{FF2B5EF4-FFF2-40B4-BE49-F238E27FC236}">
                    <a16:creationId xmlns:a16="http://schemas.microsoft.com/office/drawing/2014/main" id="{A520CBA8-EFCF-4E91-838C-EB199E70E380}"/>
                  </a:ext>
                </a:extLst>
              </p:cNvPr>
              <p:cNvSpPr/>
              <p:nvPr/>
            </p:nvSpPr>
            <p:spPr>
              <a:xfrm>
                <a:off x="2006008" y="3068594"/>
                <a:ext cx="353060" cy="0"/>
              </a:xfrm>
              <a:custGeom>
                <a:avLst/>
                <a:gdLst/>
                <a:ahLst/>
                <a:cxnLst/>
                <a:rect l="l" t="t" r="r" b="b"/>
                <a:pathLst>
                  <a:path w="353060">
                    <a:moveTo>
                      <a:pt x="0" y="0"/>
                    </a:moveTo>
                    <a:lnTo>
                      <a:pt x="35267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9" name="object 15">
                <a:extLst>
                  <a:ext uri="{FF2B5EF4-FFF2-40B4-BE49-F238E27FC236}">
                    <a16:creationId xmlns:a16="http://schemas.microsoft.com/office/drawing/2014/main" id="{A5C811AE-345E-42C1-8192-FC159E7AABE6}"/>
                  </a:ext>
                </a:extLst>
              </p:cNvPr>
              <p:cNvSpPr/>
              <p:nvPr/>
            </p:nvSpPr>
            <p:spPr>
              <a:xfrm>
                <a:off x="2006008" y="3219813"/>
                <a:ext cx="353060" cy="0"/>
              </a:xfrm>
              <a:custGeom>
                <a:avLst/>
                <a:gdLst/>
                <a:ahLst/>
                <a:cxnLst/>
                <a:rect l="l" t="t" r="r" b="b"/>
                <a:pathLst>
                  <a:path w="353060">
                    <a:moveTo>
                      <a:pt x="0" y="0"/>
                    </a:moveTo>
                    <a:lnTo>
                      <a:pt x="35267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2" name="object 16">
                <a:extLst>
                  <a:ext uri="{FF2B5EF4-FFF2-40B4-BE49-F238E27FC236}">
                    <a16:creationId xmlns:a16="http://schemas.microsoft.com/office/drawing/2014/main" id="{7110E2C3-F53A-443F-9B5C-BABCC8407CAC}"/>
                  </a:ext>
                </a:extLst>
              </p:cNvPr>
              <p:cNvSpPr/>
              <p:nvPr/>
            </p:nvSpPr>
            <p:spPr>
              <a:xfrm>
                <a:off x="2006008" y="3194616"/>
                <a:ext cx="353060" cy="0"/>
              </a:xfrm>
              <a:custGeom>
                <a:avLst/>
                <a:gdLst/>
                <a:ahLst/>
                <a:cxnLst/>
                <a:rect l="l" t="t" r="r" b="b"/>
                <a:pathLst>
                  <a:path w="353060">
                    <a:moveTo>
                      <a:pt x="0" y="0"/>
                    </a:moveTo>
                    <a:lnTo>
                      <a:pt x="35267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3" name="object 17">
                <a:extLst>
                  <a:ext uri="{FF2B5EF4-FFF2-40B4-BE49-F238E27FC236}">
                    <a16:creationId xmlns:a16="http://schemas.microsoft.com/office/drawing/2014/main" id="{B6FFD1A9-A4F9-4273-93FA-1E1390D7EA44}"/>
                  </a:ext>
                </a:extLst>
              </p:cNvPr>
              <p:cNvSpPr/>
              <p:nvPr/>
            </p:nvSpPr>
            <p:spPr>
              <a:xfrm>
                <a:off x="2157151" y="3119001"/>
                <a:ext cx="50800" cy="50800"/>
              </a:xfrm>
              <a:custGeom>
                <a:avLst/>
                <a:gdLst/>
                <a:ahLst/>
                <a:cxnLst/>
                <a:rect l="l" t="t" r="r" b="b"/>
                <a:pathLst>
                  <a:path w="50800" h="50800">
                    <a:moveTo>
                      <a:pt x="0" y="50406"/>
                    </a:moveTo>
                    <a:lnTo>
                      <a:pt x="5039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8" name="object 18">
                <a:extLst>
                  <a:ext uri="{FF2B5EF4-FFF2-40B4-BE49-F238E27FC236}">
                    <a16:creationId xmlns:a16="http://schemas.microsoft.com/office/drawing/2014/main" id="{F7993246-CCDB-4D04-88FA-07EE395DC64A}"/>
                  </a:ext>
                </a:extLst>
              </p:cNvPr>
              <p:cNvSpPr/>
              <p:nvPr/>
            </p:nvSpPr>
            <p:spPr>
              <a:xfrm>
                <a:off x="2157151" y="3119001"/>
                <a:ext cx="50800" cy="50800"/>
              </a:xfrm>
              <a:custGeom>
                <a:avLst/>
                <a:gdLst/>
                <a:ahLst/>
                <a:cxnLst/>
                <a:rect l="l" t="t" r="r" b="b"/>
                <a:pathLst>
                  <a:path w="50800" h="50800">
                    <a:moveTo>
                      <a:pt x="0" y="0"/>
                    </a:moveTo>
                    <a:lnTo>
                      <a:pt x="50393" y="50406"/>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2" name="object 19">
                <a:extLst>
                  <a:ext uri="{FF2B5EF4-FFF2-40B4-BE49-F238E27FC236}">
                    <a16:creationId xmlns:a16="http://schemas.microsoft.com/office/drawing/2014/main" id="{B435482E-C770-46E4-9D90-8FBA4AB2B8EF}"/>
                  </a:ext>
                </a:extLst>
              </p:cNvPr>
              <p:cNvSpPr/>
              <p:nvPr/>
            </p:nvSpPr>
            <p:spPr>
              <a:xfrm>
                <a:off x="2526619" y="3211418"/>
                <a:ext cx="100965" cy="0"/>
              </a:xfrm>
              <a:custGeom>
                <a:avLst/>
                <a:gdLst/>
                <a:ahLst/>
                <a:cxnLst/>
                <a:rect l="l" t="t" r="r" b="b"/>
                <a:pathLst>
                  <a:path w="100964">
                    <a:moveTo>
                      <a:pt x="0" y="0"/>
                    </a:moveTo>
                    <a:lnTo>
                      <a:pt x="10076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4" name="object 20">
                <a:extLst>
                  <a:ext uri="{FF2B5EF4-FFF2-40B4-BE49-F238E27FC236}">
                    <a16:creationId xmlns:a16="http://schemas.microsoft.com/office/drawing/2014/main" id="{108473CA-6180-475F-9240-F63EFC71DDA7}"/>
                  </a:ext>
                </a:extLst>
              </p:cNvPr>
              <p:cNvSpPr/>
              <p:nvPr/>
            </p:nvSpPr>
            <p:spPr>
              <a:xfrm>
                <a:off x="2577000" y="3127408"/>
                <a:ext cx="0" cy="84455"/>
              </a:xfrm>
              <a:custGeom>
                <a:avLst/>
                <a:gdLst/>
                <a:ahLst/>
                <a:cxnLst/>
                <a:rect l="l" t="t" r="r" b="b"/>
                <a:pathLst>
                  <a:path h="84455">
                    <a:moveTo>
                      <a:pt x="0" y="0"/>
                    </a:moveTo>
                    <a:lnTo>
                      <a:pt x="0" y="8401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72" name="object 21">
                <a:extLst>
                  <a:ext uri="{FF2B5EF4-FFF2-40B4-BE49-F238E27FC236}">
                    <a16:creationId xmlns:a16="http://schemas.microsoft.com/office/drawing/2014/main" id="{374D7CBC-B311-46C9-A400-91A241B4855E}"/>
                  </a:ext>
                </a:extLst>
              </p:cNvPr>
              <p:cNvSpPr/>
              <p:nvPr/>
            </p:nvSpPr>
            <p:spPr>
              <a:xfrm>
                <a:off x="2526619" y="2337697"/>
                <a:ext cx="100965" cy="0"/>
              </a:xfrm>
              <a:custGeom>
                <a:avLst/>
                <a:gdLst/>
                <a:ahLst/>
                <a:cxnLst/>
                <a:rect l="l" t="t" r="r" b="b"/>
                <a:pathLst>
                  <a:path w="100964">
                    <a:moveTo>
                      <a:pt x="0" y="0"/>
                    </a:moveTo>
                    <a:lnTo>
                      <a:pt x="10076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73" name="object 22">
                <a:extLst>
                  <a:ext uri="{FF2B5EF4-FFF2-40B4-BE49-F238E27FC236}">
                    <a16:creationId xmlns:a16="http://schemas.microsoft.com/office/drawing/2014/main" id="{332BF94B-7603-4F35-A084-937500B3A38D}"/>
                  </a:ext>
                </a:extLst>
              </p:cNvPr>
              <p:cNvSpPr/>
              <p:nvPr/>
            </p:nvSpPr>
            <p:spPr>
              <a:xfrm>
                <a:off x="2577000" y="2337697"/>
                <a:ext cx="0" cy="470534"/>
              </a:xfrm>
              <a:custGeom>
                <a:avLst/>
                <a:gdLst/>
                <a:ahLst/>
                <a:cxnLst/>
                <a:rect l="l" t="t" r="r" b="b"/>
                <a:pathLst>
                  <a:path h="470535">
                    <a:moveTo>
                      <a:pt x="0" y="0"/>
                    </a:moveTo>
                    <a:lnTo>
                      <a:pt x="0" y="47045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74" name="object 23">
                <a:extLst>
                  <a:ext uri="{FF2B5EF4-FFF2-40B4-BE49-F238E27FC236}">
                    <a16:creationId xmlns:a16="http://schemas.microsoft.com/office/drawing/2014/main" id="{088149DB-DDDC-4F47-A517-EE3E3A501FEB}"/>
                  </a:ext>
                </a:extLst>
              </p:cNvPr>
              <p:cNvSpPr/>
              <p:nvPr/>
            </p:nvSpPr>
            <p:spPr>
              <a:xfrm>
                <a:off x="2400952" y="2808105"/>
                <a:ext cx="352425" cy="318770"/>
              </a:xfrm>
              <a:custGeom>
                <a:avLst/>
                <a:gdLst/>
                <a:ahLst/>
                <a:cxnLst/>
                <a:rect l="l" t="t" r="r" b="b"/>
                <a:pathLst>
                  <a:path w="352425" h="318769">
                    <a:moveTo>
                      <a:pt x="0" y="0"/>
                    </a:moveTo>
                    <a:lnTo>
                      <a:pt x="352234" y="0"/>
                    </a:lnTo>
                    <a:lnTo>
                      <a:pt x="352234" y="318693"/>
                    </a:lnTo>
                    <a:lnTo>
                      <a:pt x="0" y="318693"/>
                    </a:lnTo>
                    <a:lnTo>
                      <a:pt x="0" y="0"/>
                    </a:lnTo>
                    <a:close/>
                  </a:path>
                </a:pathLst>
              </a:custGeom>
              <a:solidFill>
                <a:srgbClr val="FFE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75" name="object 24">
                <a:extLst>
                  <a:ext uri="{FF2B5EF4-FFF2-40B4-BE49-F238E27FC236}">
                    <a16:creationId xmlns:a16="http://schemas.microsoft.com/office/drawing/2014/main" id="{90CC89C5-5C63-4175-87DE-67891E78723E}"/>
                  </a:ext>
                </a:extLst>
              </p:cNvPr>
              <p:cNvSpPr/>
              <p:nvPr/>
            </p:nvSpPr>
            <p:spPr>
              <a:xfrm>
                <a:off x="2400178" y="2807342"/>
                <a:ext cx="354330" cy="320675"/>
              </a:xfrm>
              <a:custGeom>
                <a:avLst/>
                <a:gdLst/>
                <a:ahLst/>
                <a:cxnLst/>
                <a:rect l="l" t="t" r="r" b="b"/>
                <a:pathLst>
                  <a:path w="354330" h="320675">
                    <a:moveTo>
                      <a:pt x="0" y="0"/>
                    </a:moveTo>
                    <a:lnTo>
                      <a:pt x="353771" y="0"/>
                    </a:lnTo>
                    <a:lnTo>
                      <a:pt x="353771" y="320217"/>
                    </a:lnTo>
                    <a:lnTo>
                      <a:pt x="0" y="320217"/>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76" name="object 25">
                <a:extLst>
                  <a:ext uri="{FF2B5EF4-FFF2-40B4-BE49-F238E27FC236}">
                    <a16:creationId xmlns:a16="http://schemas.microsoft.com/office/drawing/2014/main" id="{70A64374-ABEA-4B84-9FB1-4E7D106CF944}"/>
                  </a:ext>
                </a:extLst>
              </p:cNvPr>
              <p:cNvSpPr/>
              <p:nvPr/>
            </p:nvSpPr>
            <p:spPr>
              <a:xfrm>
                <a:off x="2400178" y="2807342"/>
                <a:ext cx="354330" cy="0"/>
              </a:xfrm>
              <a:custGeom>
                <a:avLst/>
                <a:gdLst/>
                <a:ahLst/>
                <a:cxnLst/>
                <a:rect l="l" t="t" r="r" b="b"/>
                <a:pathLst>
                  <a:path w="354330">
                    <a:moveTo>
                      <a:pt x="0" y="0"/>
                    </a:moveTo>
                    <a:lnTo>
                      <a:pt x="35377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77" name="object 26">
                <a:extLst>
                  <a:ext uri="{FF2B5EF4-FFF2-40B4-BE49-F238E27FC236}">
                    <a16:creationId xmlns:a16="http://schemas.microsoft.com/office/drawing/2014/main" id="{F7918E99-AEBE-44E4-89E8-811E5F1F0097}"/>
                  </a:ext>
                </a:extLst>
              </p:cNvPr>
              <p:cNvSpPr/>
              <p:nvPr/>
            </p:nvSpPr>
            <p:spPr>
              <a:xfrm>
                <a:off x="2560293" y="2153947"/>
                <a:ext cx="25400" cy="25400"/>
              </a:xfrm>
              <a:custGeom>
                <a:avLst/>
                <a:gdLst/>
                <a:ahLst/>
                <a:cxnLst/>
                <a:rect l="l" t="t" r="r" b="b"/>
                <a:pathLst>
                  <a:path w="25400" h="25400">
                    <a:moveTo>
                      <a:pt x="19532" y="0"/>
                    </a:moveTo>
                    <a:lnTo>
                      <a:pt x="5626" y="0"/>
                    </a:lnTo>
                    <a:lnTo>
                      <a:pt x="0" y="5638"/>
                    </a:lnTo>
                    <a:lnTo>
                      <a:pt x="0" y="19532"/>
                    </a:lnTo>
                    <a:lnTo>
                      <a:pt x="5626" y="25171"/>
                    </a:lnTo>
                    <a:lnTo>
                      <a:pt x="19532" y="25171"/>
                    </a:lnTo>
                    <a:lnTo>
                      <a:pt x="25158" y="19532"/>
                    </a:lnTo>
                    <a:lnTo>
                      <a:pt x="25158" y="5638"/>
                    </a:lnTo>
                    <a:lnTo>
                      <a:pt x="19532" y="0"/>
                    </a:lnTo>
                    <a:close/>
                  </a:path>
                </a:pathLst>
              </a:custGeom>
              <a:solidFill>
                <a:srgbClr val="FFE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78" name="object 27">
                <a:extLst>
                  <a:ext uri="{FF2B5EF4-FFF2-40B4-BE49-F238E27FC236}">
                    <a16:creationId xmlns:a16="http://schemas.microsoft.com/office/drawing/2014/main" id="{63AE4304-E495-47D0-BD99-6F04FDCA557D}"/>
                  </a:ext>
                </a:extLst>
              </p:cNvPr>
              <p:cNvSpPr/>
              <p:nvPr/>
            </p:nvSpPr>
            <p:spPr>
              <a:xfrm>
                <a:off x="2560293" y="2153947"/>
                <a:ext cx="25400" cy="25400"/>
              </a:xfrm>
              <a:custGeom>
                <a:avLst/>
                <a:gdLst/>
                <a:ahLst/>
                <a:cxnLst/>
                <a:rect l="l" t="t" r="r" b="b"/>
                <a:pathLst>
                  <a:path w="25400" h="25400">
                    <a:moveTo>
                      <a:pt x="25158" y="12585"/>
                    </a:moveTo>
                    <a:lnTo>
                      <a:pt x="25158" y="19532"/>
                    </a:lnTo>
                    <a:lnTo>
                      <a:pt x="19532" y="25171"/>
                    </a:lnTo>
                    <a:lnTo>
                      <a:pt x="12572" y="25171"/>
                    </a:lnTo>
                    <a:lnTo>
                      <a:pt x="5626" y="25171"/>
                    </a:lnTo>
                    <a:lnTo>
                      <a:pt x="0" y="19532"/>
                    </a:lnTo>
                    <a:lnTo>
                      <a:pt x="0" y="12585"/>
                    </a:lnTo>
                    <a:lnTo>
                      <a:pt x="0" y="5638"/>
                    </a:lnTo>
                    <a:lnTo>
                      <a:pt x="5626" y="0"/>
                    </a:lnTo>
                    <a:lnTo>
                      <a:pt x="12572" y="0"/>
                    </a:lnTo>
                    <a:lnTo>
                      <a:pt x="19532" y="0"/>
                    </a:lnTo>
                    <a:lnTo>
                      <a:pt x="25158" y="5638"/>
                    </a:lnTo>
                    <a:lnTo>
                      <a:pt x="25158" y="12585"/>
                    </a:lnTo>
                    <a:close/>
                  </a:path>
                </a:pathLst>
              </a:custGeom>
              <a:ln w="6350">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79" name="object 28">
                <a:extLst>
                  <a:ext uri="{FF2B5EF4-FFF2-40B4-BE49-F238E27FC236}">
                    <a16:creationId xmlns:a16="http://schemas.microsoft.com/office/drawing/2014/main" id="{6B064D10-D677-4974-A108-05024C081A6E}"/>
                  </a:ext>
                </a:extLst>
              </p:cNvPr>
              <p:cNvSpPr/>
              <p:nvPr/>
            </p:nvSpPr>
            <p:spPr>
              <a:xfrm>
                <a:off x="2559767" y="2153338"/>
                <a:ext cx="25400" cy="25400"/>
              </a:xfrm>
              <a:custGeom>
                <a:avLst/>
                <a:gdLst/>
                <a:ahLst/>
                <a:cxnLst/>
                <a:rect l="l" t="t" r="r" b="b"/>
                <a:pathLst>
                  <a:path w="25400" h="25400">
                    <a:moveTo>
                      <a:pt x="25184" y="12598"/>
                    </a:moveTo>
                    <a:lnTo>
                      <a:pt x="25184" y="19557"/>
                    </a:lnTo>
                    <a:lnTo>
                      <a:pt x="19545" y="25196"/>
                    </a:lnTo>
                    <a:lnTo>
                      <a:pt x="12585" y="25196"/>
                    </a:lnTo>
                    <a:lnTo>
                      <a:pt x="5638" y="25196"/>
                    </a:lnTo>
                    <a:lnTo>
                      <a:pt x="0" y="19557"/>
                    </a:lnTo>
                    <a:lnTo>
                      <a:pt x="0" y="12598"/>
                    </a:lnTo>
                    <a:lnTo>
                      <a:pt x="0" y="5638"/>
                    </a:lnTo>
                    <a:lnTo>
                      <a:pt x="5638" y="0"/>
                    </a:lnTo>
                    <a:lnTo>
                      <a:pt x="12585" y="0"/>
                    </a:lnTo>
                    <a:lnTo>
                      <a:pt x="19545" y="0"/>
                    </a:lnTo>
                    <a:lnTo>
                      <a:pt x="25184" y="5638"/>
                    </a:lnTo>
                    <a:lnTo>
                      <a:pt x="25184" y="12598"/>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0" name="object 29">
                <a:extLst>
                  <a:ext uri="{FF2B5EF4-FFF2-40B4-BE49-F238E27FC236}">
                    <a16:creationId xmlns:a16="http://schemas.microsoft.com/office/drawing/2014/main" id="{FA525DDE-E3F4-4E41-B248-DA211C9D604D}"/>
                  </a:ext>
                </a:extLst>
              </p:cNvPr>
              <p:cNvSpPr/>
              <p:nvPr/>
            </p:nvSpPr>
            <p:spPr>
              <a:xfrm>
                <a:off x="2551360" y="2909115"/>
                <a:ext cx="50800" cy="50800"/>
              </a:xfrm>
              <a:custGeom>
                <a:avLst/>
                <a:gdLst/>
                <a:ahLst/>
                <a:cxnLst/>
                <a:rect l="l" t="t" r="r" b="b"/>
                <a:pathLst>
                  <a:path w="50800" h="50800">
                    <a:moveTo>
                      <a:pt x="0" y="50380"/>
                    </a:moveTo>
                    <a:lnTo>
                      <a:pt x="5038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1" name="object 30">
                <a:extLst>
                  <a:ext uri="{FF2B5EF4-FFF2-40B4-BE49-F238E27FC236}">
                    <a16:creationId xmlns:a16="http://schemas.microsoft.com/office/drawing/2014/main" id="{910E59B3-E054-4387-A616-5474F77DF2CF}"/>
                  </a:ext>
                </a:extLst>
              </p:cNvPr>
              <p:cNvSpPr/>
              <p:nvPr/>
            </p:nvSpPr>
            <p:spPr>
              <a:xfrm>
                <a:off x="2551360" y="2909115"/>
                <a:ext cx="50800" cy="50800"/>
              </a:xfrm>
              <a:custGeom>
                <a:avLst/>
                <a:gdLst/>
                <a:ahLst/>
                <a:cxnLst/>
                <a:rect l="l" t="t" r="r" b="b"/>
                <a:pathLst>
                  <a:path w="50800" h="50800">
                    <a:moveTo>
                      <a:pt x="0" y="0"/>
                    </a:moveTo>
                    <a:lnTo>
                      <a:pt x="50380" y="5038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2" name="object 31">
                <a:extLst>
                  <a:ext uri="{FF2B5EF4-FFF2-40B4-BE49-F238E27FC236}">
                    <a16:creationId xmlns:a16="http://schemas.microsoft.com/office/drawing/2014/main" id="{39FDDBE6-004C-4294-BC53-9FC2DB678139}"/>
                  </a:ext>
                </a:extLst>
              </p:cNvPr>
              <p:cNvSpPr/>
              <p:nvPr/>
            </p:nvSpPr>
            <p:spPr>
              <a:xfrm>
                <a:off x="2912408" y="3219821"/>
                <a:ext cx="100965" cy="0"/>
              </a:xfrm>
              <a:custGeom>
                <a:avLst/>
                <a:gdLst/>
                <a:ahLst/>
                <a:cxnLst/>
                <a:rect l="l" t="t" r="r" b="b"/>
                <a:pathLst>
                  <a:path w="100964">
                    <a:moveTo>
                      <a:pt x="0" y="0"/>
                    </a:moveTo>
                    <a:lnTo>
                      <a:pt x="10076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3" name="object 32">
                <a:extLst>
                  <a:ext uri="{FF2B5EF4-FFF2-40B4-BE49-F238E27FC236}">
                    <a16:creationId xmlns:a16="http://schemas.microsoft.com/office/drawing/2014/main" id="{2754F31E-2D82-47C5-80D2-7F6E1A14D5E8}"/>
                  </a:ext>
                </a:extLst>
              </p:cNvPr>
              <p:cNvSpPr/>
              <p:nvPr/>
            </p:nvSpPr>
            <p:spPr>
              <a:xfrm>
                <a:off x="2962789" y="3110652"/>
                <a:ext cx="0" cy="109220"/>
              </a:xfrm>
              <a:custGeom>
                <a:avLst/>
                <a:gdLst/>
                <a:ahLst/>
                <a:cxnLst/>
                <a:rect l="l" t="t" r="r" b="b"/>
                <a:pathLst>
                  <a:path h="109219">
                    <a:moveTo>
                      <a:pt x="0" y="0"/>
                    </a:moveTo>
                    <a:lnTo>
                      <a:pt x="0" y="10916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4" name="object 33">
                <a:extLst>
                  <a:ext uri="{FF2B5EF4-FFF2-40B4-BE49-F238E27FC236}">
                    <a16:creationId xmlns:a16="http://schemas.microsoft.com/office/drawing/2014/main" id="{0C229F93-74D2-4082-973F-97CE35DA8A38}"/>
                  </a:ext>
                </a:extLst>
              </p:cNvPr>
              <p:cNvSpPr/>
              <p:nvPr/>
            </p:nvSpPr>
            <p:spPr>
              <a:xfrm>
                <a:off x="2912408" y="2035774"/>
                <a:ext cx="100965" cy="0"/>
              </a:xfrm>
              <a:custGeom>
                <a:avLst/>
                <a:gdLst/>
                <a:ahLst/>
                <a:cxnLst/>
                <a:rect l="l" t="t" r="r" b="b"/>
                <a:pathLst>
                  <a:path w="100964">
                    <a:moveTo>
                      <a:pt x="0" y="0"/>
                    </a:moveTo>
                    <a:lnTo>
                      <a:pt x="10076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5" name="object 34">
                <a:extLst>
                  <a:ext uri="{FF2B5EF4-FFF2-40B4-BE49-F238E27FC236}">
                    <a16:creationId xmlns:a16="http://schemas.microsoft.com/office/drawing/2014/main" id="{9E66D7CC-6A9D-4913-BF0B-38DD6B3A805C}"/>
                  </a:ext>
                </a:extLst>
              </p:cNvPr>
              <p:cNvSpPr/>
              <p:nvPr/>
            </p:nvSpPr>
            <p:spPr>
              <a:xfrm>
                <a:off x="2962789" y="2035774"/>
                <a:ext cx="0" cy="361315"/>
              </a:xfrm>
              <a:custGeom>
                <a:avLst/>
                <a:gdLst/>
                <a:ahLst/>
                <a:cxnLst/>
                <a:rect l="l" t="t" r="r" b="b"/>
                <a:pathLst>
                  <a:path h="361314">
                    <a:moveTo>
                      <a:pt x="0" y="0"/>
                    </a:moveTo>
                    <a:lnTo>
                      <a:pt x="0" y="361086"/>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6" name="object 35">
                <a:extLst>
                  <a:ext uri="{FF2B5EF4-FFF2-40B4-BE49-F238E27FC236}">
                    <a16:creationId xmlns:a16="http://schemas.microsoft.com/office/drawing/2014/main" id="{237CAD6A-DB60-416C-B6C8-C0376965DBED}"/>
                  </a:ext>
                </a:extLst>
              </p:cNvPr>
              <p:cNvSpPr/>
              <p:nvPr/>
            </p:nvSpPr>
            <p:spPr>
              <a:xfrm>
                <a:off x="2786728" y="2397158"/>
                <a:ext cx="352425" cy="713105"/>
              </a:xfrm>
              <a:custGeom>
                <a:avLst/>
                <a:gdLst/>
                <a:ahLst/>
                <a:cxnLst/>
                <a:rect l="l" t="t" r="r" b="b"/>
                <a:pathLst>
                  <a:path w="352425" h="713105">
                    <a:moveTo>
                      <a:pt x="0" y="0"/>
                    </a:moveTo>
                    <a:lnTo>
                      <a:pt x="352234" y="0"/>
                    </a:lnTo>
                    <a:lnTo>
                      <a:pt x="352234" y="712863"/>
                    </a:lnTo>
                    <a:lnTo>
                      <a:pt x="0" y="712863"/>
                    </a:lnTo>
                    <a:lnTo>
                      <a:pt x="0" y="0"/>
                    </a:lnTo>
                    <a:close/>
                  </a:path>
                </a:pathLst>
              </a:custGeom>
              <a:solidFill>
                <a:srgbClr val="00AEE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7" name="object 36">
                <a:extLst>
                  <a:ext uri="{FF2B5EF4-FFF2-40B4-BE49-F238E27FC236}">
                    <a16:creationId xmlns:a16="http://schemas.microsoft.com/office/drawing/2014/main" id="{445B9C13-D0BE-4276-A082-1DDE63F2DFE0}"/>
                  </a:ext>
                </a:extLst>
              </p:cNvPr>
              <p:cNvSpPr/>
              <p:nvPr/>
            </p:nvSpPr>
            <p:spPr>
              <a:xfrm>
                <a:off x="2785966" y="2396396"/>
                <a:ext cx="353060" cy="714375"/>
              </a:xfrm>
              <a:custGeom>
                <a:avLst/>
                <a:gdLst/>
                <a:ahLst/>
                <a:cxnLst/>
                <a:rect l="l" t="t" r="r" b="b"/>
                <a:pathLst>
                  <a:path w="353060" h="714375">
                    <a:moveTo>
                      <a:pt x="0" y="0"/>
                    </a:moveTo>
                    <a:lnTo>
                      <a:pt x="352679" y="0"/>
                    </a:lnTo>
                    <a:lnTo>
                      <a:pt x="352679" y="714184"/>
                    </a:lnTo>
                    <a:lnTo>
                      <a:pt x="0" y="714184"/>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8" name="object 37">
                <a:extLst>
                  <a:ext uri="{FF2B5EF4-FFF2-40B4-BE49-F238E27FC236}">
                    <a16:creationId xmlns:a16="http://schemas.microsoft.com/office/drawing/2014/main" id="{A1CBEA51-4436-4277-B5BF-47A2E56C3D4C}"/>
                  </a:ext>
                </a:extLst>
              </p:cNvPr>
              <p:cNvSpPr/>
              <p:nvPr/>
            </p:nvSpPr>
            <p:spPr>
              <a:xfrm>
                <a:off x="2785966" y="2396396"/>
                <a:ext cx="353060" cy="0"/>
              </a:xfrm>
              <a:custGeom>
                <a:avLst/>
                <a:gdLst/>
                <a:ahLst/>
                <a:cxnLst/>
                <a:rect l="l" t="t" r="r" b="b"/>
                <a:pathLst>
                  <a:path w="353060">
                    <a:moveTo>
                      <a:pt x="0" y="0"/>
                    </a:moveTo>
                    <a:lnTo>
                      <a:pt x="35267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9" name="object 38">
                <a:extLst>
                  <a:ext uri="{FF2B5EF4-FFF2-40B4-BE49-F238E27FC236}">
                    <a16:creationId xmlns:a16="http://schemas.microsoft.com/office/drawing/2014/main" id="{2915E001-84D7-477C-932C-CEABBA36C8DD}"/>
                  </a:ext>
                </a:extLst>
              </p:cNvPr>
              <p:cNvSpPr/>
              <p:nvPr/>
            </p:nvSpPr>
            <p:spPr>
              <a:xfrm>
                <a:off x="2937121" y="2682070"/>
                <a:ext cx="50800" cy="50800"/>
              </a:xfrm>
              <a:custGeom>
                <a:avLst/>
                <a:gdLst/>
                <a:ahLst/>
                <a:cxnLst/>
                <a:rect l="l" t="t" r="r" b="b"/>
                <a:pathLst>
                  <a:path w="50800" h="50800">
                    <a:moveTo>
                      <a:pt x="0" y="50419"/>
                    </a:moveTo>
                    <a:lnTo>
                      <a:pt x="5038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90" name="object 39">
                <a:extLst>
                  <a:ext uri="{FF2B5EF4-FFF2-40B4-BE49-F238E27FC236}">
                    <a16:creationId xmlns:a16="http://schemas.microsoft.com/office/drawing/2014/main" id="{D11C3547-ED62-48D8-9823-2D590183D5CE}"/>
                  </a:ext>
                </a:extLst>
              </p:cNvPr>
              <p:cNvSpPr/>
              <p:nvPr/>
            </p:nvSpPr>
            <p:spPr>
              <a:xfrm>
                <a:off x="2937121" y="2682070"/>
                <a:ext cx="50800" cy="50800"/>
              </a:xfrm>
              <a:custGeom>
                <a:avLst/>
                <a:gdLst/>
                <a:ahLst/>
                <a:cxnLst/>
                <a:rect l="l" t="t" r="r" b="b"/>
                <a:pathLst>
                  <a:path w="50800" h="50800">
                    <a:moveTo>
                      <a:pt x="0" y="0"/>
                    </a:moveTo>
                    <a:lnTo>
                      <a:pt x="50380" y="5041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91" name="object 40">
                <a:extLst>
                  <a:ext uri="{FF2B5EF4-FFF2-40B4-BE49-F238E27FC236}">
                    <a16:creationId xmlns:a16="http://schemas.microsoft.com/office/drawing/2014/main" id="{9EA3170F-C33E-416B-990B-4A54B4819428}"/>
                  </a:ext>
                </a:extLst>
              </p:cNvPr>
              <p:cNvSpPr/>
              <p:nvPr/>
            </p:nvSpPr>
            <p:spPr>
              <a:xfrm>
                <a:off x="3298195" y="3219813"/>
                <a:ext cx="100965" cy="0"/>
              </a:xfrm>
              <a:custGeom>
                <a:avLst/>
                <a:gdLst/>
                <a:ahLst/>
                <a:cxnLst/>
                <a:rect l="l" t="t" r="r" b="b"/>
                <a:pathLst>
                  <a:path w="100964">
                    <a:moveTo>
                      <a:pt x="0" y="0"/>
                    </a:moveTo>
                    <a:lnTo>
                      <a:pt x="10076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92" name="object 41">
                <a:extLst>
                  <a:ext uri="{FF2B5EF4-FFF2-40B4-BE49-F238E27FC236}">
                    <a16:creationId xmlns:a16="http://schemas.microsoft.com/office/drawing/2014/main" id="{F6F482BD-8518-4FFE-9776-E2A3CE9092E8}"/>
                  </a:ext>
                </a:extLst>
              </p:cNvPr>
              <p:cNvSpPr/>
              <p:nvPr/>
            </p:nvSpPr>
            <p:spPr>
              <a:xfrm>
                <a:off x="3298195" y="2774500"/>
                <a:ext cx="100965" cy="0"/>
              </a:xfrm>
              <a:custGeom>
                <a:avLst/>
                <a:gdLst/>
                <a:ahLst/>
                <a:cxnLst/>
                <a:rect l="l" t="t" r="r" b="b"/>
                <a:pathLst>
                  <a:path w="100964">
                    <a:moveTo>
                      <a:pt x="0" y="0"/>
                    </a:moveTo>
                    <a:lnTo>
                      <a:pt x="10076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93" name="object 42">
                <a:extLst>
                  <a:ext uri="{FF2B5EF4-FFF2-40B4-BE49-F238E27FC236}">
                    <a16:creationId xmlns:a16="http://schemas.microsoft.com/office/drawing/2014/main" id="{6EBDB19A-2379-49D4-A499-CD5C49732063}"/>
                  </a:ext>
                </a:extLst>
              </p:cNvPr>
              <p:cNvSpPr/>
              <p:nvPr/>
            </p:nvSpPr>
            <p:spPr>
              <a:xfrm>
                <a:off x="3348576" y="2774500"/>
                <a:ext cx="0" cy="50800"/>
              </a:xfrm>
              <a:custGeom>
                <a:avLst/>
                <a:gdLst/>
                <a:ahLst/>
                <a:cxnLst/>
                <a:rect l="l" t="t" r="r" b="b"/>
                <a:pathLst>
                  <a:path h="50800">
                    <a:moveTo>
                      <a:pt x="0" y="0"/>
                    </a:moveTo>
                    <a:lnTo>
                      <a:pt x="0" y="5041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94" name="object 43">
                <a:extLst>
                  <a:ext uri="{FF2B5EF4-FFF2-40B4-BE49-F238E27FC236}">
                    <a16:creationId xmlns:a16="http://schemas.microsoft.com/office/drawing/2014/main" id="{E70BC067-3297-404F-8861-C0704040EF93}"/>
                  </a:ext>
                </a:extLst>
              </p:cNvPr>
              <p:cNvSpPr/>
              <p:nvPr/>
            </p:nvSpPr>
            <p:spPr>
              <a:xfrm>
                <a:off x="3172516" y="2824881"/>
                <a:ext cx="352425" cy="377825"/>
              </a:xfrm>
              <a:custGeom>
                <a:avLst/>
                <a:gdLst/>
                <a:ahLst/>
                <a:cxnLst/>
                <a:rect l="l" t="t" r="r" b="b"/>
                <a:pathLst>
                  <a:path w="352425" h="377825">
                    <a:moveTo>
                      <a:pt x="0" y="0"/>
                    </a:moveTo>
                    <a:lnTo>
                      <a:pt x="352234" y="0"/>
                    </a:lnTo>
                    <a:lnTo>
                      <a:pt x="352234" y="377393"/>
                    </a:lnTo>
                    <a:lnTo>
                      <a:pt x="0" y="377393"/>
                    </a:lnTo>
                    <a:lnTo>
                      <a:pt x="0" y="0"/>
                    </a:lnTo>
                    <a:close/>
                  </a:path>
                </a:pathLst>
              </a:custGeom>
              <a:solidFill>
                <a:srgbClr val="88C54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96" name="object 44">
                <a:extLst>
                  <a:ext uri="{FF2B5EF4-FFF2-40B4-BE49-F238E27FC236}">
                    <a16:creationId xmlns:a16="http://schemas.microsoft.com/office/drawing/2014/main" id="{96075FC4-A457-42DB-ABAC-7B8FAC1372F1}"/>
                  </a:ext>
                </a:extLst>
              </p:cNvPr>
              <p:cNvSpPr/>
              <p:nvPr/>
            </p:nvSpPr>
            <p:spPr>
              <a:xfrm>
                <a:off x="3171753" y="2824119"/>
                <a:ext cx="354330" cy="379095"/>
              </a:xfrm>
              <a:custGeom>
                <a:avLst/>
                <a:gdLst/>
                <a:ahLst/>
                <a:cxnLst/>
                <a:rect l="l" t="t" r="r" b="b"/>
                <a:pathLst>
                  <a:path w="354330" h="379094">
                    <a:moveTo>
                      <a:pt x="0" y="0"/>
                    </a:moveTo>
                    <a:lnTo>
                      <a:pt x="353771" y="0"/>
                    </a:lnTo>
                    <a:lnTo>
                      <a:pt x="353771" y="378929"/>
                    </a:lnTo>
                    <a:lnTo>
                      <a:pt x="0" y="378929"/>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97" name="object 45">
                <a:extLst>
                  <a:ext uri="{FF2B5EF4-FFF2-40B4-BE49-F238E27FC236}">
                    <a16:creationId xmlns:a16="http://schemas.microsoft.com/office/drawing/2014/main" id="{672D6238-BE0D-4EB1-B499-E83E44DFF27F}"/>
                  </a:ext>
                </a:extLst>
              </p:cNvPr>
              <p:cNvSpPr/>
              <p:nvPr/>
            </p:nvSpPr>
            <p:spPr>
              <a:xfrm>
                <a:off x="3171753" y="2824119"/>
                <a:ext cx="354330" cy="0"/>
              </a:xfrm>
              <a:custGeom>
                <a:avLst/>
                <a:gdLst/>
                <a:ahLst/>
                <a:cxnLst/>
                <a:rect l="l" t="t" r="r" b="b"/>
                <a:pathLst>
                  <a:path w="354330">
                    <a:moveTo>
                      <a:pt x="0" y="0"/>
                    </a:moveTo>
                    <a:lnTo>
                      <a:pt x="35375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98" name="object 46">
                <a:extLst>
                  <a:ext uri="{FF2B5EF4-FFF2-40B4-BE49-F238E27FC236}">
                    <a16:creationId xmlns:a16="http://schemas.microsoft.com/office/drawing/2014/main" id="{574D2AF1-8B73-4411-87C3-9B540335CCDC}"/>
                  </a:ext>
                </a:extLst>
              </p:cNvPr>
              <p:cNvSpPr/>
              <p:nvPr/>
            </p:nvSpPr>
            <p:spPr>
              <a:xfrm>
                <a:off x="3171753" y="3203049"/>
                <a:ext cx="354330" cy="0"/>
              </a:xfrm>
              <a:custGeom>
                <a:avLst/>
                <a:gdLst/>
                <a:ahLst/>
                <a:cxnLst/>
                <a:rect l="l" t="t" r="r" b="b"/>
                <a:pathLst>
                  <a:path w="354330">
                    <a:moveTo>
                      <a:pt x="0" y="0"/>
                    </a:moveTo>
                    <a:lnTo>
                      <a:pt x="35375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99" name="object 47">
                <a:extLst>
                  <a:ext uri="{FF2B5EF4-FFF2-40B4-BE49-F238E27FC236}">
                    <a16:creationId xmlns:a16="http://schemas.microsoft.com/office/drawing/2014/main" id="{AD776FAD-FA4F-4ACC-83EF-EABE1544C87E}"/>
                  </a:ext>
                </a:extLst>
              </p:cNvPr>
              <p:cNvSpPr/>
              <p:nvPr/>
            </p:nvSpPr>
            <p:spPr>
              <a:xfrm>
                <a:off x="3171753" y="3093575"/>
                <a:ext cx="354330" cy="0"/>
              </a:xfrm>
              <a:custGeom>
                <a:avLst/>
                <a:gdLst/>
                <a:ahLst/>
                <a:cxnLst/>
                <a:rect l="l" t="t" r="r" b="b"/>
                <a:pathLst>
                  <a:path w="354330">
                    <a:moveTo>
                      <a:pt x="0" y="0"/>
                    </a:moveTo>
                    <a:lnTo>
                      <a:pt x="35375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00" name="object 48">
                <a:extLst>
                  <a:ext uri="{FF2B5EF4-FFF2-40B4-BE49-F238E27FC236}">
                    <a16:creationId xmlns:a16="http://schemas.microsoft.com/office/drawing/2014/main" id="{506F3625-8CD7-499E-9B7D-BA1639CC914C}"/>
                  </a:ext>
                </a:extLst>
              </p:cNvPr>
              <p:cNvSpPr/>
              <p:nvPr/>
            </p:nvSpPr>
            <p:spPr>
              <a:xfrm>
                <a:off x="3340250" y="2195879"/>
                <a:ext cx="25400" cy="25400"/>
              </a:xfrm>
              <a:custGeom>
                <a:avLst/>
                <a:gdLst/>
                <a:ahLst/>
                <a:cxnLst/>
                <a:rect l="l" t="t" r="r" b="b"/>
                <a:pathLst>
                  <a:path w="25400" h="25400">
                    <a:moveTo>
                      <a:pt x="19532" y="0"/>
                    </a:moveTo>
                    <a:lnTo>
                      <a:pt x="5626" y="0"/>
                    </a:lnTo>
                    <a:lnTo>
                      <a:pt x="0" y="5638"/>
                    </a:lnTo>
                    <a:lnTo>
                      <a:pt x="0" y="19532"/>
                    </a:lnTo>
                    <a:lnTo>
                      <a:pt x="5626" y="25158"/>
                    </a:lnTo>
                    <a:lnTo>
                      <a:pt x="19532" y="25158"/>
                    </a:lnTo>
                    <a:lnTo>
                      <a:pt x="25158" y="19532"/>
                    </a:lnTo>
                    <a:lnTo>
                      <a:pt x="25158" y="5638"/>
                    </a:lnTo>
                    <a:lnTo>
                      <a:pt x="19532" y="0"/>
                    </a:lnTo>
                    <a:close/>
                  </a:path>
                </a:pathLst>
              </a:custGeom>
              <a:solidFill>
                <a:srgbClr val="8E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01" name="object 49">
                <a:extLst>
                  <a:ext uri="{FF2B5EF4-FFF2-40B4-BE49-F238E27FC236}">
                    <a16:creationId xmlns:a16="http://schemas.microsoft.com/office/drawing/2014/main" id="{96FC30A3-4143-4290-BD26-0C47E167F78C}"/>
                  </a:ext>
                </a:extLst>
              </p:cNvPr>
              <p:cNvSpPr/>
              <p:nvPr/>
            </p:nvSpPr>
            <p:spPr>
              <a:xfrm>
                <a:off x="3340250" y="2195879"/>
                <a:ext cx="25400" cy="25400"/>
              </a:xfrm>
              <a:custGeom>
                <a:avLst/>
                <a:gdLst/>
                <a:ahLst/>
                <a:cxnLst/>
                <a:rect l="l" t="t" r="r" b="b"/>
                <a:pathLst>
                  <a:path w="25400" h="25400">
                    <a:moveTo>
                      <a:pt x="25158" y="12585"/>
                    </a:moveTo>
                    <a:lnTo>
                      <a:pt x="25158" y="19532"/>
                    </a:lnTo>
                    <a:lnTo>
                      <a:pt x="19532" y="25158"/>
                    </a:lnTo>
                    <a:lnTo>
                      <a:pt x="12572" y="25158"/>
                    </a:lnTo>
                    <a:lnTo>
                      <a:pt x="5626" y="25158"/>
                    </a:lnTo>
                    <a:lnTo>
                      <a:pt x="0" y="19532"/>
                    </a:lnTo>
                    <a:lnTo>
                      <a:pt x="0" y="12585"/>
                    </a:lnTo>
                    <a:lnTo>
                      <a:pt x="0" y="5638"/>
                    </a:lnTo>
                    <a:lnTo>
                      <a:pt x="5626" y="0"/>
                    </a:lnTo>
                    <a:lnTo>
                      <a:pt x="12572" y="0"/>
                    </a:lnTo>
                    <a:lnTo>
                      <a:pt x="19532" y="0"/>
                    </a:lnTo>
                    <a:lnTo>
                      <a:pt x="25158" y="5638"/>
                    </a:lnTo>
                    <a:lnTo>
                      <a:pt x="25158" y="12585"/>
                    </a:lnTo>
                    <a:close/>
                  </a:path>
                </a:pathLst>
              </a:custGeom>
              <a:ln w="6350">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12" name="object 50">
                <a:extLst>
                  <a:ext uri="{FF2B5EF4-FFF2-40B4-BE49-F238E27FC236}">
                    <a16:creationId xmlns:a16="http://schemas.microsoft.com/office/drawing/2014/main" id="{317EBE09-036C-4FA0-BE71-5795DFEE44AD}"/>
                  </a:ext>
                </a:extLst>
              </p:cNvPr>
              <p:cNvSpPr/>
              <p:nvPr/>
            </p:nvSpPr>
            <p:spPr>
              <a:xfrm>
                <a:off x="3339733" y="2195121"/>
                <a:ext cx="25400" cy="25400"/>
              </a:xfrm>
              <a:custGeom>
                <a:avLst/>
                <a:gdLst/>
                <a:ahLst/>
                <a:cxnLst/>
                <a:rect l="l" t="t" r="r" b="b"/>
                <a:pathLst>
                  <a:path w="25400" h="25400">
                    <a:moveTo>
                      <a:pt x="25184" y="12598"/>
                    </a:moveTo>
                    <a:lnTo>
                      <a:pt x="25184" y="19557"/>
                    </a:lnTo>
                    <a:lnTo>
                      <a:pt x="19545" y="25196"/>
                    </a:lnTo>
                    <a:lnTo>
                      <a:pt x="12585" y="25196"/>
                    </a:lnTo>
                    <a:lnTo>
                      <a:pt x="5638" y="25196"/>
                    </a:lnTo>
                    <a:lnTo>
                      <a:pt x="0" y="19557"/>
                    </a:lnTo>
                    <a:lnTo>
                      <a:pt x="0" y="12598"/>
                    </a:lnTo>
                    <a:lnTo>
                      <a:pt x="0" y="5638"/>
                    </a:lnTo>
                    <a:lnTo>
                      <a:pt x="5638" y="0"/>
                    </a:lnTo>
                    <a:lnTo>
                      <a:pt x="12585" y="0"/>
                    </a:lnTo>
                    <a:lnTo>
                      <a:pt x="19545" y="0"/>
                    </a:lnTo>
                    <a:lnTo>
                      <a:pt x="25184" y="5638"/>
                    </a:lnTo>
                    <a:lnTo>
                      <a:pt x="25184" y="12598"/>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13" name="object 51">
                <a:extLst>
                  <a:ext uri="{FF2B5EF4-FFF2-40B4-BE49-F238E27FC236}">
                    <a16:creationId xmlns:a16="http://schemas.microsoft.com/office/drawing/2014/main" id="{326476F2-6B89-41FC-98D5-4933D4A7E9B8}"/>
                  </a:ext>
                </a:extLst>
              </p:cNvPr>
              <p:cNvSpPr/>
              <p:nvPr/>
            </p:nvSpPr>
            <p:spPr>
              <a:xfrm>
                <a:off x="3322930" y="2967840"/>
                <a:ext cx="50800" cy="50800"/>
              </a:xfrm>
              <a:custGeom>
                <a:avLst/>
                <a:gdLst/>
                <a:ahLst/>
                <a:cxnLst/>
                <a:rect l="l" t="t" r="r" b="b"/>
                <a:pathLst>
                  <a:path w="50800" h="50800">
                    <a:moveTo>
                      <a:pt x="0" y="50393"/>
                    </a:moveTo>
                    <a:lnTo>
                      <a:pt x="5038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14" name="object 52">
                <a:extLst>
                  <a:ext uri="{FF2B5EF4-FFF2-40B4-BE49-F238E27FC236}">
                    <a16:creationId xmlns:a16="http://schemas.microsoft.com/office/drawing/2014/main" id="{68BD55D3-48EF-4B4A-BBE1-5CF6DAD24E24}"/>
                  </a:ext>
                </a:extLst>
              </p:cNvPr>
              <p:cNvSpPr/>
              <p:nvPr/>
            </p:nvSpPr>
            <p:spPr>
              <a:xfrm>
                <a:off x="3322930" y="2967840"/>
                <a:ext cx="50800" cy="50800"/>
              </a:xfrm>
              <a:custGeom>
                <a:avLst/>
                <a:gdLst/>
                <a:ahLst/>
                <a:cxnLst/>
                <a:rect l="l" t="t" r="r" b="b"/>
                <a:pathLst>
                  <a:path w="50800" h="50800">
                    <a:moveTo>
                      <a:pt x="0" y="0"/>
                    </a:moveTo>
                    <a:lnTo>
                      <a:pt x="50380" y="5039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17" name="object 53">
                <a:extLst>
                  <a:ext uri="{FF2B5EF4-FFF2-40B4-BE49-F238E27FC236}">
                    <a16:creationId xmlns:a16="http://schemas.microsoft.com/office/drawing/2014/main" id="{D710B48A-EC28-4312-B06C-40B08E858306}"/>
                  </a:ext>
                </a:extLst>
              </p:cNvPr>
              <p:cNvSpPr/>
              <p:nvPr/>
            </p:nvSpPr>
            <p:spPr>
              <a:xfrm>
                <a:off x="3683979" y="3221411"/>
                <a:ext cx="109220" cy="0"/>
              </a:xfrm>
              <a:custGeom>
                <a:avLst/>
                <a:gdLst/>
                <a:ahLst/>
                <a:cxnLst/>
                <a:rect l="l" t="t" r="r" b="b"/>
                <a:pathLst>
                  <a:path w="109219">
                    <a:moveTo>
                      <a:pt x="0" y="0"/>
                    </a:moveTo>
                    <a:lnTo>
                      <a:pt x="109143"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18" name="object 54">
                <a:extLst>
                  <a:ext uri="{FF2B5EF4-FFF2-40B4-BE49-F238E27FC236}">
                    <a16:creationId xmlns:a16="http://schemas.microsoft.com/office/drawing/2014/main" id="{FAA1ED7A-BC7E-4631-9AED-D528270E446E}"/>
                  </a:ext>
                </a:extLst>
              </p:cNvPr>
              <p:cNvSpPr/>
              <p:nvPr/>
            </p:nvSpPr>
            <p:spPr>
              <a:xfrm>
                <a:off x="3683979" y="3152625"/>
                <a:ext cx="109220" cy="0"/>
              </a:xfrm>
              <a:custGeom>
                <a:avLst/>
                <a:gdLst/>
                <a:ahLst/>
                <a:cxnLst/>
                <a:rect l="l" t="t" r="r" b="b"/>
                <a:pathLst>
                  <a:path w="109219">
                    <a:moveTo>
                      <a:pt x="0" y="0"/>
                    </a:moveTo>
                    <a:lnTo>
                      <a:pt x="10914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19" name="object 55">
                <a:extLst>
                  <a:ext uri="{FF2B5EF4-FFF2-40B4-BE49-F238E27FC236}">
                    <a16:creationId xmlns:a16="http://schemas.microsoft.com/office/drawing/2014/main" id="{AC8D77C6-7A0B-4006-A633-1651492D4512}"/>
                  </a:ext>
                </a:extLst>
              </p:cNvPr>
              <p:cNvSpPr/>
              <p:nvPr/>
            </p:nvSpPr>
            <p:spPr>
              <a:xfrm>
                <a:off x="3565923" y="3193899"/>
                <a:ext cx="354330" cy="0"/>
              </a:xfrm>
              <a:custGeom>
                <a:avLst/>
                <a:gdLst/>
                <a:ahLst/>
                <a:cxnLst/>
                <a:rect l="l" t="t" r="r" b="b"/>
                <a:pathLst>
                  <a:path w="354329">
                    <a:moveTo>
                      <a:pt x="0" y="0"/>
                    </a:moveTo>
                    <a:lnTo>
                      <a:pt x="353771" y="0"/>
                    </a:lnTo>
                  </a:path>
                </a:pathLst>
              </a:custGeom>
              <a:ln w="51854">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0" name="object 56">
                <a:extLst>
                  <a:ext uri="{FF2B5EF4-FFF2-40B4-BE49-F238E27FC236}">
                    <a16:creationId xmlns:a16="http://schemas.microsoft.com/office/drawing/2014/main" id="{854596D7-EAE0-43FB-913E-CB8671FE949B}"/>
                  </a:ext>
                </a:extLst>
              </p:cNvPr>
              <p:cNvSpPr/>
              <p:nvPr/>
            </p:nvSpPr>
            <p:spPr>
              <a:xfrm>
                <a:off x="3565923" y="3167972"/>
                <a:ext cx="354330" cy="52069"/>
              </a:xfrm>
              <a:custGeom>
                <a:avLst/>
                <a:gdLst/>
                <a:ahLst/>
                <a:cxnLst/>
                <a:rect l="l" t="t" r="r" b="b"/>
                <a:pathLst>
                  <a:path w="354329" h="52069">
                    <a:moveTo>
                      <a:pt x="0" y="0"/>
                    </a:moveTo>
                    <a:lnTo>
                      <a:pt x="353771" y="0"/>
                    </a:lnTo>
                    <a:lnTo>
                      <a:pt x="353771" y="51854"/>
                    </a:lnTo>
                    <a:lnTo>
                      <a:pt x="0" y="51854"/>
                    </a:lnTo>
                    <a:lnTo>
                      <a:pt x="0" y="0"/>
                    </a:lnTo>
                    <a:close/>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1" name="object 57">
                <a:extLst>
                  <a:ext uri="{FF2B5EF4-FFF2-40B4-BE49-F238E27FC236}">
                    <a16:creationId xmlns:a16="http://schemas.microsoft.com/office/drawing/2014/main" id="{276B4045-654F-40A8-B631-138F54BE2A2A}"/>
                  </a:ext>
                </a:extLst>
              </p:cNvPr>
              <p:cNvSpPr/>
              <p:nvPr/>
            </p:nvSpPr>
            <p:spPr>
              <a:xfrm>
                <a:off x="3565923" y="3167972"/>
                <a:ext cx="354330" cy="0"/>
              </a:xfrm>
              <a:custGeom>
                <a:avLst/>
                <a:gdLst/>
                <a:ahLst/>
                <a:cxnLst/>
                <a:rect l="l" t="t" r="r" b="b"/>
                <a:pathLst>
                  <a:path w="354329">
                    <a:moveTo>
                      <a:pt x="0" y="0"/>
                    </a:moveTo>
                    <a:lnTo>
                      <a:pt x="35377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2" name="object 58">
                <a:extLst>
                  <a:ext uri="{FF2B5EF4-FFF2-40B4-BE49-F238E27FC236}">
                    <a16:creationId xmlns:a16="http://schemas.microsoft.com/office/drawing/2014/main" id="{D199D7CF-E7EB-4541-BCB7-79C24DE549CB}"/>
                  </a:ext>
                </a:extLst>
              </p:cNvPr>
              <p:cNvSpPr/>
              <p:nvPr/>
            </p:nvSpPr>
            <p:spPr>
              <a:xfrm>
                <a:off x="3565923" y="3219813"/>
                <a:ext cx="354330" cy="0"/>
              </a:xfrm>
              <a:custGeom>
                <a:avLst/>
                <a:gdLst/>
                <a:ahLst/>
                <a:cxnLst/>
                <a:rect l="l" t="t" r="r" b="b"/>
                <a:pathLst>
                  <a:path w="354329">
                    <a:moveTo>
                      <a:pt x="0" y="0"/>
                    </a:moveTo>
                    <a:lnTo>
                      <a:pt x="35377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3" name="object 59">
                <a:extLst>
                  <a:ext uri="{FF2B5EF4-FFF2-40B4-BE49-F238E27FC236}">
                    <a16:creationId xmlns:a16="http://schemas.microsoft.com/office/drawing/2014/main" id="{3D4A4E18-5F96-47CF-B6E0-B5770A8D21D8}"/>
                  </a:ext>
                </a:extLst>
              </p:cNvPr>
              <p:cNvSpPr/>
              <p:nvPr/>
            </p:nvSpPr>
            <p:spPr>
              <a:xfrm>
                <a:off x="3565923" y="3176608"/>
                <a:ext cx="354330" cy="0"/>
              </a:xfrm>
              <a:custGeom>
                <a:avLst/>
                <a:gdLst/>
                <a:ahLst/>
                <a:cxnLst/>
                <a:rect l="l" t="t" r="r" b="b"/>
                <a:pathLst>
                  <a:path w="354329">
                    <a:moveTo>
                      <a:pt x="0" y="0"/>
                    </a:moveTo>
                    <a:lnTo>
                      <a:pt x="35377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4" name="object 60">
                <a:extLst>
                  <a:ext uri="{FF2B5EF4-FFF2-40B4-BE49-F238E27FC236}">
                    <a16:creationId xmlns:a16="http://schemas.microsoft.com/office/drawing/2014/main" id="{F289D755-22FC-4DF7-A86D-51DE22BC4B35}"/>
                  </a:ext>
                </a:extLst>
              </p:cNvPr>
              <p:cNvSpPr/>
              <p:nvPr/>
            </p:nvSpPr>
            <p:spPr>
              <a:xfrm>
                <a:off x="3726035" y="2891982"/>
                <a:ext cx="25400" cy="25400"/>
              </a:xfrm>
              <a:custGeom>
                <a:avLst/>
                <a:gdLst/>
                <a:ahLst/>
                <a:cxnLst/>
                <a:rect l="l" t="t" r="r" b="b"/>
                <a:pathLst>
                  <a:path w="25400" h="25400">
                    <a:moveTo>
                      <a:pt x="19532" y="0"/>
                    </a:moveTo>
                    <a:lnTo>
                      <a:pt x="5626" y="0"/>
                    </a:lnTo>
                    <a:lnTo>
                      <a:pt x="0" y="5626"/>
                    </a:lnTo>
                    <a:lnTo>
                      <a:pt x="0" y="19519"/>
                    </a:lnTo>
                    <a:lnTo>
                      <a:pt x="5626" y="25158"/>
                    </a:lnTo>
                    <a:lnTo>
                      <a:pt x="19532" y="25158"/>
                    </a:lnTo>
                    <a:lnTo>
                      <a:pt x="25158" y="19519"/>
                    </a:lnTo>
                    <a:lnTo>
                      <a:pt x="25158" y="5626"/>
                    </a:lnTo>
                    <a:lnTo>
                      <a:pt x="19532" y="0"/>
                    </a:lnTo>
                    <a:close/>
                  </a:path>
                </a:pathLst>
              </a:custGeom>
              <a:solidFill>
                <a:srgbClr val="007A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5" name="object 61">
                <a:extLst>
                  <a:ext uri="{FF2B5EF4-FFF2-40B4-BE49-F238E27FC236}">
                    <a16:creationId xmlns:a16="http://schemas.microsoft.com/office/drawing/2014/main" id="{7348D2FA-30A1-456B-ADBE-1FA9AC5C80ED}"/>
                  </a:ext>
                </a:extLst>
              </p:cNvPr>
              <p:cNvSpPr/>
              <p:nvPr/>
            </p:nvSpPr>
            <p:spPr>
              <a:xfrm>
                <a:off x="3726035" y="2891982"/>
                <a:ext cx="25400" cy="25400"/>
              </a:xfrm>
              <a:custGeom>
                <a:avLst/>
                <a:gdLst/>
                <a:ahLst/>
                <a:cxnLst/>
                <a:rect l="l" t="t" r="r" b="b"/>
                <a:pathLst>
                  <a:path w="25400" h="25400">
                    <a:moveTo>
                      <a:pt x="25158" y="12573"/>
                    </a:moveTo>
                    <a:lnTo>
                      <a:pt x="25158" y="19519"/>
                    </a:lnTo>
                    <a:lnTo>
                      <a:pt x="19532" y="25158"/>
                    </a:lnTo>
                    <a:lnTo>
                      <a:pt x="12572" y="25158"/>
                    </a:lnTo>
                    <a:lnTo>
                      <a:pt x="5626" y="25158"/>
                    </a:lnTo>
                    <a:lnTo>
                      <a:pt x="0" y="19519"/>
                    </a:lnTo>
                    <a:lnTo>
                      <a:pt x="0" y="12573"/>
                    </a:lnTo>
                    <a:lnTo>
                      <a:pt x="0" y="5626"/>
                    </a:lnTo>
                    <a:lnTo>
                      <a:pt x="5626" y="0"/>
                    </a:lnTo>
                    <a:lnTo>
                      <a:pt x="12572" y="0"/>
                    </a:lnTo>
                    <a:lnTo>
                      <a:pt x="19532" y="0"/>
                    </a:lnTo>
                    <a:lnTo>
                      <a:pt x="25158" y="5626"/>
                    </a:lnTo>
                    <a:lnTo>
                      <a:pt x="25158" y="12573"/>
                    </a:lnTo>
                    <a:close/>
                  </a:path>
                </a:pathLst>
              </a:custGeom>
              <a:ln w="6350">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6" name="object 62">
                <a:extLst>
                  <a:ext uri="{FF2B5EF4-FFF2-40B4-BE49-F238E27FC236}">
                    <a16:creationId xmlns:a16="http://schemas.microsoft.com/office/drawing/2014/main" id="{CD8D06F0-C155-48D2-AB57-FEFED5A1EB7A}"/>
                  </a:ext>
                </a:extLst>
              </p:cNvPr>
              <p:cNvSpPr/>
              <p:nvPr/>
            </p:nvSpPr>
            <p:spPr>
              <a:xfrm>
                <a:off x="3725660" y="2891210"/>
                <a:ext cx="26034" cy="25400"/>
              </a:xfrm>
              <a:custGeom>
                <a:avLst/>
                <a:gdLst/>
                <a:ahLst/>
                <a:cxnLst/>
                <a:rect l="l" t="t" r="r" b="b"/>
                <a:pathLst>
                  <a:path w="26035" h="25400">
                    <a:moveTo>
                      <a:pt x="25717" y="12636"/>
                    </a:moveTo>
                    <a:lnTo>
                      <a:pt x="25717" y="19608"/>
                    </a:lnTo>
                    <a:lnTo>
                      <a:pt x="19964" y="25273"/>
                    </a:lnTo>
                    <a:lnTo>
                      <a:pt x="12865" y="25273"/>
                    </a:lnTo>
                    <a:lnTo>
                      <a:pt x="5765" y="25273"/>
                    </a:lnTo>
                    <a:lnTo>
                      <a:pt x="0" y="19608"/>
                    </a:lnTo>
                    <a:lnTo>
                      <a:pt x="0" y="12636"/>
                    </a:lnTo>
                    <a:lnTo>
                      <a:pt x="0" y="5664"/>
                    </a:lnTo>
                    <a:lnTo>
                      <a:pt x="5765" y="0"/>
                    </a:lnTo>
                    <a:lnTo>
                      <a:pt x="12865" y="0"/>
                    </a:lnTo>
                    <a:lnTo>
                      <a:pt x="19964" y="0"/>
                    </a:lnTo>
                    <a:lnTo>
                      <a:pt x="25717" y="5664"/>
                    </a:lnTo>
                    <a:lnTo>
                      <a:pt x="25717" y="12636"/>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7" name="object 63">
                <a:extLst>
                  <a:ext uri="{FF2B5EF4-FFF2-40B4-BE49-F238E27FC236}">
                    <a16:creationId xmlns:a16="http://schemas.microsoft.com/office/drawing/2014/main" id="{D4710322-A75E-4CDA-8CE8-E2F3FF49EEC2}"/>
                  </a:ext>
                </a:extLst>
              </p:cNvPr>
              <p:cNvSpPr/>
              <p:nvPr/>
            </p:nvSpPr>
            <p:spPr>
              <a:xfrm>
                <a:off x="3717088" y="3135494"/>
                <a:ext cx="51435" cy="50800"/>
              </a:xfrm>
              <a:custGeom>
                <a:avLst/>
                <a:gdLst/>
                <a:ahLst/>
                <a:cxnLst/>
                <a:rect l="l" t="t" r="r" b="b"/>
                <a:pathLst>
                  <a:path w="51435" h="50800">
                    <a:moveTo>
                      <a:pt x="0" y="50533"/>
                    </a:moveTo>
                    <a:lnTo>
                      <a:pt x="5143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8" name="object 64">
                <a:extLst>
                  <a:ext uri="{FF2B5EF4-FFF2-40B4-BE49-F238E27FC236}">
                    <a16:creationId xmlns:a16="http://schemas.microsoft.com/office/drawing/2014/main" id="{660A563D-D808-417D-B8AE-4AD39117C199}"/>
                  </a:ext>
                </a:extLst>
              </p:cNvPr>
              <p:cNvSpPr/>
              <p:nvPr/>
            </p:nvSpPr>
            <p:spPr>
              <a:xfrm>
                <a:off x="3717088" y="3135494"/>
                <a:ext cx="51435" cy="50800"/>
              </a:xfrm>
              <a:custGeom>
                <a:avLst/>
                <a:gdLst/>
                <a:ahLst/>
                <a:cxnLst/>
                <a:rect l="l" t="t" r="r" b="b"/>
                <a:pathLst>
                  <a:path w="51435" h="50800">
                    <a:moveTo>
                      <a:pt x="0" y="0"/>
                    </a:moveTo>
                    <a:lnTo>
                      <a:pt x="51434" y="5053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9" name="object 65">
                <a:extLst>
                  <a:ext uri="{FF2B5EF4-FFF2-40B4-BE49-F238E27FC236}">
                    <a16:creationId xmlns:a16="http://schemas.microsoft.com/office/drawing/2014/main" id="{F3E6D809-730C-406B-B39B-3CFC17214F0E}"/>
                  </a:ext>
                </a:extLst>
              </p:cNvPr>
              <p:cNvSpPr/>
              <p:nvPr/>
            </p:nvSpPr>
            <p:spPr>
              <a:xfrm>
                <a:off x="2538100" y="2129692"/>
                <a:ext cx="71577" cy="71577"/>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30" name="object 66">
                <a:extLst>
                  <a:ext uri="{FF2B5EF4-FFF2-40B4-BE49-F238E27FC236}">
                    <a16:creationId xmlns:a16="http://schemas.microsoft.com/office/drawing/2014/main" id="{687C9D96-7E67-499D-BD56-DA306F6F7854}"/>
                  </a:ext>
                </a:extLst>
              </p:cNvPr>
              <p:cNvSpPr/>
              <p:nvPr/>
            </p:nvSpPr>
            <p:spPr>
              <a:xfrm>
                <a:off x="3317499" y="2174693"/>
                <a:ext cx="71577" cy="71577"/>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31" name="object 67">
                <a:extLst>
                  <a:ext uri="{FF2B5EF4-FFF2-40B4-BE49-F238E27FC236}">
                    <a16:creationId xmlns:a16="http://schemas.microsoft.com/office/drawing/2014/main" id="{CBB9BB84-E8CB-427B-925C-A741747431F5}"/>
                  </a:ext>
                </a:extLst>
              </p:cNvPr>
              <p:cNvSpPr/>
              <p:nvPr/>
            </p:nvSpPr>
            <p:spPr>
              <a:xfrm>
                <a:off x="3707674" y="2872666"/>
                <a:ext cx="65405" cy="65405"/>
              </a:xfrm>
              <a:custGeom>
                <a:avLst/>
                <a:gdLst/>
                <a:ahLst/>
                <a:cxnLst/>
                <a:rect l="l" t="t" r="r" b="b"/>
                <a:pathLst>
                  <a:path w="65405" h="65405">
                    <a:moveTo>
                      <a:pt x="32613" y="0"/>
                    </a:moveTo>
                    <a:lnTo>
                      <a:pt x="19920" y="2563"/>
                    </a:lnTo>
                    <a:lnTo>
                      <a:pt x="9553" y="9553"/>
                    </a:lnTo>
                    <a:lnTo>
                      <a:pt x="2563" y="19920"/>
                    </a:lnTo>
                    <a:lnTo>
                      <a:pt x="0" y="32613"/>
                    </a:lnTo>
                    <a:lnTo>
                      <a:pt x="2563" y="45306"/>
                    </a:lnTo>
                    <a:lnTo>
                      <a:pt x="9553" y="55673"/>
                    </a:lnTo>
                    <a:lnTo>
                      <a:pt x="19920" y="62663"/>
                    </a:lnTo>
                    <a:lnTo>
                      <a:pt x="32613" y="65227"/>
                    </a:lnTo>
                    <a:lnTo>
                      <a:pt x="45306" y="62663"/>
                    </a:lnTo>
                    <a:lnTo>
                      <a:pt x="55673" y="55673"/>
                    </a:lnTo>
                    <a:lnTo>
                      <a:pt x="62663" y="45306"/>
                    </a:lnTo>
                    <a:lnTo>
                      <a:pt x="65227" y="32613"/>
                    </a:lnTo>
                    <a:lnTo>
                      <a:pt x="62663" y="19920"/>
                    </a:lnTo>
                    <a:lnTo>
                      <a:pt x="55673" y="9553"/>
                    </a:lnTo>
                    <a:lnTo>
                      <a:pt x="45306" y="2563"/>
                    </a:lnTo>
                    <a:lnTo>
                      <a:pt x="32613" y="0"/>
                    </a:lnTo>
                    <a:close/>
                  </a:path>
                </a:pathLst>
              </a:custGeom>
              <a:solidFill>
                <a:srgbClr val="EC00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32" name="object 68">
                <a:extLst>
                  <a:ext uri="{FF2B5EF4-FFF2-40B4-BE49-F238E27FC236}">
                    <a16:creationId xmlns:a16="http://schemas.microsoft.com/office/drawing/2014/main" id="{63934074-21C1-42AB-877B-F9BB3DF49F4F}"/>
                  </a:ext>
                </a:extLst>
              </p:cNvPr>
              <p:cNvSpPr/>
              <p:nvPr/>
            </p:nvSpPr>
            <p:spPr>
              <a:xfrm>
                <a:off x="3707674" y="2872666"/>
                <a:ext cx="65405" cy="65405"/>
              </a:xfrm>
              <a:custGeom>
                <a:avLst/>
                <a:gdLst/>
                <a:ahLst/>
                <a:cxnLst/>
                <a:rect l="l" t="t" r="r" b="b"/>
                <a:pathLst>
                  <a:path w="65405" h="65405">
                    <a:moveTo>
                      <a:pt x="32613" y="65227"/>
                    </a:moveTo>
                    <a:lnTo>
                      <a:pt x="45306" y="62663"/>
                    </a:lnTo>
                    <a:lnTo>
                      <a:pt x="55673" y="55673"/>
                    </a:lnTo>
                    <a:lnTo>
                      <a:pt x="62663" y="45306"/>
                    </a:lnTo>
                    <a:lnTo>
                      <a:pt x="65227" y="32613"/>
                    </a:lnTo>
                    <a:lnTo>
                      <a:pt x="62663" y="19920"/>
                    </a:lnTo>
                    <a:lnTo>
                      <a:pt x="55673" y="9553"/>
                    </a:lnTo>
                    <a:lnTo>
                      <a:pt x="45306" y="2563"/>
                    </a:lnTo>
                    <a:lnTo>
                      <a:pt x="32613" y="0"/>
                    </a:lnTo>
                    <a:lnTo>
                      <a:pt x="19920" y="2563"/>
                    </a:lnTo>
                    <a:lnTo>
                      <a:pt x="9553" y="9553"/>
                    </a:lnTo>
                    <a:lnTo>
                      <a:pt x="2563" y="19920"/>
                    </a:lnTo>
                    <a:lnTo>
                      <a:pt x="0" y="32613"/>
                    </a:lnTo>
                    <a:lnTo>
                      <a:pt x="2563" y="45306"/>
                    </a:lnTo>
                    <a:lnTo>
                      <a:pt x="9553" y="55673"/>
                    </a:lnTo>
                    <a:lnTo>
                      <a:pt x="19920" y="62663"/>
                    </a:lnTo>
                    <a:lnTo>
                      <a:pt x="32613" y="65227"/>
                    </a:lnTo>
                    <a:close/>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33" name="object 69">
                <a:extLst>
                  <a:ext uri="{FF2B5EF4-FFF2-40B4-BE49-F238E27FC236}">
                    <a16:creationId xmlns:a16="http://schemas.microsoft.com/office/drawing/2014/main" id="{16C5585D-56BF-44F6-956D-37B18FC77EB6}"/>
                  </a:ext>
                </a:extLst>
              </p:cNvPr>
              <p:cNvSpPr txBox="1"/>
              <p:nvPr/>
            </p:nvSpPr>
            <p:spPr>
              <a:xfrm>
                <a:off x="2009183" y="3060101"/>
                <a:ext cx="387985" cy="147320"/>
              </a:xfrm>
              <a:prstGeom prst="rect">
                <a:avLst/>
              </a:prstGeom>
            </p:spPr>
            <p:txBody>
              <a:bodyPr vert="horz" wrap="square" lIns="0" tIns="12700" rIns="0" bIns="0" rtlCol="0">
                <a:spAutoFit/>
              </a:bodyPr>
              <a:lstStyle/>
              <a:p>
                <a:pPr marL="93345"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0" cap="none" spc="20" normalizeH="0" baseline="0" noProof="0" dirty="0">
                    <a:ln>
                      <a:noFill/>
                    </a:ln>
                    <a:solidFill>
                      <a:srgbClr val="FFFFFF"/>
                    </a:solidFill>
                    <a:effectLst/>
                    <a:uLnTx/>
                    <a:uFillTx/>
                    <a:latin typeface="Century Gothic"/>
                    <a:ea typeface="ＭＳ Ｐゴシック" pitchFamily="34" charset="-128"/>
                    <a:cs typeface="Century Gothic"/>
                  </a:rPr>
                  <a:t>0.7</a:t>
                </a:r>
                <a:endParaRPr kumimoji="0" sz="800" b="0" i="0" u="none" strike="noStrike" kern="0" cap="none" spc="0" normalizeH="0" baseline="0" noProof="0">
                  <a:ln>
                    <a:noFill/>
                  </a:ln>
                  <a:solidFill>
                    <a:prstClr val="black"/>
                  </a:solidFill>
                  <a:effectLst/>
                  <a:uLnTx/>
                  <a:uFillTx/>
                  <a:latin typeface="Century Gothic"/>
                  <a:ea typeface="ＭＳ Ｐゴシック" pitchFamily="34" charset="-128"/>
                  <a:cs typeface="Century Gothic"/>
                </a:endParaRPr>
              </a:p>
            </p:txBody>
          </p:sp>
          <p:sp>
            <p:nvSpPr>
              <p:cNvPr id="234" name="object 70">
                <a:extLst>
                  <a:ext uri="{FF2B5EF4-FFF2-40B4-BE49-F238E27FC236}">
                    <a16:creationId xmlns:a16="http://schemas.microsoft.com/office/drawing/2014/main" id="{2F657B8C-BFA6-42E4-B27F-1345C844ED00}"/>
                  </a:ext>
                </a:extLst>
              </p:cNvPr>
              <p:cNvSpPr txBox="1"/>
              <p:nvPr/>
            </p:nvSpPr>
            <p:spPr>
              <a:xfrm>
                <a:off x="2400178" y="3014301"/>
                <a:ext cx="352800" cy="115416"/>
              </a:xfrm>
              <a:prstGeom prst="rect">
                <a:avLst/>
              </a:prstGeom>
              <a:ln w="6350">
                <a:solidFill>
                  <a:srgbClr val="878787"/>
                </a:solidFill>
              </a:ln>
            </p:spPr>
            <p:txBody>
              <a:bodyPr vert="horz" wrap="square" lIns="0" tIns="0" rIns="0" bIns="0" rtlCol="0" anchor="ctr">
                <a:spAutoFit/>
              </a:bodyPr>
              <a:lstStyle/>
              <a:p>
                <a:pPr marL="101600" marR="0" lvl="0" indent="0" algn="l" defTabSz="914400" rtl="0" eaLnBrk="1" fontAlgn="auto" latinLnBrk="0" hangingPunct="1">
                  <a:lnSpc>
                    <a:spcPts val="900"/>
                  </a:lnSpc>
                  <a:spcBef>
                    <a:spcPts val="0"/>
                  </a:spcBef>
                  <a:spcAft>
                    <a:spcPts val="0"/>
                  </a:spcAft>
                  <a:buClrTx/>
                  <a:buSzTx/>
                  <a:buFontTx/>
                  <a:buNone/>
                  <a:tabLst/>
                  <a:defRPr/>
                </a:pPr>
                <a:r>
                  <a:rPr kumimoji="0" sz="800" b="1" i="0" u="none" strike="noStrike" kern="0" cap="none" spc="20" normalizeH="0" baseline="0" noProof="0" dirty="0">
                    <a:ln>
                      <a:noFill/>
                    </a:ln>
                    <a:solidFill>
                      <a:prstClr val="black"/>
                    </a:solidFill>
                    <a:effectLst/>
                    <a:uLnTx/>
                    <a:uFillTx/>
                    <a:latin typeface="Century Gothic"/>
                    <a:ea typeface="ＭＳ Ｐゴシック" pitchFamily="34" charset="-128"/>
                    <a:cs typeface="Century Gothic"/>
                  </a:rPr>
                  <a:t>4.9</a:t>
                </a:r>
                <a:endParaRPr kumimoji="0" sz="800" b="0" i="0" u="none" strike="noStrike" kern="0" cap="none" spc="0" normalizeH="0" baseline="0" noProof="0" dirty="0">
                  <a:ln>
                    <a:noFill/>
                  </a:ln>
                  <a:solidFill>
                    <a:prstClr val="black"/>
                  </a:solidFill>
                  <a:effectLst/>
                  <a:uLnTx/>
                  <a:uFillTx/>
                  <a:latin typeface="Century Gothic"/>
                  <a:ea typeface="ＭＳ Ｐゴシック" pitchFamily="34" charset="-128"/>
                  <a:cs typeface="Century Gothic"/>
                </a:endParaRPr>
              </a:p>
            </p:txBody>
          </p:sp>
          <p:sp>
            <p:nvSpPr>
              <p:cNvPr id="235" name="object 71">
                <a:extLst>
                  <a:ext uri="{FF2B5EF4-FFF2-40B4-BE49-F238E27FC236}">
                    <a16:creationId xmlns:a16="http://schemas.microsoft.com/office/drawing/2014/main" id="{6DED6290-9370-4DDB-AFB5-87A81E940E1A}"/>
                  </a:ext>
                </a:extLst>
              </p:cNvPr>
              <p:cNvSpPr txBox="1"/>
              <p:nvPr/>
            </p:nvSpPr>
            <p:spPr>
              <a:xfrm>
                <a:off x="2785966" y="2715687"/>
                <a:ext cx="353060" cy="386715"/>
              </a:xfrm>
              <a:prstGeom prst="rect">
                <a:avLst/>
              </a:prstGeom>
              <a:solidFill>
                <a:srgbClr val="00AEEF"/>
              </a:solidFill>
              <a:ln w="6350">
                <a:solidFill>
                  <a:srgbClr val="878787"/>
                </a:solidFill>
              </a:ln>
            </p:spPr>
            <p:txBody>
              <a:bodyPr vert="horz" wrap="square" lIns="0" tIns="15875" rIns="0" bIns="0" rtlCol="0">
                <a:spAutoFit/>
              </a:bodyPr>
              <a:lstStyle/>
              <a:p>
                <a:pPr marL="70485" marR="0" lvl="0" indent="0" algn="l" defTabSz="914400" rtl="0" eaLnBrk="1" fontAlgn="auto" latinLnBrk="0" hangingPunct="1">
                  <a:lnSpc>
                    <a:spcPct val="100000"/>
                  </a:lnSpc>
                  <a:spcBef>
                    <a:spcPts val="125"/>
                  </a:spcBef>
                  <a:spcAft>
                    <a:spcPts val="0"/>
                  </a:spcAft>
                  <a:buClrTx/>
                  <a:buSzTx/>
                  <a:buFontTx/>
                  <a:buNone/>
                  <a:tabLst/>
                  <a:defRPr/>
                </a:pPr>
                <a:r>
                  <a:rPr kumimoji="0" sz="800" b="1" i="0" u="none" strike="noStrike" kern="0" cap="none" spc="20" normalizeH="0" baseline="0" noProof="0" dirty="0">
                    <a:ln>
                      <a:noFill/>
                    </a:ln>
                    <a:solidFill>
                      <a:srgbClr val="FFFFFF"/>
                    </a:solidFill>
                    <a:effectLst/>
                    <a:uLnTx/>
                    <a:uFillTx/>
                    <a:latin typeface="Century Gothic"/>
                    <a:ea typeface="ＭＳ Ｐゴシック" pitchFamily="34" charset="-128"/>
                    <a:cs typeface="Century Gothic"/>
                  </a:rPr>
                  <a:t>12.3</a:t>
                </a:r>
                <a:endParaRPr kumimoji="0" sz="800" b="0" i="0" u="none" strike="noStrike" kern="0" cap="none" spc="0" normalizeH="0" baseline="0" noProof="0" dirty="0">
                  <a:ln>
                    <a:noFill/>
                  </a:ln>
                  <a:solidFill>
                    <a:prstClr val="black"/>
                  </a:solidFill>
                  <a:effectLst/>
                  <a:uLnTx/>
                  <a:uFillTx/>
                  <a:latin typeface="Century Gothic"/>
                  <a:ea typeface="ＭＳ Ｐゴシック" pitchFamily="34" charset="-128"/>
                  <a:cs typeface="Century Gothic"/>
                </a:endParaRPr>
              </a:p>
            </p:txBody>
          </p:sp>
          <p:sp>
            <p:nvSpPr>
              <p:cNvPr id="236" name="object 72">
                <a:extLst>
                  <a:ext uri="{FF2B5EF4-FFF2-40B4-BE49-F238E27FC236}">
                    <a16:creationId xmlns:a16="http://schemas.microsoft.com/office/drawing/2014/main" id="{BFD20C45-8ADA-4F3D-AF94-86A98B5D0976}"/>
                  </a:ext>
                </a:extLst>
              </p:cNvPr>
              <p:cNvSpPr txBox="1"/>
              <p:nvPr/>
            </p:nvSpPr>
            <p:spPr>
              <a:xfrm>
                <a:off x="3141820" y="3068360"/>
                <a:ext cx="381000" cy="147320"/>
              </a:xfrm>
              <a:prstGeom prst="rect">
                <a:avLst/>
              </a:prstGeom>
            </p:spPr>
            <p:txBody>
              <a:bodyPr vert="horz" wrap="square" lIns="0" tIns="12700" rIns="0" bIns="0" rtlCol="0">
                <a:spAutoFit/>
              </a:bodyPr>
              <a:lstStyle/>
              <a:p>
                <a:pPr marL="136525"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0" cap="none" spc="20" normalizeH="0" baseline="0" noProof="0" dirty="0">
                    <a:ln>
                      <a:noFill/>
                    </a:ln>
                    <a:solidFill>
                      <a:srgbClr val="FFFFFF"/>
                    </a:solidFill>
                    <a:effectLst/>
                    <a:uLnTx/>
                    <a:uFillTx/>
                    <a:latin typeface="Century Gothic"/>
                    <a:ea typeface="ＭＳ Ｐゴシック" pitchFamily="34" charset="-128"/>
                    <a:cs typeface="Century Gothic"/>
                  </a:rPr>
                  <a:t>3.1</a:t>
                </a:r>
                <a:endParaRPr kumimoji="0" sz="800" b="0" i="0" u="none" strike="noStrike" kern="0" cap="none" spc="0" normalizeH="0" baseline="0" noProof="0">
                  <a:ln>
                    <a:noFill/>
                  </a:ln>
                  <a:solidFill>
                    <a:prstClr val="black"/>
                  </a:solidFill>
                  <a:effectLst/>
                  <a:uLnTx/>
                  <a:uFillTx/>
                  <a:latin typeface="Century Gothic"/>
                  <a:ea typeface="ＭＳ Ｐゴシック" pitchFamily="34" charset="-128"/>
                  <a:cs typeface="Century Gothic"/>
                </a:endParaRPr>
              </a:p>
            </p:txBody>
          </p:sp>
          <p:sp>
            <p:nvSpPr>
              <p:cNvPr id="237" name="object 73">
                <a:extLst>
                  <a:ext uri="{FF2B5EF4-FFF2-40B4-BE49-F238E27FC236}">
                    <a16:creationId xmlns:a16="http://schemas.microsoft.com/office/drawing/2014/main" id="{C533C66D-9097-4BE7-945E-514C63FD8870}"/>
                  </a:ext>
                </a:extLst>
              </p:cNvPr>
              <p:cNvSpPr txBox="1"/>
              <p:nvPr/>
            </p:nvSpPr>
            <p:spPr>
              <a:xfrm>
                <a:off x="3919410" y="3092645"/>
                <a:ext cx="175895" cy="135935"/>
              </a:xfrm>
              <a:prstGeom prst="rect">
                <a:avLst/>
              </a:prstGeom>
            </p:spPr>
            <p:txBody>
              <a:bodyPr vert="horz" wrap="square" lIns="0" tIns="12700" rIns="0" bIns="0" rtlCol="0" anchor="ctr">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0" cap="none" spc="20" normalizeH="0" baseline="0" noProof="0" dirty="0">
                    <a:ln>
                      <a:noFill/>
                    </a:ln>
                    <a:solidFill>
                      <a:prstClr val="black"/>
                    </a:solidFill>
                    <a:effectLst/>
                    <a:uLnTx/>
                    <a:uFillTx/>
                    <a:latin typeface="Century Gothic"/>
                    <a:ea typeface="ＭＳ Ｐゴシック" pitchFamily="34" charset="-128"/>
                    <a:cs typeface="Century Gothic"/>
                  </a:rPr>
                  <a:t>1.0</a:t>
                </a:r>
                <a:endParaRPr kumimoji="0" sz="800" b="0" i="0" u="none" strike="noStrike" kern="0" cap="none" spc="0" normalizeH="0" baseline="0" noProof="0" dirty="0">
                  <a:ln>
                    <a:noFill/>
                  </a:ln>
                  <a:solidFill>
                    <a:prstClr val="black"/>
                  </a:solidFill>
                  <a:effectLst/>
                  <a:uLnTx/>
                  <a:uFillTx/>
                  <a:latin typeface="Century Gothic"/>
                  <a:ea typeface="ＭＳ Ｐゴシック" pitchFamily="34" charset="-128"/>
                  <a:cs typeface="Century Gothic"/>
                </a:endParaRPr>
              </a:p>
            </p:txBody>
          </p:sp>
        </p:grpSp>
        <p:sp>
          <p:nvSpPr>
            <p:cNvPr id="239" name="object 37">
              <a:extLst>
                <a:ext uri="{FF2B5EF4-FFF2-40B4-BE49-F238E27FC236}">
                  <a16:creationId xmlns:a16="http://schemas.microsoft.com/office/drawing/2014/main" id="{9BA200DE-F3D1-4FDC-A1F4-9A21D8C93832}"/>
                </a:ext>
              </a:extLst>
            </p:cNvPr>
            <p:cNvSpPr/>
            <p:nvPr/>
          </p:nvSpPr>
          <p:spPr>
            <a:xfrm>
              <a:off x="6721885" y="2951400"/>
              <a:ext cx="1280564" cy="128018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0" name="object 38">
              <a:extLst>
                <a:ext uri="{FF2B5EF4-FFF2-40B4-BE49-F238E27FC236}">
                  <a16:creationId xmlns:a16="http://schemas.microsoft.com/office/drawing/2014/main" id="{C44B286B-7FB6-47C2-9C1E-0D46A09D8262}"/>
                </a:ext>
              </a:extLst>
            </p:cNvPr>
            <p:cNvSpPr txBox="1"/>
            <p:nvPr/>
          </p:nvSpPr>
          <p:spPr>
            <a:xfrm>
              <a:off x="7492108" y="2584800"/>
              <a:ext cx="1137314" cy="325089"/>
            </a:xfrm>
            <a:prstGeom prst="rect">
              <a:avLst/>
            </a:prstGeom>
          </p:spPr>
          <p:txBody>
            <a:bodyPr vert="horz" wrap="square" lIns="0" tIns="17145" rIns="0" bIns="0" rtlCol="0">
              <a:spAutoFit/>
            </a:bodyPr>
            <a:lstStyle/>
            <a:p>
              <a:pPr marL="0" marR="486409"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40" normalizeH="0" baseline="0" noProof="0" dirty="0">
                  <a:ln>
                    <a:noFill/>
                  </a:ln>
                  <a:solidFill>
                    <a:prstClr val="black"/>
                  </a:solidFill>
                  <a:effectLst/>
                  <a:uLnTx/>
                  <a:uFillTx/>
                  <a:latin typeface="Arial"/>
                  <a:ea typeface="ＭＳ Ｐゴシック" pitchFamily="34" charset="-128"/>
                  <a:cs typeface="Arial"/>
                </a:rPr>
                <a:t>Sex</a:t>
              </a:r>
              <a:r>
                <a:rPr kumimoji="0" sz="900" b="0" i="0" u="none" strike="noStrike" kern="1200" cap="none" spc="-9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workers  </a:t>
              </a:r>
              <a:r>
                <a:rPr kumimoji="0"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8%</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41" name="object 39">
              <a:extLst>
                <a:ext uri="{FF2B5EF4-FFF2-40B4-BE49-F238E27FC236}">
                  <a16:creationId xmlns:a16="http://schemas.microsoft.com/office/drawing/2014/main" id="{F139D779-E9BA-4848-8740-E0E836BEDD79}"/>
                </a:ext>
              </a:extLst>
            </p:cNvPr>
            <p:cNvSpPr txBox="1"/>
            <p:nvPr/>
          </p:nvSpPr>
          <p:spPr>
            <a:xfrm>
              <a:off x="6950077" y="4278311"/>
              <a:ext cx="1042668" cy="307777"/>
            </a:xfrm>
            <a:prstGeom prst="rect">
              <a:avLst/>
            </a:prstGeom>
          </p:spPr>
          <p:txBody>
            <a:bodyPr vert="horz"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Trans</a:t>
              </a:r>
              <a:r>
                <a:rPr kumimoji="0" lang="en-GB"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gender women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20" normalizeH="0" baseline="0" noProof="0" dirty="0">
                  <a:ln>
                    <a:noFill/>
                  </a:ln>
                  <a:solidFill>
                    <a:prstClr val="black"/>
                  </a:solidFill>
                  <a:effectLst/>
                  <a:uLnTx/>
                  <a:uFillTx/>
                  <a:latin typeface="Arial"/>
                  <a:ea typeface="ＭＳ Ｐゴシック" pitchFamily="34" charset="-128"/>
                  <a:cs typeface="Arial"/>
                </a:rPr>
                <a:t>2%</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42" name="object 41">
              <a:extLst>
                <a:ext uri="{FF2B5EF4-FFF2-40B4-BE49-F238E27FC236}">
                  <a16:creationId xmlns:a16="http://schemas.microsoft.com/office/drawing/2014/main" id="{72D1BA7D-C0A4-4B84-AF36-6F869DABB655}"/>
                </a:ext>
              </a:extLst>
            </p:cNvPr>
            <p:cNvSpPr txBox="1"/>
            <p:nvPr/>
          </p:nvSpPr>
          <p:spPr>
            <a:xfrm>
              <a:off x="5544000" y="3672000"/>
              <a:ext cx="1237781" cy="598882"/>
            </a:xfrm>
            <a:prstGeom prst="rect">
              <a:avLst/>
            </a:prstGeom>
          </p:spPr>
          <p:txBody>
            <a:bodyPr vert="horz" wrap="square" lIns="0" tIns="1397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Clients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of </a:t>
              </a:r>
              <a:r>
                <a:rPr kumimoji="0" sz="9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workers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and </a:t>
              </a:r>
              <a:r>
                <a:rPr kumimoji="0" sz="9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partners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of</a:t>
              </a:r>
              <a:r>
                <a:rPr kumimoji="0" sz="900" b="0" i="0" u="none" strike="noStrike" kern="1200" cap="none" spc="-6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other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key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populations  </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25%</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43" name="object 42">
              <a:extLst>
                <a:ext uri="{FF2B5EF4-FFF2-40B4-BE49-F238E27FC236}">
                  <a16:creationId xmlns:a16="http://schemas.microsoft.com/office/drawing/2014/main" id="{8FFD2D2F-0D81-4AFD-B36D-E9FDEF0759FE}"/>
                </a:ext>
              </a:extLst>
            </p:cNvPr>
            <p:cNvSpPr txBox="1"/>
            <p:nvPr/>
          </p:nvSpPr>
          <p:spPr>
            <a:xfrm>
              <a:off x="6361831" y="2829469"/>
              <a:ext cx="553959" cy="460382"/>
            </a:xfrm>
            <a:prstGeom prst="rect">
              <a:avLst/>
            </a:prstGeom>
          </p:spPr>
          <p:txBody>
            <a:bodyPr vert="horz" wrap="square" lIns="0" tIns="1397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Remaining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population  </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22%</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44" name="object 38">
              <a:extLst>
                <a:ext uri="{FF2B5EF4-FFF2-40B4-BE49-F238E27FC236}">
                  <a16:creationId xmlns:a16="http://schemas.microsoft.com/office/drawing/2014/main" id="{90B0D7BD-FFE7-437C-A061-1C1A6095E4B8}"/>
                </a:ext>
              </a:extLst>
            </p:cNvPr>
            <p:cNvSpPr txBox="1"/>
            <p:nvPr/>
          </p:nvSpPr>
          <p:spPr>
            <a:xfrm>
              <a:off x="7946129" y="2925610"/>
              <a:ext cx="1316353" cy="325089"/>
            </a:xfrm>
            <a:prstGeom prst="rect">
              <a:avLst/>
            </a:prstGeom>
          </p:spPr>
          <p:txBody>
            <a:bodyPr vert="horz" wrap="square" lIns="0" tIns="17145"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a:t>
              </a:r>
              <a:r>
                <a:rPr kumimoji="0" sz="900" b="0" i="0" u="none" strike="noStrike" kern="1200" cap="none" spc="-9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who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inject</a:t>
              </a:r>
              <a:r>
                <a:rPr kumimoji="0" sz="900" b="0" i="0" u="none" strike="noStrike" kern="1200" cap="none" spc="-5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drugs  </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13%</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45" name="object 38">
              <a:extLst>
                <a:ext uri="{FF2B5EF4-FFF2-40B4-BE49-F238E27FC236}">
                  <a16:creationId xmlns:a16="http://schemas.microsoft.com/office/drawing/2014/main" id="{F808A667-B559-4B40-A062-0B4132AD40A7}"/>
                </a:ext>
              </a:extLst>
            </p:cNvPr>
            <p:cNvSpPr txBox="1"/>
            <p:nvPr/>
          </p:nvSpPr>
          <p:spPr>
            <a:xfrm>
              <a:off x="8060765" y="3643559"/>
              <a:ext cx="1316353" cy="463588"/>
            </a:xfrm>
            <a:prstGeom prst="rect">
              <a:avLst/>
            </a:prstGeom>
          </p:spPr>
          <p:txBody>
            <a:bodyPr vert="horz" wrap="square" lIns="0" tIns="17145"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Gay men and other men who have sex with men</a:t>
              </a:r>
            </a:p>
            <a:p>
              <a:pPr marL="0" marR="508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30</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spTree>
    <p:extLst>
      <p:ext uri="{BB962C8B-B14F-4D97-AF65-F5344CB8AC3E}">
        <p14:creationId xmlns:p14="http://schemas.microsoft.com/office/powerpoint/2010/main" val="24245088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4">
            <a:extLst>
              <a:ext uri="{FF2B5EF4-FFF2-40B4-BE49-F238E27FC236}">
                <a16:creationId xmlns:a16="http://schemas.microsoft.com/office/drawing/2014/main" id="{8BCC4431-A1C4-4674-937C-79D5B1E36406}"/>
              </a:ext>
            </a:extLst>
          </p:cNvPr>
          <p:cNvGraphicFramePr>
            <a:graphicFrameLocks noGrp="1"/>
          </p:cNvGraphicFramePr>
          <p:nvPr/>
        </p:nvGraphicFramePr>
        <p:xfrm>
          <a:off x="360000" y="1620000"/>
          <a:ext cx="9576000" cy="2935617"/>
        </p:xfrm>
        <a:graphic>
          <a:graphicData uri="http://schemas.openxmlformats.org/drawingml/2006/table">
            <a:tbl>
              <a:tblPr firstRow="1" bandRow="1"/>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756000">
                  <a:extLst>
                    <a:ext uri="{9D8B030D-6E8A-4147-A177-3AD203B41FA5}">
                      <a16:colId xmlns:a16="http://schemas.microsoft.com/office/drawing/2014/main" val="20002"/>
                    </a:ext>
                  </a:extLst>
                </a:gridCol>
                <a:gridCol w="792000">
                  <a:extLst>
                    <a:ext uri="{9D8B030D-6E8A-4147-A177-3AD203B41FA5}">
                      <a16:colId xmlns:a16="http://schemas.microsoft.com/office/drawing/2014/main" val="20003"/>
                    </a:ext>
                  </a:extLst>
                </a:gridCol>
                <a:gridCol w="756000">
                  <a:extLst>
                    <a:ext uri="{9D8B030D-6E8A-4147-A177-3AD203B41FA5}">
                      <a16:colId xmlns:a16="http://schemas.microsoft.com/office/drawing/2014/main" val="20004"/>
                    </a:ext>
                  </a:extLst>
                </a:gridCol>
                <a:gridCol w="756000">
                  <a:extLst>
                    <a:ext uri="{9D8B030D-6E8A-4147-A177-3AD203B41FA5}">
                      <a16:colId xmlns:a16="http://schemas.microsoft.com/office/drawing/2014/main" val="20005"/>
                    </a:ext>
                  </a:extLst>
                </a:gridCol>
                <a:gridCol w="756000">
                  <a:extLst>
                    <a:ext uri="{9D8B030D-6E8A-4147-A177-3AD203B41FA5}">
                      <a16:colId xmlns:a16="http://schemas.microsoft.com/office/drawing/2014/main" val="20006"/>
                    </a:ext>
                  </a:extLst>
                </a:gridCol>
                <a:gridCol w="756000">
                  <a:extLst>
                    <a:ext uri="{9D8B030D-6E8A-4147-A177-3AD203B41FA5}">
                      <a16:colId xmlns:a16="http://schemas.microsoft.com/office/drawing/2014/main" val="20007"/>
                    </a:ext>
                  </a:extLst>
                </a:gridCol>
                <a:gridCol w="756000">
                  <a:extLst>
                    <a:ext uri="{9D8B030D-6E8A-4147-A177-3AD203B41FA5}">
                      <a16:colId xmlns:a16="http://schemas.microsoft.com/office/drawing/2014/main" val="20008"/>
                    </a:ext>
                  </a:extLst>
                </a:gridCol>
                <a:gridCol w="756000">
                  <a:extLst>
                    <a:ext uri="{9D8B030D-6E8A-4147-A177-3AD203B41FA5}">
                      <a16:colId xmlns:a16="http://schemas.microsoft.com/office/drawing/2014/main" val="20009"/>
                    </a:ext>
                  </a:extLst>
                </a:gridCol>
                <a:gridCol w="756000">
                  <a:extLst>
                    <a:ext uri="{9D8B030D-6E8A-4147-A177-3AD203B41FA5}">
                      <a16:colId xmlns:a16="http://schemas.microsoft.com/office/drawing/2014/main" val="20010"/>
                    </a:ext>
                  </a:extLst>
                </a:gridCol>
                <a:gridCol w="756000">
                  <a:extLst>
                    <a:ext uri="{9D8B030D-6E8A-4147-A177-3AD203B41FA5}">
                      <a16:colId xmlns:a16="http://schemas.microsoft.com/office/drawing/2014/main" val="20011"/>
                    </a:ext>
                  </a:extLst>
                </a:gridCol>
              </a:tblGrid>
              <a:tr h="11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Country</a:t>
                      </a:r>
                    </a:p>
                  </a:txBody>
                  <a:tcPr marL="36000" marR="0" marT="72000" marB="0">
                    <a:lnL w="6350" cap="flat" cmpd="sng" algn="ctr">
                      <a:solidFill>
                        <a:schemeClr val="tx1">
                          <a:lumMod val="75000"/>
                          <a:lumOff val="2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National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Sex workers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lang="en-GB" sz="800" b="1" kern="1200" spc="0" baseline="0" dirty="0">
                          <a:solidFill>
                            <a:schemeClr val="bg1"/>
                          </a:solidFill>
                          <a:latin typeface="+mn-lt"/>
                          <a:ea typeface="+mn-ea"/>
                          <a:cs typeface="Arial"/>
                        </a:rPr>
                        <a:t>S</a:t>
                      </a:r>
                      <a:r>
                        <a:rPr sz="800" b="1" kern="1200" spc="0" baseline="0" dirty="0">
                          <a:solidFill>
                            <a:schemeClr val="bg1"/>
                          </a:solidFill>
                          <a:latin typeface="+mn-lt"/>
                          <a:ea typeface="+mn-ea"/>
                          <a:cs typeface="Arial"/>
                        </a:rPr>
                        <a:t>ex workers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extLst>
                  <a:ext uri="{0D108BD9-81ED-4DB2-BD59-A6C34878D82A}">
                    <a16:rowId xmlns:a16="http://schemas.microsoft.com/office/drawing/2014/main" val="10000"/>
                  </a:ext>
                </a:extLst>
              </a:tr>
              <a:tr h="216000">
                <a:tc>
                  <a:txBody>
                    <a:bodyPr/>
                    <a:lstStyle/>
                    <a:p>
                      <a:pPr marL="53975" marR="61594">
                        <a:lnSpc>
                          <a:spcPct val="104200"/>
                        </a:lnSpc>
                        <a:spcBef>
                          <a:spcPts val="190"/>
                        </a:spcBef>
                      </a:pPr>
                      <a:r>
                        <a:rPr sz="800" spc="-15" dirty="0">
                          <a:solidFill>
                            <a:schemeClr val="tx1"/>
                          </a:solidFill>
                          <a:latin typeface="Arial"/>
                          <a:cs typeface="Arial"/>
                        </a:rPr>
                        <a:t>Lao  </a:t>
                      </a:r>
                      <a:r>
                        <a:rPr sz="800" dirty="0">
                          <a:solidFill>
                            <a:schemeClr val="tx1"/>
                          </a:solidFill>
                          <a:latin typeface="Arial"/>
                          <a:cs typeface="Arial"/>
                        </a:rPr>
                        <a:t>People's  Democratic  </a:t>
                      </a:r>
                      <a:r>
                        <a:rPr sz="800" spc="-5" dirty="0">
                          <a:solidFill>
                            <a:schemeClr val="tx1"/>
                          </a:solidFill>
                          <a:latin typeface="Arial"/>
                          <a:cs typeface="Arial"/>
                        </a:rPr>
                        <a:t>Republic</a:t>
                      </a:r>
                      <a:endParaRPr sz="800" dirty="0">
                        <a:solidFill>
                          <a:schemeClr val="tx1"/>
                        </a:solidFill>
                        <a:latin typeface="Arial"/>
                        <a:cs typeface="Arial"/>
                      </a:endParaRPr>
                    </a:p>
                  </a:txBody>
                  <a:tcPr marL="0" marR="0" marT="2413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r>
                        <a:rPr sz="800" spc="-30" dirty="0">
                          <a:latin typeface="Arial"/>
                          <a:cs typeface="Arial"/>
                        </a:rPr>
                        <a:t>4 </a:t>
                      </a:r>
                      <a:r>
                        <a:rPr sz="800" spc="-40" dirty="0">
                          <a:latin typeface="Arial"/>
                          <a:cs typeface="Arial"/>
                        </a:rPr>
                        <a:t>695</a:t>
                      </a:r>
                      <a:r>
                        <a:rPr sz="800" spc="-75" dirty="0">
                          <a:latin typeface="Arial"/>
                          <a:cs typeface="Arial"/>
                        </a:rPr>
                        <a:t> </a:t>
                      </a:r>
                      <a:r>
                        <a:rPr sz="800" spc="-40" dirty="0">
                          <a:latin typeface="Arial"/>
                          <a:cs typeface="Arial"/>
                        </a:rPr>
                        <a:t>000</a:t>
                      </a:r>
                      <a:endParaRPr sz="800" dirty="0">
                        <a:latin typeface="Arial"/>
                        <a:cs typeface="Arial"/>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r>
                        <a:rPr lang="en-CH" sz="800" spc="-35" dirty="0">
                          <a:latin typeface="Arial"/>
                          <a:cs typeface="Arial"/>
                        </a:rPr>
                        <a:t>1</a:t>
                      </a:r>
                      <a:r>
                        <a:rPr sz="800" spc="-35" dirty="0">
                          <a:latin typeface="Arial"/>
                          <a:cs typeface="Arial"/>
                        </a:rPr>
                        <a:t>4</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pPr>
                      <a:r>
                        <a:rPr sz="800" spc="-40" dirty="0">
                          <a:latin typeface="Arial"/>
                          <a:cs typeface="Arial"/>
                        </a:rPr>
                        <a:t>0.30</a:t>
                      </a:r>
                      <a:endParaRPr sz="800" dirty="0">
                        <a:latin typeface="Arial"/>
                        <a:cs typeface="Arial"/>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r>
                        <a:rPr sz="800" spc="-35" dirty="0">
                          <a:latin typeface="Arial"/>
                          <a:cs typeface="Arial"/>
                        </a:rPr>
                        <a:t>17</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pPr>
                      <a:r>
                        <a:rPr sz="800" spc="-40" dirty="0">
                          <a:latin typeface="Arial"/>
                          <a:cs typeface="Arial"/>
                        </a:rPr>
                        <a:t>0.36</a:t>
                      </a:r>
                      <a:endParaRPr sz="800" dirty="0">
                        <a:latin typeface="Arial"/>
                        <a:cs typeface="Arial"/>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144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6000">
                <a:tc>
                  <a:txBody>
                    <a:bodyPr/>
                    <a:lstStyle/>
                    <a:p>
                      <a:pPr marL="53975">
                        <a:lnSpc>
                          <a:spcPct val="100000"/>
                        </a:lnSpc>
                        <a:spcBef>
                          <a:spcPts val="229"/>
                        </a:spcBef>
                      </a:pPr>
                      <a:r>
                        <a:rPr sz="800" spc="-15" dirty="0">
                          <a:solidFill>
                            <a:schemeClr val="tx1"/>
                          </a:solidFill>
                          <a:latin typeface="Arial"/>
                          <a:cs typeface="Arial"/>
                        </a:rPr>
                        <a:t>Malaysia</a:t>
                      </a:r>
                      <a:endParaRPr sz="800" dirty="0">
                        <a:solidFill>
                          <a:schemeClr val="tx1"/>
                        </a:solidFill>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5" dirty="0">
                          <a:latin typeface="Arial"/>
                          <a:cs typeface="Arial"/>
                        </a:rPr>
                        <a:t>24 </a:t>
                      </a:r>
                      <a:r>
                        <a:rPr sz="800" spc="-40" dirty="0">
                          <a:latin typeface="Arial"/>
                          <a:cs typeface="Arial"/>
                        </a:rPr>
                        <a:t>340</a:t>
                      </a:r>
                      <a:r>
                        <a:rPr sz="800" spc="-75" dirty="0">
                          <a:latin typeface="Arial"/>
                          <a:cs typeface="Arial"/>
                        </a:rPr>
                        <a:t> </a:t>
                      </a:r>
                      <a:r>
                        <a:rPr sz="800" spc="-40" dirty="0">
                          <a:latin typeface="Arial"/>
                          <a:cs typeface="Arial"/>
                        </a:rPr>
                        <a:t>000</a:t>
                      </a:r>
                      <a:endParaRPr sz="80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5" dirty="0">
                          <a:latin typeface="Arial"/>
                          <a:cs typeface="Arial"/>
                        </a:rPr>
                        <a:t>37</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250"/>
                        </a:spcBef>
                      </a:pPr>
                      <a:r>
                        <a:rPr sz="800" spc="-40" dirty="0">
                          <a:latin typeface="Arial"/>
                          <a:cs typeface="Arial"/>
                        </a:rPr>
                        <a:t>0.15</a:t>
                      </a:r>
                      <a:endParaRPr sz="800" dirty="0">
                        <a:latin typeface="Arial"/>
                        <a:cs typeface="Arial"/>
                      </a:endParaRPr>
                    </a:p>
                  </a:txBody>
                  <a:tcPr marL="0" marR="288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90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5" dirty="0">
                          <a:latin typeface="Arial"/>
                          <a:cs typeface="Arial"/>
                        </a:rPr>
                        <a:t>75</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250"/>
                        </a:spcBef>
                      </a:pPr>
                      <a:r>
                        <a:rPr sz="800" spc="-40" dirty="0">
                          <a:latin typeface="Arial"/>
                          <a:cs typeface="Arial"/>
                        </a:rPr>
                        <a:t>0.31</a:t>
                      </a:r>
                      <a:endParaRPr sz="800">
                        <a:latin typeface="Arial"/>
                        <a:cs typeface="Arial"/>
                      </a:endParaRPr>
                    </a:p>
                  </a:txBody>
                  <a:tcPr marL="0" marR="288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a:latin typeface="Times New Roman"/>
                        <a:cs typeface="Times New Roman"/>
                      </a:endParaRPr>
                    </a:p>
                  </a:txBody>
                  <a:tcPr marL="0" marR="144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6000">
                <a:tc>
                  <a:txBody>
                    <a:bodyPr/>
                    <a:lstStyle/>
                    <a:p>
                      <a:pPr marL="53975">
                        <a:lnSpc>
                          <a:spcPct val="100000"/>
                        </a:lnSpc>
                        <a:spcBef>
                          <a:spcPts val="229"/>
                        </a:spcBef>
                      </a:pPr>
                      <a:r>
                        <a:rPr sz="800" spc="10" dirty="0">
                          <a:solidFill>
                            <a:schemeClr val="tx1"/>
                          </a:solidFill>
                          <a:latin typeface="Arial"/>
                          <a:cs typeface="Arial"/>
                        </a:rPr>
                        <a:t>Nepal</a:t>
                      </a:r>
                      <a:endParaRPr sz="800" dirty="0">
                        <a:solidFill>
                          <a:schemeClr val="tx1"/>
                        </a:solidFill>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29"/>
                        </a:spcBef>
                      </a:pPr>
                      <a:r>
                        <a:rPr sz="800" spc="-35" dirty="0">
                          <a:latin typeface="Arial"/>
                          <a:cs typeface="Arial"/>
                        </a:rPr>
                        <a:t>20 </a:t>
                      </a:r>
                      <a:r>
                        <a:rPr sz="800" spc="-40" dirty="0">
                          <a:latin typeface="Arial"/>
                          <a:cs typeface="Arial"/>
                        </a:rPr>
                        <a:t>684</a:t>
                      </a:r>
                      <a:r>
                        <a:rPr sz="800" spc="-75" dirty="0">
                          <a:latin typeface="Arial"/>
                          <a:cs typeface="Arial"/>
                        </a:rPr>
                        <a:t> </a:t>
                      </a:r>
                      <a:r>
                        <a:rPr sz="800" spc="-40" dirty="0">
                          <a:latin typeface="Arial"/>
                          <a:cs typeface="Arial"/>
                        </a:rPr>
                        <a:t>000</a:t>
                      </a:r>
                      <a:endParaRPr sz="800">
                        <a:latin typeface="Arial"/>
                        <a:cs typeface="Arial"/>
                      </a:endParaRPr>
                    </a:p>
                  </a:txBody>
                  <a:tcPr marL="0" marR="216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105410" algn="r">
                        <a:lnSpc>
                          <a:spcPct val="100000"/>
                        </a:lnSpc>
                        <a:spcBef>
                          <a:spcPts val="229"/>
                        </a:spcBef>
                      </a:pPr>
                      <a:r>
                        <a:rPr sz="800" spc="-35" dirty="0">
                          <a:latin typeface="Arial"/>
                          <a:cs typeface="Arial"/>
                        </a:rPr>
                        <a:t>22</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R="149860" algn="r">
                        <a:lnSpc>
                          <a:spcPct val="100000"/>
                        </a:lnSpc>
                        <a:spcBef>
                          <a:spcPts val="229"/>
                        </a:spcBef>
                      </a:pPr>
                      <a:r>
                        <a:rPr sz="800" spc="-10" dirty="0">
                          <a:latin typeface="Arial"/>
                          <a:cs typeface="Arial"/>
                        </a:rPr>
                        <a:t>0.11</a:t>
                      </a:r>
                      <a:endParaRPr sz="800" dirty="0">
                        <a:latin typeface="Arial"/>
                        <a:cs typeface="Arial"/>
                      </a:endParaRPr>
                    </a:p>
                  </a:txBody>
                  <a:tcPr marL="0" marR="144000" marT="29209"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6000">
                <a:tc>
                  <a:txBody>
                    <a:bodyPr/>
                    <a:lstStyle/>
                    <a:p>
                      <a:pPr marL="53975" marR="220979">
                        <a:lnSpc>
                          <a:spcPct val="104200"/>
                        </a:lnSpc>
                        <a:spcBef>
                          <a:spcPts val="190"/>
                        </a:spcBef>
                      </a:pPr>
                      <a:r>
                        <a:rPr sz="800" spc="10" dirty="0">
                          <a:solidFill>
                            <a:schemeClr val="tx1"/>
                          </a:solidFill>
                          <a:latin typeface="Arial"/>
                          <a:cs typeface="Arial"/>
                        </a:rPr>
                        <a:t>New  </a:t>
                      </a:r>
                      <a:r>
                        <a:rPr sz="800" dirty="0">
                          <a:solidFill>
                            <a:schemeClr val="tx1"/>
                          </a:solidFill>
                          <a:latin typeface="Arial"/>
                          <a:cs typeface="Arial"/>
                        </a:rPr>
                        <a:t>Zealand</a:t>
                      </a:r>
                    </a:p>
                  </a:txBody>
                  <a:tcPr marL="0" marR="0" marT="2413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40"/>
                        </a:spcBef>
                      </a:pPr>
                      <a:endParaRPr sz="600">
                        <a:latin typeface="Times New Roman"/>
                        <a:cs typeface="Times New Roman"/>
                      </a:endParaRPr>
                    </a:p>
                    <a:p>
                      <a:pPr algn="r">
                        <a:lnSpc>
                          <a:spcPct val="100000"/>
                        </a:lnSpc>
                      </a:pPr>
                      <a:r>
                        <a:rPr sz="800" spc="-30" dirty="0">
                          <a:latin typeface="Arial"/>
                          <a:cs typeface="Arial"/>
                        </a:rPr>
                        <a:t>3 </a:t>
                      </a:r>
                      <a:r>
                        <a:rPr sz="800" spc="-40" dirty="0">
                          <a:latin typeface="Arial"/>
                          <a:cs typeface="Arial"/>
                        </a:rPr>
                        <a:t>808</a:t>
                      </a:r>
                      <a:r>
                        <a:rPr sz="800" spc="-75" dirty="0">
                          <a:latin typeface="Arial"/>
                          <a:cs typeface="Arial"/>
                        </a:rPr>
                        <a:t> </a:t>
                      </a:r>
                      <a:r>
                        <a:rPr sz="800" spc="-40" dirty="0">
                          <a:latin typeface="Arial"/>
                          <a:cs typeface="Arial"/>
                        </a:rPr>
                        <a:t>000</a:t>
                      </a:r>
                      <a:endParaRPr sz="800">
                        <a:latin typeface="Arial"/>
                        <a:cs typeface="Arial"/>
                      </a:endParaRPr>
                    </a:p>
                  </a:txBody>
                  <a:tcPr marL="0" marR="216000" marT="508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40"/>
                        </a:spcBef>
                      </a:pPr>
                      <a:endParaRPr sz="600" dirty="0">
                        <a:latin typeface="Times New Roman"/>
                        <a:cs typeface="Times New Roman"/>
                      </a:endParaRPr>
                    </a:p>
                    <a:p>
                      <a:pPr algn="r">
                        <a:lnSpc>
                          <a:spcPct val="100000"/>
                        </a:lnSpc>
                      </a:pPr>
                      <a:r>
                        <a:rPr sz="800" spc="-35" dirty="0">
                          <a:latin typeface="Arial"/>
                          <a:cs typeface="Arial"/>
                        </a:rPr>
                        <a:t>15</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508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40"/>
                        </a:spcBef>
                      </a:pPr>
                      <a:endParaRPr sz="600" dirty="0">
                        <a:latin typeface="Times New Roman"/>
                        <a:cs typeface="Times New Roman"/>
                      </a:endParaRPr>
                    </a:p>
                    <a:p>
                      <a:pPr algn="r">
                        <a:lnSpc>
                          <a:spcPct val="100000"/>
                        </a:lnSpc>
                      </a:pPr>
                      <a:r>
                        <a:rPr sz="800" spc="-40" dirty="0">
                          <a:latin typeface="Arial"/>
                          <a:cs typeface="Arial"/>
                        </a:rPr>
                        <a:t>0.39</a:t>
                      </a:r>
                      <a:endParaRPr sz="800" dirty="0">
                        <a:latin typeface="Arial"/>
                        <a:cs typeface="Arial"/>
                      </a:endParaRPr>
                    </a:p>
                  </a:txBody>
                  <a:tcPr marL="0" marR="288000" marT="508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40"/>
                        </a:spcBef>
                      </a:pPr>
                      <a:endParaRPr sz="600" dirty="0">
                        <a:latin typeface="Times New Roman"/>
                        <a:cs typeface="Times New Roman"/>
                      </a:endParaRPr>
                    </a:p>
                    <a:p>
                      <a:pPr marL="105410" algn="r">
                        <a:lnSpc>
                          <a:spcPct val="100000"/>
                        </a:lnSpc>
                      </a:pPr>
                      <a:r>
                        <a:rPr sz="800" spc="-35" dirty="0">
                          <a:latin typeface="Arial"/>
                          <a:cs typeface="Arial"/>
                        </a:rPr>
                        <a:t>10</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508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40"/>
                        </a:spcBef>
                      </a:pPr>
                      <a:endParaRPr sz="600" dirty="0">
                        <a:latin typeface="Times New Roman"/>
                        <a:cs typeface="Times New Roman"/>
                      </a:endParaRPr>
                    </a:p>
                    <a:p>
                      <a:pPr marR="149860" algn="r">
                        <a:lnSpc>
                          <a:spcPct val="100000"/>
                        </a:lnSpc>
                      </a:pPr>
                      <a:r>
                        <a:rPr sz="800" spc="-10" dirty="0">
                          <a:latin typeface="Arial"/>
                          <a:cs typeface="Arial"/>
                        </a:rPr>
                        <a:t>0.26</a:t>
                      </a:r>
                      <a:endParaRPr sz="800" dirty="0">
                        <a:latin typeface="Arial"/>
                        <a:cs typeface="Arial"/>
                      </a:endParaRPr>
                    </a:p>
                  </a:txBody>
                  <a:tcPr marL="0" marR="144000" marT="508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6000">
                <a:tc>
                  <a:txBody>
                    <a:bodyPr/>
                    <a:lstStyle/>
                    <a:p>
                      <a:pPr marL="53975">
                        <a:lnSpc>
                          <a:spcPct val="100000"/>
                        </a:lnSpc>
                        <a:spcBef>
                          <a:spcPts val="229"/>
                        </a:spcBef>
                      </a:pPr>
                      <a:r>
                        <a:rPr sz="800" spc="-5" dirty="0">
                          <a:solidFill>
                            <a:schemeClr val="tx1"/>
                          </a:solidFill>
                          <a:latin typeface="Arial"/>
                          <a:cs typeface="Arial"/>
                        </a:rPr>
                        <a:t>Singapore</a:t>
                      </a:r>
                      <a:endParaRPr sz="800" dirty="0">
                        <a:solidFill>
                          <a:schemeClr val="tx1"/>
                        </a:solidFill>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0" dirty="0">
                          <a:latin typeface="Arial"/>
                          <a:cs typeface="Arial"/>
                        </a:rPr>
                        <a:t>4 </a:t>
                      </a:r>
                      <a:r>
                        <a:rPr sz="800" spc="-40" dirty="0">
                          <a:latin typeface="Arial"/>
                          <a:cs typeface="Arial"/>
                        </a:rPr>
                        <a:t>938</a:t>
                      </a:r>
                      <a:r>
                        <a:rPr sz="800" spc="-75" dirty="0">
                          <a:latin typeface="Arial"/>
                          <a:cs typeface="Arial"/>
                        </a:rPr>
                        <a:t> </a:t>
                      </a:r>
                      <a:r>
                        <a:rPr sz="800" spc="-40" dirty="0">
                          <a:latin typeface="Arial"/>
                          <a:cs typeface="Arial"/>
                        </a:rPr>
                        <a:t>000</a:t>
                      </a:r>
                      <a:endParaRPr sz="80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105410" algn="r">
                        <a:lnSpc>
                          <a:spcPct val="100000"/>
                        </a:lnSpc>
                        <a:spcBef>
                          <a:spcPts val="250"/>
                        </a:spcBef>
                      </a:pPr>
                      <a:r>
                        <a:rPr sz="800" spc="-35" dirty="0">
                          <a:latin typeface="Arial"/>
                          <a:cs typeface="Arial"/>
                        </a:rPr>
                        <a:t>11</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R="149860" algn="r">
                        <a:lnSpc>
                          <a:spcPct val="100000"/>
                        </a:lnSpc>
                        <a:spcBef>
                          <a:spcPts val="250"/>
                        </a:spcBef>
                      </a:pPr>
                      <a:r>
                        <a:rPr sz="800" spc="-10" dirty="0">
                          <a:latin typeface="Arial"/>
                          <a:cs typeface="Arial"/>
                        </a:rPr>
                        <a:t>0.23</a:t>
                      </a:r>
                      <a:endParaRPr sz="800" dirty="0">
                        <a:latin typeface="Arial"/>
                        <a:cs typeface="Arial"/>
                      </a:endParaRPr>
                    </a:p>
                  </a:txBody>
                  <a:tcPr marL="0" marR="144000" marT="3175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16000">
                <a:tc>
                  <a:txBody>
                    <a:bodyPr/>
                    <a:lstStyle/>
                    <a:p>
                      <a:pPr marL="53975">
                        <a:lnSpc>
                          <a:spcPct val="100000"/>
                        </a:lnSpc>
                        <a:spcBef>
                          <a:spcPts val="229"/>
                        </a:spcBef>
                      </a:pPr>
                      <a:r>
                        <a:rPr sz="800" spc="-25" dirty="0">
                          <a:solidFill>
                            <a:schemeClr val="tx1"/>
                          </a:solidFill>
                          <a:latin typeface="Arial"/>
                          <a:cs typeface="Arial"/>
                        </a:rPr>
                        <a:t>Sri</a:t>
                      </a:r>
                      <a:r>
                        <a:rPr sz="800" spc="-30" dirty="0">
                          <a:solidFill>
                            <a:schemeClr val="tx1"/>
                          </a:solidFill>
                          <a:latin typeface="Arial"/>
                          <a:cs typeface="Arial"/>
                        </a:rPr>
                        <a:t> </a:t>
                      </a:r>
                      <a:r>
                        <a:rPr sz="800" spc="-25" dirty="0">
                          <a:solidFill>
                            <a:schemeClr val="tx1"/>
                          </a:solidFill>
                          <a:latin typeface="Arial"/>
                          <a:cs typeface="Arial"/>
                        </a:rPr>
                        <a:t>Lanka</a:t>
                      </a:r>
                      <a:endParaRPr sz="800" dirty="0">
                        <a:solidFill>
                          <a:schemeClr val="tx1"/>
                        </a:solidFill>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5" dirty="0">
                          <a:latin typeface="Arial"/>
                          <a:cs typeface="Arial"/>
                        </a:rPr>
                        <a:t>15 </a:t>
                      </a:r>
                      <a:r>
                        <a:rPr sz="800" spc="-40" dirty="0">
                          <a:latin typeface="Arial"/>
                          <a:cs typeface="Arial"/>
                        </a:rPr>
                        <a:t>980</a:t>
                      </a:r>
                      <a:r>
                        <a:rPr sz="800" spc="-75" dirty="0">
                          <a:latin typeface="Arial"/>
                          <a:cs typeface="Arial"/>
                        </a:rPr>
                        <a:t> </a:t>
                      </a:r>
                      <a:r>
                        <a:rPr sz="800" spc="-40" dirty="0">
                          <a:latin typeface="Arial"/>
                          <a:cs typeface="Arial"/>
                        </a:rPr>
                        <a:t>000</a:t>
                      </a:r>
                      <a:endParaRPr sz="80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5" dirty="0">
                          <a:latin typeface="Arial"/>
                          <a:cs typeface="Arial"/>
                        </a:rPr>
                        <a:t>30</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250"/>
                        </a:spcBef>
                      </a:pPr>
                      <a:r>
                        <a:rPr sz="800" spc="-40" dirty="0">
                          <a:latin typeface="Arial"/>
                          <a:cs typeface="Arial"/>
                        </a:rPr>
                        <a:t>0.19</a:t>
                      </a:r>
                      <a:endParaRPr sz="800" dirty="0">
                        <a:latin typeface="Arial"/>
                        <a:cs typeface="Arial"/>
                      </a:endParaRPr>
                    </a:p>
                  </a:txBody>
                  <a:tcPr marL="0" marR="288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5" dirty="0">
                          <a:latin typeface="Arial"/>
                          <a:cs typeface="Arial"/>
                        </a:rPr>
                        <a:t>74</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250"/>
                        </a:spcBef>
                      </a:pPr>
                      <a:r>
                        <a:rPr sz="800" spc="-40" dirty="0">
                          <a:latin typeface="Arial"/>
                          <a:cs typeface="Arial"/>
                        </a:rPr>
                        <a:t>0.46</a:t>
                      </a:r>
                      <a:endParaRPr sz="800" dirty="0">
                        <a:latin typeface="Arial"/>
                        <a:cs typeface="Arial"/>
                      </a:endParaRPr>
                    </a:p>
                  </a:txBody>
                  <a:tcPr marL="0" marR="288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40" dirty="0">
                          <a:latin typeface="Arial"/>
                          <a:cs typeface="Arial"/>
                        </a:rPr>
                        <a:t>2700</a:t>
                      </a:r>
                      <a:endParaRPr sz="800" dirty="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250"/>
                        </a:spcBef>
                      </a:pPr>
                      <a:r>
                        <a:rPr sz="800" spc="-40" dirty="0">
                          <a:latin typeface="Arial"/>
                          <a:cs typeface="Arial"/>
                        </a:rPr>
                        <a:t>0.02</a:t>
                      </a:r>
                      <a:endParaRPr sz="800" dirty="0">
                        <a:latin typeface="Arial"/>
                        <a:cs typeface="Arial"/>
                      </a:endParaRPr>
                    </a:p>
                  </a:txBody>
                  <a:tcPr marL="0" marR="288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137160" algn="r">
                        <a:lnSpc>
                          <a:spcPct val="100000"/>
                        </a:lnSpc>
                        <a:spcBef>
                          <a:spcPts val="250"/>
                        </a:spcBef>
                      </a:pPr>
                      <a:r>
                        <a:rPr sz="800" spc="-40" dirty="0">
                          <a:latin typeface="Arial"/>
                          <a:cs typeface="Arial"/>
                        </a:rPr>
                        <a:t>2200</a:t>
                      </a:r>
                      <a:endParaRPr sz="800" dirty="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157480" algn="r">
                        <a:lnSpc>
                          <a:spcPct val="100000"/>
                        </a:lnSpc>
                        <a:spcBef>
                          <a:spcPts val="250"/>
                        </a:spcBef>
                      </a:pPr>
                      <a:r>
                        <a:rPr sz="800" spc="-40" dirty="0">
                          <a:latin typeface="Arial"/>
                          <a:cs typeface="Arial"/>
                        </a:rPr>
                        <a:t>0.01</a:t>
                      </a:r>
                      <a:endParaRPr sz="800" dirty="0">
                        <a:latin typeface="Arial"/>
                        <a:cs typeface="Arial"/>
                      </a:endParaRPr>
                    </a:p>
                  </a:txBody>
                  <a:tcPr marL="0" marR="288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144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29503757"/>
                  </a:ext>
                </a:extLst>
              </a:tr>
              <a:tr h="216000">
                <a:tc>
                  <a:txBody>
                    <a:bodyPr/>
                    <a:lstStyle/>
                    <a:p>
                      <a:pPr marL="54610">
                        <a:lnSpc>
                          <a:spcPct val="100000"/>
                        </a:lnSpc>
                        <a:spcBef>
                          <a:spcPts val="229"/>
                        </a:spcBef>
                      </a:pPr>
                      <a:r>
                        <a:rPr sz="800" spc="-5" dirty="0">
                          <a:solidFill>
                            <a:schemeClr val="tx1"/>
                          </a:solidFill>
                          <a:latin typeface="Arial"/>
                          <a:cs typeface="Arial"/>
                        </a:rPr>
                        <a:t>Thailand</a:t>
                      </a:r>
                      <a:endParaRPr sz="800" dirty="0">
                        <a:solidFill>
                          <a:schemeClr val="tx1"/>
                        </a:solidFill>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5" dirty="0">
                          <a:latin typeface="Arial"/>
                          <a:cs typeface="Arial"/>
                        </a:rPr>
                        <a:t>57 </a:t>
                      </a:r>
                      <a:r>
                        <a:rPr sz="800" spc="-40" dirty="0">
                          <a:latin typeface="Arial"/>
                          <a:cs typeface="Arial"/>
                        </a:rPr>
                        <a:t>425</a:t>
                      </a:r>
                      <a:r>
                        <a:rPr sz="800" spc="-75" dirty="0">
                          <a:latin typeface="Arial"/>
                          <a:cs typeface="Arial"/>
                        </a:rPr>
                        <a:t> </a:t>
                      </a:r>
                      <a:r>
                        <a:rPr sz="800" spc="-40" dirty="0">
                          <a:latin typeface="Arial"/>
                          <a:cs typeface="Arial"/>
                        </a:rPr>
                        <a:t>000</a:t>
                      </a:r>
                      <a:endParaRPr sz="80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80010" algn="r">
                        <a:lnSpc>
                          <a:spcPct val="100000"/>
                        </a:lnSpc>
                        <a:spcBef>
                          <a:spcPts val="250"/>
                        </a:spcBef>
                      </a:pPr>
                      <a:r>
                        <a:rPr sz="800" spc="-40" dirty="0">
                          <a:latin typeface="Arial"/>
                          <a:cs typeface="Arial"/>
                        </a:rPr>
                        <a:t>370</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R="149860" algn="r">
                        <a:lnSpc>
                          <a:spcPct val="100000"/>
                        </a:lnSpc>
                        <a:spcBef>
                          <a:spcPts val="250"/>
                        </a:spcBef>
                      </a:pPr>
                      <a:r>
                        <a:rPr sz="800" spc="-10" dirty="0">
                          <a:latin typeface="Arial"/>
                          <a:cs typeface="Arial"/>
                        </a:rPr>
                        <a:t>0.64</a:t>
                      </a:r>
                      <a:endParaRPr sz="800" dirty="0">
                        <a:latin typeface="Arial"/>
                        <a:cs typeface="Arial"/>
                      </a:endParaRPr>
                    </a:p>
                  </a:txBody>
                  <a:tcPr marL="0" marR="144000" marT="3175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16000">
                <a:tc>
                  <a:txBody>
                    <a:bodyPr/>
                    <a:lstStyle/>
                    <a:p>
                      <a:pPr marL="54610">
                        <a:lnSpc>
                          <a:spcPct val="100000"/>
                        </a:lnSpc>
                        <a:spcBef>
                          <a:spcPts val="229"/>
                        </a:spcBef>
                      </a:pPr>
                      <a:r>
                        <a:rPr sz="800" spc="-5" dirty="0">
                          <a:solidFill>
                            <a:schemeClr val="tx1"/>
                          </a:solidFill>
                          <a:latin typeface="Arial"/>
                          <a:cs typeface="Arial"/>
                        </a:rPr>
                        <a:t>Viet</a:t>
                      </a:r>
                      <a:r>
                        <a:rPr sz="800" spc="-30" dirty="0">
                          <a:solidFill>
                            <a:schemeClr val="tx1"/>
                          </a:solidFill>
                          <a:latin typeface="Arial"/>
                          <a:cs typeface="Arial"/>
                        </a:rPr>
                        <a:t> </a:t>
                      </a:r>
                      <a:r>
                        <a:rPr sz="800" spc="10" dirty="0">
                          <a:solidFill>
                            <a:schemeClr val="tx1"/>
                          </a:solidFill>
                          <a:latin typeface="Arial"/>
                          <a:cs typeface="Arial"/>
                        </a:rPr>
                        <a:t>Nam</a:t>
                      </a:r>
                      <a:endParaRPr sz="800" dirty="0">
                        <a:solidFill>
                          <a:schemeClr val="tx1"/>
                        </a:solidFill>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35" dirty="0">
                          <a:latin typeface="Arial"/>
                          <a:cs typeface="Arial"/>
                        </a:rPr>
                        <a:t>74 </a:t>
                      </a:r>
                      <a:r>
                        <a:rPr sz="800" spc="-40" dirty="0">
                          <a:latin typeface="Arial"/>
                          <a:cs typeface="Arial"/>
                        </a:rPr>
                        <a:t>266</a:t>
                      </a:r>
                      <a:r>
                        <a:rPr sz="800" spc="-75" dirty="0">
                          <a:latin typeface="Arial"/>
                          <a:cs typeface="Arial"/>
                        </a:rPr>
                        <a:t> </a:t>
                      </a:r>
                      <a:r>
                        <a:rPr sz="800" spc="-40" dirty="0">
                          <a:latin typeface="Arial"/>
                          <a:cs typeface="Arial"/>
                        </a:rPr>
                        <a:t>000</a:t>
                      </a:r>
                      <a:endParaRPr sz="80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spcBef>
                          <a:spcPts val="250"/>
                        </a:spcBef>
                      </a:pPr>
                      <a:r>
                        <a:rPr sz="800" spc="-40" dirty="0">
                          <a:latin typeface="Arial"/>
                          <a:cs typeface="Arial"/>
                        </a:rPr>
                        <a:t>190</a:t>
                      </a:r>
                      <a:r>
                        <a:rPr sz="800" spc="-55" dirty="0">
                          <a:latin typeface="Arial"/>
                          <a:cs typeface="Arial"/>
                        </a:rPr>
                        <a:t> </a:t>
                      </a:r>
                      <a:r>
                        <a:rPr sz="800" spc="-40" dirty="0">
                          <a:latin typeface="Arial"/>
                          <a:cs typeface="Arial"/>
                        </a:rPr>
                        <a:t>000</a:t>
                      </a:r>
                      <a:endParaRPr sz="800" dirty="0">
                        <a:latin typeface="Arial"/>
                        <a:cs typeface="Arial"/>
                      </a:endParaRPr>
                    </a:p>
                  </a:txBody>
                  <a:tcPr marL="0" marR="216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a:lnSpc>
                          <a:spcPct val="100000"/>
                        </a:lnSpc>
                        <a:spcBef>
                          <a:spcPts val="250"/>
                        </a:spcBef>
                      </a:pPr>
                      <a:r>
                        <a:rPr sz="800" spc="-40" dirty="0">
                          <a:latin typeface="Arial"/>
                          <a:cs typeface="Arial"/>
                        </a:rPr>
                        <a:t>0.26</a:t>
                      </a:r>
                      <a:endParaRPr sz="800" dirty="0">
                        <a:latin typeface="Arial"/>
                        <a:cs typeface="Arial"/>
                      </a:endParaRPr>
                    </a:p>
                  </a:txBody>
                  <a:tcPr marL="0" marR="288000" marT="3175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28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900" dirty="0">
                        <a:latin typeface="Times New Roman"/>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a:lnSpc>
                          <a:spcPct val="100000"/>
                        </a:lnSpc>
                      </a:pPr>
                      <a:endParaRPr sz="900" dirty="0">
                        <a:latin typeface="Times New Roman"/>
                        <a:cs typeface="Times New Roman"/>
                      </a:endParaRPr>
                    </a:p>
                  </a:txBody>
                  <a:tcPr marL="0" marR="144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pSp>
        <p:nvGrpSpPr>
          <p:cNvPr id="2" name="Group 1">
            <a:extLst>
              <a:ext uri="{FF2B5EF4-FFF2-40B4-BE49-F238E27FC236}">
                <a16:creationId xmlns:a16="http://schemas.microsoft.com/office/drawing/2014/main" id="{BF842231-1719-4B84-B543-0D5BD74CB8FC}"/>
              </a:ext>
            </a:extLst>
          </p:cNvPr>
          <p:cNvGrpSpPr/>
          <p:nvPr/>
        </p:nvGrpSpPr>
        <p:grpSpPr>
          <a:xfrm>
            <a:off x="0" y="0"/>
            <a:ext cx="10285200" cy="6096221"/>
            <a:chOff x="0" y="0"/>
            <a:chExt cx="10285200" cy="609622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Estimated size of key populations, Asia and the Pacific,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5850000"/>
              <a:ext cx="6943739" cy="24622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2018; United Nations, Department of Economic and Social Affairs, Population Division. World population prospects: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the 2017 revision. 2018 (custom data acquired via website).</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32" name="Group 31">
              <a:extLst>
                <a:ext uri="{FF2B5EF4-FFF2-40B4-BE49-F238E27FC236}">
                  <a16:creationId xmlns:a16="http://schemas.microsoft.com/office/drawing/2014/main" id="{77653525-ECBE-47CE-9959-3337B16EAAD7}"/>
                </a:ext>
              </a:extLst>
            </p:cNvPr>
            <p:cNvGrpSpPr/>
            <p:nvPr/>
          </p:nvGrpSpPr>
          <p:grpSpPr>
            <a:xfrm>
              <a:off x="432000" y="4932000"/>
              <a:ext cx="5890357" cy="138499"/>
              <a:chOff x="720000" y="4500000"/>
              <a:chExt cx="5890357" cy="138499"/>
            </a:xfrm>
          </p:grpSpPr>
          <p:grpSp>
            <p:nvGrpSpPr>
              <p:cNvPr id="4" name="Group 3">
                <a:extLst>
                  <a:ext uri="{FF2B5EF4-FFF2-40B4-BE49-F238E27FC236}">
                    <a16:creationId xmlns:a16="http://schemas.microsoft.com/office/drawing/2014/main" id="{60170454-4197-4ADA-9B57-7948E285C24A}"/>
                  </a:ext>
                </a:extLst>
              </p:cNvPr>
              <p:cNvGrpSpPr/>
              <p:nvPr/>
            </p:nvGrpSpPr>
            <p:grpSpPr>
              <a:xfrm>
                <a:off x="2844000" y="4500000"/>
                <a:ext cx="1689295" cy="138499"/>
                <a:chOff x="3532575" y="4500000"/>
                <a:chExt cx="1689295" cy="138499"/>
              </a:xfrm>
            </p:grpSpPr>
            <p:sp>
              <p:nvSpPr>
                <p:cNvPr id="17" name="object 14">
                  <a:extLst>
                    <a:ext uri="{FF2B5EF4-FFF2-40B4-BE49-F238E27FC236}">
                      <a16:creationId xmlns:a16="http://schemas.microsoft.com/office/drawing/2014/main" id="{3BF573EF-D027-4348-87D9-2B6F29DE8AF4}"/>
                    </a:ext>
                  </a:extLst>
                </p:cNvPr>
                <p:cNvSpPr/>
                <p:nvPr/>
              </p:nvSpPr>
              <p:spPr>
                <a:xfrm>
                  <a:off x="3532575"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83D0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 name="TextBox 17">
                  <a:extLst>
                    <a:ext uri="{FF2B5EF4-FFF2-40B4-BE49-F238E27FC236}">
                      <a16:creationId xmlns:a16="http://schemas.microsoft.com/office/drawing/2014/main" id="{0E935F64-E908-4A70-B633-F5972180C3A3}"/>
                    </a:ext>
                  </a:extLst>
                </p:cNvPr>
                <p:cNvSpPr txBox="1"/>
                <p:nvPr/>
              </p:nvSpPr>
              <p:spPr>
                <a:xfrm>
                  <a:off x="3676575" y="4500000"/>
                  <a:ext cx="1545295"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Local population size estimate</a:t>
                  </a:r>
                </a:p>
              </p:txBody>
            </p:sp>
          </p:grpSp>
          <p:grpSp>
            <p:nvGrpSpPr>
              <p:cNvPr id="29" name="Group 28">
                <a:extLst>
                  <a:ext uri="{FF2B5EF4-FFF2-40B4-BE49-F238E27FC236}">
                    <a16:creationId xmlns:a16="http://schemas.microsoft.com/office/drawing/2014/main" id="{5E06D784-EB50-42CB-912E-0B979F36B23D}"/>
                  </a:ext>
                </a:extLst>
              </p:cNvPr>
              <p:cNvGrpSpPr/>
              <p:nvPr/>
            </p:nvGrpSpPr>
            <p:grpSpPr>
              <a:xfrm>
                <a:off x="4824000" y="4500000"/>
                <a:ext cx="951913" cy="138499"/>
                <a:chOff x="7418479" y="4500000"/>
                <a:chExt cx="951913" cy="138499"/>
              </a:xfrm>
            </p:grpSpPr>
            <p:sp>
              <p:nvSpPr>
                <p:cNvPr id="20" name="object 15">
                  <a:extLst>
                    <a:ext uri="{FF2B5EF4-FFF2-40B4-BE49-F238E27FC236}">
                      <a16:creationId xmlns:a16="http://schemas.microsoft.com/office/drawing/2014/main" id="{89EEAA3D-9F21-43BC-B4BE-ACE3DA77F7F9}"/>
                    </a:ext>
                  </a:extLst>
                </p:cNvPr>
                <p:cNvSpPr/>
                <p:nvPr/>
              </p:nvSpPr>
              <p:spPr>
                <a:xfrm>
                  <a:off x="74184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F3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C2B62A3C-260B-4A8A-9BD9-7877CFF48912}"/>
                    </a:ext>
                  </a:extLst>
                </p:cNvPr>
                <p:cNvSpPr txBox="1"/>
                <p:nvPr/>
              </p:nvSpPr>
              <p:spPr>
                <a:xfrm>
                  <a:off x="7562479" y="4500000"/>
                  <a:ext cx="807913"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Insufficient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1" name="Group 30">
                <a:extLst>
                  <a:ext uri="{FF2B5EF4-FFF2-40B4-BE49-F238E27FC236}">
                    <a16:creationId xmlns:a16="http://schemas.microsoft.com/office/drawing/2014/main" id="{6C6AE5E8-233E-4A0C-A02A-8B7FE66008AA}"/>
                  </a:ext>
                </a:extLst>
              </p:cNvPr>
              <p:cNvGrpSpPr/>
              <p:nvPr/>
            </p:nvGrpSpPr>
            <p:grpSpPr>
              <a:xfrm>
                <a:off x="6062400" y="4500000"/>
                <a:ext cx="547957" cy="138499"/>
                <a:chOff x="9420079" y="4500000"/>
                <a:chExt cx="547957" cy="138499"/>
              </a:xfrm>
            </p:grpSpPr>
            <p:sp>
              <p:nvSpPr>
                <p:cNvPr id="24" name="object 16">
                  <a:extLst>
                    <a:ext uri="{FF2B5EF4-FFF2-40B4-BE49-F238E27FC236}">
                      <a16:creationId xmlns:a16="http://schemas.microsoft.com/office/drawing/2014/main" id="{61A6E4DA-D9D5-48D2-AC22-C9E785FF6CDA}"/>
                    </a:ext>
                  </a:extLst>
                </p:cNvPr>
                <p:cNvSpPr/>
                <p:nvPr/>
              </p:nvSpPr>
              <p:spPr>
                <a:xfrm>
                  <a:off x="94200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DEDE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 name="TextBox 24">
                  <a:extLst>
                    <a:ext uri="{FF2B5EF4-FFF2-40B4-BE49-F238E27FC236}">
                      <a16:creationId xmlns:a16="http://schemas.microsoft.com/office/drawing/2014/main" id="{07C132F7-67AB-4664-88E5-F347B7F54C3F}"/>
                    </a:ext>
                  </a:extLst>
                </p:cNvPr>
                <p:cNvSpPr txBox="1"/>
                <p:nvPr/>
              </p:nvSpPr>
              <p:spPr>
                <a:xfrm>
                  <a:off x="9564079" y="4500000"/>
                  <a:ext cx="403957"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No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 name="Group 2">
                <a:extLst>
                  <a:ext uri="{FF2B5EF4-FFF2-40B4-BE49-F238E27FC236}">
                    <a16:creationId xmlns:a16="http://schemas.microsoft.com/office/drawing/2014/main" id="{D8886F6E-946C-42FA-BE0D-ED35D44CBE80}"/>
                  </a:ext>
                </a:extLst>
              </p:cNvPr>
              <p:cNvGrpSpPr/>
              <p:nvPr/>
            </p:nvGrpSpPr>
            <p:grpSpPr>
              <a:xfrm>
                <a:off x="720000" y="4500000"/>
                <a:ext cx="1836771" cy="138499"/>
                <a:chOff x="720000" y="4500000"/>
                <a:chExt cx="1836771" cy="138499"/>
              </a:xfrm>
            </p:grpSpPr>
            <p:sp>
              <p:nvSpPr>
                <p:cNvPr id="27" name="object 13">
                  <a:extLst>
                    <a:ext uri="{FF2B5EF4-FFF2-40B4-BE49-F238E27FC236}">
                      <a16:creationId xmlns:a16="http://schemas.microsoft.com/office/drawing/2014/main" id="{50E582ED-F257-4432-875A-563BC5E381DE}"/>
                    </a:ext>
                  </a:extLst>
                </p:cNvPr>
                <p:cNvSpPr/>
                <p:nvPr/>
              </p:nvSpPr>
              <p:spPr>
                <a:xfrm>
                  <a:off x="720000"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8" name="TextBox 27">
                  <a:extLst>
                    <a:ext uri="{FF2B5EF4-FFF2-40B4-BE49-F238E27FC236}">
                      <a16:creationId xmlns:a16="http://schemas.microsoft.com/office/drawing/2014/main" id="{18DA4204-07AC-4CEE-A4CB-77084D882524}"/>
                    </a:ext>
                  </a:extLst>
                </p:cNvPr>
                <p:cNvSpPr txBox="1"/>
                <p:nvPr/>
              </p:nvSpPr>
              <p:spPr>
                <a:xfrm>
                  <a:off x="864000" y="4500000"/>
                  <a:ext cx="169277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National population size estimate</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grpSp>
    </p:spTree>
    <p:extLst>
      <p:ext uri="{BB962C8B-B14F-4D97-AF65-F5344CB8AC3E}">
        <p14:creationId xmlns:p14="http://schemas.microsoft.com/office/powerpoint/2010/main" val="426578073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8135DFE-3807-4372-AB9B-FA393C2CF320}"/>
              </a:ext>
            </a:extLst>
          </p:cNvPr>
          <p:cNvGrpSpPr/>
          <p:nvPr/>
        </p:nvGrpSpPr>
        <p:grpSpPr>
          <a:xfrm>
            <a:off x="0" y="0"/>
            <a:ext cx="10285200" cy="6153111"/>
            <a:chOff x="0" y="0"/>
            <a:chExt cx="10285200" cy="6153111"/>
          </a:xfrm>
        </p:grpSpPr>
        <p:sp>
          <p:nvSpPr>
            <p:cNvPr id="61" name="bk object 17">
              <a:extLst>
                <a:ext uri="{FF2B5EF4-FFF2-40B4-BE49-F238E27FC236}">
                  <a16:creationId xmlns:a16="http://schemas.microsoft.com/office/drawing/2014/main" id="{7AD5E18F-251D-4C43-B07F-F15CE8207CEF}"/>
                </a:ext>
              </a:extLst>
            </p:cNvPr>
            <p:cNvSpPr/>
            <p:nvPr/>
          </p:nvSpPr>
          <p:spPr>
            <a:xfrm>
              <a:off x="2808000" y="2617200"/>
              <a:ext cx="540000" cy="406800"/>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71" name="bk object 17">
              <a:extLst>
                <a:ext uri="{FF2B5EF4-FFF2-40B4-BE49-F238E27FC236}">
                  <a16:creationId xmlns:a16="http://schemas.microsoft.com/office/drawing/2014/main" id="{4ED209F0-1D21-44D3-818E-63885A6BBAA6}"/>
                </a:ext>
              </a:extLst>
            </p:cNvPr>
            <p:cNvSpPr/>
            <p:nvPr/>
          </p:nvSpPr>
          <p:spPr>
            <a:xfrm>
              <a:off x="6804996" y="2944800"/>
              <a:ext cx="540000" cy="464400"/>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72" name="bk object 17">
              <a:extLst>
                <a:ext uri="{FF2B5EF4-FFF2-40B4-BE49-F238E27FC236}">
                  <a16:creationId xmlns:a16="http://schemas.microsoft.com/office/drawing/2014/main" id="{1ABFF2E3-D6B6-4357-ADE1-E282CD8C86B6}"/>
                </a:ext>
              </a:extLst>
            </p:cNvPr>
            <p:cNvSpPr/>
            <p:nvPr/>
          </p:nvSpPr>
          <p:spPr>
            <a:xfrm>
              <a:off x="4788996" y="2790000"/>
              <a:ext cx="540000" cy="518400"/>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101" name="object 24">
              <a:extLst>
                <a:ext uri="{FF2B5EF4-FFF2-40B4-BE49-F238E27FC236}">
                  <a16:creationId xmlns:a16="http://schemas.microsoft.com/office/drawing/2014/main" id="{86614135-BF7A-4941-A90A-B0F48A4B6EBF}"/>
                </a:ext>
              </a:extLst>
            </p:cNvPr>
            <p:cNvSpPr/>
            <p:nvPr/>
          </p:nvSpPr>
          <p:spPr>
            <a:xfrm>
              <a:off x="2088623" y="2052000"/>
              <a:ext cx="0" cy="2304000"/>
            </a:xfrm>
            <a:custGeom>
              <a:avLst/>
              <a:gdLst/>
              <a:ahLst/>
              <a:cxnLst/>
              <a:rect l="l" t="t" r="r" b="b"/>
              <a:pathLst>
                <a:path h="1734820">
                  <a:moveTo>
                    <a:pt x="0" y="0"/>
                  </a:moveTo>
                  <a:lnTo>
                    <a:pt x="0" y="1734324"/>
                  </a:lnTo>
                </a:path>
              </a:pathLst>
            </a:custGeom>
            <a:ln w="3822">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2" name="object 27">
              <a:extLst>
                <a:ext uri="{FF2B5EF4-FFF2-40B4-BE49-F238E27FC236}">
                  <a16:creationId xmlns:a16="http://schemas.microsoft.com/office/drawing/2014/main" id="{F34AD945-66C9-40DA-8990-9E756147DA8F}"/>
                </a:ext>
              </a:extLst>
            </p:cNvPr>
            <p:cNvSpPr txBox="1"/>
            <p:nvPr/>
          </p:nvSpPr>
          <p:spPr>
            <a:xfrm>
              <a:off x="2287284" y="4464000"/>
              <a:ext cx="1584176"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103" name="object 28">
              <a:extLst>
                <a:ext uri="{FF2B5EF4-FFF2-40B4-BE49-F238E27FC236}">
                  <a16:creationId xmlns:a16="http://schemas.microsoft.com/office/drawing/2014/main" id="{58EC1809-5315-4489-9858-259C108E2FFD}"/>
                </a:ext>
              </a:extLst>
            </p:cNvPr>
            <p:cNvSpPr txBox="1"/>
            <p:nvPr/>
          </p:nvSpPr>
          <p:spPr>
            <a:xfrm>
              <a:off x="4312800" y="4464000"/>
              <a:ext cx="1489483"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on treatment</a:t>
              </a:r>
            </a:p>
          </p:txBody>
        </p:sp>
        <p:sp>
          <p:nvSpPr>
            <p:cNvPr id="104" name="object 29">
              <a:extLst>
                <a:ext uri="{FF2B5EF4-FFF2-40B4-BE49-F238E27FC236}">
                  <a16:creationId xmlns:a16="http://schemas.microsoft.com/office/drawing/2014/main" id="{4373B9FF-AAE8-4CA1-BF52-29AB08D96D59}"/>
                </a:ext>
              </a:extLst>
            </p:cNvPr>
            <p:cNvSpPr txBox="1"/>
            <p:nvPr/>
          </p:nvSpPr>
          <p:spPr>
            <a:xfrm>
              <a:off x="6079652" y="4464000"/>
              <a:ext cx="1920064"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105" name="object 30">
              <a:extLst>
                <a:ext uri="{FF2B5EF4-FFF2-40B4-BE49-F238E27FC236}">
                  <a16:creationId xmlns:a16="http://schemas.microsoft.com/office/drawing/2014/main" id="{8F7F1134-7730-47DF-A59C-2A8D2DBE4BD7}"/>
                </a:ext>
              </a:extLst>
            </p:cNvPr>
            <p:cNvSpPr txBox="1"/>
            <p:nvPr/>
          </p:nvSpPr>
          <p:spPr>
            <a:xfrm>
              <a:off x="644400" y="2970000"/>
              <a:ext cx="780020" cy="615553"/>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Number of people living  with HIV</a:t>
              </a:r>
              <a:endPar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(million)</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6" name="object 30">
              <a:extLst>
                <a:ext uri="{FF2B5EF4-FFF2-40B4-BE49-F238E27FC236}">
                  <a16:creationId xmlns:a16="http://schemas.microsoft.com/office/drawing/2014/main" id="{D230E97B-5480-446F-B3A9-B763D0D6CCFC}"/>
                </a:ext>
              </a:extLst>
            </p:cNvPr>
            <p:cNvSpPr txBox="1"/>
            <p:nvPr/>
          </p:nvSpPr>
          <p:spPr>
            <a:xfrm>
              <a:off x="1887339" y="19800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7" name="object 30">
              <a:extLst>
                <a:ext uri="{FF2B5EF4-FFF2-40B4-BE49-F238E27FC236}">
                  <a16:creationId xmlns:a16="http://schemas.microsoft.com/office/drawing/2014/main" id="{14CE0625-E0F8-4950-BBF7-A93513EB9903}"/>
                </a:ext>
              </a:extLst>
            </p:cNvPr>
            <p:cNvSpPr txBox="1"/>
            <p:nvPr/>
          </p:nvSpPr>
          <p:spPr>
            <a:xfrm>
              <a:off x="1887339" y="29664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8" name="object 30">
              <a:extLst>
                <a:ext uri="{FF2B5EF4-FFF2-40B4-BE49-F238E27FC236}">
                  <a16:creationId xmlns:a16="http://schemas.microsoft.com/office/drawing/2014/main" id="{09AC5440-5BFD-4259-AB43-C836E592D117}"/>
                </a:ext>
              </a:extLst>
            </p:cNvPr>
            <p:cNvSpPr txBox="1"/>
            <p:nvPr/>
          </p:nvSpPr>
          <p:spPr>
            <a:xfrm>
              <a:off x="1887339" y="32976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9" name="object 30">
              <a:extLst>
                <a:ext uri="{FF2B5EF4-FFF2-40B4-BE49-F238E27FC236}">
                  <a16:creationId xmlns:a16="http://schemas.microsoft.com/office/drawing/2014/main" id="{35466835-F6B7-4463-ACB0-0367A9749DAA}"/>
                </a:ext>
              </a:extLst>
            </p:cNvPr>
            <p:cNvSpPr txBox="1"/>
            <p:nvPr/>
          </p:nvSpPr>
          <p:spPr>
            <a:xfrm>
              <a:off x="1887339" y="36252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10" name="object 30">
              <a:extLst>
                <a:ext uri="{FF2B5EF4-FFF2-40B4-BE49-F238E27FC236}">
                  <a16:creationId xmlns:a16="http://schemas.microsoft.com/office/drawing/2014/main" id="{D8E19739-E67C-4EC6-9189-902D6C37266A}"/>
                </a:ext>
              </a:extLst>
            </p:cNvPr>
            <p:cNvSpPr txBox="1"/>
            <p:nvPr/>
          </p:nvSpPr>
          <p:spPr>
            <a:xfrm>
              <a:off x="1887339" y="39564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12" name="object 30">
              <a:extLst>
                <a:ext uri="{FF2B5EF4-FFF2-40B4-BE49-F238E27FC236}">
                  <a16:creationId xmlns:a16="http://schemas.microsoft.com/office/drawing/2014/main" id="{12085324-6DA6-4C00-B9C9-8273C145DC8D}"/>
                </a:ext>
              </a:extLst>
            </p:cNvPr>
            <p:cNvSpPr txBox="1"/>
            <p:nvPr/>
          </p:nvSpPr>
          <p:spPr>
            <a:xfrm>
              <a:off x="1887339" y="42840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6" name="object 31">
              <a:extLst>
                <a:ext uri="{FF2B5EF4-FFF2-40B4-BE49-F238E27FC236}">
                  <a16:creationId xmlns:a16="http://schemas.microsoft.com/office/drawing/2014/main" id="{FE59DAD6-8EB1-4DBB-9AB5-0EEEC3611A66}"/>
                </a:ext>
              </a:extLst>
            </p:cNvPr>
            <p:cNvSpPr txBox="1"/>
            <p:nvPr/>
          </p:nvSpPr>
          <p:spPr>
            <a:xfrm>
              <a:off x="3439372" y="2610000"/>
              <a:ext cx="962543" cy="540533"/>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1.2 million</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7" name="object 32">
              <a:extLst>
                <a:ext uri="{FF2B5EF4-FFF2-40B4-BE49-F238E27FC236}">
                  <a16:creationId xmlns:a16="http://schemas.microsoft.com/office/drawing/2014/main" id="{FA71DC84-600E-4C2D-A233-5E9206F5B800}"/>
                </a:ext>
              </a:extLst>
            </p:cNvPr>
            <p:cNvSpPr txBox="1"/>
            <p:nvPr/>
          </p:nvSpPr>
          <p:spPr>
            <a:xfrm>
              <a:off x="5416436" y="2772000"/>
              <a:ext cx="962543" cy="691215"/>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and  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1.6 million</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8" name="object 33">
              <a:extLst>
                <a:ext uri="{FF2B5EF4-FFF2-40B4-BE49-F238E27FC236}">
                  <a16:creationId xmlns:a16="http://schemas.microsoft.com/office/drawing/2014/main" id="{DF5CAE5E-C114-42A9-81D8-FDB118C07064}"/>
                </a:ext>
              </a:extLst>
            </p:cNvPr>
            <p:cNvSpPr txBox="1"/>
            <p:nvPr/>
          </p:nvSpPr>
          <p:spPr>
            <a:xfrm>
              <a:off x="7398000" y="2926800"/>
              <a:ext cx="962543" cy="537327"/>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all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1.4 million</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30" name="object 35">
              <a:extLst>
                <a:ext uri="{FF2B5EF4-FFF2-40B4-BE49-F238E27FC236}">
                  <a16:creationId xmlns:a16="http://schemas.microsoft.com/office/drawing/2014/main" id="{3A18464D-CF7A-4E3A-BB4E-D1BF687DC079}"/>
                </a:ext>
              </a:extLst>
            </p:cNvPr>
            <p:cNvSpPr txBox="1"/>
            <p:nvPr/>
          </p:nvSpPr>
          <p:spPr>
            <a:xfrm>
              <a:off x="5419372" y="3600000"/>
              <a:ext cx="640096" cy="366126"/>
            </a:xfrm>
            <a:prstGeom prst="rect">
              <a:avLst/>
            </a:prstGeom>
          </p:spPr>
          <p:txBody>
            <a:bodyPr vert="horz" wrap="square" lIns="0" tIns="12065"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54</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41</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68</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1" name="object 36">
              <a:extLst>
                <a:ext uri="{FF2B5EF4-FFF2-40B4-BE49-F238E27FC236}">
                  <a16:creationId xmlns:a16="http://schemas.microsoft.com/office/drawing/2014/main" id="{055529AB-D471-454C-8324-3E0931B7683F}"/>
                </a:ext>
              </a:extLst>
            </p:cNvPr>
            <p:cNvSpPr txBox="1"/>
            <p:nvPr/>
          </p:nvSpPr>
          <p:spPr>
            <a:xfrm>
              <a:off x="7399372" y="3744000"/>
              <a:ext cx="700677" cy="366126"/>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49</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38</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63</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2" name="object 25">
              <a:extLst>
                <a:ext uri="{FF2B5EF4-FFF2-40B4-BE49-F238E27FC236}">
                  <a16:creationId xmlns:a16="http://schemas.microsoft.com/office/drawing/2014/main" id="{1DA8CDC3-18E5-406F-AE01-AC4ECF932E14}"/>
                </a:ext>
              </a:extLst>
            </p:cNvPr>
            <p:cNvSpPr/>
            <p:nvPr/>
          </p:nvSpPr>
          <p:spPr>
            <a:xfrm>
              <a:off x="2088997" y="4355343"/>
              <a:ext cx="5940000" cy="0"/>
            </a:xfrm>
            <a:custGeom>
              <a:avLst/>
              <a:gdLst/>
              <a:ahLst/>
              <a:cxnLst/>
              <a:rect l="l" t="t" r="r" b="b"/>
              <a:pathLst>
                <a:path w="4963795">
                  <a:moveTo>
                    <a:pt x="0" y="0"/>
                  </a:moveTo>
                  <a:lnTo>
                    <a:pt x="4963667"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testing and treatment cascade, Asia and the Pacific,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68370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special analysis, 2019; see annex on methods for more details.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cxnSp>
          <p:nvCxnSpPr>
            <p:cNvPr id="58" name="Straight Connector 57">
              <a:extLst>
                <a:ext uri="{FF2B5EF4-FFF2-40B4-BE49-F238E27FC236}">
                  <a16:creationId xmlns:a16="http://schemas.microsoft.com/office/drawing/2014/main" id="{5B560DC1-B6BF-4EB3-9363-57CC3AF3CE3F}"/>
                </a:ext>
              </a:extLst>
            </p:cNvPr>
            <p:cNvCxnSpPr/>
            <p:nvPr/>
          </p:nvCxnSpPr>
          <p:spPr>
            <a:xfrm>
              <a:off x="2088000" y="2052000"/>
              <a:ext cx="0" cy="2304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object 30">
              <a:extLst>
                <a:ext uri="{FF2B5EF4-FFF2-40B4-BE49-F238E27FC236}">
                  <a16:creationId xmlns:a16="http://schemas.microsoft.com/office/drawing/2014/main" id="{C5FCC3FD-CD38-45E1-B0EC-57A77311742E}"/>
                </a:ext>
              </a:extLst>
            </p:cNvPr>
            <p:cNvSpPr txBox="1"/>
            <p:nvPr/>
          </p:nvSpPr>
          <p:spPr>
            <a:xfrm>
              <a:off x="1885967" y="26388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9" name="object 34">
              <a:extLst>
                <a:ext uri="{FF2B5EF4-FFF2-40B4-BE49-F238E27FC236}">
                  <a16:creationId xmlns:a16="http://schemas.microsoft.com/office/drawing/2014/main" id="{017C9CEB-F6F9-4751-B5EE-C4C0C85754E7}"/>
                </a:ext>
              </a:extLst>
            </p:cNvPr>
            <p:cNvSpPr txBox="1"/>
            <p:nvPr/>
          </p:nvSpPr>
          <p:spPr>
            <a:xfrm>
              <a:off x="3438000" y="3456000"/>
              <a:ext cx="540000" cy="371255"/>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69</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59</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85</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cxnSp>
          <p:nvCxnSpPr>
            <p:cNvPr id="59" name="Straight Connector 58">
              <a:extLst>
                <a:ext uri="{FF2B5EF4-FFF2-40B4-BE49-F238E27FC236}">
                  <a16:creationId xmlns:a16="http://schemas.microsoft.com/office/drawing/2014/main" id="{81F6B979-24BC-499F-9612-874824C93FA5}"/>
                </a:ext>
              </a:extLst>
            </p:cNvPr>
            <p:cNvCxnSpPr/>
            <p:nvPr/>
          </p:nvCxnSpPr>
          <p:spPr>
            <a:xfrm>
              <a:off x="2088000" y="4355591"/>
              <a:ext cx="594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ectangle 61">
              <a:extLst>
                <a:ext uri="{FF2B5EF4-FFF2-40B4-BE49-F238E27FC236}">
                  <a16:creationId xmlns:a16="http://schemas.microsoft.com/office/drawing/2014/main" id="{218876A4-891D-42E2-BA51-5B6DE3640281}"/>
                </a:ext>
              </a:extLst>
            </p:cNvPr>
            <p:cNvSpPr/>
            <p:nvPr/>
          </p:nvSpPr>
          <p:spPr>
            <a:xfrm>
              <a:off x="4788000" y="2430000"/>
              <a:ext cx="540000" cy="360000"/>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4" name="Rectangle 63">
              <a:extLst>
                <a:ext uri="{FF2B5EF4-FFF2-40B4-BE49-F238E27FC236}">
                  <a16:creationId xmlns:a16="http://schemas.microsoft.com/office/drawing/2014/main" id="{157135C6-8620-425B-B37A-2576F7ACB0C4}"/>
                </a:ext>
              </a:extLst>
            </p:cNvPr>
            <p:cNvSpPr/>
            <p:nvPr/>
          </p:nvSpPr>
          <p:spPr>
            <a:xfrm>
              <a:off x="2808000" y="2426400"/>
              <a:ext cx="540000" cy="190800"/>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5" name="Rectangle 64">
              <a:extLst>
                <a:ext uri="{FF2B5EF4-FFF2-40B4-BE49-F238E27FC236}">
                  <a16:creationId xmlns:a16="http://schemas.microsoft.com/office/drawing/2014/main" id="{274AAE74-5737-4BEA-A217-FC8F4A0046E6}"/>
                </a:ext>
              </a:extLst>
            </p:cNvPr>
            <p:cNvSpPr/>
            <p:nvPr/>
          </p:nvSpPr>
          <p:spPr>
            <a:xfrm>
              <a:off x="6804000" y="2431213"/>
              <a:ext cx="540000" cy="514800"/>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6" name="Rectangle 65">
              <a:extLst>
                <a:ext uri="{FF2B5EF4-FFF2-40B4-BE49-F238E27FC236}">
                  <a16:creationId xmlns:a16="http://schemas.microsoft.com/office/drawing/2014/main" id="{D2B4307E-BF7D-4585-9FCC-4B886149F05E}"/>
                </a:ext>
              </a:extLst>
            </p:cNvPr>
            <p:cNvSpPr/>
            <p:nvPr/>
          </p:nvSpPr>
          <p:spPr>
            <a:xfrm>
              <a:off x="4788000" y="3308399"/>
              <a:ext cx="540000" cy="1047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8" name="Rectangle 67">
              <a:extLst>
                <a:ext uri="{FF2B5EF4-FFF2-40B4-BE49-F238E27FC236}">
                  <a16:creationId xmlns:a16="http://schemas.microsoft.com/office/drawing/2014/main" id="{17650D8E-FAEA-4102-A002-0C6AA2BCC3E0}"/>
                </a:ext>
              </a:extLst>
            </p:cNvPr>
            <p:cNvSpPr/>
            <p:nvPr/>
          </p:nvSpPr>
          <p:spPr>
            <a:xfrm>
              <a:off x="6804000" y="3409200"/>
              <a:ext cx="540000" cy="946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0" name="Rectangle 69">
              <a:extLst>
                <a:ext uri="{FF2B5EF4-FFF2-40B4-BE49-F238E27FC236}">
                  <a16:creationId xmlns:a16="http://schemas.microsoft.com/office/drawing/2014/main" id="{68BB03F6-E695-4FC9-B244-8B852992BAE5}"/>
                </a:ext>
              </a:extLst>
            </p:cNvPr>
            <p:cNvSpPr/>
            <p:nvPr/>
          </p:nvSpPr>
          <p:spPr>
            <a:xfrm>
              <a:off x="2808000" y="3024000"/>
              <a:ext cx="540000" cy="1332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3" name="object 30">
              <a:extLst>
                <a:ext uri="{FF2B5EF4-FFF2-40B4-BE49-F238E27FC236}">
                  <a16:creationId xmlns:a16="http://schemas.microsoft.com/office/drawing/2014/main" id="{72F218D5-D572-4D0F-86F3-7BEC62C083B3}"/>
                </a:ext>
              </a:extLst>
            </p:cNvPr>
            <p:cNvSpPr txBox="1"/>
            <p:nvPr/>
          </p:nvSpPr>
          <p:spPr>
            <a:xfrm>
              <a:off x="1885967" y="23076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grpSp>
    </p:spTree>
    <p:extLst>
      <p:ext uri="{BB962C8B-B14F-4D97-AF65-F5344CB8AC3E}">
        <p14:creationId xmlns:p14="http://schemas.microsoft.com/office/powerpoint/2010/main" val="259047224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7">
            <a:extLst>
              <a:ext uri="{FF2B5EF4-FFF2-40B4-BE49-F238E27FC236}">
                <a16:creationId xmlns:a16="http://schemas.microsoft.com/office/drawing/2014/main" id="{BBE5D40D-4DBC-462F-A6A9-34B1B46523A3}"/>
              </a:ext>
            </a:extLst>
          </p:cNvPr>
          <p:cNvGraphicFramePr>
            <a:graphicFrameLocks noGrp="1"/>
          </p:cNvGraphicFramePr>
          <p:nvPr/>
        </p:nvGraphicFramePr>
        <p:xfrm>
          <a:off x="360000" y="1260000"/>
          <a:ext cx="9645005" cy="4359382"/>
        </p:xfrm>
        <a:graphic>
          <a:graphicData uri="http://schemas.openxmlformats.org/drawingml/2006/table">
            <a:tbl>
              <a:tblPr firstRow="1" bandRow="1">
                <a:tableStyleId>{2D5ABB26-0587-4C30-8999-92F81FD0307C}</a:tableStyleId>
              </a:tblPr>
              <a:tblGrid>
                <a:gridCol w="1437005">
                  <a:extLst>
                    <a:ext uri="{9D8B030D-6E8A-4147-A177-3AD203B41FA5}">
                      <a16:colId xmlns:a16="http://schemas.microsoft.com/office/drawing/2014/main" val="20000"/>
                    </a:ext>
                  </a:extLst>
                </a:gridCol>
                <a:gridCol w="684000">
                  <a:extLst>
                    <a:ext uri="{9D8B030D-6E8A-4147-A177-3AD203B41FA5}">
                      <a16:colId xmlns:a16="http://schemas.microsoft.com/office/drawing/2014/main" val="20001"/>
                    </a:ext>
                  </a:extLst>
                </a:gridCol>
                <a:gridCol w="684000">
                  <a:extLst>
                    <a:ext uri="{9D8B030D-6E8A-4147-A177-3AD203B41FA5}">
                      <a16:colId xmlns:a16="http://schemas.microsoft.com/office/drawing/2014/main" val="20002"/>
                    </a:ext>
                  </a:extLst>
                </a:gridCol>
                <a:gridCol w="684000">
                  <a:extLst>
                    <a:ext uri="{9D8B030D-6E8A-4147-A177-3AD203B41FA5}">
                      <a16:colId xmlns:a16="http://schemas.microsoft.com/office/drawing/2014/main" val="20003"/>
                    </a:ext>
                  </a:extLst>
                </a:gridCol>
                <a:gridCol w="684000">
                  <a:extLst>
                    <a:ext uri="{9D8B030D-6E8A-4147-A177-3AD203B41FA5}">
                      <a16:colId xmlns:a16="http://schemas.microsoft.com/office/drawing/2014/main" val="20004"/>
                    </a:ext>
                  </a:extLst>
                </a:gridCol>
                <a:gridCol w="684000">
                  <a:extLst>
                    <a:ext uri="{9D8B030D-6E8A-4147-A177-3AD203B41FA5}">
                      <a16:colId xmlns:a16="http://schemas.microsoft.com/office/drawing/2014/main" val="20005"/>
                    </a:ext>
                  </a:extLst>
                </a:gridCol>
                <a:gridCol w="684000">
                  <a:extLst>
                    <a:ext uri="{9D8B030D-6E8A-4147-A177-3AD203B41FA5}">
                      <a16:colId xmlns:a16="http://schemas.microsoft.com/office/drawing/2014/main" val="20006"/>
                    </a:ext>
                  </a:extLst>
                </a:gridCol>
                <a:gridCol w="684000">
                  <a:extLst>
                    <a:ext uri="{9D8B030D-6E8A-4147-A177-3AD203B41FA5}">
                      <a16:colId xmlns:a16="http://schemas.microsoft.com/office/drawing/2014/main" val="20007"/>
                    </a:ext>
                  </a:extLst>
                </a:gridCol>
                <a:gridCol w="684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gridCol w="684000">
                  <a:extLst>
                    <a:ext uri="{9D8B030D-6E8A-4147-A177-3AD203B41FA5}">
                      <a16:colId xmlns:a16="http://schemas.microsoft.com/office/drawing/2014/main" val="20010"/>
                    </a:ext>
                  </a:extLst>
                </a:gridCol>
                <a:gridCol w="684000">
                  <a:extLst>
                    <a:ext uri="{9D8B030D-6E8A-4147-A177-3AD203B41FA5}">
                      <a16:colId xmlns:a16="http://schemas.microsoft.com/office/drawing/2014/main" val="20011"/>
                    </a:ext>
                  </a:extLst>
                </a:gridCol>
                <a:gridCol w="684000">
                  <a:extLst>
                    <a:ext uri="{9D8B030D-6E8A-4147-A177-3AD203B41FA5}">
                      <a16:colId xmlns:a16="http://schemas.microsoft.com/office/drawing/2014/main" val="20012"/>
                    </a:ext>
                  </a:extLst>
                </a:gridCol>
              </a:tblGrid>
              <a:tr h="747182">
                <a:tc rowSpan="2">
                  <a:txBody>
                    <a:bodyPr/>
                    <a:lstStyle/>
                    <a:p>
                      <a:pPr>
                        <a:lnSpc>
                          <a:spcPct val="100000"/>
                        </a:lnSpc>
                      </a:pPr>
                      <a:endParaRPr sz="800" dirty="0">
                        <a:latin typeface="Times New Roman"/>
                        <a:cs typeface="Times New Roman"/>
                      </a:endParaRPr>
                    </a:p>
                  </a:txBody>
                  <a:tcPr marL="0" marR="0" marT="0" marB="0">
                    <a:lnR w="6350" cap="flat" cmpd="sng" algn="ctr">
                      <a:solidFill>
                        <a:schemeClr val="tx1">
                          <a:lumMod val="85000"/>
                          <a:lumOff val="15000"/>
                        </a:schemeClr>
                      </a:solidFill>
                      <a:prstDash val="solid"/>
                      <a:round/>
                      <a:headEnd type="none" w="med" len="med"/>
                      <a:tailEnd type="none" w="med" len="med"/>
                    </a:lnR>
                    <a:lnB w="6350" cap="flat" cmpd="sng" algn="ctr">
                      <a:solidFill>
                        <a:schemeClr val="tx1">
                          <a:lumMod val="85000"/>
                          <a:lumOff val="15000"/>
                        </a:schemeClr>
                      </a:solidFill>
                      <a:prstDash val="solid"/>
                      <a:round/>
                      <a:headEnd type="none" w="med" len="med"/>
                      <a:tailEnd type="none" w="med" len="med"/>
                    </a:lnB>
                  </a:tcPr>
                </a:tc>
                <a:tc gridSpan="3">
                  <a:txBody>
                    <a:bodyPr/>
                    <a:lstStyle/>
                    <a:p>
                      <a:pPr marL="0" marR="90805" indent="-635" algn="ctr">
                        <a:lnSpc>
                          <a:spcPct val="100000"/>
                        </a:lnSpc>
                        <a:spcBef>
                          <a:spcPts val="0"/>
                        </a:spcBef>
                      </a:pPr>
                      <a:r>
                        <a:rPr sz="1000" b="1" i="1" spc="0" baseline="0" dirty="0">
                          <a:solidFill>
                            <a:schemeClr val="bg1"/>
                          </a:solidFill>
                          <a:latin typeface="Arial"/>
                          <a:cs typeface="Arial"/>
                        </a:rPr>
                        <a:t>First 90: </a:t>
                      </a:r>
                      <a:r>
                        <a:rPr sz="1000" b="0" spc="0" baseline="0" dirty="0">
                          <a:solidFill>
                            <a:schemeClr val="bg1"/>
                          </a:solidFill>
                          <a:latin typeface="Arial"/>
                          <a:cs typeface="Arial"/>
                        </a:rPr>
                        <a:t>percentage of people living with HIV who know their HIV status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62865" algn="ctr">
                        <a:lnSpc>
                          <a:spcPct val="100000"/>
                        </a:lnSpc>
                        <a:spcBef>
                          <a:spcPts val="0"/>
                        </a:spcBef>
                      </a:pPr>
                      <a:r>
                        <a:rPr sz="1000" b="1" i="1" spc="0" baseline="0" dirty="0">
                          <a:solidFill>
                            <a:schemeClr val="bg1"/>
                          </a:solidFill>
                          <a:latin typeface="Arial"/>
                          <a:cs typeface="Arial"/>
                        </a:rPr>
                        <a:t>Second 90:</a:t>
                      </a:r>
                      <a:r>
                        <a:rPr sz="1000" b="1" spc="0" baseline="0" dirty="0">
                          <a:solidFill>
                            <a:schemeClr val="bg1"/>
                          </a:solidFill>
                          <a:latin typeface="Arial"/>
                          <a:cs typeface="Arial"/>
                        </a:rPr>
                        <a:t>  </a:t>
                      </a:r>
                      <a:r>
                        <a:rPr sz="1000" b="0" spc="0" baseline="0" dirty="0">
                          <a:solidFill>
                            <a:schemeClr val="bg1"/>
                          </a:solidFill>
                          <a:latin typeface="Arial"/>
                          <a:cs typeface="Arial"/>
                        </a:rPr>
                        <a:t>percentage of people living with HIV who know their status and who are on treatment</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52705" algn="ctr">
                        <a:lnSpc>
                          <a:spcPct val="100000"/>
                        </a:lnSpc>
                        <a:spcBef>
                          <a:spcPts val="0"/>
                        </a:spcBef>
                      </a:pPr>
                      <a:r>
                        <a:rPr sz="1000" b="1" i="1" spc="0" baseline="0" dirty="0">
                          <a:solidFill>
                            <a:schemeClr val="bg1"/>
                          </a:solidFill>
                          <a:latin typeface="Arial"/>
                          <a:cs typeface="Arial"/>
                        </a:rPr>
                        <a:t>Third 90: </a:t>
                      </a:r>
                      <a:r>
                        <a:rPr sz="1000" b="0" spc="0" baseline="0" dirty="0">
                          <a:solidFill>
                            <a:schemeClr val="bg1"/>
                          </a:solidFill>
                          <a:latin typeface="Arial"/>
                          <a:cs typeface="Arial"/>
                        </a:rPr>
                        <a:t>percentage of people living with HIV on treatment who have suppressed viral loads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46355" algn="ctr">
                        <a:lnSpc>
                          <a:spcPct val="100000"/>
                        </a:lnSpc>
                        <a:spcBef>
                          <a:spcPts val="0"/>
                        </a:spcBef>
                      </a:pPr>
                      <a:r>
                        <a:rPr sz="1000" b="1" spc="0" baseline="0" dirty="0">
                          <a:solidFill>
                            <a:schemeClr val="bg1"/>
                          </a:solidFill>
                          <a:latin typeface="Arial"/>
                          <a:cs typeface="Arial"/>
                        </a:rPr>
                        <a:t>Viral load suppression:  </a:t>
                      </a:r>
                      <a:r>
                        <a:rPr sz="1000" b="0" spc="0" baseline="0" dirty="0">
                          <a:solidFill>
                            <a:schemeClr val="bg1"/>
                          </a:solidFill>
                          <a:latin typeface="Arial"/>
                          <a:cs typeface="Arial"/>
                        </a:rPr>
                        <a:t>percentage of people living with HIV who are virally suppressed</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68000">
                <a:tc vMerge="1">
                  <a:txBody>
                    <a:bodyPr/>
                    <a:lstStyle/>
                    <a:p>
                      <a:endParaRPr/>
                    </a:p>
                  </a:txBody>
                  <a:tcPr marL="0" marR="0" marT="0" marB="0">
                    <a:lnR w="6350">
                      <a:solidFill>
                        <a:srgbClr val="878787"/>
                      </a:solidFill>
                      <a:prstDash val="solid"/>
                    </a:lnR>
                    <a:lnB w="6350">
                      <a:solidFill>
                        <a:srgbClr val="878787"/>
                      </a:solidFill>
                      <a:prstDash val="solid"/>
                    </a:lnB>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extLst>
                  <a:ext uri="{0D108BD9-81ED-4DB2-BD59-A6C34878D82A}">
                    <a16:rowId xmlns:a16="http://schemas.microsoft.com/office/drawing/2014/main" val="10001"/>
                  </a:ext>
                </a:extLst>
              </a:tr>
              <a:tr h="252000">
                <a:tc>
                  <a:txBody>
                    <a:bodyPr/>
                    <a:lstStyle/>
                    <a:p>
                      <a:pPr marL="53975">
                        <a:lnSpc>
                          <a:spcPct val="100000"/>
                        </a:lnSpc>
                        <a:spcBef>
                          <a:spcPts val="114"/>
                        </a:spcBef>
                      </a:pPr>
                      <a:r>
                        <a:rPr sz="800" b="1" spc="-45" dirty="0">
                          <a:solidFill>
                            <a:schemeClr val="tx1"/>
                          </a:solidFill>
                          <a:latin typeface="Arial"/>
                          <a:cs typeface="Arial"/>
                        </a:rPr>
                        <a:t>Asia </a:t>
                      </a:r>
                      <a:r>
                        <a:rPr sz="800" b="1" spc="-10" dirty="0">
                          <a:solidFill>
                            <a:schemeClr val="tx1"/>
                          </a:solidFill>
                          <a:latin typeface="Arial"/>
                          <a:cs typeface="Arial"/>
                        </a:rPr>
                        <a:t>and </a:t>
                      </a:r>
                      <a:r>
                        <a:rPr sz="800" b="1" spc="5" dirty="0">
                          <a:solidFill>
                            <a:schemeClr val="tx1"/>
                          </a:solidFill>
                          <a:latin typeface="Arial"/>
                          <a:cs typeface="Arial"/>
                        </a:rPr>
                        <a:t>the</a:t>
                      </a:r>
                      <a:r>
                        <a:rPr sz="800" b="1" spc="75" dirty="0">
                          <a:solidFill>
                            <a:schemeClr val="tx1"/>
                          </a:solidFill>
                          <a:latin typeface="Arial"/>
                          <a:cs typeface="Arial"/>
                        </a:rPr>
                        <a:t> </a:t>
                      </a:r>
                      <a:r>
                        <a:rPr sz="800" b="1" spc="-35" dirty="0">
                          <a:solidFill>
                            <a:schemeClr val="tx1"/>
                          </a:solidFill>
                          <a:latin typeface="Arial"/>
                          <a:cs typeface="Arial"/>
                        </a:rPr>
                        <a:t>Pacific</a:t>
                      </a:r>
                      <a:endParaRPr sz="800" dirty="0">
                        <a:solidFill>
                          <a:schemeClr val="tx1"/>
                        </a:solidFill>
                        <a:latin typeface="Arial"/>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28905" algn="r">
                        <a:lnSpc>
                          <a:spcPct val="100000"/>
                        </a:lnSpc>
                        <a:spcBef>
                          <a:spcPts val="114"/>
                        </a:spcBef>
                      </a:pPr>
                      <a:r>
                        <a:rPr sz="800" b="1" spc="25" dirty="0">
                          <a:latin typeface="Arial"/>
                          <a:cs typeface="Arial"/>
                        </a:rPr>
                        <a:t>69</a:t>
                      </a:r>
                      <a:endParaRPr sz="800" dirty="0">
                        <a:latin typeface="Arial"/>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114"/>
                        </a:spcBef>
                      </a:pPr>
                      <a:r>
                        <a:rPr sz="800" b="1" spc="25" dirty="0">
                          <a:latin typeface="Arial"/>
                          <a:cs typeface="Arial"/>
                        </a:rPr>
                        <a:t>74</a:t>
                      </a:r>
                      <a:endParaRPr sz="800" dirty="0">
                        <a:latin typeface="Arial"/>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28905" algn="r">
                        <a:lnSpc>
                          <a:spcPct val="100000"/>
                        </a:lnSpc>
                        <a:spcBef>
                          <a:spcPts val="114"/>
                        </a:spcBef>
                      </a:pPr>
                      <a:r>
                        <a:rPr sz="800" b="1" spc="25" dirty="0">
                          <a:latin typeface="Arial"/>
                          <a:cs typeface="Arial"/>
                        </a:rPr>
                        <a:t>66</a:t>
                      </a:r>
                      <a:endParaRPr sz="800" dirty="0">
                        <a:latin typeface="Arial"/>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114"/>
                        </a:spcBef>
                      </a:pPr>
                      <a:r>
                        <a:rPr sz="800" b="1" spc="25" dirty="0">
                          <a:latin typeface="Arial"/>
                          <a:cs typeface="Arial"/>
                        </a:rPr>
                        <a:t>78</a:t>
                      </a:r>
                      <a:endParaRPr sz="800" dirty="0">
                        <a:latin typeface="Arial"/>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114"/>
                        </a:spcBef>
                      </a:pPr>
                      <a:r>
                        <a:rPr sz="800" b="1" spc="25" dirty="0">
                          <a:latin typeface="Arial"/>
                          <a:cs typeface="Arial"/>
                        </a:rPr>
                        <a:t>81</a:t>
                      </a:r>
                      <a:endParaRPr sz="800" dirty="0">
                        <a:latin typeface="Arial"/>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114"/>
                        </a:spcBef>
                      </a:pPr>
                      <a:r>
                        <a:rPr sz="800" b="1" spc="25" dirty="0">
                          <a:latin typeface="Arial"/>
                          <a:cs typeface="Arial"/>
                        </a:rPr>
                        <a:t>76</a:t>
                      </a:r>
                      <a:endParaRPr sz="800" dirty="0">
                        <a:latin typeface="Arial"/>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latinLnBrk="0" hangingPunct="1">
                        <a:lnSpc>
                          <a:spcPct val="100000"/>
                        </a:lnSpc>
                        <a:spcBef>
                          <a:spcPts val="114"/>
                        </a:spcBef>
                      </a:pPr>
                      <a:r>
                        <a:rPr sz="800" b="1" kern="1200" spc="25" dirty="0">
                          <a:solidFill>
                            <a:schemeClr val="tx1"/>
                          </a:solidFill>
                          <a:latin typeface="Arial"/>
                          <a:ea typeface="+mn-ea"/>
                          <a:cs typeface="Arial"/>
                        </a:rPr>
                        <a:t>91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latinLnBrk="0" hangingPunct="1">
                        <a:lnSpc>
                          <a:spcPct val="100000"/>
                        </a:lnSpc>
                        <a:spcBef>
                          <a:spcPts val="114"/>
                        </a:spcBef>
                      </a:pPr>
                      <a:r>
                        <a:rPr sz="800" b="1" kern="1200" spc="25" dirty="0">
                          <a:solidFill>
                            <a:schemeClr val="tx1"/>
                          </a:solidFill>
                          <a:latin typeface="Arial"/>
                          <a:ea typeface="+mn-ea"/>
                          <a:cs typeface="Arial"/>
                        </a:rPr>
                        <a:t>92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marR="121285" algn="r" defTabSz="914400" rtl="0" eaLnBrk="1" latinLnBrk="0" hangingPunct="1">
                        <a:lnSpc>
                          <a:spcPct val="100000"/>
                        </a:lnSpc>
                        <a:spcBef>
                          <a:spcPts val="114"/>
                        </a:spcBef>
                      </a:pPr>
                      <a:r>
                        <a:rPr sz="800" b="1" kern="1200" spc="25" dirty="0">
                          <a:solidFill>
                            <a:schemeClr val="tx1"/>
                          </a:solidFill>
                          <a:latin typeface="+mn-lt"/>
                          <a:ea typeface="+mn-ea"/>
                          <a:cs typeface="Arial"/>
                        </a:rPr>
                        <a:t>91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latinLnBrk="0" hangingPunct="1">
                        <a:lnSpc>
                          <a:spcPct val="100000"/>
                        </a:lnSpc>
                        <a:spcBef>
                          <a:spcPts val="114"/>
                        </a:spcBef>
                      </a:pPr>
                      <a:r>
                        <a:rPr sz="800" b="1" kern="1200" spc="25" dirty="0">
                          <a:solidFill>
                            <a:schemeClr val="tx1"/>
                          </a:solidFill>
                          <a:latin typeface="Arial"/>
                          <a:ea typeface="+mn-ea"/>
                          <a:cs typeface="Arial"/>
                        </a:rPr>
                        <a:t>49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latinLnBrk="0" hangingPunct="1">
                        <a:lnSpc>
                          <a:spcPct val="100000"/>
                        </a:lnSpc>
                        <a:spcBef>
                          <a:spcPts val="114"/>
                        </a:spcBef>
                      </a:pPr>
                      <a:r>
                        <a:rPr sz="800" b="1" kern="1200" spc="25" dirty="0">
                          <a:solidFill>
                            <a:schemeClr val="tx1"/>
                          </a:solidFill>
                          <a:latin typeface="Arial"/>
                          <a:ea typeface="+mn-ea"/>
                          <a:cs typeface="Arial"/>
                        </a:rPr>
                        <a:t>55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35" algn="r">
                        <a:lnSpc>
                          <a:spcPct val="100000"/>
                        </a:lnSpc>
                        <a:spcBef>
                          <a:spcPts val="114"/>
                        </a:spcBef>
                      </a:pPr>
                      <a:r>
                        <a:rPr sz="800" b="1" spc="25" dirty="0">
                          <a:latin typeface="Arial"/>
                          <a:cs typeface="Arial"/>
                        </a:rPr>
                        <a:t>46</a:t>
                      </a:r>
                      <a:endParaRPr sz="800" dirty="0">
                        <a:latin typeface="Arial"/>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02"/>
                  </a:ext>
                </a:extLst>
              </a:tr>
              <a:tr h="140400">
                <a:tc>
                  <a:txBody>
                    <a:bodyPr/>
                    <a:lstStyle/>
                    <a:p>
                      <a:pPr marL="53975">
                        <a:lnSpc>
                          <a:spcPct val="100000"/>
                        </a:lnSpc>
                        <a:spcBef>
                          <a:spcPts val="114"/>
                        </a:spcBef>
                      </a:pPr>
                      <a:r>
                        <a:rPr sz="800" dirty="0">
                          <a:solidFill>
                            <a:schemeClr val="tx1"/>
                          </a:solidFill>
                          <a:latin typeface="Arial"/>
                          <a:cs typeface="Arial"/>
                        </a:rPr>
                        <a:t>Afghanistan</a:t>
                      </a:r>
                    </a:p>
                  </a:txBody>
                  <a:tcPr marL="0" marR="0" marT="14604"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r>
                        <a:rPr sz="700" spc="-30" dirty="0">
                          <a:latin typeface="+mn-lt"/>
                          <a:cs typeface="Arial"/>
                        </a:rPr>
                        <a:t>38</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32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40</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34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38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32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3"/>
                  </a:ext>
                </a:extLst>
              </a:tr>
              <a:tr h="140400">
                <a:tc>
                  <a:txBody>
                    <a:bodyPr/>
                    <a:lstStyle/>
                    <a:p>
                      <a:pPr marL="53975">
                        <a:lnSpc>
                          <a:spcPct val="100000"/>
                        </a:lnSpc>
                        <a:spcBef>
                          <a:spcPts val="114"/>
                        </a:spcBef>
                      </a:pPr>
                      <a:r>
                        <a:rPr sz="800" spc="-5" dirty="0">
                          <a:solidFill>
                            <a:schemeClr val="tx1"/>
                          </a:solidFill>
                          <a:latin typeface="Arial"/>
                          <a:cs typeface="Arial"/>
                        </a:rPr>
                        <a:t>Australia</a:t>
                      </a:r>
                      <a:endParaRPr sz="800" dirty="0">
                        <a:solidFill>
                          <a:schemeClr val="tx1"/>
                        </a:solidFill>
                        <a:latin typeface="Arial"/>
                        <a:cs typeface="Arial"/>
                      </a:endParaRPr>
                    </a:p>
                  </a:txBody>
                  <a:tcPr marL="0" marR="0" marT="14604"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r>
                        <a:rPr sz="700" spc="-30" dirty="0">
                          <a:latin typeface="+mn-lt"/>
                          <a:cs typeface="Arial"/>
                        </a:rPr>
                        <a:t>95</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marR="128270" algn="r">
                        <a:lnSpc>
                          <a:spcPct val="100000"/>
                        </a:lnSpc>
                        <a:spcBef>
                          <a:spcPts val="0"/>
                        </a:spcBef>
                      </a:pPr>
                      <a:r>
                        <a:rPr sz="700" dirty="0">
                          <a:latin typeface="+mn-lt"/>
                          <a:cs typeface="Arial"/>
                        </a:rPr>
                        <a: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spc="-30" dirty="0">
                          <a:latin typeface="+mn-lt"/>
                          <a:cs typeface="Arial"/>
                        </a:rPr>
                        <a:t>79</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spc="-30" dirty="0">
                          <a:latin typeface="+mn-lt"/>
                          <a:cs typeface="Arial"/>
                        </a:rPr>
                        <a:t>81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spc="-30" dirty="0">
                          <a:latin typeface="+mn-lt"/>
                          <a:cs typeface="Arial"/>
                        </a:rPr>
                        <a:t>78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extLst>
                  <a:ext uri="{0D108BD9-81ED-4DB2-BD59-A6C34878D82A}">
                    <a16:rowId xmlns:a16="http://schemas.microsoft.com/office/drawing/2014/main" val="10004"/>
                  </a:ext>
                </a:extLst>
              </a:tr>
              <a:tr h="140400">
                <a:tc>
                  <a:txBody>
                    <a:bodyPr/>
                    <a:lstStyle/>
                    <a:p>
                      <a:pPr marL="54610">
                        <a:lnSpc>
                          <a:spcPct val="100000"/>
                        </a:lnSpc>
                        <a:spcBef>
                          <a:spcPts val="114"/>
                        </a:spcBef>
                      </a:pPr>
                      <a:r>
                        <a:rPr sz="800" spc="-5" dirty="0">
                          <a:solidFill>
                            <a:schemeClr val="tx1"/>
                          </a:solidFill>
                          <a:latin typeface="Arial"/>
                          <a:cs typeface="Arial"/>
                        </a:rPr>
                        <a:t>Bangladesh</a:t>
                      </a:r>
                      <a:endParaRPr sz="800" dirty="0">
                        <a:solidFill>
                          <a:schemeClr val="tx1"/>
                        </a:solidFill>
                        <a:latin typeface="Arial"/>
                        <a:cs typeface="Arial"/>
                      </a:endParaRPr>
                    </a:p>
                  </a:txBody>
                  <a:tcPr marL="0" marR="0" marT="14604"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r>
                        <a:rPr sz="700" spc="-30" dirty="0">
                          <a:latin typeface="+mn-lt"/>
                          <a:cs typeface="Arial"/>
                        </a:rPr>
                        <a:t>37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35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37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60</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a:lnSpc>
                          <a:spcPct val="100000"/>
                        </a:lnSpc>
                        <a:spcBef>
                          <a:spcPts val="0"/>
                        </a:spcBef>
                      </a:pPr>
                      <a:r>
                        <a:rPr sz="700" spc="-30" dirty="0">
                          <a:latin typeface="+mn-lt"/>
                          <a:cs typeface="Arial"/>
                        </a:rPr>
                        <a:t>60</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a:lnSpc>
                          <a:spcPct val="100000"/>
                        </a:lnSpc>
                        <a:spcBef>
                          <a:spcPts val="0"/>
                        </a:spcBef>
                      </a:pPr>
                      <a:r>
                        <a:rPr sz="700" spc="-30" dirty="0">
                          <a:latin typeface="+mn-lt"/>
                          <a:cs typeface="Arial"/>
                        </a:rPr>
                        <a:t>61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5"/>
                  </a:ext>
                </a:extLst>
              </a:tr>
              <a:tr h="140400">
                <a:tc>
                  <a:txBody>
                    <a:bodyPr/>
                    <a:lstStyle/>
                    <a:p>
                      <a:pPr marL="54610">
                        <a:lnSpc>
                          <a:spcPct val="100000"/>
                        </a:lnSpc>
                        <a:spcBef>
                          <a:spcPts val="114"/>
                        </a:spcBef>
                      </a:pPr>
                      <a:r>
                        <a:rPr sz="800" spc="-5" dirty="0">
                          <a:solidFill>
                            <a:schemeClr val="tx1"/>
                          </a:solidFill>
                          <a:latin typeface="Arial"/>
                          <a:cs typeface="Arial"/>
                        </a:rPr>
                        <a:t>Bhutan</a:t>
                      </a:r>
                      <a:endParaRPr sz="800">
                        <a:solidFill>
                          <a:schemeClr val="tx1"/>
                        </a:solidFill>
                        <a:latin typeface="Arial"/>
                        <a:cs typeface="Arial"/>
                      </a:endParaRPr>
                    </a:p>
                  </a:txBody>
                  <a:tcPr marL="0" marR="0" marT="14604"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r>
                        <a:rPr sz="700" spc="-30" dirty="0">
                          <a:latin typeface="+mn-lt"/>
                          <a:cs typeface="Arial"/>
                        </a:rPr>
                        <a:t>47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73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35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79</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78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75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6"/>
                  </a:ext>
                </a:extLst>
              </a:tr>
              <a:tr h="140400">
                <a:tc>
                  <a:txBody>
                    <a:bodyPr/>
                    <a:lstStyle/>
                    <a:p>
                      <a:pPr marL="54610">
                        <a:lnSpc>
                          <a:spcPct val="100000"/>
                        </a:lnSpc>
                        <a:spcBef>
                          <a:spcPts val="114"/>
                        </a:spcBef>
                      </a:pPr>
                      <a:r>
                        <a:rPr sz="800" spc="-5" dirty="0">
                          <a:solidFill>
                            <a:schemeClr val="tx1"/>
                          </a:solidFill>
                          <a:latin typeface="Arial"/>
                          <a:cs typeface="Arial"/>
                        </a:rPr>
                        <a:t>Brunei</a:t>
                      </a:r>
                      <a:r>
                        <a:rPr sz="800" spc="-20" dirty="0">
                          <a:solidFill>
                            <a:schemeClr val="tx1"/>
                          </a:solidFill>
                          <a:latin typeface="Arial"/>
                          <a:cs typeface="Arial"/>
                        </a:rPr>
                        <a:t> Darussalam</a:t>
                      </a:r>
                      <a:endParaRPr sz="800">
                        <a:solidFill>
                          <a:schemeClr val="tx1"/>
                        </a:solidFill>
                        <a:latin typeface="Arial"/>
                        <a:cs typeface="Arial"/>
                      </a:endParaRPr>
                    </a:p>
                  </a:txBody>
                  <a:tcPr marL="0" marR="0" marT="14604"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r>
                        <a:rPr sz="700" spc="-30" dirty="0">
                          <a:latin typeface="+mn-lt"/>
                          <a:cs typeface="Arial"/>
                        </a:rPr>
                        <a:t>93</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spc="-30" dirty="0">
                          <a:latin typeface="+mn-lt"/>
                          <a:cs typeface="Arial"/>
                        </a:rPr>
                        <a:t>91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spc="-30" dirty="0">
                          <a:latin typeface="+mn-lt"/>
                          <a:cs typeface="Arial"/>
                        </a:rPr>
                        <a:t>59</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a:lnSpc>
                          <a:spcPct val="100000"/>
                        </a:lnSpc>
                        <a:spcBef>
                          <a:spcPts val="0"/>
                        </a:spcBef>
                      </a:pPr>
                      <a:r>
                        <a:rPr sz="700" spc="-30" dirty="0">
                          <a:latin typeface="+mn-lt"/>
                          <a:cs typeface="Arial"/>
                        </a:rPr>
                        <a:t>57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marR="127635" algn="r">
                        <a:lnSpc>
                          <a:spcPct val="100000"/>
                        </a:lnSpc>
                        <a:spcBef>
                          <a:spcPts val="0"/>
                        </a:spcBef>
                      </a:pPr>
                      <a:r>
                        <a:rPr sz="700" dirty="0">
                          <a:latin typeface="+mn-lt"/>
                          <a:cs typeface="Arial"/>
                        </a:rPr>
                        <a:t>59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7"/>
                  </a:ext>
                </a:extLst>
              </a:tr>
              <a:tr h="140400">
                <a:tc>
                  <a:txBody>
                    <a:bodyPr/>
                    <a:lstStyle/>
                    <a:p>
                      <a:pPr marL="55244">
                        <a:lnSpc>
                          <a:spcPct val="100000"/>
                        </a:lnSpc>
                        <a:spcBef>
                          <a:spcPts val="114"/>
                        </a:spcBef>
                      </a:pPr>
                      <a:r>
                        <a:rPr sz="800" spc="5" dirty="0">
                          <a:solidFill>
                            <a:schemeClr val="tx1"/>
                          </a:solidFill>
                          <a:latin typeface="Arial"/>
                          <a:cs typeface="Arial"/>
                        </a:rPr>
                        <a:t>Cambodia</a:t>
                      </a:r>
                      <a:endParaRPr sz="800">
                        <a:solidFill>
                          <a:schemeClr val="tx1"/>
                        </a:solidFill>
                        <a:latin typeface="Arial"/>
                        <a:cs typeface="Arial"/>
                      </a:endParaRPr>
                    </a:p>
                  </a:txBody>
                  <a:tcPr marL="0" marR="0" marT="14604"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r>
                        <a:rPr sz="700" spc="-30" dirty="0">
                          <a:latin typeface="+mn-lt"/>
                          <a:cs typeface="Arial"/>
                        </a:rPr>
                        <a:t>82</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82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80</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dirty="0">
                          <a:latin typeface="+mn-lt"/>
                          <a:cs typeface="Arial"/>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latinLnBrk="0" hangingPunct="1">
                        <a:lnSpc>
                          <a:spcPct val="100000"/>
                        </a:lnSpc>
                        <a:spcBef>
                          <a:spcPts val="0"/>
                        </a:spcBef>
                      </a:pPr>
                      <a:r>
                        <a:rPr sz="700" kern="1200" dirty="0">
                          <a:solidFill>
                            <a:schemeClr val="tx1"/>
                          </a:solidFill>
                          <a:latin typeface="+mn-lt"/>
                          <a:ea typeface="+mn-ea"/>
                          <a:cs typeface="Arial"/>
                        </a:rPr>
                        <a: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latinLnBrk="0" hangingPunct="1">
                        <a:lnSpc>
                          <a:spcPct val="100000"/>
                        </a:lnSpc>
                        <a:spcBef>
                          <a:spcPts val="0"/>
                        </a:spcBef>
                      </a:pPr>
                      <a:r>
                        <a:rPr lang="fr-CH" sz="700" kern="1200" dirty="0">
                          <a:solidFill>
                            <a:schemeClr val="tx1"/>
                          </a:solidFill>
                          <a:latin typeface="+mn-lt"/>
                          <a:ea typeface="+mn-ea"/>
                          <a:cs typeface="Arial"/>
                        </a:rPr>
                        <a:t>&gt;</a:t>
                      </a:r>
                      <a:r>
                        <a:rPr sz="700" kern="1200" dirty="0">
                          <a:solidFill>
                            <a:schemeClr val="tx1"/>
                          </a:solidFill>
                          <a:latin typeface="+mn-lt"/>
                          <a:ea typeface="+mn-ea"/>
                          <a:cs typeface="Arial"/>
                        </a:rPr>
                        <a: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marR="127635" algn="r" defTabSz="914400" rtl="0" eaLnBrk="1" latinLnBrk="0" hangingPunct="1">
                        <a:lnSpc>
                          <a:spcPct val="100000"/>
                        </a:lnSpc>
                        <a:spcBef>
                          <a:spcPts val="0"/>
                        </a:spcBef>
                      </a:pPr>
                      <a:r>
                        <a:rPr lang="en-CH" sz="700" kern="1200" dirty="0">
                          <a:solidFill>
                            <a:schemeClr val="tx1"/>
                          </a:solidFill>
                          <a:latin typeface="+mn-lt"/>
                          <a:ea typeface="+mn-ea"/>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marR="127635" algn="r" defTabSz="914400" rtl="0" eaLnBrk="1" latinLnBrk="0" hangingPunct="1">
                        <a:lnSpc>
                          <a:spcPct val="100000"/>
                        </a:lnSpc>
                        <a:spcBef>
                          <a:spcPts val="0"/>
                        </a:spcBef>
                      </a:pPr>
                      <a:r>
                        <a:rPr sz="700" kern="1200" spc="-30" dirty="0">
                          <a:solidFill>
                            <a:schemeClr val="tx1"/>
                          </a:solidFill>
                          <a:latin typeface="+mn-lt"/>
                          <a:ea typeface="+mn-ea"/>
                          <a:cs typeface="Arial"/>
                        </a:rPr>
                        <a:t>78</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latinLnBrk="0" hangingPunct="1">
                        <a:lnSpc>
                          <a:spcPct val="100000"/>
                        </a:lnSpc>
                        <a:spcBef>
                          <a:spcPts val="0"/>
                        </a:spcBef>
                      </a:pPr>
                      <a:r>
                        <a:rPr sz="700" kern="1200" spc="-30" dirty="0">
                          <a:solidFill>
                            <a:schemeClr val="tx1"/>
                          </a:solidFill>
                          <a:latin typeface="+mn-lt"/>
                          <a:ea typeface="+mn-ea"/>
                          <a:cs typeface="Arial"/>
                        </a:rPr>
                        <a:t>79</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latinLnBrk="0" hangingPunct="1">
                        <a:lnSpc>
                          <a:spcPct val="100000"/>
                        </a:lnSpc>
                        <a:spcBef>
                          <a:spcPts val="0"/>
                        </a:spcBef>
                      </a:pPr>
                      <a:r>
                        <a:rPr sz="700" kern="1200" spc="-30" dirty="0">
                          <a:solidFill>
                            <a:schemeClr val="tx1"/>
                          </a:solidFill>
                          <a:latin typeface="+mn-lt"/>
                          <a:ea typeface="+mn-ea"/>
                          <a:cs typeface="Arial"/>
                        </a:rPr>
                        <a:t>76</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extLst>
                  <a:ext uri="{0D108BD9-81ED-4DB2-BD59-A6C34878D82A}">
                    <a16:rowId xmlns:a16="http://schemas.microsoft.com/office/drawing/2014/main" val="10008"/>
                  </a:ext>
                </a:extLst>
              </a:tr>
              <a:tr h="140400">
                <a:tc>
                  <a:txBody>
                    <a:bodyPr/>
                    <a:lstStyle/>
                    <a:p>
                      <a:pPr marL="55244">
                        <a:lnSpc>
                          <a:spcPct val="100000"/>
                        </a:lnSpc>
                        <a:spcBef>
                          <a:spcPts val="120"/>
                        </a:spcBef>
                      </a:pPr>
                      <a:r>
                        <a:rPr sz="800" spc="-10" dirty="0">
                          <a:solidFill>
                            <a:schemeClr val="tx1"/>
                          </a:solidFill>
                          <a:latin typeface="Arial"/>
                          <a:cs typeface="Arial"/>
                        </a:rPr>
                        <a:t>China</a:t>
                      </a:r>
                      <a:endParaRPr sz="80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r>
                        <a:rPr sz="700" spc="-30" dirty="0">
                          <a:latin typeface="+mn-lt"/>
                          <a:cs typeface="Arial"/>
                        </a:rPr>
                        <a:t>83</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86</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a:lnSpc>
                          <a:spcPct val="100000"/>
                        </a:lnSpc>
                        <a:spcBef>
                          <a:spcPts val="0"/>
                        </a:spcBef>
                      </a:pPr>
                      <a:r>
                        <a:rPr sz="700" spc="-30" dirty="0">
                          <a:latin typeface="+mn-lt"/>
                          <a:cs typeface="Arial"/>
                        </a:rPr>
                        <a:t>83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94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spc="-30" dirty="0">
                          <a:latin typeface="+mn-lt"/>
                          <a:cs typeface="Arial"/>
                        </a:rPr>
                        <a:t>94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marR="127000" algn="r">
                        <a:lnSpc>
                          <a:spcPct val="100000"/>
                        </a:lnSpc>
                        <a:spcBef>
                          <a:spcPts val="0"/>
                        </a:spcBef>
                      </a:pPr>
                      <a:r>
                        <a:rPr sz="700" dirty="0">
                          <a:latin typeface="+mn-lt"/>
                          <a:cs typeface="Arial"/>
                        </a:rPr>
                        <a:t>94</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9"/>
                  </a:ext>
                </a:extLst>
              </a:tr>
              <a:tr h="140400">
                <a:tc>
                  <a:txBody>
                    <a:bodyPr/>
                    <a:lstStyle/>
                    <a:p>
                      <a:pPr marL="55880">
                        <a:lnSpc>
                          <a:spcPct val="100000"/>
                        </a:lnSpc>
                        <a:spcBef>
                          <a:spcPts val="120"/>
                        </a:spcBef>
                      </a:pPr>
                      <a:r>
                        <a:rPr sz="800" spc="5" dirty="0">
                          <a:solidFill>
                            <a:schemeClr val="tx1"/>
                          </a:solidFill>
                          <a:latin typeface="Arial"/>
                          <a:cs typeface="Arial"/>
                        </a:rPr>
                        <a:t>Cook</a:t>
                      </a:r>
                      <a:r>
                        <a:rPr sz="800" spc="-20" dirty="0">
                          <a:solidFill>
                            <a:schemeClr val="tx1"/>
                          </a:solidFill>
                          <a:latin typeface="Arial"/>
                          <a:cs typeface="Arial"/>
                        </a:rPr>
                        <a:t> </a:t>
                      </a:r>
                      <a:r>
                        <a:rPr sz="800" spc="-15" dirty="0">
                          <a:solidFill>
                            <a:schemeClr val="tx1"/>
                          </a:solidFill>
                          <a:latin typeface="Arial"/>
                          <a:cs typeface="Arial"/>
                        </a:rPr>
                        <a:t>Islands</a:t>
                      </a:r>
                      <a:endParaRPr sz="80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latinLnBrk="0" hangingPunct="1">
                        <a:lnSpc>
                          <a:spcPct val="100000"/>
                        </a:lnSpc>
                        <a:spcBef>
                          <a:spcPts val="0"/>
                        </a:spcBef>
                      </a:pPr>
                      <a:endParaRPr sz="700" kern="1200" spc="-30" dirty="0">
                        <a:solidFill>
                          <a:schemeClr val="tx1"/>
                        </a:solidFill>
                        <a:latin typeface="+mn-lt"/>
                        <a:ea typeface="+mn-ea"/>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latinLnBrk="0" hangingPunct="1">
                        <a:lnSpc>
                          <a:spcPct val="100000"/>
                        </a:lnSpc>
                        <a:spcBef>
                          <a:spcPts val="0"/>
                        </a:spcBef>
                      </a:pPr>
                      <a:endParaRPr sz="700" kern="1200" spc="-30" dirty="0">
                        <a:solidFill>
                          <a:schemeClr val="tx1"/>
                        </a:solidFill>
                        <a:latin typeface="+mn-lt"/>
                        <a:ea typeface="+mn-ea"/>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latinLnBrk="0" hangingPunct="1">
                        <a:lnSpc>
                          <a:spcPct val="100000"/>
                        </a:lnSpc>
                        <a:spcBef>
                          <a:spcPts val="0"/>
                        </a:spcBef>
                      </a:pPr>
                      <a:endParaRPr sz="700" kern="1200" spc="-30" dirty="0">
                        <a:solidFill>
                          <a:schemeClr val="tx1"/>
                        </a:solidFill>
                        <a:latin typeface="+mn-lt"/>
                        <a:ea typeface="+mn-ea"/>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0"/>
                  </a:ext>
                </a:extLst>
              </a:tr>
              <a:tr h="140400">
                <a:tc>
                  <a:txBody>
                    <a:bodyPr/>
                    <a:lstStyle/>
                    <a:p>
                      <a:pPr marL="55880" marR="177800">
                        <a:lnSpc>
                          <a:spcPct val="104200"/>
                        </a:lnSpc>
                        <a:spcBef>
                          <a:spcPts val="80"/>
                        </a:spcBef>
                      </a:pPr>
                      <a:r>
                        <a:rPr sz="700" spc="5" dirty="0">
                          <a:solidFill>
                            <a:schemeClr val="tx1"/>
                          </a:solidFill>
                          <a:latin typeface="Arial"/>
                          <a:cs typeface="Arial"/>
                        </a:rPr>
                        <a:t>Democratic </a:t>
                      </a:r>
                      <a:r>
                        <a:rPr sz="700" dirty="0">
                          <a:solidFill>
                            <a:schemeClr val="tx1"/>
                          </a:solidFill>
                          <a:latin typeface="Arial"/>
                          <a:cs typeface="Arial"/>
                        </a:rPr>
                        <a:t>People's</a:t>
                      </a:r>
                      <a:r>
                        <a:rPr sz="700" spc="-80" dirty="0">
                          <a:solidFill>
                            <a:schemeClr val="tx1"/>
                          </a:solidFill>
                          <a:latin typeface="Arial"/>
                          <a:cs typeface="Arial"/>
                        </a:rPr>
                        <a:t> </a:t>
                      </a:r>
                      <a:r>
                        <a:rPr sz="700" spc="-5" dirty="0">
                          <a:solidFill>
                            <a:schemeClr val="tx1"/>
                          </a:solidFill>
                          <a:latin typeface="Arial"/>
                          <a:cs typeface="Arial"/>
                        </a:rPr>
                        <a:t>Republic  </a:t>
                      </a:r>
                      <a:r>
                        <a:rPr sz="700" spc="20" dirty="0">
                          <a:solidFill>
                            <a:schemeClr val="tx1"/>
                          </a:solidFill>
                          <a:latin typeface="Arial"/>
                          <a:cs typeface="Arial"/>
                        </a:rPr>
                        <a:t>of</a:t>
                      </a:r>
                      <a:r>
                        <a:rPr sz="700" spc="-20" dirty="0">
                          <a:solidFill>
                            <a:schemeClr val="tx1"/>
                          </a:solidFill>
                          <a:latin typeface="Arial"/>
                          <a:cs typeface="Arial"/>
                        </a:rPr>
                        <a:t> </a:t>
                      </a:r>
                      <a:r>
                        <a:rPr sz="700" spc="-15" dirty="0">
                          <a:solidFill>
                            <a:schemeClr val="tx1"/>
                          </a:solidFill>
                          <a:latin typeface="Arial"/>
                          <a:cs typeface="Arial"/>
                        </a:rPr>
                        <a:t>Korea</a:t>
                      </a:r>
                      <a:endParaRPr sz="700" dirty="0">
                        <a:solidFill>
                          <a:schemeClr val="tx1"/>
                        </a:solidFill>
                        <a:latin typeface="Arial"/>
                        <a:cs typeface="Arial"/>
                      </a:endParaRPr>
                    </a:p>
                  </a:txBody>
                  <a:tcPr marL="0" marR="0" marT="1016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1"/>
                  </a:ext>
                </a:extLst>
              </a:tr>
              <a:tr h="140400">
                <a:tc>
                  <a:txBody>
                    <a:bodyPr/>
                    <a:lstStyle/>
                    <a:p>
                      <a:pPr marL="55880">
                        <a:lnSpc>
                          <a:spcPct val="100000"/>
                        </a:lnSpc>
                        <a:spcBef>
                          <a:spcPts val="120"/>
                        </a:spcBef>
                      </a:pPr>
                      <a:r>
                        <a:rPr sz="800" spc="-5" dirty="0">
                          <a:solidFill>
                            <a:schemeClr val="tx1"/>
                          </a:solidFill>
                          <a:latin typeface="Arial"/>
                          <a:cs typeface="Arial"/>
                        </a:rPr>
                        <a:t>Fiji</a:t>
                      </a:r>
                      <a:endParaRPr sz="80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2"/>
                  </a:ext>
                </a:extLst>
              </a:tr>
              <a:tr h="140400">
                <a:tc>
                  <a:txBody>
                    <a:bodyPr/>
                    <a:lstStyle/>
                    <a:p>
                      <a:pPr marL="55880">
                        <a:lnSpc>
                          <a:spcPct val="100000"/>
                        </a:lnSpc>
                        <a:spcBef>
                          <a:spcPts val="120"/>
                        </a:spcBef>
                      </a:pPr>
                      <a:r>
                        <a:rPr sz="800" dirty="0">
                          <a:solidFill>
                            <a:schemeClr val="tx1"/>
                          </a:solidFill>
                          <a:latin typeface="Arial"/>
                          <a:cs typeface="Arial"/>
                        </a:rPr>
                        <a:t>India</a:t>
                      </a:r>
                      <a:endParaRPr sz="80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3"/>
                  </a:ext>
                </a:extLst>
              </a:tr>
              <a:tr h="140400">
                <a:tc>
                  <a:txBody>
                    <a:bodyPr/>
                    <a:lstStyle/>
                    <a:p>
                      <a:pPr marL="55880">
                        <a:lnSpc>
                          <a:spcPct val="100000"/>
                        </a:lnSpc>
                        <a:spcBef>
                          <a:spcPts val="120"/>
                        </a:spcBef>
                      </a:pPr>
                      <a:r>
                        <a:rPr sz="800" spc="-5" dirty="0">
                          <a:solidFill>
                            <a:schemeClr val="tx1"/>
                          </a:solidFill>
                          <a:latin typeface="Arial"/>
                          <a:cs typeface="Arial"/>
                        </a:rPr>
                        <a:t>Indonesia</a:t>
                      </a:r>
                      <a:endParaRPr sz="80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r>
                        <a:rPr sz="700" spc="-30" dirty="0">
                          <a:latin typeface="+mn-lt"/>
                          <a:cs typeface="Arial"/>
                        </a:rPr>
                        <a:t>51</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r>
                        <a:rPr sz="700" spc="-30" dirty="0">
                          <a:latin typeface="+mn-lt"/>
                          <a:cs typeface="Arial"/>
                        </a:rPr>
                        <a:t>33</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4"/>
                  </a:ext>
                </a:extLst>
              </a:tr>
              <a:tr h="140400">
                <a:tc>
                  <a:txBody>
                    <a:bodyPr/>
                    <a:lstStyle/>
                    <a:p>
                      <a:pPr marL="55880">
                        <a:lnSpc>
                          <a:spcPct val="100000"/>
                        </a:lnSpc>
                        <a:spcBef>
                          <a:spcPts val="120"/>
                        </a:spcBef>
                      </a:pPr>
                      <a:r>
                        <a:rPr sz="800" spc="-10" dirty="0">
                          <a:solidFill>
                            <a:schemeClr val="tx1"/>
                          </a:solidFill>
                          <a:latin typeface="Arial"/>
                          <a:cs typeface="Arial"/>
                        </a:rPr>
                        <a:t>Japan</a:t>
                      </a:r>
                      <a:endParaRPr sz="80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5"/>
                  </a:ext>
                </a:extLst>
              </a:tr>
              <a:tr h="140400">
                <a:tc>
                  <a:txBody>
                    <a:bodyPr/>
                    <a:lstStyle/>
                    <a:p>
                      <a:pPr marL="55880">
                        <a:lnSpc>
                          <a:spcPct val="100000"/>
                        </a:lnSpc>
                        <a:spcBef>
                          <a:spcPts val="120"/>
                        </a:spcBef>
                      </a:pPr>
                      <a:r>
                        <a:rPr sz="800" spc="5" dirty="0">
                          <a:solidFill>
                            <a:schemeClr val="tx1"/>
                          </a:solidFill>
                          <a:latin typeface="Arial"/>
                          <a:cs typeface="Arial"/>
                        </a:rPr>
                        <a:t>Kiribati</a:t>
                      </a:r>
                      <a:endParaRPr sz="80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r>
                        <a:rPr sz="700" dirty="0">
                          <a:latin typeface="+mn-lt"/>
                          <a:cs typeface="Arial"/>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6"/>
                  </a:ext>
                </a:extLst>
              </a:tr>
              <a:tr h="140400">
                <a:tc>
                  <a:txBody>
                    <a:bodyPr/>
                    <a:lstStyle/>
                    <a:p>
                      <a:pPr marL="55880">
                        <a:lnSpc>
                          <a:spcPct val="100000"/>
                        </a:lnSpc>
                        <a:spcBef>
                          <a:spcPts val="120"/>
                        </a:spcBef>
                      </a:pPr>
                      <a:r>
                        <a:rPr sz="700" spc="-30" dirty="0">
                          <a:solidFill>
                            <a:schemeClr val="tx1"/>
                          </a:solidFill>
                          <a:latin typeface="Arial"/>
                          <a:cs typeface="Arial"/>
                        </a:rPr>
                        <a:t>Lao People’s </a:t>
                      </a:r>
                      <a:r>
                        <a:rPr sz="700" spc="-15" dirty="0">
                          <a:solidFill>
                            <a:schemeClr val="tx1"/>
                          </a:solidFill>
                          <a:latin typeface="Arial"/>
                          <a:cs typeface="Arial"/>
                        </a:rPr>
                        <a:t>Democratic</a:t>
                      </a:r>
                      <a:r>
                        <a:rPr sz="700" spc="-105" dirty="0">
                          <a:solidFill>
                            <a:schemeClr val="tx1"/>
                          </a:solidFill>
                          <a:latin typeface="Arial"/>
                          <a:cs typeface="Arial"/>
                        </a:rPr>
                        <a:t> </a:t>
                      </a:r>
                      <a:r>
                        <a:rPr sz="700" spc="-25" dirty="0">
                          <a:solidFill>
                            <a:schemeClr val="tx1"/>
                          </a:solidFill>
                          <a:latin typeface="Arial"/>
                          <a:cs typeface="Arial"/>
                        </a:rPr>
                        <a:t>Republic</a:t>
                      </a:r>
                      <a:endParaRPr sz="700" dirty="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r>
                        <a:rPr sz="700" spc="-30" dirty="0">
                          <a:latin typeface="+mn-lt"/>
                          <a:cs typeface="Arial"/>
                        </a:rPr>
                        <a:t>85</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r>
                        <a:rPr sz="700" spc="-30" dirty="0">
                          <a:latin typeface="+mn-lt"/>
                          <a:cs typeface="Arial"/>
                        </a:rPr>
                        <a:t>64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r>
                        <a:rPr sz="700" spc="-30" dirty="0">
                          <a:latin typeface="+mn-lt"/>
                          <a:cs typeface="Arial"/>
                        </a:rPr>
                        <a:t>87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a:lnSpc>
                          <a:spcPct val="100000"/>
                        </a:lnSpc>
                        <a:spcBef>
                          <a:spcPts val="0"/>
                        </a:spcBef>
                      </a:pPr>
                      <a:r>
                        <a:rPr sz="700" spc="-30" dirty="0">
                          <a:latin typeface="+mn-lt"/>
                          <a:cs typeface="Arial"/>
                        </a:rPr>
                        <a:t>92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marR="126364" algn="r">
                        <a:lnSpc>
                          <a:spcPct val="100000"/>
                        </a:lnSpc>
                        <a:spcBef>
                          <a:spcPts val="0"/>
                        </a:spcBef>
                      </a:pPr>
                      <a:r>
                        <a:rPr sz="700" dirty="0">
                          <a:latin typeface="+mn-lt"/>
                          <a:cs typeface="Arial"/>
                        </a:rPr>
                        <a:t>82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47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52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44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7"/>
                  </a:ext>
                </a:extLst>
              </a:tr>
              <a:tr h="140400">
                <a:tc>
                  <a:txBody>
                    <a:bodyPr/>
                    <a:lstStyle/>
                    <a:p>
                      <a:pPr marL="55880">
                        <a:lnSpc>
                          <a:spcPct val="100000"/>
                        </a:lnSpc>
                        <a:spcBef>
                          <a:spcPts val="120"/>
                        </a:spcBef>
                      </a:pPr>
                      <a:r>
                        <a:rPr sz="800" spc="-15" dirty="0">
                          <a:solidFill>
                            <a:schemeClr val="tx1"/>
                          </a:solidFill>
                          <a:latin typeface="Arial"/>
                          <a:cs typeface="Arial"/>
                        </a:rPr>
                        <a:t>Malaysia</a:t>
                      </a:r>
                      <a:endParaRPr sz="80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r>
                        <a:rPr sz="700" spc="-30" dirty="0">
                          <a:latin typeface="+mn-lt"/>
                          <a:cs typeface="Arial"/>
                        </a:rPr>
                        <a:t>86</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a:lnSpc>
                          <a:spcPct val="100000"/>
                        </a:lnSpc>
                        <a:spcBef>
                          <a:spcPts val="0"/>
                        </a:spcBef>
                      </a:pPr>
                      <a:r>
                        <a:rPr sz="700" spc="-30" dirty="0">
                          <a:latin typeface="+mn-lt"/>
                          <a:cs typeface="Arial"/>
                        </a:rPr>
                        <a:t>75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89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a:lnSpc>
                          <a:spcPct val="100000"/>
                        </a:lnSpc>
                        <a:spcBef>
                          <a:spcPts val="0"/>
                        </a:spcBef>
                      </a:pPr>
                      <a:r>
                        <a:rPr sz="700" spc="-30" dirty="0">
                          <a:latin typeface="+mn-lt"/>
                          <a:cs typeface="Arial"/>
                        </a:rPr>
                        <a:t>55</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a:lnSpc>
                          <a:spcPct val="100000"/>
                        </a:lnSpc>
                        <a:spcBef>
                          <a:spcPts val="0"/>
                        </a:spcBef>
                      </a:pPr>
                      <a:r>
                        <a:rPr sz="700" spc="-30" dirty="0">
                          <a:latin typeface="+mn-lt"/>
                          <a:cs typeface="Arial"/>
                        </a:rPr>
                        <a:t>95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a:lnSpc>
                          <a:spcPct val="100000"/>
                        </a:lnSpc>
                        <a:spcBef>
                          <a:spcPts val="0"/>
                        </a:spcBef>
                      </a:pPr>
                      <a:r>
                        <a:rPr sz="700" spc="-30" dirty="0">
                          <a:latin typeface="+mn-lt"/>
                          <a:cs typeface="Arial"/>
                        </a:rPr>
                        <a:t>48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8"/>
                  </a:ext>
                </a:extLst>
              </a:tr>
              <a:tr h="140400">
                <a:tc>
                  <a:txBody>
                    <a:bodyPr/>
                    <a:lstStyle/>
                    <a:p>
                      <a:pPr marL="56515">
                        <a:lnSpc>
                          <a:spcPct val="100000"/>
                        </a:lnSpc>
                        <a:spcBef>
                          <a:spcPts val="120"/>
                        </a:spcBef>
                      </a:pPr>
                      <a:r>
                        <a:rPr sz="800" spc="-5" dirty="0">
                          <a:solidFill>
                            <a:schemeClr val="tx1"/>
                          </a:solidFill>
                          <a:latin typeface="Arial"/>
                          <a:cs typeface="Arial"/>
                        </a:rPr>
                        <a:t>Maldives</a:t>
                      </a:r>
                      <a:endParaRPr sz="80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9"/>
                  </a:ext>
                </a:extLst>
              </a:tr>
              <a:tr h="140400">
                <a:tc>
                  <a:txBody>
                    <a:bodyPr/>
                    <a:lstStyle/>
                    <a:p>
                      <a:pPr marL="56515">
                        <a:lnSpc>
                          <a:spcPct val="100000"/>
                        </a:lnSpc>
                        <a:spcBef>
                          <a:spcPts val="120"/>
                        </a:spcBef>
                      </a:pPr>
                      <a:r>
                        <a:rPr sz="800" spc="-10" dirty="0">
                          <a:solidFill>
                            <a:schemeClr val="tx1"/>
                          </a:solidFill>
                          <a:latin typeface="Arial"/>
                          <a:cs typeface="Arial"/>
                        </a:rPr>
                        <a:t>Marshall</a:t>
                      </a:r>
                      <a:r>
                        <a:rPr sz="800" spc="-20" dirty="0">
                          <a:solidFill>
                            <a:schemeClr val="tx1"/>
                          </a:solidFill>
                          <a:latin typeface="Arial"/>
                          <a:cs typeface="Arial"/>
                        </a:rPr>
                        <a:t> </a:t>
                      </a:r>
                      <a:r>
                        <a:rPr sz="800" spc="-15" dirty="0">
                          <a:solidFill>
                            <a:schemeClr val="tx1"/>
                          </a:solidFill>
                          <a:latin typeface="Arial"/>
                          <a:cs typeface="Arial"/>
                        </a:rPr>
                        <a:t>Islands</a:t>
                      </a:r>
                      <a:endParaRPr sz="80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20"/>
                  </a:ext>
                </a:extLst>
              </a:tr>
              <a:tr h="140400">
                <a:tc>
                  <a:txBody>
                    <a:bodyPr/>
                    <a:lstStyle/>
                    <a:p>
                      <a:pPr marL="56515">
                        <a:lnSpc>
                          <a:spcPct val="100000"/>
                        </a:lnSpc>
                        <a:spcBef>
                          <a:spcPts val="120"/>
                        </a:spcBef>
                      </a:pPr>
                      <a:r>
                        <a:rPr sz="700" spc="-5" dirty="0">
                          <a:solidFill>
                            <a:schemeClr val="tx1"/>
                          </a:solidFill>
                          <a:latin typeface="Arial"/>
                          <a:cs typeface="Arial"/>
                        </a:rPr>
                        <a:t>Micronesia </a:t>
                      </a:r>
                      <a:r>
                        <a:rPr sz="700" dirty="0">
                          <a:solidFill>
                            <a:schemeClr val="tx1"/>
                          </a:solidFill>
                          <a:latin typeface="Arial"/>
                          <a:cs typeface="Arial"/>
                        </a:rPr>
                        <a:t>(Federated </a:t>
                      </a:r>
                      <a:r>
                        <a:rPr sz="700" spc="-15" dirty="0">
                          <a:solidFill>
                            <a:schemeClr val="tx1"/>
                          </a:solidFill>
                          <a:latin typeface="Arial"/>
                          <a:cs typeface="Arial"/>
                        </a:rPr>
                        <a:t>States</a:t>
                      </a:r>
                      <a:r>
                        <a:rPr sz="700" spc="-75" dirty="0">
                          <a:solidFill>
                            <a:schemeClr val="tx1"/>
                          </a:solidFill>
                          <a:latin typeface="Arial"/>
                          <a:cs typeface="Arial"/>
                        </a:rPr>
                        <a:t> </a:t>
                      </a:r>
                      <a:r>
                        <a:rPr sz="700" spc="-5" dirty="0">
                          <a:solidFill>
                            <a:schemeClr val="tx1"/>
                          </a:solidFill>
                          <a:latin typeface="Arial"/>
                          <a:cs typeface="Arial"/>
                        </a:rPr>
                        <a:t>of)</a:t>
                      </a:r>
                      <a:endParaRPr sz="700" dirty="0">
                        <a:solidFill>
                          <a:schemeClr val="tx1"/>
                        </a:solidFill>
                        <a:latin typeface="Arial"/>
                        <a:cs typeface="Arial"/>
                      </a:endParaRPr>
                    </a:p>
                  </a:txBody>
                  <a:tcPr marL="0" marR="0" marT="1524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a:lnSpc>
                          <a:spcPct val="100000"/>
                        </a:lnSpc>
                        <a:spcBef>
                          <a:spcPts val="0"/>
                        </a:spcBef>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22"/>
                  </a:ext>
                </a:extLst>
              </a:tr>
              <a:tr h="140400">
                <a:tc>
                  <a:txBody>
                    <a:bodyPr/>
                    <a:lstStyle/>
                    <a:p>
                      <a:pPr marL="56515">
                        <a:lnSpc>
                          <a:spcPct val="100000"/>
                        </a:lnSpc>
                        <a:spcBef>
                          <a:spcPts val="125"/>
                        </a:spcBef>
                      </a:pPr>
                      <a:r>
                        <a:rPr sz="800" spc="15" dirty="0">
                          <a:solidFill>
                            <a:schemeClr val="tx1"/>
                          </a:solidFill>
                          <a:latin typeface="Arial"/>
                          <a:cs typeface="Arial"/>
                        </a:rPr>
                        <a:t>Mongolia</a:t>
                      </a:r>
                      <a:endParaRPr sz="800" dirty="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marL="0" algn="r">
                        <a:lnSpc>
                          <a:spcPct val="100000"/>
                        </a:lnSpc>
                        <a:spcBef>
                          <a:spcPts val="0"/>
                        </a:spcBef>
                      </a:pPr>
                      <a:r>
                        <a:rPr sz="700" spc="-30" dirty="0">
                          <a:latin typeface="+mn-lt"/>
                          <a:cs typeface="Arial"/>
                        </a:rPr>
                        <a:t>38</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39</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38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ADCEB"/>
                    </a:solidFill>
                  </a:tcPr>
                </a:tc>
                <a:tc>
                  <a:txBody>
                    <a:bodyPr/>
                    <a:lstStyle/>
                    <a:p>
                      <a:pPr marL="0" algn="r">
                        <a:lnSpc>
                          <a:spcPct val="100000"/>
                        </a:lnSpc>
                        <a:spcBef>
                          <a:spcPts val="0"/>
                        </a:spcBef>
                      </a:pPr>
                      <a:r>
                        <a:rPr sz="700" spc="-30" dirty="0">
                          <a:latin typeface="+mn-lt"/>
                          <a:cs typeface="Arial"/>
                        </a:rPr>
                        <a:t>86</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CDDF9B"/>
                    </a:solidFill>
                  </a:tcPr>
                </a:tc>
                <a:tc>
                  <a:txBody>
                    <a:bodyPr/>
                    <a:lstStyle/>
                    <a:p>
                      <a:pPr marL="0" algn="r">
                        <a:lnSpc>
                          <a:spcPct val="100000"/>
                        </a:lnSpc>
                        <a:spcBef>
                          <a:spcPts val="0"/>
                        </a:spcBef>
                      </a:pPr>
                      <a:r>
                        <a:rPr sz="700" spc="-30" dirty="0">
                          <a:latin typeface="+mn-lt"/>
                          <a:cs typeface="Arial"/>
                        </a:rPr>
                        <a:t>77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89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CDDF9B"/>
                    </a:solidFill>
                  </a:tcPr>
                </a:tc>
                <a:tc>
                  <a:txBody>
                    <a:bodyPr/>
                    <a:lstStyle/>
                    <a:p>
                      <a:pPr marL="0" algn="r">
                        <a:lnSpc>
                          <a:spcPct val="100000"/>
                        </a:lnSpc>
                        <a:spcBef>
                          <a:spcPts val="0"/>
                        </a:spcBef>
                      </a:pPr>
                      <a:r>
                        <a:rPr sz="700" spc="-30" dirty="0">
                          <a:latin typeface="+mn-lt"/>
                          <a:cs typeface="Arial"/>
                        </a:rPr>
                        <a:t>79</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91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90BF21"/>
                    </a:solidFill>
                  </a:tcPr>
                </a:tc>
                <a:tc>
                  <a:txBody>
                    <a:bodyPr/>
                    <a:lstStyle/>
                    <a:p>
                      <a:pPr marL="0" marR="125730" algn="r">
                        <a:lnSpc>
                          <a:spcPct val="100000"/>
                        </a:lnSpc>
                        <a:spcBef>
                          <a:spcPts val="0"/>
                        </a:spcBef>
                      </a:pPr>
                      <a:r>
                        <a:rPr sz="700" dirty="0">
                          <a:latin typeface="+mn-lt"/>
                          <a:cs typeface="Arial"/>
                        </a:rPr>
                        <a:t>77</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FE700"/>
                    </a:solidFill>
                  </a:tcPr>
                </a:tc>
                <a:tc>
                  <a:txBody>
                    <a:bodyPr/>
                    <a:lstStyle/>
                    <a:p>
                      <a:pPr marL="0" algn="r">
                        <a:lnSpc>
                          <a:spcPct val="100000"/>
                        </a:lnSpc>
                        <a:spcBef>
                          <a:spcPts val="0"/>
                        </a:spcBef>
                      </a:pPr>
                      <a:r>
                        <a:rPr sz="700" spc="-30" dirty="0">
                          <a:latin typeface="+mn-lt"/>
                          <a:cs typeface="Arial"/>
                        </a:rPr>
                        <a:t>26</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C98D"/>
                    </a:solidFill>
                  </a:tcPr>
                </a:tc>
                <a:tc>
                  <a:txBody>
                    <a:bodyPr/>
                    <a:lstStyle/>
                    <a:p>
                      <a:pPr marL="0" algn="r">
                        <a:lnSpc>
                          <a:spcPct val="100000"/>
                        </a:lnSpc>
                        <a:spcBef>
                          <a:spcPts val="0"/>
                        </a:spcBef>
                      </a:pPr>
                      <a:r>
                        <a:rPr sz="700" spc="-30" dirty="0">
                          <a:latin typeface="+mn-lt"/>
                          <a:cs typeface="Arial"/>
                        </a:rPr>
                        <a:t>27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C98D"/>
                    </a:solidFill>
                  </a:tcPr>
                </a:tc>
                <a:tc>
                  <a:txBody>
                    <a:bodyPr/>
                    <a:lstStyle/>
                    <a:p>
                      <a:pPr marL="0" algn="r">
                        <a:lnSpc>
                          <a:spcPct val="100000"/>
                        </a:lnSpc>
                        <a:spcBef>
                          <a:spcPts val="0"/>
                        </a:spcBef>
                      </a:pPr>
                      <a:r>
                        <a:rPr sz="700" spc="-30" dirty="0">
                          <a:latin typeface="+mn-lt"/>
                          <a:cs typeface="Arial"/>
                        </a:rPr>
                        <a:t>26</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C98D"/>
                    </a:solidFill>
                  </a:tcPr>
                </a:tc>
                <a:extLst>
                  <a:ext uri="{0D108BD9-81ED-4DB2-BD59-A6C34878D82A}">
                    <a16:rowId xmlns:a16="http://schemas.microsoft.com/office/drawing/2014/main" val="10023"/>
                  </a:ext>
                </a:extLst>
              </a:tr>
            </a:tbl>
          </a:graphicData>
        </a:graphic>
      </p:graphicFrame>
      <p:grpSp>
        <p:nvGrpSpPr>
          <p:cNvPr id="2" name="Group 1">
            <a:extLst>
              <a:ext uri="{FF2B5EF4-FFF2-40B4-BE49-F238E27FC236}">
                <a16:creationId xmlns:a16="http://schemas.microsoft.com/office/drawing/2014/main" id="{BBD6A849-1C93-42A3-BD27-C45C3615E103}"/>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90–90–90 country scorecard: Asia and the Pacific, 2018   </a:t>
              </a:r>
              <a:r>
                <a:rPr kumimoji="0" lang="en-GB" sz="1600" b="0" i="1"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a:t>
              </a:r>
              <a:endParaRPr kumimoji="0" lang="en-CH" sz="1600" b="0" i="1"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A6BEF24-6037-4784-8781-E0FFC9E9835D}"/>
                </a:ext>
              </a:extLst>
            </p:cNvPr>
            <p:cNvSpPr/>
            <p:nvPr/>
          </p:nvSpPr>
          <p:spPr>
            <a:xfrm>
              <a:off x="360000" y="6480000"/>
              <a:ext cx="1598194"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special analysis, 2019.</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4" name="object 13">
              <a:extLst>
                <a:ext uri="{FF2B5EF4-FFF2-40B4-BE49-F238E27FC236}">
                  <a16:creationId xmlns:a16="http://schemas.microsoft.com/office/drawing/2014/main" id="{DF333510-11EE-4A7F-A2C7-17BB19175B24}"/>
                </a:ext>
              </a:extLst>
            </p:cNvPr>
            <p:cNvSpPr/>
            <p:nvPr/>
          </p:nvSpPr>
          <p:spPr>
            <a:xfrm>
              <a:off x="2124000" y="578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 name="TextBox 14">
              <a:extLst>
                <a:ext uri="{FF2B5EF4-FFF2-40B4-BE49-F238E27FC236}">
                  <a16:creationId xmlns:a16="http://schemas.microsoft.com/office/drawing/2014/main" id="{4074D7D5-78BE-4F3C-A84A-421ED1992DFC}"/>
                </a:ext>
              </a:extLst>
            </p:cNvPr>
            <p:cNvSpPr txBox="1"/>
            <p:nvPr/>
          </p:nvSpPr>
          <p:spPr>
            <a:xfrm>
              <a:off x="2268000" y="577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 name="Group 2">
              <a:extLst>
                <a:ext uri="{FF2B5EF4-FFF2-40B4-BE49-F238E27FC236}">
                  <a16:creationId xmlns:a16="http://schemas.microsoft.com/office/drawing/2014/main" id="{E615C798-5543-4513-BDE6-F51AB3A29B75}"/>
                </a:ext>
              </a:extLst>
            </p:cNvPr>
            <p:cNvGrpSpPr/>
            <p:nvPr/>
          </p:nvGrpSpPr>
          <p:grpSpPr>
            <a:xfrm>
              <a:off x="3276000" y="5770800"/>
              <a:ext cx="523912" cy="123111"/>
              <a:chOff x="3811116" y="5763600"/>
              <a:chExt cx="523912" cy="123111"/>
            </a:xfrm>
          </p:grpSpPr>
          <p:sp>
            <p:nvSpPr>
              <p:cNvPr id="20" name="object 14">
                <a:extLst>
                  <a:ext uri="{FF2B5EF4-FFF2-40B4-BE49-F238E27FC236}">
                    <a16:creationId xmlns:a16="http://schemas.microsoft.com/office/drawing/2014/main" id="{8441A3A3-EA61-4A92-BAED-F3EAA6AB05B6}"/>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10339EF6-002B-42A7-A9DE-32D09C47195C}"/>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85–89%</a:t>
                </a:r>
              </a:p>
            </p:txBody>
          </p:sp>
        </p:grpSp>
        <p:grpSp>
          <p:nvGrpSpPr>
            <p:cNvPr id="4" name="Group 3">
              <a:extLst>
                <a:ext uri="{FF2B5EF4-FFF2-40B4-BE49-F238E27FC236}">
                  <a16:creationId xmlns:a16="http://schemas.microsoft.com/office/drawing/2014/main" id="{E66C2B61-87BE-4808-810F-708FAAD4AF47}"/>
                </a:ext>
              </a:extLst>
            </p:cNvPr>
            <p:cNvGrpSpPr/>
            <p:nvPr/>
          </p:nvGrpSpPr>
          <p:grpSpPr>
            <a:xfrm>
              <a:off x="4089600" y="5770800"/>
              <a:ext cx="523912" cy="123111"/>
              <a:chOff x="5791116" y="5763600"/>
              <a:chExt cx="523912" cy="123111"/>
            </a:xfrm>
          </p:grpSpPr>
          <p:sp>
            <p:nvSpPr>
              <p:cNvPr id="18" name="object 15">
                <a:extLst>
                  <a:ext uri="{FF2B5EF4-FFF2-40B4-BE49-F238E27FC236}">
                    <a16:creationId xmlns:a16="http://schemas.microsoft.com/office/drawing/2014/main" id="{ED0CC85F-F780-4C55-8CDA-7807568C3CFD}"/>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 name="TextBox 18">
                <a:extLst>
                  <a:ext uri="{FF2B5EF4-FFF2-40B4-BE49-F238E27FC236}">
                    <a16:creationId xmlns:a16="http://schemas.microsoft.com/office/drawing/2014/main" id="{AF77B3EC-F3A3-4DB0-8BC2-88B27F4E2417}"/>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70–84%</a:t>
                </a:r>
              </a:p>
            </p:txBody>
          </p:sp>
        </p:grpSp>
        <p:grpSp>
          <p:nvGrpSpPr>
            <p:cNvPr id="5" name="Group 4">
              <a:extLst>
                <a:ext uri="{FF2B5EF4-FFF2-40B4-BE49-F238E27FC236}">
                  <a16:creationId xmlns:a16="http://schemas.microsoft.com/office/drawing/2014/main" id="{4EE900AC-C26F-4132-A771-4698881D62B0}"/>
                </a:ext>
              </a:extLst>
            </p:cNvPr>
            <p:cNvGrpSpPr/>
            <p:nvPr/>
          </p:nvGrpSpPr>
          <p:grpSpPr>
            <a:xfrm>
              <a:off x="4903200" y="5770800"/>
              <a:ext cx="523912" cy="123111"/>
              <a:chOff x="7029516" y="5763600"/>
              <a:chExt cx="523912" cy="123111"/>
            </a:xfrm>
          </p:grpSpPr>
          <p:sp>
            <p:nvSpPr>
              <p:cNvPr id="16" name="object 16">
                <a:extLst>
                  <a:ext uri="{FF2B5EF4-FFF2-40B4-BE49-F238E27FC236}">
                    <a16:creationId xmlns:a16="http://schemas.microsoft.com/office/drawing/2014/main" id="{165CCC88-1F91-49B8-9E0C-C2E1B05F510E}"/>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 name="TextBox 16">
                <a:extLst>
                  <a:ext uri="{FF2B5EF4-FFF2-40B4-BE49-F238E27FC236}">
                    <a16:creationId xmlns:a16="http://schemas.microsoft.com/office/drawing/2014/main" id="{2B7B92C8-1E9D-4B81-8654-F953E8DA389B}"/>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50–69%</a:t>
                </a:r>
              </a:p>
            </p:txBody>
          </p:sp>
        </p:grpSp>
        <p:grpSp>
          <p:nvGrpSpPr>
            <p:cNvPr id="29" name="Group 28">
              <a:extLst>
                <a:ext uri="{FF2B5EF4-FFF2-40B4-BE49-F238E27FC236}">
                  <a16:creationId xmlns:a16="http://schemas.microsoft.com/office/drawing/2014/main" id="{E09BAC8F-4B55-4ACC-B51C-E1AF6D3109C6}"/>
                </a:ext>
              </a:extLst>
            </p:cNvPr>
            <p:cNvGrpSpPr/>
            <p:nvPr/>
          </p:nvGrpSpPr>
          <p:grpSpPr>
            <a:xfrm>
              <a:off x="5716800" y="5770800"/>
              <a:ext cx="828483" cy="123111"/>
              <a:chOff x="7654385" y="5763600"/>
              <a:chExt cx="828483" cy="123111"/>
            </a:xfrm>
          </p:grpSpPr>
          <p:sp>
            <p:nvSpPr>
              <p:cNvPr id="25" name="object 16">
                <a:extLst>
                  <a:ext uri="{FF2B5EF4-FFF2-40B4-BE49-F238E27FC236}">
                    <a16:creationId xmlns:a16="http://schemas.microsoft.com/office/drawing/2014/main" id="{F80A49E7-61A3-4236-BB93-CBB722089F71}"/>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6" name="TextBox 25">
                <a:extLst>
                  <a:ext uri="{FF2B5EF4-FFF2-40B4-BE49-F238E27FC236}">
                    <a16:creationId xmlns:a16="http://schemas.microsoft.com/office/drawing/2014/main" id="{42B59056-E225-41EF-BA22-4CD582511BCB}"/>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50%</a:t>
                </a:r>
              </a:p>
            </p:txBody>
          </p:sp>
        </p:grpSp>
        <p:sp>
          <p:nvSpPr>
            <p:cNvPr id="27" name="TextBox 26">
              <a:extLst>
                <a:ext uri="{FF2B5EF4-FFF2-40B4-BE49-F238E27FC236}">
                  <a16:creationId xmlns:a16="http://schemas.microsoft.com/office/drawing/2014/main" id="{C28064B1-DD4E-46AF-91CC-F0CA5D6BDF6D}"/>
                </a:ext>
              </a:extLst>
            </p:cNvPr>
            <p:cNvSpPr txBox="1"/>
            <p:nvPr/>
          </p:nvSpPr>
          <p:spPr>
            <a:xfrm>
              <a:off x="720000" y="5760000"/>
              <a:ext cx="599523"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90–90–90: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8" name="TextBox 27">
              <a:extLst>
                <a:ext uri="{FF2B5EF4-FFF2-40B4-BE49-F238E27FC236}">
                  <a16:creationId xmlns:a16="http://schemas.microsoft.com/office/drawing/2014/main" id="{4192FA27-91F6-4647-BA54-FB78EE4E1EF5}"/>
                </a:ext>
              </a:extLst>
            </p:cNvPr>
            <p:cNvSpPr txBox="1"/>
            <p:nvPr/>
          </p:nvSpPr>
          <p:spPr>
            <a:xfrm>
              <a:off x="720000" y="5940000"/>
              <a:ext cx="1290418"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Viral load suppression:</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2" name="object 13">
              <a:extLst>
                <a:ext uri="{FF2B5EF4-FFF2-40B4-BE49-F238E27FC236}">
                  <a16:creationId xmlns:a16="http://schemas.microsoft.com/office/drawing/2014/main" id="{86D6496B-1757-4726-83C7-EED2EBCE61B7}"/>
                </a:ext>
              </a:extLst>
            </p:cNvPr>
            <p:cNvSpPr/>
            <p:nvPr/>
          </p:nvSpPr>
          <p:spPr>
            <a:xfrm>
              <a:off x="2124000" y="596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 name="TextBox 32">
              <a:extLst>
                <a:ext uri="{FF2B5EF4-FFF2-40B4-BE49-F238E27FC236}">
                  <a16:creationId xmlns:a16="http://schemas.microsoft.com/office/drawing/2014/main" id="{9104F2F0-6992-4871-8F51-5A413FAEB3A7}"/>
                </a:ext>
              </a:extLst>
            </p:cNvPr>
            <p:cNvSpPr txBox="1"/>
            <p:nvPr/>
          </p:nvSpPr>
          <p:spPr>
            <a:xfrm>
              <a:off x="2268000" y="595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73%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6" name="Group 35">
              <a:extLst>
                <a:ext uri="{FF2B5EF4-FFF2-40B4-BE49-F238E27FC236}">
                  <a16:creationId xmlns:a16="http://schemas.microsoft.com/office/drawing/2014/main" id="{665A206F-18D1-49BB-A215-771AAC397260}"/>
                </a:ext>
              </a:extLst>
            </p:cNvPr>
            <p:cNvGrpSpPr/>
            <p:nvPr/>
          </p:nvGrpSpPr>
          <p:grpSpPr>
            <a:xfrm>
              <a:off x="3276000" y="5950800"/>
              <a:ext cx="523912" cy="123111"/>
              <a:chOff x="3811116" y="5763600"/>
              <a:chExt cx="523912" cy="123111"/>
            </a:xfrm>
          </p:grpSpPr>
          <p:sp>
            <p:nvSpPr>
              <p:cNvPr id="46" name="object 14">
                <a:extLst>
                  <a:ext uri="{FF2B5EF4-FFF2-40B4-BE49-F238E27FC236}">
                    <a16:creationId xmlns:a16="http://schemas.microsoft.com/office/drawing/2014/main" id="{3AE00945-F0EE-46AD-9552-DB6B3D5D8161}"/>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7" name="TextBox 46">
                <a:extLst>
                  <a:ext uri="{FF2B5EF4-FFF2-40B4-BE49-F238E27FC236}">
                    <a16:creationId xmlns:a16="http://schemas.microsoft.com/office/drawing/2014/main" id="{F41D7FE2-81C2-4A7C-ABD6-6508B06F2A22}"/>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65–72%</a:t>
                </a:r>
              </a:p>
            </p:txBody>
          </p:sp>
        </p:grpSp>
        <p:grpSp>
          <p:nvGrpSpPr>
            <p:cNvPr id="37" name="Group 36">
              <a:extLst>
                <a:ext uri="{FF2B5EF4-FFF2-40B4-BE49-F238E27FC236}">
                  <a16:creationId xmlns:a16="http://schemas.microsoft.com/office/drawing/2014/main" id="{A6693942-E317-4905-A311-1396047A0DAA}"/>
                </a:ext>
              </a:extLst>
            </p:cNvPr>
            <p:cNvGrpSpPr/>
            <p:nvPr/>
          </p:nvGrpSpPr>
          <p:grpSpPr>
            <a:xfrm>
              <a:off x="4089600" y="5950800"/>
              <a:ext cx="523912" cy="123111"/>
              <a:chOff x="5791116" y="5763600"/>
              <a:chExt cx="523912" cy="123111"/>
            </a:xfrm>
          </p:grpSpPr>
          <p:sp>
            <p:nvSpPr>
              <p:cNvPr id="44" name="object 15">
                <a:extLst>
                  <a:ext uri="{FF2B5EF4-FFF2-40B4-BE49-F238E27FC236}">
                    <a16:creationId xmlns:a16="http://schemas.microsoft.com/office/drawing/2014/main" id="{AFF47AF7-46FE-4C00-B4D0-2761698C9521}"/>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5" name="TextBox 44">
                <a:extLst>
                  <a:ext uri="{FF2B5EF4-FFF2-40B4-BE49-F238E27FC236}">
                    <a16:creationId xmlns:a16="http://schemas.microsoft.com/office/drawing/2014/main" id="{2FF30BF4-E7B1-4321-9F82-9E4D5EEB27AF}"/>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40–64%</a:t>
                </a:r>
              </a:p>
            </p:txBody>
          </p:sp>
        </p:grpSp>
        <p:grpSp>
          <p:nvGrpSpPr>
            <p:cNvPr id="38" name="Group 37">
              <a:extLst>
                <a:ext uri="{FF2B5EF4-FFF2-40B4-BE49-F238E27FC236}">
                  <a16:creationId xmlns:a16="http://schemas.microsoft.com/office/drawing/2014/main" id="{379677F8-982B-4F76-88AA-291CC4C5F7B7}"/>
                </a:ext>
              </a:extLst>
            </p:cNvPr>
            <p:cNvGrpSpPr/>
            <p:nvPr/>
          </p:nvGrpSpPr>
          <p:grpSpPr>
            <a:xfrm>
              <a:off x="4903200" y="5950800"/>
              <a:ext cx="523912" cy="123111"/>
              <a:chOff x="7029516" y="5763600"/>
              <a:chExt cx="523912" cy="123111"/>
            </a:xfrm>
          </p:grpSpPr>
          <p:sp>
            <p:nvSpPr>
              <p:cNvPr id="42" name="object 16">
                <a:extLst>
                  <a:ext uri="{FF2B5EF4-FFF2-40B4-BE49-F238E27FC236}">
                    <a16:creationId xmlns:a16="http://schemas.microsoft.com/office/drawing/2014/main" id="{C5817743-D26F-4650-A687-8C7AEDD9CA72}"/>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 name="TextBox 42">
                <a:extLst>
                  <a:ext uri="{FF2B5EF4-FFF2-40B4-BE49-F238E27FC236}">
                    <a16:creationId xmlns:a16="http://schemas.microsoft.com/office/drawing/2014/main" id="{360B471A-E338-4F07-AF1F-A965D27AA574}"/>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25–39%</a:t>
                </a:r>
              </a:p>
            </p:txBody>
          </p:sp>
        </p:grpSp>
        <p:grpSp>
          <p:nvGrpSpPr>
            <p:cNvPr id="39" name="Group 38">
              <a:extLst>
                <a:ext uri="{FF2B5EF4-FFF2-40B4-BE49-F238E27FC236}">
                  <a16:creationId xmlns:a16="http://schemas.microsoft.com/office/drawing/2014/main" id="{AAD3E5EF-C61B-4CE7-A4CF-DA817F0FE791}"/>
                </a:ext>
              </a:extLst>
            </p:cNvPr>
            <p:cNvGrpSpPr/>
            <p:nvPr/>
          </p:nvGrpSpPr>
          <p:grpSpPr>
            <a:xfrm>
              <a:off x="5716800" y="5950800"/>
              <a:ext cx="828483" cy="123111"/>
              <a:chOff x="7654385" y="5763600"/>
              <a:chExt cx="828483" cy="123111"/>
            </a:xfrm>
          </p:grpSpPr>
          <p:sp>
            <p:nvSpPr>
              <p:cNvPr id="40" name="object 16">
                <a:extLst>
                  <a:ext uri="{FF2B5EF4-FFF2-40B4-BE49-F238E27FC236}">
                    <a16:creationId xmlns:a16="http://schemas.microsoft.com/office/drawing/2014/main" id="{88D4C011-927E-46C7-B3BF-B1C0CEEB1407}"/>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 name="TextBox 40">
                <a:extLst>
                  <a:ext uri="{FF2B5EF4-FFF2-40B4-BE49-F238E27FC236}">
                    <a16:creationId xmlns:a16="http://schemas.microsoft.com/office/drawing/2014/main" id="{2267F4DD-CF09-4B41-8F5C-C3FA0BF541F4}"/>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25%</a:t>
                </a:r>
              </a:p>
            </p:txBody>
          </p:sp>
        </p:grpSp>
      </p:grpSp>
    </p:spTree>
    <p:extLst>
      <p:ext uri="{BB962C8B-B14F-4D97-AF65-F5344CB8AC3E}">
        <p14:creationId xmlns:p14="http://schemas.microsoft.com/office/powerpoint/2010/main" val="418882351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7">
            <a:extLst>
              <a:ext uri="{FF2B5EF4-FFF2-40B4-BE49-F238E27FC236}">
                <a16:creationId xmlns:a16="http://schemas.microsoft.com/office/drawing/2014/main" id="{BBE5D40D-4DBC-462F-A6A9-34B1B46523A3}"/>
              </a:ext>
            </a:extLst>
          </p:cNvPr>
          <p:cNvGraphicFramePr>
            <a:graphicFrameLocks noGrp="1"/>
          </p:cNvGraphicFramePr>
          <p:nvPr/>
        </p:nvGraphicFramePr>
        <p:xfrm>
          <a:off x="360000" y="1260000"/>
          <a:ext cx="9645005" cy="4275182"/>
        </p:xfrm>
        <a:graphic>
          <a:graphicData uri="http://schemas.openxmlformats.org/drawingml/2006/table">
            <a:tbl>
              <a:tblPr firstRow="1" bandRow="1">
                <a:tableStyleId>{2D5ABB26-0587-4C30-8999-92F81FD0307C}</a:tableStyleId>
              </a:tblPr>
              <a:tblGrid>
                <a:gridCol w="1437005">
                  <a:extLst>
                    <a:ext uri="{9D8B030D-6E8A-4147-A177-3AD203B41FA5}">
                      <a16:colId xmlns:a16="http://schemas.microsoft.com/office/drawing/2014/main" val="20000"/>
                    </a:ext>
                  </a:extLst>
                </a:gridCol>
                <a:gridCol w="684000">
                  <a:extLst>
                    <a:ext uri="{9D8B030D-6E8A-4147-A177-3AD203B41FA5}">
                      <a16:colId xmlns:a16="http://schemas.microsoft.com/office/drawing/2014/main" val="20001"/>
                    </a:ext>
                  </a:extLst>
                </a:gridCol>
                <a:gridCol w="684000">
                  <a:extLst>
                    <a:ext uri="{9D8B030D-6E8A-4147-A177-3AD203B41FA5}">
                      <a16:colId xmlns:a16="http://schemas.microsoft.com/office/drawing/2014/main" val="20002"/>
                    </a:ext>
                  </a:extLst>
                </a:gridCol>
                <a:gridCol w="684000">
                  <a:extLst>
                    <a:ext uri="{9D8B030D-6E8A-4147-A177-3AD203B41FA5}">
                      <a16:colId xmlns:a16="http://schemas.microsoft.com/office/drawing/2014/main" val="20003"/>
                    </a:ext>
                  </a:extLst>
                </a:gridCol>
                <a:gridCol w="684000">
                  <a:extLst>
                    <a:ext uri="{9D8B030D-6E8A-4147-A177-3AD203B41FA5}">
                      <a16:colId xmlns:a16="http://schemas.microsoft.com/office/drawing/2014/main" val="20004"/>
                    </a:ext>
                  </a:extLst>
                </a:gridCol>
                <a:gridCol w="684000">
                  <a:extLst>
                    <a:ext uri="{9D8B030D-6E8A-4147-A177-3AD203B41FA5}">
                      <a16:colId xmlns:a16="http://schemas.microsoft.com/office/drawing/2014/main" val="20005"/>
                    </a:ext>
                  </a:extLst>
                </a:gridCol>
                <a:gridCol w="684000">
                  <a:extLst>
                    <a:ext uri="{9D8B030D-6E8A-4147-A177-3AD203B41FA5}">
                      <a16:colId xmlns:a16="http://schemas.microsoft.com/office/drawing/2014/main" val="20006"/>
                    </a:ext>
                  </a:extLst>
                </a:gridCol>
                <a:gridCol w="684000">
                  <a:extLst>
                    <a:ext uri="{9D8B030D-6E8A-4147-A177-3AD203B41FA5}">
                      <a16:colId xmlns:a16="http://schemas.microsoft.com/office/drawing/2014/main" val="20007"/>
                    </a:ext>
                  </a:extLst>
                </a:gridCol>
                <a:gridCol w="684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gridCol w="684000">
                  <a:extLst>
                    <a:ext uri="{9D8B030D-6E8A-4147-A177-3AD203B41FA5}">
                      <a16:colId xmlns:a16="http://schemas.microsoft.com/office/drawing/2014/main" val="20010"/>
                    </a:ext>
                  </a:extLst>
                </a:gridCol>
                <a:gridCol w="684000">
                  <a:extLst>
                    <a:ext uri="{9D8B030D-6E8A-4147-A177-3AD203B41FA5}">
                      <a16:colId xmlns:a16="http://schemas.microsoft.com/office/drawing/2014/main" val="20011"/>
                    </a:ext>
                  </a:extLst>
                </a:gridCol>
                <a:gridCol w="684000">
                  <a:extLst>
                    <a:ext uri="{9D8B030D-6E8A-4147-A177-3AD203B41FA5}">
                      <a16:colId xmlns:a16="http://schemas.microsoft.com/office/drawing/2014/main" val="20012"/>
                    </a:ext>
                  </a:extLst>
                </a:gridCol>
              </a:tblGrid>
              <a:tr h="747182">
                <a:tc rowSpan="2">
                  <a:txBody>
                    <a:bodyPr/>
                    <a:lstStyle/>
                    <a:p>
                      <a:pPr>
                        <a:lnSpc>
                          <a:spcPct val="100000"/>
                        </a:lnSpc>
                      </a:pPr>
                      <a:endParaRPr sz="800">
                        <a:latin typeface="Times New Roman"/>
                        <a:cs typeface="Times New Roman"/>
                      </a:endParaRPr>
                    </a:p>
                  </a:txBody>
                  <a:tcPr marL="0" marR="0" marT="0" marB="0">
                    <a:lnR w="6350" cap="flat" cmpd="sng" algn="ctr">
                      <a:solidFill>
                        <a:schemeClr val="tx1">
                          <a:lumMod val="85000"/>
                          <a:lumOff val="15000"/>
                        </a:schemeClr>
                      </a:solidFill>
                      <a:prstDash val="solid"/>
                      <a:round/>
                      <a:headEnd type="none" w="med" len="med"/>
                      <a:tailEnd type="none" w="med" len="med"/>
                    </a:lnR>
                    <a:lnB w="6350" cap="flat" cmpd="sng" algn="ctr">
                      <a:solidFill>
                        <a:schemeClr val="tx1">
                          <a:lumMod val="85000"/>
                          <a:lumOff val="15000"/>
                        </a:schemeClr>
                      </a:solidFill>
                      <a:prstDash val="solid"/>
                      <a:round/>
                      <a:headEnd type="none" w="med" len="med"/>
                      <a:tailEnd type="none" w="med" len="med"/>
                    </a:lnB>
                  </a:tcPr>
                </a:tc>
                <a:tc gridSpan="3">
                  <a:txBody>
                    <a:bodyPr/>
                    <a:lstStyle/>
                    <a:p>
                      <a:pPr marL="0" marR="90805" indent="-635" algn="ctr">
                        <a:lnSpc>
                          <a:spcPct val="100000"/>
                        </a:lnSpc>
                        <a:spcBef>
                          <a:spcPts val="0"/>
                        </a:spcBef>
                      </a:pPr>
                      <a:r>
                        <a:rPr sz="1000" b="1" i="1" spc="0" baseline="0" dirty="0">
                          <a:solidFill>
                            <a:schemeClr val="bg1"/>
                          </a:solidFill>
                          <a:latin typeface="Arial"/>
                          <a:cs typeface="Arial"/>
                        </a:rPr>
                        <a:t>First 90: </a:t>
                      </a:r>
                      <a:r>
                        <a:rPr sz="1000" b="0" spc="0" baseline="0" dirty="0">
                          <a:solidFill>
                            <a:schemeClr val="bg1"/>
                          </a:solidFill>
                          <a:latin typeface="Arial"/>
                          <a:cs typeface="Arial"/>
                        </a:rPr>
                        <a:t>percentage of people living with HIV who know their HIV status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62865" algn="ctr">
                        <a:lnSpc>
                          <a:spcPct val="100000"/>
                        </a:lnSpc>
                        <a:spcBef>
                          <a:spcPts val="0"/>
                        </a:spcBef>
                      </a:pPr>
                      <a:r>
                        <a:rPr sz="1000" b="1" i="1" spc="0" baseline="0" dirty="0">
                          <a:solidFill>
                            <a:schemeClr val="bg1"/>
                          </a:solidFill>
                          <a:latin typeface="Arial"/>
                          <a:cs typeface="Arial"/>
                        </a:rPr>
                        <a:t>Second 90:</a:t>
                      </a:r>
                      <a:r>
                        <a:rPr sz="1000" b="1" spc="0" baseline="0" dirty="0">
                          <a:solidFill>
                            <a:schemeClr val="bg1"/>
                          </a:solidFill>
                          <a:latin typeface="Arial"/>
                          <a:cs typeface="Arial"/>
                        </a:rPr>
                        <a:t>  </a:t>
                      </a:r>
                      <a:r>
                        <a:rPr sz="1000" b="0" spc="0" baseline="0" dirty="0">
                          <a:solidFill>
                            <a:schemeClr val="bg1"/>
                          </a:solidFill>
                          <a:latin typeface="Arial"/>
                          <a:cs typeface="Arial"/>
                        </a:rPr>
                        <a:t>percentage of people living with HIV who know their status and who are on treatment</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52705" algn="ctr">
                        <a:lnSpc>
                          <a:spcPct val="100000"/>
                        </a:lnSpc>
                        <a:spcBef>
                          <a:spcPts val="0"/>
                        </a:spcBef>
                      </a:pPr>
                      <a:r>
                        <a:rPr sz="1000" b="1" i="1" spc="0" baseline="0" dirty="0">
                          <a:solidFill>
                            <a:schemeClr val="bg1"/>
                          </a:solidFill>
                          <a:latin typeface="Arial"/>
                          <a:cs typeface="Arial"/>
                        </a:rPr>
                        <a:t>Third 90: </a:t>
                      </a:r>
                      <a:r>
                        <a:rPr sz="1000" b="0" spc="0" baseline="0" dirty="0">
                          <a:solidFill>
                            <a:schemeClr val="bg1"/>
                          </a:solidFill>
                          <a:latin typeface="Arial"/>
                          <a:cs typeface="Arial"/>
                        </a:rPr>
                        <a:t>percentage of people living with HIV on treatment who have suppressed viral loads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46355" algn="ctr">
                        <a:lnSpc>
                          <a:spcPct val="100000"/>
                        </a:lnSpc>
                        <a:spcBef>
                          <a:spcPts val="0"/>
                        </a:spcBef>
                      </a:pPr>
                      <a:r>
                        <a:rPr sz="1000" b="1" spc="0" baseline="0" dirty="0">
                          <a:solidFill>
                            <a:schemeClr val="bg1"/>
                          </a:solidFill>
                          <a:latin typeface="Arial"/>
                          <a:cs typeface="Arial"/>
                        </a:rPr>
                        <a:t>Viral load suppression:  </a:t>
                      </a:r>
                      <a:r>
                        <a:rPr sz="1000" b="0" spc="0" baseline="0" dirty="0">
                          <a:solidFill>
                            <a:schemeClr val="bg1"/>
                          </a:solidFill>
                          <a:latin typeface="Arial"/>
                          <a:cs typeface="Arial"/>
                        </a:rPr>
                        <a:t>percentage of people living with HIV who are virally suppressed</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68000">
                <a:tc vMerge="1">
                  <a:txBody>
                    <a:bodyPr/>
                    <a:lstStyle/>
                    <a:p>
                      <a:endParaRPr/>
                    </a:p>
                  </a:txBody>
                  <a:tcPr marL="0" marR="0" marT="0" marB="0">
                    <a:lnR w="6350">
                      <a:solidFill>
                        <a:srgbClr val="878787"/>
                      </a:solidFill>
                      <a:prstDash val="solid"/>
                    </a:lnR>
                    <a:lnB w="6350">
                      <a:solidFill>
                        <a:srgbClr val="878787"/>
                      </a:solidFill>
                      <a:prstDash val="solid"/>
                    </a:lnB>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extLst>
                  <a:ext uri="{0D108BD9-81ED-4DB2-BD59-A6C34878D82A}">
                    <a16:rowId xmlns:a16="http://schemas.microsoft.com/office/drawing/2014/main" val="10001"/>
                  </a:ext>
                </a:extLst>
              </a:tr>
              <a:tr h="252000">
                <a:tc>
                  <a:txBody>
                    <a:bodyPr/>
                    <a:lstStyle/>
                    <a:p>
                      <a:pPr marL="53975">
                        <a:lnSpc>
                          <a:spcPct val="100000"/>
                        </a:lnSpc>
                        <a:spcBef>
                          <a:spcPts val="114"/>
                        </a:spcBef>
                      </a:pPr>
                      <a:r>
                        <a:rPr sz="800" b="1" spc="-45" dirty="0">
                          <a:solidFill>
                            <a:schemeClr val="tx1"/>
                          </a:solidFill>
                          <a:latin typeface="Arial"/>
                          <a:cs typeface="Arial"/>
                        </a:rPr>
                        <a:t>Asia </a:t>
                      </a:r>
                      <a:r>
                        <a:rPr sz="800" b="1" spc="-10" dirty="0">
                          <a:solidFill>
                            <a:schemeClr val="tx1"/>
                          </a:solidFill>
                          <a:latin typeface="Arial"/>
                          <a:cs typeface="Arial"/>
                        </a:rPr>
                        <a:t>and </a:t>
                      </a:r>
                      <a:r>
                        <a:rPr sz="800" b="1" spc="5" dirty="0">
                          <a:solidFill>
                            <a:schemeClr val="tx1"/>
                          </a:solidFill>
                          <a:latin typeface="Arial"/>
                          <a:cs typeface="Arial"/>
                        </a:rPr>
                        <a:t>the</a:t>
                      </a:r>
                      <a:r>
                        <a:rPr sz="800" b="1" spc="75" dirty="0">
                          <a:solidFill>
                            <a:schemeClr val="tx1"/>
                          </a:solidFill>
                          <a:latin typeface="Arial"/>
                          <a:cs typeface="Arial"/>
                        </a:rPr>
                        <a:t> </a:t>
                      </a:r>
                      <a:r>
                        <a:rPr sz="800" b="1" spc="-35" dirty="0">
                          <a:solidFill>
                            <a:schemeClr val="tx1"/>
                          </a:solidFill>
                          <a:latin typeface="Arial"/>
                          <a:cs typeface="Arial"/>
                        </a:rPr>
                        <a:t>Pacific</a:t>
                      </a:r>
                      <a:endParaRPr sz="800" dirty="0">
                        <a:solidFill>
                          <a:schemeClr val="tx1"/>
                        </a:solidFill>
                        <a:latin typeface="Arial"/>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28905" algn="r">
                        <a:lnSpc>
                          <a:spcPct val="100000"/>
                        </a:lnSpc>
                        <a:spcBef>
                          <a:spcPts val="114"/>
                        </a:spcBef>
                      </a:pPr>
                      <a:r>
                        <a:rPr sz="800" b="1" spc="25" dirty="0">
                          <a:latin typeface="Arial"/>
                          <a:cs typeface="Arial"/>
                        </a:rPr>
                        <a:t>69</a:t>
                      </a:r>
                      <a:endParaRPr sz="800" dirty="0">
                        <a:latin typeface="Arial"/>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114"/>
                        </a:spcBef>
                      </a:pPr>
                      <a:r>
                        <a:rPr sz="800" b="1" spc="25" dirty="0">
                          <a:latin typeface="Arial"/>
                          <a:cs typeface="Arial"/>
                        </a:rPr>
                        <a:t>74</a:t>
                      </a:r>
                      <a:endParaRPr sz="800" dirty="0">
                        <a:latin typeface="Arial"/>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28905" algn="r">
                        <a:lnSpc>
                          <a:spcPct val="100000"/>
                        </a:lnSpc>
                        <a:spcBef>
                          <a:spcPts val="114"/>
                        </a:spcBef>
                      </a:pPr>
                      <a:r>
                        <a:rPr sz="800" b="1" spc="25" dirty="0">
                          <a:latin typeface="Arial"/>
                          <a:cs typeface="Arial"/>
                        </a:rPr>
                        <a:t>66</a:t>
                      </a:r>
                      <a:endParaRPr sz="800" dirty="0">
                        <a:latin typeface="Arial"/>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114"/>
                        </a:spcBef>
                      </a:pPr>
                      <a:r>
                        <a:rPr sz="800" b="1" spc="25" dirty="0">
                          <a:latin typeface="Arial"/>
                          <a:cs typeface="Arial"/>
                        </a:rPr>
                        <a:t>78</a:t>
                      </a:r>
                      <a:endParaRPr sz="800" dirty="0">
                        <a:latin typeface="Arial"/>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114"/>
                        </a:spcBef>
                      </a:pPr>
                      <a:r>
                        <a:rPr sz="800" b="1" spc="25" dirty="0">
                          <a:latin typeface="Arial"/>
                          <a:cs typeface="Arial"/>
                        </a:rPr>
                        <a:t>81</a:t>
                      </a:r>
                      <a:endParaRPr sz="800" dirty="0">
                        <a:latin typeface="Arial"/>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114"/>
                        </a:spcBef>
                      </a:pPr>
                      <a:r>
                        <a:rPr sz="800" b="1" spc="25" dirty="0">
                          <a:latin typeface="Arial"/>
                          <a:cs typeface="Arial"/>
                        </a:rPr>
                        <a:t>76</a:t>
                      </a:r>
                      <a:endParaRPr sz="800" dirty="0">
                        <a:latin typeface="Arial"/>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latinLnBrk="0" hangingPunct="1">
                        <a:lnSpc>
                          <a:spcPct val="100000"/>
                        </a:lnSpc>
                        <a:spcBef>
                          <a:spcPts val="114"/>
                        </a:spcBef>
                      </a:pPr>
                      <a:r>
                        <a:rPr sz="800" b="1" kern="1200" spc="25" dirty="0">
                          <a:solidFill>
                            <a:schemeClr val="tx1"/>
                          </a:solidFill>
                          <a:latin typeface="Arial"/>
                          <a:ea typeface="+mn-ea"/>
                          <a:cs typeface="Arial"/>
                        </a:rPr>
                        <a:t>91</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latinLnBrk="0" hangingPunct="1">
                        <a:lnSpc>
                          <a:spcPct val="100000"/>
                        </a:lnSpc>
                        <a:spcBef>
                          <a:spcPts val="114"/>
                        </a:spcBef>
                      </a:pPr>
                      <a:r>
                        <a:rPr sz="800" b="1" kern="1200" spc="25" dirty="0">
                          <a:solidFill>
                            <a:schemeClr val="tx1"/>
                          </a:solidFill>
                          <a:latin typeface="Arial"/>
                          <a:ea typeface="+mn-ea"/>
                          <a:cs typeface="Arial"/>
                        </a:rPr>
                        <a:t>92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marR="121285" algn="r" defTabSz="914400" rtl="0" eaLnBrk="1" latinLnBrk="0" hangingPunct="1">
                        <a:lnSpc>
                          <a:spcPct val="100000"/>
                        </a:lnSpc>
                        <a:spcBef>
                          <a:spcPts val="114"/>
                        </a:spcBef>
                      </a:pPr>
                      <a:r>
                        <a:rPr sz="800" b="1" kern="1200" spc="25" dirty="0">
                          <a:solidFill>
                            <a:schemeClr val="tx1"/>
                          </a:solidFill>
                          <a:latin typeface="Arial"/>
                          <a:ea typeface="+mn-ea"/>
                          <a:cs typeface="Arial"/>
                        </a:rPr>
                        <a:t>91</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latinLnBrk="0" hangingPunct="1">
                        <a:lnSpc>
                          <a:spcPct val="100000"/>
                        </a:lnSpc>
                        <a:spcBef>
                          <a:spcPts val="114"/>
                        </a:spcBef>
                      </a:pPr>
                      <a:r>
                        <a:rPr sz="800" b="1" kern="1200" spc="25" dirty="0">
                          <a:solidFill>
                            <a:schemeClr val="tx1"/>
                          </a:solidFill>
                          <a:latin typeface="Arial"/>
                          <a:ea typeface="+mn-ea"/>
                          <a:cs typeface="Arial"/>
                        </a:rPr>
                        <a:t>49</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latinLnBrk="0" hangingPunct="1">
                        <a:lnSpc>
                          <a:spcPct val="100000"/>
                        </a:lnSpc>
                        <a:spcBef>
                          <a:spcPts val="114"/>
                        </a:spcBef>
                      </a:pPr>
                      <a:r>
                        <a:rPr sz="800" b="1" kern="1200" spc="25" dirty="0">
                          <a:solidFill>
                            <a:schemeClr val="tx1"/>
                          </a:solidFill>
                          <a:latin typeface="Arial"/>
                          <a:ea typeface="+mn-ea"/>
                          <a:cs typeface="Arial"/>
                        </a:rPr>
                        <a:t>55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35" algn="r">
                        <a:lnSpc>
                          <a:spcPct val="100000"/>
                        </a:lnSpc>
                        <a:spcBef>
                          <a:spcPts val="114"/>
                        </a:spcBef>
                      </a:pPr>
                      <a:r>
                        <a:rPr sz="800" b="1" spc="25" dirty="0">
                          <a:latin typeface="Arial"/>
                          <a:cs typeface="Arial"/>
                        </a:rPr>
                        <a:t>46</a:t>
                      </a:r>
                      <a:endParaRPr sz="800" dirty="0">
                        <a:latin typeface="Arial"/>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02"/>
                  </a:ext>
                </a:extLst>
              </a:tr>
              <a:tr h="140400">
                <a:tc>
                  <a:txBody>
                    <a:bodyPr/>
                    <a:lstStyle/>
                    <a:p>
                      <a:pPr marL="56515">
                        <a:lnSpc>
                          <a:spcPct val="100000"/>
                        </a:lnSpc>
                        <a:spcBef>
                          <a:spcPts val="125"/>
                        </a:spcBef>
                      </a:pPr>
                      <a:r>
                        <a:rPr sz="800" spc="-5" dirty="0">
                          <a:solidFill>
                            <a:schemeClr val="tx1"/>
                          </a:solidFill>
                          <a:latin typeface="Arial"/>
                          <a:cs typeface="Arial"/>
                        </a:rPr>
                        <a:t>Myanmar</a:t>
                      </a:r>
                      <a:endParaRPr sz="800" dirty="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5715" algn="r">
                        <a:lnSpc>
                          <a:spcPct val="100000"/>
                        </a:lnSpc>
                        <a:spcBef>
                          <a:spcPts val="125"/>
                        </a:spcBef>
                      </a:pPr>
                      <a:r>
                        <a:rPr sz="700" spc="-30" dirty="0">
                          <a:latin typeface="+mn-lt"/>
                          <a:cs typeface="Arial"/>
                        </a:rPr>
                        <a:t>92</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5715" algn="r">
                        <a:lnSpc>
                          <a:spcPct val="100000"/>
                        </a:lnSpc>
                        <a:spcBef>
                          <a:spcPts val="125"/>
                        </a:spcBef>
                      </a:pPr>
                      <a:r>
                        <a:rPr sz="700" spc="-30" dirty="0">
                          <a:latin typeface="+mn-lt"/>
                          <a:cs typeface="Arial"/>
                        </a:rPr>
                        <a:t>92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25730" algn="r">
                        <a:lnSpc>
                          <a:spcPct val="100000"/>
                        </a:lnSpc>
                        <a:spcBef>
                          <a:spcPts val="125"/>
                        </a:spcBef>
                      </a:pPr>
                      <a:r>
                        <a:rPr sz="700" dirty="0">
                          <a:latin typeface="+mn-lt"/>
                          <a:cs typeface="Arial"/>
                        </a:rPr>
                        <a:t>92</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5715" algn="r">
                        <a:lnSpc>
                          <a:spcPct val="100000"/>
                        </a:lnSpc>
                        <a:spcBef>
                          <a:spcPts val="125"/>
                        </a:spcBef>
                      </a:pPr>
                      <a:r>
                        <a:rPr sz="700" spc="-30" dirty="0">
                          <a:latin typeface="+mn-lt"/>
                          <a:cs typeface="Arial"/>
                        </a:rPr>
                        <a:t>65</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5715" algn="r">
                        <a:lnSpc>
                          <a:spcPct val="100000"/>
                        </a:lnSpc>
                        <a:spcBef>
                          <a:spcPts val="125"/>
                        </a:spcBef>
                      </a:pPr>
                      <a:r>
                        <a:rPr sz="700" spc="-30" dirty="0">
                          <a:latin typeface="+mn-lt"/>
                          <a:cs typeface="Arial"/>
                        </a:rPr>
                        <a:t>75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5715" algn="r">
                        <a:lnSpc>
                          <a:spcPct val="100000"/>
                        </a:lnSpc>
                        <a:spcBef>
                          <a:spcPts val="125"/>
                        </a:spcBef>
                      </a:pPr>
                      <a:r>
                        <a:rPr sz="700" spc="-30" dirty="0">
                          <a:latin typeface="+mn-lt"/>
                          <a:cs typeface="Arial"/>
                        </a:rPr>
                        <a:t>58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03"/>
                  </a:ext>
                </a:extLst>
              </a:tr>
              <a:tr h="140400">
                <a:tc>
                  <a:txBody>
                    <a:bodyPr/>
                    <a:lstStyle/>
                    <a:p>
                      <a:pPr marL="56515">
                        <a:lnSpc>
                          <a:spcPct val="100000"/>
                        </a:lnSpc>
                        <a:spcBef>
                          <a:spcPts val="125"/>
                        </a:spcBef>
                      </a:pPr>
                      <a:r>
                        <a:rPr sz="800" dirty="0">
                          <a:solidFill>
                            <a:schemeClr val="tx1"/>
                          </a:solidFill>
                          <a:latin typeface="Arial"/>
                          <a:cs typeface="Arial"/>
                        </a:rPr>
                        <a:t>Nauru</a:t>
                      </a: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4"/>
                  </a:ext>
                </a:extLst>
              </a:tr>
              <a:tr h="140400">
                <a:tc>
                  <a:txBody>
                    <a:bodyPr/>
                    <a:lstStyle/>
                    <a:p>
                      <a:pPr marL="56515">
                        <a:lnSpc>
                          <a:spcPct val="100000"/>
                        </a:lnSpc>
                        <a:spcBef>
                          <a:spcPts val="125"/>
                        </a:spcBef>
                      </a:pPr>
                      <a:r>
                        <a:rPr sz="800" spc="10" dirty="0">
                          <a:solidFill>
                            <a:schemeClr val="tx1"/>
                          </a:solidFill>
                          <a:latin typeface="Arial"/>
                          <a:cs typeface="Arial"/>
                        </a:rPr>
                        <a:t>Nepal</a:t>
                      </a:r>
                      <a:endParaRPr sz="80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39700" algn="r">
                        <a:lnSpc>
                          <a:spcPct val="100000"/>
                        </a:lnSpc>
                        <a:spcBef>
                          <a:spcPts val="125"/>
                        </a:spcBef>
                      </a:pPr>
                      <a:r>
                        <a:rPr sz="700" spc="-30" dirty="0">
                          <a:latin typeface="+mn-lt"/>
                          <a:cs typeface="Arial"/>
                        </a:rPr>
                        <a:t>71</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715" algn="r">
                        <a:lnSpc>
                          <a:spcPct val="100000"/>
                        </a:lnSpc>
                        <a:spcBef>
                          <a:spcPts val="125"/>
                        </a:spcBef>
                      </a:pPr>
                      <a:r>
                        <a:rPr sz="700" spc="-30" dirty="0">
                          <a:latin typeface="+mn-lt"/>
                          <a:cs typeface="Arial"/>
                        </a:rPr>
                        <a:t>71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9700" algn="r">
                        <a:lnSpc>
                          <a:spcPct val="100000"/>
                        </a:lnSpc>
                        <a:spcBef>
                          <a:spcPts val="125"/>
                        </a:spcBef>
                      </a:pPr>
                      <a:r>
                        <a:rPr sz="700" spc="-30" dirty="0">
                          <a:latin typeface="+mn-lt"/>
                          <a:cs typeface="Arial"/>
                        </a:rPr>
                        <a:t>70</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350" algn="r">
                        <a:lnSpc>
                          <a:spcPct val="100000"/>
                        </a:lnSpc>
                        <a:spcBef>
                          <a:spcPts val="125"/>
                        </a:spcBef>
                      </a:pPr>
                      <a:r>
                        <a:rPr sz="700" spc="-30" dirty="0">
                          <a:latin typeface="+mn-lt"/>
                          <a:cs typeface="Arial"/>
                        </a:rPr>
                        <a:t>79</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350" algn="r">
                        <a:lnSpc>
                          <a:spcPct val="100000"/>
                        </a:lnSpc>
                        <a:spcBef>
                          <a:spcPts val="125"/>
                        </a:spcBef>
                      </a:pPr>
                      <a:r>
                        <a:rPr sz="700" spc="-30" dirty="0">
                          <a:latin typeface="+mn-lt"/>
                          <a:cs typeface="Arial"/>
                        </a:rPr>
                        <a:t>93</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6350" algn="r">
                        <a:lnSpc>
                          <a:spcPct val="100000"/>
                        </a:lnSpc>
                        <a:spcBef>
                          <a:spcPts val="125"/>
                        </a:spcBef>
                      </a:pPr>
                      <a:r>
                        <a:rPr sz="700" spc="-30" dirty="0">
                          <a:latin typeface="+mn-lt"/>
                          <a:cs typeface="Arial"/>
                        </a:rPr>
                        <a:t>68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5"/>
                  </a:ext>
                </a:extLst>
              </a:tr>
              <a:tr h="140400">
                <a:tc>
                  <a:txBody>
                    <a:bodyPr/>
                    <a:lstStyle/>
                    <a:p>
                      <a:pPr marL="57150">
                        <a:lnSpc>
                          <a:spcPct val="100000"/>
                        </a:lnSpc>
                        <a:spcBef>
                          <a:spcPts val="125"/>
                        </a:spcBef>
                      </a:pPr>
                      <a:r>
                        <a:rPr sz="800" spc="10" dirty="0">
                          <a:solidFill>
                            <a:schemeClr val="tx1"/>
                          </a:solidFill>
                          <a:latin typeface="Arial"/>
                          <a:cs typeface="Arial"/>
                        </a:rPr>
                        <a:t>New</a:t>
                      </a:r>
                      <a:r>
                        <a:rPr sz="800" spc="-20" dirty="0">
                          <a:solidFill>
                            <a:schemeClr val="tx1"/>
                          </a:solidFill>
                          <a:latin typeface="Arial"/>
                          <a:cs typeface="Arial"/>
                        </a:rPr>
                        <a:t> </a:t>
                      </a:r>
                      <a:r>
                        <a:rPr sz="800" spc="-10" dirty="0">
                          <a:solidFill>
                            <a:schemeClr val="tx1"/>
                          </a:solidFill>
                          <a:latin typeface="Arial"/>
                          <a:cs typeface="Arial"/>
                        </a:rPr>
                        <a:t>Zealand</a:t>
                      </a:r>
                      <a:endParaRPr sz="80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6"/>
                  </a:ext>
                </a:extLst>
              </a:tr>
              <a:tr h="140400">
                <a:tc>
                  <a:txBody>
                    <a:bodyPr/>
                    <a:lstStyle/>
                    <a:p>
                      <a:pPr marL="57150">
                        <a:lnSpc>
                          <a:spcPct val="100000"/>
                        </a:lnSpc>
                        <a:spcBef>
                          <a:spcPts val="125"/>
                        </a:spcBef>
                      </a:pPr>
                      <a:r>
                        <a:rPr sz="800" spc="10" dirty="0">
                          <a:solidFill>
                            <a:schemeClr val="tx1"/>
                          </a:solidFill>
                          <a:latin typeface="Arial"/>
                          <a:cs typeface="Arial"/>
                        </a:rPr>
                        <a:t>Niue</a:t>
                      </a:r>
                      <a:endParaRPr sz="80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7"/>
                  </a:ext>
                </a:extLst>
              </a:tr>
              <a:tr h="140400">
                <a:tc>
                  <a:txBody>
                    <a:bodyPr/>
                    <a:lstStyle/>
                    <a:p>
                      <a:pPr marL="57150">
                        <a:lnSpc>
                          <a:spcPct val="100000"/>
                        </a:lnSpc>
                        <a:spcBef>
                          <a:spcPts val="125"/>
                        </a:spcBef>
                      </a:pPr>
                      <a:r>
                        <a:rPr sz="800" spc="-20" dirty="0">
                          <a:solidFill>
                            <a:schemeClr val="tx1"/>
                          </a:solidFill>
                          <a:latin typeface="Arial"/>
                          <a:cs typeface="Arial"/>
                        </a:rPr>
                        <a:t>Pakistan</a:t>
                      </a:r>
                      <a:endParaRPr sz="80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39700" algn="r">
                        <a:lnSpc>
                          <a:spcPct val="100000"/>
                        </a:lnSpc>
                        <a:spcBef>
                          <a:spcPts val="125"/>
                        </a:spcBef>
                      </a:pPr>
                      <a:r>
                        <a:rPr sz="700" spc="-30" dirty="0">
                          <a:latin typeface="+mn-lt"/>
                          <a:cs typeface="Arial"/>
                        </a:rPr>
                        <a:t>14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6350" algn="r">
                        <a:lnSpc>
                          <a:spcPct val="100000"/>
                        </a:lnSpc>
                        <a:spcBef>
                          <a:spcPts val="125"/>
                        </a:spcBef>
                      </a:pPr>
                      <a:r>
                        <a:rPr sz="700" dirty="0">
                          <a:latin typeface="+mn-lt"/>
                          <a:cs typeface="Arial"/>
                        </a:rPr>
                        <a:t>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39700" algn="r">
                        <a:lnSpc>
                          <a:spcPct val="100000"/>
                        </a:lnSpc>
                        <a:spcBef>
                          <a:spcPts val="125"/>
                        </a:spcBef>
                      </a:pPr>
                      <a:r>
                        <a:rPr sz="700" spc="-30" dirty="0">
                          <a:latin typeface="+mn-lt"/>
                          <a:cs typeface="Arial"/>
                        </a:rPr>
                        <a:t>16</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6350" algn="r">
                        <a:lnSpc>
                          <a:spcPct val="100000"/>
                        </a:lnSpc>
                        <a:spcBef>
                          <a:spcPts val="125"/>
                        </a:spcBef>
                      </a:pPr>
                      <a:r>
                        <a:rPr sz="700" spc="-30" dirty="0">
                          <a:latin typeface="+mn-lt"/>
                          <a:cs typeface="Arial"/>
                        </a:rPr>
                        <a:t>69</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E96"/>
                    </a:solidFill>
                  </a:tcPr>
                </a:tc>
                <a:tc>
                  <a:txBody>
                    <a:bodyPr/>
                    <a:lstStyle/>
                    <a:p>
                      <a:pPr marL="6350" algn="r">
                        <a:lnSpc>
                          <a:spcPct val="100000"/>
                        </a:lnSpc>
                        <a:spcBef>
                          <a:spcPts val="125"/>
                        </a:spcBef>
                      </a:pPr>
                      <a:r>
                        <a:rPr sz="700" spc="-30" dirty="0">
                          <a:latin typeface="+mn-lt"/>
                          <a:cs typeface="Arial"/>
                        </a:rPr>
                        <a:t>83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985" algn="r">
                        <a:lnSpc>
                          <a:spcPct val="100000"/>
                        </a:lnSpc>
                        <a:spcBef>
                          <a:spcPts val="125"/>
                        </a:spcBef>
                      </a:pPr>
                      <a:r>
                        <a:rPr sz="700" spc="-30" dirty="0">
                          <a:latin typeface="+mn-lt"/>
                          <a:cs typeface="Arial"/>
                        </a:rPr>
                        <a:t>66</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E96"/>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8"/>
                  </a:ext>
                </a:extLst>
              </a:tr>
              <a:tr h="140400">
                <a:tc>
                  <a:txBody>
                    <a:bodyPr/>
                    <a:lstStyle/>
                    <a:p>
                      <a:pPr marL="57150">
                        <a:lnSpc>
                          <a:spcPct val="100000"/>
                        </a:lnSpc>
                        <a:spcBef>
                          <a:spcPts val="125"/>
                        </a:spcBef>
                      </a:pPr>
                      <a:r>
                        <a:rPr sz="800" spc="-25" dirty="0">
                          <a:solidFill>
                            <a:schemeClr val="tx1"/>
                          </a:solidFill>
                          <a:latin typeface="Arial"/>
                          <a:cs typeface="Arial"/>
                        </a:rPr>
                        <a:t>Palau</a:t>
                      </a:r>
                      <a:endParaRPr sz="80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9"/>
                  </a:ext>
                </a:extLst>
              </a:tr>
              <a:tr h="140400">
                <a:tc>
                  <a:txBody>
                    <a:bodyPr/>
                    <a:lstStyle/>
                    <a:p>
                      <a:pPr marL="57150">
                        <a:lnSpc>
                          <a:spcPct val="100000"/>
                        </a:lnSpc>
                        <a:spcBef>
                          <a:spcPts val="125"/>
                        </a:spcBef>
                      </a:pPr>
                      <a:r>
                        <a:rPr sz="800" spc="-20" dirty="0">
                          <a:solidFill>
                            <a:schemeClr val="tx1"/>
                          </a:solidFill>
                          <a:latin typeface="Arial"/>
                          <a:cs typeface="Arial"/>
                        </a:rPr>
                        <a:t>Papua </a:t>
                      </a:r>
                      <a:r>
                        <a:rPr sz="800" spc="10" dirty="0">
                          <a:solidFill>
                            <a:schemeClr val="tx1"/>
                          </a:solidFill>
                          <a:latin typeface="Arial"/>
                          <a:cs typeface="Arial"/>
                        </a:rPr>
                        <a:t>New</a:t>
                      </a:r>
                      <a:r>
                        <a:rPr sz="800" spc="-20" dirty="0">
                          <a:solidFill>
                            <a:schemeClr val="tx1"/>
                          </a:solidFill>
                          <a:latin typeface="Arial"/>
                          <a:cs typeface="Arial"/>
                        </a:rPr>
                        <a:t> </a:t>
                      </a:r>
                      <a:r>
                        <a:rPr sz="800" spc="-5" dirty="0">
                          <a:solidFill>
                            <a:schemeClr val="tx1"/>
                          </a:solidFill>
                          <a:latin typeface="Arial"/>
                          <a:cs typeface="Arial"/>
                        </a:rPr>
                        <a:t>Guinea</a:t>
                      </a:r>
                      <a:endParaRPr sz="80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39700" algn="r">
                        <a:lnSpc>
                          <a:spcPct val="100000"/>
                        </a:lnSpc>
                        <a:spcBef>
                          <a:spcPts val="125"/>
                        </a:spcBef>
                      </a:pPr>
                      <a:r>
                        <a:rPr sz="700" spc="-30" dirty="0">
                          <a:latin typeface="+mn-lt"/>
                          <a:cs typeface="Arial"/>
                        </a:rPr>
                        <a:t>87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6985" algn="r">
                        <a:lnSpc>
                          <a:spcPct val="100000"/>
                        </a:lnSpc>
                        <a:spcBef>
                          <a:spcPts val="125"/>
                        </a:spcBef>
                      </a:pPr>
                      <a:r>
                        <a:rPr sz="700" spc="-30" dirty="0">
                          <a:latin typeface="+mn-lt"/>
                          <a:cs typeface="Arial"/>
                        </a:rPr>
                        <a:t>91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40335" algn="r">
                        <a:lnSpc>
                          <a:spcPct val="100000"/>
                        </a:lnSpc>
                        <a:spcBef>
                          <a:spcPts val="125"/>
                        </a:spcBef>
                      </a:pPr>
                      <a:r>
                        <a:rPr sz="700" spc="-30" dirty="0">
                          <a:latin typeface="+mn-lt"/>
                          <a:cs typeface="Arial"/>
                        </a:rPr>
                        <a:t>87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6985" algn="r">
                        <a:lnSpc>
                          <a:spcPct val="100000"/>
                        </a:lnSpc>
                        <a:spcBef>
                          <a:spcPts val="125"/>
                        </a:spcBef>
                      </a:pPr>
                      <a:r>
                        <a:rPr sz="700" spc="-30" dirty="0">
                          <a:latin typeface="+mn-lt"/>
                          <a:cs typeface="Arial"/>
                        </a:rPr>
                        <a:t>75</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985" algn="r">
                        <a:lnSpc>
                          <a:spcPct val="100000"/>
                        </a:lnSpc>
                        <a:spcBef>
                          <a:spcPts val="125"/>
                        </a:spcBef>
                      </a:pPr>
                      <a:r>
                        <a:rPr sz="700" spc="-30" dirty="0">
                          <a:latin typeface="+mn-lt"/>
                          <a:cs typeface="Arial"/>
                        </a:rPr>
                        <a:t>77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985" algn="r">
                        <a:lnSpc>
                          <a:spcPct val="100000"/>
                        </a:lnSpc>
                        <a:spcBef>
                          <a:spcPts val="125"/>
                        </a:spcBef>
                      </a:pPr>
                      <a:r>
                        <a:rPr sz="700" spc="-30" dirty="0">
                          <a:latin typeface="+mn-lt"/>
                          <a:cs typeface="Arial"/>
                        </a:rPr>
                        <a:t>70</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0"/>
                  </a:ext>
                </a:extLst>
              </a:tr>
              <a:tr h="140400">
                <a:tc>
                  <a:txBody>
                    <a:bodyPr/>
                    <a:lstStyle/>
                    <a:p>
                      <a:pPr marL="57150">
                        <a:lnSpc>
                          <a:spcPct val="100000"/>
                        </a:lnSpc>
                        <a:spcBef>
                          <a:spcPts val="125"/>
                        </a:spcBef>
                      </a:pPr>
                      <a:r>
                        <a:rPr sz="800" dirty="0">
                          <a:solidFill>
                            <a:schemeClr val="tx1"/>
                          </a:solidFill>
                          <a:latin typeface="Arial"/>
                          <a:cs typeface="Arial"/>
                        </a:rPr>
                        <a:t>Philippines</a:t>
                      </a:r>
                      <a:endParaRPr sz="80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40335" algn="r">
                        <a:lnSpc>
                          <a:spcPct val="100000"/>
                        </a:lnSpc>
                        <a:spcBef>
                          <a:spcPts val="125"/>
                        </a:spcBef>
                      </a:pPr>
                      <a:r>
                        <a:rPr sz="700" spc="-30" dirty="0">
                          <a:latin typeface="+mn-lt"/>
                          <a:cs typeface="Arial"/>
                        </a:rPr>
                        <a:t>76</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6985" algn="r">
                        <a:lnSpc>
                          <a:spcPct val="100000"/>
                        </a:lnSpc>
                        <a:spcBef>
                          <a:spcPts val="125"/>
                        </a:spcBef>
                      </a:pPr>
                      <a:r>
                        <a:rPr sz="700" spc="-30" dirty="0">
                          <a:latin typeface="+mn-lt"/>
                          <a:cs typeface="Arial"/>
                        </a:rPr>
                        <a:t>78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40335" algn="r">
                        <a:lnSpc>
                          <a:spcPct val="100000"/>
                        </a:lnSpc>
                        <a:spcBef>
                          <a:spcPts val="125"/>
                        </a:spcBef>
                      </a:pPr>
                      <a:r>
                        <a:rPr sz="700" spc="-30" dirty="0">
                          <a:latin typeface="+mn-lt"/>
                          <a:cs typeface="Arial"/>
                        </a:rPr>
                        <a:t>77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7620" algn="r">
                        <a:lnSpc>
                          <a:spcPct val="100000"/>
                        </a:lnSpc>
                        <a:spcBef>
                          <a:spcPts val="125"/>
                        </a:spcBef>
                      </a:pPr>
                      <a:r>
                        <a:rPr sz="700" spc="-30" dirty="0">
                          <a:latin typeface="+mn-lt"/>
                          <a:cs typeface="Arial"/>
                        </a:rPr>
                        <a:t>57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7620" algn="r">
                        <a:lnSpc>
                          <a:spcPct val="100000"/>
                        </a:lnSpc>
                        <a:spcBef>
                          <a:spcPts val="125"/>
                        </a:spcBef>
                      </a:pPr>
                      <a:r>
                        <a:rPr sz="700" spc="-30" dirty="0">
                          <a:latin typeface="+mn-lt"/>
                          <a:cs typeface="Arial"/>
                        </a:rPr>
                        <a:t>28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7620" algn="r">
                        <a:lnSpc>
                          <a:spcPct val="100000"/>
                        </a:lnSpc>
                        <a:spcBef>
                          <a:spcPts val="125"/>
                        </a:spcBef>
                      </a:pPr>
                      <a:r>
                        <a:rPr sz="700" spc="-30" dirty="0">
                          <a:latin typeface="+mn-lt"/>
                          <a:cs typeface="Arial"/>
                        </a:rPr>
                        <a:t>59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1"/>
                  </a:ext>
                </a:extLst>
              </a:tr>
              <a:tr h="140400">
                <a:tc>
                  <a:txBody>
                    <a:bodyPr/>
                    <a:lstStyle/>
                    <a:p>
                      <a:pPr marL="57785">
                        <a:lnSpc>
                          <a:spcPct val="100000"/>
                        </a:lnSpc>
                        <a:spcBef>
                          <a:spcPts val="125"/>
                        </a:spcBef>
                      </a:pPr>
                      <a:r>
                        <a:rPr sz="800" spc="-5" dirty="0">
                          <a:solidFill>
                            <a:schemeClr val="tx1"/>
                          </a:solidFill>
                          <a:latin typeface="Arial"/>
                          <a:cs typeface="Arial"/>
                        </a:rPr>
                        <a:t>Republic </a:t>
                      </a:r>
                      <a:r>
                        <a:rPr sz="800" spc="20" dirty="0">
                          <a:solidFill>
                            <a:schemeClr val="tx1"/>
                          </a:solidFill>
                          <a:latin typeface="Arial"/>
                          <a:cs typeface="Arial"/>
                        </a:rPr>
                        <a:t>of</a:t>
                      </a:r>
                      <a:r>
                        <a:rPr sz="800" spc="-30" dirty="0">
                          <a:solidFill>
                            <a:schemeClr val="tx1"/>
                          </a:solidFill>
                          <a:latin typeface="Arial"/>
                          <a:cs typeface="Arial"/>
                        </a:rPr>
                        <a:t> </a:t>
                      </a:r>
                      <a:r>
                        <a:rPr sz="800" spc="-15" dirty="0">
                          <a:solidFill>
                            <a:schemeClr val="tx1"/>
                          </a:solidFill>
                          <a:latin typeface="Arial"/>
                          <a:cs typeface="Arial"/>
                        </a:rPr>
                        <a:t>Korea</a:t>
                      </a:r>
                      <a:endParaRPr sz="80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2"/>
                  </a:ext>
                </a:extLst>
              </a:tr>
              <a:tr h="140400">
                <a:tc>
                  <a:txBody>
                    <a:bodyPr/>
                    <a:lstStyle/>
                    <a:p>
                      <a:pPr marL="57785">
                        <a:lnSpc>
                          <a:spcPct val="100000"/>
                        </a:lnSpc>
                        <a:spcBef>
                          <a:spcPts val="125"/>
                        </a:spcBef>
                      </a:pPr>
                      <a:r>
                        <a:rPr sz="800" spc="-25" dirty="0">
                          <a:solidFill>
                            <a:schemeClr val="tx1"/>
                          </a:solidFill>
                          <a:latin typeface="Arial"/>
                          <a:cs typeface="Arial"/>
                        </a:rPr>
                        <a:t>Samoa</a:t>
                      </a:r>
                      <a:endParaRPr sz="80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7620" algn="r">
                        <a:lnSpc>
                          <a:spcPct val="100000"/>
                        </a:lnSpc>
                        <a:spcBef>
                          <a:spcPts val="125"/>
                        </a:spcBef>
                      </a:pPr>
                      <a:r>
                        <a:rPr sz="700" dirty="0">
                          <a:latin typeface="+mn-lt"/>
                          <a:cs typeface="Arial"/>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7620" algn="r">
                        <a:lnSpc>
                          <a:spcPct val="100000"/>
                        </a:lnSpc>
                        <a:spcBef>
                          <a:spcPts val="125"/>
                        </a:spcBef>
                      </a:pPr>
                      <a:r>
                        <a:rPr sz="700" dirty="0">
                          <a:latin typeface="+mn-lt"/>
                          <a:cs typeface="Arial"/>
                        </a:rPr>
                        <a:t>&gt;95</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7620" algn="r">
                        <a:lnSpc>
                          <a:spcPct val="100000"/>
                        </a:lnSpc>
                        <a:spcBef>
                          <a:spcPts val="125"/>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7620" algn="r">
                        <a:lnSpc>
                          <a:spcPct val="100000"/>
                        </a:lnSpc>
                        <a:spcBef>
                          <a:spcPts val="125"/>
                        </a:spcBef>
                      </a:pPr>
                      <a:r>
                        <a:rPr sz="700" spc="-30" dirty="0">
                          <a:latin typeface="+mn-lt"/>
                          <a:cs typeface="Arial"/>
                        </a:rPr>
                        <a:t>31</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7620" algn="r">
                        <a:lnSpc>
                          <a:spcPct val="100000"/>
                        </a:lnSpc>
                        <a:spcBef>
                          <a:spcPts val="125"/>
                        </a:spcBef>
                      </a:pPr>
                      <a:r>
                        <a:rPr sz="700" spc="-30" dirty="0">
                          <a:latin typeface="+mn-lt"/>
                          <a:cs typeface="Arial"/>
                        </a:rPr>
                        <a:t>33</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4460" algn="r">
                        <a:lnSpc>
                          <a:spcPct val="100000"/>
                        </a:lnSpc>
                        <a:spcBef>
                          <a:spcPts val="125"/>
                        </a:spcBef>
                      </a:pPr>
                      <a:r>
                        <a:rPr sz="700" dirty="0">
                          <a:latin typeface="+mn-lt"/>
                          <a:cs typeface="Arial"/>
                        </a:rPr>
                        <a:t>38</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3"/>
                  </a:ext>
                </a:extLst>
              </a:tr>
              <a:tr h="140400">
                <a:tc>
                  <a:txBody>
                    <a:bodyPr/>
                    <a:lstStyle/>
                    <a:p>
                      <a:pPr marL="57785">
                        <a:lnSpc>
                          <a:spcPct val="100000"/>
                        </a:lnSpc>
                        <a:spcBef>
                          <a:spcPts val="125"/>
                        </a:spcBef>
                      </a:pPr>
                      <a:r>
                        <a:rPr sz="800" spc="-5" dirty="0">
                          <a:solidFill>
                            <a:schemeClr val="tx1"/>
                          </a:solidFill>
                          <a:latin typeface="Arial"/>
                          <a:cs typeface="Arial"/>
                        </a:rPr>
                        <a:t>Singapore</a:t>
                      </a:r>
                      <a:endParaRPr sz="800">
                        <a:solidFill>
                          <a:schemeClr val="tx1"/>
                        </a:solidFill>
                        <a:latin typeface="Arial"/>
                        <a:cs typeface="Arial"/>
                      </a:endParaRPr>
                    </a:p>
                  </a:txBody>
                  <a:tcPr marL="0" marR="0" marT="15875"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4"/>
                  </a:ext>
                </a:extLst>
              </a:tr>
              <a:tr h="140400">
                <a:tc>
                  <a:txBody>
                    <a:bodyPr/>
                    <a:lstStyle/>
                    <a:p>
                      <a:pPr marL="57785">
                        <a:lnSpc>
                          <a:spcPct val="100000"/>
                        </a:lnSpc>
                        <a:spcBef>
                          <a:spcPts val="130"/>
                        </a:spcBef>
                      </a:pPr>
                      <a:r>
                        <a:rPr sz="800" dirty="0">
                          <a:solidFill>
                            <a:schemeClr val="tx1"/>
                          </a:solidFill>
                          <a:latin typeface="Arial"/>
                          <a:cs typeface="Arial"/>
                        </a:rPr>
                        <a:t>Solomon</a:t>
                      </a:r>
                      <a:r>
                        <a:rPr sz="800" spc="-20" dirty="0">
                          <a:solidFill>
                            <a:schemeClr val="tx1"/>
                          </a:solidFill>
                          <a:latin typeface="Arial"/>
                          <a:cs typeface="Arial"/>
                        </a:rPr>
                        <a:t> </a:t>
                      </a:r>
                      <a:r>
                        <a:rPr sz="800" spc="-15" dirty="0">
                          <a:solidFill>
                            <a:schemeClr val="tx1"/>
                          </a:solidFill>
                          <a:latin typeface="Arial"/>
                          <a:cs typeface="Arial"/>
                        </a:rPr>
                        <a:t>Islands</a:t>
                      </a:r>
                      <a:endParaRPr sz="800">
                        <a:solidFill>
                          <a:schemeClr val="tx1"/>
                        </a:solidFill>
                        <a:latin typeface="Arial"/>
                        <a:cs typeface="Arial"/>
                      </a:endParaRPr>
                    </a:p>
                  </a:txBody>
                  <a:tcPr marL="0" marR="0" marT="1651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8255" algn="r">
                        <a:lnSpc>
                          <a:spcPct val="100000"/>
                        </a:lnSpc>
                        <a:spcBef>
                          <a:spcPts val="130"/>
                        </a:spcBef>
                      </a:pPr>
                      <a:r>
                        <a:rPr sz="700" dirty="0">
                          <a:latin typeface="+mn-lt"/>
                          <a:cs typeface="Arial"/>
                        </a:rPr>
                        <a:t>&gt;95</a:t>
                      </a: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8255" algn="r">
                        <a:lnSpc>
                          <a:spcPct val="100000"/>
                        </a:lnSpc>
                        <a:spcBef>
                          <a:spcPts val="130"/>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8255" algn="r">
                        <a:lnSpc>
                          <a:spcPct val="100000"/>
                        </a:lnSpc>
                        <a:spcBef>
                          <a:spcPts val="130"/>
                        </a:spcBef>
                      </a:pPr>
                      <a:r>
                        <a:rPr sz="700" dirty="0">
                          <a:latin typeface="+mn-lt"/>
                          <a:cs typeface="Arial"/>
                        </a:rPr>
                        <a:t>&gt;95</a:t>
                      </a:r>
                      <a:endParaRPr sz="70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8255" algn="r">
                        <a:lnSpc>
                          <a:spcPct val="100000"/>
                        </a:lnSpc>
                        <a:spcBef>
                          <a:spcPts val="130"/>
                        </a:spcBef>
                      </a:pPr>
                      <a:r>
                        <a:rPr sz="700" spc="-30" dirty="0">
                          <a:latin typeface="+mn-lt"/>
                          <a:cs typeface="Arial"/>
                        </a:rPr>
                        <a:t>77</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8255" algn="r">
                        <a:lnSpc>
                          <a:spcPct val="100000"/>
                        </a:lnSpc>
                        <a:spcBef>
                          <a:spcPts val="130"/>
                        </a:spcBef>
                      </a:pPr>
                      <a:r>
                        <a:rPr sz="700" spc="-30" dirty="0">
                          <a:latin typeface="+mn-lt"/>
                          <a:cs typeface="Arial"/>
                        </a:rPr>
                        <a:t>78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24460" algn="r">
                        <a:lnSpc>
                          <a:spcPct val="100000"/>
                        </a:lnSpc>
                        <a:spcBef>
                          <a:spcPts val="130"/>
                        </a:spcBef>
                      </a:pPr>
                      <a:r>
                        <a:rPr sz="700" dirty="0">
                          <a:latin typeface="+mn-lt"/>
                          <a:cs typeface="Arial"/>
                        </a:rPr>
                        <a:t>75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dirty="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5"/>
                  </a:ext>
                </a:extLst>
              </a:tr>
              <a:tr h="140400">
                <a:tc>
                  <a:txBody>
                    <a:bodyPr/>
                    <a:lstStyle/>
                    <a:p>
                      <a:pPr marL="57785">
                        <a:lnSpc>
                          <a:spcPct val="100000"/>
                        </a:lnSpc>
                        <a:spcBef>
                          <a:spcPts val="130"/>
                        </a:spcBef>
                      </a:pPr>
                      <a:r>
                        <a:rPr sz="800" spc="-25" dirty="0">
                          <a:solidFill>
                            <a:schemeClr val="tx1"/>
                          </a:solidFill>
                          <a:latin typeface="Arial"/>
                          <a:cs typeface="Arial"/>
                        </a:rPr>
                        <a:t>Sri</a:t>
                      </a:r>
                      <a:r>
                        <a:rPr sz="800" spc="-20" dirty="0">
                          <a:solidFill>
                            <a:schemeClr val="tx1"/>
                          </a:solidFill>
                          <a:latin typeface="Arial"/>
                          <a:cs typeface="Arial"/>
                        </a:rPr>
                        <a:t> </a:t>
                      </a:r>
                      <a:r>
                        <a:rPr sz="800" spc="-25" dirty="0">
                          <a:solidFill>
                            <a:schemeClr val="tx1"/>
                          </a:solidFill>
                          <a:latin typeface="Arial"/>
                          <a:cs typeface="Arial"/>
                        </a:rPr>
                        <a:t>Lanka</a:t>
                      </a:r>
                      <a:endParaRPr sz="800">
                        <a:solidFill>
                          <a:schemeClr val="tx1"/>
                        </a:solidFill>
                        <a:latin typeface="Arial"/>
                        <a:cs typeface="Arial"/>
                      </a:endParaRPr>
                    </a:p>
                  </a:txBody>
                  <a:tcPr marL="0" marR="0" marT="1651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700">
                        <a:latin typeface="+mn-lt"/>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8255" algn="r">
                        <a:lnSpc>
                          <a:spcPct val="100000"/>
                        </a:lnSpc>
                        <a:spcBef>
                          <a:spcPts val="130"/>
                        </a:spcBef>
                      </a:pPr>
                      <a:r>
                        <a:rPr sz="700" spc="-30" dirty="0">
                          <a:latin typeface="+mn-lt"/>
                          <a:cs typeface="Arial"/>
                        </a:rPr>
                        <a:t>84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8255" algn="r">
                        <a:lnSpc>
                          <a:spcPct val="100000"/>
                        </a:lnSpc>
                        <a:spcBef>
                          <a:spcPts val="130"/>
                        </a:spcBef>
                      </a:pPr>
                      <a:r>
                        <a:rPr sz="700" spc="-30" dirty="0">
                          <a:latin typeface="+mn-lt"/>
                          <a:cs typeface="Arial"/>
                        </a:rPr>
                        <a:t>87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R="124460" algn="r">
                        <a:lnSpc>
                          <a:spcPct val="100000"/>
                        </a:lnSpc>
                        <a:spcBef>
                          <a:spcPts val="130"/>
                        </a:spcBef>
                      </a:pPr>
                      <a:r>
                        <a:rPr sz="700" dirty="0">
                          <a:latin typeface="+mn-lt"/>
                          <a:cs typeface="Arial"/>
                        </a:rPr>
                        <a:t>83</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8890" algn="r">
                        <a:lnSpc>
                          <a:spcPct val="100000"/>
                        </a:lnSpc>
                        <a:spcBef>
                          <a:spcPts val="130"/>
                        </a:spcBef>
                      </a:pPr>
                      <a:r>
                        <a:rPr sz="700" spc="-30" dirty="0">
                          <a:latin typeface="+mn-lt"/>
                          <a:cs typeface="Arial"/>
                        </a:rPr>
                        <a:t>38</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8890" algn="r">
                        <a:lnSpc>
                          <a:spcPct val="100000"/>
                        </a:lnSpc>
                        <a:spcBef>
                          <a:spcPts val="130"/>
                        </a:spcBef>
                      </a:pPr>
                      <a:r>
                        <a:rPr sz="700" spc="-30" dirty="0">
                          <a:latin typeface="+mn-lt"/>
                          <a:cs typeface="Arial"/>
                        </a:rPr>
                        <a:t>39</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8890" algn="r">
                        <a:lnSpc>
                          <a:spcPct val="100000"/>
                        </a:lnSpc>
                        <a:spcBef>
                          <a:spcPts val="130"/>
                        </a:spcBef>
                      </a:pPr>
                      <a:r>
                        <a:rPr sz="700" spc="-30" dirty="0">
                          <a:latin typeface="+mn-lt"/>
                          <a:cs typeface="Arial"/>
                        </a:rPr>
                        <a:t>37</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16"/>
                  </a:ext>
                </a:extLst>
              </a:tr>
              <a:tr h="140400">
                <a:tc>
                  <a:txBody>
                    <a:bodyPr/>
                    <a:lstStyle/>
                    <a:p>
                      <a:pPr marL="58419">
                        <a:lnSpc>
                          <a:spcPct val="100000"/>
                        </a:lnSpc>
                        <a:spcBef>
                          <a:spcPts val="130"/>
                        </a:spcBef>
                      </a:pPr>
                      <a:r>
                        <a:rPr sz="800" spc="-5" dirty="0">
                          <a:solidFill>
                            <a:schemeClr val="tx1"/>
                          </a:solidFill>
                          <a:latin typeface="Arial"/>
                          <a:cs typeface="Arial"/>
                        </a:rPr>
                        <a:t>Thailand</a:t>
                      </a:r>
                      <a:endParaRPr sz="800">
                        <a:solidFill>
                          <a:schemeClr val="tx1"/>
                        </a:solidFill>
                        <a:latin typeface="Arial"/>
                        <a:cs typeface="Arial"/>
                      </a:endParaRPr>
                    </a:p>
                  </a:txBody>
                  <a:tcPr marL="0" marR="0" marT="1651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140970" algn="r">
                        <a:lnSpc>
                          <a:spcPct val="100000"/>
                        </a:lnSpc>
                        <a:spcBef>
                          <a:spcPts val="130"/>
                        </a:spcBef>
                      </a:pPr>
                      <a:r>
                        <a:rPr sz="700" spc="-30" dirty="0">
                          <a:latin typeface="+mn-lt"/>
                          <a:cs typeface="Arial"/>
                        </a:rPr>
                        <a:t>94</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8890" algn="r">
                        <a:lnSpc>
                          <a:spcPct val="100000"/>
                        </a:lnSpc>
                        <a:spcBef>
                          <a:spcPts val="130"/>
                        </a:spcBef>
                      </a:pPr>
                      <a:r>
                        <a:rPr sz="700" spc="-30" dirty="0">
                          <a:latin typeface="+mn-lt"/>
                          <a:cs typeface="Arial"/>
                        </a:rPr>
                        <a:t>94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40970" algn="r">
                        <a:lnSpc>
                          <a:spcPct val="100000"/>
                        </a:lnSpc>
                        <a:spcBef>
                          <a:spcPts val="130"/>
                        </a:spcBef>
                      </a:pPr>
                      <a:r>
                        <a:rPr sz="700" spc="-30" dirty="0">
                          <a:latin typeface="+mn-lt"/>
                          <a:cs typeface="Arial"/>
                        </a:rPr>
                        <a:t>94</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8890" algn="r">
                        <a:lnSpc>
                          <a:spcPct val="100000"/>
                        </a:lnSpc>
                        <a:spcBef>
                          <a:spcPts val="130"/>
                        </a:spcBef>
                      </a:pPr>
                      <a:r>
                        <a:rPr sz="700" spc="-30" dirty="0">
                          <a:latin typeface="+mn-lt"/>
                          <a:cs typeface="Arial"/>
                        </a:rPr>
                        <a:t>80</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8890" algn="r">
                        <a:lnSpc>
                          <a:spcPct val="100000"/>
                        </a:lnSpc>
                        <a:spcBef>
                          <a:spcPts val="130"/>
                        </a:spcBef>
                      </a:pPr>
                      <a:r>
                        <a:rPr sz="700" spc="-30" dirty="0">
                          <a:latin typeface="+mn-lt"/>
                          <a:cs typeface="Arial"/>
                        </a:rPr>
                        <a:t>82</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8890" algn="r">
                        <a:lnSpc>
                          <a:spcPct val="100000"/>
                        </a:lnSpc>
                        <a:spcBef>
                          <a:spcPts val="130"/>
                        </a:spcBef>
                      </a:pPr>
                      <a:r>
                        <a:rPr sz="700" spc="-30" dirty="0">
                          <a:latin typeface="+mn-lt"/>
                          <a:cs typeface="Arial"/>
                        </a:rPr>
                        <a:t>78</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9525" algn="r">
                        <a:lnSpc>
                          <a:spcPct val="100000"/>
                        </a:lnSpc>
                        <a:spcBef>
                          <a:spcPts val="130"/>
                        </a:spcBef>
                      </a:pPr>
                      <a:r>
                        <a:rPr sz="700" dirty="0">
                          <a:latin typeface="+mn-lt"/>
                          <a:cs typeface="Arial"/>
                        </a:rPr>
                        <a:t>&gt;95</a:t>
                      </a:r>
                      <a:endParaRPr sz="70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9525" algn="r">
                        <a:lnSpc>
                          <a:spcPct val="100000"/>
                        </a:lnSpc>
                        <a:spcBef>
                          <a:spcPts val="130"/>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90170" algn="r">
                        <a:lnSpc>
                          <a:spcPct val="100000"/>
                        </a:lnSpc>
                        <a:spcBef>
                          <a:spcPts val="130"/>
                        </a:spcBef>
                      </a:pPr>
                      <a:r>
                        <a:rPr sz="700" dirty="0">
                          <a:latin typeface="+mn-lt"/>
                          <a:cs typeface="Arial"/>
                        </a:rPr>
                        <a:t>&gt;95</a:t>
                      </a: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9525" algn="r">
                        <a:lnSpc>
                          <a:spcPct val="100000"/>
                        </a:lnSpc>
                        <a:spcBef>
                          <a:spcPts val="130"/>
                        </a:spcBef>
                      </a:pPr>
                      <a:r>
                        <a:rPr sz="700" spc="-30" dirty="0">
                          <a:latin typeface="+mn-lt"/>
                          <a:cs typeface="Arial"/>
                        </a:rPr>
                        <a:t>73</a:t>
                      </a:r>
                      <a:endParaRPr sz="700" dirty="0">
                        <a:latin typeface="+mn-lt"/>
                        <a:cs typeface="Arial"/>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9525" algn="r">
                        <a:lnSpc>
                          <a:spcPct val="100000"/>
                        </a:lnSpc>
                        <a:spcBef>
                          <a:spcPts val="130"/>
                        </a:spcBef>
                      </a:pPr>
                      <a:r>
                        <a:rPr sz="700" spc="-30" dirty="0">
                          <a:latin typeface="+mn-lt"/>
                          <a:cs typeface="Arial"/>
                        </a:rPr>
                        <a:t>75</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9525" algn="r">
                        <a:lnSpc>
                          <a:spcPct val="100000"/>
                        </a:lnSpc>
                        <a:spcBef>
                          <a:spcPts val="130"/>
                        </a:spcBef>
                      </a:pPr>
                      <a:r>
                        <a:rPr sz="700" spc="-30" dirty="0">
                          <a:latin typeface="+mn-lt"/>
                          <a:cs typeface="Arial"/>
                        </a:rPr>
                        <a:t>71</a:t>
                      </a:r>
                      <a:endParaRPr sz="700" dirty="0">
                        <a:latin typeface="+mn-lt"/>
                        <a:cs typeface="Arial"/>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extLst>
                  <a:ext uri="{0D108BD9-81ED-4DB2-BD59-A6C34878D82A}">
                    <a16:rowId xmlns:a16="http://schemas.microsoft.com/office/drawing/2014/main" val="10017"/>
                  </a:ext>
                </a:extLst>
              </a:tr>
              <a:tr h="140400">
                <a:tc>
                  <a:txBody>
                    <a:bodyPr/>
                    <a:lstStyle/>
                    <a:p>
                      <a:pPr marL="58419">
                        <a:lnSpc>
                          <a:spcPct val="100000"/>
                        </a:lnSpc>
                        <a:spcBef>
                          <a:spcPts val="130"/>
                        </a:spcBef>
                      </a:pPr>
                      <a:r>
                        <a:rPr sz="800" spc="-10" dirty="0">
                          <a:solidFill>
                            <a:schemeClr val="tx1"/>
                          </a:solidFill>
                          <a:latin typeface="Arial"/>
                          <a:cs typeface="Arial"/>
                        </a:rPr>
                        <a:t>Timor-Leste</a:t>
                      </a:r>
                      <a:endParaRPr sz="800">
                        <a:solidFill>
                          <a:schemeClr val="tx1"/>
                        </a:solidFill>
                        <a:latin typeface="Arial"/>
                        <a:cs typeface="Arial"/>
                      </a:endParaRPr>
                    </a:p>
                  </a:txBody>
                  <a:tcPr marL="0" marR="0" marT="1651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8"/>
                  </a:ext>
                </a:extLst>
              </a:tr>
              <a:tr h="140400">
                <a:tc>
                  <a:txBody>
                    <a:bodyPr/>
                    <a:lstStyle/>
                    <a:p>
                      <a:pPr marL="58419">
                        <a:lnSpc>
                          <a:spcPct val="100000"/>
                        </a:lnSpc>
                        <a:spcBef>
                          <a:spcPts val="130"/>
                        </a:spcBef>
                      </a:pPr>
                      <a:r>
                        <a:rPr sz="800" spc="-15" dirty="0">
                          <a:solidFill>
                            <a:schemeClr val="tx1"/>
                          </a:solidFill>
                          <a:latin typeface="Arial"/>
                          <a:cs typeface="Arial"/>
                        </a:rPr>
                        <a:t>Tonga</a:t>
                      </a:r>
                      <a:endParaRPr sz="800">
                        <a:solidFill>
                          <a:schemeClr val="tx1"/>
                        </a:solidFill>
                        <a:latin typeface="Arial"/>
                        <a:cs typeface="Arial"/>
                      </a:endParaRPr>
                    </a:p>
                  </a:txBody>
                  <a:tcPr marL="0" marR="0" marT="1651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9"/>
                  </a:ext>
                </a:extLst>
              </a:tr>
              <a:tr h="140400">
                <a:tc>
                  <a:txBody>
                    <a:bodyPr/>
                    <a:lstStyle/>
                    <a:p>
                      <a:pPr marL="58419">
                        <a:lnSpc>
                          <a:spcPct val="100000"/>
                        </a:lnSpc>
                        <a:spcBef>
                          <a:spcPts val="130"/>
                        </a:spcBef>
                      </a:pPr>
                      <a:r>
                        <a:rPr sz="800" spc="-25" dirty="0">
                          <a:solidFill>
                            <a:schemeClr val="tx1"/>
                          </a:solidFill>
                          <a:latin typeface="Arial"/>
                          <a:cs typeface="Arial"/>
                        </a:rPr>
                        <a:t>Tuvalu</a:t>
                      </a:r>
                      <a:endParaRPr sz="800">
                        <a:solidFill>
                          <a:schemeClr val="tx1"/>
                        </a:solidFill>
                        <a:latin typeface="Arial"/>
                        <a:cs typeface="Arial"/>
                      </a:endParaRPr>
                    </a:p>
                  </a:txBody>
                  <a:tcPr marL="0" marR="0" marT="1651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20"/>
                  </a:ext>
                </a:extLst>
              </a:tr>
              <a:tr h="140400">
                <a:tc>
                  <a:txBody>
                    <a:bodyPr/>
                    <a:lstStyle/>
                    <a:p>
                      <a:pPr marL="58419">
                        <a:lnSpc>
                          <a:spcPct val="100000"/>
                        </a:lnSpc>
                        <a:spcBef>
                          <a:spcPts val="130"/>
                        </a:spcBef>
                      </a:pPr>
                      <a:r>
                        <a:rPr sz="800" spc="-20" dirty="0">
                          <a:solidFill>
                            <a:schemeClr val="tx1"/>
                          </a:solidFill>
                          <a:latin typeface="Arial"/>
                          <a:cs typeface="Arial"/>
                        </a:rPr>
                        <a:t>Vanuatu</a:t>
                      </a:r>
                      <a:endParaRPr sz="800">
                        <a:solidFill>
                          <a:schemeClr val="tx1"/>
                        </a:solidFill>
                        <a:latin typeface="Arial"/>
                        <a:cs typeface="Arial"/>
                      </a:endParaRPr>
                    </a:p>
                  </a:txBody>
                  <a:tcPr marL="0" marR="0" marT="1651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22"/>
                  </a:ext>
                </a:extLst>
              </a:tr>
              <a:tr h="140400">
                <a:tc>
                  <a:txBody>
                    <a:bodyPr/>
                    <a:lstStyle/>
                    <a:p>
                      <a:pPr marL="58419">
                        <a:lnSpc>
                          <a:spcPct val="100000"/>
                        </a:lnSpc>
                        <a:spcBef>
                          <a:spcPts val="130"/>
                        </a:spcBef>
                      </a:pPr>
                      <a:r>
                        <a:rPr sz="800" spc="-5" dirty="0">
                          <a:solidFill>
                            <a:schemeClr val="tx1"/>
                          </a:solidFill>
                          <a:latin typeface="Arial"/>
                          <a:cs typeface="Arial"/>
                        </a:rPr>
                        <a:t>Viet</a:t>
                      </a:r>
                      <a:r>
                        <a:rPr sz="800" spc="-20" dirty="0">
                          <a:solidFill>
                            <a:schemeClr val="tx1"/>
                          </a:solidFill>
                          <a:latin typeface="Arial"/>
                          <a:cs typeface="Arial"/>
                        </a:rPr>
                        <a:t> </a:t>
                      </a:r>
                      <a:r>
                        <a:rPr sz="800" spc="10" dirty="0">
                          <a:solidFill>
                            <a:schemeClr val="tx1"/>
                          </a:solidFill>
                          <a:latin typeface="Arial"/>
                          <a:cs typeface="Arial"/>
                        </a:rPr>
                        <a:t>Nam</a:t>
                      </a:r>
                      <a:endParaRPr sz="800" dirty="0">
                        <a:solidFill>
                          <a:schemeClr val="tx1"/>
                        </a:solidFill>
                        <a:latin typeface="Arial"/>
                        <a:cs typeface="Arial"/>
                      </a:endParaRPr>
                    </a:p>
                  </a:txBody>
                  <a:tcPr marL="0" marR="0" marT="1651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extLst>
                  <a:ext uri="{0D108BD9-81ED-4DB2-BD59-A6C34878D82A}">
                    <a16:rowId xmlns:a16="http://schemas.microsoft.com/office/drawing/2014/main" val="10023"/>
                  </a:ext>
                </a:extLst>
              </a:tr>
            </a:tbl>
          </a:graphicData>
        </a:graphic>
      </p:graphicFrame>
      <p:grpSp>
        <p:nvGrpSpPr>
          <p:cNvPr id="2" name="Group 1">
            <a:extLst>
              <a:ext uri="{FF2B5EF4-FFF2-40B4-BE49-F238E27FC236}">
                <a16:creationId xmlns:a16="http://schemas.microsoft.com/office/drawing/2014/main" id="{69B05259-E5C7-4661-B0C2-0DEFE49B5EB1}"/>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90–90–90 country scorecard: Asia and the Pacific, 2018   </a:t>
              </a:r>
              <a:r>
                <a:rPr kumimoji="0" lang="en-GB" sz="1600" b="0" i="1"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(2/2)</a:t>
              </a:r>
              <a:endParaRPr kumimoji="0" lang="en-CH" sz="1600" b="0" i="1"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A6BEF24-6037-4784-8781-E0FFC9E9835D}"/>
                </a:ext>
              </a:extLst>
            </p:cNvPr>
            <p:cNvSpPr/>
            <p:nvPr/>
          </p:nvSpPr>
          <p:spPr>
            <a:xfrm>
              <a:off x="360000" y="6480000"/>
              <a:ext cx="1598194"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special analysis, 2019.</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4" name="object 13">
              <a:extLst>
                <a:ext uri="{FF2B5EF4-FFF2-40B4-BE49-F238E27FC236}">
                  <a16:creationId xmlns:a16="http://schemas.microsoft.com/office/drawing/2014/main" id="{DF333510-11EE-4A7F-A2C7-17BB19175B24}"/>
                </a:ext>
              </a:extLst>
            </p:cNvPr>
            <p:cNvSpPr/>
            <p:nvPr/>
          </p:nvSpPr>
          <p:spPr>
            <a:xfrm>
              <a:off x="2124000" y="578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 name="TextBox 14">
              <a:extLst>
                <a:ext uri="{FF2B5EF4-FFF2-40B4-BE49-F238E27FC236}">
                  <a16:creationId xmlns:a16="http://schemas.microsoft.com/office/drawing/2014/main" id="{4074D7D5-78BE-4F3C-A84A-421ED1992DFC}"/>
                </a:ext>
              </a:extLst>
            </p:cNvPr>
            <p:cNvSpPr txBox="1"/>
            <p:nvPr/>
          </p:nvSpPr>
          <p:spPr>
            <a:xfrm>
              <a:off x="2268000" y="577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 name="Group 2">
              <a:extLst>
                <a:ext uri="{FF2B5EF4-FFF2-40B4-BE49-F238E27FC236}">
                  <a16:creationId xmlns:a16="http://schemas.microsoft.com/office/drawing/2014/main" id="{E615C798-5543-4513-BDE6-F51AB3A29B75}"/>
                </a:ext>
              </a:extLst>
            </p:cNvPr>
            <p:cNvGrpSpPr/>
            <p:nvPr/>
          </p:nvGrpSpPr>
          <p:grpSpPr>
            <a:xfrm>
              <a:off x="3276000" y="5770800"/>
              <a:ext cx="523912" cy="123111"/>
              <a:chOff x="3811116" y="5763600"/>
              <a:chExt cx="523912" cy="123111"/>
            </a:xfrm>
          </p:grpSpPr>
          <p:sp>
            <p:nvSpPr>
              <p:cNvPr id="20" name="object 14">
                <a:extLst>
                  <a:ext uri="{FF2B5EF4-FFF2-40B4-BE49-F238E27FC236}">
                    <a16:creationId xmlns:a16="http://schemas.microsoft.com/office/drawing/2014/main" id="{8441A3A3-EA61-4A92-BAED-F3EAA6AB05B6}"/>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10339EF6-002B-42A7-A9DE-32D09C47195C}"/>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85–89%</a:t>
                </a:r>
              </a:p>
            </p:txBody>
          </p:sp>
        </p:grpSp>
        <p:grpSp>
          <p:nvGrpSpPr>
            <p:cNvPr id="4" name="Group 3">
              <a:extLst>
                <a:ext uri="{FF2B5EF4-FFF2-40B4-BE49-F238E27FC236}">
                  <a16:creationId xmlns:a16="http://schemas.microsoft.com/office/drawing/2014/main" id="{E66C2B61-87BE-4808-810F-708FAAD4AF47}"/>
                </a:ext>
              </a:extLst>
            </p:cNvPr>
            <p:cNvGrpSpPr/>
            <p:nvPr/>
          </p:nvGrpSpPr>
          <p:grpSpPr>
            <a:xfrm>
              <a:off x="4089600" y="5770800"/>
              <a:ext cx="523912" cy="123111"/>
              <a:chOff x="5791116" y="5763600"/>
              <a:chExt cx="523912" cy="123111"/>
            </a:xfrm>
          </p:grpSpPr>
          <p:sp>
            <p:nvSpPr>
              <p:cNvPr id="18" name="object 15">
                <a:extLst>
                  <a:ext uri="{FF2B5EF4-FFF2-40B4-BE49-F238E27FC236}">
                    <a16:creationId xmlns:a16="http://schemas.microsoft.com/office/drawing/2014/main" id="{ED0CC85F-F780-4C55-8CDA-7807568C3CFD}"/>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 name="TextBox 18">
                <a:extLst>
                  <a:ext uri="{FF2B5EF4-FFF2-40B4-BE49-F238E27FC236}">
                    <a16:creationId xmlns:a16="http://schemas.microsoft.com/office/drawing/2014/main" id="{AF77B3EC-F3A3-4DB0-8BC2-88B27F4E2417}"/>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70–84%</a:t>
                </a:r>
              </a:p>
            </p:txBody>
          </p:sp>
        </p:grpSp>
        <p:grpSp>
          <p:nvGrpSpPr>
            <p:cNvPr id="5" name="Group 4">
              <a:extLst>
                <a:ext uri="{FF2B5EF4-FFF2-40B4-BE49-F238E27FC236}">
                  <a16:creationId xmlns:a16="http://schemas.microsoft.com/office/drawing/2014/main" id="{4EE900AC-C26F-4132-A771-4698881D62B0}"/>
                </a:ext>
              </a:extLst>
            </p:cNvPr>
            <p:cNvGrpSpPr/>
            <p:nvPr/>
          </p:nvGrpSpPr>
          <p:grpSpPr>
            <a:xfrm>
              <a:off x="4903200" y="5770800"/>
              <a:ext cx="523912" cy="123111"/>
              <a:chOff x="7029516" y="5763600"/>
              <a:chExt cx="523912" cy="123111"/>
            </a:xfrm>
          </p:grpSpPr>
          <p:sp>
            <p:nvSpPr>
              <p:cNvPr id="16" name="object 16">
                <a:extLst>
                  <a:ext uri="{FF2B5EF4-FFF2-40B4-BE49-F238E27FC236}">
                    <a16:creationId xmlns:a16="http://schemas.microsoft.com/office/drawing/2014/main" id="{165CCC88-1F91-49B8-9E0C-C2E1B05F510E}"/>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 name="TextBox 16">
                <a:extLst>
                  <a:ext uri="{FF2B5EF4-FFF2-40B4-BE49-F238E27FC236}">
                    <a16:creationId xmlns:a16="http://schemas.microsoft.com/office/drawing/2014/main" id="{2B7B92C8-1E9D-4B81-8654-F953E8DA389B}"/>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50–69%</a:t>
                </a:r>
              </a:p>
            </p:txBody>
          </p:sp>
        </p:grpSp>
        <p:grpSp>
          <p:nvGrpSpPr>
            <p:cNvPr id="29" name="Group 28">
              <a:extLst>
                <a:ext uri="{FF2B5EF4-FFF2-40B4-BE49-F238E27FC236}">
                  <a16:creationId xmlns:a16="http://schemas.microsoft.com/office/drawing/2014/main" id="{E09BAC8F-4B55-4ACC-B51C-E1AF6D3109C6}"/>
                </a:ext>
              </a:extLst>
            </p:cNvPr>
            <p:cNvGrpSpPr/>
            <p:nvPr/>
          </p:nvGrpSpPr>
          <p:grpSpPr>
            <a:xfrm>
              <a:off x="5716800" y="5770800"/>
              <a:ext cx="828483" cy="123111"/>
              <a:chOff x="7654385" y="5763600"/>
              <a:chExt cx="828483" cy="123111"/>
            </a:xfrm>
          </p:grpSpPr>
          <p:sp>
            <p:nvSpPr>
              <p:cNvPr id="25" name="object 16">
                <a:extLst>
                  <a:ext uri="{FF2B5EF4-FFF2-40B4-BE49-F238E27FC236}">
                    <a16:creationId xmlns:a16="http://schemas.microsoft.com/office/drawing/2014/main" id="{F80A49E7-61A3-4236-BB93-CBB722089F71}"/>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6" name="TextBox 25">
                <a:extLst>
                  <a:ext uri="{FF2B5EF4-FFF2-40B4-BE49-F238E27FC236}">
                    <a16:creationId xmlns:a16="http://schemas.microsoft.com/office/drawing/2014/main" id="{42B59056-E225-41EF-BA22-4CD582511BCB}"/>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50%</a:t>
                </a:r>
              </a:p>
            </p:txBody>
          </p:sp>
        </p:grpSp>
        <p:sp>
          <p:nvSpPr>
            <p:cNvPr id="27" name="TextBox 26">
              <a:extLst>
                <a:ext uri="{FF2B5EF4-FFF2-40B4-BE49-F238E27FC236}">
                  <a16:creationId xmlns:a16="http://schemas.microsoft.com/office/drawing/2014/main" id="{C28064B1-DD4E-46AF-91CC-F0CA5D6BDF6D}"/>
                </a:ext>
              </a:extLst>
            </p:cNvPr>
            <p:cNvSpPr txBox="1"/>
            <p:nvPr/>
          </p:nvSpPr>
          <p:spPr>
            <a:xfrm>
              <a:off x="720000" y="5760000"/>
              <a:ext cx="599523"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90–90–90: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8" name="TextBox 27">
              <a:extLst>
                <a:ext uri="{FF2B5EF4-FFF2-40B4-BE49-F238E27FC236}">
                  <a16:creationId xmlns:a16="http://schemas.microsoft.com/office/drawing/2014/main" id="{4192FA27-91F6-4647-BA54-FB78EE4E1EF5}"/>
                </a:ext>
              </a:extLst>
            </p:cNvPr>
            <p:cNvSpPr txBox="1"/>
            <p:nvPr/>
          </p:nvSpPr>
          <p:spPr>
            <a:xfrm>
              <a:off x="720000" y="5940000"/>
              <a:ext cx="1290418"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Viral load suppression:</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2" name="object 13">
              <a:extLst>
                <a:ext uri="{FF2B5EF4-FFF2-40B4-BE49-F238E27FC236}">
                  <a16:creationId xmlns:a16="http://schemas.microsoft.com/office/drawing/2014/main" id="{86D6496B-1757-4726-83C7-EED2EBCE61B7}"/>
                </a:ext>
              </a:extLst>
            </p:cNvPr>
            <p:cNvSpPr/>
            <p:nvPr/>
          </p:nvSpPr>
          <p:spPr>
            <a:xfrm>
              <a:off x="2124000" y="596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 name="TextBox 32">
              <a:extLst>
                <a:ext uri="{FF2B5EF4-FFF2-40B4-BE49-F238E27FC236}">
                  <a16:creationId xmlns:a16="http://schemas.microsoft.com/office/drawing/2014/main" id="{9104F2F0-6992-4871-8F51-5A413FAEB3A7}"/>
                </a:ext>
              </a:extLst>
            </p:cNvPr>
            <p:cNvSpPr txBox="1"/>
            <p:nvPr/>
          </p:nvSpPr>
          <p:spPr>
            <a:xfrm>
              <a:off x="2268000" y="595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73%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6" name="Group 35">
              <a:extLst>
                <a:ext uri="{FF2B5EF4-FFF2-40B4-BE49-F238E27FC236}">
                  <a16:creationId xmlns:a16="http://schemas.microsoft.com/office/drawing/2014/main" id="{665A206F-18D1-49BB-A215-771AAC397260}"/>
                </a:ext>
              </a:extLst>
            </p:cNvPr>
            <p:cNvGrpSpPr/>
            <p:nvPr/>
          </p:nvGrpSpPr>
          <p:grpSpPr>
            <a:xfrm>
              <a:off x="3276000" y="5950800"/>
              <a:ext cx="523912" cy="123111"/>
              <a:chOff x="3811116" y="5763600"/>
              <a:chExt cx="523912" cy="123111"/>
            </a:xfrm>
          </p:grpSpPr>
          <p:sp>
            <p:nvSpPr>
              <p:cNvPr id="46" name="object 14">
                <a:extLst>
                  <a:ext uri="{FF2B5EF4-FFF2-40B4-BE49-F238E27FC236}">
                    <a16:creationId xmlns:a16="http://schemas.microsoft.com/office/drawing/2014/main" id="{3AE00945-F0EE-46AD-9552-DB6B3D5D8161}"/>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7" name="TextBox 46">
                <a:extLst>
                  <a:ext uri="{FF2B5EF4-FFF2-40B4-BE49-F238E27FC236}">
                    <a16:creationId xmlns:a16="http://schemas.microsoft.com/office/drawing/2014/main" id="{F41D7FE2-81C2-4A7C-ABD6-6508B06F2A22}"/>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65–72%</a:t>
                </a:r>
              </a:p>
            </p:txBody>
          </p:sp>
        </p:grpSp>
        <p:grpSp>
          <p:nvGrpSpPr>
            <p:cNvPr id="37" name="Group 36">
              <a:extLst>
                <a:ext uri="{FF2B5EF4-FFF2-40B4-BE49-F238E27FC236}">
                  <a16:creationId xmlns:a16="http://schemas.microsoft.com/office/drawing/2014/main" id="{A6693942-E317-4905-A311-1396047A0DAA}"/>
                </a:ext>
              </a:extLst>
            </p:cNvPr>
            <p:cNvGrpSpPr/>
            <p:nvPr/>
          </p:nvGrpSpPr>
          <p:grpSpPr>
            <a:xfrm>
              <a:off x="4089600" y="5950800"/>
              <a:ext cx="523912" cy="123111"/>
              <a:chOff x="5791116" y="5763600"/>
              <a:chExt cx="523912" cy="123111"/>
            </a:xfrm>
          </p:grpSpPr>
          <p:sp>
            <p:nvSpPr>
              <p:cNvPr id="44" name="object 15">
                <a:extLst>
                  <a:ext uri="{FF2B5EF4-FFF2-40B4-BE49-F238E27FC236}">
                    <a16:creationId xmlns:a16="http://schemas.microsoft.com/office/drawing/2014/main" id="{AFF47AF7-46FE-4C00-B4D0-2761698C9521}"/>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5" name="TextBox 44">
                <a:extLst>
                  <a:ext uri="{FF2B5EF4-FFF2-40B4-BE49-F238E27FC236}">
                    <a16:creationId xmlns:a16="http://schemas.microsoft.com/office/drawing/2014/main" id="{2FF30BF4-E7B1-4321-9F82-9E4D5EEB27AF}"/>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40–64%</a:t>
                </a:r>
              </a:p>
            </p:txBody>
          </p:sp>
        </p:grpSp>
        <p:grpSp>
          <p:nvGrpSpPr>
            <p:cNvPr id="38" name="Group 37">
              <a:extLst>
                <a:ext uri="{FF2B5EF4-FFF2-40B4-BE49-F238E27FC236}">
                  <a16:creationId xmlns:a16="http://schemas.microsoft.com/office/drawing/2014/main" id="{379677F8-982B-4F76-88AA-291CC4C5F7B7}"/>
                </a:ext>
              </a:extLst>
            </p:cNvPr>
            <p:cNvGrpSpPr/>
            <p:nvPr/>
          </p:nvGrpSpPr>
          <p:grpSpPr>
            <a:xfrm>
              <a:off x="4903200" y="5950800"/>
              <a:ext cx="523912" cy="123111"/>
              <a:chOff x="7029516" y="5763600"/>
              <a:chExt cx="523912" cy="123111"/>
            </a:xfrm>
          </p:grpSpPr>
          <p:sp>
            <p:nvSpPr>
              <p:cNvPr id="42" name="object 16">
                <a:extLst>
                  <a:ext uri="{FF2B5EF4-FFF2-40B4-BE49-F238E27FC236}">
                    <a16:creationId xmlns:a16="http://schemas.microsoft.com/office/drawing/2014/main" id="{C5817743-D26F-4650-A687-8C7AEDD9CA72}"/>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 name="TextBox 42">
                <a:extLst>
                  <a:ext uri="{FF2B5EF4-FFF2-40B4-BE49-F238E27FC236}">
                    <a16:creationId xmlns:a16="http://schemas.microsoft.com/office/drawing/2014/main" id="{360B471A-E338-4F07-AF1F-A965D27AA574}"/>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25–39%</a:t>
                </a:r>
              </a:p>
            </p:txBody>
          </p:sp>
        </p:grpSp>
        <p:grpSp>
          <p:nvGrpSpPr>
            <p:cNvPr id="39" name="Group 38">
              <a:extLst>
                <a:ext uri="{FF2B5EF4-FFF2-40B4-BE49-F238E27FC236}">
                  <a16:creationId xmlns:a16="http://schemas.microsoft.com/office/drawing/2014/main" id="{AAD3E5EF-C61B-4CE7-A4CF-DA817F0FE791}"/>
                </a:ext>
              </a:extLst>
            </p:cNvPr>
            <p:cNvGrpSpPr/>
            <p:nvPr/>
          </p:nvGrpSpPr>
          <p:grpSpPr>
            <a:xfrm>
              <a:off x="5716800" y="5950800"/>
              <a:ext cx="828483" cy="123111"/>
              <a:chOff x="7654385" y="5763600"/>
              <a:chExt cx="828483" cy="123111"/>
            </a:xfrm>
          </p:grpSpPr>
          <p:sp>
            <p:nvSpPr>
              <p:cNvPr id="40" name="object 16">
                <a:extLst>
                  <a:ext uri="{FF2B5EF4-FFF2-40B4-BE49-F238E27FC236}">
                    <a16:creationId xmlns:a16="http://schemas.microsoft.com/office/drawing/2014/main" id="{88D4C011-927E-46C7-B3BF-B1C0CEEB1407}"/>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 name="TextBox 40">
                <a:extLst>
                  <a:ext uri="{FF2B5EF4-FFF2-40B4-BE49-F238E27FC236}">
                    <a16:creationId xmlns:a16="http://schemas.microsoft.com/office/drawing/2014/main" id="{2267F4DD-CF09-4B41-8F5C-C3FA0BF541F4}"/>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25%</a:t>
                </a:r>
              </a:p>
            </p:txBody>
          </p:sp>
        </p:grpSp>
      </p:grpSp>
    </p:spTree>
    <p:extLst>
      <p:ext uri="{BB962C8B-B14F-4D97-AF65-F5344CB8AC3E}">
        <p14:creationId xmlns:p14="http://schemas.microsoft.com/office/powerpoint/2010/main" val="301264496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34E84AF-7915-4B85-B1FA-7A778A34DB54}"/>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Viral load suppression among adults (15 years and older)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living with HIV, by sex, Asia and the Pacific,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840247"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special</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analysis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2019.</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4" name="object 103">
              <a:extLst>
                <a:ext uri="{FF2B5EF4-FFF2-40B4-BE49-F238E27FC236}">
                  <a16:creationId xmlns:a16="http://schemas.microsoft.com/office/drawing/2014/main" id="{A9530862-6082-4E57-A328-5F0EB1E03D60}"/>
                </a:ext>
              </a:extLst>
            </p:cNvPr>
            <p:cNvSpPr/>
            <p:nvPr/>
          </p:nvSpPr>
          <p:spPr>
            <a:xfrm>
              <a:off x="1440000" y="1872000"/>
              <a:ext cx="0" cy="2158786"/>
            </a:xfrm>
            <a:custGeom>
              <a:avLst/>
              <a:gdLst/>
              <a:ahLst/>
              <a:cxnLst/>
              <a:rect l="l" t="t" r="r" b="b"/>
              <a:pathLst>
                <a:path h="1567179">
                  <a:moveTo>
                    <a:pt x="0" y="0"/>
                  </a:moveTo>
                  <a:lnTo>
                    <a:pt x="0" y="1566671"/>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110">
              <a:extLst>
                <a:ext uri="{FF2B5EF4-FFF2-40B4-BE49-F238E27FC236}">
                  <a16:creationId xmlns:a16="http://schemas.microsoft.com/office/drawing/2014/main" id="{30480DD2-DAFE-4463-ADA4-1CBB363FBF2F}"/>
                </a:ext>
              </a:extLst>
            </p:cNvPr>
            <p:cNvSpPr/>
            <p:nvPr/>
          </p:nvSpPr>
          <p:spPr>
            <a:xfrm>
              <a:off x="1439450" y="187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6" name="object 54">
              <a:extLst>
                <a:ext uri="{FF2B5EF4-FFF2-40B4-BE49-F238E27FC236}">
                  <a16:creationId xmlns:a16="http://schemas.microsoft.com/office/drawing/2014/main" id="{FBFB39EB-9FB3-486F-BD85-81340EACC479}"/>
                </a:ext>
              </a:extLst>
            </p:cNvPr>
            <p:cNvSpPr txBox="1"/>
            <p:nvPr/>
          </p:nvSpPr>
          <p:spPr>
            <a:xfrm>
              <a:off x="14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Australia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7" name="object 54">
              <a:extLst>
                <a:ext uri="{FF2B5EF4-FFF2-40B4-BE49-F238E27FC236}">
                  <a16:creationId xmlns:a16="http://schemas.microsoft.com/office/drawing/2014/main" id="{1CD38FA8-8411-41B8-AF1D-AFCAA26BD00A}"/>
                </a:ext>
              </a:extLst>
            </p:cNvPr>
            <p:cNvSpPr txBox="1"/>
            <p:nvPr/>
          </p:nvSpPr>
          <p:spPr>
            <a:xfrm>
              <a:off x="23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Cambodia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8" name="object 54">
              <a:extLst>
                <a:ext uri="{FF2B5EF4-FFF2-40B4-BE49-F238E27FC236}">
                  <a16:creationId xmlns:a16="http://schemas.microsoft.com/office/drawing/2014/main" id="{5E1524E0-02A4-41D8-8D58-1BDAF6E632AC}"/>
                </a:ext>
              </a:extLst>
            </p:cNvPr>
            <p:cNvSpPr txBox="1"/>
            <p:nvPr/>
          </p:nvSpPr>
          <p:spPr>
            <a:xfrm>
              <a:off x="32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Lao People’s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Democratic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Republic</a:t>
              </a:r>
            </a:p>
          </p:txBody>
        </p:sp>
        <p:sp>
          <p:nvSpPr>
            <p:cNvPr id="59" name="object 54">
              <a:extLst>
                <a:ext uri="{FF2B5EF4-FFF2-40B4-BE49-F238E27FC236}">
                  <a16:creationId xmlns:a16="http://schemas.microsoft.com/office/drawing/2014/main" id="{2724DFE8-2145-4E49-A69C-5C17D299D09F}"/>
                </a:ext>
              </a:extLst>
            </p:cNvPr>
            <p:cNvSpPr txBox="1"/>
            <p:nvPr/>
          </p:nvSpPr>
          <p:spPr>
            <a:xfrm>
              <a:off x="41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Mongolia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2" name="TextBox 61">
              <a:extLst>
                <a:ext uri="{FF2B5EF4-FFF2-40B4-BE49-F238E27FC236}">
                  <a16:creationId xmlns:a16="http://schemas.microsoft.com/office/drawing/2014/main" id="{AD49CECB-2B7F-43FF-9BF1-E6E2283D8843}"/>
                </a:ext>
              </a:extLst>
            </p:cNvPr>
            <p:cNvSpPr txBox="1"/>
            <p:nvPr/>
          </p:nvSpPr>
          <p:spPr>
            <a:xfrm>
              <a:off x="900000" y="276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3" name="TextBox 62">
              <a:extLst>
                <a:ext uri="{FF2B5EF4-FFF2-40B4-BE49-F238E27FC236}">
                  <a16:creationId xmlns:a16="http://schemas.microsoft.com/office/drawing/2014/main" id="{5D2A797A-790A-4DFE-99A9-9995D8169587}"/>
                </a:ext>
              </a:extLst>
            </p:cNvPr>
            <p:cNvSpPr txBox="1"/>
            <p:nvPr/>
          </p:nvSpPr>
          <p:spPr>
            <a:xfrm>
              <a:off x="1152000" y="180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5" name="TextBox 64">
              <a:extLst>
                <a:ext uri="{FF2B5EF4-FFF2-40B4-BE49-F238E27FC236}">
                  <a16:creationId xmlns:a16="http://schemas.microsoft.com/office/drawing/2014/main" id="{A068E696-A1E2-4837-84C2-E8F7916469E4}"/>
                </a:ext>
              </a:extLst>
            </p:cNvPr>
            <p:cNvSpPr txBox="1"/>
            <p:nvPr/>
          </p:nvSpPr>
          <p:spPr>
            <a:xfrm>
              <a:off x="1216120" y="201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6" name="TextBox 65">
              <a:extLst>
                <a:ext uri="{FF2B5EF4-FFF2-40B4-BE49-F238E27FC236}">
                  <a16:creationId xmlns:a16="http://schemas.microsoft.com/office/drawing/2014/main" id="{6FD8B8BD-9F09-4C15-A2C9-2322B581D0DA}"/>
                </a:ext>
              </a:extLst>
            </p:cNvPr>
            <p:cNvSpPr txBox="1"/>
            <p:nvPr/>
          </p:nvSpPr>
          <p:spPr>
            <a:xfrm>
              <a:off x="1216120" y="22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7" name="TextBox 66">
              <a:extLst>
                <a:ext uri="{FF2B5EF4-FFF2-40B4-BE49-F238E27FC236}">
                  <a16:creationId xmlns:a16="http://schemas.microsoft.com/office/drawing/2014/main" id="{54B6E908-4A76-4B11-A353-10D83CEF8EB7}"/>
                </a:ext>
              </a:extLst>
            </p:cNvPr>
            <p:cNvSpPr txBox="1"/>
            <p:nvPr/>
          </p:nvSpPr>
          <p:spPr>
            <a:xfrm>
              <a:off x="1216120" y="244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8" name="TextBox 67">
              <a:extLst>
                <a:ext uri="{FF2B5EF4-FFF2-40B4-BE49-F238E27FC236}">
                  <a16:creationId xmlns:a16="http://schemas.microsoft.com/office/drawing/2014/main" id="{A7F007F4-8F06-4741-9343-20B61AE58036}"/>
                </a:ext>
              </a:extLst>
            </p:cNvPr>
            <p:cNvSpPr txBox="1"/>
            <p:nvPr/>
          </p:nvSpPr>
          <p:spPr>
            <a:xfrm>
              <a:off x="1216120" y="266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9" name="TextBox 68">
              <a:extLst>
                <a:ext uri="{FF2B5EF4-FFF2-40B4-BE49-F238E27FC236}">
                  <a16:creationId xmlns:a16="http://schemas.microsoft.com/office/drawing/2014/main" id="{3A86EE88-91B0-45EB-BAAB-2698A474FC90}"/>
                </a:ext>
              </a:extLst>
            </p:cNvPr>
            <p:cNvSpPr txBox="1"/>
            <p:nvPr/>
          </p:nvSpPr>
          <p:spPr>
            <a:xfrm>
              <a:off x="121612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0" name="TextBox 69">
              <a:extLst>
                <a:ext uri="{FF2B5EF4-FFF2-40B4-BE49-F238E27FC236}">
                  <a16:creationId xmlns:a16="http://schemas.microsoft.com/office/drawing/2014/main" id="{62D10D1E-095B-4021-9E2A-89421AEA2133}"/>
                </a:ext>
              </a:extLst>
            </p:cNvPr>
            <p:cNvSpPr txBox="1"/>
            <p:nvPr/>
          </p:nvSpPr>
          <p:spPr>
            <a:xfrm>
              <a:off x="1216120" y="309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1" name="TextBox 70">
              <a:extLst>
                <a:ext uri="{FF2B5EF4-FFF2-40B4-BE49-F238E27FC236}">
                  <a16:creationId xmlns:a16="http://schemas.microsoft.com/office/drawing/2014/main" id="{748EFCE3-B2FA-44CA-A87B-34474F11DDE1}"/>
                </a:ext>
              </a:extLst>
            </p:cNvPr>
            <p:cNvSpPr txBox="1"/>
            <p:nvPr/>
          </p:nvSpPr>
          <p:spPr>
            <a:xfrm>
              <a:off x="1216120" y="331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2" name="TextBox 71">
              <a:extLst>
                <a:ext uri="{FF2B5EF4-FFF2-40B4-BE49-F238E27FC236}">
                  <a16:creationId xmlns:a16="http://schemas.microsoft.com/office/drawing/2014/main" id="{23C81714-C3BB-40A1-89A7-74DB9BD9A6FF}"/>
                </a:ext>
              </a:extLst>
            </p:cNvPr>
            <p:cNvSpPr txBox="1"/>
            <p:nvPr/>
          </p:nvSpPr>
          <p:spPr>
            <a:xfrm>
              <a:off x="1216120" y="35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3" name="TextBox 72">
              <a:extLst>
                <a:ext uri="{FF2B5EF4-FFF2-40B4-BE49-F238E27FC236}">
                  <a16:creationId xmlns:a16="http://schemas.microsoft.com/office/drawing/2014/main" id="{AF6D3937-F393-4622-93AA-B780C8FC9B97}"/>
                </a:ext>
              </a:extLst>
            </p:cNvPr>
            <p:cNvSpPr txBox="1"/>
            <p:nvPr/>
          </p:nvSpPr>
          <p:spPr>
            <a:xfrm>
              <a:off x="1216120" y="374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4" name="TextBox 73">
              <a:extLst>
                <a:ext uri="{FF2B5EF4-FFF2-40B4-BE49-F238E27FC236}">
                  <a16:creationId xmlns:a16="http://schemas.microsoft.com/office/drawing/2014/main" id="{BA3AC0C1-24BF-4886-BCA4-4AFE2BAD83A0}"/>
                </a:ext>
              </a:extLst>
            </p:cNvPr>
            <p:cNvSpPr txBox="1"/>
            <p:nvPr/>
          </p:nvSpPr>
          <p:spPr>
            <a:xfrm>
              <a:off x="1280240"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2" name="Group 1">
              <a:extLst>
                <a:ext uri="{FF2B5EF4-FFF2-40B4-BE49-F238E27FC236}">
                  <a16:creationId xmlns:a16="http://schemas.microsoft.com/office/drawing/2014/main" id="{4A4920E9-DE47-4F09-ADB7-48173F4DB34F}"/>
                </a:ext>
              </a:extLst>
            </p:cNvPr>
            <p:cNvGrpSpPr/>
            <p:nvPr/>
          </p:nvGrpSpPr>
          <p:grpSpPr>
            <a:xfrm>
              <a:off x="1620000" y="4950000"/>
              <a:ext cx="1407040" cy="153888"/>
              <a:chOff x="1800000" y="4784400"/>
              <a:chExt cx="1407040" cy="153888"/>
            </a:xfrm>
          </p:grpSpPr>
          <p:sp>
            <p:nvSpPr>
              <p:cNvPr id="75" name="object 14">
                <a:extLst>
                  <a:ext uri="{FF2B5EF4-FFF2-40B4-BE49-F238E27FC236}">
                    <a16:creationId xmlns:a16="http://schemas.microsoft.com/office/drawing/2014/main" id="{714A1DDA-03CB-4435-B909-121C2DEC55EC}"/>
                  </a:ext>
                </a:extLst>
              </p:cNvPr>
              <p:cNvSpPr/>
              <p:nvPr/>
            </p:nvSpPr>
            <p:spPr>
              <a:xfrm>
                <a:off x="27216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6" name="TextBox 75">
                <a:extLst>
                  <a:ext uri="{FF2B5EF4-FFF2-40B4-BE49-F238E27FC236}">
                    <a16:creationId xmlns:a16="http://schemas.microsoft.com/office/drawing/2014/main" id="{A94EC0FB-58A5-48A3-9687-8EDF20110C73}"/>
                  </a:ext>
                </a:extLst>
              </p:cNvPr>
              <p:cNvSpPr txBox="1"/>
              <p:nvPr/>
            </p:nvSpPr>
            <p:spPr>
              <a:xfrm>
                <a:off x="2865600" y="4784400"/>
                <a:ext cx="341440"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Males</a:t>
                </a:r>
              </a:p>
            </p:txBody>
          </p:sp>
          <p:sp>
            <p:nvSpPr>
              <p:cNvPr id="77" name="object 13">
                <a:extLst>
                  <a:ext uri="{FF2B5EF4-FFF2-40B4-BE49-F238E27FC236}">
                    <a16:creationId xmlns:a16="http://schemas.microsoft.com/office/drawing/2014/main" id="{985FAAC6-F63A-48FD-9CF8-4D95EC7B2D64}"/>
                  </a:ext>
                </a:extLst>
              </p:cNvPr>
              <p:cNvSpPr/>
              <p:nvPr/>
            </p:nvSpPr>
            <p:spPr>
              <a:xfrm>
                <a:off x="18000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8" name="TextBox 77">
                <a:extLst>
                  <a:ext uri="{FF2B5EF4-FFF2-40B4-BE49-F238E27FC236}">
                    <a16:creationId xmlns:a16="http://schemas.microsoft.com/office/drawing/2014/main" id="{50734F6C-5E6D-4F5F-8649-AFA134403EFB}"/>
                  </a:ext>
                </a:extLst>
              </p:cNvPr>
              <p:cNvSpPr txBox="1"/>
              <p:nvPr/>
            </p:nvSpPr>
            <p:spPr>
              <a:xfrm>
                <a:off x="1944000" y="4784400"/>
                <a:ext cx="490519"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Females</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6" name="Group 5">
              <a:extLst>
                <a:ext uri="{FF2B5EF4-FFF2-40B4-BE49-F238E27FC236}">
                  <a16:creationId xmlns:a16="http://schemas.microsoft.com/office/drawing/2014/main" id="{0F26DEF5-7854-4C64-8491-036BB9311798}"/>
                </a:ext>
              </a:extLst>
            </p:cNvPr>
            <p:cNvGrpSpPr/>
            <p:nvPr/>
          </p:nvGrpSpPr>
          <p:grpSpPr>
            <a:xfrm>
              <a:off x="1656000" y="2276872"/>
              <a:ext cx="468000" cy="1755128"/>
              <a:chOff x="1656000" y="2276872"/>
              <a:chExt cx="468000" cy="1755128"/>
            </a:xfrm>
          </p:grpSpPr>
          <p:sp>
            <p:nvSpPr>
              <p:cNvPr id="89" name="Rectangle 88">
                <a:extLst>
                  <a:ext uri="{FF2B5EF4-FFF2-40B4-BE49-F238E27FC236}">
                    <a16:creationId xmlns:a16="http://schemas.microsoft.com/office/drawing/2014/main" id="{9F187DB4-75B5-4D5D-AD81-8D0136C50EA0}"/>
                  </a:ext>
                </a:extLst>
              </p:cNvPr>
              <p:cNvSpPr/>
              <p:nvPr/>
            </p:nvSpPr>
            <p:spPr>
              <a:xfrm>
                <a:off x="1908000" y="2338582"/>
                <a:ext cx="216000" cy="169341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6104D28E-21F8-4C2C-9C17-EF293F769ACE}"/>
                  </a:ext>
                </a:extLst>
              </p:cNvPr>
              <p:cNvSpPr/>
              <p:nvPr/>
            </p:nvSpPr>
            <p:spPr>
              <a:xfrm>
                <a:off x="1656000" y="2276872"/>
                <a:ext cx="216000" cy="175512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7" name="Group 6">
              <a:extLst>
                <a:ext uri="{FF2B5EF4-FFF2-40B4-BE49-F238E27FC236}">
                  <a16:creationId xmlns:a16="http://schemas.microsoft.com/office/drawing/2014/main" id="{8DB814A6-02AE-4679-A07E-85C2FB28B378}"/>
                </a:ext>
              </a:extLst>
            </p:cNvPr>
            <p:cNvGrpSpPr/>
            <p:nvPr/>
          </p:nvGrpSpPr>
          <p:grpSpPr>
            <a:xfrm>
              <a:off x="2556000" y="2327015"/>
              <a:ext cx="468000" cy="1704984"/>
              <a:chOff x="2556000" y="2327015"/>
              <a:chExt cx="468000" cy="1704984"/>
            </a:xfrm>
          </p:grpSpPr>
          <p:sp>
            <p:nvSpPr>
              <p:cNvPr id="96" name="Rectangle 95">
                <a:extLst>
                  <a:ext uri="{FF2B5EF4-FFF2-40B4-BE49-F238E27FC236}">
                    <a16:creationId xmlns:a16="http://schemas.microsoft.com/office/drawing/2014/main" id="{FB37CB8A-BF7C-4BC1-BA92-DFDBC23BED71}"/>
                  </a:ext>
                </a:extLst>
              </p:cNvPr>
              <p:cNvSpPr/>
              <p:nvPr/>
            </p:nvSpPr>
            <p:spPr>
              <a:xfrm>
                <a:off x="2808000" y="2384094"/>
                <a:ext cx="216000" cy="164790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7" name="Rectangle 96">
                <a:extLst>
                  <a:ext uri="{FF2B5EF4-FFF2-40B4-BE49-F238E27FC236}">
                    <a16:creationId xmlns:a16="http://schemas.microsoft.com/office/drawing/2014/main" id="{602B0766-7382-4E53-A881-5948D1DFE015}"/>
                  </a:ext>
                </a:extLst>
              </p:cNvPr>
              <p:cNvSpPr/>
              <p:nvPr/>
            </p:nvSpPr>
            <p:spPr>
              <a:xfrm>
                <a:off x="2556000" y="2327015"/>
                <a:ext cx="216000" cy="170498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8" name="Group 7">
              <a:extLst>
                <a:ext uri="{FF2B5EF4-FFF2-40B4-BE49-F238E27FC236}">
                  <a16:creationId xmlns:a16="http://schemas.microsoft.com/office/drawing/2014/main" id="{0DF86A21-86F3-4F8E-8116-6B244E6F7125}"/>
                </a:ext>
              </a:extLst>
            </p:cNvPr>
            <p:cNvGrpSpPr/>
            <p:nvPr/>
          </p:nvGrpSpPr>
          <p:grpSpPr>
            <a:xfrm>
              <a:off x="3456000" y="2904685"/>
              <a:ext cx="468000" cy="1127314"/>
              <a:chOff x="3456000" y="2904685"/>
              <a:chExt cx="468000" cy="1127314"/>
            </a:xfrm>
          </p:grpSpPr>
          <p:sp>
            <p:nvSpPr>
              <p:cNvPr id="132" name="Rectangle 131">
                <a:extLst>
                  <a:ext uri="{FF2B5EF4-FFF2-40B4-BE49-F238E27FC236}">
                    <a16:creationId xmlns:a16="http://schemas.microsoft.com/office/drawing/2014/main" id="{19EB190F-D16A-40EB-8557-D5F479283AEB}"/>
                  </a:ext>
                </a:extLst>
              </p:cNvPr>
              <p:cNvSpPr/>
              <p:nvPr/>
            </p:nvSpPr>
            <p:spPr>
              <a:xfrm>
                <a:off x="3708000" y="3081443"/>
                <a:ext cx="216000" cy="95055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3" name="Rectangle 132">
                <a:extLst>
                  <a:ext uri="{FF2B5EF4-FFF2-40B4-BE49-F238E27FC236}">
                    <a16:creationId xmlns:a16="http://schemas.microsoft.com/office/drawing/2014/main" id="{9A95130E-EAC7-4812-A610-590D9754C7E9}"/>
                  </a:ext>
                </a:extLst>
              </p:cNvPr>
              <p:cNvSpPr/>
              <p:nvPr/>
            </p:nvSpPr>
            <p:spPr>
              <a:xfrm>
                <a:off x="3456000" y="2904685"/>
                <a:ext cx="216000" cy="112731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9" name="Group 8">
              <a:extLst>
                <a:ext uri="{FF2B5EF4-FFF2-40B4-BE49-F238E27FC236}">
                  <a16:creationId xmlns:a16="http://schemas.microsoft.com/office/drawing/2014/main" id="{A70F934F-13DB-4F2D-AAF4-D377BA569CAA}"/>
                </a:ext>
              </a:extLst>
            </p:cNvPr>
            <p:cNvGrpSpPr/>
            <p:nvPr/>
          </p:nvGrpSpPr>
          <p:grpSpPr>
            <a:xfrm>
              <a:off x="4356000" y="3446445"/>
              <a:ext cx="468000" cy="585554"/>
              <a:chOff x="4356000" y="3446445"/>
              <a:chExt cx="468000" cy="585554"/>
            </a:xfrm>
          </p:grpSpPr>
          <p:sp>
            <p:nvSpPr>
              <p:cNvPr id="130" name="Rectangle 129">
                <a:extLst>
                  <a:ext uri="{FF2B5EF4-FFF2-40B4-BE49-F238E27FC236}">
                    <a16:creationId xmlns:a16="http://schemas.microsoft.com/office/drawing/2014/main" id="{97685458-4229-4E87-A0CC-8052D69B6B7E}"/>
                  </a:ext>
                </a:extLst>
              </p:cNvPr>
              <p:cNvSpPr/>
              <p:nvPr/>
            </p:nvSpPr>
            <p:spPr>
              <a:xfrm>
                <a:off x="4608000" y="3480377"/>
                <a:ext cx="216000" cy="55162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1" name="Rectangle 130">
                <a:extLst>
                  <a:ext uri="{FF2B5EF4-FFF2-40B4-BE49-F238E27FC236}">
                    <a16:creationId xmlns:a16="http://schemas.microsoft.com/office/drawing/2014/main" id="{A24F1A5F-820A-4376-82B4-C145064FA6C7}"/>
                  </a:ext>
                </a:extLst>
              </p:cNvPr>
              <p:cNvSpPr/>
              <p:nvPr/>
            </p:nvSpPr>
            <p:spPr>
              <a:xfrm>
                <a:off x="4356000" y="3446445"/>
                <a:ext cx="216000" cy="58555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0" name="Group 9">
              <a:extLst>
                <a:ext uri="{FF2B5EF4-FFF2-40B4-BE49-F238E27FC236}">
                  <a16:creationId xmlns:a16="http://schemas.microsoft.com/office/drawing/2014/main" id="{0A419F82-DD60-407E-8916-B2027B46F142}"/>
                </a:ext>
              </a:extLst>
            </p:cNvPr>
            <p:cNvGrpSpPr/>
            <p:nvPr/>
          </p:nvGrpSpPr>
          <p:grpSpPr>
            <a:xfrm>
              <a:off x="5256000" y="2415599"/>
              <a:ext cx="468000" cy="1616400"/>
              <a:chOff x="5256000" y="2415599"/>
              <a:chExt cx="468000" cy="1616400"/>
            </a:xfrm>
          </p:grpSpPr>
          <p:sp>
            <p:nvSpPr>
              <p:cNvPr id="139" name="Rectangle 138">
                <a:extLst>
                  <a:ext uri="{FF2B5EF4-FFF2-40B4-BE49-F238E27FC236}">
                    <a16:creationId xmlns:a16="http://schemas.microsoft.com/office/drawing/2014/main" id="{7F4BDA88-F8AB-46F2-BFDA-5AB7A1B9FC99}"/>
                  </a:ext>
                </a:extLst>
              </p:cNvPr>
              <p:cNvSpPr/>
              <p:nvPr/>
            </p:nvSpPr>
            <p:spPr>
              <a:xfrm>
                <a:off x="5508000" y="2775599"/>
                <a:ext cx="216000" cy="1256399"/>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0" name="Rectangle 139">
                <a:extLst>
                  <a:ext uri="{FF2B5EF4-FFF2-40B4-BE49-F238E27FC236}">
                    <a16:creationId xmlns:a16="http://schemas.microsoft.com/office/drawing/2014/main" id="{C08E6DD1-86BA-4538-AEE2-C06ED54E9892}"/>
                  </a:ext>
                </a:extLst>
              </p:cNvPr>
              <p:cNvSpPr/>
              <p:nvPr/>
            </p:nvSpPr>
            <p:spPr>
              <a:xfrm>
                <a:off x="5256000" y="2415599"/>
                <a:ext cx="216000" cy="1616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1" name="Group 10">
              <a:extLst>
                <a:ext uri="{FF2B5EF4-FFF2-40B4-BE49-F238E27FC236}">
                  <a16:creationId xmlns:a16="http://schemas.microsoft.com/office/drawing/2014/main" id="{F20B742A-01A3-446B-8085-556019FBBFB7}"/>
                </a:ext>
              </a:extLst>
            </p:cNvPr>
            <p:cNvGrpSpPr/>
            <p:nvPr/>
          </p:nvGrpSpPr>
          <p:grpSpPr>
            <a:xfrm>
              <a:off x="6156000" y="3178518"/>
              <a:ext cx="468000" cy="853482"/>
              <a:chOff x="6156000" y="3178518"/>
              <a:chExt cx="468000" cy="853482"/>
            </a:xfrm>
          </p:grpSpPr>
          <p:sp>
            <p:nvSpPr>
              <p:cNvPr id="137" name="Rectangle 136">
                <a:extLst>
                  <a:ext uri="{FF2B5EF4-FFF2-40B4-BE49-F238E27FC236}">
                    <a16:creationId xmlns:a16="http://schemas.microsoft.com/office/drawing/2014/main" id="{D600F84F-3CCE-4259-A78E-B361BE25C30C}"/>
                  </a:ext>
                </a:extLst>
              </p:cNvPr>
              <p:cNvSpPr/>
              <p:nvPr/>
            </p:nvSpPr>
            <p:spPr>
              <a:xfrm>
                <a:off x="6408000" y="3234498"/>
                <a:ext cx="216000" cy="79750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8" name="Rectangle 137">
                <a:extLst>
                  <a:ext uri="{FF2B5EF4-FFF2-40B4-BE49-F238E27FC236}">
                    <a16:creationId xmlns:a16="http://schemas.microsoft.com/office/drawing/2014/main" id="{38928245-F69D-42E3-8F4F-16042C15AA3F}"/>
                  </a:ext>
                </a:extLst>
              </p:cNvPr>
              <p:cNvSpPr/>
              <p:nvPr/>
            </p:nvSpPr>
            <p:spPr>
              <a:xfrm>
                <a:off x="6156000" y="3178518"/>
                <a:ext cx="216000" cy="85348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
          <p:nvSpPr>
            <p:cNvPr id="164" name="object 54">
              <a:extLst>
                <a:ext uri="{FF2B5EF4-FFF2-40B4-BE49-F238E27FC236}">
                  <a16:creationId xmlns:a16="http://schemas.microsoft.com/office/drawing/2014/main" id="{A1B31C4A-3F5E-45E5-BC4D-8F65004D9429}"/>
                </a:ext>
              </a:extLst>
            </p:cNvPr>
            <p:cNvSpPr txBox="1"/>
            <p:nvPr/>
          </p:nvSpPr>
          <p:spPr>
            <a:xfrm>
              <a:off x="50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Myanmar</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5" name="object 54">
              <a:extLst>
                <a:ext uri="{FF2B5EF4-FFF2-40B4-BE49-F238E27FC236}">
                  <a16:creationId xmlns:a16="http://schemas.microsoft.com/office/drawing/2014/main" id="{0115CA98-E09E-4058-9A93-1AB1080A0C6E}"/>
                </a:ext>
              </a:extLst>
            </p:cNvPr>
            <p:cNvSpPr txBox="1"/>
            <p:nvPr/>
          </p:nvSpPr>
          <p:spPr>
            <a:xfrm>
              <a:off x="594000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Sri Lanka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4" name="object 111">
              <a:extLst>
                <a:ext uri="{FF2B5EF4-FFF2-40B4-BE49-F238E27FC236}">
                  <a16:creationId xmlns:a16="http://schemas.microsoft.com/office/drawing/2014/main" id="{844E3A8A-C62F-4399-B9C6-808CDD1FF246}"/>
                </a:ext>
              </a:extLst>
            </p:cNvPr>
            <p:cNvSpPr/>
            <p:nvPr/>
          </p:nvSpPr>
          <p:spPr>
            <a:xfrm>
              <a:off x="1439450" y="4032000"/>
              <a:ext cx="630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9" name="object 54">
              <a:extLst>
                <a:ext uri="{FF2B5EF4-FFF2-40B4-BE49-F238E27FC236}">
                  <a16:creationId xmlns:a16="http://schemas.microsoft.com/office/drawing/2014/main" id="{B668E7B2-566C-4400-B303-972815CBF2EF}"/>
                </a:ext>
              </a:extLst>
            </p:cNvPr>
            <p:cNvSpPr txBox="1"/>
            <p:nvPr/>
          </p:nvSpPr>
          <p:spPr>
            <a:xfrm>
              <a:off x="6839450" y="41400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Thailand</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nvGrpSpPr>
            <p:cNvPr id="12" name="Group 11">
              <a:extLst>
                <a:ext uri="{FF2B5EF4-FFF2-40B4-BE49-F238E27FC236}">
                  <a16:creationId xmlns:a16="http://schemas.microsoft.com/office/drawing/2014/main" id="{B40361EE-5740-4BF0-B21B-241A585B12A5}"/>
                </a:ext>
              </a:extLst>
            </p:cNvPr>
            <p:cNvGrpSpPr/>
            <p:nvPr/>
          </p:nvGrpSpPr>
          <p:grpSpPr>
            <a:xfrm>
              <a:off x="7055725" y="2419502"/>
              <a:ext cx="468000" cy="1612497"/>
              <a:chOff x="7055725" y="2419502"/>
              <a:chExt cx="468000" cy="1612497"/>
            </a:xfrm>
          </p:grpSpPr>
          <p:sp>
            <p:nvSpPr>
              <p:cNvPr id="52" name="Rectangle 51">
                <a:extLst>
                  <a:ext uri="{FF2B5EF4-FFF2-40B4-BE49-F238E27FC236}">
                    <a16:creationId xmlns:a16="http://schemas.microsoft.com/office/drawing/2014/main" id="{A902F22C-9DD2-4768-B0C1-3BDB331AFA43}"/>
                  </a:ext>
                </a:extLst>
              </p:cNvPr>
              <p:cNvSpPr/>
              <p:nvPr/>
            </p:nvSpPr>
            <p:spPr>
              <a:xfrm>
                <a:off x="7307725" y="2499788"/>
                <a:ext cx="216000" cy="153221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94F8CC0-5BB3-4513-A25F-76339F376718}"/>
                  </a:ext>
                </a:extLst>
              </p:cNvPr>
              <p:cNvSpPr/>
              <p:nvPr/>
            </p:nvSpPr>
            <p:spPr>
              <a:xfrm>
                <a:off x="7055725" y="2419502"/>
                <a:ext cx="216000" cy="161249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spTree>
    <p:extLst>
      <p:ext uri="{BB962C8B-B14F-4D97-AF65-F5344CB8AC3E}">
        <p14:creationId xmlns:p14="http://schemas.microsoft.com/office/powerpoint/2010/main" val="207850235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1F46B35-9BF9-4A7B-B799-0BC2DFC77139}"/>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Knowledge of status among key populations,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Asia and the Pacific, 2016–2018</a:t>
              </a:r>
            </a:p>
          </p:txBody>
        </p:sp>
        <p:sp>
          <p:nvSpPr>
            <p:cNvPr id="55" name="Rectangle 54">
              <a:extLst>
                <a:ext uri="{FF2B5EF4-FFF2-40B4-BE49-F238E27FC236}">
                  <a16:creationId xmlns:a16="http://schemas.microsoft.com/office/drawing/2014/main" id="{BA8324B7-9CD2-4DEC-90E8-5BEB0ADF4D73}"/>
                </a:ext>
              </a:extLst>
            </p:cNvPr>
            <p:cNvSpPr/>
            <p:nvPr/>
          </p:nvSpPr>
          <p:spPr>
            <a:xfrm>
              <a:off x="360000" y="6030000"/>
              <a:ext cx="6943739" cy="12311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2016–2018.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1" name="Rectangle 210">
              <a:extLst>
                <a:ext uri="{FF2B5EF4-FFF2-40B4-BE49-F238E27FC236}">
                  <a16:creationId xmlns:a16="http://schemas.microsoft.com/office/drawing/2014/main" id="{B043319A-8182-4E02-8D43-39334EEC1504}"/>
                </a:ext>
              </a:extLst>
            </p:cNvPr>
            <p:cNvSpPr/>
            <p:nvPr/>
          </p:nvSpPr>
          <p:spPr>
            <a:xfrm>
              <a:off x="540000" y="5400000"/>
              <a:ext cx="5859938" cy="338554"/>
            </a:xfrm>
            <a:prstGeom prst="rect">
              <a:avLst/>
            </a:prstGeom>
          </p:spPr>
          <p:txBody>
            <a:bodyPr wrap="none" lIns="0">
              <a:spAutoFit/>
            </a:bodyPr>
            <a:lstStyle/>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Data shown come from surveys, which are typically conducted in areas with high prevalence and needs and may not be </a:t>
              </a:r>
            </a:p>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nationally representative.</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7" name="object 110">
              <a:extLst>
                <a:ext uri="{FF2B5EF4-FFF2-40B4-BE49-F238E27FC236}">
                  <a16:creationId xmlns:a16="http://schemas.microsoft.com/office/drawing/2014/main" id="{4D0DB7FE-C1DC-4104-9612-B8AD4A857909}"/>
                </a:ext>
              </a:extLst>
            </p:cNvPr>
            <p:cNvSpPr/>
            <p:nvPr/>
          </p:nvSpPr>
          <p:spPr>
            <a:xfrm>
              <a:off x="1079450" y="160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5" name="object 48">
              <a:extLst>
                <a:ext uri="{FF2B5EF4-FFF2-40B4-BE49-F238E27FC236}">
                  <a16:creationId xmlns:a16="http://schemas.microsoft.com/office/drawing/2014/main" id="{9474D870-720D-4731-A1DF-23156A435901}"/>
                </a:ext>
              </a:extLst>
            </p:cNvPr>
            <p:cNvSpPr/>
            <p:nvPr/>
          </p:nvSpPr>
          <p:spPr>
            <a:xfrm>
              <a:off x="1080010" y="3761341"/>
              <a:ext cx="8099990" cy="0"/>
            </a:xfrm>
            <a:custGeom>
              <a:avLst/>
              <a:gdLst/>
              <a:ahLst/>
              <a:cxnLst/>
              <a:rect l="l" t="t" r="r" b="b"/>
              <a:pathLst>
                <a:path w="5788659">
                  <a:moveTo>
                    <a:pt x="0" y="0"/>
                  </a:moveTo>
                  <a:lnTo>
                    <a:pt x="5788317"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nvGrpSpPr>
            <p:cNvPr id="5" name="Group 4">
              <a:extLst>
                <a:ext uri="{FF2B5EF4-FFF2-40B4-BE49-F238E27FC236}">
                  <a16:creationId xmlns:a16="http://schemas.microsoft.com/office/drawing/2014/main" id="{E5CF2B89-8230-493C-8CD4-E9774C455EBB}"/>
                </a:ext>
              </a:extLst>
            </p:cNvPr>
            <p:cNvGrpSpPr/>
            <p:nvPr/>
          </p:nvGrpSpPr>
          <p:grpSpPr>
            <a:xfrm>
              <a:off x="720000" y="4694400"/>
              <a:ext cx="991853" cy="169277"/>
              <a:chOff x="720000" y="4770000"/>
              <a:chExt cx="991853" cy="169277"/>
            </a:xfrm>
          </p:grpSpPr>
          <p:sp>
            <p:nvSpPr>
              <p:cNvPr id="143" name="object 13">
                <a:extLst>
                  <a:ext uri="{FF2B5EF4-FFF2-40B4-BE49-F238E27FC236}">
                    <a16:creationId xmlns:a16="http://schemas.microsoft.com/office/drawing/2014/main" id="{081F7E4D-3408-44A4-B615-3939B675C5DC}"/>
                  </a:ext>
                </a:extLst>
              </p:cNvPr>
              <p:cNvSpPr/>
              <p:nvPr/>
            </p:nvSpPr>
            <p:spPr>
              <a:xfrm>
                <a:off x="720000" y="478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TextBox 143">
                <a:extLst>
                  <a:ext uri="{FF2B5EF4-FFF2-40B4-BE49-F238E27FC236}">
                    <a16:creationId xmlns:a16="http://schemas.microsoft.com/office/drawing/2014/main" id="{4658EF5B-08B8-49F5-A6DD-0B7C4A44CDC9}"/>
                  </a:ext>
                </a:extLst>
              </p:cNvPr>
              <p:cNvSpPr txBox="1"/>
              <p:nvPr/>
            </p:nvSpPr>
            <p:spPr>
              <a:xfrm>
                <a:off x="936000" y="4770000"/>
                <a:ext cx="775853"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Sex workers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grpSp>
          <p:nvGrpSpPr>
            <p:cNvPr id="6" name="Group 5">
              <a:extLst>
                <a:ext uri="{FF2B5EF4-FFF2-40B4-BE49-F238E27FC236}">
                  <a16:creationId xmlns:a16="http://schemas.microsoft.com/office/drawing/2014/main" id="{EDB83291-E6FC-4279-809A-08118305111B}"/>
                </a:ext>
              </a:extLst>
            </p:cNvPr>
            <p:cNvGrpSpPr/>
            <p:nvPr/>
          </p:nvGrpSpPr>
          <p:grpSpPr>
            <a:xfrm>
              <a:off x="2073600" y="4694400"/>
              <a:ext cx="3236058" cy="169277"/>
              <a:chOff x="2340000" y="4770000"/>
              <a:chExt cx="3236058" cy="169277"/>
            </a:xfrm>
          </p:grpSpPr>
          <p:sp>
            <p:nvSpPr>
              <p:cNvPr id="131" name="object 14">
                <a:extLst>
                  <a:ext uri="{FF2B5EF4-FFF2-40B4-BE49-F238E27FC236}">
                    <a16:creationId xmlns:a16="http://schemas.microsoft.com/office/drawing/2014/main" id="{F2498EDA-6CBA-4C7B-B856-C014826D9A93}"/>
                  </a:ext>
                </a:extLst>
              </p:cNvPr>
              <p:cNvSpPr/>
              <p:nvPr/>
            </p:nvSpPr>
            <p:spPr>
              <a:xfrm>
                <a:off x="2340000" y="478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3FA5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2" name="TextBox 131">
                <a:extLst>
                  <a:ext uri="{FF2B5EF4-FFF2-40B4-BE49-F238E27FC236}">
                    <a16:creationId xmlns:a16="http://schemas.microsoft.com/office/drawing/2014/main" id="{66C45C87-242F-4D1E-8411-F3C587B212F9}"/>
                  </a:ext>
                </a:extLst>
              </p:cNvPr>
              <p:cNvSpPr txBox="1"/>
              <p:nvPr/>
            </p:nvSpPr>
            <p:spPr>
              <a:xfrm>
                <a:off x="2556000" y="4770000"/>
                <a:ext cx="3020058"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Gay men and other men who have sex with men</a:t>
                </a:r>
              </a:p>
            </p:txBody>
          </p:sp>
        </p:grpSp>
        <p:grpSp>
          <p:nvGrpSpPr>
            <p:cNvPr id="7" name="Group 6">
              <a:extLst>
                <a:ext uri="{FF2B5EF4-FFF2-40B4-BE49-F238E27FC236}">
                  <a16:creationId xmlns:a16="http://schemas.microsoft.com/office/drawing/2014/main" id="{72C621F5-1E49-4BC1-880F-3298B9B111E6}"/>
                </a:ext>
              </a:extLst>
            </p:cNvPr>
            <p:cNvGrpSpPr/>
            <p:nvPr/>
          </p:nvGrpSpPr>
          <p:grpSpPr>
            <a:xfrm>
              <a:off x="5670000" y="4694400"/>
              <a:ext cx="1714808" cy="169277"/>
              <a:chOff x="6048000" y="4770000"/>
              <a:chExt cx="1714808" cy="169277"/>
            </a:xfrm>
          </p:grpSpPr>
          <p:sp>
            <p:nvSpPr>
              <p:cNvPr id="134" name="object 15">
                <a:extLst>
                  <a:ext uri="{FF2B5EF4-FFF2-40B4-BE49-F238E27FC236}">
                    <a16:creationId xmlns:a16="http://schemas.microsoft.com/office/drawing/2014/main" id="{C45D4306-A00D-436E-A62B-DB00585D4E72}"/>
                  </a:ext>
                </a:extLst>
              </p:cNvPr>
              <p:cNvSpPr/>
              <p:nvPr/>
            </p:nvSpPr>
            <p:spPr>
              <a:xfrm>
                <a:off x="6048000" y="478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5" name="TextBox 134">
                <a:extLst>
                  <a:ext uri="{FF2B5EF4-FFF2-40B4-BE49-F238E27FC236}">
                    <a16:creationId xmlns:a16="http://schemas.microsoft.com/office/drawing/2014/main" id="{A3BF557A-04F4-4AD0-A53B-C67C5D5ACC17}"/>
                  </a:ext>
                </a:extLst>
              </p:cNvPr>
              <p:cNvSpPr txBox="1"/>
              <p:nvPr/>
            </p:nvSpPr>
            <p:spPr>
              <a:xfrm>
                <a:off x="6264000" y="4770000"/>
                <a:ext cx="1498808" cy="169277"/>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 who inject drugs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grpSp>
          <p:nvGrpSpPr>
            <p:cNvPr id="8" name="Group 7">
              <a:extLst>
                <a:ext uri="{FF2B5EF4-FFF2-40B4-BE49-F238E27FC236}">
                  <a16:creationId xmlns:a16="http://schemas.microsoft.com/office/drawing/2014/main" id="{5AA28643-3401-474B-9CE2-525FE2745CF0}"/>
                </a:ext>
              </a:extLst>
            </p:cNvPr>
            <p:cNvGrpSpPr/>
            <p:nvPr/>
          </p:nvGrpSpPr>
          <p:grpSpPr>
            <a:xfrm>
              <a:off x="7743600" y="4694400"/>
              <a:ext cx="1472754" cy="169277"/>
              <a:chOff x="7992000" y="4770000"/>
              <a:chExt cx="1472754" cy="169277"/>
            </a:xfrm>
          </p:grpSpPr>
          <p:sp>
            <p:nvSpPr>
              <p:cNvPr id="137" name="object 16">
                <a:extLst>
                  <a:ext uri="{FF2B5EF4-FFF2-40B4-BE49-F238E27FC236}">
                    <a16:creationId xmlns:a16="http://schemas.microsoft.com/office/drawing/2014/main" id="{CC26C3A5-515F-41F9-A8E3-F6C6B9068C0B}"/>
                  </a:ext>
                </a:extLst>
              </p:cNvPr>
              <p:cNvSpPr/>
              <p:nvPr/>
            </p:nvSpPr>
            <p:spPr>
              <a:xfrm>
                <a:off x="7992000" y="478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8" name="TextBox 137">
                <a:extLst>
                  <a:ext uri="{FF2B5EF4-FFF2-40B4-BE49-F238E27FC236}">
                    <a16:creationId xmlns:a16="http://schemas.microsoft.com/office/drawing/2014/main" id="{755E447A-44A1-4F84-9714-FE476023FD07}"/>
                  </a:ext>
                </a:extLst>
              </p:cNvPr>
              <p:cNvSpPr txBox="1"/>
              <p:nvPr/>
            </p:nvSpPr>
            <p:spPr>
              <a:xfrm>
                <a:off x="8208000" y="4770000"/>
                <a:ext cx="1256754"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Transgender people</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sp>
          <p:nvSpPr>
            <p:cNvPr id="61" name="TextBox 60">
              <a:extLst>
                <a:ext uri="{FF2B5EF4-FFF2-40B4-BE49-F238E27FC236}">
                  <a16:creationId xmlns:a16="http://schemas.microsoft.com/office/drawing/2014/main" id="{429BB495-A891-42D1-BCC7-EF3A74FF4D0E}"/>
                </a:ext>
              </a:extLst>
            </p:cNvPr>
            <p:cNvSpPr txBox="1"/>
            <p:nvPr/>
          </p:nvSpPr>
          <p:spPr>
            <a:xfrm>
              <a:off x="540000" y="249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1A52C3EB-267D-4863-BD39-CF709390DBA3}"/>
                </a:ext>
              </a:extLst>
            </p:cNvPr>
            <p:cNvSpPr txBox="1"/>
            <p:nvPr/>
          </p:nvSpPr>
          <p:spPr>
            <a:xfrm>
              <a:off x="792000" y="153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3" name="TextBox 112">
              <a:extLst>
                <a:ext uri="{FF2B5EF4-FFF2-40B4-BE49-F238E27FC236}">
                  <a16:creationId xmlns:a16="http://schemas.microsoft.com/office/drawing/2014/main" id="{292D4632-1780-401E-B900-E5D44FC225E7}"/>
                </a:ext>
              </a:extLst>
            </p:cNvPr>
            <p:cNvSpPr txBox="1"/>
            <p:nvPr/>
          </p:nvSpPr>
          <p:spPr>
            <a:xfrm>
              <a:off x="856120" y="174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2A859A9F-45CB-4AD4-AD11-CB6A54007741}"/>
                </a:ext>
              </a:extLst>
            </p:cNvPr>
            <p:cNvSpPr txBox="1"/>
            <p:nvPr/>
          </p:nvSpPr>
          <p:spPr>
            <a:xfrm>
              <a:off x="856120" y="196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5" name="TextBox 114">
              <a:extLst>
                <a:ext uri="{FF2B5EF4-FFF2-40B4-BE49-F238E27FC236}">
                  <a16:creationId xmlns:a16="http://schemas.microsoft.com/office/drawing/2014/main" id="{94B5C7D0-49FC-42D5-B4BC-513E01362D1A}"/>
                </a:ext>
              </a:extLst>
            </p:cNvPr>
            <p:cNvSpPr txBox="1"/>
            <p:nvPr/>
          </p:nvSpPr>
          <p:spPr>
            <a:xfrm>
              <a:off x="856120" y="217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6" name="TextBox 115">
              <a:extLst>
                <a:ext uri="{FF2B5EF4-FFF2-40B4-BE49-F238E27FC236}">
                  <a16:creationId xmlns:a16="http://schemas.microsoft.com/office/drawing/2014/main" id="{F3AFCBF9-C680-4680-BF45-F4492694C7EC}"/>
                </a:ext>
              </a:extLst>
            </p:cNvPr>
            <p:cNvSpPr txBox="1"/>
            <p:nvPr/>
          </p:nvSpPr>
          <p:spPr>
            <a:xfrm>
              <a:off x="856120" y="239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5467D794-DA12-42AF-8F89-D11007821A59}"/>
                </a:ext>
              </a:extLst>
            </p:cNvPr>
            <p:cNvSpPr txBox="1"/>
            <p:nvPr/>
          </p:nvSpPr>
          <p:spPr>
            <a:xfrm>
              <a:off x="856120" y="261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37C7392C-3B87-4EF9-AA55-164AAC14122E}"/>
                </a:ext>
              </a:extLst>
            </p:cNvPr>
            <p:cNvSpPr txBox="1"/>
            <p:nvPr/>
          </p:nvSpPr>
          <p:spPr>
            <a:xfrm>
              <a:off x="856120" y="282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9" name="TextBox 118">
              <a:extLst>
                <a:ext uri="{FF2B5EF4-FFF2-40B4-BE49-F238E27FC236}">
                  <a16:creationId xmlns:a16="http://schemas.microsoft.com/office/drawing/2014/main" id="{492FADD3-0AF5-4CEC-9573-960CD1D45FD3}"/>
                </a:ext>
              </a:extLst>
            </p:cNvPr>
            <p:cNvSpPr txBox="1"/>
            <p:nvPr/>
          </p:nvSpPr>
          <p:spPr>
            <a:xfrm>
              <a:off x="856120" y="304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0" name="TextBox 119">
              <a:extLst>
                <a:ext uri="{FF2B5EF4-FFF2-40B4-BE49-F238E27FC236}">
                  <a16:creationId xmlns:a16="http://schemas.microsoft.com/office/drawing/2014/main" id="{7120683D-11BB-4D5C-B1EB-28A7713DB485}"/>
                </a:ext>
              </a:extLst>
            </p:cNvPr>
            <p:cNvSpPr txBox="1"/>
            <p:nvPr/>
          </p:nvSpPr>
          <p:spPr>
            <a:xfrm>
              <a:off x="856120" y="325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1" name="TextBox 120">
              <a:extLst>
                <a:ext uri="{FF2B5EF4-FFF2-40B4-BE49-F238E27FC236}">
                  <a16:creationId xmlns:a16="http://schemas.microsoft.com/office/drawing/2014/main" id="{DABA1F76-794F-473D-8D6F-BFF4E8B07537}"/>
                </a:ext>
              </a:extLst>
            </p:cNvPr>
            <p:cNvSpPr txBox="1"/>
            <p:nvPr/>
          </p:nvSpPr>
          <p:spPr>
            <a:xfrm>
              <a:off x="856120" y="347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08DE9300-7A36-458D-8DC8-E9EB505387A3}"/>
                </a:ext>
              </a:extLst>
            </p:cNvPr>
            <p:cNvSpPr txBox="1"/>
            <p:nvPr/>
          </p:nvSpPr>
          <p:spPr>
            <a:xfrm>
              <a:off x="920240" y="369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8" name="object 54">
              <a:extLst>
                <a:ext uri="{FF2B5EF4-FFF2-40B4-BE49-F238E27FC236}">
                  <a16:creationId xmlns:a16="http://schemas.microsoft.com/office/drawing/2014/main" id="{C5DE48D0-7FD3-48F9-9728-F43DCDD42FE8}"/>
                </a:ext>
              </a:extLst>
            </p:cNvPr>
            <p:cNvSpPr txBox="1"/>
            <p:nvPr/>
          </p:nvSpPr>
          <p:spPr>
            <a:xfrm>
              <a:off x="108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Australia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5" name="object 54">
              <a:extLst>
                <a:ext uri="{FF2B5EF4-FFF2-40B4-BE49-F238E27FC236}">
                  <a16:creationId xmlns:a16="http://schemas.microsoft.com/office/drawing/2014/main" id="{7E1A8105-FB30-4EFF-A616-501EDF3B59A2}"/>
                </a:ext>
              </a:extLst>
            </p:cNvPr>
            <p:cNvSpPr txBox="1"/>
            <p:nvPr/>
          </p:nvSpPr>
          <p:spPr>
            <a:xfrm>
              <a:off x="1620000" y="384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Bangladesh</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6" name="object 54">
              <a:extLst>
                <a:ext uri="{FF2B5EF4-FFF2-40B4-BE49-F238E27FC236}">
                  <a16:creationId xmlns:a16="http://schemas.microsoft.com/office/drawing/2014/main" id="{0E6E8FA5-6FFC-427A-B181-A32D13DD73F8}"/>
                </a:ext>
              </a:extLst>
            </p:cNvPr>
            <p:cNvSpPr txBox="1"/>
            <p:nvPr/>
          </p:nvSpPr>
          <p:spPr>
            <a:xfrm>
              <a:off x="216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Fiji</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DDD534EC-EC61-483C-81F0-79A52419FA45}"/>
                </a:ext>
              </a:extLst>
            </p:cNvPr>
            <p:cNvSpPr txBox="1"/>
            <p:nvPr/>
          </p:nvSpPr>
          <p:spPr>
            <a:xfrm>
              <a:off x="270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India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0" name="object 54">
              <a:extLst>
                <a:ext uri="{FF2B5EF4-FFF2-40B4-BE49-F238E27FC236}">
                  <a16:creationId xmlns:a16="http://schemas.microsoft.com/office/drawing/2014/main" id="{4C061ADF-DD89-49E1-AA73-F29CE607F575}"/>
                </a:ext>
              </a:extLst>
            </p:cNvPr>
            <p:cNvSpPr txBox="1"/>
            <p:nvPr/>
          </p:nvSpPr>
          <p:spPr>
            <a:xfrm>
              <a:off x="324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Lao</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People’s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Democratic</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Republic</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9" name="object 54">
              <a:extLst>
                <a:ext uri="{FF2B5EF4-FFF2-40B4-BE49-F238E27FC236}">
                  <a16:creationId xmlns:a16="http://schemas.microsoft.com/office/drawing/2014/main" id="{A845BCAA-E6A6-494F-83EC-FC42BBBDAF05}"/>
                </a:ext>
              </a:extLst>
            </p:cNvPr>
            <p:cNvSpPr txBox="1"/>
            <p:nvPr/>
          </p:nvSpPr>
          <p:spPr>
            <a:xfrm>
              <a:off x="378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Malaysia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3" name="object 54">
              <a:extLst>
                <a:ext uri="{FF2B5EF4-FFF2-40B4-BE49-F238E27FC236}">
                  <a16:creationId xmlns:a16="http://schemas.microsoft.com/office/drawing/2014/main" id="{6BDDE5CD-1E8A-4843-B4D1-B240ACB9113D}"/>
                </a:ext>
              </a:extLst>
            </p:cNvPr>
            <p:cNvSpPr txBox="1"/>
            <p:nvPr/>
          </p:nvSpPr>
          <p:spPr>
            <a:xfrm>
              <a:off x="432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Mongolia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7" name="object 54">
              <a:extLst>
                <a:ext uri="{FF2B5EF4-FFF2-40B4-BE49-F238E27FC236}">
                  <a16:creationId xmlns:a16="http://schemas.microsoft.com/office/drawing/2014/main" id="{F1B2DB3A-6D80-4E25-A69E-7C150EFA063E}"/>
                </a:ext>
              </a:extLst>
            </p:cNvPr>
            <p:cNvSpPr txBox="1"/>
            <p:nvPr/>
          </p:nvSpPr>
          <p:spPr>
            <a:xfrm>
              <a:off x="486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Myanmar</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1" name="object 54">
              <a:extLst>
                <a:ext uri="{FF2B5EF4-FFF2-40B4-BE49-F238E27FC236}">
                  <a16:creationId xmlns:a16="http://schemas.microsoft.com/office/drawing/2014/main" id="{4FA30019-F630-4BC8-BB29-A79E081789DD}"/>
                </a:ext>
              </a:extLst>
            </p:cNvPr>
            <p:cNvSpPr txBox="1"/>
            <p:nvPr/>
          </p:nvSpPr>
          <p:spPr>
            <a:xfrm>
              <a:off x="540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Nepal</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6" name="object 54">
              <a:extLst>
                <a:ext uri="{FF2B5EF4-FFF2-40B4-BE49-F238E27FC236}">
                  <a16:creationId xmlns:a16="http://schemas.microsoft.com/office/drawing/2014/main" id="{1406C037-A9D5-461B-AA75-10E50FE379CC}"/>
                </a:ext>
              </a:extLst>
            </p:cNvPr>
            <p:cNvSpPr txBox="1"/>
            <p:nvPr/>
          </p:nvSpPr>
          <p:spPr>
            <a:xfrm>
              <a:off x="594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Pakistan</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05" name="object 54">
              <a:extLst>
                <a:ext uri="{FF2B5EF4-FFF2-40B4-BE49-F238E27FC236}">
                  <a16:creationId xmlns:a16="http://schemas.microsoft.com/office/drawing/2014/main" id="{01E7ED7A-B302-4F39-B788-35D7886253C5}"/>
                </a:ext>
              </a:extLst>
            </p:cNvPr>
            <p:cNvSpPr txBox="1"/>
            <p:nvPr/>
          </p:nvSpPr>
          <p:spPr>
            <a:xfrm>
              <a:off x="648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Papua New Guinea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99" name="object 54">
              <a:extLst>
                <a:ext uri="{FF2B5EF4-FFF2-40B4-BE49-F238E27FC236}">
                  <a16:creationId xmlns:a16="http://schemas.microsoft.com/office/drawing/2014/main" id="{6BAC7C2A-072A-41D6-B232-68669EF8F2DB}"/>
                </a:ext>
              </a:extLst>
            </p:cNvPr>
            <p:cNvSpPr txBox="1"/>
            <p:nvPr/>
          </p:nvSpPr>
          <p:spPr>
            <a:xfrm>
              <a:off x="702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Philippines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93" name="object 54">
              <a:extLst>
                <a:ext uri="{FF2B5EF4-FFF2-40B4-BE49-F238E27FC236}">
                  <a16:creationId xmlns:a16="http://schemas.microsoft.com/office/drawing/2014/main" id="{D16A6C84-507E-4D8E-96EF-D2B101B4E343}"/>
                </a:ext>
              </a:extLst>
            </p:cNvPr>
            <p:cNvSpPr txBox="1"/>
            <p:nvPr/>
          </p:nvSpPr>
          <p:spPr>
            <a:xfrm>
              <a:off x="756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Sri Lanka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87" name="object 54">
              <a:extLst>
                <a:ext uri="{FF2B5EF4-FFF2-40B4-BE49-F238E27FC236}">
                  <a16:creationId xmlns:a16="http://schemas.microsoft.com/office/drawing/2014/main" id="{B74E17C1-8953-4D11-9102-F36912DE90C0}"/>
                </a:ext>
              </a:extLst>
            </p:cNvPr>
            <p:cNvSpPr txBox="1"/>
            <p:nvPr/>
          </p:nvSpPr>
          <p:spPr>
            <a:xfrm>
              <a:off x="810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Thailand</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81" name="object 54">
              <a:extLst>
                <a:ext uri="{FF2B5EF4-FFF2-40B4-BE49-F238E27FC236}">
                  <a16:creationId xmlns:a16="http://schemas.microsoft.com/office/drawing/2014/main" id="{AF3BB5CB-85A6-439F-9437-B59BB79BEB62}"/>
                </a:ext>
              </a:extLst>
            </p:cNvPr>
            <p:cNvSpPr txBox="1"/>
            <p:nvPr/>
          </p:nvSpPr>
          <p:spPr>
            <a:xfrm>
              <a:off x="864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Viet Nam</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309" name="Rectangle 308">
              <a:extLst>
                <a:ext uri="{FF2B5EF4-FFF2-40B4-BE49-F238E27FC236}">
                  <a16:creationId xmlns:a16="http://schemas.microsoft.com/office/drawing/2014/main" id="{C8E9D7E1-2990-4FFC-BC35-766482CD3236}"/>
                </a:ext>
              </a:extLst>
            </p:cNvPr>
            <p:cNvSpPr/>
            <p:nvPr/>
          </p:nvSpPr>
          <p:spPr>
            <a:xfrm>
              <a:off x="4057200" y="2921542"/>
              <a:ext cx="64800" cy="840458"/>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69" name="Rectangle 268">
              <a:extLst>
                <a:ext uri="{FF2B5EF4-FFF2-40B4-BE49-F238E27FC236}">
                  <a16:creationId xmlns:a16="http://schemas.microsoft.com/office/drawing/2014/main" id="{79F4E944-1A90-4DEB-843A-5561770F9FCE}"/>
                </a:ext>
              </a:extLst>
            </p:cNvPr>
            <p:cNvSpPr/>
            <p:nvPr/>
          </p:nvSpPr>
          <p:spPr>
            <a:xfrm>
              <a:off x="2977200" y="2690078"/>
              <a:ext cx="64800" cy="1071922"/>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24" name="Rectangle 323">
              <a:extLst>
                <a:ext uri="{FF2B5EF4-FFF2-40B4-BE49-F238E27FC236}">
                  <a16:creationId xmlns:a16="http://schemas.microsoft.com/office/drawing/2014/main" id="{98CF62E0-15EB-40ED-AD3C-48372161E692}"/>
                </a:ext>
              </a:extLst>
            </p:cNvPr>
            <p:cNvSpPr/>
            <p:nvPr/>
          </p:nvSpPr>
          <p:spPr>
            <a:xfrm>
              <a:off x="8917200" y="2624399"/>
              <a:ext cx="64800" cy="11376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3" name="Rectangle 72">
              <a:extLst>
                <a:ext uri="{FF2B5EF4-FFF2-40B4-BE49-F238E27FC236}">
                  <a16:creationId xmlns:a16="http://schemas.microsoft.com/office/drawing/2014/main" id="{97087989-BD81-4AB5-909A-DEFFD44B40DB}"/>
                </a:ext>
              </a:extLst>
            </p:cNvPr>
            <p:cNvSpPr/>
            <p:nvPr/>
          </p:nvSpPr>
          <p:spPr>
            <a:xfrm>
              <a:off x="1357200" y="1925456"/>
              <a:ext cx="64800" cy="1836544"/>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59" name="Rectangle 258">
              <a:extLst>
                <a:ext uri="{FF2B5EF4-FFF2-40B4-BE49-F238E27FC236}">
                  <a16:creationId xmlns:a16="http://schemas.microsoft.com/office/drawing/2014/main" id="{65C354AC-8707-4C29-B82E-33511052F12A}"/>
                </a:ext>
              </a:extLst>
            </p:cNvPr>
            <p:cNvSpPr/>
            <p:nvPr/>
          </p:nvSpPr>
          <p:spPr>
            <a:xfrm>
              <a:off x="1897200" y="3182400"/>
              <a:ext cx="64800" cy="5796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01" name="Rectangle 300">
              <a:extLst>
                <a:ext uri="{FF2B5EF4-FFF2-40B4-BE49-F238E27FC236}">
                  <a16:creationId xmlns:a16="http://schemas.microsoft.com/office/drawing/2014/main" id="{F9BDF86C-A3B1-4FEA-9F59-D693591CC89C}"/>
                </a:ext>
              </a:extLst>
            </p:cNvPr>
            <p:cNvSpPr/>
            <p:nvPr/>
          </p:nvSpPr>
          <p:spPr>
            <a:xfrm>
              <a:off x="5137200" y="3158940"/>
              <a:ext cx="64800" cy="603059"/>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97" name="Rectangle 296">
              <a:extLst>
                <a:ext uri="{FF2B5EF4-FFF2-40B4-BE49-F238E27FC236}">
                  <a16:creationId xmlns:a16="http://schemas.microsoft.com/office/drawing/2014/main" id="{8362FDFF-28E3-4887-A814-F4F0FD64597F}"/>
                </a:ext>
              </a:extLst>
            </p:cNvPr>
            <p:cNvSpPr/>
            <p:nvPr/>
          </p:nvSpPr>
          <p:spPr>
            <a:xfrm>
              <a:off x="5677200" y="1638599"/>
              <a:ext cx="64800" cy="2123401"/>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93" name="Rectangle 292">
              <a:extLst>
                <a:ext uri="{FF2B5EF4-FFF2-40B4-BE49-F238E27FC236}">
                  <a16:creationId xmlns:a16="http://schemas.microsoft.com/office/drawing/2014/main" id="{CAE4D8FC-9893-4898-A45D-9734A64FD73D}"/>
                </a:ext>
              </a:extLst>
            </p:cNvPr>
            <p:cNvSpPr/>
            <p:nvPr/>
          </p:nvSpPr>
          <p:spPr>
            <a:xfrm>
              <a:off x="6217200" y="2912640"/>
              <a:ext cx="64800" cy="84936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36" name="Rectangle 335">
              <a:extLst>
                <a:ext uri="{FF2B5EF4-FFF2-40B4-BE49-F238E27FC236}">
                  <a16:creationId xmlns:a16="http://schemas.microsoft.com/office/drawing/2014/main" id="{8B09824B-B3DA-4107-8AA4-0DCBCF4133D5}"/>
                </a:ext>
              </a:extLst>
            </p:cNvPr>
            <p:cNvSpPr/>
            <p:nvPr/>
          </p:nvSpPr>
          <p:spPr>
            <a:xfrm>
              <a:off x="7297200" y="3180498"/>
              <a:ext cx="64800" cy="581502"/>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32" name="Rectangle 331">
              <a:extLst>
                <a:ext uri="{FF2B5EF4-FFF2-40B4-BE49-F238E27FC236}">
                  <a16:creationId xmlns:a16="http://schemas.microsoft.com/office/drawing/2014/main" id="{178F37B7-1932-418D-8F6A-3D453B64504D}"/>
                </a:ext>
              </a:extLst>
            </p:cNvPr>
            <p:cNvSpPr/>
            <p:nvPr/>
          </p:nvSpPr>
          <p:spPr>
            <a:xfrm>
              <a:off x="7837200" y="3595160"/>
              <a:ext cx="64800" cy="166839"/>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308" name="Rectangle 307">
              <a:extLst>
                <a:ext uri="{FF2B5EF4-FFF2-40B4-BE49-F238E27FC236}">
                  <a16:creationId xmlns:a16="http://schemas.microsoft.com/office/drawing/2014/main" id="{4B99A01B-04F7-4EAA-9265-65C87ED63656}"/>
                </a:ext>
              </a:extLst>
            </p:cNvPr>
            <p:cNvSpPr/>
            <p:nvPr/>
          </p:nvSpPr>
          <p:spPr>
            <a:xfrm>
              <a:off x="3978000" y="2826000"/>
              <a:ext cx="64800" cy="9360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00" name="Rectangle 299">
              <a:extLst>
                <a:ext uri="{FF2B5EF4-FFF2-40B4-BE49-F238E27FC236}">
                  <a16:creationId xmlns:a16="http://schemas.microsoft.com/office/drawing/2014/main" id="{C2B0DD2D-C75D-4030-ADE6-FE62C8BEC744}"/>
                </a:ext>
              </a:extLst>
            </p:cNvPr>
            <p:cNvSpPr/>
            <p:nvPr/>
          </p:nvSpPr>
          <p:spPr>
            <a:xfrm>
              <a:off x="5058000" y="2631600"/>
              <a:ext cx="64800" cy="11304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96" name="Rectangle 295">
              <a:extLst>
                <a:ext uri="{FF2B5EF4-FFF2-40B4-BE49-F238E27FC236}">
                  <a16:creationId xmlns:a16="http://schemas.microsoft.com/office/drawing/2014/main" id="{8F50F40C-5A3A-42C1-B2D4-617F5317A7A6}"/>
                </a:ext>
              </a:extLst>
            </p:cNvPr>
            <p:cNvSpPr/>
            <p:nvPr/>
          </p:nvSpPr>
          <p:spPr>
            <a:xfrm>
              <a:off x="5598000" y="1825200"/>
              <a:ext cx="64800" cy="19368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92" name="Rectangle 291">
              <a:extLst>
                <a:ext uri="{FF2B5EF4-FFF2-40B4-BE49-F238E27FC236}">
                  <a16:creationId xmlns:a16="http://schemas.microsoft.com/office/drawing/2014/main" id="{3BC9D414-AA90-4995-BEC0-070CD0BCAD54}"/>
                </a:ext>
              </a:extLst>
            </p:cNvPr>
            <p:cNvSpPr/>
            <p:nvPr/>
          </p:nvSpPr>
          <p:spPr>
            <a:xfrm>
              <a:off x="6138000" y="3279600"/>
              <a:ext cx="64800" cy="4824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73" name="Rectangle 272">
              <a:extLst>
                <a:ext uri="{FF2B5EF4-FFF2-40B4-BE49-F238E27FC236}">
                  <a16:creationId xmlns:a16="http://schemas.microsoft.com/office/drawing/2014/main" id="{0DBC75E6-D0CF-430D-9326-4D4AF70D46E6}"/>
                </a:ext>
              </a:extLst>
            </p:cNvPr>
            <p:cNvSpPr/>
            <p:nvPr/>
          </p:nvSpPr>
          <p:spPr>
            <a:xfrm>
              <a:off x="3438000" y="3542400"/>
              <a:ext cx="64800" cy="2196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68" name="Rectangle 267">
              <a:extLst>
                <a:ext uri="{FF2B5EF4-FFF2-40B4-BE49-F238E27FC236}">
                  <a16:creationId xmlns:a16="http://schemas.microsoft.com/office/drawing/2014/main" id="{F8160D0F-C769-4033-A08C-0EFAD134A71C}"/>
                </a:ext>
              </a:extLst>
            </p:cNvPr>
            <p:cNvSpPr/>
            <p:nvPr/>
          </p:nvSpPr>
          <p:spPr>
            <a:xfrm>
              <a:off x="2898000" y="2361600"/>
              <a:ext cx="64800" cy="14004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63" name="Rectangle 262">
              <a:extLst>
                <a:ext uri="{FF2B5EF4-FFF2-40B4-BE49-F238E27FC236}">
                  <a16:creationId xmlns:a16="http://schemas.microsoft.com/office/drawing/2014/main" id="{837583C8-8E80-4324-BBAF-8B761EDB959D}"/>
                </a:ext>
              </a:extLst>
            </p:cNvPr>
            <p:cNvSpPr/>
            <p:nvPr/>
          </p:nvSpPr>
          <p:spPr>
            <a:xfrm>
              <a:off x="2358000" y="2862000"/>
              <a:ext cx="64800" cy="9000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2" name="Rectangle 71">
              <a:extLst>
                <a:ext uri="{FF2B5EF4-FFF2-40B4-BE49-F238E27FC236}">
                  <a16:creationId xmlns:a16="http://schemas.microsoft.com/office/drawing/2014/main" id="{44A03FFB-0006-4C64-9191-7CA844C7041B}"/>
                </a:ext>
              </a:extLst>
            </p:cNvPr>
            <p:cNvSpPr/>
            <p:nvPr/>
          </p:nvSpPr>
          <p:spPr>
            <a:xfrm>
              <a:off x="1278000" y="1817636"/>
              <a:ext cx="64800" cy="1944364"/>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04" name="Rectangle 303">
              <a:extLst>
                <a:ext uri="{FF2B5EF4-FFF2-40B4-BE49-F238E27FC236}">
                  <a16:creationId xmlns:a16="http://schemas.microsoft.com/office/drawing/2014/main" id="{F8CD1CBD-26FF-44B8-B0C6-096410465426}"/>
                </a:ext>
              </a:extLst>
            </p:cNvPr>
            <p:cNvSpPr/>
            <p:nvPr/>
          </p:nvSpPr>
          <p:spPr>
            <a:xfrm>
              <a:off x="4518000" y="1868400"/>
              <a:ext cx="64800" cy="18936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39" name="Rectangle 338">
              <a:extLst>
                <a:ext uri="{FF2B5EF4-FFF2-40B4-BE49-F238E27FC236}">
                  <a16:creationId xmlns:a16="http://schemas.microsoft.com/office/drawing/2014/main" id="{8A758222-A510-4A67-AB0E-E56A10F2E37F}"/>
                </a:ext>
              </a:extLst>
            </p:cNvPr>
            <p:cNvSpPr/>
            <p:nvPr/>
          </p:nvSpPr>
          <p:spPr>
            <a:xfrm>
              <a:off x="6678000" y="2487600"/>
              <a:ext cx="64800" cy="12744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35" name="Rectangle 334">
              <a:extLst>
                <a:ext uri="{FF2B5EF4-FFF2-40B4-BE49-F238E27FC236}">
                  <a16:creationId xmlns:a16="http://schemas.microsoft.com/office/drawing/2014/main" id="{3A11A66C-F052-4240-8482-977001BC4E7B}"/>
                </a:ext>
              </a:extLst>
            </p:cNvPr>
            <p:cNvSpPr/>
            <p:nvPr/>
          </p:nvSpPr>
          <p:spPr>
            <a:xfrm>
              <a:off x="7218000" y="3412800"/>
              <a:ext cx="64800" cy="3492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31" name="Rectangle 330">
              <a:extLst>
                <a:ext uri="{FF2B5EF4-FFF2-40B4-BE49-F238E27FC236}">
                  <a16:creationId xmlns:a16="http://schemas.microsoft.com/office/drawing/2014/main" id="{744C80DC-3E74-459F-A41F-BEF0E1274829}"/>
                </a:ext>
              </a:extLst>
            </p:cNvPr>
            <p:cNvSpPr/>
            <p:nvPr/>
          </p:nvSpPr>
          <p:spPr>
            <a:xfrm>
              <a:off x="7758000" y="2890800"/>
              <a:ext cx="64800" cy="8712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27" name="Rectangle 326">
              <a:extLst>
                <a:ext uri="{FF2B5EF4-FFF2-40B4-BE49-F238E27FC236}">
                  <a16:creationId xmlns:a16="http://schemas.microsoft.com/office/drawing/2014/main" id="{C688C7C7-437A-4095-8757-D31DD938E2BD}"/>
                </a:ext>
              </a:extLst>
            </p:cNvPr>
            <p:cNvSpPr/>
            <p:nvPr/>
          </p:nvSpPr>
          <p:spPr>
            <a:xfrm>
              <a:off x="8298000" y="2833200"/>
              <a:ext cx="64800" cy="9288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23" name="Rectangle 322">
              <a:extLst>
                <a:ext uri="{FF2B5EF4-FFF2-40B4-BE49-F238E27FC236}">
                  <a16:creationId xmlns:a16="http://schemas.microsoft.com/office/drawing/2014/main" id="{FEE24F8B-BCCB-43DA-AD72-E88CD9E3C357}"/>
                </a:ext>
              </a:extLst>
            </p:cNvPr>
            <p:cNvSpPr/>
            <p:nvPr/>
          </p:nvSpPr>
          <p:spPr>
            <a:xfrm>
              <a:off x="8838000" y="2383200"/>
              <a:ext cx="64800" cy="13788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37" name="Rectangle 336">
              <a:extLst>
                <a:ext uri="{FF2B5EF4-FFF2-40B4-BE49-F238E27FC236}">
                  <a16:creationId xmlns:a16="http://schemas.microsoft.com/office/drawing/2014/main" id="{354D7562-3E45-4777-9E07-3AA938A3ACAD}"/>
                </a:ext>
              </a:extLst>
            </p:cNvPr>
            <p:cNvSpPr/>
            <p:nvPr/>
          </p:nvSpPr>
          <p:spPr>
            <a:xfrm>
              <a:off x="7376400" y="3443820"/>
              <a:ext cx="64800" cy="31818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70" name="Rectangle 269">
              <a:extLst>
                <a:ext uri="{FF2B5EF4-FFF2-40B4-BE49-F238E27FC236}">
                  <a16:creationId xmlns:a16="http://schemas.microsoft.com/office/drawing/2014/main" id="{1C907436-C48C-4ED2-B973-EC9177695577}"/>
                </a:ext>
              </a:extLst>
            </p:cNvPr>
            <p:cNvSpPr/>
            <p:nvPr/>
          </p:nvSpPr>
          <p:spPr>
            <a:xfrm>
              <a:off x="3056400" y="2301338"/>
              <a:ext cx="64800" cy="1460662"/>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98" name="Rectangle 297">
              <a:extLst>
                <a:ext uri="{FF2B5EF4-FFF2-40B4-BE49-F238E27FC236}">
                  <a16:creationId xmlns:a16="http://schemas.microsoft.com/office/drawing/2014/main" id="{715AEB67-61A0-4E49-A923-D9ACFB2422A7}"/>
                </a:ext>
              </a:extLst>
            </p:cNvPr>
            <p:cNvSpPr/>
            <p:nvPr/>
          </p:nvSpPr>
          <p:spPr>
            <a:xfrm>
              <a:off x="5756400" y="1828800"/>
              <a:ext cx="64800" cy="193320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94" name="Rectangle 293">
              <a:extLst>
                <a:ext uri="{FF2B5EF4-FFF2-40B4-BE49-F238E27FC236}">
                  <a16:creationId xmlns:a16="http://schemas.microsoft.com/office/drawing/2014/main" id="{DD2671DA-F9C1-4741-8FE0-B754464F01AB}"/>
                </a:ext>
              </a:extLst>
            </p:cNvPr>
            <p:cNvSpPr/>
            <p:nvPr/>
          </p:nvSpPr>
          <p:spPr>
            <a:xfrm>
              <a:off x="6296400" y="3135200"/>
              <a:ext cx="64800" cy="626799"/>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33" name="Rectangle 332">
              <a:extLst>
                <a:ext uri="{FF2B5EF4-FFF2-40B4-BE49-F238E27FC236}">
                  <a16:creationId xmlns:a16="http://schemas.microsoft.com/office/drawing/2014/main" id="{461054F8-67BE-4647-BC49-1CF4B9D367BE}"/>
                </a:ext>
              </a:extLst>
            </p:cNvPr>
            <p:cNvSpPr/>
            <p:nvPr/>
          </p:nvSpPr>
          <p:spPr>
            <a:xfrm>
              <a:off x="7916400" y="2964076"/>
              <a:ext cx="64800" cy="797924"/>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29" name="Rectangle 328">
              <a:extLst>
                <a:ext uri="{FF2B5EF4-FFF2-40B4-BE49-F238E27FC236}">
                  <a16:creationId xmlns:a16="http://schemas.microsoft.com/office/drawing/2014/main" id="{DDDABC84-5F28-447B-8E33-D90E16A5B331}"/>
                </a:ext>
              </a:extLst>
            </p:cNvPr>
            <p:cNvSpPr/>
            <p:nvPr/>
          </p:nvSpPr>
          <p:spPr>
            <a:xfrm>
              <a:off x="8456400" y="2862000"/>
              <a:ext cx="64800" cy="90000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42" name="Rectangle 341">
              <a:extLst>
                <a:ext uri="{FF2B5EF4-FFF2-40B4-BE49-F238E27FC236}">
                  <a16:creationId xmlns:a16="http://schemas.microsoft.com/office/drawing/2014/main" id="{F043F147-0F44-4FF8-9786-7DD86D53E511}"/>
                </a:ext>
              </a:extLst>
            </p:cNvPr>
            <p:cNvSpPr/>
            <p:nvPr/>
          </p:nvSpPr>
          <p:spPr>
            <a:xfrm>
              <a:off x="4136400" y="2833200"/>
              <a:ext cx="64800" cy="92880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307" name="Rectangle 306">
              <a:extLst>
                <a:ext uri="{FF2B5EF4-FFF2-40B4-BE49-F238E27FC236}">
                  <a16:creationId xmlns:a16="http://schemas.microsoft.com/office/drawing/2014/main" id="{B2C27974-4EB0-458B-9E2F-5DCCCC83779E}"/>
                </a:ext>
              </a:extLst>
            </p:cNvPr>
            <p:cNvSpPr/>
            <p:nvPr/>
          </p:nvSpPr>
          <p:spPr>
            <a:xfrm>
              <a:off x="3898800" y="3003642"/>
              <a:ext cx="64800" cy="758358"/>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95" name="Rectangle 294">
              <a:extLst>
                <a:ext uri="{FF2B5EF4-FFF2-40B4-BE49-F238E27FC236}">
                  <a16:creationId xmlns:a16="http://schemas.microsoft.com/office/drawing/2014/main" id="{F3EB8B14-9F54-41E9-8A70-E9CB58CC3264}"/>
                </a:ext>
              </a:extLst>
            </p:cNvPr>
            <p:cNvSpPr/>
            <p:nvPr/>
          </p:nvSpPr>
          <p:spPr>
            <a:xfrm>
              <a:off x="5518800" y="1706400"/>
              <a:ext cx="64800" cy="205560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91" name="Rectangle 290">
              <a:extLst>
                <a:ext uri="{FF2B5EF4-FFF2-40B4-BE49-F238E27FC236}">
                  <a16:creationId xmlns:a16="http://schemas.microsoft.com/office/drawing/2014/main" id="{909BB852-DCBF-41A8-9AC1-FAB570FABBB5}"/>
                </a:ext>
              </a:extLst>
            </p:cNvPr>
            <p:cNvSpPr/>
            <p:nvPr/>
          </p:nvSpPr>
          <p:spPr>
            <a:xfrm>
              <a:off x="6058800" y="3100580"/>
              <a:ext cx="64800" cy="66142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334" name="Rectangle 333">
              <a:extLst>
                <a:ext uri="{FF2B5EF4-FFF2-40B4-BE49-F238E27FC236}">
                  <a16:creationId xmlns:a16="http://schemas.microsoft.com/office/drawing/2014/main" id="{1FE907B2-F078-439C-8728-475EE885A9B3}"/>
                </a:ext>
              </a:extLst>
            </p:cNvPr>
            <p:cNvSpPr/>
            <p:nvPr/>
          </p:nvSpPr>
          <p:spPr>
            <a:xfrm>
              <a:off x="7138800" y="3230160"/>
              <a:ext cx="64800" cy="531839"/>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30" name="Rectangle 329">
              <a:extLst>
                <a:ext uri="{FF2B5EF4-FFF2-40B4-BE49-F238E27FC236}">
                  <a16:creationId xmlns:a16="http://schemas.microsoft.com/office/drawing/2014/main" id="{54B041A0-9018-401C-8C66-3F94A07ABF12}"/>
                </a:ext>
              </a:extLst>
            </p:cNvPr>
            <p:cNvSpPr/>
            <p:nvPr/>
          </p:nvSpPr>
          <p:spPr>
            <a:xfrm>
              <a:off x="7678800" y="3115418"/>
              <a:ext cx="64800" cy="646582"/>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57" name="Rectangle 256">
              <a:extLst>
                <a:ext uri="{FF2B5EF4-FFF2-40B4-BE49-F238E27FC236}">
                  <a16:creationId xmlns:a16="http://schemas.microsoft.com/office/drawing/2014/main" id="{2C5E8089-A87F-42C8-B8FF-F80F33DF9261}"/>
                </a:ext>
              </a:extLst>
            </p:cNvPr>
            <p:cNvSpPr/>
            <p:nvPr/>
          </p:nvSpPr>
          <p:spPr>
            <a:xfrm>
              <a:off x="1738800" y="3087720"/>
              <a:ext cx="64800" cy="674279"/>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67" name="Rectangle 266">
              <a:extLst>
                <a:ext uri="{FF2B5EF4-FFF2-40B4-BE49-F238E27FC236}">
                  <a16:creationId xmlns:a16="http://schemas.microsoft.com/office/drawing/2014/main" id="{F3963D9F-1786-4CBA-935F-B4845110D4E8}"/>
                </a:ext>
              </a:extLst>
            </p:cNvPr>
            <p:cNvSpPr/>
            <p:nvPr/>
          </p:nvSpPr>
          <p:spPr>
            <a:xfrm>
              <a:off x="2818800" y="2278800"/>
              <a:ext cx="64800" cy="148320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272" name="Rectangle 271">
              <a:extLst>
                <a:ext uri="{FF2B5EF4-FFF2-40B4-BE49-F238E27FC236}">
                  <a16:creationId xmlns:a16="http://schemas.microsoft.com/office/drawing/2014/main" id="{1FB0085B-C517-4EBC-A2A1-9E17D02E7C0B}"/>
                </a:ext>
              </a:extLst>
            </p:cNvPr>
            <p:cNvSpPr/>
            <p:nvPr/>
          </p:nvSpPr>
          <p:spPr>
            <a:xfrm>
              <a:off x="3358800" y="1700916"/>
              <a:ext cx="64800" cy="2061084"/>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26" name="Rectangle 325">
              <a:extLst>
                <a:ext uri="{FF2B5EF4-FFF2-40B4-BE49-F238E27FC236}">
                  <a16:creationId xmlns:a16="http://schemas.microsoft.com/office/drawing/2014/main" id="{FA17DF63-1718-48B5-9E95-2DFC2D24AF3B}"/>
                </a:ext>
              </a:extLst>
            </p:cNvPr>
            <p:cNvSpPr/>
            <p:nvPr/>
          </p:nvSpPr>
          <p:spPr>
            <a:xfrm>
              <a:off x="8218800" y="2620837"/>
              <a:ext cx="64800" cy="1141163"/>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22" name="Rectangle 321">
              <a:extLst>
                <a:ext uri="{FF2B5EF4-FFF2-40B4-BE49-F238E27FC236}">
                  <a16:creationId xmlns:a16="http://schemas.microsoft.com/office/drawing/2014/main" id="{623B75EC-6497-4F41-AA61-83FED963B450}"/>
                </a:ext>
              </a:extLst>
            </p:cNvPr>
            <p:cNvSpPr/>
            <p:nvPr/>
          </p:nvSpPr>
          <p:spPr>
            <a:xfrm>
              <a:off x="8758800" y="2826000"/>
              <a:ext cx="64800" cy="93600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388" name="Rectangle 387">
              <a:extLst>
                <a:ext uri="{FF2B5EF4-FFF2-40B4-BE49-F238E27FC236}">
                  <a16:creationId xmlns:a16="http://schemas.microsoft.com/office/drawing/2014/main" id="{D27376A2-4574-43A1-BA17-82F4535687B2}"/>
                </a:ext>
              </a:extLst>
            </p:cNvPr>
            <p:cNvSpPr/>
            <p:nvPr/>
          </p:nvSpPr>
          <p:spPr>
            <a:xfrm>
              <a:off x="4438800" y="2113200"/>
              <a:ext cx="64800" cy="164880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388371863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AD8F568-AA2E-4D4A-A286-F4B04634A7EA}"/>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key populations who reported receiving at least two prevention services in the past three months, Asia and the Pacific, 2016–2018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067874"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2016–2018.</a:t>
              </a:r>
            </a:p>
          </p:txBody>
        </p:sp>
        <p:sp>
          <p:nvSpPr>
            <p:cNvPr id="39" name="Rectangle 38">
              <a:extLst>
                <a:ext uri="{FF2B5EF4-FFF2-40B4-BE49-F238E27FC236}">
                  <a16:creationId xmlns:a16="http://schemas.microsoft.com/office/drawing/2014/main" id="{82B8A0DB-DE43-4108-B028-9058A649B2F4}"/>
                </a:ext>
              </a:extLst>
            </p:cNvPr>
            <p:cNvSpPr/>
            <p:nvPr/>
          </p:nvSpPr>
          <p:spPr>
            <a:xfrm>
              <a:off x="540001" y="5130000"/>
              <a:ext cx="6822000" cy="738664"/>
            </a:xfrm>
            <a:prstGeom prst="rect">
              <a:avLst/>
            </a:prstGeom>
          </p:spPr>
          <p:txBody>
            <a:bodyPr wrap="square" lIns="0">
              <a:spAutoFit/>
            </a:bodyPr>
            <a:lstStyle/>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a:t>
              </a:r>
              <a:r>
                <a:rPr kumimoji="0" lang="en-GB" sz="7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The use of an asterisk (*) indicates that data for marked countries come from programme data (which tend to show higher values due to the use as a denominator of the number of key population members that are linked to the programme) and not from a survey.</a:t>
              </a:r>
            </a:p>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endPar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a:t>
              </a:r>
              <a:r>
                <a:rPr kumimoji="0" lang="en-GB" sz="7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Possible prevention services received among sex workers, gay men and other men who have sex with men and transgender people: condoms and lubricant, counselling on condom use and safe sex, and testing of STIs. Possible prevention services received among people who inject drugs: condoms and lubricant, counselling on condom use and safe sex, and clean needles or syringes.</a:t>
              </a:r>
            </a:p>
          </p:txBody>
        </p:sp>
        <p:sp>
          <p:nvSpPr>
            <p:cNvPr id="63" name="object 48">
              <a:extLst>
                <a:ext uri="{FF2B5EF4-FFF2-40B4-BE49-F238E27FC236}">
                  <a16:creationId xmlns:a16="http://schemas.microsoft.com/office/drawing/2014/main" id="{845EFC78-2B80-40AE-B306-8605F5027482}"/>
                </a:ext>
              </a:extLst>
            </p:cNvPr>
            <p:cNvSpPr/>
            <p:nvPr/>
          </p:nvSpPr>
          <p:spPr>
            <a:xfrm>
              <a:off x="1080010" y="3761341"/>
              <a:ext cx="7920000" cy="0"/>
            </a:xfrm>
            <a:custGeom>
              <a:avLst/>
              <a:gdLst/>
              <a:ahLst/>
              <a:cxnLst/>
              <a:rect l="l" t="t" r="r" b="b"/>
              <a:pathLst>
                <a:path w="5788659">
                  <a:moveTo>
                    <a:pt x="0" y="0"/>
                  </a:moveTo>
                  <a:lnTo>
                    <a:pt x="5788317"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4" name="TextBox 63">
              <a:extLst>
                <a:ext uri="{FF2B5EF4-FFF2-40B4-BE49-F238E27FC236}">
                  <a16:creationId xmlns:a16="http://schemas.microsoft.com/office/drawing/2014/main" id="{70E61AA9-69F7-4EF1-B502-0B006FA7D235}"/>
                </a:ext>
              </a:extLst>
            </p:cNvPr>
            <p:cNvSpPr txBox="1"/>
            <p:nvPr/>
          </p:nvSpPr>
          <p:spPr>
            <a:xfrm>
              <a:off x="540000" y="249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5" name="TextBox 64">
              <a:extLst>
                <a:ext uri="{FF2B5EF4-FFF2-40B4-BE49-F238E27FC236}">
                  <a16:creationId xmlns:a16="http://schemas.microsoft.com/office/drawing/2014/main" id="{A651DE31-CC25-4382-88ED-679EFC12D647}"/>
                </a:ext>
              </a:extLst>
            </p:cNvPr>
            <p:cNvSpPr txBox="1"/>
            <p:nvPr/>
          </p:nvSpPr>
          <p:spPr>
            <a:xfrm>
              <a:off x="792000" y="153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6" name="TextBox 65">
              <a:extLst>
                <a:ext uri="{FF2B5EF4-FFF2-40B4-BE49-F238E27FC236}">
                  <a16:creationId xmlns:a16="http://schemas.microsoft.com/office/drawing/2014/main" id="{432BDEA2-9BBA-47A3-BF72-D6CB2E7D9489}"/>
                </a:ext>
              </a:extLst>
            </p:cNvPr>
            <p:cNvSpPr txBox="1"/>
            <p:nvPr/>
          </p:nvSpPr>
          <p:spPr>
            <a:xfrm>
              <a:off x="856120" y="174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7" name="TextBox 66">
              <a:extLst>
                <a:ext uri="{FF2B5EF4-FFF2-40B4-BE49-F238E27FC236}">
                  <a16:creationId xmlns:a16="http://schemas.microsoft.com/office/drawing/2014/main" id="{B328FF81-0628-4E31-A0AC-B091F71E421E}"/>
                </a:ext>
              </a:extLst>
            </p:cNvPr>
            <p:cNvSpPr txBox="1"/>
            <p:nvPr/>
          </p:nvSpPr>
          <p:spPr>
            <a:xfrm>
              <a:off x="856120" y="196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8" name="TextBox 67">
              <a:extLst>
                <a:ext uri="{FF2B5EF4-FFF2-40B4-BE49-F238E27FC236}">
                  <a16:creationId xmlns:a16="http://schemas.microsoft.com/office/drawing/2014/main" id="{97870313-3B52-4076-BB85-B1960295C4BD}"/>
                </a:ext>
              </a:extLst>
            </p:cNvPr>
            <p:cNvSpPr txBox="1"/>
            <p:nvPr/>
          </p:nvSpPr>
          <p:spPr>
            <a:xfrm>
              <a:off x="856120" y="217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9" name="TextBox 68">
              <a:extLst>
                <a:ext uri="{FF2B5EF4-FFF2-40B4-BE49-F238E27FC236}">
                  <a16:creationId xmlns:a16="http://schemas.microsoft.com/office/drawing/2014/main" id="{D83727B6-4410-43AA-948C-A30DE126B67A}"/>
                </a:ext>
              </a:extLst>
            </p:cNvPr>
            <p:cNvSpPr txBox="1"/>
            <p:nvPr/>
          </p:nvSpPr>
          <p:spPr>
            <a:xfrm>
              <a:off x="856120" y="239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0" name="TextBox 69">
              <a:extLst>
                <a:ext uri="{FF2B5EF4-FFF2-40B4-BE49-F238E27FC236}">
                  <a16:creationId xmlns:a16="http://schemas.microsoft.com/office/drawing/2014/main" id="{C69F0E67-1A0B-40C8-9E48-37BF99DD0A5C}"/>
                </a:ext>
              </a:extLst>
            </p:cNvPr>
            <p:cNvSpPr txBox="1"/>
            <p:nvPr/>
          </p:nvSpPr>
          <p:spPr>
            <a:xfrm>
              <a:off x="856120" y="261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1" name="TextBox 70">
              <a:extLst>
                <a:ext uri="{FF2B5EF4-FFF2-40B4-BE49-F238E27FC236}">
                  <a16:creationId xmlns:a16="http://schemas.microsoft.com/office/drawing/2014/main" id="{DAE925E3-EFD6-4586-8AEC-46328C3D1891}"/>
                </a:ext>
              </a:extLst>
            </p:cNvPr>
            <p:cNvSpPr txBox="1"/>
            <p:nvPr/>
          </p:nvSpPr>
          <p:spPr>
            <a:xfrm>
              <a:off x="856120" y="282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2" name="TextBox 71">
              <a:extLst>
                <a:ext uri="{FF2B5EF4-FFF2-40B4-BE49-F238E27FC236}">
                  <a16:creationId xmlns:a16="http://schemas.microsoft.com/office/drawing/2014/main" id="{019D741E-0972-4A31-AC6D-4A07A2B137FB}"/>
                </a:ext>
              </a:extLst>
            </p:cNvPr>
            <p:cNvSpPr txBox="1"/>
            <p:nvPr/>
          </p:nvSpPr>
          <p:spPr>
            <a:xfrm>
              <a:off x="856120" y="304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3" name="TextBox 72">
              <a:extLst>
                <a:ext uri="{FF2B5EF4-FFF2-40B4-BE49-F238E27FC236}">
                  <a16:creationId xmlns:a16="http://schemas.microsoft.com/office/drawing/2014/main" id="{255C4770-3CC3-4189-BBF7-ADF903339632}"/>
                </a:ext>
              </a:extLst>
            </p:cNvPr>
            <p:cNvSpPr txBox="1"/>
            <p:nvPr/>
          </p:nvSpPr>
          <p:spPr>
            <a:xfrm>
              <a:off x="856120" y="325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4" name="TextBox 73">
              <a:extLst>
                <a:ext uri="{FF2B5EF4-FFF2-40B4-BE49-F238E27FC236}">
                  <a16:creationId xmlns:a16="http://schemas.microsoft.com/office/drawing/2014/main" id="{83E3E775-73BB-4D54-A3D4-70F58F00928F}"/>
                </a:ext>
              </a:extLst>
            </p:cNvPr>
            <p:cNvSpPr txBox="1"/>
            <p:nvPr/>
          </p:nvSpPr>
          <p:spPr>
            <a:xfrm>
              <a:off x="856120" y="347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5" name="TextBox 74">
              <a:extLst>
                <a:ext uri="{FF2B5EF4-FFF2-40B4-BE49-F238E27FC236}">
                  <a16:creationId xmlns:a16="http://schemas.microsoft.com/office/drawing/2014/main" id="{5C7C7582-32D9-4AED-ADC9-11A6A829E45E}"/>
                </a:ext>
              </a:extLst>
            </p:cNvPr>
            <p:cNvSpPr txBox="1"/>
            <p:nvPr/>
          </p:nvSpPr>
          <p:spPr>
            <a:xfrm>
              <a:off x="920240" y="369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6" name="object 54">
              <a:extLst>
                <a:ext uri="{FF2B5EF4-FFF2-40B4-BE49-F238E27FC236}">
                  <a16:creationId xmlns:a16="http://schemas.microsoft.com/office/drawing/2014/main" id="{AC89AA3C-0676-49C0-8FE5-5E266CB59D4A}"/>
                </a:ext>
              </a:extLst>
            </p:cNvPr>
            <p:cNvSpPr txBox="1"/>
            <p:nvPr/>
          </p:nvSpPr>
          <p:spPr>
            <a:xfrm>
              <a:off x="1080000" y="38484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Bangladesh</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7" name="object 54">
              <a:extLst>
                <a:ext uri="{FF2B5EF4-FFF2-40B4-BE49-F238E27FC236}">
                  <a16:creationId xmlns:a16="http://schemas.microsoft.com/office/drawing/2014/main" id="{8248E89F-8EE1-4CAC-9A11-075AC67E8FEB}"/>
                </a:ext>
              </a:extLst>
            </p:cNvPr>
            <p:cNvSpPr txBox="1"/>
            <p:nvPr/>
          </p:nvSpPr>
          <p:spPr>
            <a:xfrm>
              <a:off x="1800000" y="38484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Cambodia*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8" name="object 54">
              <a:extLst>
                <a:ext uri="{FF2B5EF4-FFF2-40B4-BE49-F238E27FC236}">
                  <a16:creationId xmlns:a16="http://schemas.microsoft.com/office/drawing/2014/main" id="{FA49C3CA-9B88-4AC7-9AC1-DE2472A4DA03}"/>
                </a:ext>
              </a:extLst>
            </p:cNvPr>
            <p:cNvSpPr txBox="1"/>
            <p:nvPr/>
          </p:nvSpPr>
          <p:spPr>
            <a:xfrm>
              <a:off x="3960000" y="38484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Myanmar</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9" name="object 54">
              <a:extLst>
                <a:ext uri="{FF2B5EF4-FFF2-40B4-BE49-F238E27FC236}">
                  <a16:creationId xmlns:a16="http://schemas.microsoft.com/office/drawing/2014/main" id="{53A3E79E-4F68-4B06-9F84-CBBE4B63A1BD}"/>
                </a:ext>
              </a:extLst>
            </p:cNvPr>
            <p:cNvSpPr txBox="1"/>
            <p:nvPr/>
          </p:nvSpPr>
          <p:spPr>
            <a:xfrm>
              <a:off x="3240000" y="38484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Malaysia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2" name="object 54">
              <a:extLst>
                <a:ext uri="{FF2B5EF4-FFF2-40B4-BE49-F238E27FC236}">
                  <a16:creationId xmlns:a16="http://schemas.microsoft.com/office/drawing/2014/main" id="{29E3ABD4-DB17-42A8-AF26-7B07D2754B46}"/>
                </a:ext>
              </a:extLst>
            </p:cNvPr>
            <p:cNvSpPr txBox="1"/>
            <p:nvPr/>
          </p:nvSpPr>
          <p:spPr>
            <a:xfrm>
              <a:off x="2520000" y="38484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Lao</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People’s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Democratic</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Republic</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3" name="object 54">
              <a:extLst>
                <a:ext uri="{FF2B5EF4-FFF2-40B4-BE49-F238E27FC236}">
                  <a16:creationId xmlns:a16="http://schemas.microsoft.com/office/drawing/2014/main" id="{F6870D2B-0E03-4359-B052-D257398F669F}"/>
                </a:ext>
              </a:extLst>
            </p:cNvPr>
            <p:cNvSpPr txBox="1"/>
            <p:nvPr/>
          </p:nvSpPr>
          <p:spPr>
            <a:xfrm>
              <a:off x="4680000" y="38484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Nepal*</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4" name="object 54">
              <a:extLst>
                <a:ext uri="{FF2B5EF4-FFF2-40B4-BE49-F238E27FC236}">
                  <a16:creationId xmlns:a16="http://schemas.microsoft.com/office/drawing/2014/main" id="{58EA019A-7AC0-4146-8AAE-F6FAB8418B2F}"/>
                </a:ext>
              </a:extLst>
            </p:cNvPr>
            <p:cNvSpPr txBox="1"/>
            <p:nvPr/>
          </p:nvSpPr>
          <p:spPr>
            <a:xfrm>
              <a:off x="5400000" y="38484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Pakistan</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5" name="object 54">
              <a:extLst>
                <a:ext uri="{FF2B5EF4-FFF2-40B4-BE49-F238E27FC236}">
                  <a16:creationId xmlns:a16="http://schemas.microsoft.com/office/drawing/2014/main" id="{DA31F140-028C-4A95-B5AF-DDE7F7FF6D2E}"/>
                </a:ext>
              </a:extLst>
            </p:cNvPr>
            <p:cNvSpPr txBox="1"/>
            <p:nvPr/>
          </p:nvSpPr>
          <p:spPr>
            <a:xfrm>
              <a:off x="6120000" y="38484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Philippines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6" name="object 54">
              <a:extLst>
                <a:ext uri="{FF2B5EF4-FFF2-40B4-BE49-F238E27FC236}">
                  <a16:creationId xmlns:a16="http://schemas.microsoft.com/office/drawing/2014/main" id="{A5FD0036-E1A6-46FF-B1AE-D5A684313819}"/>
                </a:ext>
              </a:extLst>
            </p:cNvPr>
            <p:cNvSpPr txBox="1"/>
            <p:nvPr/>
          </p:nvSpPr>
          <p:spPr>
            <a:xfrm>
              <a:off x="6840000" y="38484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Sri Lanka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8" name="object 54">
              <a:extLst>
                <a:ext uri="{FF2B5EF4-FFF2-40B4-BE49-F238E27FC236}">
                  <a16:creationId xmlns:a16="http://schemas.microsoft.com/office/drawing/2014/main" id="{3E5041B9-ED15-4D16-A5E8-AD84E2C827D3}"/>
                </a:ext>
              </a:extLst>
            </p:cNvPr>
            <p:cNvSpPr txBox="1"/>
            <p:nvPr/>
          </p:nvSpPr>
          <p:spPr>
            <a:xfrm>
              <a:off x="7560000" y="38484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Thailand</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9" name="object 54">
              <a:extLst>
                <a:ext uri="{FF2B5EF4-FFF2-40B4-BE49-F238E27FC236}">
                  <a16:creationId xmlns:a16="http://schemas.microsoft.com/office/drawing/2014/main" id="{6398CD3B-D668-4479-9C9A-10DA5CBACAD8}"/>
                </a:ext>
              </a:extLst>
            </p:cNvPr>
            <p:cNvSpPr txBox="1"/>
            <p:nvPr/>
          </p:nvSpPr>
          <p:spPr>
            <a:xfrm>
              <a:off x="8280000" y="38484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Viet Nam</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8" name="Rectangle 127">
              <a:extLst>
                <a:ext uri="{FF2B5EF4-FFF2-40B4-BE49-F238E27FC236}">
                  <a16:creationId xmlns:a16="http://schemas.microsoft.com/office/drawing/2014/main" id="{9B8F18D8-4ECD-48DD-B5D5-2C1269F13259}"/>
                </a:ext>
              </a:extLst>
            </p:cNvPr>
            <p:cNvSpPr/>
            <p:nvPr/>
          </p:nvSpPr>
          <p:spPr>
            <a:xfrm>
              <a:off x="5770800" y="3726000"/>
              <a:ext cx="72000" cy="360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0" name="Rectangle 139">
              <a:extLst>
                <a:ext uri="{FF2B5EF4-FFF2-40B4-BE49-F238E27FC236}">
                  <a16:creationId xmlns:a16="http://schemas.microsoft.com/office/drawing/2014/main" id="{6C409B31-2B7C-4F4E-82DE-DC7ED1DEC663}"/>
                </a:ext>
              </a:extLst>
            </p:cNvPr>
            <p:cNvSpPr/>
            <p:nvPr/>
          </p:nvSpPr>
          <p:spPr>
            <a:xfrm>
              <a:off x="5677200" y="3736800"/>
              <a:ext cx="72000" cy="252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6" name="Rectangle 165">
              <a:extLst>
                <a:ext uri="{FF2B5EF4-FFF2-40B4-BE49-F238E27FC236}">
                  <a16:creationId xmlns:a16="http://schemas.microsoft.com/office/drawing/2014/main" id="{43048124-168F-45CF-86BE-74A276682DBE}"/>
                </a:ext>
              </a:extLst>
            </p:cNvPr>
            <p:cNvSpPr/>
            <p:nvPr/>
          </p:nvSpPr>
          <p:spPr>
            <a:xfrm>
              <a:off x="5864400" y="3736800"/>
              <a:ext cx="72000" cy="2520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2" name="Rectangle 171">
              <a:extLst>
                <a:ext uri="{FF2B5EF4-FFF2-40B4-BE49-F238E27FC236}">
                  <a16:creationId xmlns:a16="http://schemas.microsoft.com/office/drawing/2014/main" id="{044D2D49-467E-4309-B733-89255E6F5EED}"/>
                </a:ext>
              </a:extLst>
            </p:cNvPr>
            <p:cNvSpPr/>
            <p:nvPr/>
          </p:nvSpPr>
          <p:spPr>
            <a:xfrm>
              <a:off x="5583600" y="3747600"/>
              <a:ext cx="72000" cy="1440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nvGrpSpPr>
            <p:cNvPr id="182" name="Group 181">
              <a:extLst>
                <a:ext uri="{FF2B5EF4-FFF2-40B4-BE49-F238E27FC236}">
                  <a16:creationId xmlns:a16="http://schemas.microsoft.com/office/drawing/2014/main" id="{1AD5AAAC-DE2F-44A2-BA7F-9AC83234840F}"/>
                </a:ext>
              </a:extLst>
            </p:cNvPr>
            <p:cNvGrpSpPr/>
            <p:nvPr/>
          </p:nvGrpSpPr>
          <p:grpSpPr>
            <a:xfrm>
              <a:off x="720000" y="4694400"/>
              <a:ext cx="991853" cy="169277"/>
              <a:chOff x="720000" y="4770000"/>
              <a:chExt cx="991853" cy="169277"/>
            </a:xfrm>
          </p:grpSpPr>
          <p:sp>
            <p:nvSpPr>
              <p:cNvPr id="183" name="object 13">
                <a:extLst>
                  <a:ext uri="{FF2B5EF4-FFF2-40B4-BE49-F238E27FC236}">
                    <a16:creationId xmlns:a16="http://schemas.microsoft.com/office/drawing/2014/main" id="{1DA17A96-84C5-40E9-B418-45A0139E122B}"/>
                  </a:ext>
                </a:extLst>
              </p:cNvPr>
              <p:cNvSpPr/>
              <p:nvPr/>
            </p:nvSpPr>
            <p:spPr>
              <a:xfrm>
                <a:off x="720000" y="478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4" name="TextBox 183">
                <a:extLst>
                  <a:ext uri="{FF2B5EF4-FFF2-40B4-BE49-F238E27FC236}">
                    <a16:creationId xmlns:a16="http://schemas.microsoft.com/office/drawing/2014/main" id="{F36A4578-DB2A-4EE0-8288-6EA4EB944A38}"/>
                  </a:ext>
                </a:extLst>
              </p:cNvPr>
              <p:cNvSpPr txBox="1"/>
              <p:nvPr/>
            </p:nvSpPr>
            <p:spPr>
              <a:xfrm>
                <a:off x="936000" y="4770000"/>
                <a:ext cx="775853"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Sex workers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grpSp>
          <p:nvGrpSpPr>
            <p:cNvPr id="185" name="Group 184">
              <a:extLst>
                <a:ext uri="{FF2B5EF4-FFF2-40B4-BE49-F238E27FC236}">
                  <a16:creationId xmlns:a16="http://schemas.microsoft.com/office/drawing/2014/main" id="{0D216DE1-F9BC-4B24-8052-A11A466CDD13}"/>
                </a:ext>
              </a:extLst>
            </p:cNvPr>
            <p:cNvGrpSpPr/>
            <p:nvPr/>
          </p:nvGrpSpPr>
          <p:grpSpPr>
            <a:xfrm>
              <a:off x="2073600" y="4694400"/>
              <a:ext cx="3236058" cy="169277"/>
              <a:chOff x="2340000" y="4770000"/>
              <a:chExt cx="3236058" cy="169277"/>
            </a:xfrm>
          </p:grpSpPr>
          <p:sp>
            <p:nvSpPr>
              <p:cNvPr id="186" name="object 14">
                <a:extLst>
                  <a:ext uri="{FF2B5EF4-FFF2-40B4-BE49-F238E27FC236}">
                    <a16:creationId xmlns:a16="http://schemas.microsoft.com/office/drawing/2014/main" id="{6C9DE43A-9B3D-442E-BD90-B0BDA4F40AB2}"/>
                  </a:ext>
                </a:extLst>
              </p:cNvPr>
              <p:cNvSpPr/>
              <p:nvPr/>
            </p:nvSpPr>
            <p:spPr>
              <a:xfrm>
                <a:off x="2340000" y="478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3FA5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7" name="TextBox 186">
                <a:extLst>
                  <a:ext uri="{FF2B5EF4-FFF2-40B4-BE49-F238E27FC236}">
                    <a16:creationId xmlns:a16="http://schemas.microsoft.com/office/drawing/2014/main" id="{A90A66B2-CD13-4D29-86A8-F3DBF3AFC4F7}"/>
                  </a:ext>
                </a:extLst>
              </p:cNvPr>
              <p:cNvSpPr txBox="1"/>
              <p:nvPr/>
            </p:nvSpPr>
            <p:spPr>
              <a:xfrm>
                <a:off x="2556000" y="4770000"/>
                <a:ext cx="3020058"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Gay men and other men who have sex with men</a:t>
                </a:r>
              </a:p>
            </p:txBody>
          </p:sp>
        </p:grpSp>
        <p:grpSp>
          <p:nvGrpSpPr>
            <p:cNvPr id="188" name="Group 187">
              <a:extLst>
                <a:ext uri="{FF2B5EF4-FFF2-40B4-BE49-F238E27FC236}">
                  <a16:creationId xmlns:a16="http://schemas.microsoft.com/office/drawing/2014/main" id="{07BDB308-F798-4870-B097-E96855D21705}"/>
                </a:ext>
              </a:extLst>
            </p:cNvPr>
            <p:cNvGrpSpPr/>
            <p:nvPr/>
          </p:nvGrpSpPr>
          <p:grpSpPr>
            <a:xfrm>
              <a:off x="5670000" y="4694400"/>
              <a:ext cx="1714808" cy="169277"/>
              <a:chOff x="6048000" y="4770000"/>
              <a:chExt cx="1714808" cy="169277"/>
            </a:xfrm>
          </p:grpSpPr>
          <p:sp>
            <p:nvSpPr>
              <p:cNvPr id="189" name="object 15">
                <a:extLst>
                  <a:ext uri="{FF2B5EF4-FFF2-40B4-BE49-F238E27FC236}">
                    <a16:creationId xmlns:a16="http://schemas.microsoft.com/office/drawing/2014/main" id="{CCEBB587-9520-47EB-947B-431E80200D67}"/>
                  </a:ext>
                </a:extLst>
              </p:cNvPr>
              <p:cNvSpPr/>
              <p:nvPr/>
            </p:nvSpPr>
            <p:spPr>
              <a:xfrm>
                <a:off x="6048000" y="478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0" name="TextBox 189">
                <a:extLst>
                  <a:ext uri="{FF2B5EF4-FFF2-40B4-BE49-F238E27FC236}">
                    <a16:creationId xmlns:a16="http://schemas.microsoft.com/office/drawing/2014/main" id="{424B0D00-1E68-49AA-B48B-3222CD32127B}"/>
                  </a:ext>
                </a:extLst>
              </p:cNvPr>
              <p:cNvSpPr txBox="1"/>
              <p:nvPr/>
            </p:nvSpPr>
            <p:spPr>
              <a:xfrm>
                <a:off x="6264000" y="4770000"/>
                <a:ext cx="1498808" cy="169277"/>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 who inject drugs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grpSp>
          <p:nvGrpSpPr>
            <p:cNvPr id="191" name="Group 190">
              <a:extLst>
                <a:ext uri="{FF2B5EF4-FFF2-40B4-BE49-F238E27FC236}">
                  <a16:creationId xmlns:a16="http://schemas.microsoft.com/office/drawing/2014/main" id="{D69CF9E9-C268-429F-9F8C-24C10807ECAD}"/>
                </a:ext>
              </a:extLst>
            </p:cNvPr>
            <p:cNvGrpSpPr/>
            <p:nvPr/>
          </p:nvGrpSpPr>
          <p:grpSpPr>
            <a:xfrm>
              <a:off x="7743600" y="4694400"/>
              <a:ext cx="1472754" cy="169277"/>
              <a:chOff x="7992000" y="4770000"/>
              <a:chExt cx="1472754" cy="169277"/>
            </a:xfrm>
          </p:grpSpPr>
          <p:sp>
            <p:nvSpPr>
              <p:cNvPr id="192" name="object 16">
                <a:extLst>
                  <a:ext uri="{FF2B5EF4-FFF2-40B4-BE49-F238E27FC236}">
                    <a16:creationId xmlns:a16="http://schemas.microsoft.com/office/drawing/2014/main" id="{97B4FA88-DBED-4278-8BCA-57B1B78A92E6}"/>
                  </a:ext>
                </a:extLst>
              </p:cNvPr>
              <p:cNvSpPr/>
              <p:nvPr/>
            </p:nvSpPr>
            <p:spPr>
              <a:xfrm>
                <a:off x="7992000" y="47844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3" name="TextBox 192">
                <a:extLst>
                  <a:ext uri="{FF2B5EF4-FFF2-40B4-BE49-F238E27FC236}">
                    <a16:creationId xmlns:a16="http://schemas.microsoft.com/office/drawing/2014/main" id="{0230B918-B6FC-4733-9060-58E2DDBBF4F5}"/>
                  </a:ext>
                </a:extLst>
              </p:cNvPr>
              <p:cNvSpPr txBox="1"/>
              <p:nvPr/>
            </p:nvSpPr>
            <p:spPr>
              <a:xfrm>
                <a:off x="8208000" y="4770000"/>
                <a:ext cx="1256754"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Transgender people</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sp>
          <p:nvSpPr>
            <p:cNvPr id="195" name="Rectangle 194">
              <a:extLst>
                <a:ext uri="{FF2B5EF4-FFF2-40B4-BE49-F238E27FC236}">
                  <a16:creationId xmlns:a16="http://schemas.microsoft.com/office/drawing/2014/main" id="{91E48C81-CB0D-4BA7-B12F-622E2B87CABC}"/>
                </a:ext>
              </a:extLst>
            </p:cNvPr>
            <p:cNvSpPr/>
            <p:nvPr/>
          </p:nvSpPr>
          <p:spPr>
            <a:xfrm>
              <a:off x="1450800" y="3159006"/>
              <a:ext cx="72000" cy="602993"/>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6" name="Rectangle 195">
              <a:extLst>
                <a:ext uri="{FF2B5EF4-FFF2-40B4-BE49-F238E27FC236}">
                  <a16:creationId xmlns:a16="http://schemas.microsoft.com/office/drawing/2014/main" id="{E8F99AC0-E201-4D56-853A-D76B196FAC94}"/>
                </a:ext>
              </a:extLst>
            </p:cNvPr>
            <p:cNvSpPr/>
            <p:nvPr/>
          </p:nvSpPr>
          <p:spPr>
            <a:xfrm>
              <a:off x="1357200" y="3665658"/>
              <a:ext cx="72000" cy="96341"/>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7" name="Rectangle 196">
              <a:extLst>
                <a:ext uri="{FF2B5EF4-FFF2-40B4-BE49-F238E27FC236}">
                  <a16:creationId xmlns:a16="http://schemas.microsoft.com/office/drawing/2014/main" id="{B8AA9B87-C902-4CDB-91E9-8336B6A37F7F}"/>
                </a:ext>
              </a:extLst>
            </p:cNvPr>
            <p:cNvSpPr/>
            <p:nvPr/>
          </p:nvSpPr>
          <p:spPr>
            <a:xfrm>
              <a:off x="1544400" y="3042000"/>
              <a:ext cx="72000" cy="719999"/>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8" name="Rectangle 197">
              <a:extLst>
                <a:ext uri="{FF2B5EF4-FFF2-40B4-BE49-F238E27FC236}">
                  <a16:creationId xmlns:a16="http://schemas.microsoft.com/office/drawing/2014/main" id="{BD487A5E-0E24-41E0-82AB-F334B983C90D}"/>
                </a:ext>
              </a:extLst>
            </p:cNvPr>
            <p:cNvSpPr/>
            <p:nvPr/>
          </p:nvSpPr>
          <p:spPr>
            <a:xfrm>
              <a:off x="1263600" y="3433471"/>
              <a:ext cx="72000" cy="328528"/>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0" name="Rectangle 199">
              <a:extLst>
                <a:ext uri="{FF2B5EF4-FFF2-40B4-BE49-F238E27FC236}">
                  <a16:creationId xmlns:a16="http://schemas.microsoft.com/office/drawing/2014/main" id="{312DB2F5-341B-4F02-9303-D85A1AAF9FF4}"/>
                </a:ext>
              </a:extLst>
            </p:cNvPr>
            <p:cNvSpPr/>
            <p:nvPr/>
          </p:nvSpPr>
          <p:spPr>
            <a:xfrm>
              <a:off x="3610800" y="3729600"/>
              <a:ext cx="72000" cy="324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1" name="Rectangle 200">
              <a:extLst>
                <a:ext uri="{FF2B5EF4-FFF2-40B4-BE49-F238E27FC236}">
                  <a16:creationId xmlns:a16="http://schemas.microsoft.com/office/drawing/2014/main" id="{9A6ACC06-8328-4DC0-8F07-6B1E0D6C0E92}"/>
                </a:ext>
              </a:extLst>
            </p:cNvPr>
            <p:cNvSpPr/>
            <p:nvPr/>
          </p:nvSpPr>
          <p:spPr>
            <a:xfrm>
              <a:off x="3517200" y="2970000"/>
              <a:ext cx="72000" cy="7920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2" name="Rectangle 201">
              <a:extLst>
                <a:ext uri="{FF2B5EF4-FFF2-40B4-BE49-F238E27FC236}">
                  <a16:creationId xmlns:a16="http://schemas.microsoft.com/office/drawing/2014/main" id="{8ADE7F9C-6E7A-410A-A455-FAE8F624601E}"/>
                </a:ext>
              </a:extLst>
            </p:cNvPr>
            <p:cNvSpPr/>
            <p:nvPr/>
          </p:nvSpPr>
          <p:spPr>
            <a:xfrm>
              <a:off x="3704400" y="2510582"/>
              <a:ext cx="72000" cy="1251418"/>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3" name="Rectangle 202">
              <a:extLst>
                <a:ext uri="{FF2B5EF4-FFF2-40B4-BE49-F238E27FC236}">
                  <a16:creationId xmlns:a16="http://schemas.microsoft.com/office/drawing/2014/main" id="{E9A2A0F5-085D-4D3E-8F9F-8D0146D684C7}"/>
                </a:ext>
              </a:extLst>
            </p:cNvPr>
            <p:cNvSpPr/>
            <p:nvPr/>
          </p:nvSpPr>
          <p:spPr>
            <a:xfrm>
              <a:off x="3423600" y="2898000"/>
              <a:ext cx="72000" cy="86400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6" name="Rectangle 205">
              <a:extLst>
                <a:ext uri="{FF2B5EF4-FFF2-40B4-BE49-F238E27FC236}">
                  <a16:creationId xmlns:a16="http://schemas.microsoft.com/office/drawing/2014/main" id="{20E2032B-BBFA-4415-822F-9AEAC9509F9E}"/>
                </a:ext>
              </a:extLst>
            </p:cNvPr>
            <p:cNvSpPr/>
            <p:nvPr/>
          </p:nvSpPr>
          <p:spPr>
            <a:xfrm>
              <a:off x="2797200" y="3592574"/>
              <a:ext cx="72000" cy="169426"/>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8" name="Rectangle 207">
              <a:extLst>
                <a:ext uri="{FF2B5EF4-FFF2-40B4-BE49-F238E27FC236}">
                  <a16:creationId xmlns:a16="http://schemas.microsoft.com/office/drawing/2014/main" id="{29E2A384-038A-474A-8B7E-A58BD38CDF26}"/>
                </a:ext>
              </a:extLst>
            </p:cNvPr>
            <p:cNvSpPr/>
            <p:nvPr/>
          </p:nvSpPr>
          <p:spPr>
            <a:xfrm>
              <a:off x="2703600" y="2667600"/>
              <a:ext cx="72000" cy="109440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0" name="Rectangle 209">
              <a:extLst>
                <a:ext uri="{FF2B5EF4-FFF2-40B4-BE49-F238E27FC236}">
                  <a16:creationId xmlns:a16="http://schemas.microsoft.com/office/drawing/2014/main" id="{B2D204AA-E339-4C9A-8E16-C66ACE3DCB40}"/>
                </a:ext>
              </a:extLst>
            </p:cNvPr>
            <p:cNvSpPr/>
            <p:nvPr/>
          </p:nvSpPr>
          <p:spPr>
            <a:xfrm>
              <a:off x="2170800" y="2077002"/>
              <a:ext cx="72000" cy="1684998"/>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1" name="Rectangle 210">
              <a:extLst>
                <a:ext uri="{FF2B5EF4-FFF2-40B4-BE49-F238E27FC236}">
                  <a16:creationId xmlns:a16="http://schemas.microsoft.com/office/drawing/2014/main" id="{576EBF3C-F98D-483D-8963-167F4C68AEFF}"/>
                </a:ext>
              </a:extLst>
            </p:cNvPr>
            <p:cNvSpPr/>
            <p:nvPr/>
          </p:nvSpPr>
          <p:spPr>
            <a:xfrm>
              <a:off x="2077200" y="3326472"/>
              <a:ext cx="72000" cy="435528"/>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2" name="Rectangle 211">
              <a:extLst>
                <a:ext uri="{FF2B5EF4-FFF2-40B4-BE49-F238E27FC236}">
                  <a16:creationId xmlns:a16="http://schemas.microsoft.com/office/drawing/2014/main" id="{7B5C6C66-49C1-4CF5-99CA-F7E98B30F0D7}"/>
                </a:ext>
              </a:extLst>
            </p:cNvPr>
            <p:cNvSpPr/>
            <p:nvPr/>
          </p:nvSpPr>
          <p:spPr>
            <a:xfrm>
              <a:off x="2264400" y="1832040"/>
              <a:ext cx="72000" cy="1929959"/>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3" name="Rectangle 212">
              <a:extLst>
                <a:ext uri="{FF2B5EF4-FFF2-40B4-BE49-F238E27FC236}">
                  <a16:creationId xmlns:a16="http://schemas.microsoft.com/office/drawing/2014/main" id="{A440FDDB-88C0-4DEF-AA7E-FA45AE984898}"/>
                </a:ext>
              </a:extLst>
            </p:cNvPr>
            <p:cNvSpPr/>
            <p:nvPr/>
          </p:nvSpPr>
          <p:spPr>
            <a:xfrm>
              <a:off x="1983600" y="1609200"/>
              <a:ext cx="72000" cy="215280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5" name="Rectangle 214">
              <a:extLst>
                <a:ext uri="{FF2B5EF4-FFF2-40B4-BE49-F238E27FC236}">
                  <a16:creationId xmlns:a16="http://schemas.microsoft.com/office/drawing/2014/main" id="{F46CB48C-8B78-435D-8652-6FEEAB66ADCB}"/>
                </a:ext>
              </a:extLst>
            </p:cNvPr>
            <p:cNvSpPr/>
            <p:nvPr/>
          </p:nvSpPr>
          <p:spPr>
            <a:xfrm>
              <a:off x="4330800" y="3022420"/>
              <a:ext cx="72000" cy="73958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1" name="Rectangle 220">
              <a:extLst>
                <a:ext uri="{FF2B5EF4-FFF2-40B4-BE49-F238E27FC236}">
                  <a16:creationId xmlns:a16="http://schemas.microsoft.com/office/drawing/2014/main" id="{2FCB7FCA-6643-46F9-8933-5124F0D86442}"/>
                </a:ext>
              </a:extLst>
            </p:cNvPr>
            <p:cNvSpPr/>
            <p:nvPr/>
          </p:nvSpPr>
          <p:spPr>
            <a:xfrm>
              <a:off x="7837200" y="2510582"/>
              <a:ext cx="72000" cy="1251417"/>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2" name="Rectangle 221">
              <a:extLst>
                <a:ext uri="{FF2B5EF4-FFF2-40B4-BE49-F238E27FC236}">
                  <a16:creationId xmlns:a16="http://schemas.microsoft.com/office/drawing/2014/main" id="{87B9A9BD-5FFC-4110-BE8B-8F523571B8EA}"/>
                </a:ext>
              </a:extLst>
            </p:cNvPr>
            <p:cNvSpPr/>
            <p:nvPr/>
          </p:nvSpPr>
          <p:spPr>
            <a:xfrm>
              <a:off x="8024400" y="2681698"/>
              <a:ext cx="72000" cy="1080301"/>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3" name="Rectangle 222">
              <a:extLst>
                <a:ext uri="{FF2B5EF4-FFF2-40B4-BE49-F238E27FC236}">
                  <a16:creationId xmlns:a16="http://schemas.microsoft.com/office/drawing/2014/main" id="{C7A8728F-0F57-4E63-B9C0-0E0D28843658}"/>
                </a:ext>
              </a:extLst>
            </p:cNvPr>
            <p:cNvSpPr/>
            <p:nvPr/>
          </p:nvSpPr>
          <p:spPr>
            <a:xfrm>
              <a:off x="7743600" y="2240459"/>
              <a:ext cx="72000" cy="152154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5" name="Rectangle 224">
              <a:extLst>
                <a:ext uri="{FF2B5EF4-FFF2-40B4-BE49-F238E27FC236}">
                  <a16:creationId xmlns:a16="http://schemas.microsoft.com/office/drawing/2014/main" id="{AFA40872-94DB-493A-B085-5355343BF41C}"/>
                </a:ext>
              </a:extLst>
            </p:cNvPr>
            <p:cNvSpPr/>
            <p:nvPr/>
          </p:nvSpPr>
          <p:spPr>
            <a:xfrm>
              <a:off x="7210800" y="3703081"/>
              <a:ext cx="72000" cy="58918"/>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6" name="Rectangle 225">
              <a:extLst>
                <a:ext uri="{FF2B5EF4-FFF2-40B4-BE49-F238E27FC236}">
                  <a16:creationId xmlns:a16="http://schemas.microsoft.com/office/drawing/2014/main" id="{9BEAD830-169D-47B3-A6D1-85C5B131DBD8}"/>
                </a:ext>
              </a:extLst>
            </p:cNvPr>
            <p:cNvSpPr/>
            <p:nvPr/>
          </p:nvSpPr>
          <p:spPr>
            <a:xfrm>
              <a:off x="7117200" y="3178800"/>
              <a:ext cx="72000" cy="5832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7" name="Rectangle 226">
              <a:extLst>
                <a:ext uri="{FF2B5EF4-FFF2-40B4-BE49-F238E27FC236}">
                  <a16:creationId xmlns:a16="http://schemas.microsoft.com/office/drawing/2014/main" id="{D8F0AA1C-9CD4-4B11-A2CB-DFE9CD7B13DB}"/>
                </a:ext>
              </a:extLst>
            </p:cNvPr>
            <p:cNvSpPr/>
            <p:nvPr/>
          </p:nvSpPr>
          <p:spPr>
            <a:xfrm>
              <a:off x="7304400" y="2929561"/>
              <a:ext cx="72000" cy="832438"/>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8" name="Rectangle 227">
              <a:extLst>
                <a:ext uri="{FF2B5EF4-FFF2-40B4-BE49-F238E27FC236}">
                  <a16:creationId xmlns:a16="http://schemas.microsoft.com/office/drawing/2014/main" id="{CA931E4E-FC2F-4991-A9AE-D816D0CE1D46}"/>
                </a:ext>
              </a:extLst>
            </p:cNvPr>
            <p:cNvSpPr/>
            <p:nvPr/>
          </p:nvSpPr>
          <p:spPr>
            <a:xfrm>
              <a:off x="7023600" y="3486676"/>
              <a:ext cx="72000" cy="275323"/>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0" name="Rectangle 229">
              <a:extLst>
                <a:ext uri="{FF2B5EF4-FFF2-40B4-BE49-F238E27FC236}">
                  <a16:creationId xmlns:a16="http://schemas.microsoft.com/office/drawing/2014/main" id="{598C2185-78FB-4EF1-BDA8-87E355C294B7}"/>
                </a:ext>
              </a:extLst>
            </p:cNvPr>
            <p:cNvSpPr/>
            <p:nvPr/>
          </p:nvSpPr>
          <p:spPr>
            <a:xfrm>
              <a:off x="6490800" y="2642570"/>
              <a:ext cx="72000" cy="111943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1" name="Rectangle 230">
              <a:extLst>
                <a:ext uri="{FF2B5EF4-FFF2-40B4-BE49-F238E27FC236}">
                  <a16:creationId xmlns:a16="http://schemas.microsoft.com/office/drawing/2014/main" id="{77D88021-2D04-4702-807E-08C2AA08EB6D}"/>
                </a:ext>
              </a:extLst>
            </p:cNvPr>
            <p:cNvSpPr/>
            <p:nvPr/>
          </p:nvSpPr>
          <p:spPr>
            <a:xfrm>
              <a:off x="6397200" y="3159006"/>
              <a:ext cx="72000" cy="602994"/>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2" name="Rectangle 231">
              <a:extLst>
                <a:ext uri="{FF2B5EF4-FFF2-40B4-BE49-F238E27FC236}">
                  <a16:creationId xmlns:a16="http://schemas.microsoft.com/office/drawing/2014/main" id="{E9402889-34E9-4495-A56D-AC8EB26A173E}"/>
                </a:ext>
              </a:extLst>
            </p:cNvPr>
            <p:cNvSpPr/>
            <p:nvPr/>
          </p:nvSpPr>
          <p:spPr>
            <a:xfrm>
              <a:off x="6584400" y="3175886"/>
              <a:ext cx="72000" cy="586113"/>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3" name="Rectangle 232">
              <a:extLst>
                <a:ext uri="{FF2B5EF4-FFF2-40B4-BE49-F238E27FC236}">
                  <a16:creationId xmlns:a16="http://schemas.microsoft.com/office/drawing/2014/main" id="{6392BD79-75BD-4AF5-BB22-F3AFA6DD2C8B}"/>
                </a:ext>
              </a:extLst>
            </p:cNvPr>
            <p:cNvSpPr/>
            <p:nvPr/>
          </p:nvSpPr>
          <p:spPr>
            <a:xfrm>
              <a:off x="6303600" y="2987888"/>
              <a:ext cx="72000" cy="774111"/>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5" name="Rectangle 234">
              <a:extLst>
                <a:ext uri="{FF2B5EF4-FFF2-40B4-BE49-F238E27FC236}">
                  <a16:creationId xmlns:a16="http://schemas.microsoft.com/office/drawing/2014/main" id="{89DB2DD0-46D5-4CDF-8419-6F7268814270}"/>
                </a:ext>
              </a:extLst>
            </p:cNvPr>
            <p:cNvSpPr/>
            <p:nvPr/>
          </p:nvSpPr>
          <p:spPr>
            <a:xfrm>
              <a:off x="5050800" y="2296710"/>
              <a:ext cx="72000" cy="146529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6" name="Rectangle 235">
              <a:extLst>
                <a:ext uri="{FF2B5EF4-FFF2-40B4-BE49-F238E27FC236}">
                  <a16:creationId xmlns:a16="http://schemas.microsoft.com/office/drawing/2014/main" id="{AB890D30-5984-4A8E-B623-36E9ABE6E599}"/>
                </a:ext>
              </a:extLst>
            </p:cNvPr>
            <p:cNvSpPr/>
            <p:nvPr/>
          </p:nvSpPr>
          <p:spPr>
            <a:xfrm>
              <a:off x="4957200" y="2040178"/>
              <a:ext cx="72000" cy="1721822"/>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7" name="Rectangle 236">
              <a:extLst>
                <a:ext uri="{FF2B5EF4-FFF2-40B4-BE49-F238E27FC236}">
                  <a16:creationId xmlns:a16="http://schemas.microsoft.com/office/drawing/2014/main" id="{B028D493-EF0C-4AAF-BB56-9A669BC71256}"/>
                </a:ext>
              </a:extLst>
            </p:cNvPr>
            <p:cNvSpPr/>
            <p:nvPr/>
          </p:nvSpPr>
          <p:spPr>
            <a:xfrm>
              <a:off x="5144400" y="3117572"/>
              <a:ext cx="72000" cy="644428"/>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8" name="Rectangle 237">
              <a:extLst>
                <a:ext uri="{FF2B5EF4-FFF2-40B4-BE49-F238E27FC236}">
                  <a16:creationId xmlns:a16="http://schemas.microsoft.com/office/drawing/2014/main" id="{7608CC72-55B0-4089-B192-3AC6E7012771}"/>
                </a:ext>
              </a:extLst>
            </p:cNvPr>
            <p:cNvSpPr/>
            <p:nvPr/>
          </p:nvSpPr>
          <p:spPr>
            <a:xfrm>
              <a:off x="4863600" y="3008428"/>
              <a:ext cx="72000" cy="753572"/>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41" name="Rectangle 240">
              <a:extLst>
                <a:ext uri="{FF2B5EF4-FFF2-40B4-BE49-F238E27FC236}">
                  <a16:creationId xmlns:a16="http://schemas.microsoft.com/office/drawing/2014/main" id="{6969B03E-91B9-4083-850A-22C532601E38}"/>
                </a:ext>
              </a:extLst>
            </p:cNvPr>
            <p:cNvSpPr/>
            <p:nvPr/>
          </p:nvSpPr>
          <p:spPr>
            <a:xfrm>
              <a:off x="8558100" y="3229200"/>
              <a:ext cx="72000" cy="532800"/>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43" name="Rectangle 242">
              <a:extLst>
                <a:ext uri="{FF2B5EF4-FFF2-40B4-BE49-F238E27FC236}">
                  <a16:creationId xmlns:a16="http://schemas.microsoft.com/office/drawing/2014/main" id="{532A398D-D078-4375-9132-F776E1BF1686}"/>
                </a:ext>
              </a:extLst>
            </p:cNvPr>
            <p:cNvSpPr/>
            <p:nvPr/>
          </p:nvSpPr>
          <p:spPr>
            <a:xfrm>
              <a:off x="8464500" y="3225774"/>
              <a:ext cx="72000" cy="536225"/>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80" name="object 40">
              <a:extLst>
                <a:ext uri="{FF2B5EF4-FFF2-40B4-BE49-F238E27FC236}">
                  <a16:creationId xmlns:a16="http://schemas.microsoft.com/office/drawing/2014/main" id="{19D8B577-9A36-40B6-8EE6-0868F403BDE6}"/>
                </a:ext>
              </a:extLst>
            </p:cNvPr>
            <p:cNvSpPr/>
            <p:nvPr/>
          </p:nvSpPr>
          <p:spPr>
            <a:xfrm>
              <a:off x="1080000" y="1602000"/>
              <a:ext cx="0" cy="2159449"/>
            </a:xfrm>
            <a:custGeom>
              <a:avLst/>
              <a:gdLst/>
              <a:ahLst/>
              <a:cxnLst/>
              <a:rect l="l" t="t" r="r" b="b"/>
              <a:pathLst>
                <a:path h="2141220">
                  <a:moveTo>
                    <a:pt x="0" y="0"/>
                  </a:moveTo>
                  <a:lnTo>
                    <a:pt x="0" y="2141169"/>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81" name="object 41">
              <a:extLst>
                <a:ext uri="{FF2B5EF4-FFF2-40B4-BE49-F238E27FC236}">
                  <a16:creationId xmlns:a16="http://schemas.microsoft.com/office/drawing/2014/main" id="{4B236BD3-2D3F-469A-9F64-8DD7ABC94931}"/>
                </a:ext>
              </a:extLst>
            </p:cNvPr>
            <p:cNvSpPr/>
            <p:nvPr/>
          </p:nvSpPr>
          <p:spPr>
            <a:xfrm>
              <a:off x="1080008" y="3761410"/>
              <a:ext cx="7919992" cy="0"/>
            </a:xfrm>
            <a:custGeom>
              <a:avLst/>
              <a:gdLst/>
              <a:ahLst/>
              <a:cxnLst/>
              <a:rect l="l" t="t" r="r" b="b"/>
              <a:pathLst>
                <a:path w="5812790">
                  <a:moveTo>
                    <a:pt x="0" y="0"/>
                  </a:moveTo>
                  <a:lnTo>
                    <a:pt x="5812523" y="0"/>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275035025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AE76790-E333-4F63-8D9D-66878CC46D3E}"/>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Prevention coverage among transgender people, selected countries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with available data, Asia and the Pacific, 2015–2018</a:t>
              </a:r>
            </a:p>
          </p:txBody>
        </p:sp>
        <p:sp>
          <p:nvSpPr>
            <p:cNvPr id="41" name="Rectangle 40">
              <a:extLst>
                <a:ext uri="{FF2B5EF4-FFF2-40B4-BE49-F238E27FC236}">
                  <a16:creationId xmlns:a16="http://schemas.microsoft.com/office/drawing/2014/main" id="{B369C2B8-51E8-4793-A1B7-9579824472C7}"/>
                </a:ext>
              </a:extLst>
            </p:cNvPr>
            <p:cNvSpPr/>
            <p:nvPr/>
          </p:nvSpPr>
          <p:spPr>
            <a:xfrm>
              <a:off x="360000" y="6030000"/>
              <a:ext cx="4308872"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Prepared by www.aidsdatahub.org, based on 2018 and 2019 Global AIDS Monitoring.</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3" name="Group 2">
              <a:extLst>
                <a:ext uri="{FF2B5EF4-FFF2-40B4-BE49-F238E27FC236}">
                  <a16:creationId xmlns:a16="http://schemas.microsoft.com/office/drawing/2014/main" id="{39C463EE-1E07-492F-A409-2CC6433A1084}"/>
                </a:ext>
              </a:extLst>
            </p:cNvPr>
            <p:cNvGrpSpPr/>
            <p:nvPr/>
          </p:nvGrpSpPr>
          <p:grpSpPr>
            <a:xfrm>
              <a:off x="2286000" y="1368000"/>
              <a:ext cx="6764400" cy="386644"/>
              <a:chOff x="720000" y="5400000"/>
              <a:chExt cx="6764400" cy="386644"/>
            </a:xfrm>
          </p:grpSpPr>
          <p:sp>
            <p:nvSpPr>
              <p:cNvPr id="149" name="object 55">
                <a:extLst>
                  <a:ext uri="{FF2B5EF4-FFF2-40B4-BE49-F238E27FC236}">
                    <a16:creationId xmlns:a16="http://schemas.microsoft.com/office/drawing/2014/main" id="{FB142843-F155-486E-B561-2E1E803F0D80}"/>
                  </a:ext>
                </a:extLst>
              </p:cNvPr>
              <p:cNvSpPr txBox="1"/>
              <p:nvPr/>
            </p:nvSpPr>
            <p:spPr>
              <a:xfrm>
                <a:off x="720000" y="5400000"/>
                <a:ext cx="1120632" cy="386644"/>
              </a:xfrm>
              <a:prstGeom prst="rect">
                <a:avLst/>
              </a:prstGeom>
            </p:spPr>
            <p:txBody>
              <a:bodyPr vert="horz" wrap="square" lIns="0" tIns="1714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Given condoms and lubricants</a:t>
                </a:r>
              </a:p>
            </p:txBody>
          </p:sp>
          <p:sp>
            <p:nvSpPr>
              <p:cNvPr id="150" name="object 56">
                <a:extLst>
                  <a:ext uri="{FF2B5EF4-FFF2-40B4-BE49-F238E27FC236}">
                    <a16:creationId xmlns:a16="http://schemas.microsoft.com/office/drawing/2014/main" id="{146C5147-83E3-4C97-AE49-AFC0804A1BCF}"/>
                  </a:ext>
                </a:extLst>
              </p:cNvPr>
              <p:cNvSpPr txBox="1"/>
              <p:nvPr/>
            </p:nvSpPr>
            <p:spPr>
              <a:xfrm>
                <a:off x="2196000" y="5400000"/>
                <a:ext cx="1796946" cy="386644"/>
              </a:xfrm>
              <a:prstGeom prst="rect">
                <a:avLst/>
              </a:prstGeom>
            </p:spPr>
            <p:txBody>
              <a:bodyPr vert="horz" wrap="square" lIns="0" tIns="17145" rIns="0" bIns="0" rtlCol="0">
                <a:spAutoFit/>
              </a:bodyPr>
              <a:lstStyle>
                <a:defPPr>
                  <a:defRPr lang="en-US"/>
                </a:defPPr>
                <a:lvl1pPr>
                  <a:defRPr sz="1200"/>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Received counselling on  condom use and safe sex</a:t>
                </a:r>
              </a:p>
            </p:txBody>
          </p:sp>
          <p:sp>
            <p:nvSpPr>
              <p:cNvPr id="151" name="object 57">
                <a:extLst>
                  <a:ext uri="{FF2B5EF4-FFF2-40B4-BE49-F238E27FC236}">
                    <a16:creationId xmlns:a16="http://schemas.microsoft.com/office/drawing/2014/main" id="{71ED4367-6012-4650-897B-1C5762005C5E}"/>
                  </a:ext>
                </a:extLst>
              </p:cNvPr>
              <p:cNvSpPr txBox="1"/>
              <p:nvPr/>
            </p:nvSpPr>
            <p:spPr>
              <a:xfrm>
                <a:off x="4392000" y="5400000"/>
                <a:ext cx="1021080" cy="201978"/>
              </a:xfrm>
              <a:prstGeom prst="rect">
                <a:avLst/>
              </a:prstGeom>
            </p:spPr>
            <p:txBody>
              <a:bodyPr vert="horz" wrap="square" lIns="0" tIns="17145" rIns="0" bIns="0" rtlCol="0">
                <a:spAutoFit/>
              </a:bodyPr>
              <a:lstStyle>
                <a:defPPr>
                  <a:defRPr lang="en-US"/>
                </a:defPPr>
                <a:lvl1pPr>
                  <a:defRPr sz="1200"/>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Tested for STI</a:t>
                </a:r>
              </a:p>
            </p:txBody>
          </p:sp>
          <p:sp>
            <p:nvSpPr>
              <p:cNvPr id="152" name="object 58">
                <a:extLst>
                  <a:ext uri="{FF2B5EF4-FFF2-40B4-BE49-F238E27FC236}">
                    <a16:creationId xmlns:a16="http://schemas.microsoft.com/office/drawing/2014/main" id="{334688B8-45E1-4A00-9A64-AC7994A93B4C}"/>
                  </a:ext>
                </a:extLst>
              </p:cNvPr>
              <p:cNvSpPr txBox="1"/>
              <p:nvPr/>
            </p:nvSpPr>
            <p:spPr>
              <a:xfrm>
                <a:off x="5922000" y="5400000"/>
                <a:ext cx="1562400" cy="386644"/>
              </a:xfrm>
              <a:prstGeom prst="rect">
                <a:avLst/>
              </a:prstGeom>
            </p:spPr>
            <p:txBody>
              <a:bodyPr vert="horz" wrap="square" lIns="0" tIns="17145" rIns="0" bIns="0" rtlCol="0">
                <a:noAutofit/>
              </a:bodyPr>
              <a:lstStyle>
                <a:defPPr>
                  <a:defRPr lang="en-US"/>
                </a:defPPr>
                <a:lvl1pPr>
                  <a:defRPr sz="1200"/>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1200" b="1"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Prevention coverage</a:t>
                </a:r>
              </a:p>
            </p:txBody>
          </p:sp>
        </p:grpSp>
        <p:grpSp>
          <p:nvGrpSpPr>
            <p:cNvPr id="8" name="Group 7">
              <a:extLst>
                <a:ext uri="{FF2B5EF4-FFF2-40B4-BE49-F238E27FC236}">
                  <a16:creationId xmlns:a16="http://schemas.microsoft.com/office/drawing/2014/main" id="{BEACAAFB-0717-4E5A-8B15-EDF8E06850E6}"/>
                </a:ext>
              </a:extLst>
            </p:cNvPr>
            <p:cNvGrpSpPr/>
            <p:nvPr/>
          </p:nvGrpSpPr>
          <p:grpSpPr>
            <a:xfrm>
              <a:off x="755865" y="2250000"/>
              <a:ext cx="1154626" cy="1140024"/>
              <a:chOff x="755865" y="3601355"/>
              <a:chExt cx="1154626" cy="1140024"/>
            </a:xfrm>
          </p:grpSpPr>
          <p:sp>
            <p:nvSpPr>
              <p:cNvPr id="159" name="Rectangle 158">
                <a:extLst>
                  <a:ext uri="{FF2B5EF4-FFF2-40B4-BE49-F238E27FC236}">
                    <a16:creationId xmlns:a16="http://schemas.microsoft.com/office/drawing/2014/main" id="{FDCA420F-BE99-4D21-B373-AA4EAD82FE84}"/>
                  </a:ext>
                </a:extLst>
              </p:cNvPr>
              <p:cNvSpPr/>
              <p:nvPr/>
            </p:nvSpPr>
            <p:spPr>
              <a:xfrm>
                <a:off x="755865" y="3608555"/>
                <a:ext cx="108000" cy="108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Rectangle 159">
                <a:extLst>
                  <a:ext uri="{FF2B5EF4-FFF2-40B4-BE49-F238E27FC236}">
                    <a16:creationId xmlns:a16="http://schemas.microsoft.com/office/drawing/2014/main" id="{25683A24-70B3-4CAC-98D7-2EC9BD250130}"/>
                  </a:ext>
                </a:extLst>
              </p:cNvPr>
              <p:cNvSpPr/>
              <p:nvPr/>
            </p:nvSpPr>
            <p:spPr>
              <a:xfrm>
                <a:off x="755865" y="3860581"/>
                <a:ext cx="108000" cy="1080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Rectangle 160">
                <a:extLst>
                  <a:ext uri="{FF2B5EF4-FFF2-40B4-BE49-F238E27FC236}">
                    <a16:creationId xmlns:a16="http://schemas.microsoft.com/office/drawing/2014/main" id="{F6943924-29F5-49CD-8E35-A0663F27AE5D}"/>
                  </a:ext>
                </a:extLst>
              </p:cNvPr>
              <p:cNvSpPr/>
              <p:nvPr/>
            </p:nvSpPr>
            <p:spPr>
              <a:xfrm>
                <a:off x="755865" y="4112555"/>
                <a:ext cx="108000" cy="1080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8F43ACFA-028D-48A0-84A1-C8CD58385BF5}"/>
                  </a:ext>
                </a:extLst>
              </p:cNvPr>
              <p:cNvSpPr/>
              <p:nvPr/>
            </p:nvSpPr>
            <p:spPr>
              <a:xfrm>
                <a:off x="755865" y="4364555"/>
                <a:ext cx="108000" cy="1080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20658C86-0DC0-44C3-9986-24532B697F3C}"/>
                  </a:ext>
                </a:extLst>
              </p:cNvPr>
              <p:cNvSpPr/>
              <p:nvPr/>
            </p:nvSpPr>
            <p:spPr>
              <a:xfrm>
                <a:off x="755865" y="4616555"/>
                <a:ext cx="108000" cy="108000"/>
              </a:xfrm>
              <a:prstGeom prst="rect">
                <a:avLst/>
              </a:prstGeom>
              <a:solidFill>
                <a:srgbClr val="3FA5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object 71">
                <a:extLst>
                  <a:ext uri="{FF2B5EF4-FFF2-40B4-BE49-F238E27FC236}">
                    <a16:creationId xmlns:a16="http://schemas.microsoft.com/office/drawing/2014/main" id="{D6984F53-8DDA-4352-A141-E8A8211D2E3C}"/>
                  </a:ext>
                </a:extLst>
              </p:cNvPr>
              <p:cNvSpPr txBox="1"/>
              <p:nvPr/>
            </p:nvSpPr>
            <p:spPr>
              <a:xfrm>
                <a:off x="935865" y="3601355"/>
                <a:ext cx="974626" cy="132024"/>
              </a:xfrm>
              <a:prstGeom prst="rect">
                <a:avLst/>
              </a:prstGeom>
            </p:spPr>
            <p:txBody>
              <a:bodyPr vert="horz" wrap="none" lIns="0" tIns="0" rIns="0" bIns="0" rtlCol="0">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Bangladesh (2015)</a:t>
                </a:r>
                <a:endParaRPr kumimoji="0"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76" name="object 71">
                <a:extLst>
                  <a:ext uri="{FF2B5EF4-FFF2-40B4-BE49-F238E27FC236}">
                    <a16:creationId xmlns:a16="http://schemas.microsoft.com/office/drawing/2014/main" id="{212A2CFA-1A86-4A63-94C6-A22CA5994061}"/>
                  </a:ext>
                </a:extLst>
              </p:cNvPr>
              <p:cNvSpPr txBox="1"/>
              <p:nvPr/>
            </p:nvSpPr>
            <p:spPr>
              <a:xfrm>
                <a:off x="935865" y="3853355"/>
                <a:ext cx="891270" cy="132024"/>
              </a:xfrm>
              <a:prstGeom prst="rect">
                <a:avLst/>
              </a:prstGeom>
            </p:spPr>
            <p:txBody>
              <a:bodyPr vert="horz" wrap="none" lIns="0" tIns="0" rIns="0" bIns="0" rtlCol="0">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Cambodia (2018)</a:t>
                </a:r>
                <a:endParaRPr kumimoji="0"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77" name="object 71">
                <a:extLst>
                  <a:ext uri="{FF2B5EF4-FFF2-40B4-BE49-F238E27FC236}">
                    <a16:creationId xmlns:a16="http://schemas.microsoft.com/office/drawing/2014/main" id="{A6FB65B5-484B-4550-905A-EB2B91B985FB}"/>
                  </a:ext>
                </a:extLst>
              </p:cNvPr>
              <p:cNvSpPr txBox="1"/>
              <p:nvPr/>
            </p:nvSpPr>
            <p:spPr>
              <a:xfrm>
                <a:off x="935865" y="4105355"/>
                <a:ext cx="820738" cy="132024"/>
              </a:xfrm>
              <a:prstGeom prst="rect">
                <a:avLst/>
              </a:prstGeom>
            </p:spPr>
            <p:txBody>
              <a:bodyPr vert="horz" wrap="none" lIns="0" tIns="0" rIns="0" bIns="0" rtlCol="0">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Malaysia (2017)</a:t>
                </a:r>
                <a:endParaRPr kumimoji="0"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78" name="object 71">
                <a:extLst>
                  <a:ext uri="{FF2B5EF4-FFF2-40B4-BE49-F238E27FC236}">
                    <a16:creationId xmlns:a16="http://schemas.microsoft.com/office/drawing/2014/main" id="{3AFFEC93-DB21-4F52-8EF0-7E108C555018}"/>
                  </a:ext>
                </a:extLst>
              </p:cNvPr>
              <p:cNvSpPr txBox="1"/>
              <p:nvPr/>
            </p:nvSpPr>
            <p:spPr>
              <a:xfrm>
                <a:off x="935865" y="4357355"/>
                <a:ext cx="807913" cy="132024"/>
              </a:xfrm>
              <a:prstGeom prst="rect">
                <a:avLst/>
              </a:prstGeom>
            </p:spPr>
            <p:txBody>
              <a:bodyPr vert="horz" wrap="none" lIns="0" tIns="0" rIns="0" bIns="0" rtlCol="0">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Pakistan (2016)</a:t>
                </a:r>
                <a:endParaRPr kumimoji="0"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79" name="object 71">
                <a:extLst>
                  <a:ext uri="{FF2B5EF4-FFF2-40B4-BE49-F238E27FC236}">
                    <a16:creationId xmlns:a16="http://schemas.microsoft.com/office/drawing/2014/main" id="{3F701CE3-8650-4E87-80F8-CC02DC1AACE1}"/>
                  </a:ext>
                </a:extLst>
              </p:cNvPr>
              <p:cNvSpPr txBox="1"/>
              <p:nvPr/>
            </p:nvSpPr>
            <p:spPr>
              <a:xfrm>
                <a:off x="935865" y="4609355"/>
                <a:ext cx="807913" cy="132024"/>
              </a:xfrm>
              <a:prstGeom prst="rect">
                <a:avLst/>
              </a:prstGeom>
            </p:spPr>
            <p:txBody>
              <a:bodyPr vert="horz" wrap="none" lIns="0" tIns="0" rIns="0" bIns="0" rtlCol="0">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Thailand (2018)</a:t>
                </a:r>
                <a:endParaRPr kumimoji="0" sz="9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sp>
          <p:nvSpPr>
            <p:cNvPr id="58" name="object 4">
              <a:extLst>
                <a:ext uri="{FF2B5EF4-FFF2-40B4-BE49-F238E27FC236}">
                  <a16:creationId xmlns:a16="http://schemas.microsoft.com/office/drawing/2014/main" id="{13884D3E-3936-4C7B-8AA6-50120C65BF58}"/>
                </a:ext>
              </a:extLst>
            </p:cNvPr>
            <p:cNvSpPr/>
            <p:nvPr/>
          </p:nvSpPr>
          <p:spPr>
            <a:xfrm>
              <a:off x="6586967" y="5774702"/>
              <a:ext cx="1682750" cy="0"/>
            </a:xfrm>
            <a:custGeom>
              <a:avLst/>
              <a:gdLst/>
              <a:ahLst/>
              <a:cxnLst/>
              <a:rect l="l" t="t" r="r" b="b"/>
              <a:pathLst>
                <a:path w="1682750">
                  <a:moveTo>
                    <a:pt x="0" y="0"/>
                  </a:moveTo>
                  <a:lnTo>
                    <a:pt x="1682140"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 name="object 5">
              <a:extLst>
                <a:ext uri="{FF2B5EF4-FFF2-40B4-BE49-F238E27FC236}">
                  <a16:creationId xmlns:a16="http://schemas.microsoft.com/office/drawing/2014/main" id="{2248761D-C17C-464D-ADD7-FF2E93F3A929}"/>
                </a:ext>
              </a:extLst>
            </p:cNvPr>
            <p:cNvSpPr/>
            <p:nvPr/>
          </p:nvSpPr>
          <p:spPr>
            <a:xfrm>
              <a:off x="2845306" y="5774702"/>
              <a:ext cx="3489325" cy="0"/>
            </a:xfrm>
            <a:custGeom>
              <a:avLst/>
              <a:gdLst/>
              <a:ahLst/>
              <a:cxnLst/>
              <a:rect l="l" t="t" r="r" b="b"/>
              <a:pathLst>
                <a:path w="3489325">
                  <a:moveTo>
                    <a:pt x="0" y="0"/>
                  </a:moveTo>
                  <a:lnTo>
                    <a:pt x="3489070"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3" name="object 6">
              <a:extLst>
                <a:ext uri="{FF2B5EF4-FFF2-40B4-BE49-F238E27FC236}">
                  <a16:creationId xmlns:a16="http://schemas.microsoft.com/office/drawing/2014/main" id="{E9BB3B74-2C30-4F11-9F18-0B503F4C50D4}"/>
                </a:ext>
              </a:extLst>
            </p:cNvPr>
            <p:cNvSpPr/>
            <p:nvPr/>
          </p:nvSpPr>
          <p:spPr>
            <a:xfrm>
              <a:off x="2845306" y="3831970"/>
              <a:ext cx="5424170" cy="0"/>
            </a:xfrm>
            <a:custGeom>
              <a:avLst/>
              <a:gdLst/>
              <a:ahLst/>
              <a:cxnLst/>
              <a:rect l="l" t="t" r="r" b="b"/>
              <a:pathLst>
                <a:path w="5424170">
                  <a:moveTo>
                    <a:pt x="0" y="0"/>
                  </a:moveTo>
                  <a:lnTo>
                    <a:pt x="5423801" y="0"/>
                  </a:lnTo>
                </a:path>
              </a:pathLst>
            </a:custGeom>
            <a:ln w="381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4" name="object 7">
              <a:extLst>
                <a:ext uri="{FF2B5EF4-FFF2-40B4-BE49-F238E27FC236}">
                  <a16:creationId xmlns:a16="http://schemas.microsoft.com/office/drawing/2014/main" id="{692341C3-FAAE-4B0A-8806-6D459EADBA78}"/>
                </a:ext>
              </a:extLst>
            </p:cNvPr>
            <p:cNvSpPr/>
            <p:nvPr/>
          </p:nvSpPr>
          <p:spPr>
            <a:xfrm>
              <a:off x="2845306" y="1890000"/>
              <a:ext cx="5424170" cy="0"/>
            </a:xfrm>
            <a:custGeom>
              <a:avLst/>
              <a:gdLst/>
              <a:ahLst/>
              <a:cxnLst/>
              <a:rect l="l" t="t" r="r" b="b"/>
              <a:pathLst>
                <a:path w="5424170">
                  <a:moveTo>
                    <a:pt x="0" y="0"/>
                  </a:moveTo>
                  <a:lnTo>
                    <a:pt x="5423801"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5" name="object 8">
              <a:extLst>
                <a:ext uri="{FF2B5EF4-FFF2-40B4-BE49-F238E27FC236}">
                  <a16:creationId xmlns:a16="http://schemas.microsoft.com/office/drawing/2014/main" id="{EFAD1621-D696-4AA8-88E7-92EFD93D8034}"/>
                </a:ext>
              </a:extLst>
            </p:cNvPr>
            <p:cNvSpPr/>
            <p:nvPr/>
          </p:nvSpPr>
          <p:spPr>
            <a:xfrm>
              <a:off x="4653379" y="1890000"/>
              <a:ext cx="0" cy="3884929"/>
            </a:xfrm>
            <a:custGeom>
              <a:avLst/>
              <a:gdLst/>
              <a:ahLst/>
              <a:cxnLst/>
              <a:rect l="l" t="t" r="r" b="b"/>
              <a:pathLst>
                <a:path h="3884929">
                  <a:moveTo>
                    <a:pt x="0" y="0"/>
                  </a:moveTo>
                  <a:lnTo>
                    <a:pt x="0" y="3884688"/>
                  </a:lnTo>
                </a:path>
              </a:pathLst>
            </a:custGeom>
            <a:ln w="381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6" name="object 9">
              <a:extLst>
                <a:ext uri="{FF2B5EF4-FFF2-40B4-BE49-F238E27FC236}">
                  <a16:creationId xmlns:a16="http://schemas.microsoft.com/office/drawing/2014/main" id="{D324BA9D-61B0-4FC4-8077-A3BCECF45CAA}"/>
                </a:ext>
              </a:extLst>
            </p:cNvPr>
            <p:cNvSpPr/>
            <p:nvPr/>
          </p:nvSpPr>
          <p:spPr>
            <a:xfrm>
              <a:off x="6461059" y="1890000"/>
              <a:ext cx="0" cy="3884929"/>
            </a:xfrm>
            <a:custGeom>
              <a:avLst/>
              <a:gdLst/>
              <a:ahLst/>
              <a:cxnLst/>
              <a:rect l="l" t="t" r="r" b="b"/>
              <a:pathLst>
                <a:path h="3884929">
                  <a:moveTo>
                    <a:pt x="0" y="0"/>
                  </a:moveTo>
                  <a:lnTo>
                    <a:pt x="0" y="3884688"/>
                  </a:lnTo>
                </a:path>
              </a:pathLst>
            </a:custGeom>
            <a:ln w="381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8" name="object 10">
              <a:extLst>
                <a:ext uri="{FF2B5EF4-FFF2-40B4-BE49-F238E27FC236}">
                  <a16:creationId xmlns:a16="http://schemas.microsoft.com/office/drawing/2014/main" id="{FDE4F138-DE23-4FBD-A46F-2A51AC74A4C2}"/>
                </a:ext>
              </a:extLst>
            </p:cNvPr>
            <p:cNvSpPr/>
            <p:nvPr/>
          </p:nvSpPr>
          <p:spPr>
            <a:xfrm>
              <a:off x="8269114" y="1890000"/>
              <a:ext cx="0" cy="3884929"/>
            </a:xfrm>
            <a:custGeom>
              <a:avLst/>
              <a:gdLst/>
              <a:ahLst/>
              <a:cxnLst/>
              <a:rect l="l" t="t" r="r" b="b"/>
              <a:pathLst>
                <a:path h="3884929">
                  <a:moveTo>
                    <a:pt x="0" y="0"/>
                  </a:moveTo>
                  <a:lnTo>
                    <a:pt x="0" y="3884688"/>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9" name="object 11">
              <a:extLst>
                <a:ext uri="{FF2B5EF4-FFF2-40B4-BE49-F238E27FC236}">
                  <a16:creationId xmlns:a16="http://schemas.microsoft.com/office/drawing/2014/main" id="{98D2EDF2-5A44-4829-9C4F-1DF3F9CA5B07}"/>
                </a:ext>
              </a:extLst>
            </p:cNvPr>
            <p:cNvSpPr/>
            <p:nvPr/>
          </p:nvSpPr>
          <p:spPr>
            <a:xfrm>
              <a:off x="2845312" y="1890013"/>
              <a:ext cx="0" cy="231140"/>
            </a:xfrm>
            <a:custGeom>
              <a:avLst/>
              <a:gdLst/>
              <a:ahLst/>
              <a:cxnLst/>
              <a:rect l="l" t="t" r="r" b="b"/>
              <a:pathLst>
                <a:path h="231139">
                  <a:moveTo>
                    <a:pt x="0" y="0"/>
                  </a:moveTo>
                  <a:lnTo>
                    <a:pt x="0" y="230517"/>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0" name="object 12">
              <a:extLst>
                <a:ext uri="{FF2B5EF4-FFF2-40B4-BE49-F238E27FC236}">
                  <a16:creationId xmlns:a16="http://schemas.microsoft.com/office/drawing/2014/main" id="{3D571D15-37B9-4D24-A742-79AFA643FF69}"/>
                </a:ext>
              </a:extLst>
            </p:cNvPr>
            <p:cNvSpPr/>
            <p:nvPr/>
          </p:nvSpPr>
          <p:spPr>
            <a:xfrm>
              <a:off x="2845312" y="2373121"/>
              <a:ext cx="0" cy="738505"/>
            </a:xfrm>
            <a:custGeom>
              <a:avLst/>
              <a:gdLst/>
              <a:ahLst/>
              <a:cxnLst/>
              <a:rect l="l" t="t" r="r" b="b"/>
              <a:pathLst>
                <a:path h="738504">
                  <a:moveTo>
                    <a:pt x="0" y="0"/>
                  </a:moveTo>
                  <a:lnTo>
                    <a:pt x="0" y="73798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1" name="object 13">
              <a:extLst>
                <a:ext uri="{FF2B5EF4-FFF2-40B4-BE49-F238E27FC236}">
                  <a16:creationId xmlns:a16="http://schemas.microsoft.com/office/drawing/2014/main" id="{4F916587-D810-4398-B36C-8D3A46225ED2}"/>
                </a:ext>
              </a:extLst>
            </p:cNvPr>
            <p:cNvSpPr/>
            <p:nvPr/>
          </p:nvSpPr>
          <p:spPr>
            <a:xfrm>
              <a:off x="2845312" y="3617162"/>
              <a:ext cx="0" cy="251460"/>
            </a:xfrm>
            <a:custGeom>
              <a:avLst/>
              <a:gdLst/>
              <a:ahLst/>
              <a:cxnLst/>
              <a:rect l="l" t="t" r="r" b="b"/>
              <a:pathLst>
                <a:path h="251459">
                  <a:moveTo>
                    <a:pt x="0" y="0"/>
                  </a:moveTo>
                  <a:lnTo>
                    <a:pt x="0" y="250939"/>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2" name="object 14">
              <a:extLst>
                <a:ext uri="{FF2B5EF4-FFF2-40B4-BE49-F238E27FC236}">
                  <a16:creationId xmlns:a16="http://schemas.microsoft.com/office/drawing/2014/main" id="{DFA4A125-BA6C-48E7-88B9-BF9D0F2325D7}"/>
                </a:ext>
              </a:extLst>
            </p:cNvPr>
            <p:cNvSpPr/>
            <p:nvPr/>
          </p:nvSpPr>
          <p:spPr>
            <a:xfrm>
              <a:off x="2845312" y="4121454"/>
              <a:ext cx="0" cy="1289685"/>
            </a:xfrm>
            <a:custGeom>
              <a:avLst/>
              <a:gdLst/>
              <a:ahLst/>
              <a:cxnLst/>
              <a:rect l="l" t="t" r="r" b="b"/>
              <a:pathLst>
                <a:path h="1289684">
                  <a:moveTo>
                    <a:pt x="0" y="0"/>
                  </a:moveTo>
                  <a:lnTo>
                    <a:pt x="0" y="128957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3" name="object 15">
              <a:extLst>
                <a:ext uri="{FF2B5EF4-FFF2-40B4-BE49-F238E27FC236}">
                  <a16:creationId xmlns:a16="http://schemas.microsoft.com/office/drawing/2014/main" id="{4E00020C-BC10-4177-A01A-CE30020DC24E}"/>
                </a:ext>
              </a:extLst>
            </p:cNvPr>
            <p:cNvSpPr/>
            <p:nvPr/>
          </p:nvSpPr>
          <p:spPr>
            <a:xfrm>
              <a:off x="2845312" y="5663615"/>
              <a:ext cx="0" cy="111125"/>
            </a:xfrm>
            <a:custGeom>
              <a:avLst/>
              <a:gdLst/>
              <a:ahLst/>
              <a:cxnLst/>
              <a:rect l="l" t="t" r="r" b="b"/>
              <a:pathLst>
                <a:path h="111125">
                  <a:moveTo>
                    <a:pt x="0" y="0"/>
                  </a:moveTo>
                  <a:lnTo>
                    <a:pt x="0" y="111086"/>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4" name="object 16">
              <a:extLst>
                <a:ext uri="{FF2B5EF4-FFF2-40B4-BE49-F238E27FC236}">
                  <a16:creationId xmlns:a16="http://schemas.microsoft.com/office/drawing/2014/main" id="{5DF337B0-FD9C-43CB-BC5C-15EDFD575467}"/>
                </a:ext>
              </a:extLst>
            </p:cNvPr>
            <p:cNvSpPr/>
            <p:nvPr/>
          </p:nvSpPr>
          <p:spPr>
            <a:xfrm>
              <a:off x="2717493" y="3868101"/>
              <a:ext cx="253365" cy="253365"/>
            </a:xfrm>
            <a:custGeom>
              <a:avLst/>
              <a:gdLst/>
              <a:ahLst/>
              <a:cxnLst/>
              <a:rect l="l" t="t" r="r" b="b"/>
              <a:pathLst>
                <a:path w="253365" h="253365">
                  <a:moveTo>
                    <a:pt x="0" y="253352"/>
                  </a:moveTo>
                  <a:lnTo>
                    <a:pt x="253352" y="253352"/>
                  </a:lnTo>
                  <a:lnTo>
                    <a:pt x="253352" y="0"/>
                  </a:lnTo>
                  <a:lnTo>
                    <a:pt x="0" y="0"/>
                  </a:lnTo>
                  <a:lnTo>
                    <a:pt x="0" y="253352"/>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5" name="object 17">
              <a:extLst>
                <a:ext uri="{FF2B5EF4-FFF2-40B4-BE49-F238E27FC236}">
                  <a16:creationId xmlns:a16="http://schemas.microsoft.com/office/drawing/2014/main" id="{0F7180CC-AFB8-4577-A175-2F2E3197113C}"/>
                </a:ext>
              </a:extLst>
            </p:cNvPr>
            <p:cNvSpPr/>
            <p:nvPr/>
          </p:nvSpPr>
          <p:spPr>
            <a:xfrm>
              <a:off x="4525935" y="4536096"/>
              <a:ext cx="253365" cy="253365"/>
            </a:xfrm>
            <a:custGeom>
              <a:avLst/>
              <a:gdLst/>
              <a:ahLst/>
              <a:cxnLst/>
              <a:rect l="l" t="t" r="r" b="b"/>
              <a:pathLst>
                <a:path w="253364" h="253365">
                  <a:moveTo>
                    <a:pt x="0" y="253352"/>
                  </a:moveTo>
                  <a:lnTo>
                    <a:pt x="253352" y="253352"/>
                  </a:lnTo>
                  <a:lnTo>
                    <a:pt x="253352" y="0"/>
                  </a:lnTo>
                  <a:lnTo>
                    <a:pt x="0" y="0"/>
                  </a:lnTo>
                  <a:lnTo>
                    <a:pt x="0" y="253352"/>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8" name="object 18">
              <a:extLst>
                <a:ext uri="{FF2B5EF4-FFF2-40B4-BE49-F238E27FC236}">
                  <a16:creationId xmlns:a16="http://schemas.microsoft.com/office/drawing/2014/main" id="{83D71907-1A29-4B7E-B631-9EA6EA280A3E}"/>
                </a:ext>
              </a:extLst>
            </p:cNvPr>
            <p:cNvSpPr/>
            <p:nvPr/>
          </p:nvSpPr>
          <p:spPr>
            <a:xfrm>
              <a:off x="6333615" y="4983453"/>
              <a:ext cx="253365" cy="15240"/>
            </a:xfrm>
            <a:custGeom>
              <a:avLst/>
              <a:gdLst/>
              <a:ahLst/>
              <a:cxnLst/>
              <a:rect l="l" t="t" r="r" b="b"/>
              <a:pathLst>
                <a:path w="253364" h="15240">
                  <a:moveTo>
                    <a:pt x="0" y="15214"/>
                  </a:moveTo>
                  <a:lnTo>
                    <a:pt x="253352" y="15214"/>
                  </a:lnTo>
                  <a:lnTo>
                    <a:pt x="253352" y="0"/>
                  </a:lnTo>
                  <a:lnTo>
                    <a:pt x="0" y="0"/>
                  </a:lnTo>
                  <a:lnTo>
                    <a:pt x="0" y="15214"/>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1" name="object 19">
              <a:extLst>
                <a:ext uri="{FF2B5EF4-FFF2-40B4-BE49-F238E27FC236}">
                  <a16:creationId xmlns:a16="http://schemas.microsoft.com/office/drawing/2014/main" id="{D2F48423-C2ED-408C-916D-5EF2C3D4A422}"/>
                </a:ext>
              </a:extLst>
            </p:cNvPr>
            <p:cNvSpPr/>
            <p:nvPr/>
          </p:nvSpPr>
          <p:spPr>
            <a:xfrm>
              <a:off x="8141295" y="4364913"/>
              <a:ext cx="253339" cy="25335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4" name="object 20">
              <a:extLst>
                <a:ext uri="{FF2B5EF4-FFF2-40B4-BE49-F238E27FC236}">
                  <a16:creationId xmlns:a16="http://schemas.microsoft.com/office/drawing/2014/main" id="{2FC616F9-D3AB-42B0-A18F-63C7C19B0456}"/>
                </a:ext>
              </a:extLst>
            </p:cNvPr>
            <p:cNvSpPr/>
            <p:nvPr/>
          </p:nvSpPr>
          <p:spPr>
            <a:xfrm>
              <a:off x="2718255" y="2120531"/>
              <a:ext cx="252729" cy="252729"/>
            </a:xfrm>
            <a:custGeom>
              <a:avLst/>
              <a:gdLst/>
              <a:ahLst/>
              <a:cxnLst/>
              <a:rect l="l" t="t" r="r" b="b"/>
              <a:pathLst>
                <a:path w="252730" h="252729">
                  <a:moveTo>
                    <a:pt x="0" y="252590"/>
                  </a:moveTo>
                  <a:lnTo>
                    <a:pt x="252590" y="252590"/>
                  </a:lnTo>
                  <a:lnTo>
                    <a:pt x="252590" y="0"/>
                  </a:lnTo>
                  <a:lnTo>
                    <a:pt x="0" y="0"/>
                  </a:lnTo>
                  <a:lnTo>
                    <a:pt x="0" y="25259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7" name="object 21">
              <a:extLst>
                <a:ext uri="{FF2B5EF4-FFF2-40B4-BE49-F238E27FC236}">
                  <a16:creationId xmlns:a16="http://schemas.microsoft.com/office/drawing/2014/main" id="{B68F5D0B-EAB1-450E-B4D7-5628590A4478}"/>
                </a:ext>
              </a:extLst>
            </p:cNvPr>
            <p:cNvSpPr/>
            <p:nvPr/>
          </p:nvSpPr>
          <p:spPr>
            <a:xfrm>
              <a:off x="2716734" y="2119005"/>
              <a:ext cx="255904" cy="255904"/>
            </a:xfrm>
            <a:custGeom>
              <a:avLst/>
              <a:gdLst/>
              <a:ahLst/>
              <a:cxnLst/>
              <a:rect l="l" t="t" r="r" b="b"/>
              <a:pathLst>
                <a:path w="255905" h="255904">
                  <a:moveTo>
                    <a:pt x="255625" y="0"/>
                  </a:moveTo>
                  <a:lnTo>
                    <a:pt x="762" y="0"/>
                  </a:lnTo>
                  <a:lnTo>
                    <a:pt x="0" y="762"/>
                  </a:lnTo>
                  <a:lnTo>
                    <a:pt x="0" y="255638"/>
                  </a:lnTo>
                  <a:lnTo>
                    <a:pt x="255625" y="255638"/>
                  </a:lnTo>
                  <a:lnTo>
                    <a:pt x="255625" y="254114"/>
                  </a:lnTo>
                  <a:lnTo>
                    <a:pt x="3048" y="254114"/>
                  </a:lnTo>
                  <a:lnTo>
                    <a:pt x="1524" y="252590"/>
                  </a:lnTo>
                  <a:lnTo>
                    <a:pt x="3048" y="252590"/>
                  </a:lnTo>
                  <a:lnTo>
                    <a:pt x="3048" y="3048"/>
                  </a:lnTo>
                  <a:lnTo>
                    <a:pt x="1523" y="3048"/>
                  </a:lnTo>
                  <a:lnTo>
                    <a:pt x="3048" y="1524"/>
                  </a:lnTo>
                  <a:lnTo>
                    <a:pt x="255625" y="1524"/>
                  </a:lnTo>
                  <a:lnTo>
                    <a:pt x="255625" y="0"/>
                  </a:lnTo>
                  <a:close/>
                </a:path>
                <a:path w="255905" h="255904">
                  <a:moveTo>
                    <a:pt x="3048" y="252590"/>
                  </a:moveTo>
                  <a:lnTo>
                    <a:pt x="1524" y="252590"/>
                  </a:lnTo>
                  <a:lnTo>
                    <a:pt x="3048" y="254114"/>
                  </a:lnTo>
                  <a:lnTo>
                    <a:pt x="3048" y="252590"/>
                  </a:lnTo>
                  <a:close/>
                </a:path>
                <a:path w="255905" h="255904">
                  <a:moveTo>
                    <a:pt x="252590" y="252590"/>
                  </a:moveTo>
                  <a:lnTo>
                    <a:pt x="3048" y="252590"/>
                  </a:lnTo>
                  <a:lnTo>
                    <a:pt x="3048" y="254114"/>
                  </a:lnTo>
                  <a:lnTo>
                    <a:pt x="252590" y="254114"/>
                  </a:lnTo>
                  <a:lnTo>
                    <a:pt x="252590" y="252590"/>
                  </a:lnTo>
                  <a:close/>
                </a:path>
                <a:path w="255905" h="255904">
                  <a:moveTo>
                    <a:pt x="252590" y="1524"/>
                  </a:moveTo>
                  <a:lnTo>
                    <a:pt x="252590" y="254114"/>
                  </a:lnTo>
                  <a:lnTo>
                    <a:pt x="254114" y="252590"/>
                  </a:lnTo>
                  <a:lnTo>
                    <a:pt x="255625" y="252590"/>
                  </a:lnTo>
                  <a:lnTo>
                    <a:pt x="255625" y="3048"/>
                  </a:lnTo>
                  <a:lnTo>
                    <a:pt x="254114" y="3048"/>
                  </a:lnTo>
                  <a:lnTo>
                    <a:pt x="252590" y="1524"/>
                  </a:lnTo>
                  <a:close/>
                </a:path>
                <a:path w="255905" h="255904">
                  <a:moveTo>
                    <a:pt x="255625" y="252590"/>
                  </a:moveTo>
                  <a:lnTo>
                    <a:pt x="254114" y="252590"/>
                  </a:lnTo>
                  <a:lnTo>
                    <a:pt x="252590" y="254114"/>
                  </a:lnTo>
                  <a:lnTo>
                    <a:pt x="255625" y="254114"/>
                  </a:lnTo>
                  <a:lnTo>
                    <a:pt x="255625" y="252590"/>
                  </a:lnTo>
                  <a:close/>
                </a:path>
                <a:path w="255905" h="255904">
                  <a:moveTo>
                    <a:pt x="3048" y="1524"/>
                  </a:moveTo>
                  <a:lnTo>
                    <a:pt x="1523" y="3048"/>
                  </a:lnTo>
                  <a:lnTo>
                    <a:pt x="3048" y="3048"/>
                  </a:lnTo>
                  <a:lnTo>
                    <a:pt x="3048" y="1524"/>
                  </a:lnTo>
                  <a:close/>
                </a:path>
                <a:path w="255905" h="255904">
                  <a:moveTo>
                    <a:pt x="252590" y="1524"/>
                  </a:moveTo>
                  <a:lnTo>
                    <a:pt x="3048" y="1524"/>
                  </a:lnTo>
                  <a:lnTo>
                    <a:pt x="3048" y="3048"/>
                  </a:lnTo>
                  <a:lnTo>
                    <a:pt x="252590" y="3048"/>
                  </a:lnTo>
                  <a:lnTo>
                    <a:pt x="252590" y="1524"/>
                  </a:lnTo>
                  <a:close/>
                </a:path>
                <a:path w="255905" h="255904">
                  <a:moveTo>
                    <a:pt x="255625" y="1524"/>
                  </a:moveTo>
                  <a:lnTo>
                    <a:pt x="252590" y="1524"/>
                  </a:lnTo>
                  <a:lnTo>
                    <a:pt x="254114" y="3048"/>
                  </a:lnTo>
                  <a:lnTo>
                    <a:pt x="255625" y="3048"/>
                  </a:lnTo>
                  <a:lnTo>
                    <a:pt x="255625" y="1524"/>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1" name="object 22">
              <a:extLst>
                <a:ext uri="{FF2B5EF4-FFF2-40B4-BE49-F238E27FC236}">
                  <a16:creationId xmlns:a16="http://schemas.microsoft.com/office/drawing/2014/main" id="{B623DCBC-0BBD-4EA3-8382-5F33A73CA4EE}"/>
                </a:ext>
              </a:extLst>
            </p:cNvPr>
            <p:cNvSpPr/>
            <p:nvPr/>
          </p:nvSpPr>
          <p:spPr>
            <a:xfrm>
              <a:off x="4526697" y="2179116"/>
              <a:ext cx="252729" cy="252729"/>
            </a:xfrm>
            <a:custGeom>
              <a:avLst/>
              <a:gdLst/>
              <a:ahLst/>
              <a:cxnLst/>
              <a:rect l="l" t="t" r="r" b="b"/>
              <a:pathLst>
                <a:path w="252730" h="252729">
                  <a:moveTo>
                    <a:pt x="0" y="252590"/>
                  </a:moveTo>
                  <a:lnTo>
                    <a:pt x="252590" y="252590"/>
                  </a:lnTo>
                  <a:lnTo>
                    <a:pt x="252590" y="0"/>
                  </a:lnTo>
                  <a:lnTo>
                    <a:pt x="0" y="0"/>
                  </a:lnTo>
                  <a:lnTo>
                    <a:pt x="0" y="25259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0" name="object 23">
              <a:extLst>
                <a:ext uri="{FF2B5EF4-FFF2-40B4-BE49-F238E27FC236}">
                  <a16:creationId xmlns:a16="http://schemas.microsoft.com/office/drawing/2014/main" id="{046A7999-5773-4F8D-B57F-261B6A99F45B}"/>
                </a:ext>
              </a:extLst>
            </p:cNvPr>
            <p:cNvSpPr/>
            <p:nvPr/>
          </p:nvSpPr>
          <p:spPr>
            <a:xfrm>
              <a:off x="4525172" y="2177583"/>
              <a:ext cx="255904" cy="255904"/>
            </a:xfrm>
            <a:custGeom>
              <a:avLst/>
              <a:gdLst/>
              <a:ahLst/>
              <a:cxnLst/>
              <a:rect l="l" t="t" r="r" b="b"/>
              <a:pathLst>
                <a:path w="255905" h="255904">
                  <a:moveTo>
                    <a:pt x="255625" y="0"/>
                  </a:moveTo>
                  <a:lnTo>
                    <a:pt x="762" y="0"/>
                  </a:lnTo>
                  <a:lnTo>
                    <a:pt x="0" y="762"/>
                  </a:lnTo>
                  <a:lnTo>
                    <a:pt x="0" y="255638"/>
                  </a:lnTo>
                  <a:lnTo>
                    <a:pt x="255625" y="255638"/>
                  </a:lnTo>
                  <a:lnTo>
                    <a:pt x="255625" y="254114"/>
                  </a:lnTo>
                  <a:lnTo>
                    <a:pt x="3048" y="254114"/>
                  </a:lnTo>
                  <a:lnTo>
                    <a:pt x="1524" y="252590"/>
                  </a:lnTo>
                  <a:lnTo>
                    <a:pt x="3048" y="252590"/>
                  </a:lnTo>
                  <a:lnTo>
                    <a:pt x="3048" y="3048"/>
                  </a:lnTo>
                  <a:lnTo>
                    <a:pt x="1523" y="3048"/>
                  </a:lnTo>
                  <a:lnTo>
                    <a:pt x="3048" y="1524"/>
                  </a:lnTo>
                  <a:lnTo>
                    <a:pt x="255625" y="1524"/>
                  </a:lnTo>
                  <a:lnTo>
                    <a:pt x="255625" y="0"/>
                  </a:lnTo>
                  <a:close/>
                </a:path>
                <a:path w="255905" h="255904">
                  <a:moveTo>
                    <a:pt x="3048" y="252590"/>
                  </a:moveTo>
                  <a:lnTo>
                    <a:pt x="1524" y="252590"/>
                  </a:lnTo>
                  <a:lnTo>
                    <a:pt x="3048" y="254114"/>
                  </a:lnTo>
                  <a:lnTo>
                    <a:pt x="3048" y="252590"/>
                  </a:lnTo>
                  <a:close/>
                </a:path>
                <a:path w="255905" h="255904">
                  <a:moveTo>
                    <a:pt x="252590" y="252590"/>
                  </a:moveTo>
                  <a:lnTo>
                    <a:pt x="3048" y="252590"/>
                  </a:lnTo>
                  <a:lnTo>
                    <a:pt x="3048" y="254114"/>
                  </a:lnTo>
                  <a:lnTo>
                    <a:pt x="252590" y="254114"/>
                  </a:lnTo>
                  <a:lnTo>
                    <a:pt x="252590" y="252590"/>
                  </a:lnTo>
                  <a:close/>
                </a:path>
                <a:path w="255905" h="255904">
                  <a:moveTo>
                    <a:pt x="252590" y="1524"/>
                  </a:moveTo>
                  <a:lnTo>
                    <a:pt x="252590" y="254114"/>
                  </a:lnTo>
                  <a:lnTo>
                    <a:pt x="254114" y="252590"/>
                  </a:lnTo>
                  <a:lnTo>
                    <a:pt x="255625" y="252590"/>
                  </a:lnTo>
                  <a:lnTo>
                    <a:pt x="255625" y="3048"/>
                  </a:lnTo>
                  <a:lnTo>
                    <a:pt x="254114" y="3048"/>
                  </a:lnTo>
                  <a:lnTo>
                    <a:pt x="252590" y="1524"/>
                  </a:lnTo>
                  <a:close/>
                </a:path>
                <a:path w="255905" h="255904">
                  <a:moveTo>
                    <a:pt x="255625" y="252590"/>
                  </a:moveTo>
                  <a:lnTo>
                    <a:pt x="254114" y="252590"/>
                  </a:lnTo>
                  <a:lnTo>
                    <a:pt x="252590" y="254114"/>
                  </a:lnTo>
                  <a:lnTo>
                    <a:pt x="255625" y="254114"/>
                  </a:lnTo>
                  <a:lnTo>
                    <a:pt x="255625" y="252590"/>
                  </a:lnTo>
                  <a:close/>
                </a:path>
                <a:path w="255905" h="255904">
                  <a:moveTo>
                    <a:pt x="3048" y="1524"/>
                  </a:moveTo>
                  <a:lnTo>
                    <a:pt x="1523" y="3048"/>
                  </a:lnTo>
                  <a:lnTo>
                    <a:pt x="3048" y="3048"/>
                  </a:lnTo>
                  <a:lnTo>
                    <a:pt x="3048" y="1524"/>
                  </a:lnTo>
                  <a:close/>
                </a:path>
                <a:path w="255905" h="255904">
                  <a:moveTo>
                    <a:pt x="252590" y="1524"/>
                  </a:moveTo>
                  <a:lnTo>
                    <a:pt x="3048" y="1524"/>
                  </a:lnTo>
                  <a:lnTo>
                    <a:pt x="3048" y="3048"/>
                  </a:lnTo>
                  <a:lnTo>
                    <a:pt x="252590" y="3048"/>
                  </a:lnTo>
                  <a:lnTo>
                    <a:pt x="252590" y="1524"/>
                  </a:lnTo>
                  <a:close/>
                </a:path>
                <a:path w="255905" h="255904">
                  <a:moveTo>
                    <a:pt x="255625" y="1524"/>
                  </a:moveTo>
                  <a:lnTo>
                    <a:pt x="252590" y="1524"/>
                  </a:lnTo>
                  <a:lnTo>
                    <a:pt x="254114" y="3048"/>
                  </a:lnTo>
                  <a:lnTo>
                    <a:pt x="255625" y="3048"/>
                  </a:lnTo>
                  <a:lnTo>
                    <a:pt x="255625" y="1524"/>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2" name="object 24">
              <a:extLst>
                <a:ext uri="{FF2B5EF4-FFF2-40B4-BE49-F238E27FC236}">
                  <a16:creationId xmlns:a16="http://schemas.microsoft.com/office/drawing/2014/main" id="{7FFE1D30-C9E8-4B8F-85CF-0F8987E93C6B}"/>
                </a:ext>
              </a:extLst>
            </p:cNvPr>
            <p:cNvSpPr/>
            <p:nvPr/>
          </p:nvSpPr>
          <p:spPr>
            <a:xfrm>
              <a:off x="2718254" y="2120527"/>
              <a:ext cx="126301" cy="25259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5" name="object 25">
              <a:extLst>
                <a:ext uri="{FF2B5EF4-FFF2-40B4-BE49-F238E27FC236}">
                  <a16:creationId xmlns:a16="http://schemas.microsoft.com/office/drawing/2014/main" id="{2626EA9A-C9DC-465F-B59E-C8A0F5446F4B}"/>
                </a:ext>
              </a:extLst>
            </p:cNvPr>
            <p:cNvSpPr/>
            <p:nvPr/>
          </p:nvSpPr>
          <p:spPr>
            <a:xfrm>
              <a:off x="4526692" y="2179110"/>
              <a:ext cx="126301" cy="25259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6" name="object 26">
              <a:extLst>
                <a:ext uri="{FF2B5EF4-FFF2-40B4-BE49-F238E27FC236}">
                  <a16:creationId xmlns:a16="http://schemas.microsoft.com/office/drawing/2014/main" id="{0F88FB66-3DDA-4CC2-BBFB-446CFF9C3690}"/>
                </a:ext>
              </a:extLst>
            </p:cNvPr>
            <p:cNvSpPr/>
            <p:nvPr/>
          </p:nvSpPr>
          <p:spPr>
            <a:xfrm>
              <a:off x="6334377" y="4730863"/>
              <a:ext cx="252729" cy="252729"/>
            </a:xfrm>
            <a:custGeom>
              <a:avLst/>
              <a:gdLst/>
              <a:ahLst/>
              <a:cxnLst/>
              <a:rect l="l" t="t" r="r" b="b"/>
              <a:pathLst>
                <a:path w="252729" h="252729">
                  <a:moveTo>
                    <a:pt x="0" y="252590"/>
                  </a:moveTo>
                  <a:lnTo>
                    <a:pt x="252590" y="252590"/>
                  </a:lnTo>
                  <a:lnTo>
                    <a:pt x="252590" y="0"/>
                  </a:lnTo>
                  <a:lnTo>
                    <a:pt x="0" y="0"/>
                  </a:lnTo>
                  <a:lnTo>
                    <a:pt x="0" y="25259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7" name="object 27">
              <a:extLst>
                <a:ext uri="{FF2B5EF4-FFF2-40B4-BE49-F238E27FC236}">
                  <a16:creationId xmlns:a16="http://schemas.microsoft.com/office/drawing/2014/main" id="{1246A218-6E8E-4522-9833-49B46A1BB819}"/>
                </a:ext>
              </a:extLst>
            </p:cNvPr>
            <p:cNvSpPr/>
            <p:nvPr/>
          </p:nvSpPr>
          <p:spPr>
            <a:xfrm>
              <a:off x="6332862" y="4729341"/>
              <a:ext cx="256540" cy="256540"/>
            </a:xfrm>
            <a:custGeom>
              <a:avLst/>
              <a:gdLst/>
              <a:ahLst/>
              <a:cxnLst/>
              <a:rect l="l" t="t" r="r" b="b"/>
              <a:pathLst>
                <a:path w="256539" h="256540">
                  <a:moveTo>
                    <a:pt x="255612" y="0"/>
                  </a:moveTo>
                  <a:lnTo>
                    <a:pt x="762" y="0"/>
                  </a:lnTo>
                  <a:lnTo>
                    <a:pt x="0" y="762"/>
                  </a:lnTo>
                  <a:lnTo>
                    <a:pt x="0" y="255638"/>
                  </a:lnTo>
                  <a:lnTo>
                    <a:pt x="762" y="256400"/>
                  </a:lnTo>
                  <a:lnTo>
                    <a:pt x="255612" y="256400"/>
                  </a:lnTo>
                  <a:lnTo>
                    <a:pt x="256387" y="255638"/>
                  </a:lnTo>
                  <a:lnTo>
                    <a:pt x="256387" y="254114"/>
                  </a:lnTo>
                  <a:lnTo>
                    <a:pt x="3797" y="254114"/>
                  </a:lnTo>
                  <a:lnTo>
                    <a:pt x="1524" y="252590"/>
                  </a:lnTo>
                  <a:lnTo>
                    <a:pt x="3797" y="252590"/>
                  </a:lnTo>
                  <a:lnTo>
                    <a:pt x="3797" y="3810"/>
                  </a:lnTo>
                  <a:lnTo>
                    <a:pt x="1524" y="3810"/>
                  </a:lnTo>
                  <a:lnTo>
                    <a:pt x="3797" y="1524"/>
                  </a:lnTo>
                  <a:lnTo>
                    <a:pt x="256387" y="1524"/>
                  </a:lnTo>
                  <a:lnTo>
                    <a:pt x="256387" y="762"/>
                  </a:lnTo>
                  <a:lnTo>
                    <a:pt x="255612" y="0"/>
                  </a:lnTo>
                  <a:close/>
                </a:path>
                <a:path w="256539" h="256540">
                  <a:moveTo>
                    <a:pt x="3797" y="252590"/>
                  </a:moveTo>
                  <a:lnTo>
                    <a:pt x="1524" y="252590"/>
                  </a:lnTo>
                  <a:lnTo>
                    <a:pt x="3797" y="254114"/>
                  </a:lnTo>
                  <a:lnTo>
                    <a:pt x="3797" y="252590"/>
                  </a:lnTo>
                  <a:close/>
                </a:path>
                <a:path w="256539" h="256540">
                  <a:moveTo>
                    <a:pt x="252590" y="252590"/>
                  </a:moveTo>
                  <a:lnTo>
                    <a:pt x="3797" y="252590"/>
                  </a:lnTo>
                  <a:lnTo>
                    <a:pt x="3797" y="254114"/>
                  </a:lnTo>
                  <a:lnTo>
                    <a:pt x="252590" y="254114"/>
                  </a:lnTo>
                  <a:lnTo>
                    <a:pt x="252590" y="252590"/>
                  </a:lnTo>
                  <a:close/>
                </a:path>
                <a:path w="256539" h="256540">
                  <a:moveTo>
                    <a:pt x="252590" y="1524"/>
                  </a:moveTo>
                  <a:lnTo>
                    <a:pt x="252590" y="254114"/>
                  </a:lnTo>
                  <a:lnTo>
                    <a:pt x="254114" y="252590"/>
                  </a:lnTo>
                  <a:lnTo>
                    <a:pt x="256387" y="252590"/>
                  </a:lnTo>
                  <a:lnTo>
                    <a:pt x="256387" y="3810"/>
                  </a:lnTo>
                  <a:lnTo>
                    <a:pt x="254114" y="3810"/>
                  </a:lnTo>
                  <a:lnTo>
                    <a:pt x="252590" y="1524"/>
                  </a:lnTo>
                  <a:close/>
                </a:path>
                <a:path w="256539" h="256540">
                  <a:moveTo>
                    <a:pt x="256387" y="252590"/>
                  </a:moveTo>
                  <a:lnTo>
                    <a:pt x="254114" y="252590"/>
                  </a:lnTo>
                  <a:lnTo>
                    <a:pt x="252590" y="254114"/>
                  </a:lnTo>
                  <a:lnTo>
                    <a:pt x="256387" y="254114"/>
                  </a:lnTo>
                  <a:lnTo>
                    <a:pt x="256387" y="252590"/>
                  </a:lnTo>
                  <a:close/>
                </a:path>
                <a:path w="256539" h="256540">
                  <a:moveTo>
                    <a:pt x="3797" y="1524"/>
                  </a:moveTo>
                  <a:lnTo>
                    <a:pt x="1524" y="3810"/>
                  </a:lnTo>
                  <a:lnTo>
                    <a:pt x="3797" y="3810"/>
                  </a:lnTo>
                  <a:lnTo>
                    <a:pt x="3797" y="1524"/>
                  </a:lnTo>
                  <a:close/>
                </a:path>
                <a:path w="256539" h="256540">
                  <a:moveTo>
                    <a:pt x="252590" y="1524"/>
                  </a:moveTo>
                  <a:lnTo>
                    <a:pt x="3797" y="1524"/>
                  </a:lnTo>
                  <a:lnTo>
                    <a:pt x="3797" y="3810"/>
                  </a:lnTo>
                  <a:lnTo>
                    <a:pt x="252590" y="3810"/>
                  </a:lnTo>
                  <a:lnTo>
                    <a:pt x="252590" y="1524"/>
                  </a:lnTo>
                  <a:close/>
                </a:path>
                <a:path w="256539" h="256540">
                  <a:moveTo>
                    <a:pt x="256387" y="1524"/>
                  </a:moveTo>
                  <a:lnTo>
                    <a:pt x="252590" y="1524"/>
                  </a:lnTo>
                  <a:lnTo>
                    <a:pt x="254114" y="3810"/>
                  </a:lnTo>
                  <a:lnTo>
                    <a:pt x="256387" y="3810"/>
                  </a:lnTo>
                  <a:lnTo>
                    <a:pt x="256387" y="1524"/>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8" name="object 28">
              <a:extLst>
                <a:ext uri="{FF2B5EF4-FFF2-40B4-BE49-F238E27FC236}">
                  <a16:creationId xmlns:a16="http://schemas.microsoft.com/office/drawing/2014/main" id="{06F701BB-6E90-4383-B45C-A185CDB1D543}"/>
                </a:ext>
              </a:extLst>
            </p:cNvPr>
            <p:cNvSpPr/>
            <p:nvPr/>
          </p:nvSpPr>
          <p:spPr>
            <a:xfrm>
              <a:off x="6334382" y="4730862"/>
              <a:ext cx="126301" cy="252590"/>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object 29">
              <a:extLst>
                <a:ext uri="{FF2B5EF4-FFF2-40B4-BE49-F238E27FC236}">
                  <a16:creationId xmlns:a16="http://schemas.microsoft.com/office/drawing/2014/main" id="{1837D8F9-5D0E-4BE1-82DF-9B5D7C321DA5}"/>
                </a:ext>
              </a:extLst>
            </p:cNvPr>
            <p:cNvSpPr/>
            <p:nvPr/>
          </p:nvSpPr>
          <p:spPr>
            <a:xfrm>
              <a:off x="8141295" y="2177592"/>
              <a:ext cx="253339" cy="253352"/>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0" name="object 30">
              <a:extLst>
                <a:ext uri="{FF2B5EF4-FFF2-40B4-BE49-F238E27FC236}">
                  <a16:creationId xmlns:a16="http://schemas.microsoft.com/office/drawing/2014/main" id="{4E42378C-2141-4893-9963-DBBC90A0E1E8}"/>
                </a:ext>
              </a:extLst>
            </p:cNvPr>
            <p:cNvSpPr/>
            <p:nvPr/>
          </p:nvSpPr>
          <p:spPr>
            <a:xfrm>
              <a:off x="2718255" y="3111105"/>
              <a:ext cx="252729" cy="252729"/>
            </a:xfrm>
            <a:custGeom>
              <a:avLst/>
              <a:gdLst/>
              <a:ahLst/>
              <a:cxnLst/>
              <a:rect l="l" t="t" r="r" b="b"/>
              <a:pathLst>
                <a:path w="252730" h="252729">
                  <a:moveTo>
                    <a:pt x="0" y="252590"/>
                  </a:moveTo>
                  <a:lnTo>
                    <a:pt x="252590" y="252590"/>
                  </a:lnTo>
                  <a:lnTo>
                    <a:pt x="252590" y="0"/>
                  </a:lnTo>
                  <a:lnTo>
                    <a:pt x="0" y="0"/>
                  </a:lnTo>
                  <a:lnTo>
                    <a:pt x="0" y="25259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1" name="object 31">
              <a:extLst>
                <a:ext uri="{FF2B5EF4-FFF2-40B4-BE49-F238E27FC236}">
                  <a16:creationId xmlns:a16="http://schemas.microsoft.com/office/drawing/2014/main" id="{72401271-DA5A-4ED8-B649-AD3AE48A2E64}"/>
                </a:ext>
              </a:extLst>
            </p:cNvPr>
            <p:cNvSpPr/>
            <p:nvPr/>
          </p:nvSpPr>
          <p:spPr>
            <a:xfrm>
              <a:off x="2716734" y="3108001"/>
              <a:ext cx="255904" cy="255904"/>
            </a:xfrm>
            <a:custGeom>
              <a:avLst/>
              <a:gdLst/>
              <a:ahLst/>
              <a:cxnLst/>
              <a:rect l="l" t="t" r="r" b="b"/>
              <a:pathLst>
                <a:path w="255905" h="255904">
                  <a:moveTo>
                    <a:pt x="255625" y="0"/>
                  </a:moveTo>
                  <a:lnTo>
                    <a:pt x="762" y="0"/>
                  </a:lnTo>
                  <a:lnTo>
                    <a:pt x="0" y="762"/>
                  </a:lnTo>
                  <a:lnTo>
                    <a:pt x="0" y="255638"/>
                  </a:lnTo>
                  <a:lnTo>
                    <a:pt x="255625" y="255638"/>
                  </a:lnTo>
                  <a:lnTo>
                    <a:pt x="255625" y="254114"/>
                  </a:lnTo>
                  <a:lnTo>
                    <a:pt x="3048" y="254114"/>
                  </a:lnTo>
                  <a:lnTo>
                    <a:pt x="1524" y="252590"/>
                  </a:lnTo>
                  <a:lnTo>
                    <a:pt x="3048" y="252590"/>
                  </a:lnTo>
                  <a:lnTo>
                    <a:pt x="3048" y="3048"/>
                  </a:lnTo>
                  <a:lnTo>
                    <a:pt x="1523" y="3048"/>
                  </a:lnTo>
                  <a:lnTo>
                    <a:pt x="3048" y="1524"/>
                  </a:lnTo>
                  <a:lnTo>
                    <a:pt x="255625" y="1524"/>
                  </a:lnTo>
                  <a:lnTo>
                    <a:pt x="255625" y="0"/>
                  </a:lnTo>
                  <a:close/>
                </a:path>
                <a:path w="255905" h="255904">
                  <a:moveTo>
                    <a:pt x="3048" y="252590"/>
                  </a:moveTo>
                  <a:lnTo>
                    <a:pt x="1524" y="252590"/>
                  </a:lnTo>
                  <a:lnTo>
                    <a:pt x="3048" y="254114"/>
                  </a:lnTo>
                  <a:lnTo>
                    <a:pt x="3048" y="252590"/>
                  </a:lnTo>
                  <a:close/>
                </a:path>
                <a:path w="255905" h="255904">
                  <a:moveTo>
                    <a:pt x="252590" y="252590"/>
                  </a:moveTo>
                  <a:lnTo>
                    <a:pt x="3048" y="252590"/>
                  </a:lnTo>
                  <a:lnTo>
                    <a:pt x="3048" y="254114"/>
                  </a:lnTo>
                  <a:lnTo>
                    <a:pt x="252590" y="254114"/>
                  </a:lnTo>
                  <a:lnTo>
                    <a:pt x="252590" y="252590"/>
                  </a:lnTo>
                  <a:close/>
                </a:path>
                <a:path w="255905" h="255904">
                  <a:moveTo>
                    <a:pt x="252590" y="1524"/>
                  </a:moveTo>
                  <a:lnTo>
                    <a:pt x="252590" y="254114"/>
                  </a:lnTo>
                  <a:lnTo>
                    <a:pt x="254114" y="252590"/>
                  </a:lnTo>
                  <a:lnTo>
                    <a:pt x="255625" y="252590"/>
                  </a:lnTo>
                  <a:lnTo>
                    <a:pt x="255625" y="3048"/>
                  </a:lnTo>
                  <a:lnTo>
                    <a:pt x="254114" y="3048"/>
                  </a:lnTo>
                  <a:lnTo>
                    <a:pt x="252590" y="1524"/>
                  </a:lnTo>
                  <a:close/>
                </a:path>
                <a:path w="255905" h="255904">
                  <a:moveTo>
                    <a:pt x="255625" y="252590"/>
                  </a:moveTo>
                  <a:lnTo>
                    <a:pt x="254114" y="252590"/>
                  </a:lnTo>
                  <a:lnTo>
                    <a:pt x="252590" y="254114"/>
                  </a:lnTo>
                  <a:lnTo>
                    <a:pt x="255625" y="254114"/>
                  </a:lnTo>
                  <a:lnTo>
                    <a:pt x="255625" y="252590"/>
                  </a:lnTo>
                  <a:close/>
                </a:path>
                <a:path w="255905" h="255904">
                  <a:moveTo>
                    <a:pt x="3048" y="1524"/>
                  </a:moveTo>
                  <a:lnTo>
                    <a:pt x="1523" y="3048"/>
                  </a:lnTo>
                  <a:lnTo>
                    <a:pt x="3048" y="3048"/>
                  </a:lnTo>
                  <a:lnTo>
                    <a:pt x="3048" y="1524"/>
                  </a:lnTo>
                  <a:close/>
                </a:path>
                <a:path w="255905" h="255904">
                  <a:moveTo>
                    <a:pt x="252590" y="1524"/>
                  </a:moveTo>
                  <a:lnTo>
                    <a:pt x="3048" y="1524"/>
                  </a:lnTo>
                  <a:lnTo>
                    <a:pt x="3048" y="3048"/>
                  </a:lnTo>
                  <a:lnTo>
                    <a:pt x="252590" y="3048"/>
                  </a:lnTo>
                  <a:lnTo>
                    <a:pt x="252590" y="1524"/>
                  </a:lnTo>
                  <a:close/>
                </a:path>
                <a:path w="255905" h="255904">
                  <a:moveTo>
                    <a:pt x="255625" y="1524"/>
                  </a:moveTo>
                  <a:lnTo>
                    <a:pt x="252590" y="1524"/>
                  </a:lnTo>
                  <a:lnTo>
                    <a:pt x="254114" y="3048"/>
                  </a:lnTo>
                  <a:lnTo>
                    <a:pt x="255625" y="3048"/>
                  </a:lnTo>
                  <a:lnTo>
                    <a:pt x="255625" y="1524"/>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2" name="object 32">
              <a:extLst>
                <a:ext uri="{FF2B5EF4-FFF2-40B4-BE49-F238E27FC236}">
                  <a16:creationId xmlns:a16="http://schemas.microsoft.com/office/drawing/2014/main" id="{B4883EBA-8DCC-494C-AEA7-CF25F20E968B}"/>
                </a:ext>
              </a:extLst>
            </p:cNvPr>
            <p:cNvSpPr/>
            <p:nvPr/>
          </p:nvSpPr>
          <p:spPr>
            <a:xfrm>
              <a:off x="4526697" y="2567126"/>
              <a:ext cx="252729" cy="252729"/>
            </a:xfrm>
            <a:custGeom>
              <a:avLst/>
              <a:gdLst/>
              <a:ahLst/>
              <a:cxnLst/>
              <a:rect l="l" t="t" r="r" b="b"/>
              <a:pathLst>
                <a:path w="252730" h="252729">
                  <a:moveTo>
                    <a:pt x="0" y="252590"/>
                  </a:moveTo>
                  <a:lnTo>
                    <a:pt x="252590" y="252590"/>
                  </a:lnTo>
                  <a:lnTo>
                    <a:pt x="252590" y="0"/>
                  </a:lnTo>
                  <a:lnTo>
                    <a:pt x="0" y="0"/>
                  </a:lnTo>
                  <a:lnTo>
                    <a:pt x="0" y="25259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3" name="object 33">
              <a:extLst>
                <a:ext uri="{FF2B5EF4-FFF2-40B4-BE49-F238E27FC236}">
                  <a16:creationId xmlns:a16="http://schemas.microsoft.com/office/drawing/2014/main" id="{0A3FE2EC-8B2C-41F6-B008-6A63C07D3F40}"/>
                </a:ext>
              </a:extLst>
            </p:cNvPr>
            <p:cNvSpPr/>
            <p:nvPr/>
          </p:nvSpPr>
          <p:spPr>
            <a:xfrm>
              <a:off x="4525172" y="2565597"/>
              <a:ext cx="255904" cy="255904"/>
            </a:xfrm>
            <a:custGeom>
              <a:avLst/>
              <a:gdLst/>
              <a:ahLst/>
              <a:cxnLst/>
              <a:rect l="l" t="t" r="r" b="b"/>
              <a:pathLst>
                <a:path w="255905" h="255904">
                  <a:moveTo>
                    <a:pt x="255625" y="0"/>
                  </a:moveTo>
                  <a:lnTo>
                    <a:pt x="762" y="0"/>
                  </a:lnTo>
                  <a:lnTo>
                    <a:pt x="0" y="762"/>
                  </a:lnTo>
                  <a:lnTo>
                    <a:pt x="0" y="255638"/>
                  </a:lnTo>
                  <a:lnTo>
                    <a:pt x="255625" y="255638"/>
                  </a:lnTo>
                  <a:lnTo>
                    <a:pt x="255625" y="254114"/>
                  </a:lnTo>
                  <a:lnTo>
                    <a:pt x="3048" y="254114"/>
                  </a:lnTo>
                  <a:lnTo>
                    <a:pt x="1524" y="252590"/>
                  </a:lnTo>
                  <a:lnTo>
                    <a:pt x="3048" y="252590"/>
                  </a:lnTo>
                  <a:lnTo>
                    <a:pt x="3048" y="3048"/>
                  </a:lnTo>
                  <a:lnTo>
                    <a:pt x="1523" y="3048"/>
                  </a:lnTo>
                  <a:lnTo>
                    <a:pt x="3048" y="1524"/>
                  </a:lnTo>
                  <a:lnTo>
                    <a:pt x="255625" y="1524"/>
                  </a:lnTo>
                  <a:lnTo>
                    <a:pt x="255625" y="0"/>
                  </a:lnTo>
                  <a:close/>
                </a:path>
                <a:path w="255905" h="255904">
                  <a:moveTo>
                    <a:pt x="3048" y="252590"/>
                  </a:moveTo>
                  <a:lnTo>
                    <a:pt x="1524" y="252590"/>
                  </a:lnTo>
                  <a:lnTo>
                    <a:pt x="3048" y="254114"/>
                  </a:lnTo>
                  <a:lnTo>
                    <a:pt x="3048" y="252590"/>
                  </a:lnTo>
                  <a:close/>
                </a:path>
                <a:path w="255905" h="255904">
                  <a:moveTo>
                    <a:pt x="252590" y="252590"/>
                  </a:moveTo>
                  <a:lnTo>
                    <a:pt x="3048" y="252590"/>
                  </a:lnTo>
                  <a:lnTo>
                    <a:pt x="3048" y="254114"/>
                  </a:lnTo>
                  <a:lnTo>
                    <a:pt x="252590" y="254114"/>
                  </a:lnTo>
                  <a:lnTo>
                    <a:pt x="252590" y="252590"/>
                  </a:lnTo>
                  <a:close/>
                </a:path>
                <a:path w="255905" h="255904">
                  <a:moveTo>
                    <a:pt x="252590" y="1524"/>
                  </a:moveTo>
                  <a:lnTo>
                    <a:pt x="252590" y="254114"/>
                  </a:lnTo>
                  <a:lnTo>
                    <a:pt x="254114" y="252590"/>
                  </a:lnTo>
                  <a:lnTo>
                    <a:pt x="255625" y="252590"/>
                  </a:lnTo>
                  <a:lnTo>
                    <a:pt x="255625" y="3048"/>
                  </a:lnTo>
                  <a:lnTo>
                    <a:pt x="254114" y="3048"/>
                  </a:lnTo>
                  <a:lnTo>
                    <a:pt x="252590" y="1524"/>
                  </a:lnTo>
                  <a:close/>
                </a:path>
                <a:path w="255905" h="255904">
                  <a:moveTo>
                    <a:pt x="255625" y="252590"/>
                  </a:moveTo>
                  <a:lnTo>
                    <a:pt x="254114" y="252590"/>
                  </a:lnTo>
                  <a:lnTo>
                    <a:pt x="252590" y="254114"/>
                  </a:lnTo>
                  <a:lnTo>
                    <a:pt x="255625" y="254114"/>
                  </a:lnTo>
                  <a:lnTo>
                    <a:pt x="255625" y="252590"/>
                  </a:lnTo>
                  <a:close/>
                </a:path>
                <a:path w="255905" h="255904">
                  <a:moveTo>
                    <a:pt x="3048" y="1524"/>
                  </a:moveTo>
                  <a:lnTo>
                    <a:pt x="1523" y="3048"/>
                  </a:lnTo>
                  <a:lnTo>
                    <a:pt x="3048" y="3048"/>
                  </a:lnTo>
                  <a:lnTo>
                    <a:pt x="3048" y="1524"/>
                  </a:lnTo>
                  <a:close/>
                </a:path>
                <a:path w="255905" h="255904">
                  <a:moveTo>
                    <a:pt x="252590" y="1524"/>
                  </a:moveTo>
                  <a:lnTo>
                    <a:pt x="3048" y="1524"/>
                  </a:lnTo>
                  <a:lnTo>
                    <a:pt x="3048" y="3048"/>
                  </a:lnTo>
                  <a:lnTo>
                    <a:pt x="252590" y="3048"/>
                  </a:lnTo>
                  <a:lnTo>
                    <a:pt x="252590" y="1524"/>
                  </a:lnTo>
                  <a:close/>
                </a:path>
                <a:path w="255905" h="255904">
                  <a:moveTo>
                    <a:pt x="255625" y="1524"/>
                  </a:moveTo>
                  <a:lnTo>
                    <a:pt x="252590" y="1524"/>
                  </a:lnTo>
                  <a:lnTo>
                    <a:pt x="254114" y="3048"/>
                  </a:lnTo>
                  <a:lnTo>
                    <a:pt x="255625" y="3048"/>
                  </a:lnTo>
                  <a:lnTo>
                    <a:pt x="255625" y="1524"/>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object 34">
              <a:extLst>
                <a:ext uri="{FF2B5EF4-FFF2-40B4-BE49-F238E27FC236}">
                  <a16:creationId xmlns:a16="http://schemas.microsoft.com/office/drawing/2014/main" id="{9AD5887D-095B-4526-BBF8-DB4FE1D2FFE8}"/>
                </a:ext>
              </a:extLst>
            </p:cNvPr>
            <p:cNvSpPr/>
            <p:nvPr/>
          </p:nvSpPr>
          <p:spPr>
            <a:xfrm>
              <a:off x="6334377" y="5208650"/>
              <a:ext cx="252729" cy="252729"/>
            </a:xfrm>
            <a:custGeom>
              <a:avLst/>
              <a:gdLst/>
              <a:ahLst/>
              <a:cxnLst/>
              <a:rect l="l" t="t" r="r" b="b"/>
              <a:pathLst>
                <a:path w="252729" h="252729">
                  <a:moveTo>
                    <a:pt x="0" y="252590"/>
                  </a:moveTo>
                  <a:lnTo>
                    <a:pt x="252590" y="252590"/>
                  </a:lnTo>
                  <a:lnTo>
                    <a:pt x="252590" y="0"/>
                  </a:lnTo>
                  <a:lnTo>
                    <a:pt x="0" y="0"/>
                  </a:lnTo>
                  <a:lnTo>
                    <a:pt x="0" y="25259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object 35">
              <a:extLst>
                <a:ext uri="{FF2B5EF4-FFF2-40B4-BE49-F238E27FC236}">
                  <a16:creationId xmlns:a16="http://schemas.microsoft.com/office/drawing/2014/main" id="{8D84125C-B841-4E30-9993-E54FB95F05E7}"/>
                </a:ext>
              </a:extLst>
            </p:cNvPr>
            <p:cNvSpPr/>
            <p:nvPr/>
          </p:nvSpPr>
          <p:spPr>
            <a:xfrm>
              <a:off x="6332862" y="5207123"/>
              <a:ext cx="256540" cy="256540"/>
            </a:xfrm>
            <a:custGeom>
              <a:avLst/>
              <a:gdLst/>
              <a:ahLst/>
              <a:cxnLst/>
              <a:rect l="l" t="t" r="r" b="b"/>
              <a:pathLst>
                <a:path w="256539" h="256540">
                  <a:moveTo>
                    <a:pt x="255612" y="0"/>
                  </a:moveTo>
                  <a:lnTo>
                    <a:pt x="762" y="0"/>
                  </a:lnTo>
                  <a:lnTo>
                    <a:pt x="0" y="761"/>
                  </a:lnTo>
                  <a:lnTo>
                    <a:pt x="0" y="255638"/>
                  </a:lnTo>
                  <a:lnTo>
                    <a:pt x="762" y="256412"/>
                  </a:lnTo>
                  <a:lnTo>
                    <a:pt x="255612" y="256412"/>
                  </a:lnTo>
                  <a:lnTo>
                    <a:pt x="256387" y="255638"/>
                  </a:lnTo>
                  <a:lnTo>
                    <a:pt x="256387" y="254114"/>
                  </a:lnTo>
                  <a:lnTo>
                    <a:pt x="3797" y="254114"/>
                  </a:lnTo>
                  <a:lnTo>
                    <a:pt x="1524" y="252602"/>
                  </a:lnTo>
                  <a:lnTo>
                    <a:pt x="3797" y="252602"/>
                  </a:lnTo>
                  <a:lnTo>
                    <a:pt x="3797" y="3822"/>
                  </a:lnTo>
                  <a:lnTo>
                    <a:pt x="1523" y="3822"/>
                  </a:lnTo>
                  <a:lnTo>
                    <a:pt x="3797" y="1523"/>
                  </a:lnTo>
                  <a:lnTo>
                    <a:pt x="256387" y="1523"/>
                  </a:lnTo>
                  <a:lnTo>
                    <a:pt x="256387" y="761"/>
                  </a:lnTo>
                  <a:lnTo>
                    <a:pt x="255612" y="0"/>
                  </a:lnTo>
                  <a:close/>
                </a:path>
                <a:path w="256539" h="256540">
                  <a:moveTo>
                    <a:pt x="3797" y="252602"/>
                  </a:moveTo>
                  <a:lnTo>
                    <a:pt x="1524" y="252602"/>
                  </a:lnTo>
                  <a:lnTo>
                    <a:pt x="3797" y="254114"/>
                  </a:lnTo>
                  <a:lnTo>
                    <a:pt x="3797" y="252602"/>
                  </a:lnTo>
                  <a:close/>
                </a:path>
                <a:path w="256539" h="256540">
                  <a:moveTo>
                    <a:pt x="252590" y="252602"/>
                  </a:moveTo>
                  <a:lnTo>
                    <a:pt x="3797" y="252602"/>
                  </a:lnTo>
                  <a:lnTo>
                    <a:pt x="3797" y="254114"/>
                  </a:lnTo>
                  <a:lnTo>
                    <a:pt x="252590" y="254114"/>
                  </a:lnTo>
                  <a:lnTo>
                    <a:pt x="252590" y="252602"/>
                  </a:lnTo>
                  <a:close/>
                </a:path>
                <a:path w="256539" h="256540">
                  <a:moveTo>
                    <a:pt x="252590" y="1523"/>
                  </a:moveTo>
                  <a:lnTo>
                    <a:pt x="252590" y="254114"/>
                  </a:lnTo>
                  <a:lnTo>
                    <a:pt x="254114" y="252602"/>
                  </a:lnTo>
                  <a:lnTo>
                    <a:pt x="256387" y="252602"/>
                  </a:lnTo>
                  <a:lnTo>
                    <a:pt x="256387" y="3822"/>
                  </a:lnTo>
                  <a:lnTo>
                    <a:pt x="254114" y="3822"/>
                  </a:lnTo>
                  <a:lnTo>
                    <a:pt x="252590" y="1523"/>
                  </a:lnTo>
                  <a:close/>
                </a:path>
                <a:path w="256539" h="256540">
                  <a:moveTo>
                    <a:pt x="256387" y="252602"/>
                  </a:moveTo>
                  <a:lnTo>
                    <a:pt x="254114" y="252602"/>
                  </a:lnTo>
                  <a:lnTo>
                    <a:pt x="252590" y="254114"/>
                  </a:lnTo>
                  <a:lnTo>
                    <a:pt x="256387" y="254114"/>
                  </a:lnTo>
                  <a:lnTo>
                    <a:pt x="256387" y="252602"/>
                  </a:lnTo>
                  <a:close/>
                </a:path>
                <a:path w="256539" h="256540">
                  <a:moveTo>
                    <a:pt x="3797" y="1523"/>
                  </a:moveTo>
                  <a:lnTo>
                    <a:pt x="1523" y="3822"/>
                  </a:lnTo>
                  <a:lnTo>
                    <a:pt x="3797" y="3822"/>
                  </a:lnTo>
                  <a:lnTo>
                    <a:pt x="3797" y="1523"/>
                  </a:lnTo>
                  <a:close/>
                </a:path>
                <a:path w="256539" h="256540">
                  <a:moveTo>
                    <a:pt x="252590" y="1523"/>
                  </a:moveTo>
                  <a:lnTo>
                    <a:pt x="3797" y="1523"/>
                  </a:lnTo>
                  <a:lnTo>
                    <a:pt x="3797" y="3822"/>
                  </a:lnTo>
                  <a:lnTo>
                    <a:pt x="252590" y="3822"/>
                  </a:lnTo>
                  <a:lnTo>
                    <a:pt x="252590" y="1523"/>
                  </a:lnTo>
                  <a:close/>
                </a:path>
                <a:path w="256539" h="256540">
                  <a:moveTo>
                    <a:pt x="256387" y="1523"/>
                  </a:moveTo>
                  <a:lnTo>
                    <a:pt x="252590" y="1523"/>
                  </a:lnTo>
                  <a:lnTo>
                    <a:pt x="254114" y="3822"/>
                  </a:lnTo>
                  <a:lnTo>
                    <a:pt x="256387" y="3822"/>
                  </a:lnTo>
                  <a:lnTo>
                    <a:pt x="256387" y="1523"/>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6" name="object 36">
              <a:extLst>
                <a:ext uri="{FF2B5EF4-FFF2-40B4-BE49-F238E27FC236}">
                  <a16:creationId xmlns:a16="http://schemas.microsoft.com/office/drawing/2014/main" id="{6F161146-38A2-4D48-939F-35557608ED09}"/>
                </a:ext>
              </a:extLst>
            </p:cNvPr>
            <p:cNvSpPr/>
            <p:nvPr/>
          </p:nvSpPr>
          <p:spPr>
            <a:xfrm>
              <a:off x="8141295" y="3418521"/>
              <a:ext cx="253339" cy="506729"/>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object 37">
              <a:extLst>
                <a:ext uri="{FF2B5EF4-FFF2-40B4-BE49-F238E27FC236}">
                  <a16:creationId xmlns:a16="http://schemas.microsoft.com/office/drawing/2014/main" id="{314DE641-5C09-4D77-AAF0-CD3E7E0366A8}"/>
                </a:ext>
              </a:extLst>
            </p:cNvPr>
            <p:cNvSpPr/>
            <p:nvPr/>
          </p:nvSpPr>
          <p:spPr>
            <a:xfrm>
              <a:off x="2718255" y="5411025"/>
              <a:ext cx="252729" cy="252729"/>
            </a:xfrm>
            <a:custGeom>
              <a:avLst/>
              <a:gdLst/>
              <a:ahLst/>
              <a:cxnLst/>
              <a:rect l="l" t="t" r="r" b="b"/>
              <a:pathLst>
                <a:path w="252730" h="252729">
                  <a:moveTo>
                    <a:pt x="0" y="252590"/>
                  </a:moveTo>
                  <a:lnTo>
                    <a:pt x="252590" y="252590"/>
                  </a:lnTo>
                  <a:lnTo>
                    <a:pt x="252590" y="0"/>
                  </a:lnTo>
                  <a:lnTo>
                    <a:pt x="0" y="0"/>
                  </a:lnTo>
                  <a:lnTo>
                    <a:pt x="0" y="25259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2" name="object 38">
              <a:extLst>
                <a:ext uri="{FF2B5EF4-FFF2-40B4-BE49-F238E27FC236}">
                  <a16:creationId xmlns:a16="http://schemas.microsoft.com/office/drawing/2014/main" id="{4160E7C2-90FA-442F-B8B8-43D0AA2323D3}"/>
                </a:ext>
              </a:extLst>
            </p:cNvPr>
            <p:cNvSpPr/>
            <p:nvPr/>
          </p:nvSpPr>
          <p:spPr>
            <a:xfrm>
              <a:off x="2716734" y="5409512"/>
              <a:ext cx="255904" cy="255904"/>
            </a:xfrm>
            <a:custGeom>
              <a:avLst/>
              <a:gdLst/>
              <a:ahLst/>
              <a:cxnLst/>
              <a:rect l="l" t="t" r="r" b="b"/>
              <a:pathLst>
                <a:path w="255905" h="255904">
                  <a:moveTo>
                    <a:pt x="255625" y="0"/>
                  </a:moveTo>
                  <a:lnTo>
                    <a:pt x="762" y="0"/>
                  </a:lnTo>
                  <a:lnTo>
                    <a:pt x="0" y="749"/>
                  </a:lnTo>
                  <a:lnTo>
                    <a:pt x="0" y="255625"/>
                  </a:lnTo>
                  <a:lnTo>
                    <a:pt x="255625" y="255625"/>
                  </a:lnTo>
                  <a:lnTo>
                    <a:pt x="255625" y="254101"/>
                  </a:lnTo>
                  <a:lnTo>
                    <a:pt x="3048" y="254101"/>
                  </a:lnTo>
                  <a:lnTo>
                    <a:pt x="1524" y="252590"/>
                  </a:lnTo>
                  <a:lnTo>
                    <a:pt x="3048" y="252590"/>
                  </a:lnTo>
                  <a:lnTo>
                    <a:pt x="3048" y="3035"/>
                  </a:lnTo>
                  <a:lnTo>
                    <a:pt x="1523" y="3035"/>
                  </a:lnTo>
                  <a:lnTo>
                    <a:pt x="3048" y="1511"/>
                  </a:lnTo>
                  <a:lnTo>
                    <a:pt x="255625" y="1511"/>
                  </a:lnTo>
                  <a:lnTo>
                    <a:pt x="255625" y="0"/>
                  </a:lnTo>
                  <a:close/>
                </a:path>
                <a:path w="255905" h="255904">
                  <a:moveTo>
                    <a:pt x="3048" y="252590"/>
                  </a:moveTo>
                  <a:lnTo>
                    <a:pt x="1524" y="252590"/>
                  </a:lnTo>
                  <a:lnTo>
                    <a:pt x="3048" y="254101"/>
                  </a:lnTo>
                  <a:lnTo>
                    <a:pt x="3048" y="252590"/>
                  </a:lnTo>
                  <a:close/>
                </a:path>
                <a:path w="255905" h="255904">
                  <a:moveTo>
                    <a:pt x="252590" y="252590"/>
                  </a:moveTo>
                  <a:lnTo>
                    <a:pt x="3048" y="252590"/>
                  </a:lnTo>
                  <a:lnTo>
                    <a:pt x="3048" y="254101"/>
                  </a:lnTo>
                  <a:lnTo>
                    <a:pt x="252590" y="254101"/>
                  </a:lnTo>
                  <a:lnTo>
                    <a:pt x="252590" y="252590"/>
                  </a:lnTo>
                  <a:close/>
                </a:path>
                <a:path w="255905" h="255904">
                  <a:moveTo>
                    <a:pt x="252590" y="1511"/>
                  </a:moveTo>
                  <a:lnTo>
                    <a:pt x="252590" y="254101"/>
                  </a:lnTo>
                  <a:lnTo>
                    <a:pt x="254114" y="252590"/>
                  </a:lnTo>
                  <a:lnTo>
                    <a:pt x="255625" y="252590"/>
                  </a:lnTo>
                  <a:lnTo>
                    <a:pt x="255625" y="3035"/>
                  </a:lnTo>
                  <a:lnTo>
                    <a:pt x="254114" y="3035"/>
                  </a:lnTo>
                  <a:lnTo>
                    <a:pt x="252590" y="1511"/>
                  </a:lnTo>
                  <a:close/>
                </a:path>
                <a:path w="255905" h="255904">
                  <a:moveTo>
                    <a:pt x="255625" y="252590"/>
                  </a:moveTo>
                  <a:lnTo>
                    <a:pt x="254114" y="252590"/>
                  </a:lnTo>
                  <a:lnTo>
                    <a:pt x="252590" y="254101"/>
                  </a:lnTo>
                  <a:lnTo>
                    <a:pt x="255625" y="254101"/>
                  </a:lnTo>
                  <a:lnTo>
                    <a:pt x="255625" y="252590"/>
                  </a:lnTo>
                  <a:close/>
                </a:path>
                <a:path w="255905" h="255904">
                  <a:moveTo>
                    <a:pt x="3048" y="1511"/>
                  </a:moveTo>
                  <a:lnTo>
                    <a:pt x="1523" y="3035"/>
                  </a:lnTo>
                  <a:lnTo>
                    <a:pt x="3048" y="3035"/>
                  </a:lnTo>
                  <a:lnTo>
                    <a:pt x="3048" y="1511"/>
                  </a:lnTo>
                  <a:close/>
                </a:path>
                <a:path w="255905" h="255904">
                  <a:moveTo>
                    <a:pt x="252590" y="1511"/>
                  </a:moveTo>
                  <a:lnTo>
                    <a:pt x="3048" y="1511"/>
                  </a:lnTo>
                  <a:lnTo>
                    <a:pt x="3048" y="3035"/>
                  </a:lnTo>
                  <a:lnTo>
                    <a:pt x="252590" y="3035"/>
                  </a:lnTo>
                  <a:lnTo>
                    <a:pt x="252590" y="1511"/>
                  </a:lnTo>
                  <a:close/>
                </a:path>
                <a:path w="255905" h="255904">
                  <a:moveTo>
                    <a:pt x="255625" y="1511"/>
                  </a:moveTo>
                  <a:lnTo>
                    <a:pt x="252590" y="1511"/>
                  </a:lnTo>
                  <a:lnTo>
                    <a:pt x="254114" y="3035"/>
                  </a:lnTo>
                  <a:lnTo>
                    <a:pt x="255625" y="3035"/>
                  </a:lnTo>
                  <a:lnTo>
                    <a:pt x="255625" y="1511"/>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3" name="object 39">
              <a:extLst>
                <a:ext uri="{FF2B5EF4-FFF2-40B4-BE49-F238E27FC236}">
                  <a16:creationId xmlns:a16="http://schemas.microsoft.com/office/drawing/2014/main" id="{46F0E824-B6A1-4227-8323-09B0D3A1583E}"/>
                </a:ext>
              </a:extLst>
            </p:cNvPr>
            <p:cNvSpPr/>
            <p:nvPr/>
          </p:nvSpPr>
          <p:spPr>
            <a:xfrm>
              <a:off x="4526697" y="5302224"/>
              <a:ext cx="252729" cy="252729"/>
            </a:xfrm>
            <a:custGeom>
              <a:avLst/>
              <a:gdLst/>
              <a:ahLst/>
              <a:cxnLst/>
              <a:rect l="l" t="t" r="r" b="b"/>
              <a:pathLst>
                <a:path w="252730" h="252729">
                  <a:moveTo>
                    <a:pt x="0" y="252602"/>
                  </a:moveTo>
                  <a:lnTo>
                    <a:pt x="252590" y="252602"/>
                  </a:lnTo>
                  <a:lnTo>
                    <a:pt x="252590" y="0"/>
                  </a:lnTo>
                  <a:lnTo>
                    <a:pt x="0" y="0"/>
                  </a:lnTo>
                  <a:lnTo>
                    <a:pt x="0" y="252602"/>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4" name="object 40">
              <a:extLst>
                <a:ext uri="{FF2B5EF4-FFF2-40B4-BE49-F238E27FC236}">
                  <a16:creationId xmlns:a16="http://schemas.microsoft.com/office/drawing/2014/main" id="{A551E45C-006D-4C1C-8B0D-C70B50A5A415}"/>
                </a:ext>
              </a:extLst>
            </p:cNvPr>
            <p:cNvSpPr/>
            <p:nvPr/>
          </p:nvSpPr>
          <p:spPr>
            <a:xfrm>
              <a:off x="4525172" y="5300714"/>
              <a:ext cx="255904" cy="255904"/>
            </a:xfrm>
            <a:custGeom>
              <a:avLst/>
              <a:gdLst/>
              <a:ahLst/>
              <a:cxnLst/>
              <a:rect l="l" t="t" r="r" b="b"/>
              <a:pathLst>
                <a:path w="255905" h="255904">
                  <a:moveTo>
                    <a:pt x="255625" y="0"/>
                  </a:moveTo>
                  <a:lnTo>
                    <a:pt x="762" y="0"/>
                  </a:lnTo>
                  <a:lnTo>
                    <a:pt x="0" y="749"/>
                  </a:lnTo>
                  <a:lnTo>
                    <a:pt x="0" y="255625"/>
                  </a:lnTo>
                  <a:lnTo>
                    <a:pt x="255625" y="255625"/>
                  </a:lnTo>
                  <a:lnTo>
                    <a:pt x="255625" y="254114"/>
                  </a:lnTo>
                  <a:lnTo>
                    <a:pt x="3048" y="254114"/>
                  </a:lnTo>
                  <a:lnTo>
                    <a:pt x="1524" y="252590"/>
                  </a:lnTo>
                  <a:lnTo>
                    <a:pt x="3048" y="252590"/>
                  </a:lnTo>
                  <a:lnTo>
                    <a:pt x="3048" y="3035"/>
                  </a:lnTo>
                  <a:lnTo>
                    <a:pt x="1523" y="3035"/>
                  </a:lnTo>
                  <a:lnTo>
                    <a:pt x="3048" y="1511"/>
                  </a:lnTo>
                  <a:lnTo>
                    <a:pt x="255625" y="1511"/>
                  </a:lnTo>
                  <a:lnTo>
                    <a:pt x="255625" y="0"/>
                  </a:lnTo>
                  <a:close/>
                </a:path>
                <a:path w="255905" h="255904">
                  <a:moveTo>
                    <a:pt x="3048" y="252590"/>
                  </a:moveTo>
                  <a:lnTo>
                    <a:pt x="1524" y="252590"/>
                  </a:lnTo>
                  <a:lnTo>
                    <a:pt x="3048" y="254114"/>
                  </a:lnTo>
                  <a:lnTo>
                    <a:pt x="3048" y="252590"/>
                  </a:lnTo>
                  <a:close/>
                </a:path>
                <a:path w="255905" h="255904">
                  <a:moveTo>
                    <a:pt x="252590" y="252590"/>
                  </a:moveTo>
                  <a:lnTo>
                    <a:pt x="3048" y="252590"/>
                  </a:lnTo>
                  <a:lnTo>
                    <a:pt x="3048" y="254114"/>
                  </a:lnTo>
                  <a:lnTo>
                    <a:pt x="252590" y="254114"/>
                  </a:lnTo>
                  <a:lnTo>
                    <a:pt x="252590" y="252590"/>
                  </a:lnTo>
                  <a:close/>
                </a:path>
                <a:path w="255905" h="255904">
                  <a:moveTo>
                    <a:pt x="252590" y="1511"/>
                  </a:moveTo>
                  <a:lnTo>
                    <a:pt x="252590" y="254114"/>
                  </a:lnTo>
                  <a:lnTo>
                    <a:pt x="254114" y="252590"/>
                  </a:lnTo>
                  <a:lnTo>
                    <a:pt x="255625" y="252590"/>
                  </a:lnTo>
                  <a:lnTo>
                    <a:pt x="255625" y="3035"/>
                  </a:lnTo>
                  <a:lnTo>
                    <a:pt x="254114" y="3035"/>
                  </a:lnTo>
                  <a:lnTo>
                    <a:pt x="252590" y="1511"/>
                  </a:lnTo>
                  <a:close/>
                </a:path>
                <a:path w="255905" h="255904">
                  <a:moveTo>
                    <a:pt x="255625" y="252590"/>
                  </a:moveTo>
                  <a:lnTo>
                    <a:pt x="254114" y="252590"/>
                  </a:lnTo>
                  <a:lnTo>
                    <a:pt x="252590" y="254114"/>
                  </a:lnTo>
                  <a:lnTo>
                    <a:pt x="255625" y="254114"/>
                  </a:lnTo>
                  <a:lnTo>
                    <a:pt x="255625" y="252590"/>
                  </a:lnTo>
                  <a:close/>
                </a:path>
                <a:path w="255905" h="255904">
                  <a:moveTo>
                    <a:pt x="3048" y="1511"/>
                  </a:moveTo>
                  <a:lnTo>
                    <a:pt x="1523" y="3035"/>
                  </a:lnTo>
                  <a:lnTo>
                    <a:pt x="3048" y="3035"/>
                  </a:lnTo>
                  <a:lnTo>
                    <a:pt x="3048" y="1511"/>
                  </a:lnTo>
                  <a:close/>
                </a:path>
                <a:path w="255905" h="255904">
                  <a:moveTo>
                    <a:pt x="252590" y="1511"/>
                  </a:moveTo>
                  <a:lnTo>
                    <a:pt x="3048" y="1511"/>
                  </a:lnTo>
                  <a:lnTo>
                    <a:pt x="3048" y="3035"/>
                  </a:lnTo>
                  <a:lnTo>
                    <a:pt x="252590" y="3035"/>
                  </a:lnTo>
                  <a:lnTo>
                    <a:pt x="252590" y="1511"/>
                  </a:lnTo>
                  <a:close/>
                </a:path>
                <a:path w="255905" h="255904">
                  <a:moveTo>
                    <a:pt x="255625" y="1511"/>
                  </a:moveTo>
                  <a:lnTo>
                    <a:pt x="252590" y="1511"/>
                  </a:lnTo>
                  <a:lnTo>
                    <a:pt x="254114" y="3035"/>
                  </a:lnTo>
                  <a:lnTo>
                    <a:pt x="255625" y="3035"/>
                  </a:lnTo>
                  <a:lnTo>
                    <a:pt x="255625" y="1511"/>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5" name="object 41">
              <a:extLst>
                <a:ext uri="{FF2B5EF4-FFF2-40B4-BE49-F238E27FC236}">
                  <a16:creationId xmlns:a16="http://schemas.microsoft.com/office/drawing/2014/main" id="{89D5E4E5-F22F-4962-9EC9-F55EF5E4D953}"/>
                </a:ext>
              </a:extLst>
            </p:cNvPr>
            <p:cNvSpPr/>
            <p:nvPr/>
          </p:nvSpPr>
          <p:spPr>
            <a:xfrm>
              <a:off x="2718254" y="5411019"/>
              <a:ext cx="126301" cy="252590"/>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6" name="object 42">
              <a:extLst>
                <a:ext uri="{FF2B5EF4-FFF2-40B4-BE49-F238E27FC236}">
                  <a16:creationId xmlns:a16="http://schemas.microsoft.com/office/drawing/2014/main" id="{44E7DD4F-8201-4693-9F12-8E1A8FDD40DC}"/>
                </a:ext>
              </a:extLst>
            </p:cNvPr>
            <p:cNvSpPr/>
            <p:nvPr/>
          </p:nvSpPr>
          <p:spPr>
            <a:xfrm>
              <a:off x="4526692" y="5302222"/>
              <a:ext cx="126301" cy="252602"/>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object 43">
              <a:extLst>
                <a:ext uri="{FF2B5EF4-FFF2-40B4-BE49-F238E27FC236}">
                  <a16:creationId xmlns:a16="http://schemas.microsoft.com/office/drawing/2014/main" id="{5A296A4B-28B0-4195-AD96-4484A36AAC92}"/>
                </a:ext>
              </a:extLst>
            </p:cNvPr>
            <p:cNvSpPr/>
            <p:nvPr/>
          </p:nvSpPr>
          <p:spPr>
            <a:xfrm>
              <a:off x="6334377" y="5592863"/>
              <a:ext cx="252729" cy="252729"/>
            </a:xfrm>
            <a:custGeom>
              <a:avLst/>
              <a:gdLst/>
              <a:ahLst/>
              <a:cxnLst/>
              <a:rect l="l" t="t" r="r" b="b"/>
              <a:pathLst>
                <a:path w="252729" h="252729">
                  <a:moveTo>
                    <a:pt x="0" y="252590"/>
                  </a:moveTo>
                  <a:lnTo>
                    <a:pt x="252590" y="252590"/>
                  </a:lnTo>
                  <a:lnTo>
                    <a:pt x="252590" y="0"/>
                  </a:lnTo>
                  <a:lnTo>
                    <a:pt x="0" y="0"/>
                  </a:lnTo>
                  <a:lnTo>
                    <a:pt x="0" y="25259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8" name="object 44">
              <a:extLst>
                <a:ext uri="{FF2B5EF4-FFF2-40B4-BE49-F238E27FC236}">
                  <a16:creationId xmlns:a16="http://schemas.microsoft.com/office/drawing/2014/main" id="{403EEB91-C825-4710-896B-5B8BB92B7FE9}"/>
                </a:ext>
              </a:extLst>
            </p:cNvPr>
            <p:cNvSpPr/>
            <p:nvPr/>
          </p:nvSpPr>
          <p:spPr>
            <a:xfrm>
              <a:off x="6332862" y="5591342"/>
              <a:ext cx="256540" cy="256540"/>
            </a:xfrm>
            <a:custGeom>
              <a:avLst/>
              <a:gdLst/>
              <a:ahLst/>
              <a:cxnLst/>
              <a:rect l="l" t="t" r="r" b="b"/>
              <a:pathLst>
                <a:path w="256539" h="256540">
                  <a:moveTo>
                    <a:pt x="255612" y="0"/>
                  </a:moveTo>
                  <a:lnTo>
                    <a:pt x="762" y="0"/>
                  </a:lnTo>
                  <a:lnTo>
                    <a:pt x="0" y="749"/>
                  </a:lnTo>
                  <a:lnTo>
                    <a:pt x="0" y="255638"/>
                  </a:lnTo>
                  <a:lnTo>
                    <a:pt x="762" y="256400"/>
                  </a:lnTo>
                  <a:lnTo>
                    <a:pt x="255612" y="256400"/>
                  </a:lnTo>
                  <a:lnTo>
                    <a:pt x="256387" y="255638"/>
                  </a:lnTo>
                  <a:lnTo>
                    <a:pt x="256387" y="254114"/>
                  </a:lnTo>
                  <a:lnTo>
                    <a:pt x="3797" y="254114"/>
                  </a:lnTo>
                  <a:lnTo>
                    <a:pt x="1524" y="252590"/>
                  </a:lnTo>
                  <a:lnTo>
                    <a:pt x="3797" y="252590"/>
                  </a:lnTo>
                  <a:lnTo>
                    <a:pt x="3797" y="3810"/>
                  </a:lnTo>
                  <a:lnTo>
                    <a:pt x="1524" y="3810"/>
                  </a:lnTo>
                  <a:lnTo>
                    <a:pt x="3797" y="1524"/>
                  </a:lnTo>
                  <a:lnTo>
                    <a:pt x="256387" y="1524"/>
                  </a:lnTo>
                  <a:lnTo>
                    <a:pt x="256387" y="749"/>
                  </a:lnTo>
                  <a:lnTo>
                    <a:pt x="255612" y="0"/>
                  </a:lnTo>
                  <a:close/>
                </a:path>
                <a:path w="256539" h="256540">
                  <a:moveTo>
                    <a:pt x="3797" y="252590"/>
                  </a:moveTo>
                  <a:lnTo>
                    <a:pt x="1524" y="252590"/>
                  </a:lnTo>
                  <a:lnTo>
                    <a:pt x="3797" y="254114"/>
                  </a:lnTo>
                  <a:lnTo>
                    <a:pt x="3797" y="252590"/>
                  </a:lnTo>
                  <a:close/>
                </a:path>
                <a:path w="256539" h="256540">
                  <a:moveTo>
                    <a:pt x="252590" y="252590"/>
                  </a:moveTo>
                  <a:lnTo>
                    <a:pt x="3797" y="252590"/>
                  </a:lnTo>
                  <a:lnTo>
                    <a:pt x="3797" y="254114"/>
                  </a:lnTo>
                  <a:lnTo>
                    <a:pt x="252590" y="254114"/>
                  </a:lnTo>
                  <a:lnTo>
                    <a:pt x="252590" y="252590"/>
                  </a:lnTo>
                  <a:close/>
                </a:path>
                <a:path w="256539" h="256540">
                  <a:moveTo>
                    <a:pt x="252590" y="1524"/>
                  </a:moveTo>
                  <a:lnTo>
                    <a:pt x="252590" y="254114"/>
                  </a:lnTo>
                  <a:lnTo>
                    <a:pt x="254114" y="252590"/>
                  </a:lnTo>
                  <a:lnTo>
                    <a:pt x="256387" y="252590"/>
                  </a:lnTo>
                  <a:lnTo>
                    <a:pt x="256387" y="3810"/>
                  </a:lnTo>
                  <a:lnTo>
                    <a:pt x="254114" y="3810"/>
                  </a:lnTo>
                  <a:lnTo>
                    <a:pt x="252590" y="1524"/>
                  </a:lnTo>
                  <a:close/>
                </a:path>
                <a:path w="256539" h="256540">
                  <a:moveTo>
                    <a:pt x="256387" y="252590"/>
                  </a:moveTo>
                  <a:lnTo>
                    <a:pt x="254114" y="252590"/>
                  </a:lnTo>
                  <a:lnTo>
                    <a:pt x="252590" y="254114"/>
                  </a:lnTo>
                  <a:lnTo>
                    <a:pt x="256387" y="254114"/>
                  </a:lnTo>
                  <a:lnTo>
                    <a:pt x="256387" y="252590"/>
                  </a:lnTo>
                  <a:close/>
                </a:path>
                <a:path w="256539" h="256540">
                  <a:moveTo>
                    <a:pt x="3797" y="1524"/>
                  </a:moveTo>
                  <a:lnTo>
                    <a:pt x="1524" y="3810"/>
                  </a:lnTo>
                  <a:lnTo>
                    <a:pt x="3797" y="3810"/>
                  </a:lnTo>
                  <a:lnTo>
                    <a:pt x="3797" y="1524"/>
                  </a:lnTo>
                  <a:close/>
                </a:path>
                <a:path w="256539" h="256540">
                  <a:moveTo>
                    <a:pt x="252590" y="1524"/>
                  </a:moveTo>
                  <a:lnTo>
                    <a:pt x="3797" y="1524"/>
                  </a:lnTo>
                  <a:lnTo>
                    <a:pt x="3797" y="3810"/>
                  </a:lnTo>
                  <a:lnTo>
                    <a:pt x="252590" y="3810"/>
                  </a:lnTo>
                  <a:lnTo>
                    <a:pt x="252590" y="1524"/>
                  </a:lnTo>
                  <a:close/>
                </a:path>
                <a:path w="256539" h="256540">
                  <a:moveTo>
                    <a:pt x="256387" y="1524"/>
                  </a:moveTo>
                  <a:lnTo>
                    <a:pt x="252590" y="1524"/>
                  </a:lnTo>
                  <a:lnTo>
                    <a:pt x="254114" y="3810"/>
                  </a:lnTo>
                  <a:lnTo>
                    <a:pt x="256387" y="3810"/>
                  </a:lnTo>
                  <a:lnTo>
                    <a:pt x="256387" y="1524"/>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9" name="object 45">
              <a:extLst>
                <a:ext uri="{FF2B5EF4-FFF2-40B4-BE49-F238E27FC236}">
                  <a16:creationId xmlns:a16="http://schemas.microsoft.com/office/drawing/2014/main" id="{B8CA1DD5-7C14-437E-A73E-5CA6788E47B1}"/>
                </a:ext>
              </a:extLst>
            </p:cNvPr>
            <p:cNvSpPr/>
            <p:nvPr/>
          </p:nvSpPr>
          <p:spPr>
            <a:xfrm>
              <a:off x="6334382" y="5592864"/>
              <a:ext cx="126301" cy="252590"/>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1" name="object 47">
              <a:extLst>
                <a:ext uri="{FF2B5EF4-FFF2-40B4-BE49-F238E27FC236}">
                  <a16:creationId xmlns:a16="http://schemas.microsoft.com/office/drawing/2014/main" id="{9D92D3FB-0C9B-42D5-A557-619D036ECDCC}"/>
                </a:ext>
              </a:extLst>
            </p:cNvPr>
            <p:cNvSpPr/>
            <p:nvPr/>
          </p:nvSpPr>
          <p:spPr>
            <a:xfrm>
              <a:off x="8140538" y="5603515"/>
              <a:ext cx="256540" cy="256540"/>
            </a:xfrm>
            <a:custGeom>
              <a:avLst/>
              <a:gdLst/>
              <a:ahLst/>
              <a:cxnLst/>
              <a:rect l="l" t="t" r="r" b="b"/>
              <a:pathLst>
                <a:path w="256540" h="256540">
                  <a:moveTo>
                    <a:pt x="255625" y="0"/>
                  </a:moveTo>
                  <a:lnTo>
                    <a:pt x="774" y="0"/>
                  </a:lnTo>
                  <a:lnTo>
                    <a:pt x="0" y="749"/>
                  </a:lnTo>
                  <a:lnTo>
                    <a:pt x="0" y="255638"/>
                  </a:lnTo>
                  <a:lnTo>
                    <a:pt x="774" y="256400"/>
                  </a:lnTo>
                  <a:lnTo>
                    <a:pt x="255625" y="256400"/>
                  </a:lnTo>
                  <a:lnTo>
                    <a:pt x="256387" y="255638"/>
                  </a:lnTo>
                  <a:lnTo>
                    <a:pt x="256387" y="254114"/>
                  </a:lnTo>
                  <a:lnTo>
                    <a:pt x="3797" y="254114"/>
                  </a:lnTo>
                  <a:lnTo>
                    <a:pt x="1524" y="252590"/>
                  </a:lnTo>
                  <a:lnTo>
                    <a:pt x="3797" y="252590"/>
                  </a:lnTo>
                  <a:lnTo>
                    <a:pt x="3797" y="3809"/>
                  </a:lnTo>
                  <a:lnTo>
                    <a:pt x="1524" y="3809"/>
                  </a:lnTo>
                  <a:lnTo>
                    <a:pt x="3797" y="1523"/>
                  </a:lnTo>
                  <a:lnTo>
                    <a:pt x="256387" y="1523"/>
                  </a:lnTo>
                  <a:lnTo>
                    <a:pt x="256387" y="749"/>
                  </a:lnTo>
                  <a:lnTo>
                    <a:pt x="255625" y="0"/>
                  </a:lnTo>
                  <a:close/>
                </a:path>
                <a:path w="256540" h="256540">
                  <a:moveTo>
                    <a:pt x="3797" y="252590"/>
                  </a:moveTo>
                  <a:lnTo>
                    <a:pt x="1524" y="252590"/>
                  </a:lnTo>
                  <a:lnTo>
                    <a:pt x="3797" y="254114"/>
                  </a:lnTo>
                  <a:lnTo>
                    <a:pt x="3797" y="252590"/>
                  </a:lnTo>
                  <a:close/>
                </a:path>
                <a:path w="256540" h="256540">
                  <a:moveTo>
                    <a:pt x="252590" y="252590"/>
                  </a:moveTo>
                  <a:lnTo>
                    <a:pt x="3797" y="252590"/>
                  </a:lnTo>
                  <a:lnTo>
                    <a:pt x="3797" y="254114"/>
                  </a:lnTo>
                  <a:lnTo>
                    <a:pt x="252590" y="254114"/>
                  </a:lnTo>
                  <a:lnTo>
                    <a:pt x="252590" y="252590"/>
                  </a:lnTo>
                  <a:close/>
                </a:path>
                <a:path w="256540" h="256540">
                  <a:moveTo>
                    <a:pt x="252590" y="1523"/>
                  </a:moveTo>
                  <a:lnTo>
                    <a:pt x="252590" y="254114"/>
                  </a:lnTo>
                  <a:lnTo>
                    <a:pt x="254114" y="252590"/>
                  </a:lnTo>
                  <a:lnTo>
                    <a:pt x="256387" y="252590"/>
                  </a:lnTo>
                  <a:lnTo>
                    <a:pt x="256387" y="3809"/>
                  </a:lnTo>
                  <a:lnTo>
                    <a:pt x="254114" y="3809"/>
                  </a:lnTo>
                  <a:lnTo>
                    <a:pt x="252590" y="1523"/>
                  </a:lnTo>
                  <a:close/>
                </a:path>
                <a:path w="256540" h="256540">
                  <a:moveTo>
                    <a:pt x="256387" y="252590"/>
                  </a:moveTo>
                  <a:lnTo>
                    <a:pt x="254114" y="252590"/>
                  </a:lnTo>
                  <a:lnTo>
                    <a:pt x="252590" y="254114"/>
                  </a:lnTo>
                  <a:lnTo>
                    <a:pt x="256387" y="254114"/>
                  </a:lnTo>
                  <a:lnTo>
                    <a:pt x="256387" y="252590"/>
                  </a:lnTo>
                  <a:close/>
                </a:path>
                <a:path w="256540" h="256540">
                  <a:moveTo>
                    <a:pt x="3797" y="1523"/>
                  </a:moveTo>
                  <a:lnTo>
                    <a:pt x="1524" y="3809"/>
                  </a:lnTo>
                  <a:lnTo>
                    <a:pt x="3797" y="3809"/>
                  </a:lnTo>
                  <a:lnTo>
                    <a:pt x="3797" y="1523"/>
                  </a:lnTo>
                  <a:close/>
                </a:path>
                <a:path w="256540" h="256540">
                  <a:moveTo>
                    <a:pt x="252590" y="1523"/>
                  </a:moveTo>
                  <a:lnTo>
                    <a:pt x="3797" y="1523"/>
                  </a:lnTo>
                  <a:lnTo>
                    <a:pt x="3797" y="3809"/>
                  </a:lnTo>
                  <a:lnTo>
                    <a:pt x="252590" y="3809"/>
                  </a:lnTo>
                  <a:lnTo>
                    <a:pt x="252590" y="1523"/>
                  </a:lnTo>
                  <a:close/>
                </a:path>
                <a:path w="256540" h="256540">
                  <a:moveTo>
                    <a:pt x="256387" y="1523"/>
                  </a:moveTo>
                  <a:lnTo>
                    <a:pt x="252590" y="1523"/>
                  </a:lnTo>
                  <a:lnTo>
                    <a:pt x="254114" y="3809"/>
                  </a:lnTo>
                  <a:lnTo>
                    <a:pt x="256387" y="3809"/>
                  </a:lnTo>
                  <a:lnTo>
                    <a:pt x="256387" y="1523"/>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2" name="object 48">
              <a:extLst>
                <a:ext uri="{FF2B5EF4-FFF2-40B4-BE49-F238E27FC236}">
                  <a16:creationId xmlns:a16="http://schemas.microsoft.com/office/drawing/2014/main" id="{12169A56-887A-4029-BADC-A84DC6945C51}"/>
                </a:ext>
              </a:extLst>
            </p:cNvPr>
            <p:cNvSpPr/>
            <p:nvPr/>
          </p:nvSpPr>
          <p:spPr>
            <a:xfrm>
              <a:off x="8142059" y="5605036"/>
              <a:ext cx="126301" cy="252590"/>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3" name="object 49">
              <a:extLst>
                <a:ext uri="{FF2B5EF4-FFF2-40B4-BE49-F238E27FC236}">
                  <a16:creationId xmlns:a16="http://schemas.microsoft.com/office/drawing/2014/main" id="{B74831B6-7AEB-44E7-BC37-C14268C9EE3B}"/>
                </a:ext>
              </a:extLst>
            </p:cNvPr>
            <p:cNvSpPr/>
            <p:nvPr/>
          </p:nvSpPr>
          <p:spPr>
            <a:xfrm>
              <a:off x="2717493" y="3363810"/>
              <a:ext cx="253365" cy="253365"/>
            </a:xfrm>
            <a:custGeom>
              <a:avLst/>
              <a:gdLst/>
              <a:ahLst/>
              <a:cxnLst/>
              <a:rect l="l" t="t" r="r" b="b"/>
              <a:pathLst>
                <a:path w="253365" h="253364">
                  <a:moveTo>
                    <a:pt x="0" y="253352"/>
                  </a:moveTo>
                  <a:lnTo>
                    <a:pt x="253352" y="253352"/>
                  </a:lnTo>
                  <a:lnTo>
                    <a:pt x="253352" y="0"/>
                  </a:lnTo>
                  <a:lnTo>
                    <a:pt x="0" y="0"/>
                  </a:lnTo>
                  <a:lnTo>
                    <a:pt x="0" y="253352"/>
                  </a:lnTo>
                  <a:close/>
                </a:path>
              </a:pathLst>
            </a:custGeom>
            <a:solidFill>
              <a:srgbClr val="3F91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object 50">
              <a:extLst>
                <a:ext uri="{FF2B5EF4-FFF2-40B4-BE49-F238E27FC236}">
                  <a16:creationId xmlns:a16="http://schemas.microsoft.com/office/drawing/2014/main" id="{0CC8373E-FCAB-4D49-A92E-B3FDFAC19857}"/>
                </a:ext>
              </a:extLst>
            </p:cNvPr>
            <p:cNvSpPr/>
            <p:nvPr/>
          </p:nvSpPr>
          <p:spPr>
            <a:xfrm>
              <a:off x="4525935" y="3362921"/>
              <a:ext cx="253365" cy="253365"/>
            </a:xfrm>
            <a:custGeom>
              <a:avLst/>
              <a:gdLst/>
              <a:ahLst/>
              <a:cxnLst/>
              <a:rect l="l" t="t" r="r" b="b"/>
              <a:pathLst>
                <a:path w="253364" h="253364">
                  <a:moveTo>
                    <a:pt x="0" y="253352"/>
                  </a:moveTo>
                  <a:lnTo>
                    <a:pt x="253352" y="253352"/>
                  </a:lnTo>
                  <a:lnTo>
                    <a:pt x="253352" y="0"/>
                  </a:lnTo>
                  <a:lnTo>
                    <a:pt x="0" y="0"/>
                  </a:lnTo>
                  <a:lnTo>
                    <a:pt x="0" y="253352"/>
                  </a:lnTo>
                  <a:close/>
                </a:path>
              </a:pathLst>
            </a:custGeom>
            <a:solidFill>
              <a:srgbClr val="3F91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5" name="object 51">
              <a:extLst>
                <a:ext uri="{FF2B5EF4-FFF2-40B4-BE49-F238E27FC236}">
                  <a16:creationId xmlns:a16="http://schemas.microsoft.com/office/drawing/2014/main" id="{27D67BA8-E49D-4468-9F19-7EA6CC5074E0}"/>
                </a:ext>
              </a:extLst>
            </p:cNvPr>
            <p:cNvSpPr/>
            <p:nvPr/>
          </p:nvSpPr>
          <p:spPr>
            <a:xfrm>
              <a:off x="6333615" y="4470678"/>
              <a:ext cx="253365" cy="253365"/>
            </a:xfrm>
            <a:custGeom>
              <a:avLst/>
              <a:gdLst/>
              <a:ahLst/>
              <a:cxnLst/>
              <a:rect l="l" t="t" r="r" b="b"/>
              <a:pathLst>
                <a:path w="253364" h="253365">
                  <a:moveTo>
                    <a:pt x="0" y="253339"/>
                  </a:moveTo>
                  <a:lnTo>
                    <a:pt x="253352" y="253339"/>
                  </a:lnTo>
                  <a:lnTo>
                    <a:pt x="253352" y="0"/>
                  </a:lnTo>
                  <a:lnTo>
                    <a:pt x="0" y="0"/>
                  </a:lnTo>
                  <a:lnTo>
                    <a:pt x="0" y="253339"/>
                  </a:lnTo>
                  <a:close/>
                </a:path>
              </a:pathLst>
            </a:custGeom>
            <a:solidFill>
              <a:srgbClr val="3F91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object 54">
              <a:extLst>
                <a:ext uri="{FF2B5EF4-FFF2-40B4-BE49-F238E27FC236}">
                  <a16:creationId xmlns:a16="http://schemas.microsoft.com/office/drawing/2014/main" id="{60F5ABFA-2757-4409-9316-6514D10281E6}"/>
                </a:ext>
              </a:extLst>
            </p:cNvPr>
            <p:cNvSpPr txBox="1"/>
            <p:nvPr/>
          </p:nvSpPr>
          <p:spPr>
            <a:xfrm>
              <a:off x="2250000" y="3637202"/>
              <a:ext cx="138499" cy="429605"/>
            </a:xfrm>
            <a:prstGeom prst="rect">
              <a:avLst/>
            </a:prstGeom>
            <a:noFill/>
          </p:spPr>
          <p:txBody>
            <a:bodyPr vert="vert270" wrap="none" lIns="0" tIns="0" rIns="0" bIns="0" rtlCol="0">
              <a:spAutoFit/>
            </a:bodyPr>
            <a:lstStyle>
              <a:defPPr>
                <a:defRPr lang="en-US"/>
              </a:defPPr>
              <a:lvl1pPr marL="0" marR="0" lvl="0" indent="0" algn="r" defTabSz="914400" eaLnBrk="1" latinLnBrk="0" hangingPunct="1">
                <a:lnSpc>
                  <a:spcPct val="100000"/>
                </a:lnSpc>
                <a:buClrTx/>
                <a:buSzTx/>
                <a:buFontTx/>
                <a:buNone/>
                <a:tabLst/>
                <a:defRPr kumimoji="0" sz="800" b="0" i="0" u="none" strike="noStrike" cap="none" spc="0" normalizeH="0" baseline="0">
                  <a:ln>
                    <a:noFill/>
                  </a:ln>
                  <a:solidFill>
                    <a:prstClr val="black"/>
                  </a:solidFill>
                  <a:effectLst/>
                  <a:uLnTx/>
                  <a:uFillTx/>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Per</a:t>
              </a:r>
              <a:r>
                <a:rPr kumimoji="0"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cent</a:t>
              </a:r>
            </a:p>
          </p:txBody>
        </p:sp>
        <p:grpSp>
          <p:nvGrpSpPr>
            <p:cNvPr id="11" name="Group 10">
              <a:extLst>
                <a:ext uri="{FF2B5EF4-FFF2-40B4-BE49-F238E27FC236}">
                  <a16:creationId xmlns:a16="http://schemas.microsoft.com/office/drawing/2014/main" id="{662E4E57-FEE0-4525-9ADE-84F6459E6E65}"/>
                </a:ext>
              </a:extLst>
            </p:cNvPr>
            <p:cNvGrpSpPr/>
            <p:nvPr/>
          </p:nvGrpSpPr>
          <p:grpSpPr>
            <a:xfrm>
              <a:off x="2376000" y="1800000"/>
              <a:ext cx="313669" cy="4059214"/>
              <a:chOff x="2286000" y="1800000"/>
              <a:chExt cx="313669" cy="4059214"/>
            </a:xfrm>
          </p:grpSpPr>
          <p:sp>
            <p:nvSpPr>
              <p:cNvPr id="147" name="object 53">
                <a:extLst>
                  <a:ext uri="{FF2B5EF4-FFF2-40B4-BE49-F238E27FC236}">
                    <a16:creationId xmlns:a16="http://schemas.microsoft.com/office/drawing/2014/main" id="{B9D3BD86-3B8E-4BD4-B790-46A6D7CCC424}"/>
                  </a:ext>
                </a:extLst>
              </p:cNvPr>
              <p:cNvSpPr txBox="1"/>
              <p:nvPr/>
            </p:nvSpPr>
            <p:spPr>
              <a:xfrm>
                <a:off x="2286000" y="3743178"/>
                <a:ext cx="313669" cy="181460"/>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40" normalizeH="0" baseline="0" noProof="0" dirty="0">
                    <a:ln>
                      <a:noFill/>
                    </a:ln>
                    <a:solidFill>
                      <a:prstClr val="black">
                        <a:lumMod val="65000"/>
                        <a:lumOff val="35000"/>
                      </a:prstClr>
                    </a:solidFill>
                    <a:effectLst/>
                    <a:uLnTx/>
                    <a:uFillTx/>
                    <a:latin typeface="Arial"/>
                    <a:ea typeface="ＭＳ Ｐゴシック" pitchFamily="34" charset="-128"/>
                    <a:cs typeface="Arial"/>
                  </a:rPr>
                  <a:t>5</a:t>
                </a:r>
                <a:r>
                  <a:rPr kumimoji="0" sz="1100" b="0" i="0" u="none" strike="noStrike" kern="1200" cap="none" spc="-35"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53" name="object 53">
                <a:extLst>
                  <a:ext uri="{FF2B5EF4-FFF2-40B4-BE49-F238E27FC236}">
                    <a16:creationId xmlns:a16="http://schemas.microsoft.com/office/drawing/2014/main" id="{8EBE3A7F-3DBE-4BB2-AF4E-DB372ADE98D0}"/>
                  </a:ext>
                </a:extLst>
              </p:cNvPr>
              <p:cNvSpPr txBox="1"/>
              <p:nvPr/>
            </p:nvSpPr>
            <p:spPr>
              <a:xfrm>
                <a:off x="2286000" y="5677754"/>
                <a:ext cx="313669" cy="181460"/>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sz="1100" b="0" i="0" u="none" strike="noStrike" kern="1200" cap="none" spc="-35"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202" name="object 53">
                <a:extLst>
                  <a:ext uri="{FF2B5EF4-FFF2-40B4-BE49-F238E27FC236}">
                    <a16:creationId xmlns:a16="http://schemas.microsoft.com/office/drawing/2014/main" id="{3BEC5E02-FA07-4E90-8ADE-D5275076346F}"/>
                  </a:ext>
                </a:extLst>
              </p:cNvPr>
              <p:cNvSpPr txBox="1"/>
              <p:nvPr/>
            </p:nvSpPr>
            <p:spPr>
              <a:xfrm>
                <a:off x="2286000" y="1800000"/>
                <a:ext cx="313669" cy="181460"/>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lang="en-GB" sz="1100" b="0" i="0" u="none" strike="noStrike" kern="1200" cap="none" spc="-40" normalizeH="0" baseline="0" noProof="0" dirty="0">
                    <a:ln>
                      <a:noFill/>
                    </a:ln>
                    <a:solidFill>
                      <a:prstClr val="black">
                        <a:lumMod val="65000"/>
                        <a:lumOff val="35000"/>
                      </a:prstClr>
                    </a:solidFill>
                    <a:effectLst/>
                    <a:uLnTx/>
                    <a:uFillTx/>
                    <a:latin typeface="Arial"/>
                    <a:ea typeface="ＭＳ Ｐゴシック" pitchFamily="34" charset="-128"/>
                    <a:cs typeface="Arial"/>
                  </a:rPr>
                  <a:t>10</a:t>
                </a:r>
                <a:r>
                  <a:rPr kumimoji="0" sz="1100" b="0" i="0" u="none" strike="noStrike" kern="1200" cap="none" spc="-35"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grpSp>
        <p:sp>
          <p:nvSpPr>
            <p:cNvPr id="140" name="object 46">
              <a:extLst>
                <a:ext uri="{FF2B5EF4-FFF2-40B4-BE49-F238E27FC236}">
                  <a16:creationId xmlns:a16="http://schemas.microsoft.com/office/drawing/2014/main" id="{70A58195-4CA6-4CA4-9EB9-11EE6EB14A25}"/>
                </a:ext>
              </a:extLst>
            </p:cNvPr>
            <p:cNvSpPr/>
            <p:nvPr/>
          </p:nvSpPr>
          <p:spPr>
            <a:xfrm>
              <a:off x="8142057" y="5605029"/>
              <a:ext cx="252590" cy="252590"/>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377476904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E913DFF-F595-428B-B63A-17E62F5DA3D3}"/>
              </a:ext>
            </a:extLst>
          </p:cNvPr>
          <p:cNvGrpSpPr/>
          <p:nvPr/>
        </p:nvGrpSpPr>
        <p:grpSpPr>
          <a:xfrm>
            <a:off x="0" y="0"/>
            <a:ext cx="10285200" cy="6153111"/>
            <a:chOff x="0" y="0"/>
            <a:chExt cx="10285200" cy="6153111"/>
          </a:xfrm>
        </p:grpSpPr>
        <p:sp>
          <p:nvSpPr>
            <p:cNvPr id="112" name="object 28">
              <a:extLst>
                <a:ext uri="{FF2B5EF4-FFF2-40B4-BE49-F238E27FC236}">
                  <a16:creationId xmlns:a16="http://schemas.microsoft.com/office/drawing/2014/main" id="{18A24B21-7DB7-4DE5-9D7F-13FAEB7F90F3}"/>
                </a:ext>
              </a:extLst>
            </p:cNvPr>
            <p:cNvSpPr txBox="1"/>
            <p:nvPr/>
          </p:nvSpPr>
          <p:spPr>
            <a:xfrm>
              <a:off x="1566000" y="38160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-6</a:t>
              </a:r>
              <a:r>
                <a:rPr sz="700" spc="-30" dirty="0">
                  <a:latin typeface="Arial"/>
                  <a:ea typeface="+mn-ea"/>
                  <a:cs typeface="Arial"/>
                </a:rPr>
                <a:t>7</a:t>
              </a:r>
              <a:endParaRPr sz="700" dirty="0">
                <a:latin typeface="Arial"/>
                <a:ea typeface="+mn-ea"/>
                <a:cs typeface="Arial"/>
              </a:endParaRPr>
            </a:p>
          </p:txBody>
        </p:sp>
        <p:sp>
          <p:nvSpPr>
            <p:cNvPr id="113" name="object 29">
              <a:extLst>
                <a:ext uri="{FF2B5EF4-FFF2-40B4-BE49-F238E27FC236}">
                  <a16:creationId xmlns:a16="http://schemas.microsoft.com/office/drawing/2014/main" id="{503E359C-E9AB-49DC-8AB4-EF98C7E2F68C}"/>
                </a:ext>
              </a:extLst>
            </p:cNvPr>
            <p:cNvSpPr txBox="1"/>
            <p:nvPr/>
          </p:nvSpPr>
          <p:spPr>
            <a:xfrm>
              <a:off x="1926000" y="37728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-6</a:t>
              </a:r>
              <a:r>
                <a:rPr sz="700" spc="-30" dirty="0">
                  <a:latin typeface="Arial"/>
                  <a:ea typeface="+mn-ea"/>
                  <a:cs typeface="Arial"/>
                </a:rPr>
                <a:t>1</a:t>
              </a:r>
              <a:endParaRPr sz="700" dirty="0">
                <a:latin typeface="Arial"/>
                <a:ea typeface="+mn-ea"/>
                <a:cs typeface="Arial"/>
              </a:endParaRPr>
            </a:p>
          </p:txBody>
        </p:sp>
        <p:sp>
          <p:nvSpPr>
            <p:cNvPr id="114" name="object 30">
              <a:extLst>
                <a:ext uri="{FF2B5EF4-FFF2-40B4-BE49-F238E27FC236}">
                  <a16:creationId xmlns:a16="http://schemas.microsoft.com/office/drawing/2014/main" id="{3F070C7D-3D45-4E2A-B69F-944755995840}"/>
                </a:ext>
              </a:extLst>
            </p:cNvPr>
            <p:cNvSpPr txBox="1"/>
            <p:nvPr/>
          </p:nvSpPr>
          <p:spPr>
            <a:xfrm>
              <a:off x="2286000" y="36432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-4</a:t>
              </a:r>
              <a:r>
                <a:rPr sz="700" spc="-30" dirty="0">
                  <a:latin typeface="Arial"/>
                  <a:ea typeface="+mn-ea"/>
                  <a:cs typeface="Arial"/>
                </a:rPr>
                <a:t>3</a:t>
              </a:r>
              <a:endParaRPr sz="700" dirty="0">
                <a:latin typeface="Arial"/>
                <a:ea typeface="+mn-ea"/>
                <a:cs typeface="Arial"/>
              </a:endParaRPr>
            </a:p>
          </p:txBody>
        </p:sp>
        <p:sp>
          <p:nvSpPr>
            <p:cNvPr id="115" name="object 31">
              <a:extLst>
                <a:ext uri="{FF2B5EF4-FFF2-40B4-BE49-F238E27FC236}">
                  <a16:creationId xmlns:a16="http://schemas.microsoft.com/office/drawing/2014/main" id="{E608EB7C-740C-4FDC-B0F8-17B216B065CD}"/>
                </a:ext>
              </a:extLst>
            </p:cNvPr>
            <p:cNvSpPr txBox="1"/>
            <p:nvPr/>
          </p:nvSpPr>
          <p:spPr>
            <a:xfrm>
              <a:off x="2646000" y="36216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-4</a:t>
              </a:r>
              <a:r>
                <a:rPr sz="700" spc="-30" dirty="0">
                  <a:latin typeface="Arial"/>
                  <a:ea typeface="+mn-ea"/>
                  <a:cs typeface="Arial"/>
                </a:rPr>
                <a:t>0</a:t>
              </a:r>
              <a:endParaRPr sz="700" dirty="0">
                <a:latin typeface="Arial"/>
                <a:ea typeface="+mn-ea"/>
                <a:cs typeface="Arial"/>
              </a:endParaRPr>
            </a:p>
          </p:txBody>
        </p:sp>
        <p:sp>
          <p:nvSpPr>
            <p:cNvPr id="117" name="object 33">
              <a:extLst>
                <a:ext uri="{FF2B5EF4-FFF2-40B4-BE49-F238E27FC236}">
                  <a16:creationId xmlns:a16="http://schemas.microsoft.com/office/drawing/2014/main" id="{362691B0-1121-4DA5-B59A-EB407FD3AD32}"/>
                </a:ext>
              </a:extLst>
            </p:cNvPr>
            <p:cNvSpPr txBox="1"/>
            <p:nvPr/>
          </p:nvSpPr>
          <p:spPr>
            <a:xfrm>
              <a:off x="3726000" y="36000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-3</a:t>
              </a:r>
              <a:r>
                <a:rPr sz="700" spc="-30" dirty="0">
                  <a:latin typeface="Arial"/>
                  <a:ea typeface="+mn-ea"/>
                  <a:cs typeface="Arial"/>
                </a:rPr>
                <a:t>6</a:t>
              </a:r>
              <a:endParaRPr sz="700" dirty="0">
                <a:latin typeface="Arial"/>
                <a:ea typeface="+mn-ea"/>
                <a:cs typeface="Arial"/>
              </a:endParaRPr>
            </a:p>
          </p:txBody>
        </p:sp>
        <p:sp>
          <p:nvSpPr>
            <p:cNvPr id="118" name="object 34">
              <a:extLst>
                <a:ext uri="{FF2B5EF4-FFF2-40B4-BE49-F238E27FC236}">
                  <a16:creationId xmlns:a16="http://schemas.microsoft.com/office/drawing/2014/main" id="{C0C7372B-F235-4AA0-9614-A6CD19000515}"/>
                </a:ext>
              </a:extLst>
            </p:cNvPr>
            <p:cNvSpPr txBox="1"/>
            <p:nvPr/>
          </p:nvSpPr>
          <p:spPr>
            <a:xfrm>
              <a:off x="4086000" y="35784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-3</a:t>
              </a:r>
              <a:r>
                <a:rPr sz="700" spc="-30" dirty="0">
                  <a:latin typeface="Arial"/>
                  <a:ea typeface="+mn-ea"/>
                  <a:cs typeface="Arial"/>
                </a:rPr>
                <a:t>4</a:t>
              </a:r>
              <a:endParaRPr sz="700" dirty="0">
                <a:latin typeface="Arial"/>
                <a:ea typeface="+mn-ea"/>
                <a:cs typeface="Arial"/>
              </a:endParaRPr>
            </a:p>
          </p:txBody>
        </p:sp>
        <p:sp>
          <p:nvSpPr>
            <p:cNvPr id="122" name="object 36">
              <a:extLst>
                <a:ext uri="{FF2B5EF4-FFF2-40B4-BE49-F238E27FC236}">
                  <a16:creationId xmlns:a16="http://schemas.microsoft.com/office/drawing/2014/main" id="{6A1F2A1C-14B2-409D-BE68-8EF7D200D4C1}"/>
                </a:ext>
              </a:extLst>
            </p:cNvPr>
            <p:cNvSpPr txBox="1"/>
            <p:nvPr/>
          </p:nvSpPr>
          <p:spPr>
            <a:xfrm>
              <a:off x="5526000" y="35460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-2</a:t>
              </a:r>
              <a:r>
                <a:rPr sz="700" spc="-30" dirty="0">
                  <a:latin typeface="Arial"/>
                  <a:ea typeface="+mn-ea"/>
                  <a:cs typeface="Arial"/>
                </a:rPr>
                <a:t>9</a:t>
              </a:r>
              <a:endParaRPr sz="700" dirty="0">
                <a:latin typeface="Arial"/>
                <a:ea typeface="+mn-ea"/>
                <a:cs typeface="Arial"/>
              </a:endParaRPr>
            </a:p>
          </p:txBody>
        </p:sp>
        <p:sp>
          <p:nvSpPr>
            <p:cNvPr id="123" name="object 37">
              <a:extLst>
                <a:ext uri="{FF2B5EF4-FFF2-40B4-BE49-F238E27FC236}">
                  <a16:creationId xmlns:a16="http://schemas.microsoft.com/office/drawing/2014/main" id="{7661B090-D420-4535-B43D-428E44E681AB}"/>
                </a:ext>
              </a:extLst>
            </p:cNvPr>
            <p:cNvSpPr txBox="1"/>
            <p:nvPr/>
          </p:nvSpPr>
          <p:spPr>
            <a:xfrm>
              <a:off x="5886000" y="35028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-2</a:t>
              </a:r>
              <a:r>
                <a:rPr sz="700" spc="-30" dirty="0">
                  <a:latin typeface="Arial"/>
                  <a:ea typeface="+mn-ea"/>
                  <a:cs typeface="Arial"/>
                </a:rPr>
                <a:t>3</a:t>
              </a:r>
              <a:endParaRPr sz="700" dirty="0">
                <a:latin typeface="Arial"/>
                <a:ea typeface="+mn-ea"/>
                <a:cs typeface="Arial"/>
              </a:endParaRPr>
            </a:p>
          </p:txBody>
        </p:sp>
        <p:sp>
          <p:nvSpPr>
            <p:cNvPr id="125" name="object 39">
              <a:extLst>
                <a:ext uri="{FF2B5EF4-FFF2-40B4-BE49-F238E27FC236}">
                  <a16:creationId xmlns:a16="http://schemas.microsoft.com/office/drawing/2014/main" id="{BEDBF866-70D6-45A8-AA65-79B6A911C8E6}"/>
                </a:ext>
              </a:extLst>
            </p:cNvPr>
            <p:cNvSpPr txBox="1"/>
            <p:nvPr/>
          </p:nvSpPr>
          <p:spPr>
            <a:xfrm>
              <a:off x="6966000" y="33912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10" dirty="0">
                  <a:latin typeface="Arial"/>
                  <a:ea typeface="+mn-ea"/>
                  <a:cs typeface="Arial"/>
                </a:rPr>
                <a:t>-</a:t>
              </a:r>
              <a:r>
                <a:rPr sz="700" spc="-30" dirty="0">
                  <a:latin typeface="Arial"/>
                  <a:ea typeface="+mn-ea"/>
                  <a:cs typeface="Arial"/>
                </a:rPr>
                <a:t>7</a:t>
              </a:r>
              <a:endParaRPr sz="700" dirty="0">
                <a:latin typeface="Arial"/>
                <a:ea typeface="+mn-ea"/>
                <a:cs typeface="Arial"/>
              </a:endParaRPr>
            </a:p>
          </p:txBody>
        </p:sp>
        <p:sp>
          <p:nvSpPr>
            <p:cNvPr id="126" name="object 40">
              <a:extLst>
                <a:ext uri="{FF2B5EF4-FFF2-40B4-BE49-F238E27FC236}">
                  <a16:creationId xmlns:a16="http://schemas.microsoft.com/office/drawing/2014/main" id="{9C727FB0-CC15-4924-8200-D306A019A95F}"/>
                </a:ext>
              </a:extLst>
            </p:cNvPr>
            <p:cNvSpPr txBox="1"/>
            <p:nvPr/>
          </p:nvSpPr>
          <p:spPr>
            <a:xfrm>
              <a:off x="7326000" y="33912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10" dirty="0">
                  <a:latin typeface="Arial"/>
                  <a:ea typeface="+mn-ea"/>
                  <a:cs typeface="Arial"/>
                </a:rPr>
                <a:t>-</a:t>
              </a:r>
              <a:r>
                <a:rPr sz="700" spc="-30" dirty="0">
                  <a:latin typeface="Arial"/>
                  <a:ea typeface="+mn-ea"/>
                  <a:cs typeface="Arial"/>
                </a:rPr>
                <a:t>7</a:t>
              </a:r>
              <a:endParaRPr sz="700">
                <a:latin typeface="Arial"/>
                <a:ea typeface="+mn-ea"/>
                <a:cs typeface="Arial"/>
              </a:endParaRPr>
            </a:p>
          </p:txBody>
        </p:sp>
        <p:sp>
          <p:nvSpPr>
            <p:cNvPr id="127" name="object 41">
              <a:extLst>
                <a:ext uri="{FF2B5EF4-FFF2-40B4-BE49-F238E27FC236}">
                  <a16:creationId xmlns:a16="http://schemas.microsoft.com/office/drawing/2014/main" id="{DA53C0BA-00A9-40AE-9AC8-373159316968}"/>
                </a:ext>
              </a:extLst>
            </p:cNvPr>
            <p:cNvSpPr txBox="1"/>
            <p:nvPr/>
          </p:nvSpPr>
          <p:spPr>
            <a:xfrm>
              <a:off x="7725277" y="3139200"/>
              <a:ext cx="101446" cy="107722"/>
            </a:xfrm>
            <a:prstGeom prst="rect">
              <a:avLst/>
            </a:prstGeom>
          </p:spPr>
          <p:txBody>
            <a:bodyPr vert="horz" wrap="square" lIns="0" tIns="0" rIns="0" bIns="0" rtlCol="0">
              <a:spAutoFit/>
            </a:bodyPr>
            <a:lstStyle/>
            <a:p>
              <a:pPr algn="ctr" fontAlgn="auto">
                <a:spcBef>
                  <a:spcPts val="0"/>
                </a:spcBef>
                <a:spcAft>
                  <a:spcPts val="0"/>
                </a:spcAft>
              </a:pPr>
              <a:r>
                <a:rPr sz="700" spc="-30" dirty="0">
                  <a:latin typeface="Arial"/>
                  <a:ea typeface="+mn-ea"/>
                  <a:cs typeface="Arial"/>
                </a:rPr>
                <a:t>6</a:t>
              </a:r>
              <a:endParaRPr sz="700" dirty="0">
                <a:latin typeface="Arial"/>
                <a:ea typeface="+mn-ea"/>
                <a:cs typeface="Arial"/>
              </a:endParaRPr>
            </a:p>
          </p:txBody>
        </p:sp>
        <p:sp>
          <p:nvSpPr>
            <p:cNvPr id="128" name="object 42">
              <a:extLst>
                <a:ext uri="{FF2B5EF4-FFF2-40B4-BE49-F238E27FC236}">
                  <a16:creationId xmlns:a16="http://schemas.microsoft.com/office/drawing/2014/main" id="{B28D8019-5A54-4D01-8969-D39153060D5A}"/>
                </a:ext>
              </a:extLst>
            </p:cNvPr>
            <p:cNvSpPr txBox="1"/>
            <p:nvPr/>
          </p:nvSpPr>
          <p:spPr>
            <a:xfrm>
              <a:off x="8049600" y="2934000"/>
              <a:ext cx="169902" cy="107722"/>
            </a:xfrm>
            <a:prstGeom prst="rect">
              <a:avLst/>
            </a:prstGeom>
          </p:spPr>
          <p:txBody>
            <a:bodyPr vert="horz" wrap="square" lIns="0" tIns="0" rIns="0" bIns="0" rtlCol="0">
              <a:spAutoFit/>
            </a:bodyPr>
            <a:lstStyle/>
            <a:p>
              <a:pPr algn="ctr" fontAlgn="auto">
                <a:spcBef>
                  <a:spcPts val="0"/>
                </a:spcBef>
                <a:spcAft>
                  <a:spcPts val="0"/>
                </a:spcAft>
              </a:pPr>
              <a:r>
                <a:rPr sz="700" spc="-35" dirty="0">
                  <a:latin typeface="Arial"/>
                  <a:ea typeface="+mn-ea"/>
                  <a:cs typeface="Arial"/>
                </a:rPr>
                <a:t>3</a:t>
              </a:r>
              <a:r>
                <a:rPr sz="700" spc="-30" dirty="0">
                  <a:latin typeface="Arial"/>
                  <a:ea typeface="+mn-ea"/>
                  <a:cs typeface="Arial"/>
                </a:rPr>
                <a:t>5</a:t>
              </a:r>
              <a:endParaRPr sz="700" dirty="0">
                <a:latin typeface="Arial"/>
                <a:ea typeface="+mn-ea"/>
                <a:cs typeface="Arial"/>
              </a:endParaRPr>
            </a:p>
          </p:txBody>
        </p:sp>
        <p:sp>
          <p:nvSpPr>
            <p:cNvPr id="129" name="object 43">
              <a:extLst>
                <a:ext uri="{FF2B5EF4-FFF2-40B4-BE49-F238E27FC236}">
                  <a16:creationId xmlns:a16="http://schemas.microsoft.com/office/drawing/2014/main" id="{2DFD782C-7425-4161-860F-47436514CB42}"/>
                </a:ext>
              </a:extLst>
            </p:cNvPr>
            <p:cNvSpPr txBox="1"/>
            <p:nvPr/>
          </p:nvSpPr>
          <p:spPr>
            <a:xfrm>
              <a:off x="8373600" y="1792800"/>
              <a:ext cx="238357" cy="107722"/>
            </a:xfrm>
            <a:prstGeom prst="rect">
              <a:avLst/>
            </a:prstGeom>
          </p:spPr>
          <p:txBody>
            <a:bodyPr vert="horz" wrap="square" lIns="0" tIns="0" rIns="0" bIns="0" rtlCol="0">
              <a:spAutoFit/>
            </a:bodyPr>
            <a:lstStyle/>
            <a:p>
              <a:pPr algn="ctr" fontAlgn="auto">
                <a:spcBef>
                  <a:spcPts val="0"/>
                </a:spcBef>
                <a:spcAft>
                  <a:spcPts val="0"/>
                </a:spcAft>
              </a:pPr>
              <a:r>
                <a:rPr sz="700" spc="-35" dirty="0">
                  <a:latin typeface="Arial"/>
                  <a:ea typeface="+mn-ea"/>
                  <a:cs typeface="Arial"/>
                </a:rPr>
                <a:t>19</a:t>
              </a:r>
              <a:r>
                <a:rPr sz="700" spc="-30" dirty="0">
                  <a:latin typeface="Arial"/>
                  <a:ea typeface="+mn-ea"/>
                  <a:cs typeface="Arial"/>
                </a:rPr>
                <a:t>3</a:t>
              </a:r>
              <a:endParaRPr sz="700" dirty="0">
                <a:latin typeface="Arial"/>
                <a:ea typeface="+mn-ea"/>
                <a:cs typeface="Arial"/>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change in new HIV infections, by country,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eastern and southern Africa, 2010–2018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C2FC3EC9-413E-4BAE-A154-AB7CED38C560}"/>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7" name="TextBox 56">
              <a:extLst>
                <a:ext uri="{FF2B5EF4-FFF2-40B4-BE49-F238E27FC236}">
                  <a16:creationId xmlns:a16="http://schemas.microsoft.com/office/drawing/2014/main" id="{72CC4432-341E-4078-A6A6-B9E3D8D6B03B}"/>
                </a:ext>
              </a:extLst>
            </p:cNvPr>
            <p:cNvSpPr txBox="1"/>
            <p:nvPr/>
          </p:nvSpPr>
          <p:spPr>
            <a:xfrm>
              <a:off x="1116000" y="1443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9" name="object 21">
              <a:extLst>
                <a:ext uri="{FF2B5EF4-FFF2-40B4-BE49-F238E27FC236}">
                  <a16:creationId xmlns:a16="http://schemas.microsoft.com/office/drawing/2014/main" id="{006D7AA3-3A88-4D09-8BC5-888347D857A4}"/>
                </a:ext>
              </a:extLst>
            </p:cNvPr>
            <p:cNvSpPr/>
            <p:nvPr/>
          </p:nvSpPr>
          <p:spPr>
            <a:xfrm>
              <a:off x="1386000" y="1512000"/>
              <a:ext cx="0" cy="2520000"/>
            </a:xfrm>
            <a:custGeom>
              <a:avLst/>
              <a:gdLst/>
              <a:ahLst/>
              <a:cxnLst/>
              <a:rect l="l" t="t" r="r" b="b"/>
              <a:pathLst>
                <a:path h="2372360">
                  <a:moveTo>
                    <a:pt x="0" y="0"/>
                  </a:moveTo>
                  <a:lnTo>
                    <a:pt x="0" y="2372118"/>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0" name="object 22">
              <a:extLst>
                <a:ext uri="{FF2B5EF4-FFF2-40B4-BE49-F238E27FC236}">
                  <a16:creationId xmlns:a16="http://schemas.microsoft.com/office/drawing/2014/main" id="{9BDDB7EE-C57C-4339-A780-A8EE240460CA}"/>
                </a:ext>
              </a:extLst>
            </p:cNvPr>
            <p:cNvSpPr/>
            <p:nvPr/>
          </p:nvSpPr>
          <p:spPr>
            <a:xfrm>
              <a:off x="1386006" y="3312154"/>
              <a:ext cx="6083994" cy="0"/>
            </a:xfrm>
            <a:custGeom>
              <a:avLst/>
              <a:gdLst/>
              <a:ahLst/>
              <a:cxnLst/>
              <a:rect l="l" t="t" r="r" b="b"/>
              <a:pathLst>
                <a:path w="5681980">
                  <a:moveTo>
                    <a:pt x="0" y="0"/>
                  </a:moveTo>
                  <a:lnTo>
                    <a:pt x="5681472"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cxnSp>
          <p:nvCxnSpPr>
            <p:cNvPr id="71" name="Straight Connector 70">
              <a:extLst>
                <a:ext uri="{FF2B5EF4-FFF2-40B4-BE49-F238E27FC236}">
                  <a16:creationId xmlns:a16="http://schemas.microsoft.com/office/drawing/2014/main" id="{7169106F-DB88-4009-8CEB-D705ADAC915E}"/>
                </a:ext>
              </a:extLst>
            </p:cNvPr>
            <p:cNvCxnSpPr/>
            <p:nvPr/>
          </p:nvCxnSpPr>
          <p:spPr>
            <a:xfrm>
              <a:off x="1386000" y="3312000"/>
              <a:ext cx="738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96617F0A-0CB8-4B44-824D-F9814E59C065}"/>
                </a:ext>
              </a:extLst>
            </p:cNvPr>
            <p:cNvCxnSpPr/>
            <p:nvPr/>
          </p:nvCxnSpPr>
          <p:spPr>
            <a:xfrm>
              <a:off x="138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369FD6E2-B93C-48DC-B1DB-E9113B2970EE}"/>
                </a:ext>
              </a:extLst>
            </p:cNvPr>
            <p:cNvCxnSpPr/>
            <p:nvPr/>
          </p:nvCxnSpPr>
          <p:spPr>
            <a:xfrm>
              <a:off x="138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6D0DC62B-C3B7-4279-95E9-91E18B44D1A4}"/>
                </a:ext>
              </a:extLst>
            </p:cNvPr>
            <p:cNvSpPr txBox="1"/>
            <p:nvPr/>
          </p:nvSpPr>
          <p:spPr>
            <a:xfrm>
              <a:off x="1584000" y="4140000"/>
              <a:ext cx="153888" cy="519373"/>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Comoros</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0" name="TextBox 89">
              <a:extLst>
                <a:ext uri="{FF2B5EF4-FFF2-40B4-BE49-F238E27FC236}">
                  <a16:creationId xmlns:a16="http://schemas.microsoft.com/office/drawing/2014/main" id="{7F064A1A-AC3D-420C-8567-84943425E6F4}"/>
                </a:ext>
              </a:extLst>
            </p:cNvPr>
            <p:cNvSpPr txBox="1"/>
            <p:nvPr/>
          </p:nvSpPr>
          <p:spPr>
            <a:xfrm>
              <a:off x="1944000" y="4140000"/>
              <a:ext cx="153888" cy="468077"/>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Rwanda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8363187D-A4CA-4CE2-8BE7-77E5F7B3A3FA}"/>
                </a:ext>
              </a:extLst>
            </p:cNvPr>
            <p:cNvSpPr txBox="1"/>
            <p:nvPr/>
          </p:nvSpPr>
          <p:spPr>
            <a:xfrm>
              <a:off x="2304000" y="4140000"/>
              <a:ext cx="153888" cy="44563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Uganda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7EC6A6A2-370E-44E3-B41A-6A4F068362C9}"/>
                </a:ext>
              </a:extLst>
            </p:cNvPr>
            <p:cNvSpPr txBox="1"/>
            <p:nvPr/>
          </p:nvSpPr>
          <p:spPr>
            <a:xfrm>
              <a:off x="2664000" y="4140000"/>
              <a:ext cx="153888" cy="69410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South Africa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F12AE775-A7BC-49B9-8E9E-75B4EEBF9E95}"/>
                </a:ext>
              </a:extLst>
            </p:cNvPr>
            <p:cNvSpPr txBox="1"/>
            <p:nvPr/>
          </p:nvSpPr>
          <p:spPr>
            <a:xfrm>
              <a:off x="3024000" y="4140000"/>
              <a:ext cx="153888" cy="58990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Zimbabwe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D384F964-9CEE-430E-BA79-1F8AF2B5BCF2}"/>
                </a:ext>
              </a:extLst>
            </p:cNvPr>
            <p:cNvSpPr txBox="1"/>
            <p:nvPr/>
          </p:nvSpPr>
          <p:spPr>
            <a:xfrm>
              <a:off x="3384000" y="4140000"/>
              <a:ext cx="153888" cy="46968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Namibia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4BE7BE63-55E3-4E38-808C-87DED7DD4519}"/>
                </a:ext>
              </a:extLst>
            </p:cNvPr>
            <p:cNvSpPr txBox="1"/>
            <p:nvPr/>
          </p:nvSpPr>
          <p:spPr>
            <a:xfrm>
              <a:off x="3744000" y="4140000"/>
              <a:ext cx="153888" cy="55944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Botswana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6" name="TextBox 95">
              <a:extLst>
                <a:ext uri="{FF2B5EF4-FFF2-40B4-BE49-F238E27FC236}">
                  <a16:creationId xmlns:a16="http://schemas.microsoft.com/office/drawing/2014/main" id="{7A52E24A-4683-40DB-97D1-D3E1067818B6}"/>
                </a:ext>
              </a:extLst>
            </p:cNvPr>
            <p:cNvSpPr txBox="1"/>
            <p:nvPr/>
          </p:nvSpPr>
          <p:spPr>
            <a:xfrm>
              <a:off x="4104000" y="4140000"/>
              <a:ext cx="153888" cy="452047"/>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Lesotho</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7" name="TextBox 96">
              <a:extLst>
                <a:ext uri="{FF2B5EF4-FFF2-40B4-BE49-F238E27FC236}">
                  <a16:creationId xmlns:a16="http://schemas.microsoft.com/office/drawing/2014/main" id="{BBCD58E8-7180-46AE-93E1-AF9BC84D8195}"/>
                </a:ext>
              </a:extLst>
            </p:cNvPr>
            <p:cNvSpPr txBox="1"/>
            <p:nvPr/>
          </p:nvSpPr>
          <p:spPr>
            <a:xfrm>
              <a:off x="4464000" y="4140000"/>
              <a:ext cx="153888" cy="47609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Eswatini</a:t>
              </a:r>
            </a:p>
          </p:txBody>
        </p:sp>
        <p:sp>
          <p:nvSpPr>
            <p:cNvPr id="98" name="TextBox 97">
              <a:extLst>
                <a:ext uri="{FF2B5EF4-FFF2-40B4-BE49-F238E27FC236}">
                  <a16:creationId xmlns:a16="http://schemas.microsoft.com/office/drawing/2014/main" id="{0FAAF607-2862-42FF-9B96-9F893BDF9862}"/>
                </a:ext>
              </a:extLst>
            </p:cNvPr>
            <p:cNvSpPr txBox="1"/>
            <p:nvPr/>
          </p:nvSpPr>
          <p:spPr>
            <a:xfrm>
              <a:off x="4824000" y="4140000"/>
              <a:ext cx="153888" cy="39914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Malawi</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AC8F04B8-893A-4272-A519-4D9AA0CF3CC2}"/>
                </a:ext>
              </a:extLst>
            </p:cNvPr>
            <p:cNvSpPr txBox="1"/>
            <p:nvPr/>
          </p:nvSpPr>
          <p:spPr>
            <a:xfrm>
              <a:off x="5184000" y="4140000"/>
              <a:ext cx="153888" cy="36067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Kenya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2195A697-D56C-4BC9-8214-422F618A77F7}"/>
                </a:ext>
              </a:extLst>
            </p:cNvPr>
            <p:cNvSpPr txBox="1"/>
            <p:nvPr/>
          </p:nvSpPr>
          <p:spPr>
            <a:xfrm>
              <a:off x="5544000" y="4140000"/>
              <a:ext cx="153888" cy="37670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Eritrea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1" name="TextBox 100">
              <a:extLst>
                <a:ext uri="{FF2B5EF4-FFF2-40B4-BE49-F238E27FC236}">
                  <a16:creationId xmlns:a16="http://schemas.microsoft.com/office/drawing/2014/main" id="{0655BCDD-3997-4C67-9682-2CAFEBD8BBCC}"/>
                </a:ext>
              </a:extLst>
            </p:cNvPr>
            <p:cNvSpPr txBox="1"/>
            <p:nvPr/>
          </p:nvSpPr>
          <p:spPr>
            <a:xfrm>
              <a:off x="5904000" y="4140000"/>
              <a:ext cx="153888" cy="46006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Ethiopia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2" name="TextBox 101">
              <a:extLst>
                <a:ext uri="{FF2B5EF4-FFF2-40B4-BE49-F238E27FC236}">
                  <a16:creationId xmlns:a16="http://schemas.microsoft.com/office/drawing/2014/main" id="{15117155-6FFE-4D77-8DE3-FC58D8C7EF79}"/>
                </a:ext>
              </a:extLst>
            </p:cNvPr>
            <p:cNvSpPr txBox="1"/>
            <p:nvPr/>
          </p:nvSpPr>
          <p:spPr>
            <a:xfrm>
              <a:off x="6264000" y="4140000"/>
              <a:ext cx="153888" cy="42639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Zambia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CF4733C6-E7A3-4BD4-97DD-9FA41BE8D84B}"/>
                </a:ext>
              </a:extLst>
            </p:cNvPr>
            <p:cNvSpPr txBox="1"/>
            <p:nvPr/>
          </p:nvSpPr>
          <p:spPr>
            <a:xfrm>
              <a:off x="6624000" y="4140000"/>
              <a:ext cx="153888" cy="160140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United Republic of Tanzania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4" name="TextBox 103">
              <a:extLst>
                <a:ext uri="{FF2B5EF4-FFF2-40B4-BE49-F238E27FC236}">
                  <a16:creationId xmlns:a16="http://schemas.microsoft.com/office/drawing/2014/main" id="{81405E39-DE32-4875-9260-5B60461C14B0}"/>
                </a:ext>
              </a:extLst>
            </p:cNvPr>
            <p:cNvSpPr txBox="1"/>
            <p:nvPr/>
          </p:nvSpPr>
          <p:spPr>
            <a:xfrm>
              <a:off x="900000" y="2579638"/>
              <a:ext cx="123111" cy="384721"/>
            </a:xfrm>
            <a:prstGeom prst="rect">
              <a:avLst/>
            </a:prstGeom>
            <a:noFill/>
          </p:spPr>
          <p:txBody>
            <a:bodyPr vert="vert270"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5" name="TextBox 104">
              <a:extLst>
                <a:ext uri="{FF2B5EF4-FFF2-40B4-BE49-F238E27FC236}">
                  <a16:creationId xmlns:a16="http://schemas.microsoft.com/office/drawing/2014/main" id="{D9B5E498-3FC5-4B39-ADB7-CA7F06340713}"/>
                </a:ext>
              </a:extLst>
            </p:cNvPr>
            <p:cNvSpPr txBox="1"/>
            <p:nvPr/>
          </p:nvSpPr>
          <p:spPr>
            <a:xfrm>
              <a:off x="1116000" y="1803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6" name="TextBox 105">
              <a:extLst>
                <a:ext uri="{FF2B5EF4-FFF2-40B4-BE49-F238E27FC236}">
                  <a16:creationId xmlns:a16="http://schemas.microsoft.com/office/drawing/2014/main" id="{2A305E6C-541A-47C9-B22F-30F60F1BCFEA}"/>
                </a:ext>
              </a:extLst>
            </p:cNvPr>
            <p:cNvSpPr txBox="1"/>
            <p:nvPr/>
          </p:nvSpPr>
          <p:spPr>
            <a:xfrm>
              <a:off x="1116000" y="2163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344F5917-E7AF-4BB8-ADF0-C8EACDDEC67A}"/>
                </a:ext>
              </a:extLst>
            </p:cNvPr>
            <p:cNvSpPr txBox="1"/>
            <p:nvPr/>
          </p:nvSpPr>
          <p:spPr>
            <a:xfrm>
              <a:off x="1116000" y="2523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8" name="TextBox 107">
              <a:extLst>
                <a:ext uri="{FF2B5EF4-FFF2-40B4-BE49-F238E27FC236}">
                  <a16:creationId xmlns:a16="http://schemas.microsoft.com/office/drawing/2014/main" id="{4AD8F548-2562-44E1-9510-A93E8440F6AD}"/>
                </a:ext>
              </a:extLst>
            </p:cNvPr>
            <p:cNvSpPr txBox="1"/>
            <p:nvPr/>
          </p:nvSpPr>
          <p:spPr>
            <a:xfrm>
              <a:off x="1180120" y="288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9" name="TextBox 108">
              <a:extLst>
                <a:ext uri="{FF2B5EF4-FFF2-40B4-BE49-F238E27FC236}">
                  <a16:creationId xmlns:a16="http://schemas.microsoft.com/office/drawing/2014/main" id="{4D5E067D-592E-49AF-824A-88D44B43E7EB}"/>
                </a:ext>
              </a:extLst>
            </p:cNvPr>
            <p:cNvSpPr txBox="1"/>
            <p:nvPr/>
          </p:nvSpPr>
          <p:spPr>
            <a:xfrm>
              <a:off x="1244240" y="3243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0" name="TextBox 109">
              <a:extLst>
                <a:ext uri="{FF2B5EF4-FFF2-40B4-BE49-F238E27FC236}">
                  <a16:creationId xmlns:a16="http://schemas.microsoft.com/office/drawing/2014/main" id="{97E8B319-88DB-4B66-A3B6-F48FBD65DD0A}"/>
                </a:ext>
              </a:extLst>
            </p:cNvPr>
            <p:cNvSpPr txBox="1"/>
            <p:nvPr/>
          </p:nvSpPr>
          <p:spPr>
            <a:xfrm>
              <a:off x="1141648" y="360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433274E0-6BC4-42FE-9EA3-C8974AF0F505}"/>
                </a:ext>
              </a:extLst>
            </p:cNvPr>
            <p:cNvSpPr txBox="1"/>
            <p:nvPr/>
          </p:nvSpPr>
          <p:spPr>
            <a:xfrm>
              <a:off x="1077527" y="3963600"/>
              <a:ext cx="230833"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0" name="Rectangle 119">
              <a:extLst>
                <a:ext uri="{FF2B5EF4-FFF2-40B4-BE49-F238E27FC236}">
                  <a16:creationId xmlns:a16="http://schemas.microsoft.com/office/drawing/2014/main" id="{C4655627-E5D6-49DA-8BE1-8764CD913E88}"/>
                </a:ext>
              </a:extLst>
            </p:cNvPr>
            <p:cNvSpPr/>
            <p:nvPr/>
          </p:nvSpPr>
          <p:spPr>
            <a:xfrm>
              <a:off x="1926000" y="3311998"/>
              <a:ext cx="180000" cy="435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1" name="Rectangle 120">
              <a:extLst>
                <a:ext uri="{FF2B5EF4-FFF2-40B4-BE49-F238E27FC236}">
                  <a16:creationId xmlns:a16="http://schemas.microsoft.com/office/drawing/2014/main" id="{3D650BE3-19CE-4819-81F4-56D1F0CF2520}"/>
                </a:ext>
              </a:extLst>
            </p:cNvPr>
            <p:cNvSpPr/>
            <p:nvPr/>
          </p:nvSpPr>
          <p:spPr>
            <a:xfrm>
              <a:off x="1566000" y="3312000"/>
              <a:ext cx="180000" cy="47961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4" name="Rectangle 133">
              <a:extLst>
                <a:ext uri="{FF2B5EF4-FFF2-40B4-BE49-F238E27FC236}">
                  <a16:creationId xmlns:a16="http://schemas.microsoft.com/office/drawing/2014/main" id="{5CD41B67-66F9-43EB-B4A5-0730DE065692}"/>
                </a:ext>
              </a:extLst>
            </p:cNvPr>
            <p:cNvSpPr/>
            <p:nvPr/>
          </p:nvSpPr>
          <p:spPr>
            <a:xfrm>
              <a:off x="2650663" y="3312000"/>
              <a:ext cx="180000" cy="284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5" name="Rectangle 134">
              <a:extLst>
                <a:ext uri="{FF2B5EF4-FFF2-40B4-BE49-F238E27FC236}">
                  <a16:creationId xmlns:a16="http://schemas.microsoft.com/office/drawing/2014/main" id="{BD20D3B4-701D-466A-BBA3-90B6E0EFA5F6}"/>
                </a:ext>
              </a:extLst>
            </p:cNvPr>
            <p:cNvSpPr/>
            <p:nvPr/>
          </p:nvSpPr>
          <p:spPr>
            <a:xfrm>
              <a:off x="2286000" y="3312000"/>
              <a:ext cx="180000" cy="306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8" name="Rectangle 147">
              <a:extLst>
                <a:ext uri="{FF2B5EF4-FFF2-40B4-BE49-F238E27FC236}">
                  <a16:creationId xmlns:a16="http://schemas.microsoft.com/office/drawing/2014/main" id="{671CE033-846B-4124-9E78-43B6F5E9B09D}"/>
                </a:ext>
              </a:extLst>
            </p:cNvPr>
            <p:cNvSpPr/>
            <p:nvPr/>
          </p:nvSpPr>
          <p:spPr>
            <a:xfrm>
              <a:off x="7686000" y="3266280"/>
              <a:ext cx="180000" cy="4571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9" name="Rectangle 148">
              <a:extLst>
                <a:ext uri="{FF2B5EF4-FFF2-40B4-BE49-F238E27FC236}">
                  <a16:creationId xmlns:a16="http://schemas.microsoft.com/office/drawing/2014/main" id="{D61682BD-219F-426B-8F9B-16DB61AB1897}"/>
                </a:ext>
              </a:extLst>
            </p:cNvPr>
            <p:cNvSpPr/>
            <p:nvPr/>
          </p:nvSpPr>
          <p:spPr>
            <a:xfrm>
              <a:off x="7326000" y="3311999"/>
              <a:ext cx="180000" cy="50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0" name="Rectangle 149">
              <a:extLst>
                <a:ext uri="{FF2B5EF4-FFF2-40B4-BE49-F238E27FC236}">
                  <a16:creationId xmlns:a16="http://schemas.microsoft.com/office/drawing/2014/main" id="{0A0E75B7-871A-46D6-A00F-6A8CE5F8D6D8}"/>
                </a:ext>
              </a:extLst>
            </p:cNvPr>
            <p:cNvSpPr/>
            <p:nvPr/>
          </p:nvSpPr>
          <p:spPr>
            <a:xfrm>
              <a:off x="8406000" y="1921581"/>
              <a:ext cx="180000" cy="139041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1" name="Rectangle 150">
              <a:extLst>
                <a:ext uri="{FF2B5EF4-FFF2-40B4-BE49-F238E27FC236}">
                  <a16:creationId xmlns:a16="http://schemas.microsoft.com/office/drawing/2014/main" id="{A961F195-34A0-418D-B45D-AD116501D571}"/>
                </a:ext>
              </a:extLst>
            </p:cNvPr>
            <p:cNvSpPr/>
            <p:nvPr/>
          </p:nvSpPr>
          <p:spPr>
            <a:xfrm>
              <a:off x="8046000" y="3064081"/>
              <a:ext cx="180000" cy="24791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3" name="Rectangle 152">
              <a:extLst>
                <a:ext uri="{FF2B5EF4-FFF2-40B4-BE49-F238E27FC236}">
                  <a16:creationId xmlns:a16="http://schemas.microsoft.com/office/drawing/2014/main" id="{EBA12326-C455-42DF-BB4E-77604B0CE58A}"/>
                </a:ext>
              </a:extLst>
            </p:cNvPr>
            <p:cNvSpPr/>
            <p:nvPr/>
          </p:nvSpPr>
          <p:spPr>
            <a:xfrm>
              <a:off x="4806000" y="3312000"/>
              <a:ext cx="180000" cy="219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4" name="Rectangle 153">
              <a:extLst>
                <a:ext uri="{FF2B5EF4-FFF2-40B4-BE49-F238E27FC236}">
                  <a16:creationId xmlns:a16="http://schemas.microsoft.com/office/drawing/2014/main" id="{083CABEA-4991-4857-98E9-87D6ED51FEF5}"/>
                </a:ext>
              </a:extLst>
            </p:cNvPr>
            <p:cNvSpPr/>
            <p:nvPr/>
          </p:nvSpPr>
          <p:spPr>
            <a:xfrm>
              <a:off x="4446000" y="3312000"/>
              <a:ext cx="180000" cy="22258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5" name="Rectangle 154">
              <a:extLst>
                <a:ext uri="{FF2B5EF4-FFF2-40B4-BE49-F238E27FC236}">
                  <a16:creationId xmlns:a16="http://schemas.microsoft.com/office/drawing/2014/main" id="{EBFDD64D-E8C0-4855-90F6-86E26B60A1F6}"/>
                </a:ext>
              </a:extLst>
            </p:cNvPr>
            <p:cNvSpPr/>
            <p:nvPr/>
          </p:nvSpPr>
          <p:spPr>
            <a:xfrm>
              <a:off x="5526000" y="3312000"/>
              <a:ext cx="180000" cy="208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6" name="Rectangle 155">
              <a:extLst>
                <a:ext uri="{FF2B5EF4-FFF2-40B4-BE49-F238E27FC236}">
                  <a16:creationId xmlns:a16="http://schemas.microsoft.com/office/drawing/2014/main" id="{07743F9E-5377-4D21-8121-8BDE3521C625}"/>
                </a:ext>
              </a:extLst>
            </p:cNvPr>
            <p:cNvSpPr/>
            <p:nvPr/>
          </p:nvSpPr>
          <p:spPr>
            <a:xfrm>
              <a:off x="5166000" y="3312000"/>
              <a:ext cx="180000" cy="21587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8" name="Rectangle 157">
              <a:extLst>
                <a:ext uri="{FF2B5EF4-FFF2-40B4-BE49-F238E27FC236}">
                  <a16:creationId xmlns:a16="http://schemas.microsoft.com/office/drawing/2014/main" id="{AD63E786-40DA-443F-A72D-CCD41A73F1D1}"/>
                </a:ext>
              </a:extLst>
            </p:cNvPr>
            <p:cNvSpPr/>
            <p:nvPr/>
          </p:nvSpPr>
          <p:spPr>
            <a:xfrm>
              <a:off x="3366000" y="3312000"/>
              <a:ext cx="180000" cy="27456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9" name="Rectangle 158">
              <a:extLst>
                <a:ext uri="{FF2B5EF4-FFF2-40B4-BE49-F238E27FC236}">
                  <a16:creationId xmlns:a16="http://schemas.microsoft.com/office/drawing/2014/main" id="{D8470F23-471B-4E18-ACBF-AA7A799368AF}"/>
                </a:ext>
              </a:extLst>
            </p:cNvPr>
            <p:cNvSpPr/>
            <p:nvPr/>
          </p:nvSpPr>
          <p:spPr>
            <a:xfrm>
              <a:off x="3006000" y="3312001"/>
              <a:ext cx="180000" cy="27456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0" name="Rectangle 159">
              <a:extLst>
                <a:ext uri="{FF2B5EF4-FFF2-40B4-BE49-F238E27FC236}">
                  <a16:creationId xmlns:a16="http://schemas.microsoft.com/office/drawing/2014/main" id="{D99EA9EF-19A0-4E95-AD17-C9D193863E69}"/>
                </a:ext>
              </a:extLst>
            </p:cNvPr>
            <p:cNvSpPr/>
            <p:nvPr/>
          </p:nvSpPr>
          <p:spPr>
            <a:xfrm>
              <a:off x="4086000" y="3312000"/>
              <a:ext cx="180000" cy="24151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1" name="Rectangle 160">
              <a:extLst>
                <a:ext uri="{FF2B5EF4-FFF2-40B4-BE49-F238E27FC236}">
                  <a16:creationId xmlns:a16="http://schemas.microsoft.com/office/drawing/2014/main" id="{F8221FC6-5B2E-4885-A492-C1365855DD9B}"/>
                </a:ext>
              </a:extLst>
            </p:cNvPr>
            <p:cNvSpPr/>
            <p:nvPr/>
          </p:nvSpPr>
          <p:spPr>
            <a:xfrm>
              <a:off x="3726000" y="3312000"/>
              <a:ext cx="180000" cy="26174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3" name="Rectangle 162">
              <a:extLst>
                <a:ext uri="{FF2B5EF4-FFF2-40B4-BE49-F238E27FC236}">
                  <a16:creationId xmlns:a16="http://schemas.microsoft.com/office/drawing/2014/main" id="{6F318F81-3D10-4F42-91ED-3D4213EE9631}"/>
                </a:ext>
              </a:extLst>
            </p:cNvPr>
            <p:cNvSpPr/>
            <p:nvPr/>
          </p:nvSpPr>
          <p:spPr>
            <a:xfrm>
              <a:off x="6246000" y="3312000"/>
              <a:ext cx="180000" cy="972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4" name="Rectangle 163">
              <a:extLst>
                <a:ext uri="{FF2B5EF4-FFF2-40B4-BE49-F238E27FC236}">
                  <a16:creationId xmlns:a16="http://schemas.microsoft.com/office/drawing/2014/main" id="{D449489B-DEEF-414D-AC55-F1929566B1B0}"/>
                </a:ext>
              </a:extLst>
            </p:cNvPr>
            <p:cNvSpPr/>
            <p:nvPr/>
          </p:nvSpPr>
          <p:spPr>
            <a:xfrm>
              <a:off x="5886000" y="3312000"/>
              <a:ext cx="180000" cy="16394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5" name="Rectangle 164">
              <a:extLst>
                <a:ext uri="{FF2B5EF4-FFF2-40B4-BE49-F238E27FC236}">
                  <a16:creationId xmlns:a16="http://schemas.microsoft.com/office/drawing/2014/main" id="{44CB2749-C157-4780-BC6A-37BF7A0C7446}"/>
                </a:ext>
              </a:extLst>
            </p:cNvPr>
            <p:cNvSpPr/>
            <p:nvPr/>
          </p:nvSpPr>
          <p:spPr>
            <a:xfrm>
              <a:off x="6966000" y="3311999"/>
              <a:ext cx="180000" cy="54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6" name="Rectangle 165">
              <a:extLst>
                <a:ext uri="{FF2B5EF4-FFF2-40B4-BE49-F238E27FC236}">
                  <a16:creationId xmlns:a16="http://schemas.microsoft.com/office/drawing/2014/main" id="{C5B7F2D2-C9E2-4A21-9BEA-666FED536C11}"/>
                </a:ext>
              </a:extLst>
            </p:cNvPr>
            <p:cNvSpPr/>
            <p:nvPr/>
          </p:nvSpPr>
          <p:spPr>
            <a:xfrm>
              <a:off x="6606000" y="3312000"/>
              <a:ext cx="180000" cy="9129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7" name="TextBox 166">
              <a:extLst>
                <a:ext uri="{FF2B5EF4-FFF2-40B4-BE49-F238E27FC236}">
                  <a16:creationId xmlns:a16="http://schemas.microsoft.com/office/drawing/2014/main" id="{BC33101D-D665-4883-8E55-E827F120CECD}"/>
                </a:ext>
              </a:extLst>
            </p:cNvPr>
            <p:cNvSpPr txBox="1"/>
            <p:nvPr/>
          </p:nvSpPr>
          <p:spPr>
            <a:xfrm>
              <a:off x="6984000" y="4140000"/>
              <a:ext cx="153888" cy="519373"/>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Mauritius</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8" name="TextBox 167">
              <a:extLst>
                <a:ext uri="{FF2B5EF4-FFF2-40B4-BE49-F238E27FC236}">
                  <a16:creationId xmlns:a16="http://schemas.microsoft.com/office/drawing/2014/main" id="{D12762FC-F36B-4343-84EA-396AFF7E78BE}"/>
                </a:ext>
              </a:extLst>
            </p:cNvPr>
            <p:cNvSpPr txBox="1"/>
            <p:nvPr/>
          </p:nvSpPr>
          <p:spPr>
            <a:xfrm>
              <a:off x="7344000" y="4140000"/>
              <a:ext cx="153888" cy="73096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Mozambique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9" name="TextBox 168">
              <a:extLst>
                <a:ext uri="{FF2B5EF4-FFF2-40B4-BE49-F238E27FC236}">
                  <a16:creationId xmlns:a16="http://schemas.microsoft.com/office/drawing/2014/main" id="{B4830DD8-779C-48CF-9576-844EEFDF0BDE}"/>
                </a:ext>
              </a:extLst>
            </p:cNvPr>
            <p:cNvSpPr txBox="1"/>
            <p:nvPr/>
          </p:nvSpPr>
          <p:spPr>
            <a:xfrm>
              <a:off x="8424000" y="4140000"/>
              <a:ext cx="153888" cy="70211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Madagascar</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0" name="TextBox 169">
              <a:extLst>
                <a:ext uri="{FF2B5EF4-FFF2-40B4-BE49-F238E27FC236}">
                  <a16:creationId xmlns:a16="http://schemas.microsoft.com/office/drawing/2014/main" id="{AA02F579-997F-4CAE-8579-4E3EF55B6E4E}"/>
                </a:ext>
              </a:extLst>
            </p:cNvPr>
            <p:cNvSpPr txBox="1"/>
            <p:nvPr/>
          </p:nvSpPr>
          <p:spPr>
            <a:xfrm>
              <a:off x="8064000" y="4140000"/>
              <a:ext cx="153888" cy="73417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South Sudan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71" name="TextBox 170">
              <a:extLst>
                <a:ext uri="{FF2B5EF4-FFF2-40B4-BE49-F238E27FC236}">
                  <a16:creationId xmlns:a16="http://schemas.microsoft.com/office/drawing/2014/main" id="{FACF0346-50FF-47AA-A79C-71314EC907C2}"/>
                </a:ext>
              </a:extLst>
            </p:cNvPr>
            <p:cNvSpPr txBox="1"/>
            <p:nvPr/>
          </p:nvSpPr>
          <p:spPr>
            <a:xfrm>
              <a:off x="7704000" y="4140000"/>
              <a:ext cx="153888" cy="39594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Angola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2" name="object 34">
              <a:extLst>
                <a:ext uri="{FF2B5EF4-FFF2-40B4-BE49-F238E27FC236}">
                  <a16:creationId xmlns:a16="http://schemas.microsoft.com/office/drawing/2014/main" id="{02031366-BC49-4750-8402-70915F733D0E}"/>
                </a:ext>
              </a:extLst>
            </p:cNvPr>
            <p:cNvSpPr txBox="1"/>
            <p:nvPr/>
          </p:nvSpPr>
          <p:spPr>
            <a:xfrm>
              <a:off x="4446000" y="35604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-3</a:t>
              </a:r>
              <a:r>
                <a:rPr lang="en-GB" sz="700" spc="-30" dirty="0">
                  <a:latin typeface="Arial"/>
                  <a:ea typeface="+mn-ea"/>
                  <a:cs typeface="Arial"/>
                </a:rPr>
                <a:t>1</a:t>
              </a:r>
              <a:endParaRPr sz="700" dirty="0">
                <a:latin typeface="Arial"/>
                <a:ea typeface="+mn-ea"/>
                <a:cs typeface="Arial"/>
              </a:endParaRPr>
            </a:p>
          </p:txBody>
        </p:sp>
        <p:sp>
          <p:nvSpPr>
            <p:cNvPr id="133" name="object 34">
              <a:extLst>
                <a:ext uri="{FF2B5EF4-FFF2-40B4-BE49-F238E27FC236}">
                  <a16:creationId xmlns:a16="http://schemas.microsoft.com/office/drawing/2014/main" id="{43F3B56F-7FA6-4192-BCC9-2203C6ADDE2B}"/>
                </a:ext>
              </a:extLst>
            </p:cNvPr>
            <p:cNvSpPr txBox="1"/>
            <p:nvPr/>
          </p:nvSpPr>
          <p:spPr>
            <a:xfrm>
              <a:off x="4806000" y="35532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-3</a:t>
              </a:r>
              <a:r>
                <a:rPr lang="en-GB" sz="700" spc="-30" dirty="0">
                  <a:latin typeface="Arial"/>
                  <a:ea typeface="+mn-ea"/>
                  <a:cs typeface="Arial"/>
                </a:rPr>
                <a:t>0</a:t>
              </a:r>
              <a:endParaRPr sz="700" dirty="0">
                <a:latin typeface="Arial"/>
                <a:ea typeface="+mn-ea"/>
                <a:cs typeface="Arial"/>
              </a:endParaRPr>
            </a:p>
          </p:txBody>
        </p:sp>
        <p:sp>
          <p:nvSpPr>
            <p:cNvPr id="136" name="object 34">
              <a:extLst>
                <a:ext uri="{FF2B5EF4-FFF2-40B4-BE49-F238E27FC236}">
                  <a16:creationId xmlns:a16="http://schemas.microsoft.com/office/drawing/2014/main" id="{7757AFE2-2E3A-4E9C-9763-60179C1B6D30}"/>
                </a:ext>
              </a:extLst>
            </p:cNvPr>
            <p:cNvSpPr txBox="1"/>
            <p:nvPr/>
          </p:nvSpPr>
          <p:spPr>
            <a:xfrm>
              <a:off x="5166000" y="35532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-3</a:t>
              </a:r>
              <a:r>
                <a:rPr lang="en-GB" sz="700" spc="-30" dirty="0">
                  <a:latin typeface="Arial"/>
                  <a:ea typeface="+mn-ea"/>
                  <a:cs typeface="Arial"/>
                </a:rPr>
                <a:t>0</a:t>
              </a:r>
              <a:endParaRPr sz="700" dirty="0">
                <a:latin typeface="Arial"/>
                <a:ea typeface="+mn-ea"/>
                <a:cs typeface="Arial"/>
              </a:endParaRPr>
            </a:p>
          </p:txBody>
        </p:sp>
        <p:sp>
          <p:nvSpPr>
            <p:cNvPr id="137" name="object 31">
              <a:extLst>
                <a:ext uri="{FF2B5EF4-FFF2-40B4-BE49-F238E27FC236}">
                  <a16:creationId xmlns:a16="http://schemas.microsoft.com/office/drawing/2014/main" id="{74601292-145A-4AD6-8EFD-828B5B7D60C3}"/>
                </a:ext>
              </a:extLst>
            </p:cNvPr>
            <p:cNvSpPr txBox="1"/>
            <p:nvPr/>
          </p:nvSpPr>
          <p:spPr>
            <a:xfrm>
              <a:off x="3006000" y="36108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a:t>
              </a:r>
              <a:r>
                <a:rPr lang="en-GB" sz="700" spc="-25" dirty="0">
                  <a:latin typeface="Arial"/>
                  <a:ea typeface="+mn-ea"/>
                  <a:cs typeface="Arial"/>
                </a:rPr>
                <a:t>38</a:t>
              </a:r>
              <a:endParaRPr sz="700" dirty="0">
                <a:latin typeface="Arial"/>
                <a:ea typeface="+mn-ea"/>
                <a:cs typeface="Arial"/>
              </a:endParaRPr>
            </a:p>
          </p:txBody>
        </p:sp>
        <p:sp>
          <p:nvSpPr>
            <p:cNvPr id="138" name="object 31">
              <a:extLst>
                <a:ext uri="{FF2B5EF4-FFF2-40B4-BE49-F238E27FC236}">
                  <a16:creationId xmlns:a16="http://schemas.microsoft.com/office/drawing/2014/main" id="{1947294F-27DB-4567-87C7-56EFFC2829B2}"/>
                </a:ext>
              </a:extLst>
            </p:cNvPr>
            <p:cNvSpPr txBox="1"/>
            <p:nvPr/>
          </p:nvSpPr>
          <p:spPr>
            <a:xfrm>
              <a:off x="3366000" y="36108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25" dirty="0">
                  <a:latin typeface="Arial"/>
                  <a:ea typeface="+mn-ea"/>
                  <a:cs typeface="Arial"/>
                </a:rPr>
                <a:t>-</a:t>
              </a:r>
              <a:r>
                <a:rPr lang="en-GB" sz="700" spc="-25" dirty="0">
                  <a:latin typeface="Arial"/>
                  <a:ea typeface="+mn-ea"/>
                  <a:cs typeface="Arial"/>
                </a:rPr>
                <a:t>38</a:t>
              </a:r>
              <a:endParaRPr sz="700" dirty="0">
                <a:latin typeface="Arial"/>
                <a:ea typeface="+mn-ea"/>
                <a:cs typeface="Arial"/>
              </a:endParaRPr>
            </a:p>
          </p:txBody>
        </p:sp>
        <p:sp>
          <p:nvSpPr>
            <p:cNvPr id="139" name="object 39">
              <a:extLst>
                <a:ext uri="{FF2B5EF4-FFF2-40B4-BE49-F238E27FC236}">
                  <a16:creationId xmlns:a16="http://schemas.microsoft.com/office/drawing/2014/main" id="{250C88B0-C61B-4D35-AB91-347B640F96F1}"/>
                </a:ext>
              </a:extLst>
            </p:cNvPr>
            <p:cNvSpPr txBox="1"/>
            <p:nvPr/>
          </p:nvSpPr>
          <p:spPr>
            <a:xfrm>
              <a:off x="6606000" y="34272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10" dirty="0">
                  <a:latin typeface="Arial"/>
                  <a:ea typeface="+mn-ea"/>
                  <a:cs typeface="Arial"/>
                </a:rPr>
                <a:t>-</a:t>
              </a:r>
              <a:r>
                <a:rPr lang="en-GB" sz="700" spc="-30" dirty="0">
                  <a:latin typeface="Arial"/>
                  <a:ea typeface="+mn-ea"/>
                  <a:cs typeface="Arial"/>
                </a:rPr>
                <a:t>13</a:t>
              </a:r>
              <a:endParaRPr sz="700" dirty="0">
                <a:latin typeface="Arial"/>
                <a:ea typeface="+mn-ea"/>
                <a:cs typeface="Arial"/>
              </a:endParaRPr>
            </a:p>
          </p:txBody>
        </p:sp>
        <p:sp>
          <p:nvSpPr>
            <p:cNvPr id="140" name="object 40">
              <a:extLst>
                <a:ext uri="{FF2B5EF4-FFF2-40B4-BE49-F238E27FC236}">
                  <a16:creationId xmlns:a16="http://schemas.microsoft.com/office/drawing/2014/main" id="{EAA399C4-6E1E-45E9-BA7D-A8305D6A1B2C}"/>
                </a:ext>
              </a:extLst>
            </p:cNvPr>
            <p:cNvSpPr txBox="1"/>
            <p:nvPr/>
          </p:nvSpPr>
          <p:spPr>
            <a:xfrm>
              <a:off x="6246000" y="3427200"/>
              <a:ext cx="180000" cy="119905"/>
            </a:xfrm>
            <a:prstGeom prst="rect">
              <a:avLst/>
            </a:prstGeom>
          </p:spPr>
          <p:txBody>
            <a:bodyPr vert="horz" wrap="none" lIns="0" tIns="0" rIns="0" bIns="0" rtlCol="0">
              <a:noAutofit/>
            </a:bodyPr>
            <a:lstStyle/>
            <a:p>
              <a:pPr marL="12700" algn="ctr" fontAlgn="auto">
                <a:spcBef>
                  <a:spcPts val="95"/>
                </a:spcBef>
                <a:spcAft>
                  <a:spcPts val="0"/>
                </a:spcAft>
              </a:pPr>
              <a:r>
                <a:rPr sz="700" spc="-10" dirty="0">
                  <a:latin typeface="Arial"/>
                  <a:ea typeface="+mn-ea"/>
                  <a:cs typeface="Arial"/>
                </a:rPr>
                <a:t>-</a:t>
              </a:r>
              <a:r>
                <a:rPr lang="en-GB" sz="700" spc="-30" dirty="0">
                  <a:latin typeface="Arial"/>
                  <a:ea typeface="+mn-ea"/>
                  <a:cs typeface="Arial"/>
                </a:rPr>
                <a:t>13</a:t>
              </a:r>
              <a:endParaRPr sz="700" dirty="0">
                <a:latin typeface="Arial"/>
                <a:ea typeface="+mn-ea"/>
                <a:cs typeface="Arial"/>
              </a:endParaRPr>
            </a:p>
          </p:txBody>
        </p:sp>
      </p:grpSp>
    </p:spTree>
    <p:extLst>
      <p:ext uri="{BB962C8B-B14F-4D97-AF65-F5344CB8AC3E}">
        <p14:creationId xmlns:p14="http://schemas.microsoft.com/office/powerpoint/2010/main" val="97466633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21BB3A1-B019-4387-8DC7-95368C7CD73D}"/>
              </a:ext>
            </a:extLst>
          </p:cNvPr>
          <p:cNvGrpSpPr/>
          <p:nvPr/>
        </p:nvGrpSpPr>
        <p:grpSpPr>
          <a:xfrm>
            <a:off x="0" y="0"/>
            <a:ext cx="10285200" cy="5973111"/>
            <a:chOff x="0" y="0"/>
            <a:chExt cx="10285200" cy="597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total adult HIV infections that are among gay men and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other men who have sex with men, availability of </a:t>
              </a:r>
              <a:r>
                <a:rPr kumimoji="0" lang="en-GB" sz="2200" b="0" i="0" u="none" strike="noStrike" kern="1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PrEP</a:t>
              </a: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selected countries,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Asia and the Pacific, 2018</a:t>
              </a:r>
            </a:p>
          </p:txBody>
        </p:sp>
        <p:sp>
          <p:nvSpPr>
            <p:cNvPr id="55" name="Rectangle 54">
              <a:extLst>
                <a:ext uri="{FF2B5EF4-FFF2-40B4-BE49-F238E27FC236}">
                  <a16:creationId xmlns:a16="http://schemas.microsoft.com/office/drawing/2014/main" id="{BA8324B7-9CD2-4DEC-90E8-5BEB0ADF4D73}"/>
                </a:ext>
              </a:extLst>
            </p:cNvPr>
            <p:cNvSpPr/>
            <p:nvPr/>
          </p:nvSpPr>
          <p:spPr>
            <a:xfrm>
              <a:off x="360000" y="5850000"/>
              <a:ext cx="6943739" cy="12311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Prepared by www.aidsdatahub.org based on country-submitted AEM–Spectrum HIV estimates files and information from national programmes.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3" name="Rectangle 62">
              <a:extLst>
                <a:ext uri="{FF2B5EF4-FFF2-40B4-BE49-F238E27FC236}">
                  <a16:creationId xmlns:a16="http://schemas.microsoft.com/office/drawing/2014/main" id="{68C561A4-B36D-41DB-B5EE-2902C5006CBD}"/>
                </a:ext>
              </a:extLst>
            </p:cNvPr>
            <p:cNvSpPr/>
            <p:nvPr/>
          </p:nvSpPr>
          <p:spPr>
            <a:xfrm>
              <a:off x="540000" y="5220000"/>
              <a:ext cx="6663600" cy="538609"/>
            </a:xfrm>
            <a:prstGeom prst="rect">
              <a:avLst/>
            </a:prstGeom>
          </p:spPr>
          <p:txBody>
            <a:bodyPr wrap="square" lIns="0">
              <a:spAutoFit/>
            </a:bodyPr>
            <a:lstStyle/>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Data do not include drug registration and private sector availability. Antiretroviral medicines registered for use as </a:t>
              </a:r>
              <a:r>
                <a:rPr kumimoji="0" lang="en-GB" sz="7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PrEP</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are available in the private sector in several countries, including Malaysia, the Philippines, Thailand and Viet Nam. China and India are not included in the above graph since disaggregated new HIV infection data for gay men and other men who have sex with men are not available. India has completed a </a:t>
              </a:r>
              <a:r>
                <a:rPr kumimoji="0" lang="en-GB" sz="7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PrEP</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demonstration project, and China has a current demonstration project.</a:t>
              </a:r>
              <a:endParaRPr kumimoji="0" lang="en-CH"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10" name="Group 9">
              <a:extLst>
                <a:ext uri="{FF2B5EF4-FFF2-40B4-BE49-F238E27FC236}">
                  <a16:creationId xmlns:a16="http://schemas.microsoft.com/office/drawing/2014/main" id="{21CD8E15-16B3-42E0-903C-109D1F06A12F}"/>
                </a:ext>
              </a:extLst>
            </p:cNvPr>
            <p:cNvGrpSpPr/>
            <p:nvPr/>
          </p:nvGrpSpPr>
          <p:grpSpPr>
            <a:xfrm>
              <a:off x="720000" y="4694400"/>
              <a:ext cx="1809385" cy="169277"/>
              <a:chOff x="720000" y="4694400"/>
              <a:chExt cx="1809385" cy="169277"/>
            </a:xfrm>
          </p:grpSpPr>
          <p:sp>
            <p:nvSpPr>
              <p:cNvPr id="204" name="object 13">
                <a:extLst>
                  <a:ext uri="{FF2B5EF4-FFF2-40B4-BE49-F238E27FC236}">
                    <a16:creationId xmlns:a16="http://schemas.microsoft.com/office/drawing/2014/main" id="{C59A070F-E67F-4D6E-B22D-F3D9F07B1BA5}"/>
                  </a:ext>
                </a:extLst>
              </p:cNvPr>
              <p:cNvSpPr/>
              <p:nvPr/>
            </p:nvSpPr>
            <p:spPr>
              <a:xfrm>
                <a:off x="72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5" name="TextBox 204">
                <a:extLst>
                  <a:ext uri="{FF2B5EF4-FFF2-40B4-BE49-F238E27FC236}">
                    <a16:creationId xmlns:a16="http://schemas.microsoft.com/office/drawing/2014/main" id="{7DA80078-1C81-4651-A0F4-1A81A43B0770}"/>
                  </a:ext>
                </a:extLst>
              </p:cNvPr>
              <p:cNvSpPr txBox="1"/>
              <p:nvPr/>
            </p:nvSpPr>
            <p:spPr>
              <a:xfrm>
                <a:off x="936000" y="4694400"/>
                <a:ext cx="1593385"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PrEP</a:t>
                </a: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national/large-scale</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grpSp>
          <p:nvGrpSpPr>
            <p:cNvPr id="11" name="Group 10">
              <a:extLst>
                <a:ext uri="{FF2B5EF4-FFF2-40B4-BE49-F238E27FC236}">
                  <a16:creationId xmlns:a16="http://schemas.microsoft.com/office/drawing/2014/main" id="{31A960E8-F05C-43CF-8ECA-89BA2E45E883}"/>
                </a:ext>
              </a:extLst>
            </p:cNvPr>
            <p:cNvGrpSpPr/>
            <p:nvPr/>
          </p:nvGrpSpPr>
          <p:grpSpPr>
            <a:xfrm>
              <a:off x="2890800" y="4694400"/>
              <a:ext cx="1775722" cy="169277"/>
              <a:chOff x="2863722" y="4694400"/>
              <a:chExt cx="1775722" cy="169277"/>
            </a:xfrm>
          </p:grpSpPr>
          <p:sp>
            <p:nvSpPr>
              <p:cNvPr id="202" name="object 14">
                <a:extLst>
                  <a:ext uri="{FF2B5EF4-FFF2-40B4-BE49-F238E27FC236}">
                    <a16:creationId xmlns:a16="http://schemas.microsoft.com/office/drawing/2014/main" id="{BC9EB31F-032F-4458-B0A3-EE090C85E22C}"/>
                  </a:ext>
                </a:extLst>
              </p:cNvPr>
              <p:cNvSpPr/>
              <p:nvPr/>
            </p:nvSpPr>
            <p:spPr>
              <a:xfrm>
                <a:off x="2863722"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3" name="TextBox 202">
                <a:extLst>
                  <a:ext uri="{FF2B5EF4-FFF2-40B4-BE49-F238E27FC236}">
                    <a16:creationId xmlns:a16="http://schemas.microsoft.com/office/drawing/2014/main" id="{BB7D37B5-BC0D-4CE1-A44E-EDCEFE8BB110}"/>
                  </a:ext>
                </a:extLst>
              </p:cNvPr>
              <p:cNvSpPr txBox="1"/>
              <p:nvPr/>
            </p:nvSpPr>
            <p:spPr>
              <a:xfrm>
                <a:off x="3079722" y="4694400"/>
                <a:ext cx="1559722"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PrEP</a:t>
                </a: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pilot/demonstration</a:t>
                </a:r>
              </a:p>
            </p:txBody>
          </p:sp>
        </p:grpSp>
        <p:grpSp>
          <p:nvGrpSpPr>
            <p:cNvPr id="12" name="Group 11">
              <a:extLst>
                <a:ext uri="{FF2B5EF4-FFF2-40B4-BE49-F238E27FC236}">
                  <a16:creationId xmlns:a16="http://schemas.microsoft.com/office/drawing/2014/main" id="{C434EC9B-D59C-42C0-9F3D-B83F30719768}"/>
                </a:ext>
              </a:extLst>
            </p:cNvPr>
            <p:cNvGrpSpPr/>
            <p:nvPr/>
          </p:nvGrpSpPr>
          <p:grpSpPr>
            <a:xfrm>
              <a:off x="5025600" y="4694400"/>
              <a:ext cx="2333567" cy="169277"/>
              <a:chOff x="5670000" y="4694400"/>
              <a:chExt cx="2333567" cy="169277"/>
            </a:xfrm>
          </p:grpSpPr>
          <p:sp>
            <p:nvSpPr>
              <p:cNvPr id="200" name="object 15">
                <a:extLst>
                  <a:ext uri="{FF2B5EF4-FFF2-40B4-BE49-F238E27FC236}">
                    <a16:creationId xmlns:a16="http://schemas.microsoft.com/office/drawing/2014/main" id="{6A4A9C8F-3AA0-4164-B414-FD246A4055C3}"/>
                  </a:ext>
                </a:extLst>
              </p:cNvPr>
              <p:cNvSpPr/>
              <p:nvPr/>
            </p:nvSpPr>
            <p:spPr>
              <a:xfrm>
                <a:off x="567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007B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1" name="TextBox 200">
                <a:extLst>
                  <a:ext uri="{FF2B5EF4-FFF2-40B4-BE49-F238E27FC236}">
                    <a16:creationId xmlns:a16="http://schemas.microsoft.com/office/drawing/2014/main" id="{49D5EE61-AE8D-480D-889A-18FD3DF817CE}"/>
                  </a:ext>
                </a:extLst>
              </p:cNvPr>
              <p:cNvSpPr txBox="1"/>
              <p:nvPr/>
            </p:nvSpPr>
            <p:spPr>
              <a:xfrm>
                <a:off x="5886000" y="4694400"/>
                <a:ext cx="2117567" cy="169277"/>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Planned </a:t>
                </a:r>
                <a:r>
                  <a:rPr kumimoji="0" lang="en-GB" sz="11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PrEP</a:t>
                </a: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pilot/demonstration</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grpSp>
          <p:nvGrpSpPr>
            <p:cNvPr id="13" name="Group 12">
              <a:extLst>
                <a:ext uri="{FF2B5EF4-FFF2-40B4-BE49-F238E27FC236}">
                  <a16:creationId xmlns:a16="http://schemas.microsoft.com/office/drawing/2014/main" id="{4A6CD3D9-BFAE-4A01-AB2C-3657BE51D0F3}"/>
                </a:ext>
              </a:extLst>
            </p:cNvPr>
            <p:cNvGrpSpPr/>
            <p:nvPr/>
          </p:nvGrpSpPr>
          <p:grpSpPr>
            <a:xfrm>
              <a:off x="7718400" y="4694400"/>
              <a:ext cx="1524050" cy="169277"/>
              <a:chOff x="8383860" y="4694400"/>
              <a:chExt cx="1524050" cy="169277"/>
            </a:xfrm>
          </p:grpSpPr>
          <p:sp>
            <p:nvSpPr>
              <p:cNvPr id="198" name="object 16">
                <a:extLst>
                  <a:ext uri="{FF2B5EF4-FFF2-40B4-BE49-F238E27FC236}">
                    <a16:creationId xmlns:a16="http://schemas.microsoft.com/office/drawing/2014/main" id="{AD7614F7-0140-4610-813F-6C4C5F67C055}"/>
                  </a:ext>
                </a:extLst>
              </p:cNvPr>
              <p:cNvSpPr/>
              <p:nvPr/>
            </p:nvSpPr>
            <p:spPr>
              <a:xfrm>
                <a:off x="838386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9" name="TextBox 198">
                <a:extLst>
                  <a:ext uri="{FF2B5EF4-FFF2-40B4-BE49-F238E27FC236}">
                    <a16:creationId xmlns:a16="http://schemas.microsoft.com/office/drawing/2014/main" id="{832BCAA5-27FC-4A1A-B547-7B224AFF8E8A}"/>
                  </a:ext>
                </a:extLst>
              </p:cNvPr>
              <p:cNvSpPr txBox="1"/>
              <p:nvPr/>
            </p:nvSpPr>
            <p:spPr>
              <a:xfrm>
                <a:off x="8599860" y="4694400"/>
                <a:ext cx="1308050"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No </a:t>
                </a:r>
                <a:r>
                  <a:rPr kumimoji="0" lang="en-GB" sz="11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PrEP</a:t>
                </a: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programme</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sp>
          <p:nvSpPr>
            <p:cNvPr id="107" name="object 54">
              <a:extLst>
                <a:ext uri="{FF2B5EF4-FFF2-40B4-BE49-F238E27FC236}">
                  <a16:creationId xmlns:a16="http://schemas.microsoft.com/office/drawing/2014/main" id="{1925CE4A-AE0A-4DE2-A89C-E109AD6B801A}"/>
                </a:ext>
              </a:extLst>
            </p:cNvPr>
            <p:cNvSpPr txBox="1"/>
            <p:nvPr/>
          </p:nvSpPr>
          <p:spPr>
            <a:xfrm>
              <a:off x="414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Lao</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People’s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Democratic</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Republic</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9" name="object 110">
              <a:extLst>
                <a:ext uri="{FF2B5EF4-FFF2-40B4-BE49-F238E27FC236}">
                  <a16:creationId xmlns:a16="http://schemas.microsoft.com/office/drawing/2014/main" id="{002C38B3-5A67-400D-A428-FB4A911CA0CC}"/>
                </a:ext>
              </a:extLst>
            </p:cNvPr>
            <p:cNvSpPr/>
            <p:nvPr/>
          </p:nvSpPr>
          <p:spPr>
            <a:xfrm>
              <a:off x="1439450" y="160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1" name="TextBox 90">
              <a:extLst>
                <a:ext uri="{FF2B5EF4-FFF2-40B4-BE49-F238E27FC236}">
                  <a16:creationId xmlns:a16="http://schemas.microsoft.com/office/drawing/2014/main" id="{F5D27B2C-5BD3-4ADC-96FC-3F226BB0E695}"/>
                </a:ext>
              </a:extLst>
            </p:cNvPr>
            <p:cNvSpPr txBox="1"/>
            <p:nvPr/>
          </p:nvSpPr>
          <p:spPr>
            <a:xfrm>
              <a:off x="900000" y="249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E7ED6AD6-7B41-47D3-9764-D2FCD0AC815F}"/>
                </a:ext>
              </a:extLst>
            </p:cNvPr>
            <p:cNvSpPr txBox="1"/>
            <p:nvPr/>
          </p:nvSpPr>
          <p:spPr>
            <a:xfrm>
              <a:off x="1152000" y="153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18A50DF7-E215-4B7F-B59E-8FAA9D54EC49}"/>
                </a:ext>
              </a:extLst>
            </p:cNvPr>
            <p:cNvSpPr txBox="1"/>
            <p:nvPr/>
          </p:nvSpPr>
          <p:spPr>
            <a:xfrm>
              <a:off x="1216120" y="174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61DDDEC7-162D-41EF-9BE5-7683EFDAF462}"/>
                </a:ext>
              </a:extLst>
            </p:cNvPr>
            <p:cNvSpPr txBox="1"/>
            <p:nvPr/>
          </p:nvSpPr>
          <p:spPr>
            <a:xfrm>
              <a:off x="1216120" y="196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1C6DE776-E335-43CE-B372-88C97D92EC3B}"/>
                </a:ext>
              </a:extLst>
            </p:cNvPr>
            <p:cNvSpPr txBox="1"/>
            <p:nvPr/>
          </p:nvSpPr>
          <p:spPr>
            <a:xfrm>
              <a:off x="1216120" y="217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6" name="TextBox 95">
              <a:extLst>
                <a:ext uri="{FF2B5EF4-FFF2-40B4-BE49-F238E27FC236}">
                  <a16:creationId xmlns:a16="http://schemas.microsoft.com/office/drawing/2014/main" id="{1AACED04-3A17-4B45-B149-56CDBFDC3B63}"/>
                </a:ext>
              </a:extLst>
            </p:cNvPr>
            <p:cNvSpPr txBox="1"/>
            <p:nvPr/>
          </p:nvSpPr>
          <p:spPr>
            <a:xfrm>
              <a:off x="1216120" y="239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7" name="TextBox 96">
              <a:extLst>
                <a:ext uri="{FF2B5EF4-FFF2-40B4-BE49-F238E27FC236}">
                  <a16:creationId xmlns:a16="http://schemas.microsoft.com/office/drawing/2014/main" id="{2BA36BC7-86A5-4254-8C87-046B8FEBF6B7}"/>
                </a:ext>
              </a:extLst>
            </p:cNvPr>
            <p:cNvSpPr txBox="1"/>
            <p:nvPr/>
          </p:nvSpPr>
          <p:spPr>
            <a:xfrm>
              <a:off x="1216120" y="261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784EC90C-AB4E-4AC3-934F-9F8A4BC482D7}"/>
                </a:ext>
              </a:extLst>
            </p:cNvPr>
            <p:cNvSpPr txBox="1"/>
            <p:nvPr/>
          </p:nvSpPr>
          <p:spPr>
            <a:xfrm>
              <a:off x="1216120" y="282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26E25286-EFC0-45CC-868B-0B729F37D4BD}"/>
                </a:ext>
              </a:extLst>
            </p:cNvPr>
            <p:cNvSpPr txBox="1"/>
            <p:nvPr/>
          </p:nvSpPr>
          <p:spPr>
            <a:xfrm>
              <a:off x="1216120" y="304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CBD5FF88-6BCD-4EC2-8D5A-7C1568329A25}"/>
                </a:ext>
              </a:extLst>
            </p:cNvPr>
            <p:cNvSpPr txBox="1"/>
            <p:nvPr/>
          </p:nvSpPr>
          <p:spPr>
            <a:xfrm>
              <a:off x="1216120" y="325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1" name="TextBox 100">
              <a:extLst>
                <a:ext uri="{FF2B5EF4-FFF2-40B4-BE49-F238E27FC236}">
                  <a16:creationId xmlns:a16="http://schemas.microsoft.com/office/drawing/2014/main" id="{4087109D-B6C5-421D-9F0D-89DABB2DF926}"/>
                </a:ext>
              </a:extLst>
            </p:cNvPr>
            <p:cNvSpPr txBox="1"/>
            <p:nvPr/>
          </p:nvSpPr>
          <p:spPr>
            <a:xfrm>
              <a:off x="1216120" y="347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2" name="TextBox 101">
              <a:extLst>
                <a:ext uri="{FF2B5EF4-FFF2-40B4-BE49-F238E27FC236}">
                  <a16:creationId xmlns:a16="http://schemas.microsoft.com/office/drawing/2014/main" id="{EAD5A9C8-B7DE-41E5-8589-AEA003F01705}"/>
                </a:ext>
              </a:extLst>
            </p:cNvPr>
            <p:cNvSpPr txBox="1"/>
            <p:nvPr/>
          </p:nvSpPr>
          <p:spPr>
            <a:xfrm>
              <a:off x="1280240" y="369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3" name="object 54">
              <a:extLst>
                <a:ext uri="{FF2B5EF4-FFF2-40B4-BE49-F238E27FC236}">
                  <a16:creationId xmlns:a16="http://schemas.microsoft.com/office/drawing/2014/main" id="{3676ED31-96A0-4336-BEA9-CD49B4EF1DBB}"/>
                </a:ext>
              </a:extLst>
            </p:cNvPr>
            <p:cNvSpPr txBox="1"/>
            <p:nvPr/>
          </p:nvSpPr>
          <p:spPr>
            <a:xfrm>
              <a:off x="1422000" y="384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Bangladesh</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4" name="object 54">
              <a:extLst>
                <a:ext uri="{FF2B5EF4-FFF2-40B4-BE49-F238E27FC236}">
                  <a16:creationId xmlns:a16="http://schemas.microsoft.com/office/drawing/2014/main" id="{4B17F5D5-6258-40A7-B7EF-87C9A8F9728D}"/>
                </a:ext>
              </a:extLst>
            </p:cNvPr>
            <p:cNvSpPr txBox="1"/>
            <p:nvPr/>
          </p:nvSpPr>
          <p:spPr>
            <a:xfrm>
              <a:off x="1980000" y="384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Myanmar</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995B15CA-9758-4335-BC84-A72BFC703BBB}"/>
                </a:ext>
              </a:extLst>
            </p:cNvPr>
            <p:cNvSpPr txBox="1"/>
            <p:nvPr/>
          </p:nvSpPr>
          <p:spPr>
            <a:xfrm>
              <a:off x="252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Cambodia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6" name="object 54">
              <a:extLst>
                <a:ext uri="{FF2B5EF4-FFF2-40B4-BE49-F238E27FC236}">
                  <a16:creationId xmlns:a16="http://schemas.microsoft.com/office/drawing/2014/main" id="{8D45CBB4-9AC4-4495-867F-03E86D7F1915}"/>
                </a:ext>
              </a:extLst>
            </p:cNvPr>
            <p:cNvSpPr txBox="1"/>
            <p:nvPr/>
          </p:nvSpPr>
          <p:spPr>
            <a:xfrm>
              <a:off x="306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Vietnam</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8" name="object 54">
              <a:extLst>
                <a:ext uri="{FF2B5EF4-FFF2-40B4-BE49-F238E27FC236}">
                  <a16:creationId xmlns:a16="http://schemas.microsoft.com/office/drawing/2014/main" id="{F2072BC4-F8B7-46D9-A387-0D5CCE372A32}"/>
                </a:ext>
              </a:extLst>
            </p:cNvPr>
            <p:cNvSpPr txBox="1"/>
            <p:nvPr/>
          </p:nvSpPr>
          <p:spPr>
            <a:xfrm>
              <a:off x="360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Nepal</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9" name="object 54">
              <a:extLst>
                <a:ext uri="{FF2B5EF4-FFF2-40B4-BE49-F238E27FC236}">
                  <a16:creationId xmlns:a16="http://schemas.microsoft.com/office/drawing/2014/main" id="{6FFD621E-2047-45D5-8A2D-5703E1FB504B}"/>
                </a:ext>
              </a:extLst>
            </p:cNvPr>
            <p:cNvSpPr txBox="1"/>
            <p:nvPr/>
          </p:nvSpPr>
          <p:spPr>
            <a:xfrm>
              <a:off x="468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Indonesia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0" name="object 54">
              <a:extLst>
                <a:ext uri="{FF2B5EF4-FFF2-40B4-BE49-F238E27FC236}">
                  <a16:creationId xmlns:a16="http://schemas.microsoft.com/office/drawing/2014/main" id="{E517071F-E9B5-4A1C-8B88-E8BB3E490968}"/>
                </a:ext>
              </a:extLst>
            </p:cNvPr>
            <p:cNvSpPr txBox="1"/>
            <p:nvPr/>
          </p:nvSpPr>
          <p:spPr>
            <a:xfrm>
              <a:off x="522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Pakistan</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1" name="object 54">
              <a:extLst>
                <a:ext uri="{FF2B5EF4-FFF2-40B4-BE49-F238E27FC236}">
                  <a16:creationId xmlns:a16="http://schemas.microsoft.com/office/drawing/2014/main" id="{A4E30BB1-F36A-4E0D-8658-A1305546655D}"/>
                </a:ext>
              </a:extLst>
            </p:cNvPr>
            <p:cNvSpPr txBox="1"/>
            <p:nvPr/>
          </p:nvSpPr>
          <p:spPr>
            <a:xfrm>
              <a:off x="576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Sri Lanka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2" name="object 54">
              <a:extLst>
                <a:ext uri="{FF2B5EF4-FFF2-40B4-BE49-F238E27FC236}">
                  <a16:creationId xmlns:a16="http://schemas.microsoft.com/office/drawing/2014/main" id="{64F27F42-7FCD-4203-B11D-85A628DEF36A}"/>
                </a:ext>
              </a:extLst>
            </p:cNvPr>
            <p:cNvSpPr txBox="1"/>
            <p:nvPr/>
          </p:nvSpPr>
          <p:spPr>
            <a:xfrm>
              <a:off x="630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Thailand</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3" name="object 54">
              <a:extLst>
                <a:ext uri="{FF2B5EF4-FFF2-40B4-BE49-F238E27FC236}">
                  <a16:creationId xmlns:a16="http://schemas.microsoft.com/office/drawing/2014/main" id="{262EC944-9A7E-4731-A1D4-DC46016B4A11}"/>
                </a:ext>
              </a:extLst>
            </p:cNvPr>
            <p:cNvSpPr txBox="1"/>
            <p:nvPr/>
          </p:nvSpPr>
          <p:spPr>
            <a:xfrm>
              <a:off x="684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Mongolia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4" name="object 54">
              <a:extLst>
                <a:ext uri="{FF2B5EF4-FFF2-40B4-BE49-F238E27FC236}">
                  <a16:creationId xmlns:a16="http://schemas.microsoft.com/office/drawing/2014/main" id="{92ADA37A-E9D6-4C59-8918-C03C762C0AC7}"/>
                </a:ext>
              </a:extLst>
            </p:cNvPr>
            <p:cNvSpPr txBox="1"/>
            <p:nvPr/>
          </p:nvSpPr>
          <p:spPr>
            <a:xfrm>
              <a:off x="738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Malaysia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5" name="object 54">
              <a:extLst>
                <a:ext uri="{FF2B5EF4-FFF2-40B4-BE49-F238E27FC236}">
                  <a16:creationId xmlns:a16="http://schemas.microsoft.com/office/drawing/2014/main" id="{DB51782E-CEE4-421A-90BD-43C6E39B7B4A}"/>
                </a:ext>
              </a:extLst>
            </p:cNvPr>
            <p:cNvSpPr txBox="1"/>
            <p:nvPr/>
          </p:nvSpPr>
          <p:spPr>
            <a:xfrm>
              <a:off x="7920000" y="384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Philippines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nvGrpSpPr>
            <p:cNvPr id="17" name="Group 16">
              <a:extLst>
                <a:ext uri="{FF2B5EF4-FFF2-40B4-BE49-F238E27FC236}">
                  <a16:creationId xmlns:a16="http://schemas.microsoft.com/office/drawing/2014/main" id="{9E7B8DE4-6774-4B05-96C4-3CD1B7F37F2D}"/>
                </a:ext>
              </a:extLst>
            </p:cNvPr>
            <p:cNvGrpSpPr/>
            <p:nvPr/>
          </p:nvGrpSpPr>
          <p:grpSpPr>
            <a:xfrm>
              <a:off x="1584000" y="1795954"/>
              <a:ext cx="6732000" cy="1966046"/>
              <a:chOff x="1566000" y="1795954"/>
              <a:chExt cx="6732000" cy="1966046"/>
            </a:xfrm>
          </p:grpSpPr>
          <p:sp>
            <p:nvSpPr>
              <p:cNvPr id="169" name="Rectangle 168">
                <a:extLst>
                  <a:ext uri="{FF2B5EF4-FFF2-40B4-BE49-F238E27FC236}">
                    <a16:creationId xmlns:a16="http://schemas.microsoft.com/office/drawing/2014/main" id="{7C6635D0-65D2-4346-87D0-CC1D153595A6}"/>
                  </a:ext>
                </a:extLst>
              </p:cNvPr>
              <p:cNvSpPr/>
              <p:nvPr/>
            </p:nvSpPr>
            <p:spPr>
              <a:xfrm>
                <a:off x="1566000" y="3673900"/>
                <a:ext cx="252000" cy="88099"/>
              </a:xfrm>
              <a:prstGeom prst="rect">
                <a:avLst/>
              </a:prstGeom>
              <a:solidFill>
                <a:srgbClr val="E6007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8" name="Rectangle 207">
                <a:extLst>
                  <a:ext uri="{FF2B5EF4-FFF2-40B4-BE49-F238E27FC236}">
                    <a16:creationId xmlns:a16="http://schemas.microsoft.com/office/drawing/2014/main" id="{1F84F9BD-837E-4C2A-9BA9-60F9A070E0EA}"/>
                  </a:ext>
                </a:extLst>
              </p:cNvPr>
              <p:cNvSpPr/>
              <p:nvPr/>
            </p:nvSpPr>
            <p:spPr>
              <a:xfrm>
                <a:off x="2106000" y="3502156"/>
                <a:ext cx="252000" cy="259844"/>
              </a:xfrm>
              <a:prstGeom prst="rect">
                <a:avLst/>
              </a:prstGeom>
              <a:solidFill>
                <a:srgbClr val="007BC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9" name="Rectangle 208">
                <a:extLst>
                  <a:ext uri="{FF2B5EF4-FFF2-40B4-BE49-F238E27FC236}">
                    <a16:creationId xmlns:a16="http://schemas.microsoft.com/office/drawing/2014/main" id="{980EA914-433A-407D-A4B7-69B52E7DB138}"/>
                  </a:ext>
                </a:extLst>
              </p:cNvPr>
              <p:cNvSpPr/>
              <p:nvPr/>
            </p:nvSpPr>
            <p:spPr>
              <a:xfrm>
                <a:off x="2646000" y="3264358"/>
                <a:ext cx="252000" cy="497642"/>
              </a:xfrm>
              <a:prstGeom prst="rect">
                <a:avLst/>
              </a:prstGeom>
              <a:solidFill>
                <a:srgbClr val="007BC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0" name="Rectangle 209">
                <a:extLst>
                  <a:ext uri="{FF2B5EF4-FFF2-40B4-BE49-F238E27FC236}">
                    <a16:creationId xmlns:a16="http://schemas.microsoft.com/office/drawing/2014/main" id="{BC8FC87A-963E-4A73-BE24-E2069CC38458}"/>
                  </a:ext>
                </a:extLst>
              </p:cNvPr>
              <p:cNvSpPr/>
              <p:nvPr/>
            </p:nvSpPr>
            <p:spPr>
              <a:xfrm>
                <a:off x="3186000" y="3264358"/>
                <a:ext cx="252000" cy="497642"/>
              </a:xfrm>
              <a:prstGeom prst="rect">
                <a:avLst/>
              </a:prstGeom>
              <a:solidFill>
                <a:srgbClr val="009FE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1" name="Rectangle 210">
                <a:extLst>
                  <a:ext uri="{FF2B5EF4-FFF2-40B4-BE49-F238E27FC236}">
                    <a16:creationId xmlns:a16="http://schemas.microsoft.com/office/drawing/2014/main" id="{3D96C221-C8EA-4F9C-9E53-D7BAC0126FF2}"/>
                  </a:ext>
                </a:extLst>
              </p:cNvPr>
              <p:cNvSpPr/>
              <p:nvPr/>
            </p:nvSpPr>
            <p:spPr>
              <a:xfrm>
                <a:off x="3726000" y="3178156"/>
                <a:ext cx="252000" cy="583844"/>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2" name="Rectangle 211">
                <a:extLst>
                  <a:ext uri="{FF2B5EF4-FFF2-40B4-BE49-F238E27FC236}">
                    <a16:creationId xmlns:a16="http://schemas.microsoft.com/office/drawing/2014/main" id="{C0589819-93F9-4A71-ACF9-69866254C6BF}"/>
                  </a:ext>
                </a:extLst>
              </p:cNvPr>
              <p:cNvSpPr/>
              <p:nvPr/>
            </p:nvSpPr>
            <p:spPr>
              <a:xfrm>
                <a:off x="4266000" y="3134930"/>
                <a:ext cx="252000" cy="627069"/>
              </a:xfrm>
              <a:prstGeom prst="rect">
                <a:avLst/>
              </a:prstGeom>
              <a:solidFill>
                <a:srgbClr val="E6007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3" name="Rectangle 212">
                <a:extLst>
                  <a:ext uri="{FF2B5EF4-FFF2-40B4-BE49-F238E27FC236}">
                    <a16:creationId xmlns:a16="http://schemas.microsoft.com/office/drawing/2014/main" id="{1641DCC2-7EE1-49A2-80E5-2E6205A773DF}"/>
                  </a:ext>
                </a:extLst>
              </p:cNvPr>
              <p:cNvSpPr/>
              <p:nvPr/>
            </p:nvSpPr>
            <p:spPr>
              <a:xfrm>
                <a:off x="4806000" y="3113504"/>
                <a:ext cx="252000" cy="648495"/>
              </a:xfrm>
              <a:prstGeom prst="rect">
                <a:avLst/>
              </a:prstGeom>
              <a:solidFill>
                <a:srgbClr val="E6007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4" name="Rectangle 213">
                <a:extLst>
                  <a:ext uri="{FF2B5EF4-FFF2-40B4-BE49-F238E27FC236}">
                    <a16:creationId xmlns:a16="http://schemas.microsoft.com/office/drawing/2014/main" id="{143E5571-9652-4485-8265-00EFAA2D4F50}"/>
                  </a:ext>
                </a:extLst>
              </p:cNvPr>
              <p:cNvSpPr/>
              <p:nvPr/>
            </p:nvSpPr>
            <p:spPr>
              <a:xfrm>
                <a:off x="5346000" y="2961908"/>
                <a:ext cx="252000" cy="800092"/>
              </a:xfrm>
              <a:prstGeom prst="rect">
                <a:avLst/>
              </a:prstGeom>
              <a:solidFill>
                <a:srgbClr val="007BC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5" name="Rectangle 214">
                <a:extLst>
                  <a:ext uri="{FF2B5EF4-FFF2-40B4-BE49-F238E27FC236}">
                    <a16:creationId xmlns:a16="http://schemas.microsoft.com/office/drawing/2014/main" id="{B4C4EEFB-CD35-42A7-A10D-1B8ECA9CE660}"/>
                  </a:ext>
                </a:extLst>
              </p:cNvPr>
              <p:cNvSpPr/>
              <p:nvPr/>
            </p:nvSpPr>
            <p:spPr>
              <a:xfrm>
                <a:off x="5886000" y="2897132"/>
                <a:ext cx="252000" cy="864867"/>
              </a:xfrm>
              <a:prstGeom prst="rect">
                <a:avLst/>
              </a:prstGeom>
              <a:solidFill>
                <a:srgbClr val="007BC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6" name="Rectangle 215">
                <a:extLst>
                  <a:ext uri="{FF2B5EF4-FFF2-40B4-BE49-F238E27FC236}">
                    <a16:creationId xmlns:a16="http://schemas.microsoft.com/office/drawing/2014/main" id="{26DB6BC5-0E43-4DA7-9D38-950B6B6A7E1A}"/>
                  </a:ext>
                </a:extLst>
              </p:cNvPr>
              <p:cNvSpPr/>
              <p:nvPr/>
            </p:nvSpPr>
            <p:spPr>
              <a:xfrm>
                <a:off x="6426000" y="2789382"/>
                <a:ext cx="252000" cy="972618"/>
              </a:xfrm>
              <a:prstGeom prst="rect">
                <a:avLst/>
              </a:prstGeom>
              <a:solidFill>
                <a:srgbClr val="009FE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7" name="Rectangle 216">
                <a:extLst>
                  <a:ext uri="{FF2B5EF4-FFF2-40B4-BE49-F238E27FC236}">
                    <a16:creationId xmlns:a16="http://schemas.microsoft.com/office/drawing/2014/main" id="{90E054AB-DE83-44C8-8802-9A9FFD54291A}"/>
                  </a:ext>
                </a:extLst>
              </p:cNvPr>
              <p:cNvSpPr/>
              <p:nvPr/>
            </p:nvSpPr>
            <p:spPr>
              <a:xfrm>
                <a:off x="6966000" y="2573010"/>
                <a:ext cx="252000" cy="1188990"/>
              </a:xfrm>
              <a:prstGeom prst="rect">
                <a:avLst/>
              </a:prstGeom>
              <a:solidFill>
                <a:srgbClr val="E6007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8" name="Rectangle 217">
                <a:extLst>
                  <a:ext uri="{FF2B5EF4-FFF2-40B4-BE49-F238E27FC236}">
                    <a16:creationId xmlns:a16="http://schemas.microsoft.com/office/drawing/2014/main" id="{A602F981-DFD9-4564-9271-0E691BEC46D3}"/>
                  </a:ext>
                </a:extLst>
              </p:cNvPr>
              <p:cNvSpPr/>
              <p:nvPr/>
            </p:nvSpPr>
            <p:spPr>
              <a:xfrm>
                <a:off x="7506000" y="2486684"/>
                <a:ext cx="252000" cy="1275316"/>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9" name="Rectangle 218">
                <a:extLst>
                  <a:ext uri="{FF2B5EF4-FFF2-40B4-BE49-F238E27FC236}">
                    <a16:creationId xmlns:a16="http://schemas.microsoft.com/office/drawing/2014/main" id="{EAC57F48-4031-49E4-BB77-0880BF771291}"/>
                  </a:ext>
                </a:extLst>
              </p:cNvPr>
              <p:cNvSpPr/>
              <p:nvPr/>
            </p:nvSpPr>
            <p:spPr>
              <a:xfrm>
                <a:off x="8046000" y="1795954"/>
                <a:ext cx="252000" cy="1966046"/>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
          <p:nvSpPr>
            <p:cNvPr id="71" name="object 48">
              <a:extLst>
                <a:ext uri="{FF2B5EF4-FFF2-40B4-BE49-F238E27FC236}">
                  <a16:creationId xmlns:a16="http://schemas.microsoft.com/office/drawing/2014/main" id="{6345346D-48CA-4F39-B347-E62CF5D7E316}"/>
                </a:ext>
              </a:extLst>
            </p:cNvPr>
            <p:cNvSpPr/>
            <p:nvPr/>
          </p:nvSpPr>
          <p:spPr>
            <a:xfrm>
              <a:off x="1440010" y="3761341"/>
              <a:ext cx="7020000" cy="0"/>
            </a:xfrm>
            <a:custGeom>
              <a:avLst/>
              <a:gdLst/>
              <a:ahLst/>
              <a:cxnLst/>
              <a:rect l="l" t="t" r="r" b="b"/>
              <a:pathLst>
                <a:path w="5788659">
                  <a:moveTo>
                    <a:pt x="0" y="0"/>
                  </a:moveTo>
                  <a:lnTo>
                    <a:pt x="5788317"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122349818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FCA8647-967B-42A5-8627-2BE36BF657CF}"/>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Needle and syringe programme (NSP) and opioid substitution therapy (OST) coverage among people who inject drugs, selected countries with available data, Asia and the Pacific, 2018</a:t>
              </a:r>
            </a:p>
          </p:txBody>
        </p:sp>
        <p:sp>
          <p:nvSpPr>
            <p:cNvPr id="55" name="Rectangle 54">
              <a:extLst>
                <a:ext uri="{FF2B5EF4-FFF2-40B4-BE49-F238E27FC236}">
                  <a16:creationId xmlns:a16="http://schemas.microsoft.com/office/drawing/2014/main" id="{BA8324B7-9CD2-4DEC-90E8-5BEB0ADF4D73}"/>
                </a:ext>
              </a:extLst>
            </p:cNvPr>
            <p:cNvSpPr/>
            <p:nvPr/>
          </p:nvSpPr>
          <p:spPr>
            <a:xfrm>
              <a:off x="360000" y="6030000"/>
              <a:ext cx="6943739" cy="12311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Prepared by www.aidsdatahub.org, based on 2019 Global AIDS Monitoring.</a:t>
              </a:r>
            </a:p>
          </p:txBody>
        </p:sp>
        <p:sp>
          <p:nvSpPr>
            <p:cNvPr id="405" name="object 277">
              <a:extLst>
                <a:ext uri="{FF2B5EF4-FFF2-40B4-BE49-F238E27FC236}">
                  <a16:creationId xmlns:a16="http://schemas.microsoft.com/office/drawing/2014/main" id="{CAF1FD9C-6EAD-444A-8FDD-F46453638F5C}"/>
                </a:ext>
              </a:extLst>
            </p:cNvPr>
            <p:cNvSpPr txBox="1"/>
            <p:nvPr/>
          </p:nvSpPr>
          <p:spPr>
            <a:xfrm>
              <a:off x="1710000" y="4695388"/>
              <a:ext cx="4027556" cy="153888"/>
            </a:xfrm>
            <a:prstGeom prst="rect">
              <a:avLst/>
            </a:prstGeom>
          </p:spPr>
          <p:txBody>
            <a:bodyPr vert="horz" wrap="square" lIns="0" tIns="0" rIns="0" bIns="0" rtlCol="0" anchor="ct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NSP coverage (needle–syringes per person who injects drugs per year)</a:t>
              </a:r>
            </a:p>
          </p:txBody>
        </p:sp>
        <p:sp>
          <p:nvSpPr>
            <p:cNvPr id="412" name="Rectangle 411">
              <a:extLst>
                <a:ext uri="{FF2B5EF4-FFF2-40B4-BE49-F238E27FC236}">
                  <a16:creationId xmlns:a16="http://schemas.microsoft.com/office/drawing/2014/main" id="{E0D74ECB-0F43-4A98-97BF-BBDE4FA047A5}"/>
                </a:ext>
              </a:extLst>
            </p:cNvPr>
            <p:cNvSpPr/>
            <p:nvPr/>
          </p:nvSpPr>
          <p:spPr>
            <a:xfrm>
              <a:off x="1530000" y="4709788"/>
              <a:ext cx="126000" cy="126000"/>
            </a:xfrm>
            <a:prstGeom prst="rect">
              <a:avLst/>
            </a:prstGeom>
            <a:pattFill prst="wdUpDiag">
              <a:fgClr>
                <a:srgbClr val="878787"/>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46734746-BEB1-420D-9C7A-F940B392E00E}"/>
                </a:ext>
              </a:extLst>
            </p:cNvPr>
            <p:cNvSpPr/>
            <p:nvPr/>
          </p:nvSpPr>
          <p:spPr>
            <a:xfrm>
              <a:off x="1710000" y="4875388"/>
              <a:ext cx="1261230" cy="153888"/>
            </a:xfrm>
            <a:prstGeom prst="rect">
              <a:avLst/>
            </a:prstGeom>
          </p:spPr>
          <p:txBody>
            <a:bodyPr vert="horz" wrap="square" lIns="0" tIns="0" rIns="0" bIns="0" rtlCol="0" anchor="ct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High </a:t>
              </a:r>
              <a:r>
                <a:rPr kumimoji="0" lang="fr-CH" sz="10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coverage</a:t>
              </a: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&gt;200</a:t>
              </a:r>
            </a:p>
          </p:txBody>
        </p:sp>
        <p:sp>
          <p:nvSpPr>
            <p:cNvPr id="18" name="Rectangle 17">
              <a:extLst>
                <a:ext uri="{FF2B5EF4-FFF2-40B4-BE49-F238E27FC236}">
                  <a16:creationId xmlns:a16="http://schemas.microsoft.com/office/drawing/2014/main" id="{3C2C3502-C814-4188-9A2B-A5F5A6B803EE}"/>
                </a:ext>
              </a:extLst>
            </p:cNvPr>
            <p:cNvSpPr/>
            <p:nvPr/>
          </p:nvSpPr>
          <p:spPr>
            <a:xfrm>
              <a:off x="1709999" y="5055388"/>
              <a:ext cx="1752457" cy="153888"/>
            </a:xfrm>
            <a:prstGeom prst="rect">
              <a:avLst/>
            </a:prstGeom>
          </p:spPr>
          <p:txBody>
            <a:bodyPr vert="horz" wrap="square" lIns="0" tIns="0" rIns="0" bIns="0" rtlCol="0" anchor="ct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Medium </a:t>
              </a:r>
              <a:r>
                <a:rPr kumimoji="0" lang="fr-CH" sz="10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coverage</a:t>
              </a: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&gt;100–&lt;200</a:t>
              </a:r>
            </a:p>
          </p:txBody>
        </p:sp>
        <p:sp>
          <p:nvSpPr>
            <p:cNvPr id="19" name="Rectangle 18">
              <a:extLst>
                <a:ext uri="{FF2B5EF4-FFF2-40B4-BE49-F238E27FC236}">
                  <a16:creationId xmlns:a16="http://schemas.microsoft.com/office/drawing/2014/main" id="{DF9913D1-30AB-47EE-8F4C-E3F75F9537AF}"/>
                </a:ext>
              </a:extLst>
            </p:cNvPr>
            <p:cNvSpPr/>
            <p:nvPr/>
          </p:nvSpPr>
          <p:spPr>
            <a:xfrm>
              <a:off x="1709999" y="5235388"/>
              <a:ext cx="1236403" cy="153888"/>
            </a:xfrm>
            <a:prstGeom prst="rect">
              <a:avLst/>
            </a:prstGeom>
          </p:spPr>
          <p:txBody>
            <a:bodyPr vert="horz" wrap="square" lIns="0" tIns="0" rIns="0" bIns="0" rtlCol="0" anchor="ct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Low </a:t>
              </a:r>
              <a:r>
                <a:rPr kumimoji="0" lang="fr-CH" sz="10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coverage</a:t>
              </a: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&lt;100</a:t>
              </a:r>
            </a:p>
          </p:txBody>
        </p:sp>
        <p:sp>
          <p:nvSpPr>
            <p:cNvPr id="414" name="Rectangle 413">
              <a:extLst>
                <a:ext uri="{FF2B5EF4-FFF2-40B4-BE49-F238E27FC236}">
                  <a16:creationId xmlns:a16="http://schemas.microsoft.com/office/drawing/2014/main" id="{14923E8B-3631-4A87-9A7D-18B093BF8A62}"/>
                </a:ext>
              </a:extLst>
            </p:cNvPr>
            <p:cNvSpPr/>
            <p:nvPr/>
          </p:nvSpPr>
          <p:spPr>
            <a:xfrm>
              <a:off x="1530000" y="4889788"/>
              <a:ext cx="126000" cy="126000"/>
            </a:xfrm>
            <a:prstGeom prst="rect">
              <a:avLst/>
            </a:prstGeom>
            <a:pattFill prst="wdUpDiag">
              <a:fgClr>
                <a:srgbClr val="009FE3"/>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415" name="Rectangle 414">
              <a:extLst>
                <a:ext uri="{FF2B5EF4-FFF2-40B4-BE49-F238E27FC236}">
                  <a16:creationId xmlns:a16="http://schemas.microsoft.com/office/drawing/2014/main" id="{6E136021-E1BC-4DD6-8AE6-29D704F8A374}"/>
                </a:ext>
              </a:extLst>
            </p:cNvPr>
            <p:cNvSpPr/>
            <p:nvPr/>
          </p:nvSpPr>
          <p:spPr>
            <a:xfrm>
              <a:off x="1530000" y="5069788"/>
              <a:ext cx="126000" cy="126000"/>
            </a:xfrm>
            <a:prstGeom prst="rect">
              <a:avLst/>
            </a:prstGeom>
            <a:pattFill prst="wdUpDiag">
              <a:fgClr>
                <a:srgbClr val="F28C0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416" name="Rectangle 415">
              <a:extLst>
                <a:ext uri="{FF2B5EF4-FFF2-40B4-BE49-F238E27FC236}">
                  <a16:creationId xmlns:a16="http://schemas.microsoft.com/office/drawing/2014/main" id="{979F735E-2166-4A4B-A0C7-65F9A9991565}"/>
                </a:ext>
              </a:extLst>
            </p:cNvPr>
            <p:cNvSpPr/>
            <p:nvPr/>
          </p:nvSpPr>
          <p:spPr>
            <a:xfrm>
              <a:off x="1530000" y="5249788"/>
              <a:ext cx="126000" cy="126000"/>
            </a:xfrm>
            <a:prstGeom prst="rect">
              <a:avLst/>
            </a:prstGeom>
            <a:pattFill prst="wdUpDiag">
              <a:fgClr>
                <a:srgbClr val="E5007D"/>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417" name="object 277">
              <a:extLst>
                <a:ext uri="{FF2B5EF4-FFF2-40B4-BE49-F238E27FC236}">
                  <a16:creationId xmlns:a16="http://schemas.microsoft.com/office/drawing/2014/main" id="{A68BEF50-3536-4A21-A4AD-00A9186F825D}"/>
                </a:ext>
              </a:extLst>
            </p:cNvPr>
            <p:cNvSpPr txBox="1"/>
            <p:nvPr/>
          </p:nvSpPr>
          <p:spPr>
            <a:xfrm>
              <a:off x="6555345" y="4680000"/>
              <a:ext cx="1057982"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OST </a:t>
              </a:r>
              <a:r>
                <a:rPr kumimoji="0" lang="fr-CH" sz="10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coverage</a:t>
              </a: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a:t>
              </a:r>
            </a:p>
          </p:txBody>
        </p:sp>
        <p:sp>
          <p:nvSpPr>
            <p:cNvPr id="418" name="Rectangle 417">
              <a:extLst>
                <a:ext uri="{FF2B5EF4-FFF2-40B4-BE49-F238E27FC236}">
                  <a16:creationId xmlns:a16="http://schemas.microsoft.com/office/drawing/2014/main" id="{2F50E2B5-D8B5-4F4F-881B-430BDFC45011}"/>
                </a:ext>
              </a:extLst>
            </p:cNvPr>
            <p:cNvSpPr/>
            <p:nvPr/>
          </p:nvSpPr>
          <p:spPr>
            <a:xfrm>
              <a:off x="6390000" y="4709788"/>
              <a:ext cx="108000" cy="108000"/>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419" name="Rectangle 418">
              <a:extLst>
                <a:ext uri="{FF2B5EF4-FFF2-40B4-BE49-F238E27FC236}">
                  <a16:creationId xmlns:a16="http://schemas.microsoft.com/office/drawing/2014/main" id="{EE0AA2FE-B98C-412F-866E-9ED26BBFB346}"/>
                </a:ext>
              </a:extLst>
            </p:cNvPr>
            <p:cNvSpPr/>
            <p:nvPr/>
          </p:nvSpPr>
          <p:spPr>
            <a:xfrm>
              <a:off x="6555345" y="4860000"/>
              <a:ext cx="1258358"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High </a:t>
              </a:r>
              <a:r>
                <a:rPr kumimoji="0" lang="fr-CH" sz="10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coverage</a:t>
              </a: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&gt;40% </a:t>
              </a:r>
            </a:p>
          </p:txBody>
        </p:sp>
        <p:sp>
          <p:nvSpPr>
            <p:cNvPr id="420" name="Rectangle 419">
              <a:extLst>
                <a:ext uri="{FF2B5EF4-FFF2-40B4-BE49-F238E27FC236}">
                  <a16:creationId xmlns:a16="http://schemas.microsoft.com/office/drawing/2014/main" id="{1818F30D-6EBD-446B-86A6-0DF9D80402AF}"/>
                </a:ext>
              </a:extLst>
            </p:cNvPr>
            <p:cNvSpPr/>
            <p:nvPr/>
          </p:nvSpPr>
          <p:spPr>
            <a:xfrm>
              <a:off x="6555345" y="5040000"/>
              <a:ext cx="165750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Medium </a:t>
              </a:r>
              <a:r>
                <a:rPr kumimoji="0" lang="fr-CH" sz="10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coverage</a:t>
              </a: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20–≤40% </a:t>
              </a:r>
            </a:p>
          </p:txBody>
        </p:sp>
        <p:sp>
          <p:nvSpPr>
            <p:cNvPr id="421" name="Rectangle 420">
              <a:extLst>
                <a:ext uri="{FF2B5EF4-FFF2-40B4-BE49-F238E27FC236}">
                  <a16:creationId xmlns:a16="http://schemas.microsoft.com/office/drawing/2014/main" id="{C577DD5A-4B7A-4AE6-B414-B880AB531BF6}"/>
                </a:ext>
              </a:extLst>
            </p:cNvPr>
            <p:cNvSpPr/>
            <p:nvPr/>
          </p:nvSpPr>
          <p:spPr>
            <a:xfrm>
              <a:off x="6555345" y="5220000"/>
              <a:ext cx="1194238"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Low </a:t>
              </a:r>
              <a:r>
                <a:rPr kumimoji="0" lang="fr-CH" sz="10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coverage</a:t>
              </a:r>
              <a:r>
                <a:rPr kumimoji="0" lang="fr-CH" sz="10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&lt;20%</a:t>
              </a:r>
            </a:p>
          </p:txBody>
        </p:sp>
        <p:sp>
          <p:nvSpPr>
            <p:cNvPr id="422" name="Rectangle 421">
              <a:extLst>
                <a:ext uri="{FF2B5EF4-FFF2-40B4-BE49-F238E27FC236}">
                  <a16:creationId xmlns:a16="http://schemas.microsoft.com/office/drawing/2014/main" id="{93412B46-D38E-4AC3-842E-2001C0192F37}"/>
                </a:ext>
              </a:extLst>
            </p:cNvPr>
            <p:cNvSpPr/>
            <p:nvPr/>
          </p:nvSpPr>
          <p:spPr>
            <a:xfrm>
              <a:off x="6390000" y="4889788"/>
              <a:ext cx="108000" cy="1080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423" name="Rectangle 422">
              <a:extLst>
                <a:ext uri="{FF2B5EF4-FFF2-40B4-BE49-F238E27FC236}">
                  <a16:creationId xmlns:a16="http://schemas.microsoft.com/office/drawing/2014/main" id="{CAD1DE9C-183B-4035-B402-A295CB72D802}"/>
                </a:ext>
              </a:extLst>
            </p:cNvPr>
            <p:cNvSpPr/>
            <p:nvPr/>
          </p:nvSpPr>
          <p:spPr>
            <a:xfrm>
              <a:off x="6390000" y="5069788"/>
              <a:ext cx="108000" cy="1080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424" name="Rectangle 423">
              <a:extLst>
                <a:ext uri="{FF2B5EF4-FFF2-40B4-BE49-F238E27FC236}">
                  <a16:creationId xmlns:a16="http://schemas.microsoft.com/office/drawing/2014/main" id="{31863875-5B1E-42FD-9C2A-02E8D294BCC5}"/>
                </a:ext>
              </a:extLst>
            </p:cNvPr>
            <p:cNvSpPr/>
            <p:nvPr/>
          </p:nvSpPr>
          <p:spPr>
            <a:xfrm>
              <a:off x="6390000" y="5249788"/>
              <a:ext cx="108000" cy="1080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 name="object 103">
              <a:extLst>
                <a:ext uri="{FF2B5EF4-FFF2-40B4-BE49-F238E27FC236}">
                  <a16:creationId xmlns:a16="http://schemas.microsoft.com/office/drawing/2014/main" id="{E2215FAE-D9E8-4BEA-8D9E-D0DC54DA9891}"/>
                </a:ext>
              </a:extLst>
            </p:cNvPr>
            <p:cNvSpPr/>
            <p:nvPr/>
          </p:nvSpPr>
          <p:spPr>
            <a:xfrm>
              <a:off x="1350000" y="1782000"/>
              <a:ext cx="0" cy="2158786"/>
            </a:xfrm>
            <a:custGeom>
              <a:avLst/>
              <a:gdLst/>
              <a:ahLst/>
              <a:cxnLst/>
              <a:rect l="l" t="t" r="r" b="b"/>
              <a:pathLst>
                <a:path h="1567179">
                  <a:moveTo>
                    <a:pt x="0" y="0"/>
                  </a:moveTo>
                  <a:lnTo>
                    <a:pt x="0" y="1566671"/>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7" name="object 110">
              <a:extLst>
                <a:ext uri="{FF2B5EF4-FFF2-40B4-BE49-F238E27FC236}">
                  <a16:creationId xmlns:a16="http://schemas.microsoft.com/office/drawing/2014/main" id="{4D0DB7FE-C1DC-4104-9612-B8AD4A857909}"/>
                </a:ext>
              </a:extLst>
            </p:cNvPr>
            <p:cNvSpPr/>
            <p:nvPr/>
          </p:nvSpPr>
          <p:spPr>
            <a:xfrm>
              <a:off x="1349450" y="1781999"/>
              <a:ext cx="0" cy="21708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 name="TextBox 60">
              <a:extLst>
                <a:ext uri="{FF2B5EF4-FFF2-40B4-BE49-F238E27FC236}">
                  <a16:creationId xmlns:a16="http://schemas.microsoft.com/office/drawing/2014/main" id="{429BB495-A891-42D1-BCC7-EF3A74FF4D0E}"/>
                </a:ext>
              </a:extLst>
            </p:cNvPr>
            <p:cNvSpPr txBox="1"/>
            <p:nvPr/>
          </p:nvSpPr>
          <p:spPr>
            <a:xfrm>
              <a:off x="630000" y="2106000"/>
              <a:ext cx="276999" cy="1488916"/>
            </a:xfrm>
            <a:prstGeom prst="rect">
              <a:avLst/>
            </a:prstGeom>
            <a:noFill/>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Needle–syringes per person who injects drugs/year</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1A52C3EB-267D-4863-BD39-CF709390DBA3}"/>
                </a:ext>
              </a:extLst>
            </p:cNvPr>
            <p:cNvSpPr txBox="1"/>
            <p:nvPr/>
          </p:nvSpPr>
          <p:spPr>
            <a:xfrm>
              <a:off x="1062000" y="171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2A859A9F-45CB-4AD4-AD11-CB6A54007741}"/>
                </a:ext>
              </a:extLst>
            </p:cNvPr>
            <p:cNvSpPr txBox="1"/>
            <p:nvPr/>
          </p:nvSpPr>
          <p:spPr>
            <a:xfrm>
              <a:off x="1062000" y="2145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6" name="TextBox 115">
              <a:extLst>
                <a:ext uri="{FF2B5EF4-FFF2-40B4-BE49-F238E27FC236}">
                  <a16:creationId xmlns:a16="http://schemas.microsoft.com/office/drawing/2014/main" id="{F3AFCBF9-C680-4680-BF45-F4492694C7EC}"/>
                </a:ext>
              </a:extLst>
            </p:cNvPr>
            <p:cNvSpPr txBox="1"/>
            <p:nvPr/>
          </p:nvSpPr>
          <p:spPr>
            <a:xfrm>
              <a:off x="1062000" y="2577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37C7392C-3B87-4EF9-AA55-164AAC14122E}"/>
                </a:ext>
              </a:extLst>
            </p:cNvPr>
            <p:cNvSpPr txBox="1"/>
            <p:nvPr/>
          </p:nvSpPr>
          <p:spPr>
            <a:xfrm>
              <a:off x="1062000" y="30132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0" name="TextBox 119">
              <a:extLst>
                <a:ext uri="{FF2B5EF4-FFF2-40B4-BE49-F238E27FC236}">
                  <a16:creationId xmlns:a16="http://schemas.microsoft.com/office/drawing/2014/main" id="{7120683D-11BB-4D5C-B1EB-28A7713DB485}"/>
                </a:ext>
              </a:extLst>
            </p:cNvPr>
            <p:cNvSpPr txBox="1"/>
            <p:nvPr/>
          </p:nvSpPr>
          <p:spPr>
            <a:xfrm>
              <a:off x="1062000" y="34452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08DE9300-7A36-458D-8DC8-E9EB505387A3}"/>
                </a:ext>
              </a:extLst>
            </p:cNvPr>
            <p:cNvSpPr txBox="1"/>
            <p:nvPr/>
          </p:nvSpPr>
          <p:spPr>
            <a:xfrm>
              <a:off x="1190240" y="38808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4" name="object 110">
              <a:extLst>
                <a:ext uri="{FF2B5EF4-FFF2-40B4-BE49-F238E27FC236}">
                  <a16:creationId xmlns:a16="http://schemas.microsoft.com/office/drawing/2014/main" id="{73F94CF6-AEB3-41B8-A69C-2934B9D2E17B}"/>
                </a:ext>
              </a:extLst>
            </p:cNvPr>
            <p:cNvSpPr/>
            <p:nvPr/>
          </p:nvSpPr>
          <p:spPr>
            <a:xfrm>
              <a:off x="8910000" y="1782001"/>
              <a:ext cx="0" cy="21708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5" name="TextBox 74">
              <a:extLst>
                <a:ext uri="{FF2B5EF4-FFF2-40B4-BE49-F238E27FC236}">
                  <a16:creationId xmlns:a16="http://schemas.microsoft.com/office/drawing/2014/main" id="{835806CC-B701-49FF-923F-942C0ABDACE8}"/>
                </a:ext>
              </a:extLst>
            </p:cNvPr>
            <p:cNvSpPr txBox="1"/>
            <p:nvPr/>
          </p:nvSpPr>
          <p:spPr>
            <a:xfrm>
              <a:off x="9064120" y="2145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A6E8BDD4-D218-4C10-A6C5-F9A4E6AA7592}"/>
                </a:ext>
              </a:extLst>
            </p:cNvPr>
            <p:cNvSpPr txBox="1"/>
            <p:nvPr/>
          </p:nvSpPr>
          <p:spPr>
            <a:xfrm>
              <a:off x="9064120" y="2577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99DF8C6A-3403-46E4-88BC-718EA7FC5036}"/>
                </a:ext>
              </a:extLst>
            </p:cNvPr>
            <p:cNvSpPr txBox="1"/>
            <p:nvPr/>
          </p:nvSpPr>
          <p:spPr>
            <a:xfrm>
              <a:off x="9064120" y="30132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DD308354-FB0E-4BEE-89B2-CD2C069A10F8}"/>
                </a:ext>
              </a:extLst>
            </p:cNvPr>
            <p:cNvSpPr txBox="1"/>
            <p:nvPr/>
          </p:nvSpPr>
          <p:spPr>
            <a:xfrm>
              <a:off x="9064120" y="34452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F983253F-F62E-4440-96A1-80E5EFF473BF}"/>
                </a:ext>
              </a:extLst>
            </p:cNvPr>
            <p:cNvSpPr txBox="1"/>
            <p:nvPr/>
          </p:nvSpPr>
          <p:spPr>
            <a:xfrm>
              <a:off x="9128240" y="38808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6" name="TextBox 95">
              <a:extLst>
                <a:ext uri="{FF2B5EF4-FFF2-40B4-BE49-F238E27FC236}">
                  <a16:creationId xmlns:a16="http://schemas.microsoft.com/office/drawing/2014/main" id="{7E7493ED-5FDF-4C97-A086-D06F596816DE}"/>
                </a:ext>
              </a:extLst>
            </p:cNvPr>
            <p:cNvSpPr txBox="1"/>
            <p:nvPr/>
          </p:nvSpPr>
          <p:spPr>
            <a:xfrm>
              <a:off x="9000000" y="171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8" name="object 54">
              <a:extLst>
                <a:ext uri="{FF2B5EF4-FFF2-40B4-BE49-F238E27FC236}">
                  <a16:creationId xmlns:a16="http://schemas.microsoft.com/office/drawing/2014/main" id="{C5DE48D0-7FD3-48F9-9728-F43DCDD42FE8}"/>
                </a:ext>
              </a:extLst>
            </p:cNvPr>
            <p:cNvSpPr txBox="1"/>
            <p:nvPr/>
          </p:nvSpPr>
          <p:spPr>
            <a:xfrm>
              <a:off x="1350000" y="4075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Cambodia*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0" name="object 54">
              <a:extLst>
                <a:ext uri="{FF2B5EF4-FFF2-40B4-BE49-F238E27FC236}">
                  <a16:creationId xmlns:a16="http://schemas.microsoft.com/office/drawing/2014/main" id="{8D1D1F53-F98F-4DC3-98EE-D4299922420C}"/>
                </a:ext>
              </a:extLst>
            </p:cNvPr>
            <p:cNvSpPr txBox="1"/>
            <p:nvPr/>
          </p:nvSpPr>
          <p:spPr>
            <a:xfrm>
              <a:off x="3870000" y="4075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Bangladesh</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2" name="object 54">
              <a:extLst>
                <a:ext uri="{FF2B5EF4-FFF2-40B4-BE49-F238E27FC236}">
                  <a16:creationId xmlns:a16="http://schemas.microsoft.com/office/drawing/2014/main" id="{548B7884-290E-4A20-BC4C-C8E7903249B2}"/>
                </a:ext>
              </a:extLst>
            </p:cNvPr>
            <p:cNvSpPr txBox="1"/>
            <p:nvPr/>
          </p:nvSpPr>
          <p:spPr>
            <a:xfrm>
              <a:off x="5130000" y="4075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Nepal</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4" name="object 54">
              <a:extLst>
                <a:ext uri="{FF2B5EF4-FFF2-40B4-BE49-F238E27FC236}">
                  <a16:creationId xmlns:a16="http://schemas.microsoft.com/office/drawing/2014/main" id="{CA4790DE-ED22-428A-B830-99D24C7A1941}"/>
                </a:ext>
              </a:extLst>
            </p:cNvPr>
            <p:cNvSpPr txBox="1"/>
            <p:nvPr/>
          </p:nvSpPr>
          <p:spPr>
            <a:xfrm>
              <a:off x="6390000" y="4075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Pakistan</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6" name="object 54">
              <a:extLst>
                <a:ext uri="{FF2B5EF4-FFF2-40B4-BE49-F238E27FC236}">
                  <a16:creationId xmlns:a16="http://schemas.microsoft.com/office/drawing/2014/main" id="{9762F6C7-5280-400D-9E9D-23A2AEFA8A5A}"/>
                </a:ext>
              </a:extLst>
            </p:cNvPr>
            <p:cNvSpPr txBox="1"/>
            <p:nvPr/>
          </p:nvSpPr>
          <p:spPr>
            <a:xfrm>
              <a:off x="7650000" y="4075200"/>
              <a:ext cx="630000" cy="347490"/>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Thailand</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39F95EA2-9ED6-42D6-9C9A-1F9E048787B8}"/>
                </a:ext>
              </a:extLst>
            </p:cNvPr>
            <p:cNvSpPr txBox="1"/>
            <p:nvPr/>
          </p:nvSpPr>
          <p:spPr>
            <a:xfrm>
              <a:off x="2610000" y="4075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Myanmar</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4" name="object 54">
              <a:extLst>
                <a:ext uri="{FF2B5EF4-FFF2-40B4-BE49-F238E27FC236}">
                  <a16:creationId xmlns:a16="http://schemas.microsoft.com/office/drawing/2014/main" id="{A7F675BA-22B8-4E9C-8815-B099282F27B0}"/>
                </a:ext>
              </a:extLst>
            </p:cNvPr>
            <p:cNvSpPr txBox="1"/>
            <p:nvPr/>
          </p:nvSpPr>
          <p:spPr>
            <a:xfrm>
              <a:off x="4500000" y="4075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Viet Nam</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10D94FF2-B057-44C8-9C55-5004297A3C4C}"/>
                </a:ext>
              </a:extLst>
            </p:cNvPr>
            <p:cNvSpPr txBox="1"/>
            <p:nvPr/>
          </p:nvSpPr>
          <p:spPr>
            <a:xfrm>
              <a:off x="5760000" y="4075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Afghanistan</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6" name="object 54">
              <a:extLst>
                <a:ext uri="{FF2B5EF4-FFF2-40B4-BE49-F238E27FC236}">
                  <a16:creationId xmlns:a16="http://schemas.microsoft.com/office/drawing/2014/main" id="{F69B0A4C-F609-40C2-90C7-DEEA4E61B5E7}"/>
                </a:ext>
              </a:extLst>
            </p:cNvPr>
            <p:cNvSpPr txBox="1"/>
            <p:nvPr/>
          </p:nvSpPr>
          <p:spPr>
            <a:xfrm>
              <a:off x="7020000" y="4075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Malaysia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7" name="object 54">
              <a:extLst>
                <a:ext uri="{FF2B5EF4-FFF2-40B4-BE49-F238E27FC236}">
                  <a16:creationId xmlns:a16="http://schemas.microsoft.com/office/drawing/2014/main" id="{1A30A7DA-3720-4B34-9E57-1B8523857BF9}"/>
                </a:ext>
              </a:extLst>
            </p:cNvPr>
            <p:cNvSpPr txBox="1"/>
            <p:nvPr/>
          </p:nvSpPr>
          <p:spPr>
            <a:xfrm>
              <a:off x="8280000" y="4075200"/>
              <a:ext cx="630000" cy="347490"/>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Indonesia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8" name="object 54">
              <a:extLst>
                <a:ext uri="{FF2B5EF4-FFF2-40B4-BE49-F238E27FC236}">
                  <a16:creationId xmlns:a16="http://schemas.microsoft.com/office/drawing/2014/main" id="{6693C064-96AA-4898-BF57-516A2B5BCED3}"/>
                </a:ext>
              </a:extLst>
            </p:cNvPr>
            <p:cNvSpPr txBox="1"/>
            <p:nvPr/>
          </p:nvSpPr>
          <p:spPr>
            <a:xfrm>
              <a:off x="1980000" y="4075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India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9" name="object 54">
              <a:extLst>
                <a:ext uri="{FF2B5EF4-FFF2-40B4-BE49-F238E27FC236}">
                  <a16:creationId xmlns:a16="http://schemas.microsoft.com/office/drawing/2014/main" id="{1616A9E5-C8EA-4396-B60E-57F1585929BA}"/>
                </a:ext>
              </a:extLst>
            </p:cNvPr>
            <p:cNvSpPr txBox="1"/>
            <p:nvPr/>
          </p:nvSpPr>
          <p:spPr>
            <a:xfrm>
              <a:off x="3240000" y="4075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New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Zealand</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0" name="Rectangle 69">
              <a:extLst>
                <a:ext uri="{FF2B5EF4-FFF2-40B4-BE49-F238E27FC236}">
                  <a16:creationId xmlns:a16="http://schemas.microsoft.com/office/drawing/2014/main" id="{D918D8CC-A26E-4A25-936C-30530A21F2AA}"/>
                </a:ext>
              </a:extLst>
            </p:cNvPr>
            <p:cNvSpPr/>
            <p:nvPr/>
          </p:nvSpPr>
          <p:spPr>
            <a:xfrm>
              <a:off x="1512000" y="1975742"/>
              <a:ext cx="143992" cy="1976400"/>
            </a:xfrm>
            <a:prstGeom prst="rect">
              <a:avLst/>
            </a:prstGeom>
            <a:pattFill prst="wdUpDiag">
              <a:fgClr>
                <a:srgbClr val="009FE3"/>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2" name="Rectangle 71">
              <a:extLst>
                <a:ext uri="{FF2B5EF4-FFF2-40B4-BE49-F238E27FC236}">
                  <a16:creationId xmlns:a16="http://schemas.microsoft.com/office/drawing/2014/main" id="{44A03FFB-0006-4C64-9191-7CA844C7041B}"/>
                </a:ext>
              </a:extLst>
            </p:cNvPr>
            <p:cNvSpPr/>
            <p:nvPr/>
          </p:nvSpPr>
          <p:spPr>
            <a:xfrm>
              <a:off x="1692000" y="3463200"/>
              <a:ext cx="144000" cy="4896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1" name="Rectangle 110">
              <a:extLst>
                <a:ext uri="{FF2B5EF4-FFF2-40B4-BE49-F238E27FC236}">
                  <a16:creationId xmlns:a16="http://schemas.microsoft.com/office/drawing/2014/main" id="{AC318E50-CC12-4FCC-A25F-76B5ED74F019}"/>
                </a:ext>
              </a:extLst>
            </p:cNvPr>
            <p:cNvSpPr/>
            <p:nvPr/>
          </p:nvSpPr>
          <p:spPr>
            <a:xfrm>
              <a:off x="2142213" y="2366429"/>
              <a:ext cx="143992" cy="1587600"/>
            </a:xfrm>
            <a:prstGeom prst="rect">
              <a:avLst/>
            </a:prstGeom>
            <a:pattFill prst="wdUpDiag">
              <a:fgClr>
                <a:srgbClr val="009FE3"/>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2" name="Rectangle 111">
              <a:extLst>
                <a:ext uri="{FF2B5EF4-FFF2-40B4-BE49-F238E27FC236}">
                  <a16:creationId xmlns:a16="http://schemas.microsoft.com/office/drawing/2014/main" id="{8E5B41C2-FE45-461D-9143-2827412E2BF8}"/>
                </a:ext>
              </a:extLst>
            </p:cNvPr>
            <p:cNvSpPr/>
            <p:nvPr/>
          </p:nvSpPr>
          <p:spPr>
            <a:xfrm>
              <a:off x="2322213" y="3506400"/>
              <a:ext cx="144000" cy="4464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7" name="Rectangle 126">
              <a:extLst>
                <a:ext uri="{FF2B5EF4-FFF2-40B4-BE49-F238E27FC236}">
                  <a16:creationId xmlns:a16="http://schemas.microsoft.com/office/drawing/2014/main" id="{B8D5CE36-DCDE-4728-9A28-77D7483DBDDC}"/>
                </a:ext>
              </a:extLst>
            </p:cNvPr>
            <p:cNvSpPr/>
            <p:nvPr/>
          </p:nvSpPr>
          <p:spPr>
            <a:xfrm>
              <a:off x="2772000" y="2433600"/>
              <a:ext cx="143992" cy="1519200"/>
            </a:xfrm>
            <a:prstGeom prst="rect">
              <a:avLst/>
            </a:prstGeom>
            <a:pattFill prst="wdUpDiag">
              <a:fgClr>
                <a:srgbClr val="009FE3"/>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8" name="Rectangle 127">
              <a:extLst>
                <a:ext uri="{FF2B5EF4-FFF2-40B4-BE49-F238E27FC236}">
                  <a16:creationId xmlns:a16="http://schemas.microsoft.com/office/drawing/2014/main" id="{BA9B6568-54B7-4FBB-8539-DB17864BEDD8}"/>
                </a:ext>
              </a:extLst>
            </p:cNvPr>
            <p:cNvSpPr/>
            <p:nvPr/>
          </p:nvSpPr>
          <p:spPr>
            <a:xfrm>
              <a:off x="2952000" y="3570049"/>
              <a:ext cx="144000" cy="3816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0" name="Rectangle 129">
              <a:extLst>
                <a:ext uri="{FF2B5EF4-FFF2-40B4-BE49-F238E27FC236}">
                  <a16:creationId xmlns:a16="http://schemas.microsoft.com/office/drawing/2014/main" id="{E01F265D-A7FC-48CD-B43B-3AFC3A293C12}"/>
                </a:ext>
              </a:extLst>
            </p:cNvPr>
            <p:cNvSpPr/>
            <p:nvPr/>
          </p:nvSpPr>
          <p:spPr>
            <a:xfrm>
              <a:off x="4626000" y="3433180"/>
              <a:ext cx="143992" cy="518400"/>
            </a:xfrm>
            <a:prstGeom prst="rect">
              <a:avLst/>
            </a:prstGeom>
            <a:pattFill prst="wdUpDiag">
              <a:fgClr>
                <a:srgbClr val="F28C0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3" name="Rectangle 132">
              <a:extLst>
                <a:ext uri="{FF2B5EF4-FFF2-40B4-BE49-F238E27FC236}">
                  <a16:creationId xmlns:a16="http://schemas.microsoft.com/office/drawing/2014/main" id="{4239FABE-AADA-440F-B015-62A948867647}"/>
                </a:ext>
              </a:extLst>
            </p:cNvPr>
            <p:cNvSpPr/>
            <p:nvPr/>
          </p:nvSpPr>
          <p:spPr>
            <a:xfrm>
              <a:off x="4806000" y="3338732"/>
              <a:ext cx="144000" cy="615600"/>
            </a:xfrm>
            <a:prstGeom prst="rect">
              <a:avLst/>
            </a:prstGeom>
            <a:solidFill>
              <a:srgbClr val="F2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9" name="Rectangle 138">
              <a:extLst>
                <a:ext uri="{FF2B5EF4-FFF2-40B4-BE49-F238E27FC236}">
                  <a16:creationId xmlns:a16="http://schemas.microsoft.com/office/drawing/2014/main" id="{5DE903C2-6448-4D12-9C01-922B98CD389C}"/>
                </a:ext>
              </a:extLst>
            </p:cNvPr>
            <p:cNvSpPr/>
            <p:nvPr/>
          </p:nvSpPr>
          <p:spPr>
            <a:xfrm>
              <a:off x="3402000" y="2937374"/>
              <a:ext cx="143992" cy="1015200"/>
            </a:xfrm>
            <a:prstGeom prst="rect">
              <a:avLst/>
            </a:prstGeom>
            <a:pattFill prst="wdUpDiag">
              <a:fgClr>
                <a:srgbClr val="009FE3"/>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2" name="Rectangle 141">
              <a:extLst>
                <a:ext uri="{FF2B5EF4-FFF2-40B4-BE49-F238E27FC236}">
                  <a16:creationId xmlns:a16="http://schemas.microsoft.com/office/drawing/2014/main" id="{D2CDCCBB-62E4-460F-A7A9-508ACD06FFDD}"/>
                </a:ext>
              </a:extLst>
            </p:cNvPr>
            <p:cNvSpPr/>
            <p:nvPr/>
          </p:nvSpPr>
          <p:spPr>
            <a:xfrm>
              <a:off x="4032000" y="3392430"/>
              <a:ext cx="143992" cy="561600"/>
            </a:xfrm>
            <a:prstGeom prst="rect">
              <a:avLst/>
            </a:prstGeom>
            <a:pattFill prst="wdUpDiag">
              <a:fgClr>
                <a:srgbClr val="F28C0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6" name="Rectangle 145">
              <a:extLst>
                <a:ext uri="{FF2B5EF4-FFF2-40B4-BE49-F238E27FC236}">
                  <a16:creationId xmlns:a16="http://schemas.microsoft.com/office/drawing/2014/main" id="{9C5B2C71-A032-4785-BECA-E1035EB1DFD2}"/>
                </a:ext>
              </a:extLst>
            </p:cNvPr>
            <p:cNvSpPr/>
            <p:nvPr/>
          </p:nvSpPr>
          <p:spPr>
            <a:xfrm>
              <a:off x="4212000" y="3873861"/>
              <a:ext cx="144000" cy="792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8" name="Rectangle 167">
              <a:extLst>
                <a:ext uri="{FF2B5EF4-FFF2-40B4-BE49-F238E27FC236}">
                  <a16:creationId xmlns:a16="http://schemas.microsoft.com/office/drawing/2014/main" id="{E5DAD341-8EAE-48C8-AD9F-B49F7FF82584}"/>
                </a:ext>
              </a:extLst>
            </p:cNvPr>
            <p:cNvSpPr/>
            <p:nvPr/>
          </p:nvSpPr>
          <p:spPr>
            <a:xfrm>
              <a:off x="5292000" y="3573810"/>
              <a:ext cx="143992" cy="381600"/>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9" name="Rectangle 168">
              <a:extLst>
                <a:ext uri="{FF2B5EF4-FFF2-40B4-BE49-F238E27FC236}">
                  <a16:creationId xmlns:a16="http://schemas.microsoft.com/office/drawing/2014/main" id="{B9BD7EA6-808F-4398-8738-20663FC721CB}"/>
                </a:ext>
              </a:extLst>
            </p:cNvPr>
            <p:cNvSpPr/>
            <p:nvPr/>
          </p:nvSpPr>
          <p:spPr>
            <a:xfrm>
              <a:off x="5472000" y="3873600"/>
              <a:ext cx="144000" cy="792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6" name="Rectangle 165">
              <a:extLst>
                <a:ext uri="{FF2B5EF4-FFF2-40B4-BE49-F238E27FC236}">
                  <a16:creationId xmlns:a16="http://schemas.microsoft.com/office/drawing/2014/main" id="{C6894ED7-A0A6-4E7B-834C-88358C55F98B}"/>
                </a:ext>
              </a:extLst>
            </p:cNvPr>
            <p:cNvSpPr/>
            <p:nvPr/>
          </p:nvSpPr>
          <p:spPr>
            <a:xfrm>
              <a:off x="5922213" y="3717185"/>
              <a:ext cx="143992" cy="237600"/>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7" name="Rectangle 166">
              <a:extLst>
                <a:ext uri="{FF2B5EF4-FFF2-40B4-BE49-F238E27FC236}">
                  <a16:creationId xmlns:a16="http://schemas.microsoft.com/office/drawing/2014/main" id="{1487FD37-3818-40D1-B44A-AFADA18D835B}"/>
                </a:ext>
              </a:extLst>
            </p:cNvPr>
            <p:cNvSpPr/>
            <p:nvPr/>
          </p:nvSpPr>
          <p:spPr>
            <a:xfrm>
              <a:off x="6102213" y="3873600"/>
              <a:ext cx="144000" cy="792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4" name="Rectangle 163">
              <a:extLst>
                <a:ext uri="{FF2B5EF4-FFF2-40B4-BE49-F238E27FC236}">
                  <a16:creationId xmlns:a16="http://schemas.microsoft.com/office/drawing/2014/main" id="{129F5BCE-CEE7-492E-BF86-EE137BD63E4C}"/>
                </a:ext>
              </a:extLst>
            </p:cNvPr>
            <p:cNvSpPr/>
            <p:nvPr/>
          </p:nvSpPr>
          <p:spPr>
            <a:xfrm>
              <a:off x="6552000" y="3740343"/>
              <a:ext cx="143992" cy="216000"/>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3" name="Rectangle 162">
              <a:extLst>
                <a:ext uri="{FF2B5EF4-FFF2-40B4-BE49-F238E27FC236}">
                  <a16:creationId xmlns:a16="http://schemas.microsoft.com/office/drawing/2014/main" id="{58A1DC06-6FD9-4580-9CDC-04A4CCBB2F1A}"/>
                </a:ext>
              </a:extLst>
            </p:cNvPr>
            <p:cNvSpPr/>
            <p:nvPr/>
          </p:nvSpPr>
          <p:spPr>
            <a:xfrm>
              <a:off x="8586000" y="3700800"/>
              <a:ext cx="144000" cy="2520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0" name="Rectangle 159">
              <a:extLst>
                <a:ext uri="{FF2B5EF4-FFF2-40B4-BE49-F238E27FC236}">
                  <a16:creationId xmlns:a16="http://schemas.microsoft.com/office/drawing/2014/main" id="{18717E6E-4A96-4C05-8A1E-F1BDCDF19E13}"/>
                </a:ext>
              </a:extLst>
            </p:cNvPr>
            <p:cNvSpPr/>
            <p:nvPr/>
          </p:nvSpPr>
          <p:spPr>
            <a:xfrm>
              <a:off x="7182000" y="3859200"/>
              <a:ext cx="143992" cy="93600"/>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1" name="Rectangle 160">
              <a:extLst>
                <a:ext uri="{FF2B5EF4-FFF2-40B4-BE49-F238E27FC236}">
                  <a16:creationId xmlns:a16="http://schemas.microsoft.com/office/drawing/2014/main" id="{42E61332-9340-4C5E-AFDD-DA2859697658}"/>
                </a:ext>
              </a:extLst>
            </p:cNvPr>
            <p:cNvSpPr/>
            <p:nvPr/>
          </p:nvSpPr>
          <p:spPr>
            <a:xfrm>
              <a:off x="7362000" y="2347200"/>
              <a:ext cx="144000" cy="1605600"/>
            </a:xfrm>
            <a:prstGeom prst="rect">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8" name="Rectangle 157">
              <a:extLst>
                <a:ext uri="{FF2B5EF4-FFF2-40B4-BE49-F238E27FC236}">
                  <a16:creationId xmlns:a16="http://schemas.microsoft.com/office/drawing/2014/main" id="{1D89B1B9-9104-49D8-9BAE-C1706F295B4E}"/>
                </a:ext>
              </a:extLst>
            </p:cNvPr>
            <p:cNvSpPr/>
            <p:nvPr/>
          </p:nvSpPr>
          <p:spPr>
            <a:xfrm>
              <a:off x="7812000" y="3891600"/>
              <a:ext cx="143992" cy="61200"/>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9" name="Rectangle 158">
              <a:extLst>
                <a:ext uri="{FF2B5EF4-FFF2-40B4-BE49-F238E27FC236}">
                  <a16:creationId xmlns:a16="http://schemas.microsoft.com/office/drawing/2014/main" id="{828CC582-7CBE-4BF6-A634-70B7699EF843}"/>
                </a:ext>
              </a:extLst>
            </p:cNvPr>
            <p:cNvSpPr/>
            <p:nvPr/>
          </p:nvSpPr>
          <p:spPr>
            <a:xfrm>
              <a:off x="7992000" y="3830400"/>
              <a:ext cx="144000" cy="1224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6" name="object 26">
              <a:extLst>
                <a:ext uri="{FF2B5EF4-FFF2-40B4-BE49-F238E27FC236}">
                  <a16:creationId xmlns:a16="http://schemas.microsoft.com/office/drawing/2014/main" id="{9B826F6F-7EEB-49C9-A5A2-96D7BB91F74A}"/>
                </a:ext>
              </a:extLst>
            </p:cNvPr>
            <p:cNvSpPr txBox="1"/>
            <p:nvPr/>
          </p:nvSpPr>
          <p:spPr>
            <a:xfrm>
              <a:off x="1493996" y="1814400"/>
              <a:ext cx="180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457</a:t>
              </a:r>
            </a:p>
          </p:txBody>
        </p:sp>
        <p:sp>
          <p:nvSpPr>
            <p:cNvPr id="177" name="object 27">
              <a:extLst>
                <a:ext uri="{FF2B5EF4-FFF2-40B4-BE49-F238E27FC236}">
                  <a16:creationId xmlns:a16="http://schemas.microsoft.com/office/drawing/2014/main" id="{5076E260-AFAE-429B-81FD-1274A31A6D61}"/>
                </a:ext>
              </a:extLst>
            </p:cNvPr>
            <p:cNvSpPr txBox="1"/>
            <p:nvPr/>
          </p:nvSpPr>
          <p:spPr>
            <a:xfrm>
              <a:off x="2124000" y="2203200"/>
              <a:ext cx="180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366</a:t>
              </a:r>
            </a:p>
          </p:txBody>
        </p:sp>
        <p:sp>
          <p:nvSpPr>
            <p:cNvPr id="178" name="object 28">
              <a:extLst>
                <a:ext uri="{FF2B5EF4-FFF2-40B4-BE49-F238E27FC236}">
                  <a16:creationId xmlns:a16="http://schemas.microsoft.com/office/drawing/2014/main" id="{51DC0544-C7AF-46BA-89EE-05D5295E0D4C}"/>
                </a:ext>
              </a:extLst>
            </p:cNvPr>
            <p:cNvSpPr txBox="1"/>
            <p:nvPr/>
          </p:nvSpPr>
          <p:spPr>
            <a:xfrm>
              <a:off x="2754000" y="2271600"/>
              <a:ext cx="180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351</a:t>
              </a:r>
            </a:p>
          </p:txBody>
        </p:sp>
        <p:sp>
          <p:nvSpPr>
            <p:cNvPr id="179" name="object 29">
              <a:extLst>
                <a:ext uri="{FF2B5EF4-FFF2-40B4-BE49-F238E27FC236}">
                  <a16:creationId xmlns:a16="http://schemas.microsoft.com/office/drawing/2014/main" id="{213D988F-A499-4187-B137-8CB5BF53BD66}"/>
                </a:ext>
              </a:extLst>
            </p:cNvPr>
            <p:cNvSpPr txBox="1"/>
            <p:nvPr/>
          </p:nvSpPr>
          <p:spPr>
            <a:xfrm>
              <a:off x="3384000" y="2775600"/>
              <a:ext cx="180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233</a:t>
              </a:r>
            </a:p>
          </p:txBody>
        </p:sp>
        <p:sp>
          <p:nvSpPr>
            <p:cNvPr id="180" name="object 30">
              <a:extLst>
                <a:ext uri="{FF2B5EF4-FFF2-40B4-BE49-F238E27FC236}">
                  <a16:creationId xmlns:a16="http://schemas.microsoft.com/office/drawing/2014/main" id="{35C33781-DFF8-40E7-AE19-7ABDC0B0AD76}"/>
                </a:ext>
              </a:extLst>
            </p:cNvPr>
            <p:cNvSpPr txBox="1"/>
            <p:nvPr/>
          </p:nvSpPr>
          <p:spPr>
            <a:xfrm>
              <a:off x="4014000" y="3229200"/>
              <a:ext cx="180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126</a:t>
              </a:r>
            </a:p>
          </p:txBody>
        </p:sp>
        <p:sp>
          <p:nvSpPr>
            <p:cNvPr id="181" name="object 31">
              <a:extLst>
                <a:ext uri="{FF2B5EF4-FFF2-40B4-BE49-F238E27FC236}">
                  <a16:creationId xmlns:a16="http://schemas.microsoft.com/office/drawing/2014/main" id="{956CB359-DEAE-42B7-A141-B3ECAD28292A}"/>
                </a:ext>
              </a:extLst>
            </p:cNvPr>
            <p:cNvSpPr txBox="1"/>
            <p:nvPr/>
          </p:nvSpPr>
          <p:spPr>
            <a:xfrm>
              <a:off x="4608000" y="3272400"/>
              <a:ext cx="180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117</a:t>
              </a:r>
            </a:p>
          </p:txBody>
        </p:sp>
        <p:sp>
          <p:nvSpPr>
            <p:cNvPr id="182" name="object 32">
              <a:extLst>
                <a:ext uri="{FF2B5EF4-FFF2-40B4-BE49-F238E27FC236}">
                  <a16:creationId xmlns:a16="http://schemas.microsoft.com/office/drawing/2014/main" id="{D3D7A31A-7B31-4CA1-A50A-CAAB321249D6}"/>
                </a:ext>
              </a:extLst>
            </p:cNvPr>
            <p:cNvSpPr txBox="1"/>
            <p:nvPr/>
          </p:nvSpPr>
          <p:spPr>
            <a:xfrm>
              <a:off x="5292000" y="34128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84</a:t>
              </a:r>
            </a:p>
          </p:txBody>
        </p:sp>
        <p:sp>
          <p:nvSpPr>
            <p:cNvPr id="183" name="object 33">
              <a:extLst>
                <a:ext uri="{FF2B5EF4-FFF2-40B4-BE49-F238E27FC236}">
                  <a16:creationId xmlns:a16="http://schemas.microsoft.com/office/drawing/2014/main" id="{E89F104A-0E9E-45E1-A62B-5D75D9B487B3}"/>
                </a:ext>
              </a:extLst>
            </p:cNvPr>
            <p:cNvSpPr txBox="1"/>
            <p:nvPr/>
          </p:nvSpPr>
          <p:spPr>
            <a:xfrm>
              <a:off x="5922000" y="35568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52</a:t>
              </a:r>
            </a:p>
          </p:txBody>
        </p:sp>
        <p:sp>
          <p:nvSpPr>
            <p:cNvPr id="184" name="object 34">
              <a:extLst>
                <a:ext uri="{FF2B5EF4-FFF2-40B4-BE49-F238E27FC236}">
                  <a16:creationId xmlns:a16="http://schemas.microsoft.com/office/drawing/2014/main" id="{C2EE51D4-9598-4DB8-83B7-14BA7B2DC57B}"/>
                </a:ext>
              </a:extLst>
            </p:cNvPr>
            <p:cNvSpPr txBox="1"/>
            <p:nvPr/>
          </p:nvSpPr>
          <p:spPr>
            <a:xfrm>
              <a:off x="6552000" y="35784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46</a:t>
              </a:r>
            </a:p>
          </p:txBody>
        </p:sp>
        <p:sp>
          <p:nvSpPr>
            <p:cNvPr id="185" name="object 35">
              <a:extLst>
                <a:ext uri="{FF2B5EF4-FFF2-40B4-BE49-F238E27FC236}">
                  <a16:creationId xmlns:a16="http://schemas.microsoft.com/office/drawing/2014/main" id="{6197F5CA-0391-4C21-BD32-4F09F32EC888}"/>
                </a:ext>
              </a:extLst>
            </p:cNvPr>
            <p:cNvSpPr txBox="1"/>
            <p:nvPr/>
          </p:nvSpPr>
          <p:spPr>
            <a:xfrm>
              <a:off x="7182000" y="36972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18</a:t>
              </a:r>
            </a:p>
          </p:txBody>
        </p:sp>
        <p:sp>
          <p:nvSpPr>
            <p:cNvPr id="186" name="object 36">
              <a:extLst>
                <a:ext uri="{FF2B5EF4-FFF2-40B4-BE49-F238E27FC236}">
                  <a16:creationId xmlns:a16="http://schemas.microsoft.com/office/drawing/2014/main" id="{D8787F5F-E946-4AE7-91AC-FB2239C1F3BF}"/>
                </a:ext>
              </a:extLst>
            </p:cNvPr>
            <p:cNvSpPr txBox="1"/>
            <p:nvPr/>
          </p:nvSpPr>
          <p:spPr>
            <a:xfrm>
              <a:off x="8405991" y="37980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3</a:t>
              </a:r>
            </a:p>
          </p:txBody>
        </p:sp>
        <p:sp>
          <p:nvSpPr>
            <p:cNvPr id="187" name="object 37">
              <a:extLst>
                <a:ext uri="{FF2B5EF4-FFF2-40B4-BE49-F238E27FC236}">
                  <a16:creationId xmlns:a16="http://schemas.microsoft.com/office/drawing/2014/main" id="{B50689DC-C77B-443D-97FB-F0B9474656BB}"/>
                </a:ext>
              </a:extLst>
            </p:cNvPr>
            <p:cNvSpPr txBox="1"/>
            <p:nvPr/>
          </p:nvSpPr>
          <p:spPr>
            <a:xfrm>
              <a:off x="1692000" y="33012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22</a:t>
              </a:r>
            </a:p>
          </p:txBody>
        </p:sp>
        <p:sp>
          <p:nvSpPr>
            <p:cNvPr id="188" name="object 38">
              <a:extLst>
                <a:ext uri="{FF2B5EF4-FFF2-40B4-BE49-F238E27FC236}">
                  <a16:creationId xmlns:a16="http://schemas.microsoft.com/office/drawing/2014/main" id="{9D8475E4-939A-487F-B57A-E76415F488F5}"/>
                </a:ext>
              </a:extLst>
            </p:cNvPr>
            <p:cNvSpPr txBox="1"/>
            <p:nvPr/>
          </p:nvSpPr>
          <p:spPr>
            <a:xfrm>
              <a:off x="2322000" y="33444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20</a:t>
              </a:r>
            </a:p>
          </p:txBody>
        </p:sp>
        <p:sp>
          <p:nvSpPr>
            <p:cNvPr id="189" name="object 39">
              <a:extLst>
                <a:ext uri="{FF2B5EF4-FFF2-40B4-BE49-F238E27FC236}">
                  <a16:creationId xmlns:a16="http://schemas.microsoft.com/office/drawing/2014/main" id="{809F7478-E72D-4293-9934-8E5E3BA3C2BF}"/>
                </a:ext>
              </a:extLst>
            </p:cNvPr>
            <p:cNvSpPr txBox="1"/>
            <p:nvPr/>
          </p:nvSpPr>
          <p:spPr>
            <a:xfrm>
              <a:off x="2952000" y="34092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17</a:t>
              </a:r>
            </a:p>
          </p:txBody>
        </p:sp>
        <p:sp>
          <p:nvSpPr>
            <p:cNvPr id="190" name="object 40">
              <a:extLst>
                <a:ext uri="{FF2B5EF4-FFF2-40B4-BE49-F238E27FC236}">
                  <a16:creationId xmlns:a16="http://schemas.microsoft.com/office/drawing/2014/main" id="{80021559-1D60-43B7-9FD8-CCBF7D36E04B}"/>
                </a:ext>
              </a:extLst>
            </p:cNvPr>
            <p:cNvSpPr txBox="1"/>
            <p:nvPr/>
          </p:nvSpPr>
          <p:spPr>
            <a:xfrm>
              <a:off x="4212000" y="37116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3</a:t>
              </a:r>
            </a:p>
          </p:txBody>
        </p:sp>
        <p:sp>
          <p:nvSpPr>
            <p:cNvPr id="191" name="object 41">
              <a:extLst>
                <a:ext uri="{FF2B5EF4-FFF2-40B4-BE49-F238E27FC236}">
                  <a16:creationId xmlns:a16="http://schemas.microsoft.com/office/drawing/2014/main" id="{4334492A-9036-4CF3-ACB2-3DE87E6309C8}"/>
                </a:ext>
              </a:extLst>
            </p:cNvPr>
            <p:cNvSpPr txBox="1"/>
            <p:nvPr/>
          </p:nvSpPr>
          <p:spPr>
            <a:xfrm>
              <a:off x="4806000" y="31752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28</a:t>
              </a:r>
            </a:p>
          </p:txBody>
        </p:sp>
        <p:sp>
          <p:nvSpPr>
            <p:cNvPr id="192" name="object 42">
              <a:extLst>
                <a:ext uri="{FF2B5EF4-FFF2-40B4-BE49-F238E27FC236}">
                  <a16:creationId xmlns:a16="http://schemas.microsoft.com/office/drawing/2014/main" id="{F4A3E958-5130-46A2-9BCA-C436450C4211}"/>
                </a:ext>
              </a:extLst>
            </p:cNvPr>
            <p:cNvSpPr txBox="1"/>
            <p:nvPr/>
          </p:nvSpPr>
          <p:spPr>
            <a:xfrm>
              <a:off x="5472000" y="37116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3</a:t>
              </a:r>
            </a:p>
          </p:txBody>
        </p:sp>
        <p:sp>
          <p:nvSpPr>
            <p:cNvPr id="193" name="object 43">
              <a:extLst>
                <a:ext uri="{FF2B5EF4-FFF2-40B4-BE49-F238E27FC236}">
                  <a16:creationId xmlns:a16="http://schemas.microsoft.com/office/drawing/2014/main" id="{61B28A0F-DDB0-4DD2-9002-994F8E8B1E44}"/>
                </a:ext>
              </a:extLst>
            </p:cNvPr>
            <p:cNvSpPr txBox="1"/>
            <p:nvPr/>
          </p:nvSpPr>
          <p:spPr>
            <a:xfrm>
              <a:off x="6102000" y="37116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3</a:t>
              </a:r>
            </a:p>
          </p:txBody>
        </p:sp>
        <p:sp>
          <p:nvSpPr>
            <p:cNvPr id="194" name="object 44">
              <a:extLst>
                <a:ext uri="{FF2B5EF4-FFF2-40B4-BE49-F238E27FC236}">
                  <a16:creationId xmlns:a16="http://schemas.microsoft.com/office/drawing/2014/main" id="{3AFA378B-0BE1-4D97-98F6-B2AE047D2544}"/>
                </a:ext>
              </a:extLst>
            </p:cNvPr>
            <p:cNvSpPr txBox="1"/>
            <p:nvPr/>
          </p:nvSpPr>
          <p:spPr>
            <a:xfrm>
              <a:off x="7362000" y="21852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74</a:t>
              </a:r>
            </a:p>
          </p:txBody>
        </p:sp>
        <p:sp>
          <p:nvSpPr>
            <p:cNvPr id="195" name="object 45">
              <a:extLst>
                <a:ext uri="{FF2B5EF4-FFF2-40B4-BE49-F238E27FC236}">
                  <a16:creationId xmlns:a16="http://schemas.microsoft.com/office/drawing/2014/main" id="{A53165E1-7F01-42E2-A693-53E9401FF05B}"/>
                </a:ext>
              </a:extLst>
            </p:cNvPr>
            <p:cNvSpPr txBox="1"/>
            <p:nvPr/>
          </p:nvSpPr>
          <p:spPr>
            <a:xfrm>
              <a:off x="7812993" y="37296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10 </a:t>
              </a:r>
            </a:p>
          </p:txBody>
        </p:sp>
        <p:sp>
          <p:nvSpPr>
            <p:cNvPr id="196" name="object 46">
              <a:extLst>
                <a:ext uri="{FF2B5EF4-FFF2-40B4-BE49-F238E27FC236}">
                  <a16:creationId xmlns:a16="http://schemas.microsoft.com/office/drawing/2014/main" id="{9AD28336-BFEB-4A1F-9460-10DBDD5C00B6}"/>
                </a:ext>
              </a:extLst>
            </p:cNvPr>
            <p:cNvSpPr txBox="1"/>
            <p:nvPr/>
          </p:nvSpPr>
          <p:spPr>
            <a:xfrm>
              <a:off x="8586000" y="35388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11</a:t>
              </a:r>
            </a:p>
          </p:txBody>
        </p:sp>
        <p:sp>
          <p:nvSpPr>
            <p:cNvPr id="411" name="object 36">
              <a:extLst>
                <a:ext uri="{FF2B5EF4-FFF2-40B4-BE49-F238E27FC236}">
                  <a16:creationId xmlns:a16="http://schemas.microsoft.com/office/drawing/2014/main" id="{F4889229-5FEC-4FC9-8841-E1979225AFBB}"/>
                </a:ext>
              </a:extLst>
            </p:cNvPr>
            <p:cNvSpPr txBox="1"/>
            <p:nvPr/>
          </p:nvSpPr>
          <p:spPr>
            <a:xfrm>
              <a:off x="7992000" y="3668400"/>
              <a:ext cx="144000" cy="119905"/>
            </a:xfrm>
            <a:prstGeom prst="rect">
              <a:avLst/>
            </a:prstGeom>
          </p:spPr>
          <p:txBody>
            <a:bodyPr vert="horz" wrap="square" lIns="0" tIns="12065"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black"/>
                  </a:solidFill>
                  <a:effectLst/>
                  <a:uLnTx/>
                  <a:uFillTx/>
                  <a:latin typeface="Arial"/>
                  <a:ea typeface="ＭＳ Ｐゴシック" pitchFamily="34" charset="-128"/>
                  <a:cs typeface="Arial"/>
                </a:rPr>
                <a:t>5</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425" name="TextBox 424">
              <a:extLst>
                <a:ext uri="{FF2B5EF4-FFF2-40B4-BE49-F238E27FC236}">
                  <a16:creationId xmlns:a16="http://schemas.microsoft.com/office/drawing/2014/main" id="{BD038E16-17A8-47FB-856F-5522AB069763}"/>
                </a:ext>
              </a:extLst>
            </p:cNvPr>
            <p:cNvSpPr txBox="1"/>
            <p:nvPr/>
          </p:nvSpPr>
          <p:spPr>
            <a:xfrm>
              <a:off x="9378000" y="2106000"/>
              <a:ext cx="138499" cy="1488916"/>
            </a:xfrm>
            <a:prstGeom prst="rect">
              <a:avLst/>
            </a:prstGeom>
            <a:noFill/>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OST coverage (%)</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 name="object 104">
              <a:extLst>
                <a:ext uri="{FF2B5EF4-FFF2-40B4-BE49-F238E27FC236}">
                  <a16:creationId xmlns:a16="http://schemas.microsoft.com/office/drawing/2014/main" id="{CF8D47CB-13CC-4D25-A8D9-A1CBAFD66172}"/>
                </a:ext>
              </a:extLst>
            </p:cNvPr>
            <p:cNvSpPr/>
            <p:nvPr/>
          </p:nvSpPr>
          <p:spPr>
            <a:xfrm>
              <a:off x="1350000" y="3952800"/>
              <a:ext cx="7560000" cy="0"/>
            </a:xfrm>
            <a:custGeom>
              <a:avLst/>
              <a:gdLst/>
              <a:ahLst/>
              <a:cxnLst/>
              <a:rect l="l" t="t" r="r" b="b"/>
              <a:pathLst>
                <a:path w="2435860">
                  <a:moveTo>
                    <a:pt x="0" y="0"/>
                  </a:moveTo>
                  <a:lnTo>
                    <a:pt x="2435352"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9" name="Rectangle 28">
              <a:extLst>
                <a:ext uri="{FF2B5EF4-FFF2-40B4-BE49-F238E27FC236}">
                  <a16:creationId xmlns:a16="http://schemas.microsoft.com/office/drawing/2014/main" id="{0DA7927E-2E50-41FA-993A-50B1A403B8C9}"/>
                </a:ext>
              </a:extLst>
            </p:cNvPr>
            <p:cNvSpPr/>
            <p:nvPr/>
          </p:nvSpPr>
          <p:spPr>
            <a:xfrm>
              <a:off x="1712160" y="5616139"/>
              <a:ext cx="1529586" cy="107722"/>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*2016 data for OST coverage</a:t>
              </a:r>
              <a:endParaRPr kumimoji="0" lang="en-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spTree>
    <p:extLst>
      <p:ext uri="{BB962C8B-B14F-4D97-AF65-F5344CB8AC3E}">
        <p14:creationId xmlns:p14="http://schemas.microsoft.com/office/powerpoint/2010/main" val="334689472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87F3A4D-00DB-4E84-BD4C-56FD63E03751}"/>
              </a:ext>
            </a:extLst>
          </p:cNvPr>
          <p:cNvGrpSpPr/>
          <p:nvPr/>
        </p:nvGrpSpPr>
        <p:grpSpPr>
          <a:xfrm>
            <a:off x="0" y="0"/>
            <a:ext cx="10285200" cy="6153111"/>
            <a:chOff x="0" y="0"/>
            <a:chExt cx="10285200" cy="6153111"/>
          </a:xfrm>
        </p:grpSpPr>
        <p:grpSp>
          <p:nvGrpSpPr>
            <p:cNvPr id="12" name="Group 11">
              <a:extLst>
                <a:ext uri="{FF2B5EF4-FFF2-40B4-BE49-F238E27FC236}">
                  <a16:creationId xmlns:a16="http://schemas.microsoft.com/office/drawing/2014/main" id="{81E30B3F-33D6-4414-A253-86B4214E9482}"/>
                </a:ext>
              </a:extLst>
            </p:cNvPr>
            <p:cNvGrpSpPr/>
            <p:nvPr/>
          </p:nvGrpSpPr>
          <p:grpSpPr>
            <a:xfrm>
              <a:off x="1580400" y="2067940"/>
              <a:ext cx="6598800" cy="1964060"/>
              <a:chOff x="1584000" y="2067940"/>
              <a:chExt cx="6598800" cy="1964060"/>
            </a:xfrm>
          </p:grpSpPr>
          <p:sp>
            <p:nvSpPr>
              <p:cNvPr id="154" name="Rectangle 153">
                <a:extLst>
                  <a:ext uri="{FF2B5EF4-FFF2-40B4-BE49-F238E27FC236}">
                    <a16:creationId xmlns:a16="http://schemas.microsoft.com/office/drawing/2014/main" id="{AE8F176F-A421-407D-87C9-7A20B7C6156C}"/>
                  </a:ext>
                </a:extLst>
              </p:cNvPr>
              <p:cNvSpPr/>
              <p:nvPr/>
            </p:nvSpPr>
            <p:spPr>
              <a:xfrm>
                <a:off x="2124000" y="2322406"/>
                <a:ext cx="118800" cy="1709594"/>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5" name="Rectangle 154">
                <a:extLst>
                  <a:ext uri="{FF2B5EF4-FFF2-40B4-BE49-F238E27FC236}">
                    <a16:creationId xmlns:a16="http://schemas.microsoft.com/office/drawing/2014/main" id="{0DC8DF58-4FD1-4120-892B-859F9E50C3C2}"/>
                  </a:ext>
                </a:extLst>
              </p:cNvPr>
              <p:cNvSpPr/>
              <p:nvPr/>
            </p:nvSpPr>
            <p:spPr>
              <a:xfrm>
                <a:off x="2664000" y="2373300"/>
                <a:ext cx="118800" cy="16587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6" name="Rectangle 155">
                <a:extLst>
                  <a:ext uri="{FF2B5EF4-FFF2-40B4-BE49-F238E27FC236}">
                    <a16:creationId xmlns:a16="http://schemas.microsoft.com/office/drawing/2014/main" id="{8794C7FF-47E3-4A96-92D3-337ACF886B40}"/>
                  </a:ext>
                </a:extLst>
              </p:cNvPr>
              <p:cNvSpPr/>
              <p:nvPr/>
            </p:nvSpPr>
            <p:spPr>
              <a:xfrm>
                <a:off x="3204000" y="2405108"/>
                <a:ext cx="118800" cy="1626892"/>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7" name="Rectangle 156">
                <a:extLst>
                  <a:ext uri="{FF2B5EF4-FFF2-40B4-BE49-F238E27FC236}">
                    <a16:creationId xmlns:a16="http://schemas.microsoft.com/office/drawing/2014/main" id="{58D5834C-8D06-4AF5-B180-B8D32B582B2D}"/>
                  </a:ext>
                </a:extLst>
              </p:cNvPr>
              <p:cNvSpPr/>
              <p:nvPr/>
            </p:nvSpPr>
            <p:spPr>
              <a:xfrm>
                <a:off x="3744000" y="2492898"/>
                <a:ext cx="118800" cy="1539101"/>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8" name="Rectangle 157">
                <a:extLst>
                  <a:ext uri="{FF2B5EF4-FFF2-40B4-BE49-F238E27FC236}">
                    <a16:creationId xmlns:a16="http://schemas.microsoft.com/office/drawing/2014/main" id="{3BEC22CE-9492-45D9-A97C-2BFDF4F70A6B}"/>
                  </a:ext>
                </a:extLst>
              </p:cNvPr>
              <p:cNvSpPr/>
              <p:nvPr/>
            </p:nvSpPr>
            <p:spPr>
              <a:xfrm>
                <a:off x="4284000" y="2707200"/>
                <a:ext cx="118800" cy="13248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9" name="Rectangle 158">
                <a:extLst>
                  <a:ext uri="{FF2B5EF4-FFF2-40B4-BE49-F238E27FC236}">
                    <a16:creationId xmlns:a16="http://schemas.microsoft.com/office/drawing/2014/main" id="{803A15C5-08C9-495A-8E3C-63E810E37916}"/>
                  </a:ext>
                </a:extLst>
              </p:cNvPr>
              <p:cNvSpPr/>
              <p:nvPr/>
            </p:nvSpPr>
            <p:spPr>
              <a:xfrm>
                <a:off x="4824000" y="2883600"/>
                <a:ext cx="118800" cy="11484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0" name="Rectangle 159">
                <a:extLst>
                  <a:ext uri="{FF2B5EF4-FFF2-40B4-BE49-F238E27FC236}">
                    <a16:creationId xmlns:a16="http://schemas.microsoft.com/office/drawing/2014/main" id="{CACCC06D-CDCA-4E85-BB0C-BC19F928C81F}"/>
                  </a:ext>
                </a:extLst>
              </p:cNvPr>
              <p:cNvSpPr/>
              <p:nvPr/>
            </p:nvSpPr>
            <p:spPr>
              <a:xfrm>
                <a:off x="5364000" y="3095986"/>
                <a:ext cx="118800" cy="936014"/>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1" name="Rectangle 160">
                <a:extLst>
                  <a:ext uri="{FF2B5EF4-FFF2-40B4-BE49-F238E27FC236}">
                    <a16:creationId xmlns:a16="http://schemas.microsoft.com/office/drawing/2014/main" id="{91B7E7EF-3A91-4CAA-9EBC-7484C9BC13F8}"/>
                  </a:ext>
                </a:extLst>
              </p:cNvPr>
              <p:cNvSpPr/>
              <p:nvPr/>
            </p:nvSpPr>
            <p:spPr>
              <a:xfrm>
                <a:off x="5904000" y="3153240"/>
                <a:ext cx="118800" cy="878759"/>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2" name="Rectangle 161">
                <a:extLst>
                  <a:ext uri="{FF2B5EF4-FFF2-40B4-BE49-F238E27FC236}">
                    <a16:creationId xmlns:a16="http://schemas.microsoft.com/office/drawing/2014/main" id="{868C2C3F-A042-4FE5-83AA-4FACA8586CCA}"/>
                  </a:ext>
                </a:extLst>
              </p:cNvPr>
              <p:cNvSpPr/>
              <p:nvPr/>
            </p:nvSpPr>
            <p:spPr>
              <a:xfrm>
                <a:off x="6444000" y="3242304"/>
                <a:ext cx="118800" cy="789696"/>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3" name="Rectangle 162">
                <a:extLst>
                  <a:ext uri="{FF2B5EF4-FFF2-40B4-BE49-F238E27FC236}">
                    <a16:creationId xmlns:a16="http://schemas.microsoft.com/office/drawing/2014/main" id="{1910284B-92EC-449C-BFE6-3131B551FD04}"/>
                  </a:ext>
                </a:extLst>
              </p:cNvPr>
              <p:cNvSpPr/>
              <p:nvPr/>
            </p:nvSpPr>
            <p:spPr>
              <a:xfrm>
                <a:off x="6984000" y="3284290"/>
                <a:ext cx="118800" cy="747709"/>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4" name="Rectangle 163">
                <a:extLst>
                  <a:ext uri="{FF2B5EF4-FFF2-40B4-BE49-F238E27FC236}">
                    <a16:creationId xmlns:a16="http://schemas.microsoft.com/office/drawing/2014/main" id="{69661890-E6DC-4CD0-8401-92D0C5C71B39}"/>
                  </a:ext>
                </a:extLst>
              </p:cNvPr>
              <p:cNvSpPr/>
              <p:nvPr/>
            </p:nvSpPr>
            <p:spPr>
              <a:xfrm>
                <a:off x="7524000" y="3405162"/>
                <a:ext cx="118800" cy="626837"/>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5" name="Rectangle 164">
                <a:extLst>
                  <a:ext uri="{FF2B5EF4-FFF2-40B4-BE49-F238E27FC236}">
                    <a16:creationId xmlns:a16="http://schemas.microsoft.com/office/drawing/2014/main" id="{D373F02D-05AE-42CE-8804-3C4A33A62B85}"/>
                  </a:ext>
                </a:extLst>
              </p:cNvPr>
              <p:cNvSpPr/>
              <p:nvPr/>
            </p:nvSpPr>
            <p:spPr>
              <a:xfrm>
                <a:off x="8064000" y="3506400"/>
                <a:ext cx="118800" cy="5256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3" name="Rectangle 152">
                <a:extLst>
                  <a:ext uri="{FF2B5EF4-FFF2-40B4-BE49-F238E27FC236}">
                    <a16:creationId xmlns:a16="http://schemas.microsoft.com/office/drawing/2014/main" id="{B570399B-B17D-47E5-B507-47621C593360}"/>
                  </a:ext>
                </a:extLst>
              </p:cNvPr>
              <p:cNvSpPr/>
              <p:nvPr/>
            </p:nvSpPr>
            <p:spPr>
              <a:xfrm>
                <a:off x="1584000" y="2067940"/>
                <a:ext cx="118800" cy="196406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men and women aged 15–49 years with discriminatory attitudes towards people living with HIV, Asia and the Pacific, 2013–2017</a:t>
              </a:r>
              <a:endParaRPr kumimoji="0" lang="en-CH"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561873"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Population-based surveys, 2013–2017, countries with available data.</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9" name="Group 8">
              <a:extLst>
                <a:ext uri="{FF2B5EF4-FFF2-40B4-BE49-F238E27FC236}">
                  <a16:creationId xmlns:a16="http://schemas.microsoft.com/office/drawing/2014/main" id="{41201B82-D00B-4E27-86C6-AF6F806BFC5B}"/>
                </a:ext>
              </a:extLst>
            </p:cNvPr>
            <p:cNvGrpSpPr/>
            <p:nvPr/>
          </p:nvGrpSpPr>
          <p:grpSpPr>
            <a:xfrm>
              <a:off x="1440000" y="4950000"/>
              <a:ext cx="6501191" cy="369888"/>
              <a:chOff x="2160000" y="4690800"/>
              <a:chExt cx="6501191" cy="369888"/>
            </a:xfrm>
          </p:grpSpPr>
          <p:sp>
            <p:nvSpPr>
              <p:cNvPr id="171" name="object 14">
                <a:extLst>
                  <a:ext uri="{FF2B5EF4-FFF2-40B4-BE49-F238E27FC236}">
                    <a16:creationId xmlns:a16="http://schemas.microsoft.com/office/drawing/2014/main" id="{4B935B43-C721-42B2-BB42-030E74A9960F}"/>
                  </a:ext>
                </a:extLst>
              </p:cNvPr>
              <p:cNvSpPr/>
              <p:nvPr/>
            </p:nvSpPr>
            <p:spPr>
              <a:xfrm>
                <a:off x="2160000" y="49248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2" name="TextBox 171">
                <a:extLst>
                  <a:ext uri="{FF2B5EF4-FFF2-40B4-BE49-F238E27FC236}">
                    <a16:creationId xmlns:a16="http://schemas.microsoft.com/office/drawing/2014/main" id="{9B683478-2462-47F5-9B06-985A1A829CAC}"/>
                  </a:ext>
                </a:extLst>
              </p:cNvPr>
              <p:cNvSpPr txBox="1"/>
              <p:nvPr/>
            </p:nvSpPr>
            <p:spPr>
              <a:xfrm>
                <a:off x="2340550" y="4906800"/>
                <a:ext cx="6320641"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People who think children living with HIV should not be allowed to attend school with children not living with HIV</a:t>
                </a:r>
              </a:p>
            </p:txBody>
          </p:sp>
          <p:sp>
            <p:nvSpPr>
              <p:cNvPr id="177" name="object 13">
                <a:extLst>
                  <a:ext uri="{FF2B5EF4-FFF2-40B4-BE49-F238E27FC236}">
                    <a16:creationId xmlns:a16="http://schemas.microsoft.com/office/drawing/2014/main" id="{49CD082F-549E-404E-BEE8-EEDC226CB234}"/>
                  </a:ext>
                </a:extLst>
              </p:cNvPr>
              <p:cNvSpPr/>
              <p:nvPr/>
            </p:nvSpPr>
            <p:spPr>
              <a:xfrm>
                <a:off x="2160000" y="47088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8" name="TextBox 177">
                <a:extLst>
                  <a:ext uri="{FF2B5EF4-FFF2-40B4-BE49-F238E27FC236}">
                    <a16:creationId xmlns:a16="http://schemas.microsoft.com/office/drawing/2014/main" id="{85ED2606-3828-444D-8061-A2A586625709}"/>
                  </a:ext>
                </a:extLst>
              </p:cNvPr>
              <p:cNvSpPr txBox="1"/>
              <p:nvPr/>
            </p:nvSpPr>
            <p:spPr>
              <a:xfrm>
                <a:off x="2340550" y="4690800"/>
                <a:ext cx="4108497"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People who would not buy vegetables from a shopkeeper living with HIV</a:t>
                </a:r>
              </a:p>
            </p:txBody>
          </p:sp>
        </p:grpSp>
        <p:sp>
          <p:nvSpPr>
            <p:cNvPr id="56" name="object 110">
              <a:extLst>
                <a:ext uri="{FF2B5EF4-FFF2-40B4-BE49-F238E27FC236}">
                  <a16:creationId xmlns:a16="http://schemas.microsoft.com/office/drawing/2014/main" id="{01E7324D-20AA-44CF-8DEB-63EC57159BE1}"/>
                </a:ext>
              </a:extLst>
            </p:cNvPr>
            <p:cNvSpPr/>
            <p:nvPr/>
          </p:nvSpPr>
          <p:spPr>
            <a:xfrm>
              <a:off x="1439450" y="187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1" name="TextBox 110">
              <a:extLst>
                <a:ext uri="{FF2B5EF4-FFF2-40B4-BE49-F238E27FC236}">
                  <a16:creationId xmlns:a16="http://schemas.microsoft.com/office/drawing/2014/main" id="{34F783C8-B2DC-4812-9B0E-50544EB50A68}"/>
                </a:ext>
              </a:extLst>
            </p:cNvPr>
            <p:cNvSpPr txBox="1"/>
            <p:nvPr/>
          </p:nvSpPr>
          <p:spPr>
            <a:xfrm>
              <a:off x="900000" y="276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2" name="TextBox 111">
              <a:extLst>
                <a:ext uri="{FF2B5EF4-FFF2-40B4-BE49-F238E27FC236}">
                  <a16:creationId xmlns:a16="http://schemas.microsoft.com/office/drawing/2014/main" id="{CFFC2282-8F22-4796-A1F3-83B9642C06B7}"/>
                </a:ext>
              </a:extLst>
            </p:cNvPr>
            <p:cNvSpPr txBox="1"/>
            <p:nvPr/>
          </p:nvSpPr>
          <p:spPr>
            <a:xfrm>
              <a:off x="1215441" y="180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C486F379-7D33-4A36-9F3E-69B4F30A504D}"/>
                </a:ext>
              </a:extLst>
            </p:cNvPr>
            <p:cNvSpPr txBox="1"/>
            <p:nvPr/>
          </p:nvSpPr>
          <p:spPr>
            <a:xfrm>
              <a:off x="1215440" y="261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6A433E32-F7C9-4EFE-9BAA-369639057C06}"/>
                </a:ext>
              </a:extLst>
            </p:cNvPr>
            <p:cNvSpPr txBox="1"/>
            <p:nvPr/>
          </p:nvSpPr>
          <p:spPr>
            <a:xfrm>
              <a:off x="121544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9" name="TextBox 118">
              <a:extLst>
                <a:ext uri="{FF2B5EF4-FFF2-40B4-BE49-F238E27FC236}">
                  <a16:creationId xmlns:a16="http://schemas.microsoft.com/office/drawing/2014/main" id="{E6808606-1918-4C85-8A88-3B80FB2EE02D}"/>
                </a:ext>
              </a:extLst>
            </p:cNvPr>
            <p:cNvSpPr txBox="1"/>
            <p:nvPr/>
          </p:nvSpPr>
          <p:spPr>
            <a:xfrm>
              <a:off x="1215440" y="315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0" name="TextBox 119">
              <a:extLst>
                <a:ext uri="{FF2B5EF4-FFF2-40B4-BE49-F238E27FC236}">
                  <a16:creationId xmlns:a16="http://schemas.microsoft.com/office/drawing/2014/main" id="{9BD4DD05-7773-40FB-B401-493853EF1B21}"/>
                </a:ext>
              </a:extLst>
            </p:cNvPr>
            <p:cNvSpPr txBox="1"/>
            <p:nvPr/>
          </p:nvSpPr>
          <p:spPr>
            <a:xfrm>
              <a:off x="1215440" y="342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1" name="TextBox 120">
              <a:extLst>
                <a:ext uri="{FF2B5EF4-FFF2-40B4-BE49-F238E27FC236}">
                  <a16:creationId xmlns:a16="http://schemas.microsoft.com/office/drawing/2014/main" id="{F516AAA7-DD09-4462-B108-A8CDD3D29D34}"/>
                </a:ext>
              </a:extLst>
            </p:cNvPr>
            <p:cNvSpPr txBox="1"/>
            <p:nvPr/>
          </p:nvSpPr>
          <p:spPr>
            <a:xfrm>
              <a:off x="1215441" y="369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F591CFC1-E21E-4DB9-8DC5-9A493FC91D18}"/>
                </a:ext>
              </a:extLst>
            </p:cNvPr>
            <p:cNvSpPr txBox="1"/>
            <p:nvPr/>
          </p:nvSpPr>
          <p:spPr>
            <a:xfrm>
              <a:off x="1279561"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8" name="TextBox 147">
              <a:extLst>
                <a:ext uri="{FF2B5EF4-FFF2-40B4-BE49-F238E27FC236}">
                  <a16:creationId xmlns:a16="http://schemas.microsoft.com/office/drawing/2014/main" id="{590DC05E-6DA1-4DBA-8825-638BF4D50185}"/>
                </a:ext>
              </a:extLst>
            </p:cNvPr>
            <p:cNvSpPr txBox="1"/>
            <p:nvPr/>
          </p:nvSpPr>
          <p:spPr>
            <a:xfrm>
              <a:off x="1215027" y="234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0" name="TextBox 149">
              <a:extLst>
                <a:ext uri="{FF2B5EF4-FFF2-40B4-BE49-F238E27FC236}">
                  <a16:creationId xmlns:a16="http://schemas.microsoft.com/office/drawing/2014/main" id="{3FA6BE15-FD7E-4A4D-831B-3A726B283815}"/>
                </a:ext>
              </a:extLst>
            </p:cNvPr>
            <p:cNvSpPr txBox="1"/>
            <p:nvPr/>
          </p:nvSpPr>
          <p:spPr>
            <a:xfrm>
              <a:off x="1215027" y="207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6" name="Rectangle 65">
              <a:extLst>
                <a:ext uri="{FF2B5EF4-FFF2-40B4-BE49-F238E27FC236}">
                  <a16:creationId xmlns:a16="http://schemas.microsoft.com/office/drawing/2014/main" id="{24528856-BD6E-4720-9768-D534C2D44447}"/>
                </a:ext>
              </a:extLst>
            </p:cNvPr>
            <p:cNvSpPr/>
            <p:nvPr/>
          </p:nvSpPr>
          <p:spPr>
            <a:xfrm>
              <a:off x="900000" y="5589240"/>
              <a:ext cx="6624000" cy="338554"/>
            </a:xfrm>
            <a:prstGeom prst="rect">
              <a:avLst/>
            </a:prstGeom>
          </p:spPr>
          <p:txBody>
            <a:bodyPr wrap="square" lIns="0">
              <a:spAutoFit/>
            </a:bodyPr>
            <a:lstStyle/>
            <a:p>
              <a:pPr marL="360363" marR="0" lvl="0" indent="-360363" algn="l" defTabSz="914400" rtl="0" eaLnBrk="1" fontAlgn="base" latinLnBrk="0" hangingPunct="1">
                <a:lnSpc>
                  <a:spcPct val="100000"/>
                </a:lnSpc>
                <a:spcBef>
                  <a:spcPct val="0"/>
                </a:spcBef>
                <a:spcAft>
                  <a:spcPct val="0"/>
                </a:spcAft>
                <a:buClrTx/>
                <a:buSzTx/>
                <a:buFontTx/>
                <a:buNone/>
                <a:tabLst>
                  <a:tab pos="361950"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Data for Bangladesh, the Philippines and Viet Nam are for female respondents only.</a:t>
              </a:r>
            </a:p>
            <a:p>
              <a:pPr marL="360363" marR="0" lvl="0" indent="-360363" algn="l" defTabSz="914400" rtl="0" eaLnBrk="1" fontAlgn="base" latinLnBrk="0" hangingPunct="1">
                <a:lnSpc>
                  <a:spcPct val="100000"/>
                </a:lnSpc>
                <a:spcBef>
                  <a:spcPct val="0"/>
                </a:spcBef>
                <a:spcAft>
                  <a:spcPct val="0"/>
                </a:spcAft>
                <a:buClrTx/>
                <a:buSzTx/>
                <a:buFontTx/>
                <a:buNone/>
                <a:tabLst>
                  <a:tab pos="361950" algn="l"/>
                </a:tabLst>
                <a:defRPr/>
              </a:pP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8" name="object 54">
              <a:extLst>
                <a:ext uri="{FF2B5EF4-FFF2-40B4-BE49-F238E27FC236}">
                  <a16:creationId xmlns:a16="http://schemas.microsoft.com/office/drawing/2014/main" id="{EB2714F8-5F4D-4401-AD1F-33C791D6E459}"/>
                </a:ext>
              </a:extLst>
            </p:cNvPr>
            <p:cNvSpPr txBox="1"/>
            <p:nvPr/>
          </p:nvSpPr>
          <p:spPr>
            <a:xfrm>
              <a:off x="41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Pakistan</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9" name="object 54">
              <a:extLst>
                <a:ext uri="{FF2B5EF4-FFF2-40B4-BE49-F238E27FC236}">
                  <a16:creationId xmlns:a16="http://schemas.microsoft.com/office/drawing/2014/main" id="{2EEBEC38-98AB-4906-A6EA-B4C86663C5DD}"/>
                </a:ext>
              </a:extLst>
            </p:cNvPr>
            <p:cNvSpPr txBox="1"/>
            <p:nvPr/>
          </p:nvSpPr>
          <p:spPr>
            <a:xfrm>
              <a:off x="1422000" y="411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Mongolia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3" name="object 54">
              <a:extLst>
                <a:ext uri="{FF2B5EF4-FFF2-40B4-BE49-F238E27FC236}">
                  <a16:creationId xmlns:a16="http://schemas.microsoft.com/office/drawing/2014/main" id="{8376EC08-AEB3-4B1D-B50B-64291966C87B}"/>
                </a:ext>
              </a:extLst>
            </p:cNvPr>
            <p:cNvSpPr txBox="1"/>
            <p:nvPr/>
          </p:nvSpPr>
          <p:spPr>
            <a:xfrm>
              <a:off x="1980000" y="411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Myanmar</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5" name="object 54">
              <a:extLst>
                <a:ext uri="{FF2B5EF4-FFF2-40B4-BE49-F238E27FC236}">
                  <a16:creationId xmlns:a16="http://schemas.microsoft.com/office/drawing/2014/main" id="{236A5126-3E35-47B3-886A-489B9B537831}"/>
                </a:ext>
              </a:extLst>
            </p:cNvPr>
            <p:cNvSpPr txBox="1"/>
            <p:nvPr/>
          </p:nvSpPr>
          <p:spPr>
            <a:xfrm>
              <a:off x="25128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Philippines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4" name="object 54">
              <a:extLst>
                <a:ext uri="{FF2B5EF4-FFF2-40B4-BE49-F238E27FC236}">
                  <a16:creationId xmlns:a16="http://schemas.microsoft.com/office/drawing/2014/main" id="{887171A4-A05B-4E01-A84F-5300E3E514A8}"/>
                </a:ext>
              </a:extLst>
            </p:cNvPr>
            <p:cNvSpPr txBox="1"/>
            <p:nvPr/>
          </p:nvSpPr>
          <p:spPr>
            <a:xfrm>
              <a:off x="3060000" y="411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Afghanistan</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5" name="object 54">
              <a:extLst>
                <a:ext uri="{FF2B5EF4-FFF2-40B4-BE49-F238E27FC236}">
                  <a16:creationId xmlns:a16="http://schemas.microsoft.com/office/drawing/2014/main" id="{4743453C-D11A-41A8-AC6D-2642BB7F1D2B}"/>
                </a:ext>
              </a:extLst>
            </p:cNvPr>
            <p:cNvSpPr txBox="1"/>
            <p:nvPr/>
          </p:nvSpPr>
          <p:spPr>
            <a:xfrm>
              <a:off x="360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Timor-Leste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6" name="object 54">
              <a:extLst>
                <a:ext uri="{FF2B5EF4-FFF2-40B4-BE49-F238E27FC236}">
                  <a16:creationId xmlns:a16="http://schemas.microsoft.com/office/drawing/2014/main" id="{3217E79C-F6DC-460B-81CA-D7DC9D941C82}"/>
                </a:ext>
              </a:extLst>
            </p:cNvPr>
            <p:cNvSpPr txBox="1"/>
            <p:nvPr/>
          </p:nvSpPr>
          <p:spPr>
            <a:xfrm>
              <a:off x="468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Lao</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People’s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Democratic</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Republic</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3" name="object 54">
              <a:extLst>
                <a:ext uri="{FF2B5EF4-FFF2-40B4-BE49-F238E27FC236}">
                  <a16:creationId xmlns:a16="http://schemas.microsoft.com/office/drawing/2014/main" id="{A9AE741A-E2A1-4A07-BD7A-7CA7149B700A}"/>
                </a:ext>
              </a:extLst>
            </p:cNvPr>
            <p:cNvSpPr txBox="1"/>
            <p:nvPr/>
          </p:nvSpPr>
          <p:spPr>
            <a:xfrm>
              <a:off x="5202000" y="4118400"/>
              <a:ext cx="5616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Bangladesh</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4" name="object 54">
              <a:extLst>
                <a:ext uri="{FF2B5EF4-FFF2-40B4-BE49-F238E27FC236}">
                  <a16:creationId xmlns:a16="http://schemas.microsoft.com/office/drawing/2014/main" id="{1361CD6C-5268-40E9-88D4-AE1FB73FAF73}"/>
                </a:ext>
              </a:extLst>
            </p:cNvPr>
            <p:cNvSpPr txBox="1"/>
            <p:nvPr/>
          </p:nvSpPr>
          <p:spPr>
            <a:xfrm>
              <a:off x="576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Nepal</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5" name="object 54">
              <a:extLst>
                <a:ext uri="{FF2B5EF4-FFF2-40B4-BE49-F238E27FC236}">
                  <a16:creationId xmlns:a16="http://schemas.microsoft.com/office/drawing/2014/main" id="{7F208B23-DE18-4B3E-B696-8B8368D36C6F}"/>
                </a:ext>
              </a:extLst>
            </p:cNvPr>
            <p:cNvSpPr txBox="1"/>
            <p:nvPr/>
          </p:nvSpPr>
          <p:spPr>
            <a:xfrm>
              <a:off x="630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Viet Nam</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6" name="object 54">
              <a:extLst>
                <a:ext uri="{FF2B5EF4-FFF2-40B4-BE49-F238E27FC236}">
                  <a16:creationId xmlns:a16="http://schemas.microsoft.com/office/drawing/2014/main" id="{9B79181F-C5E2-41AF-B4ED-F24EDB636698}"/>
                </a:ext>
              </a:extLst>
            </p:cNvPr>
            <p:cNvSpPr txBox="1"/>
            <p:nvPr/>
          </p:nvSpPr>
          <p:spPr>
            <a:xfrm>
              <a:off x="68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India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0" name="object 54">
              <a:extLst>
                <a:ext uri="{FF2B5EF4-FFF2-40B4-BE49-F238E27FC236}">
                  <a16:creationId xmlns:a16="http://schemas.microsoft.com/office/drawing/2014/main" id="{6690C21A-54B8-4AD6-B93F-8831EA3FC240}"/>
                </a:ext>
              </a:extLst>
            </p:cNvPr>
            <p:cNvSpPr txBox="1"/>
            <p:nvPr/>
          </p:nvSpPr>
          <p:spPr>
            <a:xfrm>
              <a:off x="738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Thailand</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4" name="object 54">
              <a:extLst>
                <a:ext uri="{FF2B5EF4-FFF2-40B4-BE49-F238E27FC236}">
                  <a16:creationId xmlns:a16="http://schemas.microsoft.com/office/drawing/2014/main" id="{919B8CF4-4C98-4669-AD5B-C2A0D13F3F3C}"/>
                </a:ext>
              </a:extLst>
            </p:cNvPr>
            <p:cNvSpPr txBox="1"/>
            <p:nvPr/>
          </p:nvSpPr>
          <p:spPr>
            <a:xfrm>
              <a:off x="792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Cambodia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6" name="object 48">
              <a:extLst>
                <a:ext uri="{FF2B5EF4-FFF2-40B4-BE49-F238E27FC236}">
                  <a16:creationId xmlns:a16="http://schemas.microsoft.com/office/drawing/2014/main" id="{0FF226F5-571E-469F-9CD0-3390DB6A5E85}"/>
                </a:ext>
              </a:extLst>
            </p:cNvPr>
            <p:cNvSpPr/>
            <p:nvPr/>
          </p:nvSpPr>
          <p:spPr>
            <a:xfrm>
              <a:off x="1440010" y="4031341"/>
              <a:ext cx="7020000" cy="0"/>
            </a:xfrm>
            <a:custGeom>
              <a:avLst/>
              <a:gdLst/>
              <a:ahLst/>
              <a:cxnLst/>
              <a:rect l="l" t="t" r="r" b="b"/>
              <a:pathLst>
                <a:path w="5788659">
                  <a:moveTo>
                    <a:pt x="0" y="0"/>
                  </a:moveTo>
                  <a:lnTo>
                    <a:pt x="5788317"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nvGrpSpPr>
            <p:cNvPr id="13" name="Group 12">
              <a:extLst>
                <a:ext uri="{FF2B5EF4-FFF2-40B4-BE49-F238E27FC236}">
                  <a16:creationId xmlns:a16="http://schemas.microsoft.com/office/drawing/2014/main" id="{0C118F95-0EC1-4B83-A12D-A516B78BC6A6}"/>
                </a:ext>
              </a:extLst>
            </p:cNvPr>
            <p:cNvGrpSpPr/>
            <p:nvPr/>
          </p:nvGrpSpPr>
          <p:grpSpPr>
            <a:xfrm>
              <a:off x="2800800" y="2597230"/>
              <a:ext cx="4978800" cy="1434770"/>
              <a:chOff x="2797200" y="2597230"/>
              <a:chExt cx="4978800" cy="1434770"/>
            </a:xfrm>
          </p:grpSpPr>
          <p:sp>
            <p:nvSpPr>
              <p:cNvPr id="170" name="Rectangle 169">
                <a:extLst>
                  <a:ext uri="{FF2B5EF4-FFF2-40B4-BE49-F238E27FC236}">
                    <a16:creationId xmlns:a16="http://schemas.microsoft.com/office/drawing/2014/main" id="{A036A13A-2220-4A95-A486-1FE666899A02}"/>
                  </a:ext>
                </a:extLst>
              </p:cNvPr>
              <p:cNvSpPr/>
              <p:nvPr/>
            </p:nvSpPr>
            <p:spPr>
              <a:xfrm>
                <a:off x="2797200" y="2597230"/>
                <a:ext cx="118800" cy="1434769"/>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4" name="Rectangle 173">
                <a:extLst>
                  <a:ext uri="{FF2B5EF4-FFF2-40B4-BE49-F238E27FC236}">
                    <a16:creationId xmlns:a16="http://schemas.microsoft.com/office/drawing/2014/main" id="{79168169-28D9-4CFE-BD5C-46F4D2ED8583}"/>
                  </a:ext>
                </a:extLst>
              </p:cNvPr>
              <p:cNvSpPr/>
              <p:nvPr/>
            </p:nvSpPr>
            <p:spPr>
              <a:xfrm>
                <a:off x="3877200" y="2718102"/>
                <a:ext cx="118800" cy="1313898"/>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6" name="Rectangle 175">
                <a:extLst>
                  <a:ext uri="{FF2B5EF4-FFF2-40B4-BE49-F238E27FC236}">
                    <a16:creationId xmlns:a16="http://schemas.microsoft.com/office/drawing/2014/main" id="{B6194C72-D930-4FD2-A599-9A9AF503EBEB}"/>
                  </a:ext>
                </a:extLst>
              </p:cNvPr>
              <p:cNvSpPr/>
              <p:nvPr/>
            </p:nvSpPr>
            <p:spPr>
              <a:xfrm>
                <a:off x="4957200" y="3229580"/>
                <a:ext cx="118800" cy="802419"/>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0" name="Rectangle 179">
                <a:extLst>
                  <a:ext uri="{FF2B5EF4-FFF2-40B4-BE49-F238E27FC236}">
                    <a16:creationId xmlns:a16="http://schemas.microsoft.com/office/drawing/2014/main" id="{72DA3445-1D27-4C65-A8FB-44145A3A0754}"/>
                  </a:ext>
                </a:extLst>
              </p:cNvPr>
              <p:cNvSpPr/>
              <p:nvPr/>
            </p:nvSpPr>
            <p:spPr>
              <a:xfrm>
                <a:off x="6037200" y="3263934"/>
                <a:ext cx="118800" cy="768066"/>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2" name="Rectangle 181">
                <a:extLst>
                  <a:ext uri="{FF2B5EF4-FFF2-40B4-BE49-F238E27FC236}">
                    <a16:creationId xmlns:a16="http://schemas.microsoft.com/office/drawing/2014/main" id="{E13FC87F-AAF0-4ED5-BAA8-451F760E829C}"/>
                  </a:ext>
                </a:extLst>
              </p:cNvPr>
              <p:cNvSpPr/>
              <p:nvPr/>
            </p:nvSpPr>
            <p:spPr>
              <a:xfrm>
                <a:off x="7117200" y="3398800"/>
                <a:ext cx="118800" cy="633199"/>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3" name="Rectangle 182">
                <a:extLst>
                  <a:ext uri="{FF2B5EF4-FFF2-40B4-BE49-F238E27FC236}">
                    <a16:creationId xmlns:a16="http://schemas.microsoft.com/office/drawing/2014/main" id="{52BD23AF-BF86-4B80-AF0F-B014DF535536}"/>
                  </a:ext>
                </a:extLst>
              </p:cNvPr>
              <p:cNvSpPr/>
              <p:nvPr/>
            </p:nvSpPr>
            <p:spPr>
              <a:xfrm>
                <a:off x="7657200" y="3818672"/>
                <a:ext cx="118800" cy="213327"/>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spTree>
    <p:extLst>
      <p:ext uri="{BB962C8B-B14F-4D97-AF65-F5344CB8AC3E}">
        <p14:creationId xmlns:p14="http://schemas.microsoft.com/office/powerpoint/2010/main" val="148601324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611003F-295A-40D1-B6C7-01B8D6B97E98}"/>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ever-married or partnered women aged 15–49 years who</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experienced physical and/or sexual violence by an intimate partner in the past 12 months, Asia and the Pacific, most recent data, 2014–2018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17848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Population-</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based</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surveys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2014–2018.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8" name="Group 7">
              <a:extLst>
                <a:ext uri="{FF2B5EF4-FFF2-40B4-BE49-F238E27FC236}">
                  <a16:creationId xmlns:a16="http://schemas.microsoft.com/office/drawing/2014/main" id="{CE9E0CA0-81A0-4F1E-832E-983ED422F60F}"/>
                </a:ext>
              </a:extLst>
            </p:cNvPr>
            <p:cNvGrpSpPr/>
            <p:nvPr/>
          </p:nvGrpSpPr>
          <p:grpSpPr>
            <a:xfrm>
              <a:off x="720000" y="1710000"/>
              <a:ext cx="8460000" cy="3093304"/>
              <a:chOff x="900000" y="1620000"/>
              <a:chExt cx="8460000" cy="3093304"/>
            </a:xfrm>
          </p:grpSpPr>
          <p:sp>
            <p:nvSpPr>
              <p:cNvPr id="84" name="Rectangle 83">
                <a:extLst>
                  <a:ext uri="{FF2B5EF4-FFF2-40B4-BE49-F238E27FC236}">
                    <a16:creationId xmlns:a16="http://schemas.microsoft.com/office/drawing/2014/main" id="{B561F88B-8A3A-48D0-96A5-E58985D28329}"/>
                  </a:ext>
                </a:extLst>
              </p:cNvPr>
              <p:cNvSpPr/>
              <p:nvPr/>
            </p:nvSpPr>
            <p:spPr>
              <a:xfrm>
                <a:off x="2376000" y="1897924"/>
                <a:ext cx="288000" cy="2314076"/>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9" name="Rectangle 68">
                <a:extLst>
                  <a:ext uri="{FF2B5EF4-FFF2-40B4-BE49-F238E27FC236}">
                    <a16:creationId xmlns:a16="http://schemas.microsoft.com/office/drawing/2014/main" id="{779F1C41-3F5B-418D-A637-7BF28DB620CE}"/>
                  </a:ext>
                </a:extLst>
              </p:cNvPr>
              <p:cNvSpPr/>
              <p:nvPr/>
            </p:nvSpPr>
            <p:spPr>
              <a:xfrm>
                <a:off x="1656000" y="1866976"/>
                <a:ext cx="288000" cy="2345024"/>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8" name="object 54">
                <a:extLst>
                  <a:ext uri="{FF2B5EF4-FFF2-40B4-BE49-F238E27FC236}">
                    <a16:creationId xmlns:a16="http://schemas.microsoft.com/office/drawing/2014/main" id="{2B28BEE0-16CB-4E87-9505-02F7EE5BF8F0}"/>
                  </a:ext>
                </a:extLst>
              </p:cNvPr>
              <p:cNvSpPr txBox="1"/>
              <p:nvPr/>
            </p:nvSpPr>
            <p:spPr>
              <a:xfrm>
                <a:off x="2880000" y="4316400"/>
                <a:ext cx="720000" cy="396904"/>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Timor-Leste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43" name="object 110">
                <a:extLst>
                  <a:ext uri="{FF2B5EF4-FFF2-40B4-BE49-F238E27FC236}">
                    <a16:creationId xmlns:a16="http://schemas.microsoft.com/office/drawing/2014/main" id="{27A09EFC-24BF-4035-8A8A-54F630200F1C}"/>
                  </a:ext>
                </a:extLst>
              </p:cNvPr>
              <p:cNvSpPr/>
              <p:nvPr/>
            </p:nvSpPr>
            <p:spPr>
              <a:xfrm>
                <a:off x="1439450" y="1692000"/>
                <a:ext cx="0" cy="252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6" name="object 54">
                <a:extLst>
                  <a:ext uri="{FF2B5EF4-FFF2-40B4-BE49-F238E27FC236}">
                    <a16:creationId xmlns:a16="http://schemas.microsoft.com/office/drawing/2014/main" id="{3BED9CA3-2BC6-40BD-BA01-BD4916109E15}"/>
                  </a:ext>
                </a:extLst>
              </p:cNvPr>
              <p:cNvSpPr txBox="1"/>
              <p:nvPr/>
            </p:nvSpPr>
            <p:spPr>
              <a:xfrm>
                <a:off x="144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Nauru</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7" name="object 54">
                <a:extLst>
                  <a:ext uri="{FF2B5EF4-FFF2-40B4-BE49-F238E27FC236}">
                    <a16:creationId xmlns:a16="http://schemas.microsoft.com/office/drawing/2014/main" id="{3BE0786B-41F0-4DD1-AB26-32F75602BF5E}"/>
                  </a:ext>
                </a:extLst>
              </p:cNvPr>
              <p:cNvSpPr txBox="1"/>
              <p:nvPr/>
            </p:nvSpPr>
            <p:spPr>
              <a:xfrm>
                <a:off x="216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Afghanistan</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9" name="object 54">
                <a:extLst>
                  <a:ext uri="{FF2B5EF4-FFF2-40B4-BE49-F238E27FC236}">
                    <a16:creationId xmlns:a16="http://schemas.microsoft.com/office/drawing/2014/main" id="{4852C0FE-0FCF-46D7-9D36-AA034671D157}"/>
                  </a:ext>
                </a:extLst>
              </p:cNvPr>
              <p:cNvSpPr txBox="1"/>
              <p:nvPr/>
            </p:nvSpPr>
            <p:spPr>
              <a:xfrm>
                <a:off x="360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Bangladesh</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0" name="object 54">
                <a:extLst>
                  <a:ext uri="{FF2B5EF4-FFF2-40B4-BE49-F238E27FC236}">
                    <a16:creationId xmlns:a16="http://schemas.microsoft.com/office/drawing/2014/main" id="{7EFC77ED-3E4F-40A1-B760-F2BA666CEA2A}"/>
                  </a:ext>
                </a:extLst>
              </p:cNvPr>
              <p:cNvSpPr txBox="1"/>
              <p:nvPr/>
            </p:nvSpPr>
            <p:spPr>
              <a:xfrm>
                <a:off x="432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India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1" name="object 54">
                <a:extLst>
                  <a:ext uri="{FF2B5EF4-FFF2-40B4-BE49-F238E27FC236}">
                    <a16:creationId xmlns:a16="http://schemas.microsoft.com/office/drawing/2014/main" id="{9883A5A7-F4DD-4ED2-9461-4334FFDEA649}"/>
                  </a:ext>
                </a:extLst>
              </p:cNvPr>
              <p:cNvSpPr txBox="1"/>
              <p:nvPr/>
            </p:nvSpPr>
            <p:spPr>
              <a:xfrm>
                <a:off x="504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Marshall Islands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2" name="object 54">
                <a:extLst>
                  <a:ext uri="{FF2B5EF4-FFF2-40B4-BE49-F238E27FC236}">
                    <a16:creationId xmlns:a16="http://schemas.microsoft.com/office/drawing/2014/main" id="{A36225CF-E0B8-45BF-88F1-14045BDD3AEC}"/>
                  </a:ext>
                </a:extLst>
              </p:cNvPr>
              <p:cNvSpPr txBox="1"/>
              <p:nvPr/>
            </p:nvSpPr>
            <p:spPr>
              <a:xfrm>
                <a:off x="576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Pakistan</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30A153C9-2692-426E-A4E2-E178BC4C4A0F}"/>
                  </a:ext>
                </a:extLst>
              </p:cNvPr>
              <p:cNvSpPr txBox="1"/>
              <p:nvPr/>
            </p:nvSpPr>
            <p:spPr>
              <a:xfrm>
                <a:off x="648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Nepal</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4" name="object 54">
                <a:extLst>
                  <a:ext uri="{FF2B5EF4-FFF2-40B4-BE49-F238E27FC236}">
                    <a16:creationId xmlns:a16="http://schemas.microsoft.com/office/drawing/2014/main" id="{EACECAAA-6884-467A-BB8A-DBF53E988C7C}"/>
                  </a:ext>
                </a:extLst>
              </p:cNvPr>
              <p:cNvSpPr txBox="1"/>
              <p:nvPr/>
            </p:nvSpPr>
            <p:spPr>
              <a:xfrm>
                <a:off x="7200000" y="4316400"/>
                <a:ext cx="720000" cy="26866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Myanmar</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C0EB8617-40CF-48FD-8EE4-1A7D065AE005}"/>
                  </a:ext>
                </a:extLst>
              </p:cNvPr>
              <p:cNvSpPr txBox="1"/>
              <p:nvPr/>
            </p:nvSpPr>
            <p:spPr>
              <a:xfrm>
                <a:off x="7920000" y="4316400"/>
                <a:ext cx="720000" cy="140423"/>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Cambodia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6" name="object 54">
                <a:extLst>
                  <a:ext uri="{FF2B5EF4-FFF2-40B4-BE49-F238E27FC236}">
                    <a16:creationId xmlns:a16="http://schemas.microsoft.com/office/drawing/2014/main" id="{222F04CB-401B-4D00-AEB1-39931DDBA97D}"/>
                  </a:ext>
                </a:extLst>
              </p:cNvPr>
              <p:cNvSpPr txBox="1"/>
              <p:nvPr/>
            </p:nvSpPr>
            <p:spPr>
              <a:xfrm>
                <a:off x="8640000" y="4316400"/>
                <a:ext cx="720000" cy="396904"/>
              </a:xfrm>
              <a:prstGeom prst="rect">
                <a:avLst/>
              </a:prstGeom>
            </p:spPr>
            <p:txBody>
              <a:bodyPr vert="horz" wrap="non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Philippines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0" name="TextBox 109">
                <a:extLst>
                  <a:ext uri="{FF2B5EF4-FFF2-40B4-BE49-F238E27FC236}">
                    <a16:creationId xmlns:a16="http://schemas.microsoft.com/office/drawing/2014/main" id="{8D403D9E-4B19-46E4-9049-FE6743986030}"/>
                  </a:ext>
                </a:extLst>
              </p:cNvPr>
              <p:cNvSpPr txBox="1"/>
              <p:nvPr/>
            </p:nvSpPr>
            <p:spPr>
              <a:xfrm>
                <a:off x="900000" y="27720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6FEF0A17-ADBC-4740-937B-584424218996}"/>
                  </a:ext>
                </a:extLst>
              </p:cNvPr>
              <p:cNvSpPr txBox="1"/>
              <p:nvPr/>
            </p:nvSpPr>
            <p:spPr>
              <a:xfrm>
                <a:off x="1215441" y="162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2" name="TextBox 111">
                <a:extLst>
                  <a:ext uri="{FF2B5EF4-FFF2-40B4-BE49-F238E27FC236}">
                    <a16:creationId xmlns:a16="http://schemas.microsoft.com/office/drawing/2014/main" id="{3F17975C-0F8D-4012-87D9-0BD4809DF13D}"/>
                  </a:ext>
                </a:extLst>
              </p:cNvPr>
              <p:cNvSpPr txBox="1"/>
              <p:nvPr/>
            </p:nvSpPr>
            <p:spPr>
              <a:xfrm>
                <a:off x="1215440" y="237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3" name="TextBox 112">
                <a:extLst>
                  <a:ext uri="{FF2B5EF4-FFF2-40B4-BE49-F238E27FC236}">
                    <a16:creationId xmlns:a16="http://schemas.microsoft.com/office/drawing/2014/main" id="{4D855E24-3C10-46FA-8205-D8197099BB82}"/>
                  </a:ext>
                </a:extLst>
              </p:cNvPr>
              <p:cNvSpPr txBox="1"/>
              <p:nvPr/>
            </p:nvSpPr>
            <p:spPr>
              <a:xfrm>
                <a:off x="1215440" y="26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E6B9B1C4-C92F-43CF-B2A6-26D785FD1B49}"/>
                  </a:ext>
                </a:extLst>
              </p:cNvPr>
              <p:cNvSpPr txBox="1"/>
              <p:nvPr/>
            </p:nvSpPr>
            <p:spPr>
              <a:xfrm>
                <a:off x="121544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5" name="TextBox 114">
                <a:extLst>
                  <a:ext uri="{FF2B5EF4-FFF2-40B4-BE49-F238E27FC236}">
                    <a16:creationId xmlns:a16="http://schemas.microsoft.com/office/drawing/2014/main" id="{A4E8B2AB-5A54-4E9E-B9F0-B534598004BB}"/>
                  </a:ext>
                </a:extLst>
              </p:cNvPr>
              <p:cNvSpPr txBox="1"/>
              <p:nvPr/>
            </p:nvSpPr>
            <p:spPr>
              <a:xfrm>
                <a:off x="1215440" y="31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6" name="TextBox 115">
                <a:extLst>
                  <a:ext uri="{FF2B5EF4-FFF2-40B4-BE49-F238E27FC236}">
                    <a16:creationId xmlns:a16="http://schemas.microsoft.com/office/drawing/2014/main" id="{6B4F3D5B-BF96-4399-A54D-3C3EC574F4A4}"/>
                  </a:ext>
                </a:extLst>
              </p:cNvPr>
              <p:cNvSpPr txBox="1"/>
              <p:nvPr/>
            </p:nvSpPr>
            <p:spPr>
              <a:xfrm>
                <a:off x="1215440" y="338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498F4FB0-1CA7-4A20-9AAB-61BC34F1B472}"/>
                  </a:ext>
                </a:extLst>
              </p:cNvPr>
              <p:cNvSpPr txBox="1"/>
              <p:nvPr/>
            </p:nvSpPr>
            <p:spPr>
              <a:xfrm>
                <a:off x="1215440" y="363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010E7F9C-0CAB-48E3-AE2A-9156F1ED4C35}"/>
                  </a:ext>
                </a:extLst>
              </p:cNvPr>
              <p:cNvSpPr txBox="1"/>
              <p:nvPr/>
            </p:nvSpPr>
            <p:spPr>
              <a:xfrm>
                <a:off x="1279560" y="3888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1" name="TextBox 120">
                <a:extLst>
                  <a:ext uri="{FF2B5EF4-FFF2-40B4-BE49-F238E27FC236}">
                    <a16:creationId xmlns:a16="http://schemas.microsoft.com/office/drawing/2014/main" id="{87FFA3A7-5FE3-48EF-A057-98795D93D883}"/>
                  </a:ext>
                </a:extLst>
              </p:cNvPr>
              <p:cNvSpPr txBox="1"/>
              <p:nvPr/>
            </p:nvSpPr>
            <p:spPr>
              <a:xfrm>
                <a:off x="1279561" y="414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5" name="Rectangle 84">
                <a:extLst>
                  <a:ext uri="{FF2B5EF4-FFF2-40B4-BE49-F238E27FC236}">
                    <a16:creationId xmlns:a16="http://schemas.microsoft.com/office/drawing/2014/main" id="{040CE230-822C-4ECE-AA39-63ABD3B14F6B}"/>
                  </a:ext>
                </a:extLst>
              </p:cNvPr>
              <p:cNvSpPr/>
              <p:nvPr/>
            </p:nvSpPr>
            <p:spPr>
              <a:xfrm>
                <a:off x="3096000" y="2475552"/>
                <a:ext cx="288000" cy="1736448"/>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6" name="Rectangle 85">
                <a:extLst>
                  <a:ext uri="{FF2B5EF4-FFF2-40B4-BE49-F238E27FC236}">
                    <a16:creationId xmlns:a16="http://schemas.microsoft.com/office/drawing/2014/main" id="{04302DCE-93D7-490C-99BA-E7FDFBA3C98A}"/>
                  </a:ext>
                </a:extLst>
              </p:cNvPr>
              <p:cNvSpPr/>
              <p:nvPr/>
            </p:nvSpPr>
            <p:spPr>
              <a:xfrm>
                <a:off x="5256000" y="3319627"/>
                <a:ext cx="288000" cy="892372"/>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7" name="Rectangle 86">
                <a:extLst>
                  <a:ext uri="{FF2B5EF4-FFF2-40B4-BE49-F238E27FC236}">
                    <a16:creationId xmlns:a16="http://schemas.microsoft.com/office/drawing/2014/main" id="{96BA6582-4A95-4BB9-B670-963FA48884CC}"/>
                  </a:ext>
                </a:extLst>
              </p:cNvPr>
              <p:cNvSpPr/>
              <p:nvPr/>
            </p:nvSpPr>
            <p:spPr>
              <a:xfrm>
                <a:off x="5976000" y="3484800"/>
                <a:ext cx="288000" cy="7272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5392EAF4-7029-45E5-ADF6-8766834A4D4F}"/>
                  </a:ext>
                </a:extLst>
              </p:cNvPr>
              <p:cNvSpPr/>
              <p:nvPr/>
            </p:nvSpPr>
            <p:spPr>
              <a:xfrm>
                <a:off x="3816000" y="2766498"/>
                <a:ext cx="288000" cy="1445501"/>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9" name="Rectangle 88">
                <a:extLst>
                  <a:ext uri="{FF2B5EF4-FFF2-40B4-BE49-F238E27FC236}">
                    <a16:creationId xmlns:a16="http://schemas.microsoft.com/office/drawing/2014/main" id="{B4FB37C5-7642-49D3-BC9C-73C6ECA3459E}"/>
                  </a:ext>
                </a:extLst>
              </p:cNvPr>
              <p:cNvSpPr/>
              <p:nvPr/>
            </p:nvSpPr>
            <p:spPr>
              <a:xfrm>
                <a:off x="4536000" y="3106800"/>
                <a:ext cx="288000" cy="11052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38506872-9F6D-4B2F-9E3F-C6DE20D2EBAF}"/>
                  </a:ext>
                </a:extLst>
              </p:cNvPr>
              <p:cNvSpPr/>
              <p:nvPr/>
            </p:nvSpPr>
            <p:spPr>
              <a:xfrm>
                <a:off x="8136000" y="3665598"/>
                <a:ext cx="288000" cy="546401"/>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1" name="Rectangle 90">
                <a:extLst>
                  <a:ext uri="{FF2B5EF4-FFF2-40B4-BE49-F238E27FC236}">
                    <a16:creationId xmlns:a16="http://schemas.microsoft.com/office/drawing/2014/main" id="{1EF5F288-0EF4-492C-9ABF-4A53A97B95EA}"/>
                  </a:ext>
                </a:extLst>
              </p:cNvPr>
              <p:cNvSpPr/>
              <p:nvPr/>
            </p:nvSpPr>
            <p:spPr>
              <a:xfrm>
                <a:off x="8856000" y="3936360"/>
                <a:ext cx="288000" cy="275639"/>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2" name="Rectangle 91">
                <a:extLst>
                  <a:ext uri="{FF2B5EF4-FFF2-40B4-BE49-F238E27FC236}">
                    <a16:creationId xmlns:a16="http://schemas.microsoft.com/office/drawing/2014/main" id="{AA4E9FD2-4DB6-4003-8380-358855C08840}"/>
                  </a:ext>
                </a:extLst>
              </p:cNvPr>
              <p:cNvSpPr/>
              <p:nvPr/>
            </p:nvSpPr>
            <p:spPr>
              <a:xfrm>
                <a:off x="6696000" y="3650400"/>
                <a:ext cx="288000" cy="561600"/>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3" name="Rectangle 92">
                <a:extLst>
                  <a:ext uri="{FF2B5EF4-FFF2-40B4-BE49-F238E27FC236}">
                    <a16:creationId xmlns:a16="http://schemas.microsoft.com/office/drawing/2014/main" id="{0F1B2C6B-D9DF-47DB-9624-081611FD22C5}"/>
                  </a:ext>
                </a:extLst>
              </p:cNvPr>
              <p:cNvSpPr/>
              <p:nvPr/>
            </p:nvSpPr>
            <p:spPr>
              <a:xfrm>
                <a:off x="7416000" y="3658660"/>
                <a:ext cx="288000" cy="553339"/>
              </a:xfrm>
              <a:prstGeom prst="rect">
                <a:avLst/>
              </a:prstGeom>
              <a:solidFill>
                <a:srgbClr val="E50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9" name="object 111">
                <a:extLst>
                  <a:ext uri="{FF2B5EF4-FFF2-40B4-BE49-F238E27FC236}">
                    <a16:creationId xmlns:a16="http://schemas.microsoft.com/office/drawing/2014/main" id="{363C59E5-FA12-4DC3-9A5A-68E4C53C1181}"/>
                  </a:ext>
                </a:extLst>
              </p:cNvPr>
              <p:cNvSpPr/>
              <p:nvPr/>
            </p:nvSpPr>
            <p:spPr>
              <a:xfrm>
                <a:off x="1439450" y="4212000"/>
                <a:ext cx="792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9" name="TextBox 38">
                <a:extLst>
                  <a:ext uri="{FF2B5EF4-FFF2-40B4-BE49-F238E27FC236}">
                    <a16:creationId xmlns:a16="http://schemas.microsoft.com/office/drawing/2014/main" id="{F0928271-5D3F-48A2-ABB7-2A86B1EEAEE8}"/>
                  </a:ext>
                </a:extLst>
              </p:cNvPr>
              <p:cNvSpPr txBox="1"/>
              <p:nvPr/>
            </p:nvSpPr>
            <p:spPr>
              <a:xfrm>
                <a:off x="1216800" y="187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0" name="TextBox 39">
                <a:extLst>
                  <a:ext uri="{FF2B5EF4-FFF2-40B4-BE49-F238E27FC236}">
                    <a16:creationId xmlns:a16="http://schemas.microsoft.com/office/drawing/2014/main" id="{235CC7B5-54DF-4252-9AE3-88687F298519}"/>
                  </a:ext>
                </a:extLst>
              </p:cNvPr>
              <p:cNvSpPr txBox="1"/>
              <p:nvPr/>
            </p:nvSpPr>
            <p:spPr>
              <a:xfrm>
                <a:off x="1216800" y="212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grpSp>
    </p:spTree>
    <p:extLst>
      <p:ext uri="{BB962C8B-B14F-4D97-AF65-F5344CB8AC3E}">
        <p14:creationId xmlns:p14="http://schemas.microsoft.com/office/powerpoint/2010/main" val="118479281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74FB3D48-E1AC-4E8C-B1ED-71195E5711F9}"/>
              </a:ext>
            </a:extLst>
          </p:cNvPr>
          <p:cNvGrpSpPr/>
          <p:nvPr/>
        </p:nvGrpSpPr>
        <p:grpSpPr>
          <a:xfrm>
            <a:off x="0" y="0"/>
            <a:ext cx="10285200" cy="6065444"/>
            <a:chOff x="0" y="0"/>
            <a:chExt cx="10285200" cy="6065444"/>
          </a:xfrm>
        </p:grpSpPr>
        <p:sp>
          <p:nvSpPr>
            <p:cNvPr id="87" name="object 7">
              <a:extLst>
                <a:ext uri="{FF2B5EF4-FFF2-40B4-BE49-F238E27FC236}">
                  <a16:creationId xmlns:a16="http://schemas.microsoft.com/office/drawing/2014/main" id="{01EFBE02-9054-4DB2-B599-1C5AA955E862}"/>
                </a:ext>
              </a:extLst>
            </p:cNvPr>
            <p:cNvSpPr/>
            <p:nvPr/>
          </p:nvSpPr>
          <p:spPr>
            <a:xfrm>
              <a:off x="4140000" y="2336400"/>
              <a:ext cx="3668400" cy="0"/>
            </a:xfrm>
            <a:custGeom>
              <a:avLst/>
              <a:gdLst/>
              <a:ahLst/>
              <a:cxnLst/>
              <a:rect l="l" t="t" r="r" b="b"/>
              <a:pathLst>
                <a:path w="3705859">
                  <a:moveTo>
                    <a:pt x="0" y="0"/>
                  </a:moveTo>
                  <a:lnTo>
                    <a:pt x="3705440" y="0"/>
                  </a:lnTo>
                </a:path>
              </a:pathLst>
            </a:custGeom>
            <a:ln w="3175">
              <a:solidFill>
                <a:schemeClr val="tx1"/>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88" name="object 7">
              <a:extLst>
                <a:ext uri="{FF2B5EF4-FFF2-40B4-BE49-F238E27FC236}">
                  <a16:creationId xmlns:a16="http://schemas.microsoft.com/office/drawing/2014/main" id="{062CAF9C-3F7D-453F-BCD4-BFC4EFFD541C}"/>
                </a:ext>
              </a:extLst>
            </p:cNvPr>
            <p:cNvSpPr/>
            <p:nvPr/>
          </p:nvSpPr>
          <p:spPr>
            <a:xfrm>
              <a:off x="4140000" y="4496400"/>
              <a:ext cx="3668400" cy="0"/>
            </a:xfrm>
            <a:custGeom>
              <a:avLst/>
              <a:gdLst/>
              <a:ahLst/>
              <a:cxnLst/>
              <a:rect l="l" t="t" r="r" b="b"/>
              <a:pathLst>
                <a:path w="3705859">
                  <a:moveTo>
                    <a:pt x="0" y="0"/>
                  </a:moveTo>
                  <a:lnTo>
                    <a:pt x="3705440" y="0"/>
                  </a:lnTo>
                </a:path>
              </a:pathLst>
            </a:custGeom>
            <a:ln w="3175">
              <a:solidFill>
                <a:schemeClr val="tx1"/>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89" name="object 7">
              <a:extLst>
                <a:ext uri="{FF2B5EF4-FFF2-40B4-BE49-F238E27FC236}">
                  <a16:creationId xmlns:a16="http://schemas.microsoft.com/office/drawing/2014/main" id="{0C875837-36A4-40A1-961F-1DEF536A2E00}"/>
                </a:ext>
              </a:extLst>
            </p:cNvPr>
            <p:cNvSpPr/>
            <p:nvPr/>
          </p:nvSpPr>
          <p:spPr>
            <a:xfrm>
              <a:off x="4140000" y="3956400"/>
              <a:ext cx="3668400" cy="0"/>
            </a:xfrm>
            <a:custGeom>
              <a:avLst/>
              <a:gdLst/>
              <a:ahLst/>
              <a:cxnLst/>
              <a:rect l="l" t="t" r="r" b="b"/>
              <a:pathLst>
                <a:path w="3705859">
                  <a:moveTo>
                    <a:pt x="0" y="0"/>
                  </a:moveTo>
                  <a:lnTo>
                    <a:pt x="3705440" y="0"/>
                  </a:lnTo>
                </a:path>
              </a:pathLst>
            </a:custGeom>
            <a:ln w="3175">
              <a:solidFill>
                <a:schemeClr val="tx1"/>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0" name="object 7">
              <a:extLst>
                <a:ext uri="{FF2B5EF4-FFF2-40B4-BE49-F238E27FC236}">
                  <a16:creationId xmlns:a16="http://schemas.microsoft.com/office/drawing/2014/main" id="{094A3428-4744-41F0-9326-736F980979D5}"/>
                </a:ext>
              </a:extLst>
            </p:cNvPr>
            <p:cNvSpPr/>
            <p:nvPr/>
          </p:nvSpPr>
          <p:spPr>
            <a:xfrm>
              <a:off x="4140000" y="2876400"/>
              <a:ext cx="3668400" cy="0"/>
            </a:xfrm>
            <a:custGeom>
              <a:avLst/>
              <a:gdLst/>
              <a:ahLst/>
              <a:cxnLst/>
              <a:rect l="l" t="t" r="r" b="b"/>
              <a:pathLst>
                <a:path w="3705859">
                  <a:moveTo>
                    <a:pt x="0" y="0"/>
                  </a:moveTo>
                  <a:lnTo>
                    <a:pt x="3705440" y="0"/>
                  </a:lnTo>
                </a:path>
              </a:pathLst>
            </a:custGeom>
            <a:ln w="3175">
              <a:solidFill>
                <a:schemeClr val="tx1"/>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1" name="object 7">
              <a:extLst>
                <a:ext uri="{FF2B5EF4-FFF2-40B4-BE49-F238E27FC236}">
                  <a16:creationId xmlns:a16="http://schemas.microsoft.com/office/drawing/2014/main" id="{C0F7CE6E-79E1-4638-8555-DEC643A2E93F}"/>
                </a:ext>
              </a:extLst>
            </p:cNvPr>
            <p:cNvSpPr/>
            <p:nvPr/>
          </p:nvSpPr>
          <p:spPr>
            <a:xfrm>
              <a:off x="4140000" y="3416400"/>
              <a:ext cx="3668400" cy="0"/>
            </a:xfrm>
            <a:custGeom>
              <a:avLst/>
              <a:gdLst/>
              <a:ahLst/>
              <a:cxnLst/>
              <a:rect l="l" t="t" r="r" b="b"/>
              <a:pathLst>
                <a:path w="3705859">
                  <a:moveTo>
                    <a:pt x="0" y="0"/>
                  </a:moveTo>
                  <a:lnTo>
                    <a:pt x="3705440" y="0"/>
                  </a:lnTo>
                </a:path>
              </a:pathLst>
            </a:custGeom>
            <a:ln w="3175">
              <a:solidFill>
                <a:schemeClr val="tx1"/>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Stigma and discrimination in health-care settings experienced by people living with HIV in the past 12 months, Thailand, 2014–2015 and 2017</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5850000"/>
              <a:ext cx="7159764" cy="215444"/>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Stigma and discrimination among health care providers and people living with HIV in health care settings in Thailand: comparison of findings from 2014–2015 and 2017. Bangkok: Ministry of Public Health [Thailand]; Oct 2018.</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1" name="object 34">
              <a:extLst>
                <a:ext uri="{FF2B5EF4-FFF2-40B4-BE49-F238E27FC236}">
                  <a16:creationId xmlns:a16="http://schemas.microsoft.com/office/drawing/2014/main" id="{62F315E0-206E-44A9-86EF-1166EA12662F}"/>
                </a:ext>
              </a:extLst>
            </p:cNvPr>
            <p:cNvSpPr txBox="1"/>
            <p:nvPr/>
          </p:nvSpPr>
          <p:spPr>
            <a:xfrm>
              <a:off x="720000" y="2160000"/>
              <a:ext cx="2880000" cy="350737"/>
            </a:xfrm>
            <a:prstGeom prst="rect">
              <a:avLst/>
            </a:prstGeom>
          </p:spPr>
          <p:txBody>
            <a:bodyPr vert="horz" wrap="square" lIns="0" tIns="0" rIns="0" bIns="0" rtlCol="0">
              <a:noAutofit/>
            </a:bodyPr>
            <a:lstStyle/>
            <a:p>
              <a:pPr marL="0" marR="0" lvl="0" indent="0" algn="r"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Decided not to go to health facility because</a:t>
              </a:r>
            </a:p>
            <a:p>
              <a:pPr marL="0" marR="0" lvl="0" indent="0" algn="r"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of internalized stigma</a:t>
              </a:r>
            </a:p>
          </p:txBody>
        </p:sp>
        <p:sp>
          <p:nvSpPr>
            <p:cNvPr id="72" name="object 35">
              <a:extLst>
                <a:ext uri="{FF2B5EF4-FFF2-40B4-BE49-F238E27FC236}">
                  <a16:creationId xmlns:a16="http://schemas.microsoft.com/office/drawing/2014/main" id="{C64502E1-EB0E-4DB0-A7FE-11CD27A64CB0}"/>
                </a:ext>
              </a:extLst>
            </p:cNvPr>
            <p:cNvSpPr txBox="1"/>
            <p:nvPr/>
          </p:nvSpPr>
          <p:spPr>
            <a:xfrm>
              <a:off x="720000" y="2700000"/>
              <a:ext cx="2880000" cy="361341"/>
            </a:xfrm>
            <a:prstGeom prst="rect">
              <a:avLst/>
            </a:prstGeom>
          </p:spPr>
          <p:txBody>
            <a:bodyPr vert="horz" wrap="square" lIns="0" tIns="0" rIns="0" bIns="0" rtlCol="0">
              <a:noAutofit/>
            </a:bodyPr>
            <a:lstStyle/>
            <a:p>
              <a:pPr marL="0" marR="0" lvl="0" indent="0" algn="r"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Experienced stigma and discrimination in a</a:t>
              </a:r>
            </a:p>
            <a:p>
              <a:pPr marL="0" marR="0" lvl="0" indent="0" algn="r"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health-care setting</a:t>
              </a:r>
            </a:p>
          </p:txBody>
        </p:sp>
        <p:sp>
          <p:nvSpPr>
            <p:cNvPr id="73" name="object 36">
              <a:extLst>
                <a:ext uri="{FF2B5EF4-FFF2-40B4-BE49-F238E27FC236}">
                  <a16:creationId xmlns:a16="http://schemas.microsoft.com/office/drawing/2014/main" id="{5AA65BBF-8B0C-426A-9FC6-2554EC7B4E77}"/>
                </a:ext>
              </a:extLst>
            </p:cNvPr>
            <p:cNvSpPr txBox="1"/>
            <p:nvPr/>
          </p:nvSpPr>
          <p:spPr>
            <a:xfrm>
              <a:off x="720000" y="3240000"/>
              <a:ext cx="2880000" cy="338554"/>
            </a:xfrm>
            <a:prstGeom prst="rect">
              <a:avLst/>
            </a:prstGeom>
          </p:spPr>
          <p:txBody>
            <a:bodyPr vert="horz" wrap="square" lIns="0" tIns="0" rIns="0" bIns="0" rtlCol="0">
              <a:noAutofit/>
            </a:bodyPr>
            <a:lstStyle>
              <a:defPPr>
                <a:defRPr lang="en-US"/>
              </a:defPPr>
              <a:lvl1pPr marL="12700" algn="r">
                <a:lnSpc>
                  <a:spcPts val="955"/>
                </a:lnSpc>
                <a:spcBef>
                  <a:spcPts val="0"/>
                </a:spcBef>
                <a:defRPr sz="1100">
                  <a:latin typeface="+mn-lt"/>
                  <a:cs typeface="Calibri"/>
                </a:defRPr>
              </a:lvl1pPr>
            </a:lstStyle>
            <a:p>
              <a:pPr marL="0" marR="0" lvl="0" indent="0" algn="r"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Avoided (or) delayed health care because of  fear</a:t>
              </a: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 </a:t>
              </a:r>
              <a:r>
                <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of stigma and discrimination</a:t>
              </a:r>
            </a:p>
          </p:txBody>
        </p:sp>
        <p:sp>
          <p:nvSpPr>
            <p:cNvPr id="74" name="object 37">
              <a:extLst>
                <a:ext uri="{FF2B5EF4-FFF2-40B4-BE49-F238E27FC236}">
                  <a16:creationId xmlns:a16="http://schemas.microsoft.com/office/drawing/2014/main" id="{5AE3F727-48ED-497D-B78E-B576B41A20C1}"/>
                </a:ext>
              </a:extLst>
            </p:cNvPr>
            <p:cNvSpPr txBox="1"/>
            <p:nvPr/>
          </p:nvSpPr>
          <p:spPr>
            <a:xfrm>
              <a:off x="720000" y="3780000"/>
              <a:ext cx="2880000" cy="355867"/>
            </a:xfrm>
            <a:prstGeom prst="rect">
              <a:avLst/>
            </a:prstGeom>
          </p:spPr>
          <p:txBody>
            <a:bodyPr vert="horz" wrap="square" lIns="0" tIns="0" rIns="0" bIns="0" rtlCol="0">
              <a:noAutofit/>
            </a:bodyPr>
            <a:lstStyle/>
            <a:p>
              <a:pPr marL="0" marR="5080" lvl="0" indent="2540" algn="r"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Experienced HIV disclosure and non-  confidentiality in a health-care facility</a:t>
              </a:r>
            </a:p>
          </p:txBody>
        </p:sp>
        <p:sp>
          <p:nvSpPr>
            <p:cNvPr id="3" name="Rectangle 2">
              <a:extLst>
                <a:ext uri="{FF2B5EF4-FFF2-40B4-BE49-F238E27FC236}">
                  <a16:creationId xmlns:a16="http://schemas.microsoft.com/office/drawing/2014/main" id="{89828854-70F0-4816-AF82-CEE3EFB7C4BB}"/>
                </a:ext>
              </a:extLst>
            </p:cNvPr>
            <p:cNvSpPr/>
            <p:nvPr/>
          </p:nvSpPr>
          <p:spPr>
            <a:xfrm>
              <a:off x="720000" y="4320000"/>
              <a:ext cx="2880000" cy="338554"/>
            </a:xfrm>
            <a:prstGeom prst="rect">
              <a:avLst/>
            </a:prstGeom>
          </p:spPr>
          <p:txBody>
            <a:bodyPr vert="horz" wrap="square" lIns="0" tIns="0" rIns="0" bIns="0" rtlCol="0">
              <a:noAutofit/>
            </a:bodyPr>
            <a:lstStyle/>
            <a:p>
              <a:pPr marL="0" marR="0" lvl="0" indent="0" algn="r" defTabSz="914400" rtl="0" eaLnBrk="1" fontAlgn="base" latinLnBrk="0" hangingPunct="1">
                <a:lnSpc>
                  <a:spcPct val="100000"/>
                </a:lnSpc>
                <a:spcBef>
                  <a:spcPts val="0"/>
                </a:spcBef>
                <a:spcAft>
                  <a:spcPct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Was advised to undergo/experienced coerced termination of pregnancy and sterilization</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grpSp>
          <p:nvGrpSpPr>
            <p:cNvPr id="30" name="Group 29">
              <a:extLst>
                <a:ext uri="{FF2B5EF4-FFF2-40B4-BE49-F238E27FC236}">
                  <a16:creationId xmlns:a16="http://schemas.microsoft.com/office/drawing/2014/main" id="{CEA0EEC1-0497-4E80-919C-B5F4AF671271}"/>
                </a:ext>
              </a:extLst>
            </p:cNvPr>
            <p:cNvGrpSpPr/>
            <p:nvPr/>
          </p:nvGrpSpPr>
          <p:grpSpPr>
            <a:xfrm>
              <a:off x="4089600" y="1656000"/>
              <a:ext cx="3854870" cy="212830"/>
              <a:chOff x="4089600" y="1710000"/>
              <a:chExt cx="3854870" cy="212830"/>
            </a:xfrm>
          </p:grpSpPr>
          <p:sp>
            <p:nvSpPr>
              <p:cNvPr id="34" name="object 7">
                <a:extLst>
                  <a:ext uri="{FF2B5EF4-FFF2-40B4-BE49-F238E27FC236}">
                    <a16:creationId xmlns:a16="http://schemas.microsoft.com/office/drawing/2014/main" id="{D04DFDC7-B846-4ECC-B83E-8E380C117669}"/>
                  </a:ext>
                </a:extLst>
              </p:cNvPr>
              <p:cNvSpPr/>
              <p:nvPr/>
            </p:nvSpPr>
            <p:spPr>
              <a:xfrm>
                <a:off x="4138988" y="1922830"/>
                <a:ext cx="3705860" cy="0"/>
              </a:xfrm>
              <a:custGeom>
                <a:avLst/>
                <a:gdLst/>
                <a:ahLst/>
                <a:cxnLst/>
                <a:rect l="l" t="t" r="r" b="b"/>
                <a:pathLst>
                  <a:path w="3705859">
                    <a:moveTo>
                      <a:pt x="0" y="0"/>
                    </a:moveTo>
                    <a:lnTo>
                      <a:pt x="3705440" y="0"/>
                    </a:lnTo>
                  </a:path>
                </a:pathLst>
              </a:custGeom>
              <a:ln w="12700">
                <a:solidFill>
                  <a:schemeClr val="tx1"/>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grpSp>
            <p:nvGrpSpPr>
              <p:cNvPr id="4" name="Group 3">
                <a:extLst>
                  <a:ext uri="{FF2B5EF4-FFF2-40B4-BE49-F238E27FC236}">
                    <a16:creationId xmlns:a16="http://schemas.microsoft.com/office/drawing/2014/main" id="{D6091BD7-A01A-4A23-8FDA-ADCCF16EFADC}"/>
                  </a:ext>
                </a:extLst>
              </p:cNvPr>
              <p:cNvGrpSpPr/>
              <p:nvPr/>
            </p:nvGrpSpPr>
            <p:grpSpPr>
              <a:xfrm>
                <a:off x="4089600" y="1710000"/>
                <a:ext cx="3854870" cy="150682"/>
                <a:chOff x="4096941" y="1872232"/>
                <a:chExt cx="3854870" cy="150682"/>
              </a:xfrm>
            </p:grpSpPr>
            <p:sp>
              <p:nvSpPr>
                <p:cNvPr id="65" name="object 28">
                  <a:extLst>
                    <a:ext uri="{FF2B5EF4-FFF2-40B4-BE49-F238E27FC236}">
                      <a16:creationId xmlns:a16="http://schemas.microsoft.com/office/drawing/2014/main" id="{AE707F90-0C3B-4457-A48C-6D091E565FCC}"/>
                    </a:ext>
                  </a:extLst>
                </p:cNvPr>
                <p:cNvSpPr txBox="1"/>
                <p:nvPr/>
              </p:nvSpPr>
              <p:spPr>
                <a:xfrm>
                  <a:off x="4096941" y="1872232"/>
                  <a:ext cx="105158" cy="150682"/>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0</a:t>
                  </a:r>
                  <a:endParaRPr kumimoji="0" sz="9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66" name="object 29">
                  <a:extLst>
                    <a:ext uri="{FF2B5EF4-FFF2-40B4-BE49-F238E27FC236}">
                      <a16:creationId xmlns:a16="http://schemas.microsoft.com/office/drawing/2014/main" id="{719BF72B-44FE-4647-B938-BF1B94B520E6}"/>
                    </a:ext>
                  </a:extLst>
                </p:cNvPr>
                <p:cNvSpPr txBox="1"/>
                <p:nvPr/>
              </p:nvSpPr>
              <p:spPr>
                <a:xfrm>
                  <a:off x="4811241" y="1872232"/>
                  <a:ext cx="176119" cy="150682"/>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10</a:t>
                  </a:r>
                  <a:endParaRPr kumimoji="0" sz="9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67" name="object 30">
                  <a:extLst>
                    <a:ext uri="{FF2B5EF4-FFF2-40B4-BE49-F238E27FC236}">
                      <a16:creationId xmlns:a16="http://schemas.microsoft.com/office/drawing/2014/main" id="{7A8C399E-38C6-4880-B260-AC46DB95E0F2}"/>
                    </a:ext>
                  </a:extLst>
                </p:cNvPr>
                <p:cNvSpPr txBox="1"/>
                <p:nvPr/>
              </p:nvSpPr>
              <p:spPr>
                <a:xfrm>
                  <a:off x="5552151" y="1872232"/>
                  <a:ext cx="176119" cy="150682"/>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20</a:t>
                  </a:r>
                  <a:endParaRPr kumimoji="0" sz="9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68" name="object 31">
                  <a:extLst>
                    <a:ext uri="{FF2B5EF4-FFF2-40B4-BE49-F238E27FC236}">
                      <a16:creationId xmlns:a16="http://schemas.microsoft.com/office/drawing/2014/main" id="{77F55554-559F-495F-9F3D-EEB5F926A72D}"/>
                    </a:ext>
                  </a:extLst>
                </p:cNvPr>
                <p:cNvSpPr txBox="1"/>
                <p:nvPr/>
              </p:nvSpPr>
              <p:spPr>
                <a:xfrm>
                  <a:off x="6293871" y="1872232"/>
                  <a:ext cx="176119" cy="150682"/>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30</a:t>
                  </a:r>
                  <a:endParaRPr kumimoji="0" sz="9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69" name="object 32">
                  <a:extLst>
                    <a:ext uri="{FF2B5EF4-FFF2-40B4-BE49-F238E27FC236}">
                      <a16:creationId xmlns:a16="http://schemas.microsoft.com/office/drawing/2014/main" id="{1F997E16-CFE2-45A8-A7E5-013A7CAAE197}"/>
                    </a:ext>
                  </a:extLst>
                </p:cNvPr>
                <p:cNvSpPr txBox="1"/>
                <p:nvPr/>
              </p:nvSpPr>
              <p:spPr>
                <a:xfrm>
                  <a:off x="7034782" y="1872232"/>
                  <a:ext cx="176119" cy="150682"/>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40</a:t>
                  </a:r>
                  <a:endParaRPr kumimoji="0" sz="9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sp>
              <p:nvSpPr>
                <p:cNvPr id="70" name="object 33">
                  <a:extLst>
                    <a:ext uri="{FF2B5EF4-FFF2-40B4-BE49-F238E27FC236}">
                      <a16:creationId xmlns:a16="http://schemas.microsoft.com/office/drawing/2014/main" id="{5227F70A-2DA3-4942-B8C6-813FF2C3A777}"/>
                    </a:ext>
                  </a:extLst>
                </p:cNvPr>
                <p:cNvSpPr txBox="1"/>
                <p:nvPr/>
              </p:nvSpPr>
              <p:spPr>
                <a:xfrm>
                  <a:off x="7775692" y="1872232"/>
                  <a:ext cx="176119" cy="150682"/>
                </a:xfrm>
                <a:prstGeom prst="rect">
                  <a:avLst/>
                </a:prstGeom>
              </p:spPr>
              <p:txBody>
                <a:bodyPr vert="horz" wrap="square" lIns="0" tIns="12065" rIns="0" bIns="0" rtlCol="0" anchor="ctr">
                  <a:spAutoFit/>
                </a:bodyPr>
                <a:lstStyle/>
                <a:p>
                  <a:pPr marL="12700" marR="0" lvl="0" indent="0" algn="ctr" defTabSz="914400" rtl="0" eaLnBrk="1" fontAlgn="base" latinLnBrk="0" hangingPunct="1">
                    <a:lnSpc>
                      <a:spcPct val="100000"/>
                    </a:lnSpc>
                    <a:spcBef>
                      <a:spcPts val="95"/>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50</a:t>
                  </a:r>
                  <a:endParaRPr kumimoji="0" sz="900" b="0" i="0" u="none" strike="noStrike" kern="1200" cap="none" spc="0" normalizeH="0" baseline="0" noProof="0">
                    <a:ln>
                      <a:noFill/>
                    </a:ln>
                    <a:solidFill>
                      <a:prstClr val="black"/>
                    </a:solidFill>
                    <a:effectLst/>
                    <a:uLnTx/>
                    <a:uFillTx/>
                    <a:latin typeface="Arial"/>
                    <a:ea typeface="ＭＳ Ｐゴシック" pitchFamily="34" charset="-128"/>
                    <a:cs typeface="Calibri"/>
                  </a:endParaRPr>
                </a:p>
              </p:txBody>
            </p:sp>
          </p:grpSp>
        </p:grpSp>
        <p:grpSp>
          <p:nvGrpSpPr>
            <p:cNvPr id="16" name="Group 15">
              <a:extLst>
                <a:ext uri="{FF2B5EF4-FFF2-40B4-BE49-F238E27FC236}">
                  <a16:creationId xmlns:a16="http://schemas.microsoft.com/office/drawing/2014/main" id="{12F8A765-E753-4CFA-8B38-F3D963DF4329}"/>
                </a:ext>
              </a:extLst>
            </p:cNvPr>
            <p:cNvGrpSpPr/>
            <p:nvPr/>
          </p:nvGrpSpPr>
          <p:grpSpPr>
            <a:xfrm>
              <a:off x="5564049" y="2235600"/>
              <a:ext cx="1568876" cy="191469"/>
              <a:chOff x="5564049" y="2362193"/>
              <a:chExt cx="1568876" cy="191469"/>
            </a:xfrm>
          </p:grpSpPr>
          <p:sp>
            <p:nvSpPr>
              <p:cNvPr id="55" name="object 18">
                <a:extLst>
                  <a:ext uri="{FF2B5EF4-FFF2-40B4-BE49-F238E27FC236}">
                    <a16:creationId xmlns:a16="http://schemas.microsoft.com/office/drawing/2014/main" id="{C1103B44-EEEB-41B0-868B-F9C778CF71AA}"/>
                  </a:ext>
                </a:extLst>
              </p:cNvPr>
              <p:cNvSpPr txBox="1"/>
              <p:nvPr/>
            </p:nvSpPr>
            <p:spPr>
              <a:xfrm>
                <a:off x="5564049" y="2376000"/>
                <a:ext cx="248936" cy="135293"/>
              </a:xfrm>
              <a:prstGeom prst="rect">
                <a:avLst/>
              </a:prstGeom>
            </p:spPr>
            <p:txBody>
              <a:bodyPr vert="horz" wrap="square" lIns="0" tIns="12065" rIns="0" bIns="0" rtlCol="0">
                <a:spAutoFit/>
              </a:bodyPr>
              <a:lstStyle/>
              <a:p>
                <a:pPr marL="12700" marR="0" lvl="0" indent="0" algn="l" defTabSz="914400" rtl="0" eaLnBrk="1" fontAlgn="base" latinLnBrk="0" hangingPunct="1">
                  <a:lnSpc>
                    <a:spcPct val="100000"/>
                  </a:lnSpc>
                  <a:spcBef>
                    <a:spcPts val="95"/>
                  </a:spcBef>
                  <a:spcAft>
                    <a:spcPct val="0"/>
                  </a:spcAft>
                  <a:buClrTx/>
                  <a:buSzTx/>
                  <a:buFontTx/>
                  <a:buNone/>
                  <a:tabLst/>
                  <a:defRPr/>
                </a:pPr>
                <a:r>
                  <a:rPr kumimoji="0" sz="800" b="0" i="1" u="none" strike="noStrike" kern="1200" cap="none" spc="5" normalizeH="0" baseline="0" noProof="0" dirty="0">
                    <a:ln>
                      <a:noFill/>
                    </a:ln>
                    <a:solidFill>
                      <a:prstClr val="black">
                        <a:lumMod val="65000"/>
                        <a:lumOff val="35000"/>
                      </a:prstClr>
                    </a:solidFill>
                    <a:effectLst/>
                    <a:uLnTx/>
                    <a:uFillTx/>
                    <a:latin typeface="Arial"/>
                    <a:ea typeface="ＭＳ Ｐゴシック" pitchFamily="34" charset="-128"/>
                    <a:cs typeface="Calibri"/>
                  </a:rPr>
                  <a:t>24.2</a:t>
                </a:r>
                <a:endParaRPr kumimoji="0" sz="800" b="0" i="1"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Calibri"/>
                </a:endParaRPr>
              </a:p>
            </p:txBody>
          </p:sp>
          <p:sp>
            <p:nvSpPr>
              <p:cNvPr id="60" name="object 23">
                <a:extLst>
                  <a:ext uri="{FF2B5EF4-FFF2-40B4-BE49-F238E27FC236}">
                    <a16:creationId xmlns:a16="http://schemas.microsoft.com/office/drawing/2014/main" id="{0DC71EF9-2336-43D2-B715-12508B9BCB5F}"/>
                  </a:ext>
                </a:extLst>
              </p:cNvPr>
              <p:cNvSpPr txBox="1"/>
              <p:nvPr/>
            </p:nvSpPr>
            <p:spPr>
              <a:xfrm>
                <a:off x="6883989" y="2376102"/>
                <a:ext cx="248936" cy="135293"/>
              </a:xfrm>
              <a:prstGeom prst="rect">
                <a:avLst/>
              </a:prstGeom>
            </p:spPr>
            <p:txBody>
              <a:bodyPr vert="horz" wrap="square" lIns="0" tIns="12065" rIns="0" bIns="0" rtlCol="0">
                <a:spAutoFit/>
              </a:bodyPr>
              <a:lstStyle/>
              <a:p>
                <a:pPr marL="12700" marR="0" lvl="0" indent="0" algn="l" defTabSz="914400" rtl="0" eaLnBrk="1" fontAlgn="base" latinLnBrk="0" hangingPunct="1">
                  <a:lnSpc>
                    <a:spcPct val="100000"/>
                  </a:lnSpc>
                  <a:spcBef>
                    <a:spcPts val="95"/>
                  </a:spcBef>
                  <a:spcAft>
                    <a:spcPct val="0"/>
                  </a:spcAft>
                  <a:buClrTx/>
                  <a:buSzTx/>
                  <a:buFontTx/>
                  <a:buNone/>
                  <a:tabLst/>
                  <a:defRPr/>
                </a:pPr>
                <a:r>
                  <a:rPr kumimoji="0" sz="800" b="0" i="1" u="none" strike="noStrike" kern="1200" cap="none" spc="5" normalizeH="0" baseline="0" noProof="0" dirty="0">
                    <a:ln>
                      <a:noFill/>
                    </a:ln>
                    <a:solidFill>
                      <a:prstClr val="black">
                        <a:lumMod val="65000"/>
                        <a:lumOff val="35000"/>
                      </a:prstClr>
                    </a:solidFill>
                    <a:effectLst/>
                    <a:uLnTx/>
                    <a:uFillTx/>
                    <a:latin typeface="Arial"/>
                    <a:ea typeface="ＭＳ Ｐゴシック" pitchFamily="34" charset="-128"/>
                    <a:cs typeface="Calibri"/>
                  </a:rPr>
                  <a:t>34.9</a:t>
                </a:r>
                <a:endParaRPr kumimoji="0" sz="800" b="0" i="1"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Calibri"/>
                </a:endParaRPr>
              </a:p>
            </p:txBody>
          </p:sp>
          <p:sp>
            <p:nvSpPr>
              <p:cNvPr id="81" name="Oval 80">
                <a:extLst>
                  <a:ext uri="{FF2B5EF4-FFF2-40B4-BE49-F238E27FC236}">
                    <a16:creationId xmlns:a16="http://schemas.microsoft.com/office/drawing/2014/main" id="{0D4D560E-6CBD-4451-B805-8CABBED325CC}"/>
                  </a:ext>
                </a:extLst>
              </p:cNvPr>
              <p:cNvSpPr/>
              <p:nvPr/>
            </p:nvSpPr>
            <p:spPr>
              <a:xfrm>
                <a:off x="5836911" y="2362862"/>
                <a:ext cx="190800" cy="190800"/>
              </a:xfrm>
              <a:prstGeom prst="ellipse">
                <a:avLst/>
              </a:prstGeom>
              <a:solidFill>
                <a:srgbClr val="E6007E"/>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6" name="Oval 85">
                <a:extLst>
                  <a:ext uri="{FF2B5EF4-FFF2-40B4-BE49-F238E27FC236}">
                    <a16:creationId xmlns:a16="http://schemas.microsoft.com/office/drawing/2014/main" id="{3DD98670-4915-4D5E-AC95-301B4619BECF}"/>
                  </a:ext>
                </a:extLst>
              </p:cNvPr>
              <p:cNvSpPr/>
              <p:nvPr/>
            </p:nvSpPr>
            <p:spPr>
              <a:xfrm>
                <a:off x="6629576" y="2362193"/>
                <a:ext cx="190800" cy="190800"/>
              </a:xfrm>
              <a:prstGeom prst="ellipse">
                <a:avLst/>
              </a:prstGeom>
              <a:solidFill>
                <a:srgbClr val="009FE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7" name="Group 16">
              <a:extLst>
                <a:ext uri="{FF2B5EF4-FFF2-40B4-BE49-F238E27FC236}">
                  <a16:creationId xmlns:a16="http://schemas.microsoft.com/office/drawing/2014/main" id="{8B946D3D-3198-42C7-BA5A-2D9FAAA462C6}"/>
                </a:ext>
              </a:extLst>
            </p:cNvPr>
            <p:cNvGrpSpPr/>
            <p:nvPr/>
          </p:nvGrpSpPr>
          <p:grpSpPr>
            <a:xfrm>
              <a:off x="4593469" y="2772000"/>
              <a:ext cx="849819" cy="192605"/>
              <a:chOff x="4593469" y="2731812"/>
              <a:chExt cx="849819" cy="192605"/>
            </a:xfrm>
          </p:grpSpPr>
          <p:sp>
            <p:nvSpPr>
              <p:cNvPr id="56" name="object 19">
                <a:extLst>
                  <a:ext uri="{FF2B5EF4-FFF2-40B4-BE49-F238E27FC236}">
                    <a16:creationId xmlns:a16="http://schemas.microsoft.com/office/drawing/2014/main" id="{ADA1FC9C-8F57-4658-B8A3-5CCF368D002F}"/>
                  </a:ext>
                </a:extLst>
              </p:cNvPr>
              <p:cNvSpPr txBox="1"/>
              <p:nvPr/>
            </p:nvSpPr>
            <p:spPr>
              <a:xfrm>
                <a:off x="5194352" y="2748733"/>
                <a:ext cx="248936" cy="135293"/>
              </a:xfrm>
              <a:prstGeom prst="rect">
                <a:avLst/>
              </a:prstGeom>
            </p:spPr>
            <p:txBody>
              <a:bodyPr vert="horz" wrap="square" lIns="0" tIns="12065" rIns="0" bIns="0" rtlCol="0">
                <a:spAutoFit/>
              </a:bodyPr>
              <a:lstStyle/>
              <a:p>
                <a:pPr marL="12700" marR="0" lvl="0" indent="0" algn="l" defTabSz="914400" rtl="0" eaLnBrk="1" fontAlgn="base" latinLnBrk="0" hangingPunct="1">
                  <a:lnSpc>
                    <a:spcPct val="100000"/>
                  </a:lnSpc>
                  <a:spcBef>
                    <a:spcPts val="95"/>
                  </a:spcBef>
                  <a:spcAft>
                    <a:spcPct val="0"/>
                  </a:spcAft>
                  <a:buClrTx/>
                  <a:buSzTx/>
                  <a:buFontTx/>
                  <a:buNone/>
                  <a:tabLst/>
                  <a:defRPr/>
                </a:pPr>
                <a:r>
                  <a:rPr kumimoji="0" sz="800" b="0" i="1" u="none" strike="noStrike" kern="1200" cap="none" spc="5" normalizeH="0" baseline="0" noProof="0" dirty="0">
                    <a:ln>
                      <a:noFill/>
                    </a:ln>
                    <a:solidFill>
                      <a:prstClr val="black">
                        <a:lumMod val="65000"/>
                        <a:lumOff val="35000"/>
                      </a:prstClr>
                    </a:solidFill>
                    <a:effectLst/>
                    <a:uLnTx/>
                    <a:uFillTx/>
                    <a:latin typeface="Arial"/>
                    <a:ea typeface="ＭＳ Ｐゴシック" pitchFamily="34" charset="-128"/>
                    <a:cs typeface="Calibri"/>
                  </a:rPr>
                  <a:t>12.1</a:t>
                </a:r>
                <a:endParaRPr kumimoji="0" sz="800" b="0" i="1"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Calibri"/>
                </a:endParaRPr>
              </a:p>
            </p:txBody>
          </p:sp>
          <p:sp>
            <p:nvSpPr>
              <p:cNvPr id="61" name="object 24">
                <a:extLst>
                  <a:ext uri="{FF2B5EF4-FFF2-40B4-BE49-F238E27FC236}">
                    <a16:creationId xmlns:a16="http://schemas.microsoft.com/office/drawing/2014/main" id="{2D7F9105-387B-411A-A44A-520A0704DA30}"/>
                  </a:ext>
                </a:extLst>
              </p:cNvPr>
              <p:cNvSpPr txBox="1"/>
              <p:nvPr/>
            </p:nvSpPr>
            <p:spPr>
              <a:xfrm>
                <a:off x="4593469" y="2748834"/>
                <a:ext cx="248936" cy="135293"/>
              </a:xfrm>
              <a:prstGeom prst="rect">
                <a:avLst/>
              </a:prstGeom>
            </p:spPr>
            <p:txBody>
              <a:bodyPr vert="horz" wrap="square" lIns="0" tIns="12065" rIns="0" bIns="0" rtlCol="0">
                <a:spAutoFit/>
              </a:bodyPr>
              <a:lstStyle/>
              <a:p>
                <a:pPr marL="12700" marR="0" lvl="0" indent="0" algn="l" defTabSz="914400" rtl="0" eaLnBrk="1" fontAlgn="base" latinLnBrk="0" hangingPunct="1">
                  <a:lnSpc>
                    <a:spcPct val="100000"/>
                  </a:lnSpc>
                  <a:spcBef>
                    <a:spcPts val="95"/>
                  </a:spcBef>
                  <a:spcAft>
                    <a:spcPct val="0"/>
                  </a:spcAft>
                  <a:buClrTx/>
                  <a:buSzTx/>
                  <a:buFontTx/>
                  <a:buNone/>
                  <a:tabLst/>
                  <a:defRPr/>
                </a:pPr>
                <a:r>
                  <a:rPr kumimoji="0" sz="800" b="0" i="1" u="none" strike="noStrike" kern="1200" cap="none" spc="5" normalizeH="0" baseline="0" noProof="0" dirty="0">
                    <a:ln>
                      <a:noFill/>
                    </a:ln>
                    <a:solidFill>
                      <a:prstClr val="black">
                        <a:lumMod val="65000"/>
                        <a:lumOff val="35000"/>
                      </a:prstClr>
                    </a:solidFill>
                    <a:effectLst/>
                    <a:uLnTx/>
                    <a:uFillTx/>
                    <a:latin typeface="Arial"/>
                    <a:ea typeface="ＭＳ Ｐゴシック" pitchFamily="34" charset="-128"/>
                    <a:cs typeface="Calibri"/>
                  </a:rPr>
                  <a:t>11.1</a:t>
                </a:r>
                <a:endParaRPr kumimoji="0" sz="800" b="0" i="1"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Calibri"/>
                </a:endParaRPr>
              </a:p>
            </p:txBody>
          </p:sp>
          <p:sp>
            <p:nvSpPr>
              <p:cNvPr id="80" name="Oval 79">
                <a:extLst>
                  <a:ext uri="{FF2B5EF4-FFF2-40B4-BE49-F238E27FC236}">
                    <a16:creationId xmlns:a16="http://schemas.microsoft.com/office/drawing/2014/main" id="{B63D2FA6-63A8-4B8B-9585-17D2B8E729B1}"/>
                  </a:ext>
                </a:extLst>
              </p:cNvPr>
              <p:cNvSpPr/>
              <p:nvPr/>
            </p:nvSpPr>
            <p:spPr>
              <a:xfrm>
                <a:off x="4940026" y="2731812"/>
                <a:ext cx="190800" cy="190800"/>
              </a:xfrm>
              <a:prstGeom prst="ellipse">
                <a:avLst/>
              </a:prstGeom>
              <a:solidFill>
                <a:srgbClr val="E6007E"/>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5" name="Oval 84">
                <a:extLst>
                  <a:ext uri="{FF2B5EF4-FFF2-40B4-BE49-F238E27FC236}">
                    <a16:creationId xmlns:a16="http://schemas.microsoft.com/office/drawing/2014/main" id="{37579D3B-F6C8-4278-B290-4648F6AB7ECE}"/>
                  </a:ext>
                </a:extLst>
              </p:cNvPr>
              <p:cNvSpPr/>
              <p:nvPr/>
            </p:nvSpPr>
            <p:spPr>
              <a:xfrm>
                <a:off x="4865936" y="2733617"/>
                <a:ext cx="190800" cy="190800"/>
              </a:xfrm>
              <a:prstGeom prst="ellipse">
                <a:avLst/>
              </a:prstGeom>
              <a:solidFill>
                <a:srgbClr val="009FE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24" name="Group 23">
              <a:extLst>
                <a:ext uri="{FF2B5EF4-FFF2-40B4-BE49-F238E27FC236}">
                  <a16:creationId xmlns:a16="http://schemas.microsoft.com/office/drawing/2014/main" id="{717DD2BF-B3C0-48D8-99BE-4ED5F1E51775}"/>
                </a:ext>
              </a:extLst>
            </p:cNvPr>
            <p:cNvGrpSpPr/>
            <p:nvPr/>
          </p:nvGrpSpPr>
          <p:grpSpPr>
            <a:xfrm>
              <a:off x="4204704" y="4201200"/>
              <a:ext cx="556825" cy="391383"/>
              <a:chOff x="4204704" y="3657190"/>
              <a:chExt cx="556825" cy="391383"/>
            </a:xfrm>
          </p:grpSpPr>
          <p:sp>
            <p:nvSpPr>
              <p:cNvPr id="59" name="object 22">
                <a:extLst>
                  <a:ext uri="{FF2B5EF4-FFF2-40B4-BE49-F238E27FC236}">
                    <a16:creationId xmlns:a16="http://schemas.microsoft.com/office/drawing/2014/main" id="{F298BB76-B2B5-4AD1-BFF9-DDFED9C3C414}"/>
                  </a:ext>
                </a:extLst>
              </p:cNvPr>
              <p:cNvSpPr txBox="1"/>
              <p:nvPr/>
            </p:nvSpPr>
            <p:spPr>
              <a:xfrm>
                <a:off x="4668744" y="3869356"/>
                <a:ext cx="92785" cy="135293"/>
              </a:xfrm>
              <a:prstGeom prst="rect">
                <a:avLst/>
              </a:prstGeom>
            </p:spPr>
            <p:txBody>
              <a:bodyPr vert="horz" wrap="square" lIns="0" tIns="12065" rIns="0" bIns="0" rtlCol="0">
                <a:spAutoFit/>
              </a:bodyPr>
              <a:lstStyle/>
              <a:p>
                <a:pPr marL="12700" marR="0" lvl="0" indent="0" algn="l" defTabSz="914400" rtl="0" eaLnBrk="1" fontAlgn="base" latinLnBrk="0" hangingPunct="1">
                  <a:lnSpc>
                    <a:spcPct val="100000"/>
                  </a:lnSpc>
                  <a:spcBef>
                    <a:spcPts val="95"/>
                  </a:spcBef>
                  <a:spcAft>
                    <a:spcPct val="0"/>
                  </a:spcAft>
                  <a:buClrTx/>
                  <a:buSzTx/>
                  <a:buFontTx/>
                  <a:buNone/>
                  <a:tabLst/>
                  <a:defRPr/>
                </a:pPr>
                <a:r>
                  <a:rPr kumimoji="0" sz="800" b="0" i="1" u="none" strike="noStrike" kern="1200" cap="none" spc="5" normalizeH="0" baseline="0" noProof="0" dirty="0">
                    <a:ln>
                      <a:noFill/>
                    </a:ln>
                    <a:solidFill>
                      <a:prstClr val="black">
                        <a:lumMod val="65000"/>
                        <a:lumOff val="35000"/>
                      </a:prstClr>
                    </a:solidFill>
                    <a:effectLst/>
                    <a:uLnTx/>
                    <a:uFillTx/>
                    <a:latin typeface="Arial"/>
                    <a:ea typeface="ＭＳ Ｐゴシック" pitchFamily="34" charset="-128"/>
                    <a:cs typeface="Calibri"/>
                  </a:rPr>
                  <a:t>5</a:t>
                </a:r>
                <a:endParaRPr kumimoji="0" sz="800" b="0" i="1"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Calibri"/>
                </a:endParaRPr>
              </a:p>
            </p:txBody>
          </p:sp>
          <p:sp>
            <p:nvSpPr>
              <p:cNvPr id="64" name="object 27">
                <a:extLst>
                  <a:ext uri="{FF2B5EF4-FFF2-40B4-BE49-F238E27FC236}">
                    <a16:creationId xmlns:a16="http://schemas.microsoft.com/office/drawing/2014/main" id="{3084B634-E964-4473-8297-66BA8A1E9514}"/>
                  </a:ext>
                </a:extLst>
              </p:cNvPr>
              <p:cNvSpPr txBox="1"/>
              <p:nvPr/>
            </p:nvSpPr>
            <p:spPr>
              <a:xfrm>
                <a:off x="4223772" y="3657190"/>
                <a:ext cx="187079" cy="135293"/>
              </a:xfrm>
              <a:prstGeom prst="rect">
                <a:avLst/>
              </a:prstGeom>
            </p:spPr>
            <p:txBody>
              <a:bodyPr vert="horz" wrap="square" lIns="0" tIns="12065" rIns="0" bIns="0" rtlCol="0">
                <a:spAutoFit/>
              </a:bodyPr>
              <a:lstStyle/>
              <a:p>
                <a:pPr marL="12700" marR="0" lvl="0" indent="0" algn="l" defTabSz="914400" rtl="0" eaLnBrk="1" fontAlgn="base" latinLnBrk="0" hangingPunct="1">
                  <a:lnSpc>
                    <a:spcPct val="100000"/>
                  </a:lnSpc>
                  <a:spcBef>
                    <a:spcPts val="95"/>
                  </a:spcBef>
                  <a:spcAft>
                    <a:spcPct val="0"/>
                  </a:spcAft>
                  <a:buClrTx/>
                  <a:buSzTx/>
                  <a:buFontTx/>
                  <a:buNone/>
                  <a:tabLst/>
                  <a:defRPr/>
                </a:pPr>
                <a:r>
                  <a:rPr kumimoji="0" sz="800" b="0" i="1" u="none" strike="noStrike" kern="1200" cap="none" spc="5" normalizeH="0" baseline="0" noProof="0" dirty="0">
                    <a:ln>
                      <a:noFill/>
                    </a:ln>
                    <a:solidFill>
                      <a:prstClr val="black">
                        <a:lumMod val="65000"/>
                        <a:lumOff val="35000"/>
                      </a:prstClr>
                    </a:solidFill>
                    <a:effectLst/>
                    <a:uLnTx/>
                    <a:uFillTx/>
                    <a:latin typeface="Arial"/>
                    <a:ea typeface="ＭＳ Ｐゴシック" pitchFamily="34" charset="-128"/>
                    <a:cs typeface="Calibri"/>
                  </a:rPr>
                  <a:t>2.2</a:t>
                </a:r>
                <a:endParaRPr kumimoji="0" sz="800" b="0" i="1"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Calibri"/>
                </a:endParaRPr>
              </a:p>
            </p:txBody>
          </p:sp>
          <p:sp>
            <p:nvSpPr>
              <p:cNvPr id="12" name="Oval 11">
                <a:extLst>
                  <a:ext uri="{FF2B5EF4-FFF2-40B4-BE49-F238E27FC236}">
                    <a16:creationId xmlns:a16="http://schemas.microsoft.com/office/drawing/2014/main" id="{1F667C78-2C75-4141-9ABF-FBAB07A866FA}"/>
                  </a:ext>
                </a:extLst>
              </p:cNvPr>
              <p:cNvSpPr/>
              <p:nvPr/>
            </p:nvSpPr>
            <p:spPr>
              <a:xfrm>
                <a:off x="4413309" y="3857773"/>
                <a:ext cx="190800" cy="190800"/>
              </a:xfrm>
              <a:prstGeom prst="ellipse">
                <a:avLst/>
              </a:prstGeom>
              <a:solidFill>
                <a:srgbClr val="E6007E"/>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82" name="Oval 81">
                <a:extLst>
                  <a:ext uri="{FF2B5EF4-FFF2-40B4-BE49-F238E27FC236}">
                    <a16:creationId xmlns:a16="http://schemas.microsoft.com/office/drawing/2014/main" id="{BF2E0678-BCF0-45DD-84BC-8A8426226FC6}"/>
                  </a:ext>
                </a:extLst>
              </p:cNvPr>
              <p:cNvSpPr/>
              <p:nvPr/>
            </p:nvSpPr>
            <p:spPr>
              <a:xfrm>
                <a:off x="4204704" y="3857313"/>
                <a:ext cx="190800" cy="190800"/>
              </a:xfrm>
              <a:prstGeom prst="ellipse">
                <a:avLst/>
              </a:prstGeom>
              <a:solidFill>
                <a:srgbClr val="009FE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23" name="Group 22">
              <a:extLst>
                <a:ext uri="{FF2B5EF4-FFF2-40B4-BE49-F238E27FC236}">
                  <a16:creationId xmlns:a16="http://schemas.microsoft.com/office/drawing/2014/main" id="{A44AFCDF-2A75-4261-AE39-D716395A8A6F}"/>
                </a:ext>
              </a:extLst>
            </p:cNvPr>
            <p:cNvGrpSpPr/>
            <p:nvPr/>
          </p:nvGrpSpPr>
          <p:grpSpPr>
            <a:xfrm>
              <a:off x="4534180" y="3862800"/>
              <a:ext cx="1828088" cy="191375"/>
              <a:chOff x="4534180" y="3483267"/>
              <a:chExt cx="1828088" cy="191375"/>
            </a:xfrm>
          </p:grpSpPr>
          <p:sp>
            <p:nvSpPr>
              <p:cNvPr id="58" name="object 21">
                <a:extLst>
                  <a:ext uri="{FF2B5EF4-FFF2-40B4-BE49-F238E27FC236}">
                    <a16:creationId xmlns:a16="http://schemas.microsoft.com/office/drawing/2014/main" id="{548E11B5-6776-45B6-B38D-5D9973C79649}"/>
                  </a:ext>
                </a:extLst>
              </p:cNvPr>
              <p:cNvSpPr txBox="1"/>
              <p:nvPr/>
            </p:nvSpPr>
            <p:spPr>
              <a:xfrm>
                <a:off x="6113332" y="3495815"/>
                <a:ext cx="248936" cy="135293"/>
              </a:xfrm>
              <a:prstGeom prst="rect">
                <a:avLst/>
              </a:prstGeom>
            </p:spPr>
            <p:txBody>
              <a:bodyPr vert="horz" wrap="square" lIns="0" tIns="12065" rIns="0" bIns="0" rtlCol="0">
                <a:spAutoFit/>
              </a:bodyPr>
              <a:lstStyle/>
              <a:p>
                <a:pPr marL="12700" marR="0" lvl="0" indent="0" algn="l" defTabSz="914400" rtl="0" eaLnBrk="1" fontAlgn="base" latinLnBrk="0" hangingPunct="1">
                  <a:lnSpc>
                    <a:spcPct val="100000"/>
                  </a:lnSpc>
                  <a:spcBef>
                    <a:spcPts val="95"/>
                  </a:spcBef>
                  <a:spcAft>
                    <a:spcPct val="0"/>
                  </a:spcAft>
                  <a:buClrTx/>
                  <a:buSzTx/>
                  <a:buFontTx/>
                  <a:buNone/>
                  <a:tabLst/>
                  <a:defRPr/>
                </a:pPr>
                <a:r>
                  <a:rPr kumimoji="0" sz="800" b="0" i="1" u="none" strike="noStrike" kern="1200" cap="none" spc="5" normalizeH="0" baseline="0" noProof="0" dirty="0">
                    <a:ln>
                      <a:noFill/>
                    </a:ln>
                    <a:solidFill>
                      <a:prstClr val="black">
                        <a:lumMod val="65000"/>
                        <a:lumOff val="35000"/>
                      </a:prstClr>
                    </a:solidFill>
                    <a:effectLst/>
                    <a:uLnTx/>
                    <a:uFillTx/>
                    <a:latin typeface="Arial"/>
                    <a:ea typeface="ＭＳ Ｐゴシック" pitchFamily="34" charset="-128"/>
                    <a:cs typeface="Calibri"/>
                  </a:rPr>
                  <a:t>24.5</a:t>
                </a:r>
                <a:endParaRPr kumimoji="0" sz="800" b="0" i="1"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Calibri"/>
                </a:endParaRPr>
              </a:p>
            </p:txBody>
          </p:sp>
          <p:sp>
            <p:nvSpPr>
              <p:cNvPr id="63" name="object 26">
                <a:extLst>
                  <a:ext uri="{FF2B5EF4-FFF2-40B4-BE49-F238E27FC236}">
                    <a16:creationId xmlns:a16="http://schemas.microsoft.com/office/drawing/2014/main" id="{30B54CAA-296A-4D7E-85BC-1E83ED25357F}"/>
                  </a:ext>
                </a:extLst>
              </p:cNvPr>
              <p:cNvSpPr txBox="1"/>
              <p:nvPr/>
            </p:nvSpPr>
            <p:spPr>
              <a:xfrm>
                <a:off x="4534180" y="3495916"/>
                <a:ext cx="248936" cy="135293"/>
              </a:xfrm>
              <a:prstGeom prst="rect">
                <a:avLst/>
              </a:prstGeom>
            </p:spPr>
            <p:txBody>
              <a:bodyPr vert="horz" wrap="square" lIns="0" tIns="12065" rIns="0" bIns="0" rtlCol="0">
                <a:spAutoFit/>
              </a:bodyPr>
              <a:lstStyle/>
              <a:p>
                <a:pPr marL="12700" marR="0" lvl="0" indent="0" algn="l" defTabSz="914400" rtl="0" eaLnBrk="1" fontAlgn="base" latinLnBrk="0" hangingPunct="1">
                  <a:lnSpc>
                    <a:spcPct val="100000"/>
                  </a:lnSpc>
                  <a:spcBef>
                    <a:spcPts val="95"/>
                  </a:spcBef>
                  <a:spcAft>
                    <a:spcPct val="0"/>
                  </a:spcAft>
                  <a:buClrTx/>
                  <a:buSzTx/>
                  <a:buFontTx/>
                  <a:buNone/>
                  <a:tabLst/>
                  <a:defRPr/>
                </a:pPr>
                <a:r>
                  <a:rPr kumimoji="0" sz="800" b="0" i="1" u="none" strike="noStrike" kern="1200" cap="none" spc="5" normalizeH="0" baseline="0" noProof="0" dirty="0">
                    <a:ln>
                      <a:noFill/>
                    </a:ln>
                    <a:solidFill>
                      <a:prstClr val="black">
                        <a:lumMod val="65000"/>
                        <a:lumOff val="35000"/>
                      </a:prstClr>
                    </a:solidFill>
                    <a:effectLst/>
                    <a:uLnTx/>
                    <a:uFillTx/>
                    <a:latin typeface="Arial"/>
                    <a:ea typeface="ＭＳ Ｐゴシック" pitchFamily="34" charset="-128"/>
                    <a:cs typeface="Calibri"/>
                  </a:rPr>
                  <a:t>10.3</a:t>
                </a:r>
                <a:endParaRPr kumimoji="0" sz="800" b="0" i="1"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Calibri"/>
                </a:endParaRPr>
              </a:p>
            </p:txBody>
          </p:sp>
          <p:sp>
            <p:nvSpPr>
              <p:cNvPr id="78" name="Oval 77">
                <a:extLst>
                  <a:ext uri="{FF2B5EF4-FFF2-40B4-BE49-F238E27FC236}">
                    <a16:creationId xmlns:a16="http://schemas.microsoft.com/office/drawing/2014/main" id="{46A401C8-2495-44C2-82C5-961570DB4508}"/>
                  </a:ext>
                </a:extLst>
              </p:cNvPr>
              <p:cNvSpPr/>
              <p:nvPr/>
            </p:nvSpPr>
            <p:spPr>
              <a:xfrm>
                <a:off x="5858261" y="3483842"/>
                <a:ext cx="190800" cy="190800"/>
              </a:xfrm>
              <a:prstGeom prst="ellipse">
                <a:avLst/>
              </a:prstGeom>
              <a:solidFill>
                <a:srgbClr val="E6007E"/>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3" name="Oval 82">
                <a:extLst>
                  <a:ext uri="{FF2B5EF4-FFF2-40B4-BE49-F238E27FC236}">
                    <a16:creationId xmlns:a16="http://schemas.microsoft.com/office/drawing/2014/main" id="{21C6C627-6DE1-450B-BF1C-9CD2633233AD}"/>
                  </a:ext>
                </a:extLst>
              </p:cNvPr>
              <p:cNvSpPr/>
              <p:nvPr/>
            </p:nvSpPr>
            <p:spPr>
              <a:xfrm>
                <a:off x="4806328" y="3483267"/>
                <a:ext cx="190800" cy="190800"/>
              </a:xfrm>
              <a:prstGeom prst="ellipse">
                <a:avLst/>
              </a:prstGeom>
              <a:solidFill>
                <a:srgbClr val="009FE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22" name="Group 21">
              <a:extLst>
                <a:ext uri="{FF2B5EF4-FFF2-40B4-BE49-F238E27FC236}">
                  <a16:creationId xmlns:a16="http://schemas.microsoft.com/office/drawing/2014/main" id="{59CE4509-2115-4628-8B1E-108041AF2B5E}"/>
                </a:ext>
              </a:extLst>
            </p:cNvPr>
            <p:cNvGrpSpPr/>
            <p:nvPr/>
          </p:nvGrpSpPr>
          <p:grpSpPr>
            <a:xfrm>
              <a:off x="4209304" y="3322800"/>
              <a:ext cx="1207423" cy="190800"/>
              <a:chOff x="4209304" y="3107950"/>
              <a:chExt cx="1207423" cy="190800"/>
            </a:xfrm>
          </p:grpSpPr>
          <p:sp>
            <p:nvSpPr>
              <p:cNvPr id="57" name="object 20">
                <a:extLst>
                  <a:ext uri="{FF2B5EF4-FFF2-40B4-BE49-F238E27FC236}">
                    <a16:creationId xmlns:a16="http://schemas.microsoft.com/office/drawing/2014/main" id="{16F7ED62-4A44-4597-A185-4148446D0BB4}"/>
                  </a:ext>
                </a:extLst>
              </p:cNvPr>
              <p:cNvSpPr txBox="1"/>
              <p:nvPr/>
            </p:nvSpPr>
            <p:spPr>
              <a:xfrm>
                <a:off x="5261331" y="3122274"/>
                <a:ext cx="155396" cy="135293"/>
              </a:xfrm>
              <a:prstGeom prst="rect">
                <a:avLst/>
              </a:prstGeom>
            </p:spPr>
            <p:txBody>
              <a:bodyPr vert="horz" wrap="square" lIns="0" tIns="12065" rIns="0" bIns="0" rtlCol="0">
                <a:spAutoFit/>
              </a:bodyPr>
              <a:lstStyle/>
              <a:p>
                <a:pPr marL="12700" marR="0" lvl="0" indent="0" algn="l" defTabSz="914400" rtl="0" eaLnBrk="1" fontAlgn="base" latinLnBrk="0" hangingPunct="1">
                  <a:lnSpc>
                    <a:spcPct val="100000"/>
                  </a:lnSpc>
                  <a:spcBef>
                    <a:spcPts val="95"/>
                  </a:spcBef>
                  <a:spcAft>
                    <a:spcPct val="0"/>
                  </a:spcAft>
                  <a:buClrTx/>
                  <a:buSzTx/>
                  <a:buFontTx/>
                  <a:buNone/>
                  <a:tabLst/>
                  <a:defRPr/>
                </a:pPr>
                <a:r>
                  <a:rPr kumimoji="0" sz="800" b="0" i="1"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Calibri"/>
                  </a:rPr>
                  <a:t>13</a:t>
                </a:r>
                <a:endParaRPr kumimoji="0" sz="800" b="0" i="1"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Calibri"/>
                </a:endParaRPr>
              </a:p>
            </p:txBody>
          </p:sp>
          <p:sp>
            <p:nvSpPr>
              <p:cNvPr id="62" name="object 25">
                <a:extLst>
                  <a:ext uri="{FF2B5EF4-FFF2-40B4-BE49-F238E27FC236}">
                    <a16:creationId xmlns:a16="http://schemas.microsoft.com/office/drawing/2014/main" id="{0EE3EB2E-55D6-4A3A-8314-33B535DC450D}"/>
                  </a:ext>
                </a:extLst>
              </p:cNvPr>
              <p:cNvSpPr txBox="1"/>
              <p:nvPr/>
            </p:nvSpPr>
            <p:spPr>
              <a:xfrm>
                <a:off x="4209304" y="3122375"/>
                <a:ext cx="187079" cy="135293"/>
              </a:xfrm>
              <a:prstGeom prst="rect">
                <a:avLst/>
              </a:prstGeom>
            </p:spPr>
            <p:txBody>
              <a:bodyPr vert="horz" wrap="square" lIns="0" tIns="12065" rIns="0" bIns="0" rtlCol="0">
                <a:spAutoFit/>
              </a:bodyPr>
              <a:lstStyle/>
              <a:p>
                <a:pPr marL="12700" marR="0" lvl="0" indent="0" algn="l" defTabSz="914400" rtl="0" eaLnBrk="1" fontAlgn="base" latinLnBrk="0" hangingPunct="1">
                  <a:lnSpc>
                    <a:spcPct val="100000"/>
                  </a:lnSpc>
                  <a:spcBef>
                    <a:spcPts val="95"/>
                  </a:spcBef>
                  <a:spcAft>
                    <a:spcPct val="0"/>
                  </a:spcAft>
                  <a:buClrTx/>
                  <a:buSzTx/>
                  <a:buFontTx/>
                  <a:buNone/>
                  <a:tabLst/>
                  <a:defRPr/>
                </a:pPr>
                <a:r>
                  <a:rPr kumimoji="0" sz="800" b="0" i="1" u="none" strike="noStrike" kern="1200" cap="none" spc="5" normalizeH="0" baseline="0" noProof="0" dirty="0">
                    <a:ln>
                      <a:noFill/>
                    </a:ln>
                    <a:solidFill>
                      <a:prstClr val="black">
                        <a:lumMod val="65000"/>
                        <a:lumOff val="35000"/>
                      </a:prstClr>
                    </a:solidFill>
                    <a:effectLst/>
                    <a:uLnTx/>
                    <a:uFillTx/>
                    <a:latin typeface="Arial"/>
                    <a:ea typeface="ＭＳ Ｐゴシック" pitchFamily="34" charset="-128"/>
                    <a:cs typeface="Calibri"/>
                  </a:rPr>
                  <a:t>5.2</a:t>
                </a:r>
                <a:endParaRPr kumimoji="0" sz="800" b="0" i="1"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Calibri"/>
                </a:endParaRPr>
              </a:p>
            </p:txBody>
          </p:sp>
          <p:sp>
            <p:nvSpPr>
              <p:cNvPr id="79" name="Oval 78">
                <a:extLst>
                  <a:ext uri="{FF2B5EF4-FFF2-40B4-BE49-F238E27FC236}">
                    <a16:creationId xmlns:a16="http://schemas.microsoft.com/office/drawing/2014/main" id="{A8A3149C-4473-4228-8736-4B7A50CC0B22}"/>
                  </a:ext>
                </a:extLst>
              </p:cNvPr>
              <p:cNvSpPr/>
              <p:nvPr/>
            </p:nvSpPr>
            <p:spPr>
              <a:xfrm>
                <a:off x="5003552" y="3107950"/>
                <a:ext cx="190800" cy="190800"/>
              </a:xfrm>
              <a:prstGeom prst="ellipse">
                <a:avLst/>
              </a:prstGeom>
              <a:solidFill>
                <a:srgbClr val="E6007E"/>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4" name="Oval 83">
                <a:extLst>
                  <a:ext uri="{FF2B5EF4-FFF2-40B4-BE49-F238E27FC236}">
                    <a16:creationId xmlns:a16="http://schemas.microsoft.com/office/drawing/2014/main" id="{36D0E103-70E2-4CEC-97F2-1B660DECE786}"/>
                  </a:ext>
                </a:extLst>
              </p:cNvPr>
              <p:cNvSpPr/>
              <p:nvPr/>
            </p:nvSpPr>
            <p:spPr>
              <a:xfrm>
                <a:off x="4428206" y="3107950"/>
                <a:ext cx="190800" cy="190800"/>
              </a:xfrm>
              <a:prstGeom prst="ellipse">
                <a:avLst/>
              </a:prstGeom>
              <a:solidFill>
                <a:srgbClr val="009FE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
          <p:nvSpPr>
            <p:cNvPr id="25" name="Diamond 24">
              <a:extLst>
                <a:ext uri="{FF2B5EF4-FFF2-40B4-BE49-F238E27FC236}">
                  <a16:creationId xmlns:a16="http://schemas.microsoft.com/office/drawing/2014/main" id="{63085199-E8A4-492A-B606-379AB82E9F28}"/>
                </a:ext>
              </a:extLst>
            </p:cNvPr>
            <p:cNvSpPr/>
            <p:nvPr/>
          </p:nvSpPr>
          <p:spPr>
            <a:xfrm>
              <a:off x="4078800" y="2253600"/>
              <a:ext cx="104400" cy="176400"/>
            </a:xfrm>
            <a:prstGeom prst="diamond">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3" name="Diamond 92">
              <a:extLst>
                <a:ext uri="{FF2B5EF4-FFF2-40B4-BE49-F238E27FC236}">
                  <a16:creationId xmlns:a16="http://schemas.microsoft.com/office/drawing/2014/main" id="{FB59FA09-3CE7-48BC-8F64-4ADD93F0F244}"/>
                </a:ext>
              </a:extLst>
            </p:cNvPr>
            <p:cNvSpPr/>
            <p:nvPr/>
          </p:nvSpPr>
          <p:spPr>
            <a:xfrm>
              <a:off x="4078800" y="2793600"/>
              <a:ext cx="104400" cy="176400"/>
            </a:xfrm>
            <a:prstGeom prst="diamond">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4" name="Diamond 93">
              <a:extLst>
                <a:ext uri="{FF2B5EF4-FFF2-40B4-BE49-F238E27FC236}">
                  <a16:creationId xmlns:a16="http://schemas.microsoft.com/office/drawing/2014/main" id="{C3F04672-AF77-4132-BDB2-430C4E8F7B54}"/>
                </a:ext>
              </a:extLst>
            </p:cNvPr>
            <p:cNvSpPr/>
            <p:nvPr/>
          </p:nvSpPr>
          <p:spPr>
            <a:xfrm>
              <a:off x="4078800" y="3333600"/>
              <a:ext cx="104400" cy="176400"/>
            </a:xfrm>
            <a:prstGeom prst="diamond">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5" name="Diamond 94">
              <a:extLst>
                <a:ext uri="{FF2B5EF4-FFF2-40B4-BE49-F238E27FC236}">
                  <a16:creationId xmlns:a16="http://schemas.microsoft.com/office/drawing/2014/main" id="{F2DF4145-3741-4F84-BB15-2D9FD1B36194}"/>
                </a:ext>
              </a:extLst>
            </p:cNvPr>
            <p:cNvSpPr/>
            <p:nvPr/>
          </p:nvSpPr>
          <p:spPr>
            <a:xfrm>
              <a:off x="4078800" y="3873600"/>
              <a:ext cx="104400" cy="180000"/>
            </a:xfrm>
            <a:prstGeom prst="diamond">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6" name="Diamond 95">
              <a:extLst>
                <a:ext uri="{FF2B5EF4-FFF2-40B4-BE49-F238E27FC236}">
                  <a16:creationId xmlns:a16="http://schemas.microsoft.com/office/drawing/2014/main" id="{68347F2B-319B-4941-9678-64C159DE23F0}"/>
                </a:ext>
              </a:extLst>
            </p:cNvPr>
            <p:cNvSpPr/>
            <p:nvPr/>
          </p:nvSpPr>
          <p:spPr>
            <a:xfrm>
              <a:off x="4078800" y="4413600"/>
              <a:ext cx="104400" cy="176400"/>
            </a:xfrm>
            <a:prstGeom prst="diamond">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7" name="Diamond 96">
              <a:extLst>
                <a:ext uri="{FF2B5EF4-FFF2-40B4-BE49-F238E27FC236}">
                  <a16:creationId xmlns:a16="http://schemas.microsoft.com/office/drawing/2014/main" id="{A8451161-3A14-4A81-8A89-7924C0C11B3D}"/>
                </a:ext>
              </a:extLst>
            </p:cNvPr>
            <p:cNvSpPr/>
            <p:nvPr/>
          </p:nvSpPr>
          <p:spPr>
            <a:xfrm>
              <a:off x="7801200" y="2253600"/>
              <a:ext cx="104400" cy="176400"/>
            </a:xfrm>
            <a:prstGeom prst="diamond">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8" name="Diamond 97">
              <a:extLst>
                <a:ext uri="{FF2B5EF4-FFF2-40B4-BE49-F238E27FC236}">
                  <a16:creationId xmlns:a16="http://schemas.microsoft.com/office/drawing/2014/main" id="{8536BED7-C14A-413F-8427-15A1FA19D815}"/>
                </a:ext>
              </a:extLst>
            </p:cNvPr>
            <p:cNvSpPr/>
            <p:nvPr/>
          </p:nvSpPr>
          <p:spPr>
            <a:xfrm>
              <a:off x="7801200" y="2793600"/>
              <a:ext cx="104400" cy="176400"/>
            </a:xfrm>
            <a:prstGeom prst="diamond">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9" name="Diamond 98">
              <a:extLst>
                <a:ext uri="{FF2B5EF4-FFF2-40B4-BE49-F238E27FC236}">
                  <a16:creationId xmlns:a16="http://schemas.microsoft.com/office/drawing/2014/main" id="{27593DF7-6F70-41EE-ACAB-857E07F2BE1B}"/>
                </a:ext>
              </a:extLst>
            </p:cNvPr>
            <p:cNvSpPr/>
            <p:nvPr/>
          </p:nvSpPr>
          <p:spPr>
            <a:xfrm>
              <a:off x="7801200" y="3333600"/>
              <a:ext cx="104400" cy="176400"/>
            </a:xfrm>
            <a:prstGeom prst="diamond">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0" name="Diamond 99">
              <a:extLst>
                <a:ext uri="{FF2B5EF4-FFF2-40B4-BE49-F238E27FC236}">
                  <a16:creationId xmlns:a16="http://schemas.microsoft.com/office/drawing/2014/main" id="{F0414C71-CC02-40F9-8FD7-841CAAE91B71}"/>
                </a:ext>
              </a:extLst>
            </p:cNvPr>
            <p:cNvSpPr/>
            <p:nvPr/>
          </p:nvSpPr>
          <p:spPr>
            <a:xfrm>
              <a:off x="7801200" y="3873600"/>
              <a:ext cx="104400" cy="176400"/>
            </a:xfrm>
            <a:prstGeom prst="diamond">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1" name="Diamond 100">
              <a:extLst>
                <a:ext uri="{FF2B5EF4-FFF2-40B4-BE49-F238E27FC236}">
                  <a16:creationId xmlns:a16="http://schemas.microsoft.com/office/drawing/2014/main" id="{7EE4B028-A84E-4BFB-B069-A9929A262738}"/>
                </a:ext>
              </a:extLst>
            </p:cNvPr>
            <p:cNvSpPr/>
            <p:nvPr/>
          </p:nvSpPr>
          <p:spPr>
            <a:xfrm>
              <a:off x="7801200" y="4413600"/>
              <a:ext cx="104400" cy="176400"/>
            </a:xfrm>
            <a:prstGeom prst="diamond">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nvGrpSpPr>
            <p:cNvPr id="28" name="Group 27">
              <a:extLst>
                <a:ext uri="{FF2B5EF4-FFF2-40B4-BE49-F238E27FC236}">
                  <a16:creationId xmlns:a16="http://schemas.microsoft.com/office/drawing/2014/main" id="{00B925AD-2C76-4248-B89D-CED565729DD7}"/>
                </a:ext>
              </a:extLst>
            </p:cNvPr>
            <p:cNvGrpSpPr/>
            <p:nvPr/>
          </p:nvGrpSpPr>
          <p:grpSpPr>
            <a:xfrm>
              <a:off x="1080000" y="5112000"/>
              <a:ext cx="1811790" cy="169277"/>
              <a:chOff x="719999" y="5112000"/>
              <a:chExt cx="1811790" cy="169277"/>
            </a:xfrm>
          </p:grpSpPr>
          <p:grpSp>
            <p:nvGrpSpPr>
              <p:cNvPr id="26" name="Group 25">
                <a:extLst>
                  <a:ext uri="{FF2B5EF4-FFF2-40B4-BE49-F238E27FC236}">
                    <a16:creationId xmlns:a16="http://schemas.microsoft.com/office/drawing/2014/main" id="{3E65C59C-10D2-4EBA-8540-F8A27DC3B225}"/>
                  </a:ext>
                </a:extLst>
              </p:cNvPr>
              <p:cNvGrpSpPr/>
              <p:nvPr/>
            </p:nvGrpSpPr>
            <p:grpSpPr>
              <a:xfrm>
                <a:off x="719999" y="5112000"/>
                <a:ext cx="922926" cy="169277"/>
                <a:chOff x="719999" y="5112000"/>
                <a:chExt cx="922926" cy="169277"/>
              </a:xfrm>
            </p:grpSpPr>
            <p:sp>
              <p:nvSpPr>
                <p:cNvPr id="75" name="object 39">
                  <a:extLst>
                    <a:ext uri="{FF2B5EF4-FFF2-40B4-BE49-F238E27FC236}">
                      <a16:creationId xmlns:a16="http://schemas.microsoft.com/office/drawing/2014/main" id="{A6CF34DC-B201-48DA-A873-B41C24B309AB}"/>
                    </a:ext>
                  </a:extLst>
                </p:cNvPr>
                <p:cNvSpPr/>
                <p:nvPr/>
              </p:nvSpPr>
              <p:spPr>
                <a:xfrm>
                  <a:off x="719999" y="5130000"/>
                  <a:ext cx="144000" cy="144000"/>
                </a:xfrm>
                <a:custGeom>
                  <a:avLst/>
                  <a:gdLst/>
                  <a:ahLst/>
                  <a:cxnLst/>
                  <a:rect l="l" t="t" r="r" b="b"/>
                  <a:pathLst>
                    <a:path w="108584" h="108585">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2" name="object 34">
                  <a:extLst>
                    <a:ext uri="{FF2B5EF4-FFF2-40B4-BE49-F238E27FC236}">
                      <a16:creationId xmlns:a16="http://schemas.microsoft.com/office/drawing/2014/main" id="{692A564A-C111-4A53-A95B-F500563ABA80}"/>
                    </a:ext>
                  </a:extLst>
                </p:cNvPr>
                <p:cNvSpPr txBox="1"/>
                <p:nvPr/>
              </p:nvSpPr>
              <p:spPr>
                <a:xfrm>
                  <a:off x="936000" y="5112000"/>
                  <a:ext cx="706925" cy="169277"/>
                </a:xfrm>
                <a:prstGeom prst="rect">
                  <a:avLst/>
                </a:prstGeom>
              </p:spPr>
              <p:txBody>
                <a:bodyPr vert="horz" wrap="none" lIns="0" tIns="0"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2014–2015</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grpSp>
          <p:grpSp>
            <p:nvGrpSpPr>
              <p:cNvPr id="27" name="Group 26">
                <a:extLst>
                  <a:ext uri="{FF2B5EF4-FFF2-40B4-BE49-F238E27FC236}">
                    <a16:creationId xmlns:a16="http://schemas.microsoft.com/office/drawing/2014/main" id="{3EDABAC5-6C3B-4F3A-8023-B920C25061E2}"/>
                  </a:ext>
                </a:extLst>
              </p:cNvPr>
              <p:cNvGrpSpPr/>
              <p:nvPr/>
            </p:nvGrpSpPr>
            <p:grpSpPr>
              <a:xfrm>
                <a:off x="2001600" y="5112000"/>
                <a:ext cx="530189" cy="169277"/>
                <a:chOff x="2160000" y="5112000"/>
                <a:chExt cx="530189" cy="169277"/>
              </a:xfrm>
            </p:grpSpPr>
            <p:sp>
              <p:nvSpPr>
                <p:cNvPr id="76" name="object 40">
                  <a:extLst>
                    <a:ext uri="{FF2B5EF4-FFF2-40B4-BE49-F238E27FC236}">
                      <a16:creationId xmlns:a16="http://schemas.microsoft.com/office/drawing/2014/main" id="{6A76B0A3-860D-4F23-9126-3F2A8145BF09}"/>
                    </a:ext>
                  </a:extLst>
                </p:cNvPr>
                <p:cNvSpPr/>
                <p:nvPr/>
              </p:nvSpPr>
              <p:spPr>
                <a:xfrm>
                  <a:off x="2160000" y="5130000"/>
                  <a:ext cx="144000" cy="144000"/>
                </a:xfrm>
                <a:custGeom>
                  <a:avLst/>
                  <a:gdLst/>
                  <a:ahLst/>
                  <a:cxnLst/>
                  <a:rect l="l" t="t" r="r" b="b"/>
                  <a:pathLst>
                    <a:path w="108584" h="108585">
                      <a:moveTo>
                        <a:pt x="0" y="108000"/>
                      </a:moveTo>
                      <a:lnTo>
                        <a:pt x="108000" y="108000"/>
                      </a:lnTo>
                      <a:lnTo>
                        <a:pt x="108000" y="0"/>
                      </a:lnTo>
                      <a:lnTo>
                        <a:pt x="0" y="0"/>
                      </a:lnTo>
                      <a:lnTo>
                        <a:pt x="0" y="108000"/>
                      </a:lnTo>
                      <a:close/>
                    </a:path>
                  </a:pathLst>
                </a:custGeom>
                <a:solidFill>
                  <a:srgbClr val="009FE3"/>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3" name="object 34">
                  <a:extLst>
                    <a:ext uri="{FF2B5EF4-FFF2-40B4-BE49-F238E27FC236}">
                      <a16:creationId xmlns:a16="http://schemas.microsoft.com/office/drawing/2014/main" id="{DEA0F79B-669B-450A-A08E-046A62AE6C82}"/>
                    </a:ext>
                  </a:extLst>
                </p:cNvPr>
                <p:cNvSpPr txBox="1"/>
                <p:nvPr/>
              </p:nvSpPr>
              <p:spPr>
                <a:xfrm>
                  <a:off x="2376000" y="5112000"/>
                  <a:ext cx="314189" cy="169277"/>
                </a:xfrm>
                <a:prstGeom prst="rect">
                  <a:avLst/>
                </a:prstGeom>
              </p:spPr>
              <p:txBody>
                <a:bodyPr vert="horz" wrap="none" lIns="0" tIns="0"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201</a:t>
                  </a: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7</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grpSp>
        </p:grpSp>
      </p:grpSp>
    </p:spTree>
    <p:extLst>
      <p:ext uri="{BB962C8B-B14F-4D97-AF65-F5344CB8AC3E}">
        <p14:creationId xmlns:p14="http://schemas.microsoft.com/office/powerpoint/2010/main" val="162997694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92EE2CB-6428-4E0D-B153-D38EFDA6588C}"/>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Cascade of services for preventing vertical transmission, numbers of new HIV infections and transmission rate, Asia and the Pacific,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92548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estimates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2019 Global AIDS Monitoring.</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 name="object 6">
              <a:extLst>
                <a:ext uri="{FF2B5EF4-FFF2-40B4-BE49-F238E27FC236}">
                  <a16:creationId xmlns:a16="http://schemas.microsoft.com/office/drawing/2014/main" id="{ED44B079-0939-4D20-9AE4-61B42500B422}"/>
                </a:ext>
              </a:extLst>
            </p:cNvPr>
            <p:cNvSpPr/>
            <p:nvPr/>
          </p:nvSpPr>
          <p:spPr>
            <a:xfrm>
              <a:off x="7041001" y="3727728"/>
              <a:ext cx="360000" cy="372671"/>
            </a:xfrm>
            <a:custGeom>
              <a:avLst/>
              <a:gdLst/>
              <a:ahLst/>
              <a:cxnLst/>
              <a:rect l="l" t="t" r="r" b="b"/>
              <a:pathLst>
                <a:path w="183515" h="126364">
                  <a:moveTo>
                    <a:pt x="0" y="125920"/>
                  </a:moveTo>
                  <a:lnTo>
                    <a:pt x="182943" y="125920"/>
                  </a:lnTo>
                  <a:lnTo>
                    <a:pt x="182943" y="0"/>
                  </a:lnTo>
                  <a:lnTo>
                    <a:pt x="0" y="0"/>
                  </a:lnTo>
                  <a:lnTo>
                    <a:pt x="0" y="12592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 name="object 7">
              <a:extLst>
                <a:ext uri="{FF2B5EF4-FFF2-40B4-BE49-F238E27FC236}">
                  <a16:creationId xmlns:a16="http://schemas.microsoft.com/office/drawing/2014/main" id="{77687684-9A1F-41A5-8033-66851B46D99D}"/>
                </a:ext>
              </a:extLst>
            </p:cNvPr>
            <p:cNvSpPr/>
            <p:nvPr/>
          </p:nvSpPr>
          <p:spPr>
            <a:xfrm>
              <a:off x="2178000" y="2288930"/>
              <a:ext cx="360000" cy="1811469"/>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 name="object 8">
              <a:extLst>
                <a:ext uri="{FF2B5EF4-FFF2-40B4-BE49-F238E27FC236}">
                  <a16:creationId xmlns:a16="http://schemas.microsoft.com/office/drawing/2014/main" id="{3A302CA4-814C-4F81-9896-69DACBDE632D}"/>
                </a:ext>
              </a:extLst>
            </p:cNvPr>
            <p:cNvSpPr/>
            <p:nvPr/>
          </p:nvSpPr>
          <p:spPr>
            <a:xfrm>
              <a:off x="3799000" y="3213878"/>
              <a:ext cx="360000" cy="886520"/>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 name="object 9">
              <a:extLst>
                <a:ext uri="{FF2B5EF4-FFF2-40B4-BE49-F238E27FC236}">
                  <a16:creationId xmlns:a16="http://schemas.microsoft.com/office/drawing/2014/main" id="{42E19F98-5944-47B8-AE58-928BF4F0529A}"/>
                </a:ext>
              </a:extLst>
            </p:cNvPr>
            <p:cNvSpPr/>
            <p:nvPr/>
          </p:nvSpPr>
          <p:spPr>
            <a:xfrm>
              <a:off x="5420002" y="3480192"/>
              <a:ext cx="360000" cy="620207"/>
            </a:xfrm>
            <a:custGeom>
              <a:avLst/>
              <a:gdLst/>
              <a:ahLst/>
              <a:cxnLst/>
              <a:rect l="l" t="t" r="r" b="b"/>
              <a:pathLst>
                <a:path w="183514" h="928370">
                  <a:moveTo>
                    <a:pt x="182956" y="0"/>
                  </a:moveTo>
                  <a:lnTo>
                    <a:pt x="0" y="0"/>
                  </a:lnTo>
                  <a:lnTo>
                    <a:pt x="0" y="928077"/>
                  </a:lnTo>
                  <a:lnTo>
                    <a:pt x="182956" y="928077"/>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 name="object 10">
              <a:extLst>
                <a:ext uri="{FF2B5EF4-FFF2-40B4-BE49-F238E27FC236}">
                  <a16:creationId xmlns:a16="http://schemas.microsoft.com/office/drawing/2014/main" id="{B5498210-61F8-4AE0-94A6-7063999F099A}"/>
                </a:ext>
              </a:extLst>
            </p:cNvPr>
            <p:cNvSpPr/>
            <p:nvPr/>
          </p:nvSpPr>
          <p:spPr>
            <a:xfrm>
              <a:off x="1548000" y="1938434"/>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 name="object 11">
              <a:extLst>
                <a:ext uri="{FF2B5EF4-FFF2-40B4-BE49-F238E27FC236}">
                  <a16:creationId xmlns:a16="http://schemas.microsoft.com/office/drawing/2014/main" id="{AEBD2260-E1C2-41CB-A83E-B0E8538269C9}"/>
                </a:ext>
              </a:extLst>
            </p:cNvPr>
            <p:cNvSpPr/>
            <p:nvPr/>
          </p:nvSpPr>
          <p:spPr>
            <a:xfrm>
              <a:off x="1548017" y="4097550"/>
              <a:ext cx="6479983"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 name="object 18">
              <a:extLst>
                <a:ext uri="{FF2B5EF4-FFF2-40B4-BE49-F238E27FC236}">
                  <a16:creationId xmlns:a16="http://schemas.microsoft.com/office/drawing/2014/main" id="{1D41022F-1B35-4C1D-9F6E-F35D79D00695}"/>
                </a:ext>
              </a:extLst>
            </p:cNvPr>
            <p:cNvSpPr txBox="1"/>
            <p:nvPr/>
          </p:nvSpPr>
          <p:spPr>
            <a:xfrm>
              <a:off x="3528573" y="2718000"/>
              <a:ext cx="898853" cy="385362"/>
            </a:xfrm>
            <a:prstGeom prst="rect">
              <a:avLst/>
            </a:prstGeom>
          </p:spPr>
          <p:txBody>
            <a:bodyPr vert="horz" wrap="square" lIns="0" tIns="15875"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56</a:t>
              </a:r>
              <a:r>
                <a:rPr kumimoji="0"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47</a:t>
              </a:r>
              <a:r>
                <a:rPr kumimoji="0"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5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71</a:t>
              </a:r>
              <a:r>
                <a:rPr kumimoji="0" sz="1000" b="0" i="0" u="none" strike="noStrike" kern="1200" cap="none" spc="5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 name="object 19">
              <a:extLst>
                <a:ext uri="{FF2B5EF4-FFF2-40B4-BE49-F238E27FC236}">
                  <a16:creationId xmlns:a16="http://schemas.microsoft.com/office/drawing/2014/main" id="{A5871349-8059-4AF6-B9F1-7AC4456193EC}"/>
                </a:ext>
              </a:extLst>
            </p:cNvPr>
            <p:cNvSpPr txBox="1"/>
            <p:nvPr/>
          </p:nvSpPr>
          <p:spPr>
            <a:xfrm>
              <a:off x="5256589" y="2984400"/>
              <a:ext cx="682822" cy="385362"/>
            </a:xfrm>
            <a:prstGeom prst="rect">
              <a:avLst/>
            </a:prstGeom>
          </p:spPr>
          <p:txBody>
            <a:bodyPr vert="horz" wrap="square" lIns="0" tIns="15875"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34</a:t>
              </a:r>
              <a:r>
                <a:rPr kumimoji="0"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27</a:t>
              </a: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40</a:t>
              </a: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 name="object 20">
              <a:extLst>
                <a:ext uri="{FF2B5EF4-FFF2-40B4-BE49-F238E27FC236}">
                  <a16:creationId xmlns:a16="http://schemas.microsoft.com/office/drawing/2014/main" id="{7A5DD1CD-7708-4F82-83AC-F2DE19DFC750}"/>
                </a:ext>
              </a:extLst>
            </p:cNvPr>
            <p:cNvSpPr txBox="1"/>
            <p:nvPr/>
          </p:nvSpPr>
          <p:spPr>
            <a:xfrm>
              <a:off x="6462000" y="3232800"/>
              <a:ext cx="1512000" cy="396899"/>
            </a:xfrm>
            <a:prstGeom prst="rect">
              <a:avLst/>
            </a:prstGeom>
          </p:spPr>
          <p:txBody>
            <a:bodyPr vert="horz" wrap="square" lIns="0" tIns="21590" rIns="0" bIns="0" rtlCol="0">
              <a:noAutofit/>
            </a:bodyPr>
            <a:lstStyle/>
            <a:p>
              <a:pPr marL="0" marR="5080" lvl="0" indent="0" algn="ctr"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Transmission rate: </a:t>
              </a:r>
              <a:r>
                <a:rPr kumimoji="0" lang="fr-CH"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21</a:t>
              </a:r>
              <a:r>
                <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19</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24</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9" name="object 54">
              <a:extLst>
                <a:ext uri="{FF2B5EF4-FFF2-40B4-BE49-F238E27FC236}">
                  <a16:creationId xmlns:a16="http://schemas.microsoft.com/office/drawing/2014/main" id="{2FEFE41D-802A-498E-A3A8-F6DA4F787720}"/>
                </a:ext>
              </a:extLst>
            </p:cNvPr>
            <p:cNvSpPr txBox="1"/>
            <p:nvPr/>
          </p:nvSpPr>
          <p:spPr>
            <a:xfrm>
              <a:off x="1548000" y="4206434"/>
              <a:ext cx="1620000" cy="507599"/>
            </a:xfrm>
            <a:prstGeom prst="rect">
              <a:avLst/>
            </a:prstGeom>
          </p:spPr>
          <p:txBody>
            <a:bodyPr vert="horz" wrap="square" lIns="72000" tIns="0" rIns="7200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Births to women  living with HIV</a:t>
              </a:r>
            </a:p>
          </p:txBody>
        </p:sp>
        <p:sp>
          <p:nvSpPr>
            <p:cNvPr id="33" name="object 54">
              <a:extLst>
                <a:ext uri="{FF2B5EF4-FFF2-40B4-BE49-F238E27FC236}">
                  <a16:creationId xmlns:a16="http://schemas.microsoft.com/office/drawing/2014/main" id="{A299563E-7523-4B43-8BAD-F7859B6D2214}"/>
                </a:ext>
              </a:extLst>
            </p:cNvPr>
            <p:cNvSpPr txBox="1"/>
            <p:nvPr/>
          </p:nvSpPr>
          <p:spPr>
            <a:xfrm>
              <a:off x="3168000" y="4206434"/>
              <a:ext cx="1620000" cy="768739"/>
            </a:xfrm>
            <a:prstGeom prst="rect">
              <a:avLst/>
            </a:prstGeom>
          </p:spPr>
          <p:txBody>
            <a:bodyPr vert="horz" wrap="square" lIns="72000" tIns="0" rIns="7200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Women receiving  antiretrovirals to prevent vertical transmission</a:t>
              </a:r>
            </a:p>
          </p:txBody>
        </p:sp>
        <p:sp>
          <p:nvSpPr>
            <p:cNvPr id="36" name="object 54">
              <a:extLst>
                <a:ext uri="{FF2B5EF4-FFF2-40B4-BE49-F238E27FC236}">
                  <a16:creationId xmlns:a16="http://schemas.microsoft.com/office/drawing/2014/main" id="{3A1C6428-1F3B-4694-8E11-728EAE6A6462}"/>
                </a:ext>
              </a:extLst>
            </p:cNvPr>
            <p:cNvSpPr txBox="1"/>
            <p:nvPr/>
          </p:nvSpPr>
          <p:spPr>
            <a:xfrm>
              <a:off x="4788000" y="4206434"/>
              <a:ext cx="1620000" cy="768737"/>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mn-ea"/>
                  <a:cs typeface="Arial"/>
                </a:rPr>
                <a:t>Infants tested by eight weeks of age</a:t>
              </a:r>
            </a:p>
          </p:txBody>
        </p:sp>
        <p:sp>
          <p:nvSpPr>
            <p:cNvPr id="39" name="object 54">
              <a:extLst>
                <a:ext uri="{FF2B5EF4-FFF2-40B4-BE49-F238E27FC236}">
                  <a16:creationId xmlns:a16="http://schemas.microsoft.com/office/drawing/2014/main" id="{73FEB3EE-9FF9-4849-A380-45F784D505EF}"/>
                </a:ext>
              </a:extLst>
            </p:cNvPr>
            <p:cNvSpPr txBox="1"/>
            <p:nvPr/>
          </p:nvSpPr>
          <p:spPr>
            <a:xfrm>
              <a:off x="6408000" y="4206434"/>
              <a:ext cx="1620000" cy="396904"/>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mn-ea"/>
                  <a:cs typeface="Arial"/>
                </a:rPr>
                <a:t>New child infections</a:t>
              </a:r>
            </a:p>
          </p:txBody>
        </p:sp>
        <p:sp>
          <p:nvSpPr>
            <p:cNvPr id="43" name="TextBox 42">
              <a:extLst>
                <a:ext uri="{FF2B5EF4-FFF2-40B4-BE49-F238E27FC236}">
                  <a16:creationId xmlns:a16="http://schemas.microsoft.com/office/drawing/2014/main" id="{89D18A82-3A4C-44B3-8A1F-47826346038B}"/>
                </a:ext>
              </a:extLst>
            </p:cNvPr>
            <p:cNvSpPr txBox="1"/>
            <p:nvPr/>
          </p:nvSpPr>
          <p:spPr>
            <a:xfrm>
              <a:off x="720000" y="2827634"/>
              <a:ext cx="123111" cy="36548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Number</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4" name="TextBox 43">
              <a:extLst>
                <a:ext uri="{FF2B5EF4-FFF2-40B4-BE49-F238E27FC236}">
                  <a16:creationId xmlns:a16="http://schemas.microsoft.com/office/drawing/2014/main" id="{F1C2166F-BC2D-4CA3-A321-8B9CB02FC497}"/>
                </a:ext>
              </a:extLst>
            </p:cNvPr>
            <p:cNvSpPr txBox="1"/>
            <p:nvPr/>
          </p:nvSpPr>
          <p:spPr>
            <a:xfrm>
              <a:off x="1099019" y="1866434"/>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6" name="TextBox 45">
              <a:extLst>
                <a:ext uri="{FF2B5EF4-FFF2-40B4-BE49-F238E27FC236}">
                  <a16:creationId xmlns:a16="http://schemas.microsoft.com/office/drawing/2014/main" id="{9F072545-8E72-4E5D-9C17-0CFFC051DCA3}"/>
                </a:ext>
              </a:extLst>
            </p:cNvPr>
            <p:cNvSpPr txBox="1"/>
            <p:nvPr/>
          </p:nvSpPr>
          <p:spPr>
            <a:xfrm>
              <a:off x="1099019" y="2484000"/>
              <a:ext cx="35266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7" name="TextBox 46">
              <a:extLst>
                <a:ext uri="{FF2B5EF4-FFF2-40B4-BE49-F238E27FC236}">
                  <a16:creationId xmlns:a16="http://schemas.microsoft.com/office/drawing/2014/main" id="{1BE96102-9928-4270-AC26-06EFAADDF238}"/>
                </a:ext>
              </a:extLst>
            </p:cNvPr>
            <p:cNvSpPr txBox="1"/>
            <p:nvPr/>
          </p:nvSpPr>
          <p:spPr>
            <a:xfrm>
              <a:off x="1099018" y="27936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8" name="TextBox 47">
              <a:extLst>
                <a:ext uri="{FF2B5EF4-FFF2-40B4-BE49-F238E27FC236}">
                  <a16:creationId xmlns:a16="http://schemas.microsoft.com/office/drawing/2014/main" id="{83F54BCD-7F4F-4CE7-ADE2-32A6208C4A3B}"/>
                </a:ext>
              </a:extLst>
            </p:cNvPr>
            <p:cNvSpPr txBox="1"/>
            <p:nvPr/>
          </p:nvSpPr>
          <p:spPr>
            <a:xfrm>
              <a:off x="1099018" y="31032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9" name="TextBox 48">
              <a:extLst>
                <a:ext uri="{FF2B5EF4-FFF2-40B4-BE49-F238E27FC236}">
                  <a16:creationId xmlns:a16="http://schemas.microsoft.com/office/drawing/2014/main" id="{6847A186-B983-4A7D-B4DF-DC04A9506734}"/>
                </a:ext>
              </a:extLst>
            </p:cNvPr>
            <p:cNvSpPr txBox="1"/>
            <p:nvPr/>
          </p:nvSpPr>
          <p:spPr>
            <a:xfrm>
              <a:off x="1099018" y="34128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50" name="TextBox 49">
              <a:extLst>
                <a:ext uri="{FF2B5EF4-FFF2-40B4-BE49-F238E27FC236}">
                  <a16:creationId xmlns:a16="http://schemas.microsoft.com/office/drawing/2014/main" id="{A896AC5E-A745-4FF8-902D-763AF8394B64}"/>
                </a:ext>
              </a:extLst>
            </p:cNvPr>
            <p:cNvSpPr txBox="1"/>
            <p:nvPr/>
          </p:nvSpPr>
          <p:spPr>
            <a:xfrm>
              <a:off x="1099018" y="37188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54" name="TextBox 53">
              <a:extLst>
                <a:ext uri="{FF2B5EF4-FFF2-40B4-BE49-F238E27FC236}">
                  <a16:creationId xmlns:a16="http://schemas.microsoft.com/office/drawing/2014/main" id="{9A91E61C-8E78-4BA6-9B96-5DC899926DF3}"/>
                </a:ext>
              </a:extLst>
            </p:cNvPr>
            <p:cNvSpPr txBox="1"/>
            <p:nvPr/>
          </p:nvSpPr>
          <p:spPr>
            <a:xfrm>
              <a:off x="1387561" y="40284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117" name="Group 116">
              <a:extLst>
                <a:ext uri="{FF2B5EF4-FFF2-40B4-BE49-F238E27FC236}">
                  <a16:creationId xmlns:a16="http://schemas.microsoft.com/office/drawing/2014/main" id="{CD92501E-0FF1-40FF-842B-3B9071055443}"/>
                </a:ext>
              </a:extLst>
            </p:cNvPr>
            <p:cNvGrpSpPr/>
            <p:nvPr/>
          </p:nvGrpSpPr>
          <p:grpSpPr>
            <a:xfrm>
              <a:off x="5077303" y="5286434"/>
              <a:ext cx="2046445" cy="153888"/>
              <a:chOff x="2160000" y="5147320"/>
              <a:chExt cx="2046445" cy="153888"/>
            </a:xfrm>
          </p:grpSpPr>
          <p:sp>
            <p:nvSpPr>
              <p:cNvPr id="112" name="object 14">
                <a:extLst>
                  <a:ext uri="{FF2B5EF4-FFF2-40B4-BE49-F238E27FC236}">
                    <a16:creationId xmlns:a16="http://schemas.microsoft.com/office/drawing/2014/main" id="{FD5950C5-419E-4625-95CC-0260A5E8EEC3}"/>
                  </a:ext>
                </a:extLst>
              </p:cNvPr>
              <p:cNvSpPr/>
              <p:nvPr/>
            </p:nvSpPr>
            <p:spPr>
              <a:xfrm>
                <a:off x="2160000" y="516532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3" name="TextBox 112">
                <a:extLst>
                  <a:ext uri="{FF2B5EF4-FFF2-40B4-BE49-F238E27FC236}">
                    <a16:creationId xmlns:a16="http://schemas.microsoft.com/office/drawing/2014/main" id="{612C1630-BE0B-403F-95AC-D6FB3019B11B}"/>
                  </a:ext>
                </a:extLst>
              </p:cNvPr>
              <p:cNvSpPr txBox="1"/>
              <p:nvPr/>
            </p:nvSpPr>
            <p:spPr>
              <a:xfrm>
                <a:off x="2340550" y="5147320"/>
                <a:ext cx="1865895"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Children newly infected with HIV</a:t>
                </a:r>
              </a:p>
            </p:txBody>
          </p:sp>
        </p:grpSp>
        <p:grpSp>
          <p:nvGrpSpPr>
            <p:cNvPr id="116" name="Group 115">
              <a:extLst>
                <a:ext uri="{FF2B5EF4-FFF2-40B4-BE49-F238E27FC236}">
                  <a16:creationId xmlns:a16="http://schemas.microsoft.com/office/drawing/2014/main" id="{9EF29CB7-DAAD-40CC-9F9E-5C0A1310737D}"/>
                </a:ext>
              </a:extLst>
            </p:cNvPr>
            <p:cNvGrpSpPr/>
            <p:nvPr/>
          </p:nvGrpSpPr>
          <p:grpSpPr>
            <a:xfrm>
              <a:off x="2557303" y="5286434"/>
              <a:ext cx="2110566" cy="153888"/>
              <a:chOff x="2160000" y="4931320"/>
              <a:chExt cx="2110566" cy="153888"/>
            </a:xfrm>
          </p:grpSpPr>
          <p:sp>
            <p:nvSpPr>
              <p:cNvPr id="114" name="object 13">
                <a:extLst>
                  <a:ext uri="{FF2B5EF4-FFF2-40B4-BE49-F238E27FC236}">
                    <a16:creationId xmlns:a16="http://schemas.microsoft.com/office/drawing/2014/main" id="{5C6B7841-0189-4D95-B67C-028CB8920ED3}"/>
                  </a:ext>
                </a:extLst>
              </p:cNvPr>
              <p:cNvSpPr/>
              <p:nvPr/>
            </p:nvSpPr>
            <p:spPr>
              <a:xfrm>
                <a:off x="2160000" y="494932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5" name="TextBox 114">
                <a:extLst>
                  <a:ext uri="{FF2B5EF4-FFF2-40B4-BE49-F238E27FC236}">
                    <a16:creationId xmlns:a16="http://schemas.microsoft.com/office/drawing/2014/main" id="{169317BC-111B-400E-80B2-0DD5B78E86D4}"/>
                  </a:ext>
                </a:extLst>
              </p:cNvPr>
              <p:cNvSpPr txBox="1"/>
              <p:nvPr/>
            </p:nvSpPr>
            <p:spPr>
              <a:xfrm>
                <a:off x="2340550" y="4931320"/>
                <a:ext cx="1930016"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Any birth to women living with HIV</a:t>
                </a:r>
              </a:p>
            </p:txBody>
          </p:sp>
        </p:grpSp>
        <p:sp>
          <p:nvSpPr>
            <p:cNvPr id="32" name="TextBox 31">
              <a:extLst>
                <a:ext uri="{FF2B5EF4-FFF2-40B4-BE49-F238E27FC236}">
                  <a16:creationId xmlns:a16="http://schemas.microsoft.com/office/drawing/2014/main" id="{E36538D3-DC1D-4A18-AAB8-4688A9B72DA5}"/>
                </a:ext>
              </a:extLst>
            </p:cNvPr>
            <p:cNvSpPr txBox="1"/>
            <p:nvPr/>
          </p:nvSpPr>
          <p:spPr>
            <a:xfrm>
              <a:off x="1099017" y="21780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168023038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E4DA870-279A-41C5-893D-5B76CBCE3065}"/>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resource availability, by source, Asia and the Pacific,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2010–2018, and projected resource needs by 2020</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00563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resource availability and needs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1" name="object 66">
              <a:extLst>
                <a:ext uri="{FF2B5EF4-FFF2-40B4-BE49-F238E27FC236}">
                  <a16:creationId xmlns:a16="http://schemas.microsoft.com/office/drawing/2014/main" id="{1BA23961-F124-4BCF-A8B4-EB15FF8A0375}"/>
                </a:ext>
              </a:extLst>
            </p:cNvPr>
            <p:cNvSpPr txBox="1"/>
            <p:nvPr/>
          </p:nvSpPr>
          <p:spPr>
            <a:xfrm>
              <a:off x="504000" y="2862000"/>
              <a:ext cx="153888" cy="767614"/>
            </a:xfrm>
            <a:prstGeom prst="rect">
              <a:avLst/>
            </a:prstGeom>
            <a:noFill/>
          </p:spPr>
          <p:txBody>
            <a:bodyPr vert="vert270" wrap="square" lIns="0" tIns="0" rIns="0" bIns="0" rtlCol="0">
              <a:spAutoFit/>
            </a:bodyPr>
            <a:lstStyle>
              <a:defPPr>
                <a:defRPr lang="en-US"/>
              </a:defPPr>
              <a:lvl1pPr algn="r">
                <a:defRPr sz="1000">
                  <a:solidFill>
                    <a:schemeClr val="tx1">
                      <a:lumMod val="75000"/>
                      <a:lumOff val="25000"/>
                    </a:schemeClr>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US$ (million)</a:t>
              </a:r>
            </a:p>
          </p:txBody>
        </p:sp>
        <p:sp>
          <p:nvSpPr>
            <p:cNvPr id="50" name="object 55">
              <a:extLst>
                <a:ext uri="{FF2B5EF4-FFF2-40B4-BE49-F238E27FC236}">
                  <a16:creationId xmlns:a16="http://schemas.microsoft.com/office/drawing/2014/main" id="{B56D2320-CCE9-4077-91CA-E7B89F503DC1}"/>
                </a:ext>
              </a:extLst>
            </p:cNvPr>
            <p:cNvSpPr/>
            <p:nvPr/>
          </p:nvSpPr>
          <p:spPr>
            <a:xfrm>
              <a:off x="1260617" y="2160000"/>
              <a:ext cx="0" cy="2160000"/>
            </a:xfrm>
            <a:custGeom>
              <a:avLst/>
              <a:gdLst/>
              <a:ahLst/>
              <a:cxnLst/>
              <a:rect l="l" t="t" r="r" b="b"/>
              <a:pathLst>
                <a:path h="2371090">
                  <a:moveTo>
                    <a:pt x="0" y="0"/>
                  </a:moveTo>
                  <a:lnTo>
                    <a:pt x="0" y="2370582"/>
                  </a:lnTo>
                </a:path>
              </a:pathLst>
            </a:custGeom>
            <a:ln w="380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51" name="object 56">
              <a:extLst>
                <a:ext uri="{FF2B5EF4-FFF2-40B4-BE49-F238E27FC236}">
                  <a16:creationId xmlns:a16="http://schemas.microsoft.com/office/drawing/2014/main" id="{A7903E3C-40BE-434E-9F9B-718256C79992}"/>
                </a:ext>
              </a:extLst>
            </p:cNvPr>
            <p:cNvSpPr/>
            <p:nvPr/>
          </p:nvSpPr>
          <p:spPr>
            <a:xfrm>
              <a:off x="1260000" y="4319185"/>
              <a:ext cx="5940000" cy="0"/>
            </a:xfrm>
            <a:custGeom>
              <a:avLst/>
              <a:gdLst/>
              <a:ahLst/>
              <a:cxnLst/>
              <a:rect l="l" t="t" r="r" b="b"/>
              <a:pathLst>
                <a:path w="3792854">
                  <a:moveTo>
                    <a:pt x="0" y="0"/>
                  </a:moveTo>
                  <a:lnTo>
                    <a:pt x="3792474" y="0"/>
                  </a:lnTo>
                </a:path>
              </a:pathLst>
            </a:custGeom>
            <a:ln w="3822">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8" name="TextBox 87">
              <a:extLst>
                <a:ext uri="{FF2B5EF4-FFF2-40B4-BE49-F238E27FC236}">
                  <a16:creationId xmlns:a16="http://schemas.microsoft.com/office/drawing/2014/main" id="{3224F10F-A365-46DB-ABA0-7A5C36D4EE0B}"/>
                </a:ext>
              </a:extLst>
            </p:cNvPr>
            <p:cNvSpPr txBox="1"/>
            <p:nvPr/>
          </p:nvSpPr>
          <p:spPr>
            <a:xfrm>
              <a:off x="894128" y="2088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554CB162-C614-4189-AAFC-A538D12EAEC4}"/>
                </a:ext>
              </a:extLst>
            </p:cNvPr>
            <p:cNvSpPr txBox="1"/>
            <p:nvPr/>
          </p:nvSpPr>
          <p:spPr>
            <a:xfrm>
              <a:off x="894128" y="3528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39F4B846-722E-49B0-9F34-F80702158DA8}"/>
                </a:ext>
              </a:extLst>
            </p:cNvPr>
            <p:cNvSpPr txBox="1"/>
            <p:nvPr/>
          </p:nvSpPr>
          <p:spPr>
            <a:xfrm>
              <a:off x="894128" y="3888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58BA51EA-90E0-441A-8D7C-666E1FD65CF9}"/>
                </a:ext>
              </a:extLst>
            </p:cNvPr>
            <p:cNvSpPr txBox="1"/>
            <p:nvPr/>
          </p:nvSpPr>
          <p:spPr>
            <a:xfrm>
              <a:off x="894128" y="2808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979E748F-26AD-46FB-82A4-E63DFFCFFF59}"/>
                </a:ext>
              </a:extLst>
            </p:cNvPr>
            <p:cNvSpPr txBox="1"/>
            <p:nvPr/>
          </p:nvSpPr>
          <p:spPr>
            <a:xfrm>
              <a:off x="1105726" y="4248000"/>
              <a:ext cx="70532"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5" name="object 54">
              <a:extLst>
                <a:ext uri="{FF2B5EF4-FFF2-40B4-BE49-F238E27FC236}">
                  <a16:creationId xmlns:a16="http://schemas.microsoft.com/office/drawing/2014/main" id="{D9CE4E5D-9429-40D4-BFD9-A5BBF81D7637}"/>
                </a:ext>
              </a:extLst>
            </p:cNvPr>
            <p:cNvSpPr txBox="1"/>
            <p:nvPr/>
          </p:nvSpPr>
          <p:spPr>
            <a:xfrm>
              <a:off x="12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6" name="object 54">
              <a:extLst>
                <a:ext uri="{FF2B5EF4-FFF2-40B4-BE49-F238E27FC236}">
                  <a16:creationId xmlns:a16="http://schemas.microsoft.com/office/drawing/2014/main" id="{E4ED9A30-E9D1-4324-9C9F-C6BE9E6DA618}"/>
                </a:ext>
              </a:extLst>
            </p:cNvPr>
            <p:cNvSpPr txBox="1"/>
            <p:nvPr/>
          </p:nvSpPr>
          <p:spPr>
            <a:xfrm>
              <a:off x="18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11</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7" name="object 54">
              <a:extLst>
                <a:ext uri="{FF2B5EF4-FFF2-40B4-BE49-F238E27FC236}">
                  <a16:creationId xmlns:a16="http://schemas.microsoft.com/office/drawing/2014/main" id="{8BC02018-FC15-41EC-B5B5-6E49E5272B5C}"/>
                </a:ext>
              </a:extLst>
            </p:cNvPr>
            <p:cNvSpPr txBox="1"/>
            <p:nvPr/>
          </p:nvSpPr>
          <p:spPr>
            <a:xfrm>
              <a:off x="23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2</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8" name="object 54">
              <a:extLst>
                <a:ext uri="{FF2B5EF4-FFF2-40B4-BE49-F238E27FC236}">
                  <a16:creationId xmlns:a16="http://schemas.microsoft.com/office/drawing/2014/main" id="{97A4ADD2-BFD3-4537-A6D7-4B137D5CA374}"/>
                </a:ext>
              </a:extLst>
            </p:cNvPr>
            <p:cNvSpPr txBox="1"/>
            <p:nvPr/>
          </p:nvSpPr>
          <p:spPr>
            <a:xfrm>
              <a:off x="28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3</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9" name="object 54">
              <a:extLst>
                <a:ext uri="{FF2B5EF4-FFF2-40B4-BE49-F238E27FC236}">
                  <a16:creationId xmlns:a16="http://schemas.microsoft.com/office/drawing/2014/main" id="{EF2BC9FF-1357-451D-A9DB-822A56FA1771}"/>
                </a:ext>
              </a:extLst>
            </p:cNvPr>
            <p:cNvSpPr txBox="1"/>
            <p:nvPr/>
          </p:nvSpPr>
          <p:spPr>
            <a:xfrm>
              <a:off x="342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4</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0" name="object 54">
              <a:extLst>
                <a:ext uri="{FF2B5EF4-FFF2-40B4-BE49-F238E27FC236}">
                  <a16:creationId xmlns:a16="http://schemas.microsoft.com/office/drawing/2014/main" id="{3CF970B7-B613-4FE5-8395-9C5448173FA5}"/>
                </a:ext>
              </a:extLst>
            </p:cNvPr>
            <p:cNvSpPr txBox="1"/>
            <p:nvPr/>
          </p:nvSpPr>
          <p:spPr>
            <a:xfrm>
              <a:off x="39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5</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1" name="object 54">
              <a:extLst>
                <a:ext uri="{FF2B5EF4-FFF2-40B4-BE49-F238E27FC236}">
                  <a16:creationId xmlns:a16="http://schemas.microsoft.com/office/drawing/2014/main" id="{C31A4A32-18A5-4EB5-86C7-7DBD0352DCE4}"/>
                </a:ext>
              </a:extLst>
            </p:cNvPr>
            <p:cNvSpPr txBox="1"/>
            <p:nvPr/>
          </p:nvSpPr>
          <p:spPr>
            <a:xfrm>
              <a:off x="55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8</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2" name="object 54">
              <a:extLst>
                <a:ext uri="{FF2B5EF4-FFF2-40B4-BE49-F238E27FC236}">
                  <a16:creationId xmlns:a16="http://schemas.microsoft.com/office/drawing/2014/main" id="{89E84709-A0D2-4ABE-8547-25F5CB10BBCB}"/>
                </a:ext>
              </a:extLst>
            </p:cNvPr>
            <p:cNvSpPr txBox="1"/>
            <p:nvPr/>
          </p:nvSpPr>
          <p:spPr>
            <a:xfrm>
              <a:off x="45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6</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8D2F20FA-ACA2-41B2-8E4A-67368B09DCAE}"/>
                </a:ext>
              </a:extLst>
            </p:cNvPr>
            <p:cNvSpPr txBox="1"/>
            <p:nvPr/>
          </p:nvSpPr>
          <p:spPr>
            <a:xfrm>
              <a:off x="50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7</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F63F651B-58BF-4375-AAA5-8C5788D3E5F3}"/>
                </a:ext>
              </a:extLst>
            </p:cNvPr>
            <p:cNvSpPr txBox="1"/>
            <p:nvPr/>
          </p:nvSpPr>
          <p:spPr>
            <a:xfrm>
              <a:off x="66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grpSp>
          <p:nvGrpSpPr>
            <p:cNvPr id="86" name="Group 85">
              <a:extLst>
                <a:ext uri="{FF2B5EF4-FFF2-40B4-BE49-F238E27FC236}">
                  <a16:creationId xmlns:a16="http://schemas.microsoft.com/office/drawing/2014/main" id="{3333656A-3183-4D23-9686-C1A1209F38CE}"/>
                </a:ext>
              </a:extLst>
            </p:cNvPr>
            <p:cNvGrpSpPr/>
            <p:nvPr/>
          </p:nvGrpSpPr>
          <p:grpSpPr>
            <a:xfrm>
              <a:off x="7560000" y="3096000"/>
              <a:ext cx="1727632" cy="169277"/>
              <a:chOff x="7740000" y="2754000"/>
              <a:chExt cx="1727632" cy="169277"/>
            </a:xfrm>
          </p:grpSpPr>
          <p:sp>
            <p:nvSpPr>
              <p:cNvPr id="87" name="object 14">
                <a:extLst>
                  <a:ext uri="{FF2B5EF4-FFF2-40B4-BE49-F238E27FC236}">
                    <a16:creationId xmlns:a16="http://schemas.microsoft.com/office/drawing/2014/main" id="{02B31065-232F-4354-80EB-F446F0C776F9}"/>
                  </a:ext>
                </a:extLst>
              </p:cNvPr>
              <p:cNvSpPr/>
              <p:nvPr/>
            </p:nvSpPr>
            <p:spPr>
              <a:xfrm>
                <a:off x="7740000" y="2772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4" name="TextBox 103">
                <a:extLst>
                  <a:ext uri="{FF2B5EF4-FFF2-40B4-BE49-F238E27FC236}">
                    <a16:creationId xmlns:a16="http://schemas.microsoft.com/office/drawing/2014/main" id="{8C2DC52A-C97B-4D2B-BA9D-A400DAA1704A}"/>
                  </a:ext>
                </a:extLst>
              </p:cNvPr>
              <p:cNvSpPr txBox="1"/>
              <p:nvPr/>
            </p:nvSpPr>
            <p:spPr>
              <a:xfrm>
                <a:off x="7956000" y="2754000"/>
                <a:ext cx="151163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United States (bilateral)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16" name="Group 115">
              <a:extLst>
                <a:ext uri="{FF2B5EF4-FFF2-40B4-BE49-F238E27FC236}">
                  <a16:creationId xmlns:a16="http://schemas.microsoft.com/office/drawing/2014/main" id="{88A0FD87-E513-4F9E-AB0D-580C8F11711C}"/>
                </a:ext>
              </a:extLst>
            </p:cNvPr>
            <p:cNvGrpSpPr/>
            <p:nvPr/>
          </p:nvGrpSpPr>
          <p:grpSpPr>
            <a:xfrm>
              <a:off x="7560000" y="3312000"/>
              <a:ext cx="985441" cy="169277"/>
              <a:chOff x="7740000" y="3006000"/>
              <a:chExt cx="985441" cy="169277"/>
            </a:xfrm>
          </p:grpSpPr>
          <p:sp>
            <p:nvSpPr>
              <p:cNvPr id="117" name="object 15">
                <a:extLst>
                  <a:ext uri="{FF2B5EF4-FFF2-40B4-BE49-F238E27FC236}">
                    <a16:creationId xmlns:a16="http://schemas.microsoft.com/office/drawing/2014/main" id="{41622A3E-56DD-4B04-92CE-56E8FA3BBD83}"/>
                  </a:ext>
                </a:extLst>
              </p:cNvPr>
              <p:cNvSpPr/>
              <p:nvPr/>
            </p:nvSpPr>
            <p:spPr>
              <a:xfrm>
                <a:off x="7740000" y="3024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8" name="TextBox 117">
                <a:extLst>
                  <a:ext uri="{FF2B5EF4-FFF2-40B4-BE49-F238E27FC236}">
                    <a16:creationId xmlns:a16="http://schemas.microsoft.com/office/drawing/2014/main" id="{061BB454-19C4-44BB-8539-887C521709DA}"/>
                  </a:ext>
                </a:extLst>
              </p:cNvPr>
              <p:cNvSpPr txBox="1"/>
              <p:nvPr/>
            </p:nvSpPr>
            <p:spPr>
              <a:xfrm>
                <a:off x="7956000" y="3006000"/>
                <a:ext cx="769441"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Global Fund</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29" name="Group 128">
              <a:extLst>
                <a:ext uri="{FF2B5EF4-FFF2-40B4-BE49-F238E27FC236}">
                  <a16:creationId xmlns:a16="http://schemas.microsoft.com/office/drawing/2014/main" id="{187E5D0F-7624-423E-B933-FD8F79F62634}"/>
                </a:ext>
              </a:extLst>
            </p:cNvPr>
            <p:cNvGrpSpPr/>
            <p:nvPr/>
          </p:nvGrpSpPr>
          <p:grpSpPr>
            <a:xfrm>
              <a:off x="7560000" y="3528000"/>
              <a:ext cx="1374972" cy="169277"/>
              <a:chOff x="7740000" y="3258000"/>
              <a:chExt cx="1374972" cy="169277"/>
            </a:xfrm>
          </p:grpSpPr>
          <p:sp>
            <p:nvSpPr>
              <p:cNvPr id="130" name="object 16">
                <a:extLst>
                  <a:ext uri="{FF2B5EF4-FFF2-40B4-BE49-F238E27FC236}">
                    <a16:creationId xmlns:a16="http://schemas.microsoft.com/office/drawing/2014/main" id="{F4627AFD-A3BD-436E-8446-52A9B444EAF7}"/>
                  </a:ext>
                </a:extLst>
              </p:cNvPr>
              <p:cNvSpPr/>
              <p:nvPr/>
            </p:nvSpPr>
            <p:spPr>
              <a:xfrm>
                <a:off x="7740000" y="3276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TextBox 130">
                <a:extLst>
                  <a:ext uri="{FF2B5EF4-FFF2-40B4-BE49-F238E27FC236}">
                    <a16:creationId xmlns:a16="http://schemas.microsoft.com/office/drawing/2014/main" id="{0F355F66-1C3E-4EBC-9E55-C72EFF5B52F6}"/>
                  </a:ext>
                </a:extLst>
              </p:cNvPr>
              <p:cNvSpPr txBox="1"/>
              <p:nvPr/>
            </p:nvSpPr>
            <p:spPr>
              <a:xfrm>
                <a:off x="7956000" y="3258000"/>
                <a:ext cx="115897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Other international</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32" name="Group 131">
              <a:extLst>
                <a:ext uri="{FF2B5EF4-FFF2-40B4-BE49-F238E27FC236}">
                  <a16:creationId xmlns:a16="http://schemas.microsoft.com/office/drawing/2014/main" id="{79656AC3-F0F3-4A8B-BC5B-0769876BC11B}"/>
                </a:ext>
              </a:extLst>
            </p:cNvPr>
            <p:cNvGrpSpPr/>
            <p:nvPr/>
          </p:nvGrpSpPr>
          <p:grpSpPr>
            <a:xfrm>
              <a:off x="7560000" y="3744000"/>
              <a:ext cx="2048233" cy="169277"/>
              <a:chOff x="7740000" y="3510000"/>
              <a:chExt cx="2048233" cy="169277"/>
            </a:xfrm>
          </p:grpSpPr>
          <p:sp>
            <p:nvSpPr>
              <p:cNvPr id="133" name="object 17">
                <a:extLst>
                  <a:ext uri="{FF2B5EF4-FFF2-40B4-BE49-F238E27FC236}">
                    <a16:creationId xmlns:a16="http://schemas.microsoft.com/office/drawing/2014/main" id="{C1AFBBA0-2AB1-4D13-91C9-0C28A031BE77}"/>
                  </a:ext>
                </a:extLst>
              </p:cNvPr>
              <p:cNvSpPr/>
              <p:nvPr/>
            </p:nvSpPr>
            <p:spPr>
              <a:xfrm>
                <a:off x="7740000" y="3528000"/>
                <a:ext cx="144000" cy="1440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4" name="TextBox 133">
                <a:extLst>
                  <a:ext uri="{FF2B5EF4-FFF2-40B4-BE49-F238E27FC236}">
                    <a16:creationId xmlns:a16="http://schemas.microsoft.com/office/drawing/2014/main" id="{DE4963E0-F879-42F1-B3D2-9BA1728AADCB}"/>
                  </a:ext>
                </a:extLst>
              </p:cNvPr>
              <p:cNvSpPr txBox="1"/>
              <p:nvPr/>
            </p:nvSpPr>
            <p:spPr>
              <a:xfrm>
                <a:off x="7956000" y="3510000"/>
                <a:ext cx="183223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Resource needs (Fast-Track)</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35" name="Group 134">
              <a:extLst>
                <a:ext uri="{FF2B5EF4-FFF2-40B4-BE49-F238E27FC236}">
                  <a16:creationId xmlns:a16="http://schemas.microsoft.com/office/drawing/2014/main" id="{C4E17B60-A2A9-4CD8-920E-2F4743AB1EC2}"/>
                </a:ext>
              </a:extLst>
            </p:cNvPr>
            <p:cNvGrpSpPr/>
            <p:nvPr/>
          </p:nvGrpSpPr>
          <p:grpSpPr>
            <a:xfrm>
              <a:off x="7560000" y="2880000"/>
              <a:ext cx="2080293" cy="169277"/>
              <a:chOff x="7740000" y="2502000"/>
              <a:chExt cx="2080293" cy="169277"/>
            </a:xfrm>
          </p:grpSpPr>
          <p:sp>
            <p:nvSpPr>
              <p:cNvPr id="136" name="object 13">
                <a:extLst>
                  <a:ext uri="{FF2B5EF4-FFF2-40B4-BE49-F238E27FC236}">
                    <a16:creationId xmlns:a16="http://schemas.microsoft.com/office/drawing/2014/main" id="{45DD3DD2-0C48-4ADF-B245-BEB85B8FE094}"/>
                  </a:ext>
                </a:extLst>
              </p:cNvPr>
              <p:cNvSpPr/>
              <p:nvPr/>
            </p:nvSpPr>
            <p:spPr>
              <a:xfrm>
                <a:off x="7740000" y="252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TextBox 136">
                <a:extLst>
                  <a:ext uri="{FF2B5EF4-FFF2-40B4-BE49-F238E27FC236}">
                    <a16:creationId xmlns:a16="http://schemas.microsoft.com/office/drawing/2014/main" id="{BCAF8207-69BE-4028-9009-28BD96EA7F9B}"/>
                  </a:ext>
                </a:extLst>
              </p:cNvPr>
              <p:cNvSpPr txBox="1"/>
              <p:nvPr/>
            </p:nvSpPr>
            <p:spPr>
              <a:xfrm>
                <a:off x="7956000" y="2502000"/>
                <a:ext cx="186429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Domestic (public and private)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
          <p:nvSpPr>
            <p:cNvPr id="139" name="TextBox 138">
              <a:extLst>
                <a:ext uri="{FF2B5EF4-FFF2-40B4-BE49-F238E27FC236}">
                  <a16:creationId xmlns:a16="http://schemas.microsoft.com/office/drawing/2014/main" id="{62D749B0-1253-4AD1-9AE6-C44C4D7901B3}"/>
                </a:ext>
              </a:extLst>
            </p:cNvPr>
            <p:cNvSpPr txBox="1"/>
            <p:nvPr/>
          </p:nvSpPr>
          <p:spPr>
            <a:xfrm>
              <a:off x="892800" y="3168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0" name="TextBox 139">
              <a:extLst>
                <a:ext uri="{FF2B5EF4-FFF2-40B4-BE49-F238E27FC236}">
                  <a16:creationId xmlns:a16="http://schemas.microsoft.com/office/drawing/2014/main" id="{78FCBC79-6FEE-40EF-A47A-19E21512AAD6}"/>
                </a:ext>
              </a:extLst>
            </p:cNvPr>
            <p:cNvSpPr txBox="1"/>
            <p:nvPr/>
          </p:nvSpPr>
          <p:spPr>
            <a:xfrm>
              <a:off x="892800" y="2448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80" name="Oval 179">
              <a:extLst>
                <a:ext uri="{FF2B5EF4-FFF2-40B4-BE49-F238E27FC236}">
                  <a16:creationId xmlns:a16="http://schemas.microsoft.com/office/drawing/2014/main" id="{D25EAB10-943E-459D-A3B2-E2A908B07D8B}"/>
                </a:ext>
              </a:extLst>
            </p:cNvPr>
            <p:cNvSpPr/>
            <p:nvPr/>
          </p:nvSpPr>
          <p:spPr>
            <a:xfrm>
              <a:off x="6852216" y="2368913"/>
              <a:ext cx="252000" cy="252000"/>
            </a:xfrm>
            <a:prstGeom prst="ellipse">
              <a:avLst/>
            </a:prstGeom>
            <a:solidFill>
              <a:srgbClr val="8FBF2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Arial"/>
                <a:ea typeface="+mn-ea"/>
                <a:cs typeface="+mn-cs"/>
              </a:endParaRPr>
            </a:p>
          </p:txBody>
        </p:sp>
        <p:grpSp>
          <p:nvGrpSpPr>
            <p:cNvPr id="9" name="Group 8">
              <a:extLst>
                <a:ext uri="{FF2B5EF4-FFF2-40B4-BE49-F238E27FC236}">
                  <a16:creationId xmlns:a16="http://schemas.microsoft.com/office/drawing/2014/main" id="{DF199E22-77B8-4A5D-A6B2-0B6960B97E39}"/>
                </a:ext>
              </a:extLst>
            </p:cNvPr>
            <p:cNvGrpSpPr/>
            <p:nvPr/>
          </p:nvGrpSpPr>
          <p:grpSpPr>
            <a:xfrm>
              <a:off x="1443600" y="3064493"/>
              <a:ext cx="4570808" cy="1255506"/>
              <a:chOff x="12204000" y="3064493"/>
              <a:chExt cx="4570808" cy="1255506"/>
            </a:xfrm>
          </p:grpSpPr>
          <p:sp>
            <p:nvSpPr>
              <p:cNvPr id="77" name="object 21">
                <a:extLst>
                  <a:ext uri="{FF2B5EF4-FFF2-40B4-BE49-F238E27FC236}">
                    <a16:creationId xmlns:a16="http://schemas.microsoft.com/office/drawing/2014/main" id="{4B5C1AF3-D8AA-4A06-90CD-6E581FA48F1B}"/>
                  </a:ext>
                </a:extLst>
              </p:cNvPr>
              <p:cNvSpPr/>
              <p:nvPr/>
            </p:nvSpPr>
            <p:spPr>
              <a:xfrm>
                <a:off x="12204000" y="3814882"/>
                <a:ext cx="252000" cy="505003"/>
              </a:xfrm>
              <a:custGeom>
                <a:avLst/>
                <a:gdLst/>
                <a:ahLst/>
                <a:cxnLst/>
                <a:rect l="l" t="t" r="r" b="b"/>
                <a:pathLst>
                  <a:path w="108584" h="554354">
                    <a:moveTo>
                      <a:pt x="108203" y="0"/>
                    </a:moveTo>
                    <a:lnTo>
                      <a:pt x="0" y="0"/>
                    </a:lnTo>
                    <a:lnTo>
                      <a:pt x="0" y="553973"/>
                    </a:lnTo>
                    <a:lnTo>
                      <a:pt x="108203" y="553973"/>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8" name="object 22">
                <a:extLst>
                  <a:ext uri="{FF2B5EF4-FFF2-40B4-BE49-F238E27FC236}">
                    <a16:creationId xmlns:a16="http://schemas.microsoft.com/office/drawing/2014/main" id="{7BEE0782-D6BE-4BC4-8397-B517ADE534E6}"/>
                  </a:ext>
                </a:extLst>
              </p:cNvPr>
              <p:cNvSpPr/>
              <p:nvPr/>
            </p:nvSpPr>
            <p:spPr>
              <a:xfrm>
                <a:off x="12744597" y="3683684"/>
                <a:ext cx="252000" cy="636315"/>
              </a:xfrm>
              <a:custGeom>
                <a:avLst/>
                <a:gdLst/>
                <a:ahLst/>
                <a:cxnLst/>
                <a:rect l="l" t="t" r="r" b="b"/>
                <a:pathLst>
                  <a:path w="107950" h="698500">
                    <a:moveTo>
                      <a:pt x="107442" y="0"/>
                    </a:moveTo>
                    <a:lnTo>
                      <a:pt x="0" y="0"/>
                    </a:lnTo>
                    <a:lnTo>
                      <a:pt x="0" y="697992"/>
                    </a:lnTo>
                    <a:lnTo>
                      <a:pt x="107442" y="697992"/>
                    </a:lnTo>
                    <a:lnTo>
                      <a:pt x="107442"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9" name="object 23">
                <a:extLst>
                  <a:ext uri="{FF2B5EF4-FFF2-40B4-BE49-F238E27FC236}">
                    <a16:creationId xmlns:a16="http://schemas.microsoft.com/office/drawing/2014/main" id="{76B67AC1-90DC-442A-AF23-FA3577759689}"/>
                  </a:ext>
                </a:extLst>
              </p:cNvPr>
              <p:cNvSpPr/>
              <p:nvPr/>
            </p:nvSpPr>
            <p:spPr>
              <a:xfrm>
                <a:off x="13284001" y="3670496"/>
                <a:ext cx="252000" cy="649041"/>
              </a:xfrm>
              <a:custGeom>
                <a:avLst/>
                <a:gdLst/>
                <a:ahLst/>
                <a:cxnLst/>
                <a:rect l="l" t="t" r="r" b="b"/>
                <a:pathLst>
                  <a:path w="108585" h="712470">
                    <a:moveTo>
                      <a:pt x="108204" y="0"/>
                    </a:moveTo>
                    <a:lnTo>
                      <a:pt x="0" y="0"/>
                    </a:lnTo>
                    <a:lnTo>
                      <a:pt x="0" y="712469"/>
                    </a:lnTo>
                    <a:lnTo>
                      <a:pt x="108204" y="712469"/>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0" name="object 24">
                <a:extLst>
                  <a:ext uri="{FF2B5EF4-FFF2-40B4-BE49-F238E27FC236}">
                    <a16:creationId xmlns:a16="http://schemas.microsoft.com/office/drawing/2014/main" id="{F9E9E137-D8C9-4048-AD1A-91D27393E8D1}"/>
                  </a:ext>
                </a:extLst>
              </p:cNvPr>
              <p:cNvSpPr/>
              <p:nvPr/>
            </p:nvSpPr>
            <p:spPr>
              <a:xfrm>
                <a:off x="13823404" y="3633010"/>
                <a:ext cx="252000" cy="686642"/>
              </a:xfrm>
              <a:custGeom>
                <a:avLst/>
                <a:gdLst/>
                <a:ahLst/>
                <a:cxnLst/>
                <a:rect l="l" t="t" r="r" b="b"/>
                <a:pathLst>
                  <a:path w="108585" h="753745">
                    <a:moveTo>
                      <a:pt x="108204" y="0"/>
                    </a:moveTo>
                    <a:lnTo>
                      <a:pt x="0" y="0"/>
                    </a:lnTo>
                    <a:lnTo>
                      <a:pt x="0" y="753618"/>
                    </a:lnTo>
                    <a:lnTo>
                      <a:pt x="108204" y="753618"/>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1" name="object 25">
                <a:extLst>
                  <a:ext uri="{FF2B5EF4-FFF2-40B4-BE49-F238E27FC236}">
                    <a16:creationId xmlns:a16="http://schemas.microsoft.com/office/drawing/2014/main" id="{D2646B25-652A-4FF6-801F-559DBED81722}"/>
                  </a:ext>
                </a:extLst>
              </p:cNvPr>
              <p:cNvSpPr/>
              <p:nvPr/>
            </p:nvSpPr>
            <p:spPr>
              <a:xfrm>
                <a:off x="14364001" y="3585808"/>
                <a:ext cx="252000" cy="734076"/>
              </a:xfrm>
              <a:custGeom>
                <a:avLst/>
                <a:gdLst/>
                <a:ahLst/>
                <a:cxnLst/>
                <a:rect l="l" t="t" r="r" b="b"/>
                <a:pathLst>
                  <a:path w="108585" h="805815">
                    <a:moveTo>
                      <a:pt x="108204" y="0"/>
                    </a:moveTo>
                    <a:lnTo>
                      <a:pt x="0" y="0"/>
                    </a:lnTo>
                    <a:lnTo>
                      <a:pt x="0" y="805433"/>
                    </a:lnTo>
                    <a:lnTo>
                      <a:pt x="108204" y="805433"/>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2" name="object 26">
                <a:extLst>
                  <a:ext uri="{FF2B5EF4-FFF2-40B4-BE49-F238E27FC236}">
                    <a16:creationId xmlns:a16="http://schemas.microsoft.com/office/drawing/2014/main" id="{05ABD7E0-470A-4885-A478-AC10DDAB3195}"/>
                  </a:ext>
                </a:extLst>
              </p:cNvPr>
              <p:cNvSpPr/>
              <p:nvPr/>
            </p:nvSpPr>
            <p:spPr>
              <a:xfrm>
                <a:off x="14903404" y="3557348"/>
                <a:ext cx="252000" cy="762421"/>
              </a:xfrm>
              <a:custGeom>
                <a:avLst/>
                <a:gdLst/>
                <a:ahLst/>
                <a:cxnLst/>
                <a:rect l="l" t="t" r="r" b="b"/>
                <a:pathLst>
                  <a:path w="108585" h="836929">
                    <a:moveTo>
                      <a:pt x="108216" y="0"/>
                    </a:moveTo>
                    <a:lnTo>
                      <a:pt x="0" y="0"/>
                    </a:lnTo>
                    <a:lnTo>
                      <a:pt x="0" y="836676"/>
                    </a:lnTo>
                    <a:lnTo>
                      <a:pt x="108216" y="836676"/>
                    </a:lnTo>
                    <a:lnTo>
                      <a:pt x="108216"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3" name="object 27">
                <a:extLst>
                  <a:ext uri="{FF2B5EF4-FFF2-40B4-BE49-F238E27FC236}">
                    <a16:creationId xmlns:a16="http://schemas.microsoft.com/office/drawing/2014/main" id="{26C61F7E-6655-4754-9A8E-1423601F7EC5}"/>
                  </a:ext>
                </a:extLst>
              </p:cNvPr>
              <p:cNvSpPr/>
              <p:nvPr/>
            </p:nvSpPr>
            <p:spPr>
              <a:xfrm>
                <a:off x="15444001" y="3519169"/>
                <a:ext cx="252000" cy="800600"/>
              </a:xfrm>
              <a:custGeom>
                <a:avLst/>
                <a:gdLst/>
                <a:ahLst/>
                <a:cxnLst/>
                <a:rect l="l" t="t" r="r" b="b"/>
                <a:pathLst>
                  <a:path w="107950" h="878840">
                    <a:moveTo>
                      <a:pt x="107441" y="0"/>
                    </a:moveTo>
                    <a:lnTo>
                      <a:pt x="0" y="0"/>
                    </a:lnTo>
                    <a:lnTo>
                      <a:pt x="0" y="878585"/>
                    </a:lnTo>
                    <a:lnTo>
                      <a:pt x="107441" y="878585"/>
                    </a:lnTo>
                    <a:lnTo>
                      <a:pt x="107441"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4" name="object 28">
                <a:extLst>
                  <a:ext uri="{FF2B5EF4-FFF2-40B4-BE49-F238E27FC236}">
                    <a16:creationId xmlns:a16="http://schemas.microsoft.com/office/drawing/2014/main" id="{4BB14096-B65E-4384-8ACD-8C180FC9E660}"/>
                  </a:ext>
                </a:extLst>
              </p:cNvPr>
              <p:cNvSpPr/>
              <p:nvPr/>
            </p:nvSpPr>
            <p:spPr>
              <a:xfrm>
                <a:off x="15983405" y="3457387"/>
                <a:ext cx="252000" cy="862496"/>
              </a:xfrm>
              <a:custGeom>
                <a:avLst/>
                <a:gdLst/>
                <a:ahLst/>
                <a:cxnLst/>
                <a:rect l="l" t="t" r="r" b="b"/>
                <a:pathLst>
                  <a:path w="108585" h="946784">
                    <a:moveTo>
                      <a:pt x="108203" y="0"/>
                    </a:moveTo>
                    <a:lnTo>
                      <a:pt x="0" y="0"/>
                    </a:lnTo>
                    <a:lnTo>
                      <a:pt x="0" y="946404"/>
                    </a:lnTo>
                    <a:lnTo>
                      <a:pt x="108203" y="946404"/>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5" name="object 29">
                <a:extLst>
                  <a:ext uri="{FF2B5EF4-FFF2-40B4-BE49-F238E27FC236}">
                    <a16:creationId xmlns:a16="http://schemas.microsoft.com/office/drawing/2014/main" id="{F77943A6-B69F-413A-ACE0-2B2B2C5FBB15}"/>
                  </a:ext>
                </a:extLst>
              </p:cNvPr>
              <p:cNvSpPr/>
              <p:nvPr/>
            </p:nvSpPr>
            <p:spPr>
              <a:xfrm>
                <a:off x="16522808" y="3298424"/>
                <a:ext cx="252000" cy="1021575"/>
              </a:xfrm>
              <a:custGeom>
                <a:avLst/>
                <a:gdLst/>
                <a:ahLst/>
                <a:cxnLst/>
                <a:rect l="l" t="t" r="r" b="b"/>
                <a:pathLst>
                  <a:path w="108585" h="1121409">
                    <a:moveTo>
                      <a:pt x="108203" y="0"/>
                    </a:moveTo>
                    <a:lnTo>
                      <a:pt x="0" y="0"/>
                    </a:lnTo>
                    <a:lnTo>
                      <a:pt x="0" y="1120902"/>
                    </a:lnTo>
                    <a:lnTo>
                      <a:pt x="108203" y="1120902"/>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0" name="object 30">
                <a:extLst>
                  <a:ext uri="{FF2B5EF4-FFF2-40B4-BE49-F238E27FC236}">
                    <a16:creationId xmlns:a16="http://schemas.microsoft.com/office/drawing/2014/main" id="{8745FD96-3C1C-454C-92E5-1BD70556977D}"/>
                  </a:ext>
                </a:extLst>
              </p:cNvPr>
              <p:cNvSpPr/>
              <p:nvPr/>
            </p:nvSpPr>
            <p:spPr>
              <a:xfrm>
                <a:off x="12204000" y="3750324"/>
                <a:ext cx="252000" cy="64788"/>
              </a:xfrm>
              <a:custGeom>
                <a:avLst/>
                <a:gdLst/>
                <a:ahLst/>
                <a:cxnLst/>
                <a:rect l="l" t="t" r="r" b="b"/>
                <a:pathLst>
                  <a:path w="108584" h="71120">
                    <a:moveTo>
                      <a:pt x="0" y="70866"/>
                    </a:moveTo>
                    <a:lnTo>
                      <a:pt x="108203" y="70866"/>
                    </a:lnTo>
                    <a:lnTo>
                      <a:pt x="108203" y="0"/>
                    </a:lnTo>
                    <a:lnTo>
                      <a:pt x="0" y="0"/>
                    </a:lnTo>
                    <a:lnTo>
                      <a:pt x="0" y="70866"/>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2" name="object 31">
                <a:extLst>
                  <a:ext uri="{FF2B5EF4-FFF2-40B4-BE49-F238E27FC236}">
                    <a16:creationId xmlns:a16="http://schemas.microsoft.com/office/drawing/2014/main" id="{ABA094B2-6E87-4759-B4CD-018998D0224F}"/>
                  </a:ext>
                </a:extLst>
              </p:cNvPr>
              <p:cNvSpPr/>
              <p:nvPr/>
            </p:nvSpPr>
            <p:spPr>
              <a:xfrm>
                <a:off x="12744597" y="3604551"/>
                <a:ext cx="252000" cy="79250"/>
              </a:xfrm>
              <a:custGeom>
                <a:avLst/>
                <a:gdLst/>
                <a:ahLst/>
                <a:cxnLst/>
                <a:rect l="l" t="t" r="r" b="b"/>
                <a:pathLst>
                  <a:path w="107950" h="86995">
                    <a:moveTo>
                      <a:pt x="107442" y="0"/>
                    </a:moveTo>
                    <a:lnTo>
                      <a:pt x="0" y="0"/>
                    </a:lnTo>
                    <a:lnTo>
                      <a:pt x="0" y="86868"/>
                    </a:lnTo>
                    <a:lnTo>
                      <a:pt x="107442" y="86868"/>
                    </a:lnTo>
                    <a:lnTo>
                      <a:pt x="107442"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6" name="object 32">
                <a:extLst>
                  <a:ext uri="{FF2B5EF4-FFF2-40B4-BE49-F238E27FC236}">
                    <a16:creationId xmlns:a16="http://schemas.microsoft.com/office/drawing/2014/main" id="{CBCBFF27-D33D-4A6E-8F83-F2E5D0328BB5}"/>
                  </a:ext>
                </a:extLst>
              </p:cNvPr>
              <p:cNvSpPr/>
              <p:nvPr/>
            </p:nvSpPr>
            <p:spPr>
              <a:xfrm>
                <a:off x="13284001" y="3606633"/>
                <a:ext cx="252000" cy="64210"/>
              </a:xfrm>
              <a:custGeom>
                <a:avLst/>
                <a:gdLst/>
                <a:ahLst/>
                <a:cxnLst/>
                <a:rect l="l" t="t" r="r" b="b"/>
                <a:pathLst>
                  <a:path w="108585" h="70484">
                    <a:moveTo>
                      <a:pt x="0" y="70103"/>
                    </a:moveTo>
                    <a:lnTo>
                      <a:pt x="108204" y="70103"/>
                    </a:lnTo>
                    <a:lnTo>
                      <a:pt x="108204" y="0"/>
                    </a:lnTo>
                    <a:lnTo>
                      <a:pt x="0" y="0"/>
                    </a:lnTo>
                    <a:lnTo>
                      <a:pt x="0" y="70103"/>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7" name="object 33">
                <a:extLst>
                  <a:ext uri="{FF2B5EF4-FFF2-40B4-BE49-F238E27FC236}">
                    <a16:creationId xmlns:a16="http://schemas.microsoft.com/office/drawing/2014/main" id="{66787EAA-A3C4-4067-9F2B-70FF490E9161}"/>
                  </a:ext>
                </a:extLst>
              </p:cNvPr>
              <p:cNvSpPr/>
              <p:nvPr/>
            </p:nvSpPr>
            <p:spPr>
              <a:xfrm>
                <a:off x="13823404" y="3568454"/>
                <a:ext cx="252000" cy="64788"/>
              </a:xfrm>
              <a:custGeom>
                <a:avLst/>
                <a:gdLst/>
                <a:ahLst/>
                <a:cxnLst/>
                <a:rect l="l" t="t" r="r" b="b"/>
                <a:pathLst>
                  <a:path w="108585" h="71120">
                    <a:moveTo>
                      <a:pt x="0" y="70865"/>
                    </a:moveTo>
                    <a:lnTo>
                      <a:pt x="108204" y="70865"/>
                    </a:lnTo>
                    <a:lnTo>
                      <a:pt x="108204" y="0"/>
                    </a:lnTo>
                    <a:lnTo>
                      <a:pt x="0" y="0"/>
                    </a:lnTo>
                    <a:lnTo>
                      <a:pt x="0" y="70865"/>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8" name="object 34">
                <a:extLst>
                  <a:ext uri="{FF2B5EF4-FFF2-40B4-BE49-F238E27FC236}">
                    <a16:creationId xmlns:a16="http://schemas.microsoft.com/office/drawing/2014/main" id="{58B3C1D8-DEBB-4D9E-B962-DE96DB506E37}"/>
                  </a:ext>
                </a:extLst>
              </p:cNvPr>
              <p:cNvSpPr/>
              <p:nvPr/>
            </p:nvSpPr>
            <p:spPr>
              <a:xfrm>
                <a:off x="14364001" y="3524027"/>
                <a:ext cx="252000" cy="61896"/>
              </a:xfrm>
              <a:custGeom>
                <a:avLst/>
                <a:gdLst/>
                <a:ahLst/>
                <a:cxnLst/>
                <a:rect l="l" t="t" r="r" b="b"/>
                <a:pathLst>
                  <a:path w="108585" h="67945">
                    <a:moveTo>
                      <a:pt x="0" y="67817"/>
                    </a:moveTo>
                    <a:lnTo>
                      <a:pt x="108204" y="67817"/>
                    </a:lnTo>
                    <a:lnTo>
                      <a:pt x="108204" y="0"/>
                    </a:lnTo>
                    <a:lnTo>
                      <a:pt x="0" y="0"/>
                    </a:lnTo>
                    <a:lnTo>
                      <a:pt x="0" y="67817"/>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9" name="object 35">
                <a:extLst>
                  <a:ext uri="{FF2B5EF4-FFF2-40B4-BE49-F238E27FC236}">
                    <a16:creationId xmlns:a16="http://schemas.microsoft.com/office/drawing/2014/main" id="{EE4EA41B-C70A-4453-BFFB-73A87D572B13}"/>
                  </a:ext>
                </a:extLst>
              </p:cNvPr>
              <p:cNvSpPr/>
              <p:nvPr/>
            </p:nvSpPr>
            <p:spPr>
              <a:xfrm>
                <a:off x="14903404" y="3498344"/>
                <a:ext cx="252000" cy="59003"/>
              </a:xfrm>
              <a:custGeom>
                <a:avLst/>
                <a:gdLst/>
                <a:ahLst/>
                <a:cxnLst/>
                <a:rect l="l" t="t" r="r" b="b"/>
                <a:pathLst>
                  <a:path w="108585" h="64770">
                    <a:moveTo>
                      <a:pt x="0" y="64770"/>
                    </a:moveTo>
                    <a:lnTo>
                      <a:pt x="108216" y="64770"/>
                    </a:lnTo>
                    <a:lnTo>
                      <a:pt x="108216" y="0"/>
                    </a:lnTo>
                    <a:lnTo>
                      <a:pt x="0" y="0"/>
                    </a:lnTo>
                    <a:lnTo>
                      <a:pt x="0" y="6477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0" name="object 36">
                <a:extLst>
                  <a:ext uri="{FF2B5EF4-FFF2-40B4-BE49-F238E27FC236}">
                    <a16:creationId xmlns:a16="http://schemas.microsoft.com/office/drawing/2014/main" id="{8FA1FE2D-D48F-4A0F-93AB-A996652B9932}"/>
                  </a:ext>
                </a:extLst>
              </p:cNvPr>
              <p:cNvSpPr/>
              <p:nvPr/>
            </p:nvSpPr>
            <p:spPr>
              <a:xfrm>
                <a:off x="15444001" y="3473353"/>
                <a:ext cx="252000" cy="46277"/>
              </a:xfrm>
              <a:custGeom>
                <a:avLst/>
                <a:gdLst/>
                <a:ahLst/>
                <a:cxnLst/>
                <a:rect l="l" t="t" r="r" b="b"/>
                <a:pathLst>
                  <a:path w="107950" h="50800">
                    <a:moveTo>
                      <a:pt x="0" y="50292"/>
                    </a:moveTo>
                    <a:lnTo>
                      <a:pt x="107441" y="50292"/>
                    </a:lnTo>
                    <a:lnTo>
                      <a:pt x="107441" y="0"/>
                    </a:lnTo>
                    <a:lnTo>
                      <a:pt x="0" y="0"/>
                    </a:lnTo>
                    <a:lnTo>
                      <a:pt x="0" y="50292"/>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1" name="object 37">
                <a:extLst>
                  <a:ext uri="{FF2B5EF4-FFF2-40B4-BE49-F238E27FC236}">
                    <a16:creationId xmlns:a16="http://schemas.microsoft.com/office/drawing/2014/main" id="{A76B77F8-A79B-4269-9ADA-A37107CE6402}"/>
                  </a:ext>
                </a:extLst>
              </p:cNvPr>
              <p:cNvSpPr/>
              <p:nvPr/>
            </p:nvSpPr>
            <p:spPr>
              <a:xfrm>
                <a:off x="15983405" y="3402549"/>
                <a:ext cx="252000" cy="54954"/>
              </a:xfrm>
              <a:custGeom>
                <a:avLst/>
                <a:gdLst/>
                <a:ahLst/>
                <a:cxnLst/>
                <a:rect l="l" t="t" r="r" b="b"/>
                <a:pathLst>
                  <a:path w="108585" h="60325">
                    <a:moveTo>
                      <a:pt x="0" y="60198"/>
                    </a:moveTo>
                    <a:lnTo>
                      <a:pt x="108203" y="60198"/>
                    </a:lnTo>
                    <a:lnTo>
                      <a:pt x="108203" y="0"/>
                    </a:lnTo>
                    <a:lnTo>
                      <a:pt x="0" y="0"/>
                    </a:lnTo>
                    <a:lnTo>
                      <a:pt x="0" y="60198"/>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2" name="object 38">
                <a:extLst>
                  <a:ext uri="{FF2B5EF4-FFF2-40B4-BE49-F238E27FC236}">
                    <a16:creationId xmlns:a16="http://schemas.microsoft.com/office/drawing/2014/main" id="{DD42D0E8-9C97-4BBD-8166-813C267D7086}"/>
                  </a:ext>
                </a:extLst>
              </p:cNvPr>
              <p:cNvSpPr/>
              <p:nvPr/>
            </p:nvSpPr>
            <p:spPr>
              <a:xfrm>
                <a:off x="16522808" y="3242892"/>
                <a:ext cx="252000" cy="55533"/>
              </a:xfrm>
              <a:custGeom>
                <a:avLst/>
                <a:gdLst/>
                <a:ahLst/>
                <a:cxnLst/>
                <a:rect l="l" t="t" r="r" b="b"/>
                <a:pathLst>
                  <a:path w="108585" h="60959">
                    <a:moveTo>
                      <a:pt x="0" y="60959"/>
                    </a:moveTo>
                    <a:lnTo>
                      <a:pt x="108203" y="60959"/>
                    </a:lnTo>
                    <a:lnTo>
                      <a:pt x="108203" y="0"/>
                    </a:lnTo>
                    <a:lnTo>
                      <a:pt x="0" y="0"/>
                    </a:lnTo>
                    <a:lnTo>
                      <a:pt x="0" y="60959"/>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3" name="object 39">
                <a:extLst>
                  <a:ext uri="{FF2B5EF4-FFF2-40B4-BE49-F238E27FC236}">
                    <a16:creationId xmlns:a16="http://schemas.microsoft.com/office/drawing/2014/main" id="{B530C7D4-ABAF-49DC-B2E5-8331F87084BE}"/>
                  </a:ext>
                </a:extLst>
              </p:cNvPr>
              <p:cNvSpPr/>
              <p:nvPr/>
            </p:nvSpPr>
            <p:spPr>
              <a:xfrm>
                <a:off x="12204000" y="3660084"/>
                <a:ext cx="252000" cy="90241"/>
              </a:xfrm>
              <a:custGeom>
                <a:avLst/>
                <a:gdLst/>
                <a:ahLst/>
                <a:cxnLst/>
                <a:rect l="l" t="t" r="r" b="b"/>
                <a:pathLst>
                  <a:path w="108584" h="99059">
                    <a:moveTo>
                      <a:pt x="108203" y="0"/>
                    </a:moveTo>
                    <a:lnTo>
                      <a:pt x="0" y="0"/>
                    </a:lnTo>
                    <a:lnTo>
                      <a:pt x="0" y="99060"/>
                    </a:lnTo>
                    <a:lnTo>
                      <a:pt x="108203" y="99060"/>
                    </a:lnTo>
                    <a:lnTo>
                      <a:pt x="108203"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4" name="object 40">
                <a:extLst>
                  <a:ext uri="{FF2B5EF4-FFF2-40B4-BE49-F238E27FC236}">
                    <a16:creationId xmlns:a16="http://schemas.microsoft.com/office/drawing/2014/main" id="{D8A2E175-9A38-4A27-A141-753636F0E3A8}"/>
                  </a:ext>
                </a:extLst>
              </p:cNvPr>
              <p:cNvSpPr/>
              <p:nvPr/>
            </p:nvSpPr>
            <p:spPr>
              <a:xfrm>
                <a:off x="12744597" y="3483072"/>
                <a:ext cx="252000" cy="121478"/>
              </a:xfrm>
              <a:custGeom>
                <a:avLst/>
                <a:gdLst/>
                <a:ahLst/>
                <a:cxnLst/>
                <a:rect l="l" t="t" r="r" b="b"/>
                <a:pathLst>
                  <a:path w="107950" h="133350">
                    <a:moveTo>
                      <a:pt x="107442" y="0"/>
                    </a:moveTo>
                    <a:lnTo>
                      <a:pt x="0" y="0"/>
                    </a:lnTo>
                    <a:lnTo>
                      <a:pt x="0" y="133350"/>
                    </a:lnTo>
                    <a:lnTo>
                      <a:pt x="107442" y="133350"/>
                    </a:lnTo>
                    <a:lnTo>
                      <a:pt x="107442"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5" name="object 41">
                <a:extLst>
                  <a:ext uri="{FF2B5EF4-FFF2-40B4-BE49-F238E27FC236}">
                    <a16:creationId xmlns:a16="http://schemas.microsoft.com/office/drawing/2014/main" id="{EB5D43AE-E70F-4A3B-8D44-2AFD2F611D1F}"/>
                  </a:ext>
                </a:extLst>
              </p:cNvPr>
              <p:cNvSpPr/>
              <p:nvPr/>
            </p:nvSpPr>
            <p:spPr>
              <a:xfrm>
                <a:off x="13284001" y="3485155"/>
                <a:ext cx="252000" cy="121478"/>
              </a:xfrm>
              <a:custGeom>
                <a:avLst/>
                <a:gdLst/>
                <a:ahLst/>
                <a:cxnLst/>
                <a:rect l="l" t="t" r="r" b="b"/>
                <a:pathLst>
                  <a:path w="108585" h="133350">
                    <a:moveTo>
                      <a:pt x="108204" y="0"/>
                    </a:moveTo>
                    <a:lnTo>
                      <a:pt x="0" y="0"/>
                    </a:lnTo>
                    <a:lnTo>
                      <a:pt x="0" y="133350"/>
                    </a:lnTo>
                    <a:lnTo>
                      <a:pt x="108204" y="133350"/>
                    </a:lnTo>
                    <a:lnTo>
                      <a:pt x="108204"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object 42">
                <a:extLst>
                  <a:ext uri="{FF2B5EF4-FFF2-40B4-BE49-F238E27FC236}">
                    <a16:creationId xmlns:a16="http://schemas.microsoft.com/office/drawing/2014/main" id="{5052E511-832F-434C-AEA2-046DB3AFB72E}"/>
                  </a:ext>
                </a:extLst>
              </p:cNvPr>
              <p:cNvSpPr/>
              <p:nvPr/>
            </p:nvSpPr>
            <p:spPr>
              <a:xfrm>
                <a:off x="13823404" y="3419209"/>
                <a:ext cx="252000" cy="149245"/>
              </a:xfrm>
              <a:custGeom>
                <a:avLst/>
                <a:gdLst/>
                <a:ahLst/>
                <a:cxnLst/>
                <a:rect l="l" t="t" r="r" b="b"/>
                <a:pathLst>
                  <a:path w="108585" h="163829">
                    <a:moveTo>
                      <a:pt x="108204" y="0"/>
                    </a:moveTo>
                    <a:lnTo>
                      <a:pt x="0" y="0"/>
                    </a:lnTo>
                    <a:lnTo>
                      <a:pt x="0" y="163830"/>
                    </a:lnTo>
                    <a:lnTo>
                      <a:pt x="108204" y="163830"/>
                    </a:lnTo>
                    <a:lnTo>
                      <a:pt x="108204"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0" name="object 43">
                <a:extLst>
                  <a:ext uri="{FF2B5EF4-FFF2-40B4-BE49-F238E27FC236}">
                    <a16:creationId xmlns:a16="http://schemas.microsoft.com/office/drawing/2014/main" id="{1CFAE6E9-365B-4B22-842C-72EF739277E6}"/>
                  </a:ext>
                </a:extLst>
              </p:cNvPr>
              <p:cNvSpPr/>
              <p:nvPr/>
            </p:nvSpPr>
            <p:spPr>
              <a:xfrm>
                <a:off x="14364001" y="3449058"/>
                <a:ext cx="252000" cy="75201"/>
              </a:xfrm>
              <a:custGeom>
                <a:avLst/>
                <a:gdLst/>
                <a:ahLst/>
                <a:cxnLst/>
                <a:rect l="l" t="t" r="r" b="b"/>
                <a:pathLst>
                  <a:path w="108585" h="82550">
                    <a:moveTo>
                      <a:pt x="0" y="82283"/>
                    </a:moveTo>
                    <a:lnTo>
                      <a:pt x="108204" y="82283"/>
                    </a:lnTo>
                    <a:lnTo>
                      <a:pt x="108204" y="0"/>
                    </a:lnTo>
                    <a:lnTo>
                      <a:pt x="0" y="0"/>
                    </a:lnTo>
                    <a:lnTo>
                      <a:pt x="0" y="82283"/>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1" name="object 44">
                <a:extLst>
                  <a:ext uri="{FF2B5EF4-FFF2-40B4-BE49-F238E27FC236}">
                    <a16:creationId xmlns:a16="http://schemas.microsoft.com/office/drawing/2014/main" id="{E303DD02-2809-49B6-BE2B-EC2D4F3A2E18}"/>
                  </a:ext>
                </a:extLst>
              </p:cNvPr>
              <p:cNvSpPr/>
              <p:nvPr/>
            </p:nvSpPr>
            <p:spPr>
              <a:xfrm>
                <a:off x="14903404" y="3384501"/>
                <a:ext cx="252000" cy="113958"/>
              </a:xfrm>
              <a:custGeom>
                <a:avLst/>
                <a:gdLst/>
                <a:ahLst/>
                <a:cxnLst/>
                <a:rect l="l" t="t" r="r" b="b"/>
                <a:pathLst>
                  <a:path w="108585" h="125095">
                    <a:moveTo>
                      <a:pt x="108216" y="0"/>
                    </a:moveTo>
                    <a:lnTo>
                      <a:pt x="0" y="0"/>
                    </a:lnTo>
                    <a:lnTo>
                      <a:pt x="0" y="124968"/>
                    </a:lnTo>
                    <a:lnTo>
                      <a:pt x="108216" y="124968"/>
                    </a:lnTo>
                    <a:lnTo>
                      <a:pt x="108216"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2" name="object 45">
                <a:extLst>
                  <a:ext uri="{FF2B5EF4-FFF2-40B4-BE49-F238E27FC236}">
                    <a16:creationId xmlns:a16="http://schemas.microsoft.com/office/drawing/2014/main" id="{48046726-FB53-4764-A332-A4B307B69982}"/>
                  </a:ext>
                </a:extLst>
              </p:cNvPr>
              <p:cNvSpPr/>
              <p:nvPr/>
            </p:nvSpPr>
            <p:spPr>
              <a:xfrm>
                <a:off x="15444001" y="3385889"/>
                <a:ext cx="252000" cy="87927"/>
              </a:xfrm>
              <a:custGeom>
                <a:avLst/>
                <a:gdLst/>
                <a:ahLst/>
                <a:cxnLst/>
                <a:rect l="l" t="t" r="r" b="b"/>
                <a:pathLst>
                  <a:path w="107950" h="96520">
                    <a:moveTo>
                      <a:pt x="107441" y="0"/>
                    </a:moveTo>
                    <a:lnTo>
                      <a:pt x="0" y="0"/>
                    </a:lnTo>
                    <a:lnTo>
                      <a:pt x="0" y="96012"/>
                    </a:lnTo>
                    <a:lnTo>
                      <a:pt x="107441" y="96012"/>
                    </a:lnTo>
                    <a:lnTo>
                      <a:pt x="107441"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3" name="object 46">
                <a:extLst>
                  <a:ext uri="{FF2B5EF4-FFF2-40B4-BE49-F238E27FC236}">
                    <a16:creationId xmlns:a16="http://schemas.microsoft.com/office/drawing/2014/main" id="{DB32759D-D380-4E04-95CA-E7C98BEED5CD}"/>
                  </a:ext>
                </a:extLst>
              </p:cNvPr>
              <p:cNvSpPr/>
              <p:nvPr/>
            </p:nvSpPr>
            <p:spPr>
              <a:xfrm>
                <a:off x="15983405" y="3307449"/>
                <a:ext cx="252000" cy="95447"/>
              </a:xfrm>
              <a:custGeom>
                <a:avLst/>
                <a:gdLst/>
                <a:ahLst/>
                <a:cxnLst/>
                <a:rect l="l" t="t" r="r" b="b"/>
                <a:pathLst>
                  <a:path w="108585" h="104775">
                    <a:moveTo>
                      <a:pt x="108203" y="0"/>
                    </a:moveTo>
                    <a:lnTo>
                      <a:pt x="0" y="0"/>
                    </a:lnTo>
                    <a:lnTo>
                      <a:pt x="0" y="104394"/>
                    </a:lnTo>
                    <a:lnTo>
                      <a:pt x="108203" y="104394"/>
                    </a:lnTo>
                    <a:lnTo>
                      <a:pt x="108203"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object 47">
                <a:extLst>
                  <a:ext uri="{FF2B5EF4-FFF2-40B4-BE49-F238E27FC236}">
                    <a16:creationId xmlns:a16="http://schemas.microsoft.com/office/drawing/2014/main" id="{F6948686-52E4-443A-BFDA-337BB62B1F52}"/>
                  </a:ext>
                </a:extLst>
              </p:cNvPr>
              <p:cNvSpPr/>
              <p:nvPr/>
            </p:nvSpPr>
            <p:spPr>
              <a:xfrm>
                <a:off x="16522808" y="3183889"/>
                <a:ext cx="252000" cy="59003"/>
              </a:xfrm>
              <a:custGeom>
                <a:avLst/>
                <a:gdLst/>
                <a:ahLst/>
                <a:cxnLst/>
                <a:rect l="l" t="t" r="r" b="b"/>
                <a:pathLst>
                  <a:path w="108585" h="64770">
                    <a:moveTo>
                      <a:pt x="0" y="64769"/>
                    </a:moveTo>
                    <a:lnTo>
                      <a:pt x="108203" y="64769"/>
                    </a:lnTo>
                    <a:lnTo>
                      <a:pt x="108203" y="0"/>
                    </a:lnTo>
                    <a:lnTo>
                      <a:pt x="0" y="0"/>
                    </a:lnTo>
                    <a:lnTo>
                      <a:pt x="0" y="64769"/>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object 48">
                <a:extLst>
                  <a:ext uri="{FF2B5EF4-FFF2-40B4-BE49-F238E27FC236}">
                    <a16:creationId xmlns:a16="http://schemas.microsoft.com/office/drawing/2014/main" id="{7703FFD0-6993-46BE-AD29-4495F1076E88}"/>
                  </a:ext>
                </a:extLst>
              </p:cNvPr>
              <p:cNvSpPr/>
              <p:nvPr/>
            </p:nvSpPr>
            <p:spPr>
              <a:xfrm>
                <a:off x="12204000" y="3366453"/>
                <a:ext cx="252000" cy="293862"/>
              </a:xfrm>
              <a:custGeom>
                <a:avLst/>
                <a:gdLst/>
                <a:ahLst/>
                <a:cxnLst/>
                <a:rect l="l" t="t" r="r" b="b"/>
                <a:pathLst>
                  <a:path w="108584" h="322579">
                    <a:moveTo>
                      <a:pt x="108203" y="0"/>
                    </a:moveTo>
                    <a:lnTo>
                      <a:pt x="0" y="0"/>
                    </a:lnTo>
                    <a:lnTo>
                      <a:pt x="0" y="322325"/>
                    </a:lnTo>
                    <a:lnTo>
                      <a:pt x="108203" y="322325"/>
                    </a:lnTo>
                    <a:lnTo>
                      <a:pt x="108203"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6" name="object 49">
                <a:extLst>
                  <a:ext uri="{FF2B5EF4-FFF2-40B4-BE49-F238E27FC236}">
                    <a16:creationId xmlns:a16="http://schemas.microsoft.com/office/drawing/2014/main" id="{030E10CC-1B94-4A03-8B25-BDE96855BDC7}"/>
                  </a:ext>
                </a:extLst>
              </p:cNvPr>
              <p:cNvSpPr/>
              <p:nvPr/>
            </p:nvSpPr>
            <p:spPr>
              <a:xfrm>
                <a:off x="12744597" y="3171394"/>
                <a:ext cx="252000" cy="311794"/>
              </a:xfrm>
              <a:custGeom>
                <a:avLst/>
                <a:gdLst/>
                <a:ahLst/>
                <a:cxnLst/>
                <a:rect l="l" t="t" r="r" b="b"/>
                <a:pathLst>
                  <a:path w="107950" h="342265">
                    <a:moveTo>
                      <a:pt x="107442" y="0"/>
                    </a:moveTo>
                    <a:lnTo>
                      <a:pt x="0" y="0"/>
                    </a:lnTo>
                    <a:lnTo>
                      <a:pt x="0" y="342138"/>
                    </a:lnTo>
                    <a:lnTo>
                      <a:pt x="107442" y="342138"/>
                    </a:lnTo>
                    <a:lnTo>
                      <a:pt x="10744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object 50">
                <a:extLst>
                  <a:ext uri="{FF2B5EF4-FFF2-40B4-BE49-F238E27FC236}">
                    <a16:creationId xmlns:a16="http://schemas.microsoft.com/office/drawing/2014/main" id="{8B6E3224-1C8B-4D38-99DE-EABF71809832}"/>
                  </a:ext>
                </a:extLst>
              </p:cNvPr>
              <p:cNvSpPr/>
              <p:nvPr/>
            </p:nvSpPr>
            <p:spPr>
              <a:xfrm>
                <a:off x="13284001" y="3188748"/>
                <a:ext cx="252000" cy="296754"/>
              </a:xfrm>
              <a:custGeom>
                <a:avLst/>
                <a:gdLst/>
                <a:ahLst/>
                <a:cxnLst/>
                <a:rect l="l" t="t" r="r" b="b"/>
                <a:pathLst>
                  <a:path w="108585" h="325754">
                    <a:moveTo>
                      <a:pt x="108204" y="0"/>
                    </a:moveTo>
                    <a:lnTo>
                      <a:pt x="0" y="0"/>
                    </a:lnTo>
                    <a:lnTo>
                      <a:pt x="0" y="325374"/>
                    </a:lnTo>
                    <a:lnTo>
                      <a:pt x="108204" y="325374"/>
                    </a:lnTo>
                    <a:lnTo>
                      <a:pt x="108204"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8" name="object 51">
                <a:extLst>
                  <a:ext uri="{FF2B5EF4-FFF2-40B4-BE49-F238E27FC236}">
                    <a16:creationId xmlns:a16="http://schemas.microsoft.com/office/drawing/2014/main" id="{2F22EA96-B5D8-4751-8E2D-A4ABBF584CF1}"/>
                  </a:ext>
                </a:extLst>
              </p:cNvPr>
              <p:cNvSpPr/>
              <p:nvPr/>
            </p:nvSpPr>
            <p:spPr>
              <a:xfrm>
                <a:off x="13823404" y="3128355"/>
                <a:ext cx="252000" cy="290969"/>
              </a:xfrm>
              <a:custGeom>
                <a:avLst/>
                <a:gdLst/>
                <a:ahLst/>
                <a:cxnLst/>
                <a:rect l="l" t="t" r="r" b="b"/>
                <a:pathLst>
                  <a:path w="108585" h="319404">
                    <a:moveTo>
                      <a:pt x="108204" y="0"/>
                    </a:moveTo>
                    <a:lnTo>
                      <a:pt x="0" y="0"/>
                    </a:lnTo>
                    <a:lnTo>
                      <a:pt x="0" y="319277"/>
                    </a:lnTo>
                    <a:lnTo>
                      <a:pt x="108204" y="319277"/>
                    </a:lnTo>
                    <a:lnTo>
                      <a:pt x="108204"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8" name="object 52">
                <a:extLst>
                  <a:ext uri="{FF2B5EF4-FFF2-40B4-BE49-F238E27FC236}">
                    <a16:creationId xmlns:a16="http://schemas.microsoft.com/office/drawing/2014/main" id="{80CAAAED-88C4-4607-B1F2-138143F9D976}"/>
                  </a:ext>
                </a:extLst>
              </p:cNvPr>
              <p:cNvSpPr/>
              <p:nvPr/>
            </p:nvSpPr>
            <p:spPr>
              <a:xfrm>
                <a:off x="14364001" y="3131131"/>
                <a:ext cx="252000" cy="318157"/>
              </a:xfrm>
              <a:custGeom>
                <a:avLst/>
                <a:gdLst/>
                <a:ahLst/>
                <a:cxnLst/>
                <a:rect l="l" t="t" r="r" b="b"/>
                <a:pathLst>
                  <a:path w="108585" h="349250">
                    <a:moveTo>
                      <a:pt x="108204" y="0"/>
                    </a:moveTo>
                    <a:lnTo>
                      <a:pt x="0" y="0"/>
                    </a:lnTo>
                    <a:lnTo>
                      <a:pt x="0" y="348996"/>
                    </a:lnTo>
                    <a:lnTo>
                      <a:pt x="108204" y="348996"/>
                    </a:lnTo>
                    <a:lnTo>
                      <a:pt x="108204"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7" name="object 53">
                <a:extLst>
                  <a:ext uri="{FF2B5EF4-FFF2-40B4-BE49-F238E27FC236}">
                    <a16:creationId xmlns:a16="http://schemas.microsoft.com/office/drawing/2014/main" id="{75943D92-6E8E-4544-AFA1-598D02C14D59}"/>
                  </a:ext>
                </a:extLst>
              </p:cNvPr>
              <p:cNvSpPr/>
              <p:nvPr/>
            </p:nvSpPr>
            <p:spPr>
              <a:xfrm>
                <a:off x="14903404" y="3104754"/>
                <a:ext cx="252000" cy="279979"/>
              </a:xfrm>
              <a:custGeom>
                <a:avLst/>
                <a:gdLst/>
                <a:ahLst/>
                <a:cxnLst/>
                <a:rect l="l" t="t" r="r" b="b"/>
                <a:pathLst>
                  <a:path w="108585" h="307340">
                    <a:moveTo>
                      <a:pt x="108216" y="0"/>
                    </a:moveTo>
                    <a:lnTo>
                      <a:pt x="0" y="0"/>
                    </a:lnTo>
                    <a:lnTo>
                      <a:pt x="0" y="307086"/>
                    </a:lnTo>
                    <a:lnTo>
                      <a:pt x="108216" y="307086"/>
                    </a:lnTo>
                    <a:lnTo>
                      <a:pt x="10821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8" name="object 54">
                <a:extLst>
                  <a:ext uri="{FF2B5EF4-FFF2-40B4-BE49-F238E27FC236}">
                    <a16:creationId xmlns:a16="http://schemas.microsoft.com/office/drawing/2014/main" id="{99372843-4375-4D0E-9184-3BAC814EC0F2}"/>
                  </a:ext>
                </a:extLst>
              </p:cNvPr>
              <p:cNvSpPr/>
              <p:nvPr/>
            </p:nvSpPr>
            <p:spPr>
              <a:xfrm>
                <a:off x="15444001" y="3149181"/>
                <a:ext cx="252000" cy="237172"/>
              </a:xfrm>
              <a:custGeom>
                <a:avLst/>
                <a:gdLst/>
                <a:ahLst/>
                <a:cxnLst/>
                <a:rect l="l" t="t" r="r" b="b"/>
                <a:pathLst>
                  <a:path w="107950" h="260350">
                    <a:moveTo>
                      <a:pt x="107441" y="0"/>
                    </a:moveTo>
                    <a:lnTo>
                      <a:pt x="0" y="0"/>
                    </a:lnTo>
                    <a:lnTo>
                      <a:pt x="0" y="259841"/>
                    </a:lnTo>
                    <a:lnTo>
                      <a:pt x="107441" y="259841"/>
                    </a:lnTo>
                    <a:lnTo>
                      <a:pt x="107441"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9" name="object 55">
                <a:extLst>
                  <a:ext uri="{FF2B5EF4-FFF2-40B4-BE49-F238E27FC236}">
                    <a16:creationId xmlns:a16="http://schemas.microsoft.com/office/drawing/2014/main" id="{2FE8C3E5-E9F4-411F-9C51-E378CDACB891}"/>
                  </a:ext>
                </a:extLst>
              </p:cNvPr>
              <p:cNvSpPr/>
              <p:nvPr/>
            </p:nvSpPr>
            <p:spPr>
              <a:xfrm>
                <a:off x="15983405" y="3175559"/>
                <a:ext cx="252000" cy="131891"/>
              </a:xfrm>
              <a:custGeom>
                <a:avLst/>
                <a:gdLst/>
                <a:ahLst/>
                <a:cxnLst/>
                <a:rect l="l" t="t" r="r" b="b"/>
                <a:pathLst>
                  <a:path w="108585" h="144779">
                    <a:moveTo>
                      <a:pt x="108203" y="0"/>
                    </a:moveTo>
                    <a:lnTo>
                      <a:pt x="0" y="0"/>
                    </a:lnTo>
                    <a:lnTo>
                      <a:pt x="0" y="144779"/>
                    </a:lnTo>
                    <a:lnTo>
                      <a:pt x="108203" y="144779"/>
                    </a:lnTo>
                    <a:lnTo>
                      <a:pt x="108203"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1" name="object 56">
                <a:extLst>
                  <a:ext uri="{FF2B5EF4-FFF2-40B4-BE49-F238E27FC236}">
                    <a16:creationId xmlns:a16="http://schemas.microsoft.com/office/drawing/2014/main" id="{520F17D2-6F0C-4EAF-95CD-BC3F06107580}"/>
                  </a:ext>
                </a:extLst>
              </p:cNvPr>
              <p:cNvSpPr/>
              <p:nvPr/>
            </p:nvSpPr>
            <p:spPr>
              <a:xfrm>
                <a:off x="16522808" y="3064493"/>
                <a:ext cx="252000" cy="119743"/>
              </a:xfrm>
              <a:custGeom>
                <a:avLst/>
                <a:gdLst/>
                <a:ahLst/>
                <a:cxnLst/>
                <a:rect l="l" t="t" r="r" b="b"/>
                <a:pathLst>
                  <a:path w="108585" h="131445">
                    <a:moveTo>
                      <a:pt x="108203" y="0"/>
                    </a:moveTo>
                    <a:lnTo>
                      <a:pt x="0" y="0"/>
                    </a:lnTo>
                    <a:lnTo>
                      <a:pt x="0" y="131063"/>
                    </a:lnTo>
                    <a:lnTo>
                      <a:pt x="108203" y="131063"/>
                    </a:lnTo>
                    <a:lnTo>
                      <a:pt x="108203"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spTree>
    <p:extLst>
      <p:ext uri="{BB962C8B-B14F-4D97-AF65-F5344CB8AC3E}">
        <p14:creationId xmlns:p14="http://schemas.microsoft.com/office/powerpoint/2010/main" val="387306007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F5CCC10-3AB3-4150-BA68-CCE2A29F5076}"/>
              </a:ext>
            </a:extLst>
          </p:cNvPr>
          <p:cNvGrpSpPr/>
          <p:nvPr/>
        </p:nvGrpSpPr>
        <p:grpSpPr>
          <a:xfrm>
            <a:off x="0" y="432000"/>
            <a:ext cx="10287000" cy="2461998"/>
            <a:chOff x="0" y="432000"/>
            <a:chExt cx="10287000" cy="2461998"/>
          </a:xfrm>
        </p:grpSpPr>
        <p:sp>
          <p:nvSpPr>
            <p:cNvPr id="5" name="Rectangle 4">
              <a:extLst>
                <a:ext uri="{FF2B5EF4-FFF2-40B4-BE49-F238E27FC236}">
                  <a16:creationId xmlns:a16="http://schemas.microsoft.com/office/drawing/2014/main" id="{52A28CEE-ACC5-4B11-8866-79BA585A15C8}"/>
                </a:ext>
              </a:extLst>
            </p:cNvPr>
            <p:cNvSpPr/>
            <p:nvPr/>
          </p:nvSpPr>
          <p:spPr>
            <a:xfrm>
              <a:off x="1800000" y="1440000"/>
              <a:ext cx="2736327"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REGION PROFILES</a:t>
              </a:r>
              <a:endParaRPr kumimoji="0" lang="en-US"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90D9700E-0D0C-46AF-BB18-E73EBA5360E2}"/>
                </a:ext>
              </a:extLst>
            </p:cNvPr>
            <p:cNvSpPr/>
            <p:nvPr/>
          </p:nvSpPr>
          <p:spPr>
            <a:xfrm>
              <a:off x="0" y="432000"/>
              <a:ext cx="10287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US" sz="1800" b="0" i="0" u="none" strike="noStrike" kern="0" cap="none" spc="10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 AIDS UPDATE 2019</a:t>
              </a:r>
            </a:p>
          </p:txBody>
        </p:sp>
        <p:sp>
          <p:nvSpPr>
            <p:cNvPr id="4" name="Rectangle 3">
              <a:extLst>
                <a:ext uri="{FF2B5EF4-FFF2-40B4-BE49-F238E27FC236}">
                  <a16:creationId xmlns:a16="http://schemas.microsoft.com/office/drawing/2014/main" id="{BFBB9419-84E3-45A2-9367-CD039DC27E6B}"/>
                </a:ext>
              </a:extLst>
            </p:cNvPr>
            <p:cNvSpPr/>
            <p:nvPr/>
          </p:nvSpPr>
          <p:spPr>
            <a:xfrm>
              <a:off x="1799999" y="2340000"/>
              <a:ext cx="3539430"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LATIN AMERICA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184318302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66F5AFF-7039-4CEF-80B2-9FF6F79BBF91}"/>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Self-testing in national policies, Latin America,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14E3AECC-C223-4008-8128-B22FA9776144}"/>
                </a:ext>
              </a:extLst>
            </p:cNvPr>
            <p:cNvSpPr/>
            <p:nvPr/>
          </p:nvSpPr>
          <p:spPr>
            <a:xfrm>
              <a:off x="360000" y="6480000"/>
              <a:ext cx="1546898"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2019 Global AIDS Monitoring.</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3" name="Group 2">
              <a:extLst>
                <a:ext uri="{FF2B5EF4-FFF2-40B4-BE49-F238E27FC236}">
                  <a16:creationId xmlns:a16="http://schemas.microsoft.com/office/drawing/2014/main" id="{6693E3CC-F627-4248-95FB-8009F75C7D94}"/>
                </a:ext>
              </a:extLst>
            </p:cNvPr>
            <p:cNvGrpSpPr>
              <a:grpSpLocks noChangeAspect="1"/>
            </p:cNvGrpSpPr>
            <p:nvPr/>
          </p:nvGrpSpPr>
          <p:grpSpPr>
            <a:xfrm>
              <a:off x="3240000" y="1350000"/>
              <a:ext cx="3079938" cy="5040000"/>
              <a:chOff x="1288307" y="1422928"/>
              <a:chExt cx="5098804" cy="8343617"/>
            </a:xfrm>
          </p:grpSpPr>
          <p:sp>
            <p:nvSpPr>
              <p:cNvPr id="52" name="bk object 16">
                <a:extLst>
                  <a:ext uri="{FF2B5EF4-FFF2-40B4-BE49-F238E27FC236}">
                    <a16:creationId xmlns:a16="http://schemas.microsoft.com/office/drawing/2014/main" id="{1D2CE82E-C124-4587-A7C4-6047AADB095C}"/>
                  </a:ext>
                </a:extLst>
              </p:cNvPr>
              <p:cNvSpPr/>
              <p:nvPr/>
            </p:nvSpPr>
            <p:spPr>
              <a:xfrm>
                <a:off x="1288307" y="1422928"/>
                <a:ext cx="5098804" cy="6708054"/>
              </a:xfrm>
              <a:prstGeom prst="rect">
                <a:avLst/>
              </a:prstGeom>
              <a:blipFill>
                <a:blip r:embed="rId3" cstate="print"/>
                <a:stretch>
                  <a:fillRect/>
                </a:stretch>
              </a:blip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3" name="bk object 17">
                <a:extLst>
                  <a:ext uri="{FF2B5EF4-FFF2-40B4-BE49-F238E27FC236}">
                    <a16:creationId xmlns:a16="http://schemas.microsoft.com/office/drawing/2014/main" id="{5C3EF99C-FAF9-4152-8876-E7C20B41E7B2}"/>
                  </a:ext>
                </a:extLst>
              </p:cNvPr>
              <p:cNvSpPr/>
              <p:nvPr/>
            </p:nvSpPr>
            <p:spPr>
              <a:xfrm>
                <a:off x="5135138" y="9408919"/>
                <a:ext cx="185356" cy="86296"/>
              </a:xfrm>
              <a:prstGeom prst="rect">
                <a:avLst/>
              </a:prstGeom>
              <a:blipFill>
                <a:blip r:embed="rId4" cstate="print"/>
                <a:stretch>
                  <a:fillRect/>
                </a:stretch>
              </a:blip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4" name="bk object 18">
                <a:extLst>
                  <a:ext uri="{FF2B5EF4-FFF2-40B4-BE49-F238E27FC236}">
                    <a16:creationId xmlns:a16="http://schemas.microsoft.com/office/drawing/2014/main" id="{AED64F83-77DA-4EE4-83E7-A421C34BD68F}"/>
                  </a:ext>
                </a:extLst>
              </p:cNvPr>
              <p:cNvSpPr/>
              <p:nvPr/>
            </p:nvSpPr>
            <p:spPr>
              <a:xfrm>
                <a:off x="3992949" y="3587087"/>
                <a:ext cx="81280" cy="41910"/>
              </a:xfrm>
              <a:custGeom>
                <a:avLst/>
                <a:gdLst/>
                <a:ahLst/>
                <a:cxnLst/>
                <a:rect l="l" t="t" r="r" b="b"/>
                <a:pathLst>
                  <a:path w="81279" h="41910">
                    <a:moveTo>
                      <a:pt x="80721" y="35394"/>
                    </a:moveTo>
                    <a:lnTo>
                      <a:pt x="80454" y="35864"/>
                    </a:lnTo>
                    <a:lnTo>
                      <a:pt x="79730" y="37642"/>
                    </a:lnTo>
                    <a:lnTo>
                      <a:pt x="79349" y="38735"/>
                    </a:lnTo>
                    <a:lnTo>
                      <a:pt x="79222" y="40284"/>
                    </a:lnTo>
                    <a:lnTo>
                      <a:pt x="79603" y="41871"/>
                    </a:lnTo>
                    <a:lnTo>
                      <a:pt x="80594" y="36436"/>
                    </a:lnTo>
                    <a:lnTo>
                      <a:pt x="80721" y="35394"/>
                    </a:lnTo>
                    <a:close/>
                  </a:path>
                  <a:path w="81279" h="41910">
                    <a:moveTo>
                      <a:pt x="59118" y="30784"/>
                    </a:moveTo>
                    <a:lnTo>
                      <a:pt x="56464" y="36334"/>
                    </a:lnTo>
                    <a:lnTo>
                      <a:pt x="56629" y="36322"/>
                    </a:lnTo>
                    <a:lnTo>
                      <a:pt x="56984" y="36106"/>
                    </a:lnTo>
                    <a:lnTo>
                      <a:pt x="58889" y="34544"/>
                    </a:lnTo>
                    <a:lnTo>
                      <a:pt x="59166" y="31559"/>
                    </a:lnTo>
                    <a:lnTo>
                      <a:pt x="59118" y="30784"/>
                    </a:lnTo>
                    <a:close/>
                  </a:path>
                  <a:path w="81279" h="41910">
                    <a:moveTo>
                      <a:pt x="3086" y="18872"/>
                    </a:moveTo>
                    <a:lnTo>
                      <a:pt x="381" y="24650"/>
                    </a:lnTo>
                    <a:lnTo>
                      <a:pt x="50" y="25438"/>
                    </a:lnTo>
                    <a:lnTo>
                      <a:pt x="0" y="25869"/>
                    </a:lnTo>
                    <a:lnTo>
                      <a:pt x="3086" y="18872"/>
                    </a:lnTo>
                    <a:close/>
                  </a:path>
                  <a:path w="81279" h="41910">
                    <a:moveTo>
                      <a:pt x="57111" y="17018"/>
                    </a:moveTo>
                    <a:lnTo>
                      <a:pt x="60274" y="22021"/>
                    </a:lnTo>
                    <a:lnTo>
                      <a:pt x="60820" y="22758"/>
                    </a:lnTo>
                    <a:lnTo>
                      <a:pt x="61137" y="23025"/>
                    </a:lnTo>
                    <a:lnTo>
                      <a:pt x="61455" y="22745"/>
                    </a:lnTo>
                    <a:lnTo>
                      <a:pt x="61607" y="22186"/>
                    </a:lnTo>
                    <a:lnTo>
                      <a:pt x="61798" y="20358"/>
                    </a:lnTo>
                    <a:lnTo>
                      <a:pt x="61747" y="18605"/>
                    </a:lnTo>
                    <a:lnTo>
                      <a:pt x="57111" y="17018"/>
                    </a:lnTo>
                    <a:close/>
                  </a:path>
                  <a:path w="81279" h="41910">
                    <a:moveTo>
                      <a:pt x="12915" y="9156"/>
                    </a:moveTo>
                    <a:lnTo>
                      <a:pt x="10982" y="12242"/>
                    </a:lnTo>
                    <a:lnTo>
                      <a:pt x="10223" y="13576"/>
                    </a:lnTo>
                    <a:lnTo>
                      <a:pt x="9744" y="14630"/>
                    </a:lnTo>
                    <a:lnTo>
                      <a:pt x="9728" y="15265"/>
                    </a:lnTo>
                    <a:lnTo>
                      <a:pt x="9969" y="15379"/>
                    </a:lnTo>
                    <a:lnTo>
                      <a:pt x="21513" y="11099"/>
                    </a:lnTo>
                    <a:lnTo>
                      <a:pt x="21272" y="10947"/>
                    </a:lnTo>
                    <a:lnTo>
                      <a:pt x="19926" y="10541"/>
                    </a:lnTo>
                    <a:lnTo>
                      <a:pt x="12915" y="9156"/>
                    </a:lnTo>
                    <a:close/>
                  </a:path>
                  <a:path w="81279" h="41910">
                    <a:moveTo>
                      <a:pt x="41427" y="8369"/>
                    </a:moveTo>
                    <a:lnTo>
                      <a:pt x="41280" y="9448"/>
                    </a:lnTo>
                    <a:lnTo>
                      <a:pt x="41186" y="13296"/>
                    </a:lnTo>
                    <a:lnTo>
                      <a:pt x="41402" y="13931"/>
                    </a:lnTo>
                    <a:lnTo>
                      <a:pt x="49517" y="16433"/>
                    </a:lnTo>
                    <a:lnTo>
                      <a:pt x="50038" y="16408"/>
                    </a:lnTo>
                    <a:lnTo>
                      <a:pt x="50507" y="16256"/>
                    </a:lnTo>
                    <a:lnTo>
                      <a:pt x="50812" y="16052"/>
                    </a:lnTo>
                    <a:lnTo>
                      <a:pt x="51041" y="15671"/>
                    </a:lnTo>
                    <a:lnTo>
                      <a:pt x="51155" y="15201"/>
                    </a:lnTo>
                    <a:lnTo>
                      <a:pt x="51055" y="12547"/>
                    </a:lnTo>
                    <a:lnTo>
                      <a:pt x="41427" y="8369"/>
                    </a:lnTo>
                    <a:close/>
                  </a:path>
                  <a:path w="81279" h="41910">
                    <a:moveTo>
                      <a:pt x="36029" y="0"/>
                    </a:moveTo>
                    <a:lnTo>
                      <a:pt x="29451" y="1447"/>
                    </a:lnTo>
                    <a:lnTo>
                      <a:pt x="29806" y="2222"/>
                    </a:lnTo>
                    <a:lnTo>
                      <a:pt x="37058" y="9080"/>
                    </a:lnTo>
                    <a:lnTo>
                      <a:pt x="37287" y="9055"/>
                    </a:lnTo>
                    <a:lnTo>
                      <a:pt x="37426" y="8890"/>
                    </a:lnTo>
                    <a:lnTo>
                      <a:pt x="37370" y="7010"/>
                    </a:lnTo>
                    <a:lnTo>
                      <a:pt x="36910" y="4457"/>
                    </a:lnTo>
                    <a:lnTo>
                      <a:pt x="36029" y="0"/>
                    </a:lnTo>
                    <a:close/>
                  </a:path>
                </a:pathLst>
              </a:custGeom>
              <a:solidFill>
                <a:srgbClr val="E9E9E9"/>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5" name="bk object 20">
                <a:extLst>
                  <a:ext uri="{FF2B5EF4-FFF2-40B4-BE49-F238E27FC236}">
                    <a16:creationId xmlns:a16="http://schemas.microsoft.com/office/drawing/2014/main" id="{2CD2D6D3-260A-4FFA-8D11-680484865896}"/>
                  </a:ext>
                </a:extLst>
              </p:cNvPr>
              <p:cNvSpPr/>
              <p:nvPr/>
            </p:nvSpPr>
            <p:spPr>
              <a:xfrm>
                <a:off x="1825886" y="6745406"/>
                <a:ext cx="3342984" cy="3021139"/>
              </a:xfrm>
              <a:prstGeom prst="rect">
                <a:avLst/>
              </a:prstGeom>
              <a:blipFill>
                <a:blip r:embed="rId5" cstate="print"/>
                <a:stretch>
                  <a:fillRect/>
                </a:stretch>
              </a:blip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6" name="bk object 21">
                <a:extLst>
                  <a:ext uri="{FF2B5EF4-FFF2-40B4-BE49-F238E27FC236}">
                    <a16:creationId xmlns:a16="http://schemas.microsoft.com/office/drawing/2014/main" id="{ADEAC794-4018-4276-A624-48012BAF7E73}"/>
                  </a:ext>
                </a:extLst>
              </p:cNvPr>
              <p:cNvSpPr/>
              <p:nvPr/>
            </p:nvSpPr>
            <p:spPr>
              <a:xfrm>
                <a:off x="2728020" y="3863300"/>
                <a:ext cx="582879" cy="619022"/>
              </a:xfrm>
              <a:prstGeom prst="rect">
                <a:avLst/>
              </a:prstGeom>
              <a:blipFill>
                <a:blip r:embed="rId6" cstate="print"/>
                <a:stretch>
                  <a:fillRect/>
                </a:stretch>
              </a:blip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7" name="bk object 22">
                <a:extLst>
                  <a:ext uri="{FF2B5EF4-FFF2-40B4-BE49-F238E27FC236}">
                    <a16:creationId xmlns:a16="http://schemas.microsoft.com/office/drawing/2014/main" id="{A61E37A7-427A-436A-906A-EAB8769C5064}"/>
                  </a:ext>
                </a:extLst>
              </p:cNvPr>
              <p:cNvSpPr/>
              <p:nvPr/>
            </p:nvSpPr>
            <p:spPr>
              <a:xfrm>
                <a:off x="3849554" y="3735486"/>
                <a:ext cx="172808" cy="164185"/>
              </a:xfrm>
              <a:prstGeom prst="rect">
                <a:avLst/>
              </a:prstGeom>
              <a:blipFill>
                <a:blip r:embed="rId7" cstate="print"/>
                <a:stretch>
                  <a:fillRect/>
                </a:stretch>
              </a:blip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8" name="bk object 23">
                <a:extLst>
                  <a:ext uri="{FF2B5EF4-FFF2-40B4-BE49-F238E27FC236}">
                    <a16:creationId xmlns:a16="http://schemas.microsoft.com/office/drawing/2014/main" id="{93B4B552-5E9B-4980-871C-E648435D1AA4}"/>
                  </a:ext>
                </a:extLst>
              </p:cNvPr>
              <p:cNvSpPr/>
              <p:nvPr/>
            </p:nvSpPr>
            <p:spPr>
              <a:xfrm>
                <a:off x="4137120" y="3939680"/>
                <a:ext cx="407034" cy="438150"/>
              </a:xfrm>
              <a:custGeom>
                <a:avLst/>
                <a:gdLst/>
                <a:ahLst/>
                <a:cxnLst/>
                <a:rect l="l" t="t" r="r" b="b"/>
                <a:pathLst>
                  <a:path w="407035" h="438150">
                    <a:moveTo>
                      <a:pt x="45694" y="420128"/>
                    </a:moveTo>
                    <a:lnTo>
                      <a:pt x="45262" y="420255"/>
                    </a:lnTo>
                    <a:lnTo>
                      <a:pt x="45224" y="421284"/>
                    </a:lnTo>
                    <a:lnTo>
                      <a:pt x="45402" y="422008"/>
                    </a:lnTo>
                    <a:lnTo>
                      <a:pt x="52882" y="437819"/>
                    </a:lnTo>
                    <a:lnTo>
                      <a:pt x="53225" y="437641"/>
                    </a:lnTo>
                    <a:lnTo>
                      <a:pt x="55905" y="428904"/>
                    </a:lnTo>
                    <a:lnTo>
                      <a:pt x="55867" y="426656"/>
                    </a:lnTo>
                    <a:lnTo>
                      <a:pt x="52171" y="422782"/>
                    </a:lnTo>
                    <a:lnTo>
                      <a:pt x="49136" y="421271"/>
                    </a:lnTo>
                    <a:lnTo>
                      <a:pt x="47205" y="420446"/>
                    </a:lnTo>
                    <a:lnTo>
                      <a:pt x="46367" y="420204"/>
                    </a:lnTo>
                    <a:lnTo>
                      <a:pt x="45694" y="420128"/>
                    </a:lnTo>
                    <a:close/>
                  </a:path>
                  <a:path w="407035" h="438150">
                    <a:moveTo>
                      <a:pt x="292" y="413740"/>
                    </a:moveTo>
                    <a:lnTo>
                      <a:pt x="0" y="413880"/>
                    </a:lnTo>
                    <a:lnTo>
                      <a:pt x="18" y="414883"/>
                    </a:lnTo>
                    <a:lnTo>
                      <a:pt x="139" y="415594"/>
                    </a:lnTo>
                    <a:lnTo>
                      <a:pt x="20408" y="436270"/>
                    </a:lnTo>
                    <a:lnTo>
                      <a:pt x="20739" y="436257"/>
                    </a:lnTo>
                    <a:lnTo>
                      <a:pt x="4851" y="419963"/>
                    </a:lnTo>
                    <a:lnTo>
                      <a:pt x="2997" y="417004"/>
                    </a:lnTo>
                    <a:lnTo>
                      <a:pt x="1460" y="414883"/>
                    </a:lnTo>
                    <a:lnTo>
                      <a:pt x="800" y="414108"/>
                    </a:lnTo>
                    <a:lnTo>
                      <a:pt x="292" y="413740"/>
                    </a:lnTo>
                    <a:close/>
                  </a:path>
                  <a:path w="407035" h="438150">
                    <a:moveTo>
                      <a:pt x="404469" y="0"/>
                    </a:moveTo>
                    <a:lnTo>
                      <a:pt x="404469" y="317"/>
                    </a:lnTo>
                    <a:lnTo>
                      <a:pt x="404609" y="888"/>
                    </a:lnTo>
                    <a:lnTo>
                      <a:pt x="405803" y="4533"/>
                    </a:lnTo>
                    <a:lnTo>
                      <a:pt x="406463" y="3733"/>
                    </a:lnTo>
                    <a:lnTo>
                      <a:pt x="406768" y="3289"/>
                    </a:lnTo>
                    <a:lnTo>
                      <a:pt x="406946" y="2895"/>
                    </a:lnTo>
                    <a:lnTo>
                      <a:pt x="406920" y="2539"/>
                    </a:lnTo>
                    <a:lnTo>
                      <a:pt x="404469" y="0"/>
                    </a:lnTo>
                    <a:close/>
                  </a:path>
                </a:pathLst>
              </a:custGeom>
              <a:solidFill>
                <a:srgbClr val="E9E9E9"/>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9" name="bk object 24">
                <a:extLst>
                  <a:ext uri="{FF2B5EF4-FFF2-40B4-BE49-F238E27FC236}">
                    <a16:creationId xmlns:a16="http://schemas.microsoft.com/office/drawing/2014/main" id="{6EDE1B7C-7877-4FC1-9E20-888521C87D88}"/>
                  </a:ext>
                </a:extLst>
              </p:cNvPr>
              <p:cNvSpPr/>
              <p:nvPr/>
            </p:nvSpPr>
            <p:spPr>
              <a:xfrm>
                <a:off x="5295448" y="1588099"/>
                <a:ext cx="12065" cy="27305"/>
              </a:xfrm>
              <a:custGeom>
                <a:avLst/>
                <a:gdLst/>
                <a:ahLst/>
                <a:cxnLst/>
                <a:rect l="l" t="t" r="r" b="b"/>
                <a:pathLst>
                  <a:path w="12064" h="27305">
                    <a:moveTo>
                      <a:pt x="11699" y="23647"/>
                    </a:moveTo>
                    <a:lnTo>
                      <a:pt x="7152" y="27089"/>
                    </a:lnTo>
                    <a:lnTo>
                      <a:pt x="7292" y="27127"/>
                    </a:lnTo>
                    <a:lnTo>
                      <a:pt x="11699" y="23647"/>
                    </a:lnTo>
                    <a:close/>
                  </a:path>
                  <a:path w="12064" h="27305">
                    <a:moveTo>
                      <a:pt x="6174" y="0"/>
                    </a:moveTo>
                    <a:lnTo>
                      <a:pt x="0" y="20853"/>
                    </a:lnTo>
                    <a:lnTo>
                      <a:pt x="115" y="21653"/>
                    </a:lnTo>
                    <a:lnTo>
                      <a:pt x="2326" y="23939"/>
                    </a:lnTo>
                    <a:lnTo>
                      <a:pt x="3088" y="23774"/>
                    </a:lnTo>
                    <a:lnTo>
                      <a:pt x="10581" y="9829"/>
                    </a:lnTo>
                    <a:lnTo>
                      <a:pt x="10568" y="8382"/>
                    </a:lnTo>
                    <a:lnTo>
                      <a:pt x="5247" y="1803"/>
                    </a:lnTo>
                    <a:lnTo>
                      <a:pt x="5501" y="1511"/>
                    </a:lnTo>
                    <a:lnTo>
                      <a:pt x="6111" y="508"/>
                    </a:lnTo>
                    <a:lnTo>
                      <a:pt x="6174" y="0"/>
                    </a:lnTo>
                    <a:close/>
                  </a:path>
                </a:pathLst>
              </a:custGeom>
              <a:solidFill>
                <a:srgbClr val="E9E9E9">
                  <a:alpha val="50000"/>
                </a:srgbClr>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60" name="bk object 25">
                <a:extLst>
                  <a:ext uri="{FF2B5EF4-FFF2-40B4-BE49-F238E27FC236}">
                    <a16:creationId xmlns:a16="http://schemas.microsoft.com/office/drawing/2014/main" id="{A8693BDC-C7DA-4F82-BDDE-D932C3DC3C88}"/>
                  </a:ext>
                </a:extLst>
              </p:cNvPr>
              <p:cNvSpPr/>
              <p:nvPr/>
            </p:nvSpPr>
            <p:spPr>
              <a:xfrm>
                <a:off x="3652077" y="3190194"/>
                <a:ext cx="328595" cy="477380"/>
              </a:xfrm>
              <a:prstGeom prst="rect">
                <a:avLst/>
              </a:prstGeom>
              <a:blipFill>
                <a:blip r:embed="rId8" cstate="print"/>
                <a:stretch>
                  <a:fillRect/>
                </a:stretch>
              </a:blip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grpSp>
        <p:grpSp>
          <p:nvGrpSpPr>
            <p:cNvPr id="2" name="Group 1">
              <a:extLst>
                <a:ext uri="{FF2B5EF4-FFF2-40B4-BE49-F238E27FC236}">
                  <a16:creationId xmlns:a16="http://schemas.microsoft.com/office/drawing/2014/main" id="{9C5FE593-4814-4455-8D63-AC99F90EDDD3}"/>
                </a:ext>
              </a:extLst>
            </p:cNvPr>
            <p:cNvGrpSpPr/>
            <p:nvPr/>
          </p:nvGrpSpPr>
          <p:grpSpPr>
            <a:xfrm>
              <a:off x="2520000" y="5040000"/>
              <a:ext cx="1345230" cy="215444"/>
              <a:chOff x="1440000" y="5004000"/>
              <a:chExt cx="1345230" cy="215444"/>
            </a:xfrm>
          </p:grpSpPr>
          <p:sp>
            <p:nvSpPr>
              <p:cNvPr id="62" name="object 14">
                <a:extLst>
                  <a:ext uri="{FF2B5EF4-FFF2-40B4-BE49-F238E27FC236}">
                    <a16:creationId xmlns:a16="http://schemas.microsoft.com/office/drawing/2014/main" id="{CD0B475F-8C59-424B-9E9C-0755C5E9815C}"/>
                  </a:ext>
                </a:extLst>
              </p:cNvPr>
              <p:cNvSpPr/>
              <p:nvPr/>
            </p:nvSpPr>
            <p:spPr>
              <a:xfrm>
                <a:off x="2340000" y="504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3" name="TextBox 62">
                <a:extLst>
                  <a:ext uri="{FF2B5EF4-FFF2-40B4-BE49-F238E27FC236}">
                    <a16:creationId xmlns:a16="http://schemas.microsoft.com/office/drawing/2014/main" id="{DA1CF81F-2318-43B9-A53D-4B43F6F0DC30}"/>
                  </a:ext>
                </a:extLst>
              </p:cNvPr>
              <p:cNvSpPr txBox="1"/>
              <p:nvPr/>
            </p:nvSpPr>
            <p:spPr>
              <a:xfrm>
                <a:off x="2556000" y="5004000"/>
                <a:ext cx="229230" cy="215444"/>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No</a:t>
                </a:r>
              </a:p>
            </p:txBody>
          </p:sp>
          <p:sp>
            <p:nvSpPr>
              <p:cNvPr id="64" name="object 13">
                <a:extLst>
                  <a:ext uri="{FF2B5EF4-FFF2-40B4-BE49-F238E27FC236}">
                    <a16:creationId xmlns:a16="http://schemas.microsoft.com/office/drawing/2014/main" id="{ADC6B8EF-B0A1-480B-A660-26FEDDE8933D}"/>
                  </a:ext>
                </a:extLst>
              </p:cNvPr>
              <p:cNvSpPr/>
              <p:nvPr/>
            </p:nvSpPr>
            <p:spPr>
              <a:xfrm>
                <a:off x="1440000" y="504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5" name="TextBox 64">
                <a:extLst>
                  <a:ext uri="{FF2B5EF4-FFF2-40B4-BE49-F238E27FC236}">
                    <a16:creationId xmlns:a16="http://schemas.microsoft.com/office/drawing/2014/main" id="{22D13228-E3A7-4E55-BDB6-8AEFC6A4AD06}"/>
                  </a:ext>
                </a:extLst>
              </p:cNvPr>
              <p:cNvSpPr txBox="1"/>
              <p:nvPr/>
            </p:nvSpPr>
            <p:spPr>
              <a:xfrm>
                <a:off x="1656000" y="5004000"/>
                <a:ext cx="292901" cy="215444"/>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Yes</a:t>
                </a:r>
                <a:endParaRPr kumimoji="0" lang="en-CH" sz="14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spTree>
    <p:extLst>
      <p:ext uri="{BB962C8B-B14F-4D97-AF65-F5344CB8AC3E}">
        <p14:creationId xmlns:p14="http://schemas.microsoft.com/office/powerpoint/2010/main" val="144811257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E5B960A-E960-48F8-8B33-F65692904A56}"/>
              </a:ext>
            </a:extLst>
          </p:cNvPr>
          <p:cNvGrpSpPr/>
          <p:nvPr/>
        </p:nvGrpSpPr>
        <p:grpSpPr>
          <a:xfrm>
            <a:off x="0" y="0"/>
            <a:ext cx="10285200" cy="6153111"/>
            <a:chOff x="0" y="0"/>
            <a:chExt cx="10285200" cy="6153111"/>
          </a:xfrm>
        </p:grpSpPr>
        <p:grpSp>
          <p:nvGrpSpPr>
            <p:cNvPr id="7" name="Group 6">
              <a:extLst>
                <a:ext uri="{FF2B5EF4-FFF2-40B4-BE49-F238E27FC236}">
                  <a16:creationId xmlns:a16="http://schemas.microsoft.com/office/drawing/2014/main" id="{D2B10AC8-FC3D-410A-85B5-D8F491E1D099}"/>
                </a:ext>
              </a:extLst>
            </p:cNvPr>
            <p:cNvGrpSpPr/>
            <p:nvPr/>
          </p:nvGrpSpPr>
          <p:grpSpPr>
            <a:xfrm>
              <a:off x="194400" y="1617547"/>
              <a:ext cx="9964800" cy="3602453"/>
              <a:chOff x="194400" y="1617547"/>
              <a:chExt cx="9964800" cy="3602453"/>
            </a:xfrm>
          </p:grpSpPr>
          <p:sp>
            <p:nvSpPr>
              <p:cNvPr id="66" name="Rectangle 65">
                <a:extLst>
                  <a:ext uri="{FF2B5EF4-FFF2-40B4-BE49-F238E27FC236}">
                    <a16:creationId xmlns:a16="http://schemas.microsoft.com/office/drawing/2014/main" id="{FB6FB77F-1D32-4162-9697-D2391AF48BD9}"/>
                  </a:ext>
                </a:extLst>
              </p:cNvPr>
              <p:cNvSpPr/>
              <p:nvPr/>
            </p:nvSpPr>
            <p:spPr>
              <a:xfrm>
                <a:off x="194400" y="1617547"/>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HIV infections</a:t>
                </a:r>
              </a:p>
            </p:txBody>
          </p:sp>
          <p:sp>
            <p:nvSpPr>
              <p:cNvPr id="67" name="Rectangle 66">
                <a:extLst>
                  <a:ext uri="{FF2B5EF4-FFF2-40B4-BE49-F238E27FC236}">
                    <a16:creationId xmlns:a16="http://schemas.microsoft.com/office/drawing/2014/main" id="{B912AB74-A8F0-4B8E-9099-0902ED935CE5}"/>
                  </a:ext>
                </a:extLst>
              </p:cNvPr>
              <p:cNvSpPr/>
              <p:nvPr/>
            </p:nvSpPr>
            <p:spPr>
              <a:xfrm>
                <a:off x="35640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AIDS-related deaths</a:t>
                </a:r>
              </a:p>
            </p:txBody>
          </p:sp>
          <p:sp>
            <p:nvSpPr>
              <p:cNvPr id="68" name="Rectangle 67">
                <a:extLst>
                  <a:ext uri="{FF2B5EF4-FFF2-40B4-BE49-F238E27FC236}">
                    <a16:creationId xmlns:a16="http://schemas.microsoft.com/office/drawing/2014/main" id="{70355287-9DB2-4344-AF63-D4C746A3B4FD}"/>
                  </a:ext>
                </a:extLst>
              </p:cNvPr>
              <p:cNvSpPr/>
              <p:nvPr/>
            </p:nvSpPr>
            <p:spPr>
              <a:xfrm>
                <a:off x="69732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1270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Incidence-prevalence ratio</a:t>
                </a:r>
              </a:p>
            </p:txBody>
          </p:sp>
        </p:grpSp>
        <p:sp>
          <p:nvSpPr>
            <p:cNvPr id="135" name="TextBox 134">
              <a:extLst>
                <a:ext uri="{FF2B5EF4-FFF2-40B4-BE49-F238E27FC236}">
                  <a16:creationId xmlns:a16="http://schemas.microsoft.com/office/drawing/2014/main" id="{4204E9E8-E980-4E9A-BCF9-99FE5CC7ABA8}"/>
                </a:ext>
              </a:extLst>
            </p:cNvPr>
            <p:cNvSpPr txBox="1"/>
            <p:nvPr/>
          </p:nvSpPr>
          <p:spPr>
            <a:xfrm>
              <a:off x="4873693" y="24156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70 000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6" name="TextBox 135">
              <a:extLst>
                <a:ext uri="{FF2B5EF4-FFF2-40B4-BE49-F238E27FC236}">
                  <a16:creationId xmlns:a16="http://schemas.microsoft.com/office/drawing/2014/main" id="{A6AF7661-459B-4694-A485-3569D41F7D91}"/>
                </a:ext>
              </a:extLst>
            </p:cNvPr>
            <p:cNvSpPr txBox="1"/>
            <p:nvPr/>
          </p:nvSpPr>
          <p:spPr>
            <a:xfrm>
              <a:off x="4873693" y="26244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60 000</a:t>
              </a:r>
            </a:p>
          </p:txBody>
        </p:sp>
        <p:sp>
          <p:nvSpPr>
            <p:cNvPr id="137" name="TextBox 136">
              <a:extLst>
                <a:ext uri="{FF2B5EF4-FFF2-40B4-BE49-F238E27FC236}">
                  <a16:creationId xmlns:a16="http://schemas.microsoft.com/office/drawing/2014/main" id="{1B0A0AA5-4EC4-49EA-B13D-3DE1AABE15F1}"/>
                </a:ext>
              </a:extLst>
            </p:cNvPr>
            <p:cNvSpPr txBox="1"/>
            <p:nvPr/>
          </p:nvSpPr>
          <p:spPr>
            <a:xfrm>
              <a:off x="4873693" y="36756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10 000</a:t>
              </a:r>
            </a:p>
          </p:txBody>
        </p:sp>
        <p:sp>
          <p:nvSpPr>
            <p:cNvPr id="138" name="TextBox 137">
              <a:extLst>
                <a:ext uri="{FF2B5EF4-FFF2-40B4-BE49-F238E27FC236}">
                  <a16:creationId xmlns:a16="http://schemas.microsoft.com/office/drawing/2014/main" id="{887481E9-6895-4EE8-B847-25224364BBDE}"/>
                </a:ext>
              </a:extLst>
            </p:cNvPr>
            <p:cNvSpPr txBox="1"/>
            <p:nvPr/>
          </p:nvSpPr>
          <p:spPr>
            <a:xfrm>
              <a:off x="4873693" y="34632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20 000</a:t>
              </a:r>
            </a:p>
          </p:txBody>
        </p:sp>
        <p:sp>
          <p:nvSpPr>
            <p:cNvPr id="139" name="TextBox 138">
              <a:extLst>
                <a:ext uri="{FF2B5EF4-FFF2-40B4-BE49-F238E27FC236}">
                  <a16:creationId xmlns:a16="http://schemas.microsoft.com/office/drawing/2014/main" id="{F93EA5A9-8DD5-4303-BBB7-B7EC67909B13}"/>
                </a:ext>
              </a:extLst>
            </p:cNvPr>
            <p:cNvSpPr txBox="1"/>
            <p:nvPr/>
          </p:nvSpPr>
          <p:spPr>
            <a:xfrm>
              <a:off x="4873693" y="30528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40 000</a:t>
              </a:r>
            </a:p>
          </p:txBody>
        </p:sp>
        <p:sp>
          <p:nvSpPr>
            <p:cNvPr id="142" name="TextBox 141">
              <a:extLst>
                <a:ext uri="{FF2B5EF4-FFF2-40B4-BE49-F238E27FC236}">
                  <a16:creationId xmlns:a16="http://schemas.microsoft.com/office/drawing/2014/main" id="{336283A5-8E95-4715-B47A-627BCE0FA599}"/>
                </a:ext>
              </a:extLst>
            </p:cNvPr>
            <p:cNvSpPr txBox="1"/>
            <p:nvPr/>
          </p:nvSpPr>
          <p:spPr>
            <a:xfrm>
              <a:off x="4873693" y="28368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50 000</a:t>
              </a:r>
            </a:p>
          </p:txBody>
        </p:sp>
        <p:sp>
          <p:nvSpPr>
            <p:cNvPr id="146" name="TextBox 145">
              <a:extLst>
                <a:ext uri="{FF2B5EF4-FFF2-40B4-BE49-F238E27FC236}">
                  <a16:creationId xmlns:a16="http://schemas.microsoft.com/office/drawing/2014/main" id="{1DF1E251-03CA-4EAC-9FC2-5B91D8E22270}"/>
                </a:ext>
              </a:extLst>
            </p:cNvPr>
            <p:cNvSpPr txBox="1"/>
            <p:nvPr/>
          </p:nvSpPr>
          <p:spPr>
            <a:xfrm>
              <a:off x="4873693" y="3258000"/>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30 000</a:t>
              </a:r>
            </a:p>
          </p:txBody>
        </p:sp>
        <p:sp>
          <p:nvSpPr>
            <p:cNvPr id="147" name="TextBox 146">
              <a:extLst>
                <a:ext uri="{FF2B5EF4-FFF2-40B4-BE49-F238E27FC236}">
                  <a16:creationId xmlns:a16="http://schemas.microsoft.com/office/drawing/2014/main" id="{6B05D913-73DA-43C7-9BA6-BDC81E4CD23E}"/>
                </a:ext>
              </a:extLst>
            </p:cNvPr>
            <p:cNvSpPr txBox="1"/>
            <p:nvPr/>
          </p:nvSpPr>
          <p:spPr>
            <a:xfrm>
              <a:off x="5098113"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 name="object 8">
              <a:extLst>
                <a:ext uri="{FF2B5EF4-FFF2-40B4-BE49-F238E27FC236}">
                  <a16:creationId xmlns:a16="http://schemas.microsoft.com/office/drawing/2014/main" id="{9FEC317C-8A7A-4B1E-A88E-F06F6236BBF9}"/>
                </a:ext>
              </a:extLst>
            </p:cNvPr>
            <p:cNvSpPr/>
            <p:nvPr/>
          </p:nvSpPr>
          <p:spPr>
            <a:xfrm>
              <a:off x="1764308" y="2476800"/>
              <a:ext cx="0" cy="1483200"/>
            </a:xfrm>
            <a:custGeom>
              <a:avLst/>
              <a:gdLst/>
              <a:ahLst/>
              <a:cxnLst/>
              <a:rect l="l" t="t" r="r" b="b"/>
              <a:pathLst>
                <a:path h="1377950">
                  <a:moveTo>
                    <a:pt x="0" y="1377696"/>
                  </a:moveTo>
                  <a:lnTo>
                    <a:pt x="0"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 name="object 9">
              <a:extLst>
                <a:ext uri="{FF2B5EF4-FFF2-40B4-BE49-F238E27FC236}">
                  <a16:creationId xmlns:a16="http://schemas.microsoft.com/office/drawing/2014/main" id="{94439D00-3A4E-4C77-A45C-49A03A82DD25}"/>
                </a:ext>
              </a:extLst>
            </p:cNvPr>
            <p:cNvSpPr/>
            <p:nvPr/>
          </p:nvSpPr>
          <p:spPr>
            <a:xfrm>
              <a:off x="1764308" y="3960463"/>
              <a:ext cx="1461135" cy="0"/>
            </a:xfrm>
            <a:custGeom>
              <a:avLst/>
              <a:gdLst/>
              <a:ahLst/>
              <a:cxnLst/>
              <a:rect l="l" t="t" r="r" b="b"/>
              <a:pathLst>
                <a:path w="1461135">
                  <a:moveTo>
                    <a:pt x="0" y="0"/>
                  </a:moveTo>
                  <a:lnTo>
                    <a:pt x="1460906"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 name="object 20">
              <a:extLst>
                <a:ext uri="{FF2B5EF4-FFF2-40B4-BE49-F238E27FC236}">
                  <a16:creationId xmlns:a16="http://schemas.microsoft.com/office/drawing/2014/main" id="{6A5D86A1-D191-44F0-BB20-C93738FBB308}"/>
                </a:ext>
              </a:extLst>
            </p:cNvPr>
            <p:cNvSpPr txBox="1"/>
            <p:nvPr/>
          </p:nvSpPr>
          <p:spPr>
            <a:xfrm>
              <a:off x="1128993" y="2523364"/>
              <a:ext cx="115416" cy="1378585"/>
            </a:xfrm>
            <a:prstGeom prst="rect">
              <a:avLst/>
            </a:prstGeom>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new HIV infections</a:t>
              </a:r>
            </a:p>
          </p:txBody>
        </p:sp>
        <p:sp>
          <p:nvSpPr>
            <p:cNvPr id="29" name="object 27">
              <a:extLst>
                <a:ext uri="{FF2B5EF4-FFF2-40B4-BE49-F238E27FC236}">
                  <a16:creationId xmlns:a16="http://schemas.microsoft.com/office/drawing/2014/main" id="{1D24B081-3044-4A47-9086-A4404499F2BF}"/>
                </a:ext>
              </a:extLst>
            </p:cNvPr>
            <p:cNvSpPr txBox="1"/>
            <p:nvPr/>
          </p:nvSpPr>
          <p:spPr>
            <a:xfrm>
              <a:off x="179999" y="2520000"/>
              <a:ext cx="810000" cy="560410"/>
            </a:xfrm>
            <a:prstGeom prst="rect">
              <a:avLst/>
            </a:prstGeom>
          </p:spPr>
          <p:txBody>
            <a:bodyPr vert="horz" wrap="square" lIns="0" tIns="6350" rIns="0" bIns="0" rtlCol="0">
              <a:no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new  HIV infections  since 2010</a:t>
              </a:r>
            </a:p>
          </p:txBody>
        </p:sp>
        <p:sp>
          <p:nvSpPr>
            <p:cNvPr id="31" name="object 28">
              <a:extLst>
                <a:ext uri="{FF2B5EF4-FFF2-40B4-BE49-F238E27FC236}">
                  <a16:creationId xmlns:a16="http://schemas.microsoft.com/office/drawing/2014/main" id="{32E11E48-E107-4E95-A48A-8A011E38424B}"/>
                </a:ext>
              </a:extLst>
            </p:cNvPr>
            <p:cNvSpPr txBox="1"/>
            <p:nvPr/>
          </p:nvSpPr>
          <p:spPr>
            <a:xfrm>
              <a:off x="180000" y="3132000"/>
              <a:ext cx="810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+7</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0" name="TextBox 59">
              <a:extLst>
                <a:ext uri="{FF2B5EF4-FFF2-40B4-BE49-F238E27FC236}">
                  <a16:creationId xmlns:a16="http://schemas.microsoft.com/office/drawing/2014/main" id="{8E130622-A39A-4AD7-A859-06C5FEAC2156}"/>
                </a:ext>
              </a:extLst>
            </p:cNvPr>
            <p:cNvSpPr txBox="1"/>
            <p:nvPr/>
          </p:nvSpPr>
          <p:spPr>
            <a:xfrm>
              <a:off x="16704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7C97577C-A3B8-45ED-931B-870904D984E3}"/>
                </a:ext>
              </a:extLst>
            </p:cNvPr>
            <p:cNvSpPr txBox="1"/>
            <p:nvPr/>
          </p:nvSpPr>
          <p:spPr>
            <a:xfrm>
              <a:off x="24660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4" name="TextBox 63">
              <a:extLst>
                <a:ext uri="{FF2B5EF4-FFF2-40B4-BE49-F238E27FC236}">
                  <a16:creationId xmlns:a16="http://schemas.microsoft.com/office/drawing/2014/main" id="{FFB526B2-1239-4DE4-AD07-2460379B9EB7}"/>
                </a:ext>
              </a:extLst>
            </p:cNvPr>
            <p:cNvSpPr txBox="1"/>
            <p:nvPr/>
          </p:nvSpPr>
          <p:spPr>
            <a:xfrm>
              <a:off x="30636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CFDE19D6-DFF4-4976-94E4-F2D545A43466}"/>
                </a:ext>
              </a:extLst>
            </p:cNvPr>
            <p:cNvSpPr txBox="1"/>
            <p:nvPr/>
          </p:nvSpPr>
          <p:spPr>
            <a:xfrm>
              <a:off x="2138400" y="4392000"/>
              <a:ext cx="97462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New HIV infections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2" name="Straight Connector 111">
              <a:extLst>
                <a:ext uri="{FF2B5EF4-FFF2-40B4-BE49-F238E27FC236}">
                  <a16:creationId xmlns:a16="http://schemas.microsoft.com/office/drawing/2014/main" id="{3399F989-5406-495A-8A1C-2ABC0EF98A96}"/>
                </a:ext>
              </a:extLst>
            </p:cNvPr>
            <p:cNvCxnSpPr/>
            <p:nvPr/>
          </p:nvCxnSpPr>
          <p:spPr>
            <a:xfrm>
              <a:off x="18684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a:ea typeface="+mn-ea"/>
                  <a:cs typeface="Arial" panose="020B0604020202020204" pitchFamily="34" charset="0"/>
                </a:rPr>
                <a:t>Number of new HIV infections and </a:t>
              </a:r>
              <a:r>
                <a:rPr kumimoji="0" lang="fr-CH" sz="2000" b="0" i="0" u="none" strike="noStrike" kern="1200" cap="none" spc="0" normalizeH="0" baseline="0" noProof="0" dirty="0">
                  <a:ln>
                    <a:noFill/>
                  </a:ln>
                  <a:solidFill>
                    <a:prstClr val="white"/>
                  </a:solidFill>
                  <a:effectLst/>
                  <a:uLnTx/>
                  <a:uFillTx/>
                  <a:latin typeface="Arial"/>
                  <a:ea typeface="+mn-ea"/>
                  <a:cs typeface="+mn-cs"/>
                </a:rPr>
                <a:t>AIDS-</a:t>
              </a:r>
              <a:r>
                <a:rPr kumimoji="0" lang="fr-CH" sz="2000" b="0" i="0" u="none" strike="noStrike" kern="1200" cap="none" spc="0" normalizeH="0" baseline="0" noProof="0" dirty="0" err="1">
                  <a:ln>
                    <a:noFill/>
                  </a:ln>
                  <a:solidFill>
                    <a:prstClr val="white"/>
                  </a:solidFill>
                  <a:effectLst/>
                  <a:uLnTx/>
                  <a:uFillTx/>
                  <a:latin typeface="Arial"/>
                  <a:ea typeface="+mn-ea"/>
                  <a:cs typeface="+mn-cs"/>
                </a:rPr>
                <a:t>related</a:t>
              </a:r>
              <a:r>
                <a:rPr kumimoji="0" lang="fr-CH" sz="2000" b="0" i="0" u="none" strike="noStrike" kern="1200" cap="none" spc="0" normalizeH="0" baseline="0" noProof="0" dirty="0">
                  <a:ln>
                    <a:noFill/>
                  </a:ln>
                  <a:solidFill>
                    <a:prstClr val="white"/>
                  </a:solidFill>
                  <a:effectLst/>
                  <a:uLnTx/>
                  <a:uFillTx/>
                  <a:latin typeface="Arial"/>
                  <a:ea typeface="+mn-ea"/>
                  <a:cs typeface="+mn-cs"/>
                </a:rPr>
                <a:t> </a:t>
              </a:r>
              <a:r>
                <a:rPr kumimoji="0" lang="fr-CH" sz="2000" b="0" i="0" u="none" strike="noStrike" kern="1200" cap="none" spc="0" normalizeH="0" baseline="0" noProof="0" dirty="0" err="1">
                  <a:ln>
                    <a:noFill/>
                  </a:ln>
                  <a:solidFill>
                    <a:prstClr val="white"/>
                  </a:solidFill>
                  <a:effectLst/>
                  <a:uLnTx/>
                  <a:uFillTx/>
                  <a:latin typeface="Arial"/>
                  <a:ea typeface="+mn-ea"/>
                  <a:cs typeface="+mn-cs"/>
                </a:rPr>
                <a:t>deaths</a:t>
              </a:r>
              <a:r>
                <a:rPr kumimoji="0" lang="fr-CH" sz="2000" b="0" i="0" u="none" strike="noStrike" kern="1200" cap="none" spc="0" normalizeH="0" baseline="0" noProof="0" dirty="0">
                  <a:ln>
                    <a:noFill/>
                  </a:ln>
                  <a:solidFill>
                    <a:prstClr val="white"/>
                  </a:solidFill>
                  <a:effectLst/>
                  <a:uLnTx/>
                  <a:uFillTx/>
                  <a:latin typeface="Arial"/>
                  <a:ea typeface="+mn-ea"/>
                  <a:cs typeface="+mn-cs"/>
                </a:rPr>
                <a:t>, and incidence-</a:t>
              </a:r>
              <a:r>
                <a:rPr kumimoji="0" lang="fr-CH" sz="2000" b="0" i="0" u="none" strike="noStrike" kern="1200" cap="none" spc="0" normalizeH="0" baseline="0" noProof="0" dirty="0" err="1">
                  <a:ln>
                    <a:noFill/>
                  </a:ln>
                  <a:solidFill>
                    <a:prstClr val="white"/>
                  </a:solidFill>
                  <a:effectLst/>
                  <a:uLnTx/>
                  <a:uFillTx/>
                  <a:latin typeface="Arial"/>
                  <a:ea typeface="+mn-ea"/>
                  <a:cs typeface="+mn-cs"/>
                </a:rPr>
                <a:t>prevalence</a:t>
              </a:r>
              <a:r>
                <a:rPr kumimoji="0" lang="fr-CH" sz="2000" b="0" i="0" u="none" strike="noStrike" kern="1200" cap="none" spc="0" normalizeH="0" baseline="0" noProof="0" dirty="0">
                  <a:ln>
                    <a:noFill/>
                  </a:ln>
                  <a:solidFill>
                    <a:prstClr val="white"/>
                  </a:solidFill>
                  <a:effectLst/>
                  <a:uLnTx/>
                  <a:uFillTx/>
                  <a:latin typeface="Arial"/>
                  <a:ea typeface="+mn-ea"/>
                  <a:cs typeface="+mn-cs"/>
                </a:rPr>
                <a:t> ratio </a:t>
              </a: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Latin America, 2000–2018 </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1" name="object 38">
              <a:extLst>
                <a:ext uri="{FF2B5EF4-FFF2-40B4-BE49-F238E27FC236}">
                  <a16:creationId xmlns:a16="http://schemas.microsoft.com/office/drawing/2014/main" id="{B9A9DB86-BE4C-4276-8E68-710D9709293D}"/>
                </a:ext>
              </a:extLst>
            </p:cNvPr>
            <p:cNvSpPr txBox="1"/>
            <p:nvPr/>
          </p:nvSpPr>
          <p:spPr>
            <a:xfrm>
              <a:off x="4516328" y="2417144"/>
              <a:ext cx="115416" cy="1545590"/>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AIDS-related deaths</a:t>
              </a:r>
            </a:p>
          </p:txBody>
        </p:sp>
        <p:sp>
          <p:nvSpPr>
            <p:cNvPr id="48" name="object 45">
              <a:extLst>
                <a:ext uri="{FF2B5EF4-FFF2-40B4-BE49-F238E27FC236}">
                  <a16:creationId xmlns:a16="http://schemas.microsoft.com/office/drawing/2014/main" id="{CE18BDAE-9435-4482-B2AA-13B4CBB6E220}"/>
                </a:ext>
              </a:extLst>
            </p:cNvPr>
            <p:cNvSpPr txBox="1"/>
            <p:nvPr/>
          </p:nvSpPr>
          <p:spPr>
            <a:xfrm>
              <a:off x="3528000" y="2520000"/>
              <a:ext cx="882000" cy="560410"/>
            </a:xfrm>
            <a:prstGeom prst="rect">
              <a:avLst/>
            </a:prstGeom>
          </p:spPr>
          <p:txBody>
            <a:bodyPr vert="horz" wrap="square" lIns="0" tIns="6350" rIns="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AIDS-  related deaths  since 2010</a:t>
              </a:r>
            </a:p>
          </p:txBody>
        </p:sp>
        <p:sp>
          <p:nvSpPr>
            <p:cNvPr id="105" name="object 28">
              <a:extLst>
                <a:ext uri="{FF2B5EF4-FFF2-40B4-BE49-F238E27FC236}">
                  <a16:creationId xmlns:a16="http://schemas.microsoft.com/office/drawing/2014/main" id="{E3D42A7E-6716-4B01-A793-D475603372C0}"/>
                </a:ext>
              </a:extLst>
            </p:cNvPr>
            <p:cNvSpPr txBox="1"/>
            <p:nvPr/>
          </p:nvSpPr>
          <p:spPr>
            <a:xfrm>
              <a:off x="3562355" y="3132000"/>
              <a:ext cx="846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14</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3" name="TextBox 82">
              <a:extLst>
                <a:ext uri="{FF2B5EF4-FFF2-40B4-BE49-F238E27FC236}">
                  <a16:creationId xmlns:a16="http://schemas.microsoft.com/office/drawing/2014/main" id="{221B0A40-4FBB-4A16-8A79-3BA2A0E71B0A}"/>
                </a:ext>
              </a:extLst>
            </p:cNvPr>
            <p:cNvSpPr txBox="1"/>
            <p:nvPr/>
          </p:nvSpPr>
          <p:spPr>
            <a:xfrm>
              <a:off x="51552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4" name="TextBox 83">
              <a:extLst>
                <a:ext uri="{FF2B5EF4-FFF2-40B4-BE49-F238E27FC236}">
                  <a16:creationId xmlns:a16="http://schemas.microsoft.com/office/drawing/2014/main" id="{37763CB7-0A1A-4A53-A65D-DFA8A3B02764}"/>
                </a:ext>
              </a:extLst>
            </p:cNvPr>
            <p:cNvSpPr txBox="1"/>
            <p:nvPr/>
          </p:nvSpPr>
          <p:spPr>
            <a:xfrm>
              <a:off x="58824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5D1A9A72-A771-400C-B764-0DE0D54B0D2F}"/>
                </a:ext>
              </a:extLst>
            </p:cNvPr>
            <p:cNvSpPr txBox="1"/>
            <p:nvPr/>
          </p:nvSpPr>
          <p:spPr>
            <a:xfrm>
              <a:off x="64620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0BD49F55-4479-483C-A15E-A51FD4246A15}"/>
                </a:ext>
              </a:extLst>
            </p:cNvPr>
            <p:cNvSpPr txBox="1"/>
            <p:nvPr/>
          </p:nvSpPr>
          <p:spPr>
            <a:xfrm>
              <a:off x="5544000" y="4392000"/>
              <a:ext cx="103874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AIDS-related deaths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8" name="Straight Connector 117">
              <a:extLst>
                <a:ext uri="{FF2B5EF4-FFF2-40B4-BE49-F238E27FC236}">
                  <a16:creationId xmlns:a16="http://schemas.microsoft.com/office/drawing/2014/main" id="{2431FBD8-6696-4A58-8630-1FDF009242F4}"/>
                </a:ext>
              </a:extLst>
            </p:cNvPr>
            <p:cNvCxnSpPr/>
            <p:nvPr/>
          </p:nvCxnSpPr>
          <p:spPr>
            <a:xfrm>
              <a:off x="527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26" name="object 24">
              <a:extLst>
                <a:ext uri="{FF2B5EF4-FFF2-40B4-BE49-F238E27FC236}">
                  <a16:creationId xmlns:a16="http://schemas.microsoft.com/office/drawing/2014/main" id="{5D98FFB4-0F56-4D5E-9C23-DA9F5365B9D6}"/>
                </a:ext>
              </a:extLst>
            </p:cNvPr>
            <p:cNvSpPr/>
            <p:nvPr/>
          </p:nvSpPr>
          <p:spPr>
            <a:xfrm>
              <a:off x="5248800" y="2480400"/>
              <a:ext cx="0" cy="1483995"/>
            </a:xfrm>
            <a:custGeom>
              <a:avLst/>
              <a:gdLst/>
              <a:ahLst/>
              <a:cxnLst/>
              <a:rect l="l" t="t" r="r" b="b"/>
              <a:pathLst>
                <a:path h="1483995">
                  <a:moveTo>
                    <a:pt x="0" y="1483982"/>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object 25">
              <a:extLst>
                <a:ext uri="{FF2B5EF4-FFF2-40B4-BE49-F238E27FC236}">
                  <a16:creationId xmlns:a16="http://schemas.microsoft.com/office/drawing/2014/main" id="{F484293C-D6EB-4EFE-9E47-2AE185C1D086}"/>
                </a:ext>
              </a:extLst>
            </p:cNvPr>
            <p:cNvSpPr/>
            <p:nvPr/>
          </p:nvSpPr>
          <p:spPr>
            <a:xfrm>
              <a:off x="5248800" y="3964382"/>
              <a:ext cx="1378800" cy="0"/>
            </a:xfrm>
            <a:custGeom>
              <a:avLst/>
              <a:gdLst/>
              <a:ahLst/>
              <a:cxnLst/>
              <a:rect l="l" t="t" r="r" b="b"/>
              <a:pathLst>
                <a:path w="1432560">
                  <a:moveTo>
                    <a:pt x="0" y="0"/>
                  </a:moveTo>
                  <a:lnTo>
                    <a:pt x="1432483"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1" name="object 48">
              <a:extLst>
                <a:ext uri="{FF2B5EF4-FFF2-40B4-BE49-F238E27FC236}">
                  <a16:creationId xmlns:a16="http://schemas.microsoft.com/office/drawing/2014/main" id="{36822717-41F7-4374-962D-3D4151624A4A}"/>
                </a:ext>
              </a:extLst>
            </p:cNvPr>
            <p:cNvSpPr/>
            <p:nvPr/>
          </p:nvSpPr>
          <p:spPr>
            <a:xfrm>
              <a:off x="8418266" y="2476341"/>
              <a:ext cx="0" cy="1483995"/>
            </a:xfrm>
            <a:custGeom>
              <a:avLst/>
              <a:gdLst/>
              <a:ahLst/>
              <a:cxnLst/>
              <a:rect l="l" t="t" r="r" b="b"/>
              <a:pathLst>
                <a:path h="1483995">
                  <a:moveTo>
                    <a:pt x="0" y="1483918"/>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2" name="object 49">
              <a:extLst>
                <a:ext uri="{FF2B5EF4-FFF2-40B4-BE49-F238E27FC236}">
                  <a16:creationId xmlns:a16="http://schemas.microsoft.com/office/drawing/2014/main" id="{4975E23F-8CDD-4167-8096-7E3752AAC1DF}"/>
                </a:ext>
              </a:extLst>
            </p:cNvPr>
            <p:cNvSpPr/>
            <p:nvPr/>
          </p:nvSpPr>
          <p:spPr>
            <a:xfrm>
              <a:off x="8418266" y="3960260"/>
              <a:ext cx="1625600" cy="0"/>
            </a:xfrm>
            <a:custGeom>
              <a:avLst/>
              <a:gdLst/>
              <a:ahLst/>
              <a:cxnLst/>
              <a:rect l="l" t="t" r="r" b="b"/>
              <a:pathLst>
                <a:path w="1625600">
                  <a:moveTo>
                    <a:pt x="0" y="0"/>
                  </a:moveTo>
                  <a:lnTo>
                    <a:pt x="1625549"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52">
              <a:extLst>
                <a:ext uri="{FF2B5EF4-FFF2-40B4-BE49-F238E27FC236}">
                  <a16:creationId xmlns:a16="http://schemas.microsoft.com/office/drawing/2014/main" id="{A07178E1-BB4C-4903-81CD-99B0E9D26132}"/>
                </a:ext>
              </a:extLst>
            </p:cNvPr>
            <p:cNvSpPr txBox="1"/>
            <p:nvPr/>
          </p:nvSpPr>
          <p:spPr>
            <a:xfrm>
              <a:off x="8011598" y="2591240"/>
              <a:ext cx="115416" cy="1287145"/>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Incidence</a:t>
              </a:r>
              <a:r>
                <a:rPr kumimoji="0" lang="en-GB"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a:t>
              </a: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prevalence ratio</a:t>
              </a:r>
            </a:p>
          </p:txBody>
        </p:sp>
        <p:sp>
          <p:nvSpPr>
            <p:cNvPr id="63" name="object 60">
              <a:extLst>
                <a:ext uri="{FF2B5EF4-FFF2-40B4-BE49-F238E27FC236}">
                  <a16:creationId xmlns:a16="http://schemas.microsoft.com/office/drawing/2014/main" id="{436C1130-1728-4DFD-97C0-32AD10B34B96}"/>
                </a:ext>
              </a:extLst>
            </p:cNvPr>
            <p:cNvSpPr txBox="1"/>
            <p:nvPr/>
          </p:nvSpPr>
          <p:spPr>
            <a:xfrm>
              <a:off x="6973392" y="2520000"/>
              <a:ext cx="882000" cy="570605"/>
            </a:xfrm>
            <a:prstGeom prst="rect">
              <a:avLst/>
            </a:prstGeom>
          </p:spPr>
          <p:txBody>
            <a:bodyPr vert="horz" wrap="square" lIns="0" tIns="6350" rIns="3600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2018</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Incidence</a:t>
              </a: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revalence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ratio</a:t>
              </a:r>
            </a:p>
          </p:txBody>
        </p:sp>
        <p:sp>
          <p:nvSpPr>
            <p:cNvPr id="106" name="object 28">
              <a:extLst>
                <a:ext uri="{FF2B5EF4-FFF2-40B4-BE49-F238E27FC236}">
                  <a16:creationId xmlns:a16="http://schemas.microsoft.com/office/drawing/2014/main" id="{51729B40-EF21-4253-881D-6F6B9A11EFD8}"/>
                </a:ext>
              </a:extLst>
            </p:cNvPr>
            <p:cNvSpPr txBox="1"/>
            <p:nvPr/>
          </p:nvSpPr>
          <p:spPr>
            <a:xfrm>
              <a:off x="6973392" y="3132000"/>
              <a:ext cx="846000" cy="635392"/>
            </a:xfrm>
            <a:prstGeom prst="rect">
              <a:avLst/>
            </a:prstGeom>
          </p:spPr>
          <p:txBody>
            <a:bodyPr vert="horz" wrap="square" lIns="0" tIns="16510" rIns="3600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5.4</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4.1</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6</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8</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7" name="TextBox 96">
              <a:extLst>
                <a:ext uri="{FF2B5EF4-FFF2-40B4-BE49-F238E27FC236}">
                  <a16:creationId xmlns:a16="http://schemas.microsoft.com/office/drawing/2014/main" id="{053F924A-8D6E-422A-A6A5-04FFEC88F59E}"/>
                </a:ext>
              </a:extLst>
            </p:cNvPr>
            <p:cNvSpPr txBox="1"/>
            <p:nvPr/>
          </p:nvSpPr>
          <p:spPr>
            <a:xfrm>
              <a:off x="83376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AD485CB3-4B74-4FCB-8A7E-7536E60BDABD}"/>
                </a:ext>
              </a:extLst>
            </p:cNvPr>
            <p:cNvSpPr txBox="1"/>
            <p:nvPr/>
          </p:nvSpPr>
          <p:spPr>
            <a:xfrm>
              <a:off x="9194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68E9021D-B281-4250-91DE-2C8854EB8451}"/>
                </a:ext>
              </a:extLst>
            </p:cNvPr>
            <p:cNvSpPr txBox="1"/>
            <p:nvPr/>
          </p:nvSpPr>
          <p:spPr>
            <a:xfrm>
              <a:off x="9878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60E3F0DC-B3DA-4AA8-A66E-7F0BC3FAA7C9}"/>
                </a:ext>
              </a:extLst>
            </p:cNvPr>
            <p:cNvSpPr txBox="1"/>
            <p:nvPr/>
          </p:nvSpPr>
          <p:spPr>
            <a:xfrm>
              <a:off x="87660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CC0DC5A4-DA73-48FE-8D92-FE672E19503F}"/>
                </a:ext>
              </a:extLst>
            </p:cNvPr>
            <p:cNvSpPr txBox="1"/>
            <p:nvPr/>
          </p:nvSpPr>
          <p:spPr>
            <a:xfrm>
              <a:off x="96228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99EDC26E-CF6E-4E7E-B4B0-EC98FB275F5C}"/>
                </a:ext>
              </a:extLst>
            </p:cNvPr>
            <p:cNvSpPr txBox="1"/>
            <p:nvPr/>
          </p:nvSpPr>
          <p:spPr>
            <a:xfrm>
              <a:off x="8604000" y="4392000"/>
              <a:ext cx="1352934"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Incidence-prevalence ratio</a:t>
              </a:r>
            </a:p>
          </p:txBody>
        </p:sp>
        <p:cxnSp>
          <p:nvCxnSpPr>
            <p:cNvPr id="115" name="Straight Connector 114">
              <a:extLst>
                <a:ext uri="{FF2B5EF4-FFF2-40B4-BE49-F238E27FC236}">
                  <a16:creationId xmlns:a16="http://schemas.microsoft.com/office/drawing/2014/main" id="{BDE6D3CE-C848-45D4-9613-41413E8DA190}"/>
                </a:ext>
              </a:extLst>
            </p:cNvPr>
            <p:cNvCxnSpPr/>
            <p:nvPr/>
          </p:nvCxnSpPr>
          <p:spPr>
            <a:xfrm>
              <a:off x="833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6F5BC01F-D021-4BD4-ADE5-17A30F632494}"/>
                </a:ext>
              </a:extLst>
            </p:cNvPr>
            <p:cNvSpPr txBox="1"/>
            <p:nvPr/>
          </p:nvSpPr>
          <p:spPr>
            <a:xfrm>
              <a:off x="8604000" y="4572000"/>
              <a:ext cx="64120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Target value</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21" name="Straight Connector 120">
              <a:extLst>
                <a:ext uri="{FF2B5EF4-FFF2-40B4-BE49-F238E27FC236}">
                  <a16:creationId xmlns:a16="http://schemas.microsoft.com/office/drawing/2014/main" id="{934D9C05-9D96-4E4F-857A-0AD05C481EC0}"/>
                </a:ext>
              </a:extLst>
            </p:cNvPr>
            <p:cNvCxnSpPr/>
            <p:nvPr/>
          </p:nvCxnSpPr>
          <p:spPr>
            <a:xfrm>
              <a:off x="8334000" y="4642344"/>
              <a:ext cx="216000" cy="0"/>
            </a:xfrm>
            <a:prstGeom prst="line">
              <a:avLst/>
            </a:prstGeom>
            <a:ln w="22225">
              <a:solidFill>
                <a:srgbClr val="E6007E"/>
              </a:solidFill>
              <a:prstDash val="sysDot"/>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C610E603-58E3-476E-A870-7F56C4DDDD75}"/>
                </a:ext>
              </a:extLst>
            </p:cNvPr>
            <p:cNvGrpSpPr/>
            <p:nvPr/>
          </p:nvGrpSpPr>
          <p:grpSpPr>
            <a:xfrm>
              <a:off x="8222400" y="2413839"/>
              <a:ext cx="100795" cy="1581883"/>
              <a:chOff x="8222400" y="2413839"/>
              <a:chExt cx="100795" cy="1581883"/>
            </a:xfrm>
          </p:grpSpPr>
          <p:sp>
            <p:nvSpPr>
              <p:cNvPr id="87" name="TextBox 86">
                <a:extLst>
                  <a:ext uri="{FF2B5EF4-FFF2-40B4-BE49-F238E27FC236}">
                    <a16:creationId xmlns:a16="http://schemas.microsoft.com/office/drawing/2014/main" id="{369F9BC7-47E6-4E72-812E-9DF7F1469CE6}"/>
                  </a:ext>
                </a:extLst>
              </p:cNvPr>
              <p:cNvSpPr txBox="1"/>
              <p:nvPr/>
            </p:nvSpPr>
            <p:spPr>
              <a:xfrm>
                <a:off x="8223808" y="2413839"/>
                <a:ext cx="9938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16</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8" name="TextBox 87">
                <a:extLst>
                  <a:ext uri="{FF2B5EF4-FFF2-40B4-BE49-F238E27FC236}">
                    <a16:creationId xmlns:a16="http://schemas.microsoft.com/office/drawing/2014/main" id="{74EACDD7-5AC4-44BA-9085-E20B03A82DF3}"/>
                  </a:ext>
                </a:extLst>
              </p:cNvPr>
              <p:cNvSpPr txBox="1"/>
              <p:nvPr/>
            </p:nvSpPr>
            <p:spPr>
              <a:xfrm>
                <a:off x="8223809" y="2782800"/>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12</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D00F9BDA-4558-4527-9787-92FE060FB224}"/>
                  </a:ext>
                </a:extLst>
              </p:cNvPr>
              <p:cNvSpPr txBox="1"/>
              <p:nvPr/>
            </p:nvSpPr>
            <p:spPr>
              <a:xfrm>
                <a:off x="8273501" y="36108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0CE8EADC-20F9-45F3-A3C1-FE64E3CB6668}"/>
                  </a:ext>
                </a:extLst>
              </p:cNvPr>
              <p:cNvSpPr txBox="1"/>
              <p:nvPr/>
            </p:nvSpPr>
            <p:spPr>
              <a:xfrm>
                <a:off x="8273501" y="35208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AA771D33-5146-4B10-8B0B-B63EDA104E95}"/>
                  </a:ext>
                </a:extLst>
              </p:cNvPr>
              <p:cNvSpPr txBox="1"/>
              <p:nvPr/>
            </p:nvSpPr>
            <p:spPr>
              <a:xfrm>
                <a:off x="8273501" y="31536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062BD50F-1CFE-4DFC-A01D-2BD21B8F5EDE}"/>
                  </a:ext>
                </a:extLst>
              </p:cNvPr>
              <p:cNvSpPr txBox="1"/>
              <p:nvPr/>
            </p:nvSpPr>
            <p:spPr>
              <a:xfrm>
                <a:off x="8223809" y="2966400"/>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EBAB0C7F-ADFE-4D86-9EB7-739A47919AE6}"/>
                  </a:ext>
                </a:extLst>
              </p:cNvPr>
              <p:cNvSpPr txBox="1"/>
              <p:nvPr/>
            </p:nvSpPr>
            <p:spPr>
              <a:xfrm>
                <a:off x="8273501" y="33372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1" name="TextBox 150">
                <a:extLst>
                  <a:ext uri="{FF2B5EF4-FFF2-40B4-BE49-F238E27FC236}">
                    <a16:creationId xmlns:a16="http://schemas.microsoft.com/office/drawing/2014/main" id="{F2915A14-CD48-4C30-92AB-FFF207912192}"/>
                  </a:ext>
                </a:extLst>
              </p:cNvPr>
              <p:cNvSpPr txBox="1"/>
              <p:nvPr/>
            </p:nvSpPr>
            <p:spPr>
              <a:xfrm>
                <a:off x="8222400" y="2599200"/>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14</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2" name="TextBox 151">
                <a:extLst>
                  <a:ext uri="{FF2B5EF4-FFF2-40B4-BE49-F238E27FC236}">
                    <a16:creationId xmlns:a16="http://schemas.microsoft.com/office/drawing/2014/main" id="{3F2BEBF0-11D4-4D5B-919F-6D3E32EE30C2}"/>
                  </a:ext>
                </a:extLst>
              </p:cNvPr>
              <p:cNvSpPr txBox="1"/>
              <p:nvPr/>
            </p:nvSpPr>
            <p:spPr>
              <a:xfrm>
                <a:off x="8272800" y="37044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3" name="TextBox 152">
                <a:extLst>
                  <a:ext uri="{FF2B5EF4-FFF2-40B4-BE49-F238E27FC236}">
                    <a16:creationId xmlns:a16="http://schemas.microsoft.com/office/drawing/2014/main" id="{2D1AD10B-4480-4FC2-9410-568D496B130B}"/>
                  </a:ext>
                </a:extLst>
              </p:cNvPr>
              <p:cNvSpPr txBox="1"/>
              <p:nvPr/>
            </p:nvSpPr>
            <p:spPr>
              <a:xfrm>
                <a:off x="8272800"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grpSp>
        <p:sp>
          <p:nvSpPr>
            <p:cNvPr id="90" name="TextBox 89">
              <a:extLst>
                <a:ext uri="{FF2B5EF4-FFF2-40B4-BE49-F238E27FC236}">
                  <a16:creationId xmlns:a16="http://schemas.microsoft.com/office/drawing/2014/main" id="{AFA1DE46-D0CF-487B-93E0-08DF39B80408}"/>
                </a:ext>
              </a:extLst>
            </p:cNvPr>
            <p:cNvSpPr txBox="1"/>
            <p:nvPr/>
          </p:nvSpPr>
          <p:spPr>
            <a:xfrm>
              <a:off x="1371788" y="24156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160 000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14515098-054B-4B23-A093-0464B6C8F1B0}"/>
                </a:ext>
              </a:extLst>
            </p:cNvPr>
            <p:cNvSpPr txBox="1"/>
            <p:nvPr/>
          </p:nvSpPr>
          <p:spPr>
            <a:xfrm>
              <a:off x="1371788" y="2784561"/>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120 000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5" name="TextBox 124">
              <a:extLst>
                <a:ext uri="{FF2B5EF4-FFF2-40B4-BE49-F238E27FC236}">
                  <a16:creationId xmlns:a16="http://schemas.microsoft.com/office/drawing/2014/main" id="{58CB32C6-0B51-4212-9AEA-A2C395080BD6}"/>
                </a:ext>
              </a:extLst>
            </p:cNvPr>
            <p:cNvSpPr txBox="1"/>
            <p:nvPr/>
          </p:nvSpPr>
          <p:spPr>
            <a:xfrm>
              <a:off x="1421481" y="3522561"/>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8" name="TextBox 127">
              <a:extLst>
                <a:ext uri="{FF2B5EF4-FFF2-40B4-BE49-F238E27FC236}">
                  <a16:creationId xmlns:a16="http://schemas.microsoft.com/office/drawing/2014/main" id="{4B92EB21-AE1E-45F9-AD87-183D6DE6FD17}"/>
                </a:ext>
              </a:extLst>
            </p:cNvPr>
            <p:cNvSpPr txBox="1"/>
            <p:nvPr/>
          </p:nvSpPr>
          <p:spPr>
            <a:xfrm>
              <a:off x="1421481" y="3155361"/>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80 000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9" name="TextBox 128">
              <a:extLst>
                <a:ext uri="{FF2B5EF4-FFF2-40B4-BE49-F238E27FC236}">
                  <a16:creationId xmlns:a16="http://schemas.microsoft.com/office/drawing/2014/main" id="{CFB94F46-D8E7-4CEC-B44F-DDF5E3B2CCC3}"/>
                </a:ext>
              </a:extLst>
            </p:cNvPr>
            <p:cNvSpPr txBox="1"/>
            <p:nvPr/>
          </p:nvSpPr>
          <p:spPr>
            <a:xfrm>
              <a:off x="1371788" y="2968161"/>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0" name="TextBox 129">
              <a:extLst>
                <a:ext uri="{FF2B5EF4-FFF2-40B4-BE49-F238E27FC236}">
                  <a16:creationId xmlns:a16="http://schemas.microsoft.com/office/drawing/2014/main" id="{F7E8FFB4-D2C8-4D25-BAF6-81DBB0A1DCBB}"/>
                </a:ext>
              </a:extLst>
            </p:cNvPr>
            <p:cNvSpPr txBox="1"/>
            <p:nvPr/>
          </p:nvSpPr>
          <p:spPr>
            <a:xfrm>
              <a:off x="1421481" y="3338961"/>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1" name="TextBox 130">
              <a:extLst>
                <a:ext uri="{FF2B5EF4-FFF2-40B4-BE49-F238E27FC236}">
                  <a16:creationId xmlns:a16="http://schemas.microsoft.com/office/drawing/2014/main" id="{3574398A-FE14-42E7-B2D6-E72B13AA34BF}"/>
                </a:ext>
              </a:extLst>
            </p:cNvPr>
            <p:cNvSpPr txBox="1"/>
            <p:nvPr/>
          </p:nvSpPr>
          <p:spPr>
            <a:xfrm>
              <a:off x="1370379" y="2600961"/>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140 000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2" name="TextBox 131">
              <a:extLst>
                <a:ext uri="{FF2B5EF4-FFF2-40B4-BE49-F238E27FC236}">
                  <a16:creationId xmlns:a16="http://schemas.microsoft.com/office/drawing/2014/main" id="{B0F0CAB6-23F6-41CA-B657-C6140C5CD213}"/>
                </a:ext>
              </a:extLst>
            </p:cNvPr>
            <p:cNvSpPr txBox="1"/>
            <p:nvPr/>
          </p:nvSpPr>
          <p:spPr>
            <a:xfrm>
              <a:off x="1420780" y="3706161"/>
              <a:ext cx="27411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3" name="TextBox 132">
              <a:extLst>
                <a:ext uri="{FF2B5EF4-FFF2-40B4-BE49-F238E27FC236}">
                  <a16:creationId xmlns:a16="http://schemas.microsoft.com/office/drawing/2014/main" id="{54271A5A-02C4-4B0D-964A-3B00FB72D370}"/>
                </a:ext>
              </a:extLst>
            </p:cNvPr>
            <p:cNvSpPr txBox="1"/>
            <p:nvPr/>
          </p:nvSpPr>
          <p:spPr>
            <a:xfrm>
              <a:off x="1645200" y="3889761"/>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6" name="object 5">
              <a:extLst>
                <a:ext uri="{FF2B5EF4-FFF2-40B4-BE49-F238E27FC236}">
                  <a16:creationId xmlns:a16="http://schemas.microsoft.com/office/drawing/2014/main" id="{BD150E2F-BC25-441A-B8D6-E9D4F9C587EE}"/>
                </a:ext>
              </a:extLst>
            </p:cNvPr>
            <p:cNvSpPr/>
            <p:nvPr/>
          </p:nvSpPr>
          <p:spPr>
            <a:xfrm>
              <a:off x="1804437" y="2584823"/>
              <a:ext cx="1384641" cy="1366090"/>
            </a:xfrm>
            <a:custGeom>
              <a:avLst/>
              <a:gdLst/>
              <a:ahLst/>
              <a:cxnLst/>
              <a:rect l="l" t="t" r="r" b="b"/>
              <a:pathLst>
                <a:path w="1405254" h="1375410">
                  <a:moveTo>
                    <a:pt x="0" y="0"/>
                  </a:moveTo>
                  <a:lnTo>
                    <a:pt x="0" y="1375219"/>
                  </a:lnTo>
                  <a:lnTo>
                    <a:pt x="1405216" y="1375219"/>
                  </a:lnTo>
                  <a:lnTo>
                    <a:pt x="1405216" y="244906"/>
                  </a:lnTo>
                  <a:lnTo>
                    <a:pt x="623862" y="244906"/>
                  </a:lnTo>
                  <a:lnTo>
                    <a:pt x="546138" y="238810"/>
                  </a:lnTo>
                  <a:lnTo>
                    <a:pt x="485686" y="228142"/>
                  </a:lnTo>
                  <a:lnTo>
                    <a:pt x="390690" y="228142"/>
                  </a:lnTo>
                  <a:lnTo>
                    <a:pt x="312966" y="222046"/>
                  </a:lnTo>
                  <a:lnTo>
                    <a:pt x="233718" y="124510"/>
                  </a:lnTo>
                  <a:lnTo>
                    <a:pt x="155994" y="83362"/>
                  </a:lnTo>
                  <a:lnTo>
                    <a:pt x="78270" y="49834"/>
                  </a:lnTo>
                  <a:lnTo>
                    <a:pt x="0" y="0"/>
                  </a:lnTo>
                  <a:close/>
                </a:path>
                <a:path w="1405254" h="1375410">
                  <a:moveTo>
                    <a:pt x="1248702" y="167182"/>
                  </a:moveTo>
                  <a:lnTo>
                    <a:pt x="1170978" y="183946"/>
                  </a:lnTo>
                  <a:lnTo>
                    <a:pt x="1093254" y="190042"/>
                  </a:lnTo>
                  <a:lnTo>
                    <a:pt x="1015530" y="214426"/>
                  </a:lnTo>
                  <a:lnTo>
                    <a:pt x="936282" y="217474"/>
                  </a:lnTo>
                  <a:lnTo>
                    <a:pt x="858558" y="222046"/>
                  </a:lnTo>
                  <a:lnTo>
                    <a:pt x="780834" y="228142"/>
                  </a:lnTo>
                  <a:lnTo>
                    <a:pt x="703110" y="243382"/>
                  </a:lnTo>
                  <a:lnTo>
                    <a:pt x="623862" y="244906"/>
                  </a:lnTo>
                  <a:lnTo>
                    <a:pt x="1405216" y="244906"/>
                  </a:lnTo>
                  <a:lnTo>
                    <a:pt x="1405216" y="170230"/>
                  </a:lnTo>
                  <a:lnTo>
                    <a:pt x="1326426" y="170230"/>
                  </a:lnTo>
                  <a:lnTo>
                    <a:pt x="1248702" y="167182"/>
                  </a:lnTo>
                  <a:close/>
                </a:path>
                <a:path w="1405254" h="1375410">
                  <a:moveTo>
                    <a:pt x="468414" y="225094"/>
                  </a:moveTo>
                  <a:lnTo>
                    <a:pt x="390690" y="228142"/>
                  </a:lnTo>
                  <a:lnTo>
                    <a:pt x="485686" y="228142"/>
                  </a:lnTo>
                  <a:lnTo>
                    <a:pt x="468414" y="225094"/>
                  </a:lnTo>
                  <a:close/>
                </a:path>
                <a:path w="1405254" h="1375410">
                  <a:moveTo>
                    <a:pt x="1405216" y="158038"/>
                  </a:moveTo>
                  <a:lnTo>
                    <a:pt x="1326426" y="170230"/>
                  </a:lnTo>
                  <a:lnTo>
                    <a:pt x="1405216" y="170230"/>
                  </a:lnTo>
                  <a:lnTo>
                    <a:pt x="1405216" y="158038"/>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7" name="object 6">
              <a:extLst>
                <a:ext uri="{FF2B5EF4-FFF2-40B4-BE49-F238E27FC236}">
                  <a16:creationId xmlns:a16="http://schemas.microsoft.com/office/drawing/2014/main" id="{F262FA21-BC4E-46C5-9B07-26D337EE5E05}"/>
                </a:ext>
              </a:extLst>
            </p:cNvPr>
            <p:cNvSpPr/>
            <p:nvPr/>
          </p:nvSpPr>
          <p:spPr>
            <a:xfrm>
              <a:off x="1789200" y="3127186"/>
              <a:ext cx="1422182" cy="823690"/>
            </a:xfrm>
            <a:custGeom>
              <a:avLst/>
              <a:gdLst/>
              <a:ahLst/>
              <a:cxnLst/>
              <a:rect l="l" t="t" r="r" b="b"/>
              <a:pathLst>
                <a:path w="1443354" h="829310">
                  <a:moveTo>
                    <a:pt x="0" y="0"/>
                  </a:moveTo>
                  <a:lnTo>
                    <a:pt x="0" y="829157"/>
                  </a:lnTo>
                  <a:lnTo>
                    <a:pt x="1443215" y="829157"/>
                  </a:lnTo>
                  <a:lnTo>
                    <a:pt x="1443215" y="146900"/>
                  </a:lnTo>
                  <a:lnTo>
                    <a:pt x="640727" y="146900"/>
                  </a:lnTo>
                  <a:lnTo>
                    <a:pt x="560908" y="143852"/>
                  </a:lnTo>
                  <a:lnTo>
                    <a:pt x="497042" y="137756"/>
                  </a:lnTo>
                  <a:lnTo>
                    <a:pt x="401256" y="137756"/>
                  </a:lnTo>
                  <a:lnTo>
                    <a:pt x="321424" y="134708"/>
                  </a:lnTo>
                  <a:lnTo>
                    <a:pt x="240042" y="75272"/>
                  </a:lnTo>
                  <a:lnTo>
                    <a:pt x="160210" y="50888"/>
                  </a:lnTo>
                  <a:lnTo>
                    <a:pt x="80391" y="29552"/>
                  </a:lnTo>
                  <a:lnTo>
                    <a:pt x="0" y="0"/>
                  </a:lnTo>
                  <a:close/>
                </a:path>
                <a:path w="1443354" h="829310">
                  <a:moveTo>
                    <a:pt x="1282471" y="101180"/>
                  </a:moveTo>
                  <a:lnTo>
                    <a:pt x="1202639" y="110324"/>
                  </a:lnTo>
                  <a:lnTo>
                    <a:pt x="1122819" y="114896"/>
                  </a:lnTo>
                  <a:lnTo>
                    <a:pt x="1042987" y="128612"/>
                  </a:lnTo>
                  <a:lnTo>
                    <a:pt x="801941" y="137756"/>
                  </a:lnTo>
                  <a:lnTo>
                    <a:pt x="722122" y="146900"/>
                  </a:lnTo>
                  <a:lnTo>
                    <a:pt x="1443215" y="146900"/>
                  </a:lnTo>
                  <a:lnTo>
                    <a:pt x="1443215" y="102704"/>
                  </a:lnTo>
                  <a:lnTo>
                    <a:pt x="1362290" y="102704"/>
                  </a:lnTo>
                  <a:lnTo>
                    <a:pt x="1282471" y="101180"/>
                  </a:lnTo>
                  <a:close/>
                </a:path>
                <a:path w="1443354" h="829310">
                  <a:moveTo>
                    <a:pt x="481076" y="136232"/>
                  </a:moveTo>
                  <a:lnTo>
                    <a:pt x="401256" y="137756"/>
                  </a:lnTo>
                  <a:lnTo>
                    <a:pt x="497042" y="137756"/>
                  </a:lnTo>
                  <a:lnTo>
                    <a:pt x="481076" y="136232"/>
                  </a:lnTo>
                  <a:close/>
                </a:path>
                <a:path w="1443354" h="829310">
                  <a:moveTo>
                    <a:pt x="1443215" y="95084"/>
                  </a:moveTo>
                  <a:lnTo>
                    <a:pt x="1362290" y="102704"/>
                  </a:lnTo>
                  <a:lnTo>
                    <a:pt x="1443215" y="102704"/>
                  </a:lnTo>
                  <a:lnTo>
                    <a:pt x="1443215" y="95084"/>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2" name="object 9">
              <a:extLst>
                <a:ext uri="{FF2B5EF4-FFF2-40B4-BE49-F238E27FC236}">
                  <a16:creationId xmlns:a16="http://schemas.microsoft.com/office/drawing/2014/main" id="{43BC349D-1C68-4DD2-B404-C17AD2A30E80}"/>
                </a:ext>
              </a:extLst>
            </p:cNvPr>
            <p:cNvSpPr/>
            <p:nvPr/>
          </p:nvSpPr>
          <p:spPr>
            <a:xfrm>
              <a:off x="1804437" y="2873727"/>
              <a:ext cx="1384641" cy="196778"/>
            </a:xfrm>
            <a:custGeom>
              <a:avLst/>
              <a:gdLst/>
              <a:ahLst/>
              <a:cxnLst/>
              <a:rect l="l" t="t" r="r" b="b"/>
              <a:pathLst>
                <a:path w="1405254" h="198119">
                  <a:moveTo>
                    <a:pt x="0" y="0"/>
                  </a:moveTo>
                  <a:lnTo>
                    <a:pt x="78270" y="40906"/>
                  </a:lnTo>
                  <a:lnTo>
                    <a:pt x="155994" y="69862"/>
                  </a:lnTo>
                  <a:lnTo>
                    <a:pt x="233718" y="103390"/>
                  </a:lnTo>
                  <a:lnTo>
                    <a:pt x="312966" y="182638"/>
                  </a:lnTo>
                  <a:lnTo>
                    <a:pt x="390690" y="187210"/>
                  </a:lnTo>
                  <a:lnTo>
                    <a:pt x="468414" y="185686"/>
                  </a:lnTo>
                  <a:lnTo>
                    <a:pt x="546138" y="194830"/>
                  </a:lnTo>
                  <a:lnTo>
                    <a:pt x="623862" y="198031"/>
                  </a:lnTo>
                  <a:lnTo>
                    <a:pt x="703110" y="196354"/>
                  </a:lnTo>
                  <a:lnTo>
                    <a:pt x="780834" y="182638"/>
                  </a:lnTo>
                  <a:lnTo>
                    <a:pt x="858558" y="176542"/>
                  </a:lnTo>
                  <a:lnTo>
                    <a:pt x="936282" y="171970"/>
                  </a:lnTo>
                  <a:lnTo>
                    <a:pt x="1015530" y="168922"/>
                  </a:lnTo>
                  <a:lnTo>
                    <a:pt x="1093254" y="150634"/>
                  </a:lnTo>
                  <a:lnTo>
                    <a:pt x="1170978" y="146062"/>
                  </a:lnTo>
                  <a:lnTo>
                    <a:pt x="1248702" y="127774"/>
                  </a:lnTo>
                  <a:lnTo>
                    <a:pt x="1326426" y="129298"/>
                  </a:lnTo>
                  <a:lnTo>
                    <a:pt x="1405216" y="118630"/>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3" name="object 15">
              <a:extLst>
                <a:ext uri="{FF2B5EF4-FFF2-40B4-BE49-F238E27FC236}">
                  <a16:creationId xmlns:a16="http://schemas.microsoft.com/office/drawing/2014/main" id="{844D552A-4E9E-4E60-B2AD-6E91C3EC89A4}"/>
                </a:ext>
              </a:extLst>
            </p:cNvPr>
            <p:cNvSpPr/>
            <p:nvPr/>
          </p:nvSpPr>
          <p:spPr>
            <a:xfrm>
              <a:off x="2570756" y="3061257"/>
              <a:ext cx="0" cy="898743"/>
            </a:xfrm>
            <a:custGeom>
              <a:avLst/>
              <a:gdLst/>
              <a:ahLst/>
              <a:cxnLst/>
              <a:rect l="l" t="t" r="r" b="b"/>
              <a:pathLst>
                <a:path h="904875">
                  <a:moveTo>
                    <a:pt x="0" y="904646"/>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4" name="object 16">
              <a:extLst>
                <a:ext uri="{FF2B5EF4-FFF2-40B4-BE49-F238E27FC236}">
                  <a16:creationId xmlns:a16="http://schemas.microsoft.com/office/drawing/2014/main" id="{790C3095-1616-44E2-8AA6-DB44D6C4B7E9}"/>
                </a:ext>
              </a:extLst>
            </p:cNvPr>
            <p:cNvSpPr/>
            <p:nvPr/>
          </p:nvSpPr>
          <p:spPr>
            <a:xfrm>
              <a:off x="3185127" y="2985521"/>
              <a:ext cx="0" cy="955506"/>
            </a:xfrm>
            <a:custGeom>
              <a:avLst/>
              <a:gdLst/>
              <a:ahLst/>
              <a:cxnLst/>
              <a:rect l="l" t="t" r="r" b="b"/>
              <a:pathLst>
                <a:path h="962025">
                  <a:moveTo>
                    <a:pt x="0" y="961796"/>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5" name="object 23">
              <a:extLst>
                <a:ext uri="{FF2B5EF4-FFF2-40B4-BE49-F238E27FC236}">
                  <a16:creationId xmlns:a16="http://schemas.microsoft.com/office/drawing/2014/main" id="{1290B2C7-DFF8-4988-9E10-FD7661819B86}"/>
                </a:ext>
              </a:extLst>
            </p:cNvPr>
            <p:cNvSpPr/>
            <p:nvPr/>
          </p:nvSpPr>
          <p:spPr>
            <a:xfrm>
              <a:off x="5286351" y="2605269"/>
              <a:ext cx="1306262" cy="1359535"/>
            </a:xfrm>
            <a:custGeom>
              <a:avLst/>
              <a:gdLst/>
              <a:ahLst/>
              <a:cxnLst/>
              <a:rect l="l" t="t" r="r" b="b"/>
              <a:pathLst>
                <a:path w="1429385" h="1359535">
                  <a:moveTo>
                    <a:pt x="238645" y="0"/>
                  </a:moveTo>
                  <a:lnTo>
                    <a:pt x="159397" y="3251"/>
                  </a:lnTo>
                  <a:lnTo>
                    <a:pt x="80149" y="10871"/>
                  </a:lnTo>
                  <a:lnTo>
                    <a:pt x="0" y="29159"/>
                  </a:lnTo>
                  <a:lnTo>
                    <a:pt x="0" y="1359115"/>
                  </a:lnTo>
                  <a:lnTo>
                    <a:pt x="1429283" y="1359115"/>
                  </a:lnTo>
                  <a:lnTo>
                    <a:pt x="1429283" y="384251"/>
                  </a:lnTo>
                  <a:lnTo>
                    <a:pt x="1349641" y="384251"/>
                  </a:lnTo>
                  <a:lnTo>
                    <a:pt x="1270393" y="350723"/>
                  </a:lnTo>
                  <a:lnTo>
                    <a:pt x="1191145" y="298907"/>
                  </a:lnTo>
                  <a:lnTo>
                    <a:pt x="1032649" y="298907"/>
                  </a:lnTo>
                  <a:lnTo>
                    <a:pt x="953401" y="280619"/>
                  </a:lnTo>
                  <a:lnTo>
                    <a:pt x="874153" y="242519"/>
                  </a:lnTo>
                  <a:lnTo>
                    <a:pt x="793381" y="192227"/>
                  </a:lnTo>
                  <a:lnTo>
                    <a:pt x="733945" y="169367"/>
                  </a:lnTo>
                  <a:lnTo>
                    <a:pt x="634885" y="169367"/>
                  </a:lnTo>
                  <a:lnTo>
                    <a:pt x="555637" y="120599"/>
                  </a:lnTo>
                  <a:lnTo>
                    <a:pt x="479991" y="24587"/>
                  </a:lnTo>
                  <a:lnTo>
                    <a:pt x="317893" y="24587"/>
                  </a:lnTo>
                  <a:lnTo>
                    <a:pt x="238645" y="0"/>
                  </a:lnTo>
                  <a:close/>
                </a:path>
                <a:path w="1429385" h="1359535">
                  <a:moveTo>
                    <a:pt x="1429283" y="378155"/>
                  </a:moveTo>
                  <a:lnTo>
                    <a:pt x="1349641" y="384251"/>
                  </a:lnTo>
                  <a:lnTo>
                    <a:pt x="1429283" y="384251"/>
                  </a:lnTo>
                  <a:lnTo>
                    <a:pt x="1429283" y="378155"/>
                  </a:lnTo>
                  <a:close/>
                </a:path>
                <a:path w="1429385" h="1359535">
                  <a:moveTo>
                    <a:pt x="1111897" y="297383"/>
                  </a:moveTo>
                  <a:lnTo>
                    <a:pt x="1032649" y="298907"/>
                  </a:lnTo>
                  <a:lnTo>
                    <a:pt x="1191145" y="298907"/>
                  </a:lnTo>
                  <a:lnTo>
                    <a:pt x="1111897" y="297383"/>
                  </a:lnTo>
                  <a:close/>
                </a:path>
                <a:path w="1429385" h="1359535">
                  <a:moveTo>
                    <a:pt x="714133" y="161747"/>
                  </a:moveTo>
                  <a:lnTo>
                    <a:pt x="634885" y="169367"/>
                  </a:lnTo>
                  <a:lnTo>
                    <a:pt x="733945" y="169367"/>
                  </a:lnTo>
                  <a:lnTo>
                    <a:pt x="714133" y="161747"/>
                  </a:lnTo>
                  <a:close/>
                </a:path>
                <a:path w="1429385" h="1359535">
                  <a:moveTo>
                    <a:pt x="397141" y="10871"/>
                  </a:moveTo>
                  <a:lnTo>
                    <a:pt x="317893" y="24587"/>
                  </a:lnTo>
                  <a:lnTo>
                    <a:pt x="479991" y="24587"/>
                  </a:lnTo>
                  <a:lnTo>
                    <a:pt x="476389" y="20015"/>
                  </a:lnTo>
                  <a:lnTo>
                    <a:pt x="397141" y="10871"/>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6" name="object 24">
              <a:extLst>
                <a:ext uri="{FF2B5EF4-FFF2-40B4-BE49-F238E27FC236}">
                  <a16:creationId xmlns:a16="http://schemas.microsoft.com/office/drawing/2014/main" id="{C27470AC-0C39-4ACC-9CF4-087E226EC744}"/>
                </a:ext>
              </a:extLst>
            </p:cNvPr>
            <p:cNvSpPr/>
            <p:nvPr/>
          </p:nvSpPr>
          <p:spPr>
            <a:xfrm>
              <a:off x="5277600" y="3235203"/>
              <a:ext cx="1341661" cy="729615"/>
            </a:xfrm>
            <a:custGeom>
              <a:avLst/>
              <a:gdLst/>
              <a:ahLst/>
              <a:cxnLst/>
              <a:rect l="l" t="t" r="r" b="b"/>
              <a:pathLst>
                <a:path w="1468120" h="729614">
                  <a:moveTo>
                    <a:pt x="245046" y="0"/>
                  </a:moveTo>
                  <a:lnTo>
                    <a:pt x="163677" y="1206"/>
                  </a:lnTo>
                  <a:lnTo>
                    <a:pt x="82296" y="5778"/>
                  </a:lnTo>
                  <a:lnTo>
                    <a:pt x="0" y="14922"/>
                  </a:lnTo>
                  <a:lnTo>
                    <a:pt x="0" y="729183"/>
                  </a:lnTo>
                  <a:lnTo>
                    <a:pt x="1467624" y="729183"/>
                  </a:lnTo>
                  <a:lnTo>
                    <a:pt x="1467624" y="206946"/>
                  </a:lnTo>
                  <a:lnTo>
                    <a:pt x="1385849" y="206946"/>
                  </a:lnTo>
                  <a:lnTo>
                    <a:pt x="1304467" y="188658"/>
                  </a:lnTo>
                  <a:lnTo>
                    <a:pt x="1223098" y="161226"/>
                  </a:lnTo>
                  <a:lnTo>
                    <a:pt x="1141730" y="159702"/>
                  </a:lnTo>
                  <a:lnTo>
                    <a:pt x="1060348" y="159702"/>
                  </a:lnTo>
                  <a:lnTo>
                    <a:pt x="978979" y="150558"/>
                  </a:lnTo>
                  <a:lnTo>
                    <a:pt x="897597" y="130746"/>
                  </a:lnTo>
                  <a:lnTo>
                    <a:pt x="814666" y="103314"/>
                  </a:lnTo>
                  <a:lnTo>
                    <a:pt x="755480" y="91122"/>
                  </a:lnTo>
                  <a:lnTo>
                    <a:pt x="651916" y="91122"/>
                  </a:lnTo>
                  <a:lnTo>
                    <a:pt x="570547" y="65214"/>
                  </a:lnTo>
                  <a:lnTo>
                    <a:pt x="493687" y="13398"/>
                  </a:lnTo>
                  <a:lnTo>
                    <a:pt x="326415" y="13398"/>
                  </a:lnTo>
                  <a:lnTo>
                    <a:pt x="245046" y="0"/>
                  </a:lnTo>
                  <a:close/>
                </a:path>
                <a:path w="1468120" h="729614">
                  <a:moveTo>
                    <a:pt x="1467624" y="202374"/>
                  </a:moveTo>
                  <a:lnTo>
                    <a:pt x="1385849" y="206946"/>
                  </a:lnTo>
                  <a:lnTo>
                    <a:pt x="1467624" y="206946"/>
                  </a:lnTo>
                  <a:lnTo>
                    <a:pt x="1467624" y="202374"/>
                  </a:lnTo>
                  <a:close/>
                </a:path>
                <a:path w="1468120" h="729614">
                  <a:moveTo>
                    <a:pt x="733285" y="86550"/>
                  </a:moveTo>
                  <a:lnTo>
                    <a:pt x="651916" y="91122"/>
                  </a:lnTo>
                  <a:lnTo>
                    <a:pt x="755480" y="91122"/>
                  </a:lnTo>
                  <a:lnTo>
                    <a:pt x="733285" y="86550"/>
                  </a:lnTo>
                  <a:close/>
                </a:path>
                <a:path w="1468120" h="729614">
                  <a:moveTo>
                    <a:pt x="407797" y="5778"/>
                  </a:moveTo>
                  <a:lnTo>
                    <a:pt x="326415" y="13398"/>
                  </a:lnTo>
                  <a:lnTo>
                    <a:pt x="493687" y="13398"/>
                  </a:lnTo>
                  <a:lnTo>
                    <a:pt x="489165" y="10350"/>
                  </a:lnTo>
                  <a:lnTo>
                    <a:pt x="407797" y="5778"/>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9" name="object 27">
              <a:extLst>
                <a:ext uri="{FF2B5EF4-FFF2-40B4-BE49-F238E27FC236}">
                  <a16:creationId xmlns:a16="http://schemas.microsoft.com/office/drawing/2014/main" id="{EF4C25B1-7D7B-4BAB-B68B-A96A26287886}"/>
                </a:ext>
              </a:extLst>
            </p:cNvPr>
            <p:cNvSpPr/>
            <p:nvPr/>
          </p:nvSpPr>
          <p:spPr>
            <a:xfrm>
              <a:off x="5286351" y="2960514"/>
              <a:ext cx="1306262" cy="286385"/>
            </a:xfrm>
            <a:custGeom>
              <a:avLst/>
              <a:gdLst/>
              <a:ahLst/>
              <a:cxnLst/>
              <a:rect l="l" t="t" r="r" b="b"/>
              <a:pathLst>
                <a:path w="1429385" h="286385">
                  <a:moveTo>
                    <a:pt x="0" y="21386"/>
                  </a:moveTo>
                  <a:lnTo>
                    <a:pt x="80149" y="7670"/>
                  </a:lnTo>
                  <a:lnTo>
                    <a:pt x="159397" y="1574"/>
                  </a:lnTo>
                  <a:lnTo>
                    <a:pt x="238645" y="0"/>
                  </a:lnTo>
                  <a:lnTo>
                    <a:pt x="317893" y="18338"/>
                  </a:lnTo>
                  <a:lnTo>
                    <a:pt x="397141" y="9194"/>
                  </a:lnTo>
                  <a:lnTo>
                    <a:pt x="476389" y="15290"/>
                  </a:lnTo>
                  <a:lnTo>
                    <a:pt x="555637" y="93014"/>
                  </a:lnTo>
                  <a:lnTo>
                    <a:pt x="634885" y="131114"/>
                  </a:lnTo>
                  <a:lnTo>
                    <a:pt x="714133" y="125018"/>
                  </a:lnTo>
                  <a:lnTo>
                    <a:pt x="793381" y="147878"/>
                  </a:lnTo>
                  <a:lnTo>
                    <a:pt x="874153" y="187502"/>
                  </a:lnTo>
                  <a:lnTo>
                    <a:pt x="953401" y="216458"/>
                  </a:lnTo>
                  <a:lnTo>
                    <a:pt x="1032649" y="228650"/>
                  </a:lnTo>
                  <a:lnTo>
                    <a:pt x="1111897" y="225602"/>
                  </a:lnTo>
                  <a:lnTo>
                    <a:pt x="1191145" y="224078"/>
                  </a:lnTo>
                  <a:lnTo>
                    <a:pt x="1270393" y="263702"/>
                  </a:lnTo>
                  <a:lnTo>
                    <a:pt x="1349641" y="285788"/>
                  </a:lnTo>
                  <a:lnTo>
                    <a:pt x="1429283" y="269798"/>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0" name="object 33">
              <a:extLst>
                <a:ext uri="{FF2B5EF4-FFF2-40B4-BE49-F238E27FC236}">
                  <a16:creationId xmlns:a16="http://schemas.microsoft.com/office/drawing/2014/main" id="{F04FB325-58F3-49C9-90C8-963183CB6938}"/>
                </a:ext>
              </a:extLst>
            </p:cNvPr>
            <p:cNvSpPr/>
            <p:nvPr/>
          </p:nvSpPr>
          <p:spPr>
            <a:xfrm>
              <a:off x="6010983" y="3099292"/>
              <a:ext cx="0" cy="864869"/>
            </a:xfrm>
            <a:custGeom>
              <a:avLst/>
              <a:gdLst/>
              <a:ahLst/>
              <a:cxnLst/>
              <a:rect l="l" t="t" r="r" b="b"/>
              <a:pathLst>
                <a:path h="864870">
                  <a:moveTo>
                    <a:pt x="0" y="864615"/>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1" name="object 34">
              <a:extLst>
                <a:ext uri="{FF2B5EF4-FFF2-40B4-BE49-F238E27FC236}">
                  <a16:creationId xmlns:a16="http://schemas.microsoft.com/office/drawing/2014/main" id="{93CFB03A-4837-4B8C-A0E8-3A78B4C99ADB}"/>
                </a:ext>
              </a:extLst>
            </p:cNvPr>
            <p:cNvSpPr/>
            <p:nvPr/>
          </p:nvSpPr>
          <p:spPr>
            <a:xfrm>
              <a:off x="6589498" y="3218248"/>
              <a:ext cx="0" cy="736600"/>
            </a:xfrm>
            <a:custGeom>
              <a:avLst/>
              <a:gdLst/>
              <a:ahLst/>
              <a:cxnLst/>
              <a:rect l="l" t="t" r="r" b="b"/>
              <a:pathLst>
                <a:path h="736600">
                  <a:moveTo>
                    <a:pt x="0" y="736142"/>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2" name="object 37">
              <a:extLst>
                <a:ext uri="{FF2B5EF4-FFF2-40B4-BE49-F238E27FC236}">
                  <a16:creationId xmlns:a16="http://schemas.microsoft.com/office/drawing/2014/main" id="{39F54987-D5E4-49CD-B191-84A45865F73E}"/>
                </a:ext>
              </a:extLst>
            </p:cNvPr>
            <p:cNvSpPr/>
            <p:nvPr/>
          </p:nvSpPr>
          <p:spPr>
            <a:xfrm>
              <a:off x="8462778" y="2660894"/>
              <a:ext cx="1522654" cy="1299049"/>
            </a:xfrm>
            <a:custGeom>
              <a:avLst/>
              <a:gdLst/>
              <a:ahLst/>
              <a:cxnLst/>
              <a:rect l="l" t="t" r="r" b="b"/>
              <a:pathLst>
                <a:path w="1507489" h="1487170">
                  <a:moveTo>
                    <a:pt x="0" y="0"/>
                  </a:moveTo>
                  <a:lnTo>
                    <a:pt x="0" y="1486700"/>
                  </a:lnTo>
                  <a:lnTo>
                    <a:pt x="1506867" y="1486700"/>
                  </a:lnTo>
                  <a:lnTo>
                    <a:pt x="1506867" y="782955"/>
                  </a:lnTo>
                  <a:lnTo>
                    <a:pt x="1422908" y="772185"/>
                  </a:lnTo>
                  <a:lnTo>
                    <a:pt x="1339786" y="750633"/>
                  </a:lnTo>
                  <a:lnTo>
                    <a:pt x="1255128" y="741400"/>
                  </a:lnTo>
                  <a:lnTo>
                    <a:pt x="1172019" y="721385"/>
                  </a:lnTo>
                  <a:lnTo>
                    <a:pt x="1088898" y="712152"/>
                  </a:lnTo>
                  <a:lnTo>
                    <a:pt x="921118" y="665975"/>
                  </a:lnTo>
                  <a:lnTo>
                    <a:pt x="836447" y="644423"/>
                  </a:lnTo>
                  <a:lnTo>
                    <a:pt x="753338" y="629031"/>
                  </a:lnTo>
                  <a:lnTo>
                    <a:pt x="670204" y="602869"/>
                  </a:lnTo>
                  <a:lnTo>
                    <a:pt x="585558" y="569010"/>
                  </a:lnTo>
                  <a:lnTo>
                    <a:pt x="502437" y="527443"/>
                  </a:lnTo>
                  <a:lnTo>
                    <a:pt x="419328" y="496658"/>
                  </a:lnTo>
                  <a:lnTo>
                    <a:pt x="334657" y="456641"/>
                  </a:lnTo>
                  <a:lnTo>
                    <a:pt x="251548" y="325805"/>
                  </a:lnTo>
                  <a:lnTo>
                    <a:pt x="166890" y="233451"/>
                  </a:lnTo>
                  <a:lnTo>
                    <a:pt x="83769" y="133400"/>
                  </a:lnTo>
                  <a:lnTo>
                    <a:pt x="0"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3" name="object 38">
              <a:extLst>
                <a:ext uri="{FF2B5EF4-FFF2-40B4-BE49-F238E27FC236}">
                  <a16:creationId xmlns:a16="http://schemas.microsoft.com/office/drawing/2014/main" id="{DCCB7CE9-427E-4FF2-96D4-D4B327768C3D}"/>
                </a:ext>
              </a:extLst>
            </p:cNvPr>
            <p:cNvSpPr/>
            <p:nvPr/>
          </p:nvSpPr>
          <p:spPr>
            <a:xfrm>
              <a:off x="8453827" y="3093145"/>
              <a:ext cx="1537406" cy="866401"/>
            </a:xfrm>
            <a:custGeom>
              <a:avLst/>
              <a:gdLst/>
              <a:ahLst/>
              <a:cxnLst/>
              <a:rect l="l" t="t" r="r" b="b"/>
              <a:pathLst>
                <a:path w="1522095" h="991870">
                  <a:moveTo>
                    <a:pt x="0" y="0"/>
                  </a:moveTo>
                  <a:lnTo>
                    <a:pt x="0" y="991857"/>
                  </a:lnTo>
                  <a:lnTo>
                    <a:pt x="1521561" y="991857"/>
                  </a:lnTo>
                  <a:lnTo>
                    <a:pt x="1521561" y="522071"/>
                  </a:lnTo>
                  <a:lnTo>
                    <a:pt x="1436789" y="514375"/>
                  </a:lnTo>
                  <a:lnTo>
                    <a:pt x="1352867" y="500519"/>
                  </a:lnTo>
                  <a:lnTo>
                    <a:pt x="1267383" y="494360"/>
                  </a:lnTo>
                  <a:lnTo>
                    <a:pt x="1183449" y="480517"/>
                  </a:lnTo>
                  <a:lnTo>
                    <a:pt x="1099515" y="474357"/>
                  </a:lnTo>
                  <a:lnTo>
                    <a:pt x="930109" y="443572"/>
                  </a:lnTo>
                  <a:lnTo>
                    <a:pt x="844613" y="429717"/>
                  </a:lnTo>
                  <a:lnTo>
                    <a:pt x="760691" y="418947"/>
                  </a:lnTo>
                  <a:lnTo>
                    <a:pt x="676770" y="402005"/>
                  </a:lnTo>
                  <a:lnTo>
                    <a:pt x="591286" y="378917"/>
                  </a:lnTo>
                  <a:lnTo>
                    <a:pt x="507352" y="351218"/>
                  </a:lnTo>
                  <a:lnTo>
                    <a:pt x="423418" y="331203"/>
                  </a:lnTo>
                  <a:lnTo>
                    <a:pt x="337934" y="305041"/>
                  </a:lnTo>
                  <a:lnTo>
                    <a:pt x="254012" y="217296"/>
                  </a:lnTo>
                  <a:lnTo>
                    <a:pt x="168516" y="155740"/>
                  </a:lnTo>
                  <a:lnTo>
                    <a:pt x="84594" y="89547"/>
                  </a:lnTo>
                  <a:lnTo>
                    <a:pt x="0" y="0"/>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6" name="object 41">
              <a:extLst>
                <a:ext uri="{FF2B5EF4-FFF2-40B4-BE49-F238E27FC236}">
                  <a16:creationId xmlns:a16="http://schemas.microsoft.com/office/drawing/2014/main" id="{2F7AD7AF-9E2A-4B34-9603-9067B3CA6D2E}"/>
                </a:ext>
              </a:extLst>
            </p:cNvPr>
            <p:cNvSpPr/>
            <p:nvPr/>
          </p:nvSpPr>
          <p:spPr>
            <a:xfrm>
              <a:off x="8462778" y="2915126"/>
              <a:ext cx="1522654" cy="548019"/>
            </a:xfrm>
            <a:custGeom>
              <a:avLst/>
              <a:gdLst/>
              <a:ahLst/>
              <a:cxnLst/>
              <a:rect l="l" t="t" r="r" b="b"/>
              <a:pathLst>
                <a:path w="1507489" h="627379">
                  <a:moveTo>
                    <a:pt x="0" y="0"/>
                  </a:moveTo>
                  <a:lnTo>
                    <a:pt x="83769" y="107111"/>
                  </a:lnTo>
                  <a:lnTo>
                    <a:pt x="166890" y="185610"/>
                  </a:lnTo>
                  <a:lnTo>
                    <a:pt x="251548" y="261035"/>
                  </a:lnTo>
                  <a:lnTo>
                    <a:pt x="334657" y="364159"/>
                  </a:lnTo>
                  <a:lnTo>
                    <a:pt x="419328" y="396481"/>
                  </a:lnTo>
                  <a:lnTo>
                    <a:pt x="502437" y="421106"/>
                  </a:lnTo>
                  <a:lnTo>
                    <a:pt x="585558" y="454977"/>
                  </a:lnTo>
                  <a:lnTo>
                    <a:pt x="670204" y="481139"/>
                  </a:lnTo>
                  <a:lnTo>
                    <a:pt x="753338" y="502691"/>
                  </a:lnTo>
                  <a:lnTo>
                    <a:pt x="836447" y="515010"/>
                  </a:lnTo>
                  <a:lnTo>
                    <a:pt x="921118" y="531939"/>
                  </a:lnTo>
                  <a:lnTo>
                    <a:pt x="1004239" y="550405"/>
                  </a:lnTo>
                  <a:lnTo>
                    <a:pt x="1088898" y="570420"/>
                  </a:lnTo>
                  <a:lnTo>
                    <a:pt x="1172019" y="576579"/>
                  </a:lnTo>
                  <a:lnTo>
                    <a:pt x="1255128" y="593509"/>
                  </a:lnTo>
                  <a:lnTo>
                    <a:pt x="1339786" y="601205"/>
                  </a:lnTo>
                  <a:lnTo>
                    <a:pt x="1422908" y="618134"/>
                  </a:lnTo>
                  <a:lnTo>
                    <a:pt x="1506867" y="627354"/>
                  </a:lnTo>
                </a:path>
              </a:pathLst>
            </a:custGeom>
            <a:ln w="28867">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7" name="object 50">
              <a:extLst>
                <a:ext uri="{FF2B5EF4-FFF2-40B4-BE49-F238E27FC236}">
                  <a16:creationId xmlns:a16="http://schemas.microsoft.com/office/drawing/2014/main" id="{02A3A0BE-B1E5-439A-B56B-CBE48AD2395C}"/>
                </a:ext>
              </a:extLst>
            </p:cNvPr>
            <p:cNvSpPr/>
            <p:nvPr/>
          </p:nvSpPr>
          <p:spPr>
            <a:xfrm>
              <a:off x="8416800" y="3669167"/>
              <a:ext cx="1627200" cy="0"/>
            </a:xfrm>
            <a:custGeom>
              <a:avLst/>
              <a:gdLst/>
              <a:ahLst/>
              <a:cxnLst/>
              <a:rect l="l" t="t" r="r" b="b"/>
              <a:pathLst>
                <a:path w="1610995">
                  <a:moveTo>
                    <a:pt x="0" y="0"/>
                  </a:moveTo>
                  <a:lnTo>
                    <a:pt x="1610804" y="0"/>
                  </a:lnTo>
                </a:path>
              </a:pathLst>
            </a:custGeom>
            <a:ln w="1924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163607662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 name="Rectangle 194">
            <a:extLst>
              <a:ext uri="{FF2B5EF4-FFF2-40B4-BE49-F238E27FC236}">
                <a16:creationId xmlns:a16="http://schemas.microsoft.com/office/drawing/2014/main" id="{C5CD42CC-8745-4411-8BBE-4757FB239D75}"/>
              </a:ext>
            </a:extLst>
          </p:cNvPr>
          <p:cNvSpPr/>
          <p:nvPr/>
        </p:nvSpPr>
        <p:spPr>
          <a:xfrm>
            <a:off x="524520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Eastern and southern Africa, 2018</a:t>
            </a:r>
          </a:p>
        </p:txBody>
      </p:sp>
      <p:grpSp>
        <p:nvGrpSpPr>
          <p:cNvPr id="5" name="Group 4">
            <a:extLst>
              <a:ext uri="{FF2B5EF4-FFF2-40B4-BE49-F238E27FC236}">
                <a16:creationId xmlns:a16="http://schemas.microsoft.com/office/drawing/2014/main" id="{C06EE251-3E98-41DD-AE13-B4688531634D}"/>
              </a:ext>
            </a:extLst>
          </p:cNvPr>
          <p:cNvGrpSpPr/>
          <p:nvPr/>
        </p:nvGrpSpPr>
        <p:grpSpPr>
          <a:xfrm>
            <a:off x="6696000" y="2926800"/>
            <a:ext cx="1318895" cy="1318604"/>
            <a:chOff x="8293329" y="4127993"/>
            <a:chExt cx="1318895" cy="1318604"/>
          </a:xfrm>
        </p:grpSpPr>
        <p:sp>
          <p:nvSpPr>
            <p:cNvPr id="97" name="object 119">
              <a:extLst>
                <a:ext uri="{FF2B5EF4-FFF2-40B4-BE49-F238E27FC236}">
                  <a16:creationId xmlns:a16="http://schemas.microsoft.com/office/drawing/2014/main" id="{DE5889D0-FC91-4DBF-A45E-8A0D0DE2DB5C}"/>
                </a:ext>
              </a:extLst>
            </p:cNvPr>
            <p:cNvSpPr/>
            <p:nvPr/>
          </p:nvSpPr>
          <p:spPr>
            <a:xfrm>
              <a:off x="8952580" y="4137899"/>
              <a:ext cx="104139" cy="328930"/>
            </a:xfrm>
            <a:custGeom>
              <a:avLst/>
              <a:gdLst/>
              <a:ahLst/>
              <a:cxnLst/>
              <a:rect l="l" t="t" r="r" b="b"/>
              <a:pathLst>
                <a:path w="104139" h="328929">
                  <a:moveTo>
                    <a:pt x="0" y="0"/>
                  </a:moveTo>
                  <a:lnTo>
                    <a:pt x="0" y="324612"/>
                  </a:lnTo>
                  <a:lnTo>
                    <a:pt x="13025" y="324885"/>
                  </a:lnTo>
                  <a:lnTo>
                    <a:pt x="25908" y="325659"/>
                  </a:lnTo>
                  <a:lnTo>
                    <a:pt x="38790" y="326862"/>
                  </a:lnTo>
                  <a:lnTo>
                    <a:pt x="51816" y="328422"/>
                  </a:lnTo>
                  <a:lnTo>
                    <a:pt x="103632" y="7620"/>
                  </a:lnTo>
                  <a:lnTo>
                    <a:pt x="77902" y="4179"/>
                  </a:lnTo>
                  <a:lnTo>
                    <a:pt x="52101" y="1809"/>
                  </a:lnTo>
                  <a:lnTo>
                    <a:pt x="26158" y="440"/>
                  </a:lnTo>
                  <a:lnTo>
                    <a:pt x="0" y="0"/>
                  </a:lnTo>
                  <a:close/>
                </a:path>
              </a:pathLst>
            </a:custGeom>
            <a:solidFill>
              <a:srgbClr val="E6007E"/>
            </a:solidFill>
          </p:spPr>
          <p:txBody>
            <a:bodyPr wrap="square" lIns="0" tIns="0" rIns="0" bIns="0" rtlCol="0"/>
            <a:lstStyle/>
            <a:p>
              <a:endParaRPr/>
            </a:p>
          </p:txBody>
        </p:sp>
        <p:sp>
          <p:nvSpPr>
            <p:cNvPr id="98" name="object 120">
              <a:extLst>
                <a:ext uri="{FF2B5EF4-FFF2-40B4-BE49-F238E27FC236}">
                  <a16:creationId xmlns:a16="http://schemas.microsoft.com/office/drawing/2014/main" id="{2954EA95-A984-47EA-BD29-C345D8EAA70D}"/>
                </a:ext>
              </a:extLst>
            </p:cNvPr>
            <p:cNvSpPr/>
            <p:nvPr/>
          </p:nvSpPr>
          <p:spPr>
            <a:xfrm>
              <a:off x="8942674" y="4127993"/>
              <a:ext cx="123825" cy="349250"/>
            </a:xfrm>
            <a:custGeom>
              <a:avLst/>
              <a:gdLst/>
              <a:ahLst/>
              <a:cxnLst/>
              <a:rect l="l" t="t" r="r" b="b"/>
              <a:pathLst>
                <a:path w="123825" h="349250">
                  <a:moveTo>
                    <a:pt x="9906" y="0"/>
                  </a:moveTo>
                  <a:lnTo>
                    <a:pt x="7620" y="0"/>
                  </a:lnTo>
                  <a:lnTo>
                    <a:pt x="5334" y="761"/>
                  </a:lnTo>
                  <a:lnTo>
                    <a:pt x="1524" y="4571"/>
                  </a:lnTo>
                  <a:lnTo>
                    <a:pt x="0" y="6857"/>
                  </a:lnTo>
                  <a:lnTo>
                    <a:pt x="0" y="339851"/>
                  </a:lnTo>
                  <a:lnTo>
                    <a:pt x="4572" y="343661"/>
                  </a:lnTo>
                  <a:lnTo>
                    <a:pt x="9906" y="343661"/>
                  </a:lnTo>
                  <a:lnTo>
                    <a:pt x="47244" y="345947"/>
                  </a:lnTo>
                  <a:lnTo>
                    <a:pt x="60198" y="348233"/>
                  </a:lnTo>
                  <a:lnTo>
                    <a:pt x="65532" y="348995"/>
                  </a:lnTo>
                  <a:lnTo>
                    <a:pt x="70104" y="345185"/>
                  </a:lnTo>
                  <a:lnTo>
                    <a:pt x="70866" y="339851"/>
                  </a:lnTo>
                  <a:lnTo>
                    <a:pt x="71358" y="336803"/>
                  </a:lnTo>
                  <a:lnTo>
                    <a:pt x="52577" y="336803"/>
                  </a:lnTo>
                  <a:lnTo>
                    <a:pt x="52947" y="334517"/>
                  </a:lnTo>
                  <a:lnTo>
                    <a:pt x="19050" y="334517"/>
                  </a:lnTo>
                  <a:lnTo>
                    <a:pt x="9906" y="324611"/>
                  </a:lnTo>
                  <a:lnTo>
                    <a:pt x="19050" y="324611"/>
                  </a:lnTo>
                  <a:lnTo>
                    <a:pt x="19050" y="19318"/>
                  </a:lnTo>
                  <a:lnTo>
                    <a:pt x="9906" y="19049"/>
                  </a:lnTo>
                  <a:lnTo>
                    <a:pt x="19050" y="9905"/>
                  </a:lnTo>
                  <a:lnTo>
                    <a:pt x="119634" y="9905"/>
                  </a:lnTo>
                  <a:lnTo>
                    <a:pt x="115062" y="8381"/>
                  </a:lnTo>
                  <a:lnTo>
                    <a:pt x="88392" y="4571"/>
                  </a:lnTo>
                  <a:lnTo>
                    <a:pt x="62484" y="2285"/>
                  </a:lnTo>
                  <a:lnTo>
                    <a:pt x="35814" y="761"/>
                  </a:lnTo>
                  <a:lnTo>
                    <a:pt x="9906" y="0"/>
                  </a:lnTo>
                  <a:close/>
                </a:path>
                <a:path w="123825" h="349250">
                  <a:moveTo>
                    <a:pt x="53984" y="328094"/>
                  </a:moveTo>
                  <a:lnTo>
                    <a:pt x="52577" y="336803"/>
                  </a:lnTo>
                  <a:lnTo>
                    <a:pt x="63246" y="329183"/>
                  </a:lnTo>
                  <a:lnTo>
                    <a:pt x="53984" y="328094"/>
                  </a:lnTo>
                  <a:close/>
                </a:path>
                <a:path w="123825" h="349250">
                  <a:moveTo>
                    <a:pt x="102773" y="26031"/>
                  </a:moveTo>
                  <a:lnTo>
                    <a:pt x="53984" y="328094"/>
                  </a:lnTo>
                  <a:lnTo>
                    <a:pt x="63246" y="329183"/>
                  </a:lnTo>
                  <a:lnTo>
                    <a:pt x="52577" y="336803"/>
                  </a:lnTo>
                  <a:lnTo>
                    <a:pt x="71358" y="336803"/>
                  </a:lnTo>
                  <a:lnTo>
                    <a:pt x="121328" y="27431"/>
                  </a:lnTo>
                  <a:lnTo>
                    <a:pt x="112014" y="27431"/>
                  </a:lnTo>
                  <a:lnTo>
                    <a:pt x="102773" y="26031"/>
                  </a:lnTo>
                  <a:close/>
                </a:path>
                <a:path w="123825" h="349250">
                  <a:moveTo>
                    <a:pt x="9906" y="324611"/>
                  </a:moveTo>
                  <a:lnTo>
                    <a:pt x="19050" y="334517"/>
                  </a:lnTo>
                  <a:lnTo>
                    <a:pt x="19050" y="325119"/>
                  </a:lnTo>
                  <a:lnTo>
                    <a:pt x="9906" y="324611"/>
                  </a:lnTo>
                  <a:close/>
                </a:path>
                <a:path w="123825" h="349250">
                  <a:moveTo>
                    <a:pt x="19050" y="325119"/>
                  </a:moveTo>
                  <a:lnTo>
                    <a:pt x="19050" y="334517"/>
                  </a:lnTo>
                  <a:lnTo>
                    <a:pt x="52947" y="334517"/>
                  </a:lnTo>
                  <a:lnTo>
                    <a:pt x="53984" y="328094"/>
                  </a:lnTo>
                  <a:lnTo>
                    <a:pt x="36576" y="326135"/>
                  </a:lnTo>
                  <a:lnTo>
                    <a:pt x="19050" y="325119"/>
                  </a:lnTo>
                  <a:close/>
                </a:path>
                <a:path w="123825" h="349250">
                  <a:moveTo>
                    <a:pt x="19050" y="324611"/>
                  </a:moveTo>
                  <a:lnTo>
                    <a:pt x="9906" y="324611"/>
                  </a:lnTo>
                  <a:lnTo>
                    <a:pt x="19050" y="325119"/>
                  </a:lnTo>
                  <a:lnTo>
                    <a:pt x="19050" y="324611"/>
                  </a:lnTo>
                  <a:close/>
                </a:path>
                <a:path w="123825" h="349250">
                  <a:moveTo>
                    <a:pt x="104394" y="16001"/>
                  </a:moveTo>
                  <a:lnTo>
                    <a:pt x="102773" y="26031"/>
                  </a:lnTo>
                  <a:lnTo>
                    <a:pt x="112014" y="27431"/>
                  </a:lnTo>
                  <a:lnTo>
                    <a:pt x="104394" y="16001"/>
                  </a:lnTo>
                  <a:close/>
                </a:path>
                <a:path w="123825" h="349250">
                  <a:moveTo>
                    <a:pt x="123190" y="16001"/>
                  </a:moveTo>
                  <a:lnTo>
                    <a:pt x="104394" y="16001"/>
                  </a:lnTo>
                  <a:lnTo>
                    <a:pt x="112014" y="27431"/>
                  </a:lnTo>
                  <a:lnTo>
                    <a:pt x="121328" y="27431"/>
                  </a:lnTo>
                  <a:lnTo>
                    <a:pt x="122682" y="19049"/>
                  </a:lnTo>
                  <a:lnTo>
                    <a:pt x="123444" y="16763"/>
                  </a:lnTo>
                  <a:lnTo>
                    <a:pt x="123190" y="16001"/>
                  </a:lnTo>
                  <a:close/>
                </a:path>
                <a:path w="123825" h="349250">
                  <a:moveTo>
                    <a:pt x="119634" y="9905"/>
                  </a:moveTo>
                  <a:lnTo>
                    <a:pt x="19050" y="9905"/>
                  </a:lnTo>
                  <a:lnTo>
                    <a:pt x="19049" y="19318"/>
                  </a:lnTo>
                  <a:lnTo>
                    <a:pt x="35814" y="19811"/>
                  </a:lnTo>
                  <a:lnTo>
                    <a:pt x="60960" y="21335"/>
                  </a:lnTo>
                  <a:lnTo>
                    <a:pt x="86868" y="23621"/>
                  </a:lnTo>
                  <a:lnTo>
                    <a:pt x="102773" y="26031"/>
                  </a:lnTo>
                  <a:lnTo>
                    <a:pt x="104394" y="16001"/>
                  </a:lnTo>
                  <a:lnTo>
                    <a:pt x="123190" y="16001"/>
                  </a:lnTo>
                  <a:lnTo>
                    <a:pt x="122682" y="14477"/>
                  </a:lnTo>
                  <a:lnTo>
                    <a:pt x="119634" y="9905"/>
                  </a:lnTo>
                  <a:close/>
                </a:path>
                <a:path w="123825" h="349250">
                  <a:moveTo>
                    <a:pt x="19050" y="9905"/>
                  </a:moveTo>
                  <a:lnTo>
                    <a:pt x="9906" y="19049"/>
                  </a:lnTo>
                  <a:lnTo>
                    <a:pt x="19049" y="19318"/>
                  </a:lnTo>
                  <a:lnTo>
                    <a:pt x="19050" y="9905"/>
                  </a:lnTo>
                  <a:close/>
                </a:path>
              </a:pathLst>
            </a:custGeom>
            <a:solidFill>
              <a:srgbClr val="FFFFFF"/>
            </a:solidFill>
          </p:spPr>
          <p:txBody>
            <a:bodyPr wrap="square" lIns="0" tIns="0" rIns="0" bIns="0" rtlCol="0"/>
            <a:lstStyle/>
            <a:p>
              <a:endParaRPr/>
            </a:p>
          </p:txBody>
        </p:sp>
        <p:sp>
          <p:nvSpPr>
            <p:cNvPr id="99" name="object 121">
              <a:extLst>
                <a:ext uri="{FF2B5EF4-FFF2-40B4-BE49-F238E27FC236}">
                  <a16:creationId xmlns:a16="http://schemas.microsoft.com/office/drawing/2014/main" id="{CCEB965C-6BEA-486B-97C4-366AC7E1CBB3}"/>
                </a:ext>
              </a:extLst>
            </p:cNvPr>
            <p:cNvSpPr/>
            <p:nvPr/>
          </p:nvSpPr>
          <p:spPr>
            <a:xfrm>
              <a:off x="9012852" y="4159377"/>
              <a:ext cx="340995" cy="368300"/>
            </a:xfrm>
            <a:custGeom>
              <a:avLst/>
              <a:gdLst/>
              <a:ahLst/>
              <a:cxnLst/>
              <a:rect l="l" t="t" r="r" b="b"/>
              <a:pathLst>
                <a:path w="340995" h="368300">
                  <a:moveTo>
                    <a:pt x="48767" y="0"/>
                  </a:moveTo>
                  <a:lnTo>
                    <a:pt x="0" y="301929"/>
                  </a:lnTo>
                  <a:lnTo>
                    <a:pt x="39588" y="311031"/>
                  </a:lnTo>
                  <a:lnTo>
                    <a:pt x="77363" y="325240"/>
                  </a:lnTo>
                  <a:lnTo>
                    <a:pt x="112855" y="344288"/>
                  </a:lnTo>
                  <a:lnTo>
                    <a:pt x="145592" y="367906"/>
                  </a:lnTo>
                  <a:lnTo>
                    <a:pt x="340664" y="132676"/>
                  </a:lnTo>
                  <a:lnTo>
                    <a:pt x="297374" y="99937"/>
                  </a:lnTo>
                  <a:lnTo>
                    <a:pt x="251596" y="71343"/>
                  </a:lnTo>
                  <a:lnTo>
                    <a:pt x="203588" y="46974"/>
                  </a:lnTo>
                  <a:lnTo>
                    <a:pt x="153609" y="26907"/>
                  </a:lnTo>
                  <a:lnTo>
                    <a:pt x="101916" y="11223"/>
                  </a:lnTo>
                  <a:lnTo>
                    <a:pt x="48767" y="0"/>
                  </a:lnTo>
                  <a:close/>
                </a:path>
              </a:pathLst>
            </a:custGeom>
            <a:solidFill>
              <a:srgbClr val="007BC4"/>
            </a:solidFill>
          </p:spPr>
          <p:txBody>
            <a:bodyPr wrap="square" lIns="0" tIns="0" rIns="0" bIns="0" rtlCol="0"/>
            <a:lstStyle/>
            <a:p>
              <a:endParaRPr/>
            </a:p>
          </p:txBody>
        </p:sp>
        <p:sp>
          <p:nvSpPr>
            <p:cNvPr id="100" name="object 122">
              <a:extLst>
                <a:ext uri="{FF2B5EF4-FFF2-40B4-BE49-F238E27FC236}">
                  <a16:creationId xmlns:a16="http://schemas.microsoft.com/office/drawing/2014/main" id="{EF90156C-8642-4002-990D-2291E2F53F60}"/>
                </a:ext>
              </a:extLst>
            </p:cNvPr>
            <p:cNvSpPr/>
            <p:nvPr/>
          </p:nvSpPr>
          <p:spPr>
            <a:xfrm>
              <a:off x="9159082" y="4286489"/>
              <a:ext cx="323215" cy="312420"/>
            </a:xfrm>
            <a:custGeom>
              <a:avLst/>
              <a:gdLst/>
              <a:ahLst/>
              <a:cxnLst/>
              <a:rect l="l" t="t" r="r" b="b"/>
              <a:pathLst>
                <a:path w="323214" h="312420">
                  <a:moveTo>
                    <a:pt x="207263" y="0"/>
                  </a:moveTo>
                  <a:lnTo>
                    <a:pt x="0" y="249936"/>
                  </a:lnTo>
                  <a:lnTo>
                    <a:pt x="16121" y="264199"/>
                  </a:lnTo>
                  <a:lnTo>
                    <a:pt x="31241" y="279463"/>
                  </a:lnTo>
                  <a:lnTo>
                    <a:pt x="45219" y="295584"/>
                  </a:lnTo>
                  <a:lnTo>
                    <a:pt x="57911" y="312420"/>
                  </a:lnTo>
                  <a:lnTo>
                    <a:pt x="323087" y="124205"/>
                  </a:lnTo>
                  <a:lnTo>
                    <a:pt x="297275" y="90225"/>
                  </a:lnTo>
                  <a:lnTo>
                    <a:pt x="269176" y="58102"/>
                  </a:lnTo>
                  <a:lnTo>
                    <a:pt x="239077" y="27979"/>
                  </a:lnTo>
                  <a:lnTo>
                    <a:pt x="207263" y="0"/>
                  </a:lnTo>
                  <a:close/>
                </a:path>
              </a:pathLst>
            </a:custGeom>
            <a:solidFill>
              <a:srgbClr val="F28C00"/>
            </a:solidFill>
          </p:spPr>
          <p:txBody>
            <a:bodyPr wrap="square" lIns="0" tIns="0" rIns="0" bIns="0" rtlCol="0"/>
            <a:lstStyle/>
            <a:p>
              <a:endParaRPr/>
            </a:p>
          </p:txBody>
        </p:sp>
        <p:sp>
          <p:nvSpPr>
            <p:cNvPr id="104" name="object 123">
              <a:extLst>
                <a:ext uri="{FF2B5EF4-FFF2-40B4-BE49-F238E27FC236}">
                  <a16:creationId xmlns:a16="http://schemas.microsoft.com/office/drawing/2014/main" id="{1D3D04D7-4666-4006-9B48-6EAD31998569}"/>
                </a:ext>
              </a:extLst>
            </p:cNvPr>
            <p:cNvSpPr/>
            <p:nvPr/>
          </p:nvSpPr>
          <p:spPr>
            <a:xfrm>
              <a:off x="9148414" y="4276583"/>
              <a:ext cx="344170" cy="333375"/>
            </a:xfrm>
            <a:custGeom>
              <a:avLst/>
              <a:gdLst/>
              <a:ahLst/>
              <a:cxnLst/>
              <a:rect l="l" t="t" r="r" b="b"/>
              <a:pathLst>
                <a:path w="344170" h="333375">
                  <a:moveTo>
                    <a:pt x="219456" y="0"/>
                  </a:moveTo>
                  <a:lnTo>
                    <a:pt x="214122" y="0"/>
                  </a:lnTo>
                  <a:lnTo>
                    <a:pt x="211836" y="1524"/>
                  </a:lnTo>
                  <a:lnTo>
                    <a:pt x="210312" y="3810"/>
                  </a:lnTo>
                  <a:lnTo>
                    <a:pt x="3810" y="253746"/>
                  </a:lnTo>
                  <a:lnTo>
                    <a:pt x="0" y="258318"/>
                  </a:lnTo>
                  <a:lnTo>
                    <a:pt x="762" y="263652"/>
                  </a:lnTo>
                  <a:lnTo>
                    <a:pt x="4572" y="267462"/>
                  </a:lnTo>
                  <a:lnTo>
                    <a:pt x="20574" y="281178"/>
                  </a:lnTo>
                  <a:lnTo>
                    <a:pt x="35052" y="295656"/>
                  </a:lnTo>
                  <a:lnTo>
                    <a:pt x="48768" y="310896"/>
                  </a:lnTo>
                  <a:lnTo>
                    <a:pt x="60960" y="328422"/>
                  </a:lnTo>
                  <a:lnTo>
                    <a:pt x="64770" y="332232"/>
                  </a:lnTo>
                  <a:lnTo>
                    <a:pt x="70104" y="332994"/>
                  </a:lnTo>
                  <a:lnTo>
                    <a:pt x="74676" y="329946"/>
                  </a:lnTo>
                  <a:lnTo>
                    <a:pt x="92874" y="316992"/>
                  </a:lnTo>
                  <a:lnTo>
                    <a:pt x="76200" y="316992"/>
                  </a:lnTo>
                  <a:lnTo>
                    <a:pt x="63246" y="314706"/>
                  </a:lnTo>
                  <a:lnTo>
                    <a:pt x="70634" y="309461"/>
                  </a:lnTo>
                  <a:lnTo>
                    <a:pt x="63246" y="299466"/>
                  </a:lnTo>
                  <a:lnTo>
                    <a:pt x="49530" y="283464"/>
                  </a:lnTo>
                  <a:lnTo>
                    <a:pt x="33528" y="267462"/>
                  </a:lnTo>
                  <a:lnTo>
                    <a:pt x="31843" y="265938"/>
                  </a:lnTo>
                  <a:lnTo>
                    <a:pt x="18288" y="265938"/>
                  </a:lnTo>
                  <a:lnTo>
                    <a:pt x="17526" y="252984"/>
                  </a:lnTo>
                  <a:lnTo>
                    <a:pt x="28990" y="252984"/>
                  </a:lnTo>
                  <a:lnTo>
                    <a:pt x="219050" y="22948"/>
                  </a:lnTo>
                  <a:lnTo>
                    <a:pt x="211836" y="16764"/>
                  </a:lnTo>
                  <a:lnTo>
                    <a:pt x="224790" y="16002"/>
                  </a:lnTo>
                  <a:lnTo>
                    <a:pt x="240030" y="16002"/>
                  </a:lnTo>
                  <a:lnTo>
                    <a:pt x="224028" y="2286"/>
                  </a:lnTo>
                  <a:lnTo>
                    <a:pt x="221742" y="762"/>
                  </a:lnTo>
                  <a:lnTo>
                    <a:pt x="219456" y="0"/>
                  </a:lnTo>
                  <a:close/>
                </a:path>
                <a:path w="344170" h="333375">
                  <a:moveTo>
                    <a:pt x="70634" y="309461"/>
                  </a:moveTo>
                  <a:lnTo>
                    <a:pt x="63246" y="314706"/>
                  </a:lnTo>
                  <a:lnTo>
                    <a:pt x="76200" y="316992"/>
                  </a:lnTo>
                  <a:lnTo>
                    <a:pt x="70634" y="309461"/>
                  </a:lnTo>
                  <a:close/>
                </a:path>
                <a:path w="344170" h="333375">
                  <a:moveTo>
                    <a:pt x="320273" y="132275"/>
                  </a:moveTo>
                  <a:lnTo>
                    <a:pt x="70634" y="309461"/>
                  </a:lnTo>
                  <a:lnTo>
                    <a:pt x="76200" y="316992"/>
                  </a:lnTo>
                  <a:lnTo>
                    <a:pt x="92874" y="316992"/>
                  </a:lnTo>
                  <a:lnTo>
                    <a:pt x="339090" y="141732"/>
                  </a:lnTo>
                  <a:lnTo>
                    <a:pt x="341376" y="140208"/>
                  </a:lnTo>
                  <a:lnTo>
                    <a:pt x="326136" y="140208"/>
                  </a:lnTo>
                  <a:lnTo>
                    <a:pt x="320273" y="132275"/>
                  </a:lnTo>
                  <a:close/>
                </a:path>
                <a:path w="344170" h="333375">
                  <a:moveTo>
                    <a:pt x="17526" y="252984"/>
                  </a:moveTo>
                  <a:lnTo>
                    <a:pt x="18288" y="265938"/>
                  </a:lnTo>
                  <a:lnTo>
                    <a:pt x="24086" y="258919"/>
                  </a:lnTo>
                  <a:lnTo>
                    <a:pt x="17526" y="252984"/>
                  </a:lnTo>
                  <a:close/>
                </a:path>
                <a:path w="344170" h="333375">
                  <a:moveTo>
                    <a:pt x="24086" y="258919"/>
                  </a:moveTo>
                  <a:lnTo>
                    <a:pt x="18288" y="265938"/>
                  </a:lnTo>
                  <a:lnTo>
                    <a:pt x="31843" y="265938"/>
                  </a:lnTo>
                  <a:lnTo>
                    <a:pt x="24086" y="258919"/>
                  </a:lnTo>
                  <a:close/>
                </a:path>
                <a:path w="344170" h="333375">
                  <a:moveTo>
                    <a:pt x="28990" y="252984"/>
                  </a:moveTo>
                  <a:lnTo>
                    <a:pt x="17526" y="252984"/>
                  </a:lnTo>
                  <a:lnTo>
                    <a:pt x="24086" y="258919"/>
                  </a:lnTo>
                  <a:lnTo>
                    <a:pt x="28990" y="252984"/>
                  </a:lnTo>
                  <a:close/>
                </a:path>
                <a:path w="344170" h="333375">
                  <a:moveTo>
                    <a:pt x="328422" y="126492"/>
                  </a:moveTo>
                  <a:lnTo>
                    <a:pt x="320273" y="132275"/>
                  </a:lnTo>
                  <a:lnTo>
                    <a:pt x="326136" y="140208"/>
                  </a:lnTo>
                  <a:lnTo>
                    <a:pt x="328422" y="126492"/>
                  </a:lnTo>
                  <a:close/>
                </a:path>
                <a:path w="344170" h="333375">
                  <a:moveTo>
                    <a:pt x="339686" y="126492"/>
                  </a:moveTo>
                  <a:lnTo>
                    <a:pt x="328422" y="126492"/>
                  </a:lnTo>
                  <a:lnTo>
                    <a:pt x="326136" y="140208"/>
                  </a:lnTo>
                  <a:lnTo>
                    <a:pt x="341376" y="140208"/>
                  </a:lnTo>
                  <a:lnTo>
                    <a:pt x="342900" y="137922"/>
                  </a:lnTo>
                  <a:lnTo>
                    <a:pt x="342900" y="135636"/>
                  </a:lnTo>
                  <a:lnTo>
                    <a:pt x="343662" y="133350"/>
                  </a:lnTo>
                  <a:lnTo>
                    <a:pt x="342900" y="130302"/>
                  </a:lnTo>
                  <a:lnTo>
                    <a:pt x="341376" y="128778"/>
                  </a:lnTo>
                  <a:lnTo>
                    <a:pt x="339686" y="126492"/>
                  </a:lnTo>
                  <a:close/>
                </a:path>
                <a:path w="344170" h="333375">
                  <a:moveTo>
                    <a:pt x="240030" y="16002"/>
                  </a:moveTo>
                  <a:lnTo>
                    <a:pt x="224790" y="16002"/>
                  </a:lnTo>
                  <a:lnTo>
                    <a:pt x="219050" y="22948"/>
                  </a:lnTo>
                  <a:lnTo>
                    <a:pt x="227838" y="30480"/>
                  </a:lnTo>
                  <a:lnTo>
                    <a:pt x="251233" y="52542"/>
                  </a:lnTo>
                  <a:lnTo>
                    <a:pt x="272667" y="74575"/>
                  </a:lnTo>
                  <a:lnTo>
                    <a:pt x="293022" y="97611"/>
                  </a:lnTo>
                  <a:lnTo>
                    <a:pt x="313182" y="122682"/>
                  </a:lnTo>
                  <a:lnTo>
                    <a:pt x="320273" y="132275"/>
                  </a:lnTo>
                  <a:lnTo>
                    <a:pt x="328422" y="126492"/>
                  </a:lnTo>
                  <a:lnTo>
                    <a:pt x="339686" y="126492"/>
                  </a:lnTo>
                  <a:lnTo>
                    <a:pt x="328422" y="111252"/>
                  </a:lnTo>
                  <a:lnTo>
                    <a:pt x="307709" y="85898"/>
                  </a:lnTo>
                  <a:lnTo>
                    <a:pt x="286540" y="61488"/>
                  </a:lnTo>
                  <a:lnTo>
                    <a:pt x="264213" y="38148"/>
                  </a:lnTo>
                  <a:lnTo>
                    <a:pt x="240030" y="16002"/>
                  </a:lnTo>
                  <a:close/>
                </a:path>
                <a:path w="344170" h="333375">
                  <a:moveTo>
                    <a:pt x="224790" y="16002"/>
                  </a:moveTo>
                  <a:lnTo>
                    <a:pt x="211836" y="16764"/>
                  </a:lnTo>
                  <a:lnTo>
                    <a:pt x="219050" y="22948"/>
                  </a:lnTo>
                  <a:lnTo>
                    <a:pt x="224790" y="16002"/>
                  </a:lnTo>
                  <a:close/>
                </a:path>
              </a:pathLst>
            </a:custGeom>
            <a:solidFill>
              <a:srgbClr val="FFFFFF"/>
            </a:solidFill>
          </p:spPr>
          <p:txBody>
            <a:bodyPr wrap="square" lIns="0" tIns="0" rIns="0" bIns="0" rtlCol="0"/>
            <a:lstStyle/>
            <a:p>
              <a:endParaRPr/>
            </a:p>
          </p:txBody>
        </p:sp>
        <p:sp>
          <p:nvSpPr>
            <p:cNvPr id="105" name="object 124">
              <a:extLst>
                <a:ext uri="{FF2B5EF4-FFF2-40B4-BE49-F238E27FC236}">
                  <a16:creationId xmlns:a16="http://schemas.microsoft.com/office/drawing/2014/main" id="{CF2CE3D9-4C95-4226-A8FD-CEC10D504E73}"/>
                </a:ext>
              </a:extLst>
            </p:cNvPr>
            <p:cNvSpPr/>
            <p:nvPr/>
          </p:nvSpPr>
          <p:spPr>
            <a:xfrm>
              <a:off x="9216994" y="4410695"/>
              <a:ext cx="384810" cy="397510"/>
            </a:xfrm>
            <a:custGeom>
              <a:avLst/>
              <a:gdLst/>
              <a:ahLst/>
              <a:cxnLst/>
              <a:rect l="l" t="t" r="r" b="b"/>
              <a:pathLst>
                <a:path w="384810" h="397509">
                  <a:moveTo>
                    <a:pt x="265175" y="0"/>
                  </a:moveTo>
                  <a:lnTo>
                    <a:pt x="0" y="188214"/>
                  </a:lnTo>
                  <a:lnTo>
                    <a:pt x="27086" y="233755"/>
                  </a:lnTo>
                  <a:lnTo>
                    <a:pt x="46386" y="282797"/>
                  </a:lnTo>
                  <a:lnTo>
                    <a:pt x="57542" y="334267"/>
                  </a:lnTo>
                  <a:lnTo>
                    <a:pt x="60197" y="387096"/>
                  </a:lnTo>
                  <a:lnTo>
                    <a:pt x="384809" y="397002"/>
                  </a:lnTo>
                  <a:lnTo>
                    <a:pt x="384357" y="344001"/>
                  </a:lnTo>
                  <a:lnTo>
                    <a:pt x="379618" y="291465"/>
                  </a:lnTo>
                  <a:lnTo>
                    <a:pt x="370665" y="239643"/>
                  </a:lnTo>
                  <a:lnTo>
                    <a:pt x="357568" y="188785"/>
                  </a:lnTo>
                  <a:lnTo>
                    <a:pt x="340399" y="139142"/>
                  </a:lnTo>
                  <a:lnTo>
                    <a:pt x="319230" y="90963"/>
                  </a:lnTo>
                  <a:lnTo>
                    <a:pt x="294131" y="44499"/>
                  </a:lnTo>
                  <a:lnTo>
                    <a:pt x="265175" y="0"/>
                  </a:lnTo>
                  <a:close/>
                </a:path>
              </a:pathLst>
            </a:custGeom>
            <a:solidFill>
              <a:srgbClr val="8FBF21"/>
            </a:solidFill>
          </p:spPr>
          <p:txBody>
            <a:bodyPr wrap="square" lIns="0" tIns="0" rIns="0" bIns="0" rtlCol="0"/>
            <a:lstStyle/>
            <a:p>
              <a:endParaRPr/>
            </a:p>
          </p:txBody>
        </p:sp>
        <p:sp>
          <p:nvSpPr>
            <p:cNvPr id="106" name="object 125">
              <a:extLst>
                <a:ext uri="{FF2B5EF4-FFF2-40B4-BE49-F238E27FC236}">
                  <a16:creationId xmlns:a16="http://schemas.microsoft.com/office/drawing/2014/main" id="{49D3020A-738A-4B7D-9047-825FB3004405}"/>
                </a:ext>
              </a:extLst>
            </p:cNvPr>
            <p:cNvSpPr/>
            <p:nvPr/>
          </p:nvSpPr>
          <p:spPr>
            <a:xfrm>
              <a:off x="9206326" y="4400789"/>
              <a:ext cx="405765" cy="417195"/>
            </a:xfrm>
            <a:custGeom>
              <a:avLst/>
              <a:gdLst/>
              <a:ahLst/>
              <a:cxnLst/>
              <a:rect l="l" t="t" r="r" b="b"/>
              <a:pathLst>
                <a:path w="405764" h="417195">
                  <a:moveTo>
                    <a:pt x="275082" y="0"/>
                  </a:moveTo>
                  <a:lnTo>
                    <a:pt x="272034" y="762"/>
                  </a:lnTo>
                  <a:lnTo>
                    <a:pt x="270510" y="2286"/>
                  </a:lnTo>
                  <a:lnTo>
                    <a:pt x="5334" y="190500"/>
                  </a:lnTo>
                  <a:lnTo>
                    <a:pt x="1524" y="193548"/>
                  </a:lnTo>
                  <a:lnTo>
                    <a:pt x="0" y="198882"/>
                  </a:lnTo>
                  <a:lnTo>
                    <a:pt x="3048" y="203454"/>
                  </a:lnTo>
                  <a:lnTo>
                    <a:pt x="10668" y="214122"/>
                  </a:lnTo>
                  <a:lnTo>
                    <a:pt x="32468" y="253607"/>
                  </a:lnTo>
                  <a:lnTo>
                    <a:pt x="48120" y="295079"/>
                  </a:lnTo>
                  <a:lnTo>
                    <a:pt x="57809" y="338364"/>
                  </a:lnTo>
                  <a:lnTo>
                    <a:pt x="61522" y="381000"/>
                  </a:lnTo>
                  <a:lnTo>
                    <a:pt x="61649" y="397439"/>
                  </a:lnTo>
                  <a:lnTo>
                    <a:pt x="60960" y="401574"/>
                  </a:lnTo>
                  <a:lnTo>
                    <a:pt x="65532" y="406146"/>
                  </a:lnTo>
                  <a:lnTo>
                    <a:pt x="70866" y="406146"/>
                  </a:lnTo>
                  <a:lnTo>
                    <a:pt x="395478" y="416814"/>
                  </a:lnTo>
                  <a:lnTo>
                    <a:pt x="397764" y="416814"/>
                  </a:lnTo>
                  <a:lnTo>
                    <a:pt x="400050" y="416052"/>
                  </a:lnTo>
                  <a:lnTo>
                    <a:pt x="403860" y="412242"/>
                  </a:lnTo>
                  <a:lnTo>
                    <a:pt x="405384" y="409956"/>
                  </a:lnTo>
                  <a:lnTo>
                    <a:pt x="405384" y="406908"/>
                  </a:lnTo>
                  <a:lnTo>
                    <a:pt x="386334" y="406908"/>
                  </a:lnTo>
                  <a:lnTo>
                    <a:pt x="386334" y="397439"/>
                  </a:lnTo>
                  <a:lnTo>
                    <a:pt x="372998" y="397002"/>
                  </a:lnTo>
                  <a:lnTo>
                    <a:pt x="80772" y="397002"/>
                  </a:lnTo>
                  <a:lnTo>
                    <a:pt x="70866" y="387096"/>
                  </a:lnTo>
                  <a:lnTo>
                    <a:pt x="80772" y="387096"/>
                  </a:lnTo>
                  <a:lnTo>
                    <a:pt x="80772" y="383286"/>
                  </a:lnTo>
                  <a:lnTo>
                    <a:pt x="76531" y="335196"/>
                  </a:lnTo>
                  <a:lnTo>
                    <a:pt x="66422" y="289902"/>
                  </a:lnTo>
                  <a:lnTo>
                    <a:pt x="49962" y="246533"/>
                  </a:lnTo>
                  <a:lnTo>
                    <a:pt x="27508" y="205740"/>
                  </a:lnTo>
                  <a:lnTo>
                    <a:pt x="16764" y="205740"/>
                  </a:lnTo>
                  <a:lnTo>
                    <a:pt x="19050" y="192786"/>
                  </a:lnTo>
                  <a:lnTo>
                    <a:pt x="34962" y="192786"/>
                  </a:lnTo>
                  <a:lnTo>
                    <a:pt x="273365" y="23087"/>
                  </a:lnTo>
                  <a:lnTo>
                    <a:pt x="268224" y="15240"/>
                  </a:lnTo>
                  <a:lnTo>
                    <a:pt x="290821" y="15240"/>
                  </a:lnTo>
                  <a:lnTo>
                    <a:pt x="283464" y="4572"/>
                  </a:lnTo>
                  <a:lnTo>
                    <a:pt x="281940" y="2286"/>
                  </a:lnTo>
                  <a:lnTo>
                    <a:pt x="279654" y="762"/>
                  </a:lnTo>
                  <a:lnTo>
                    <a:pt x="277368" y="762"/>
                  </a:lnTo>
                  <a:lnTo>
                    <a:pt x="275082" y="0"/>
                  </a:lnTo>
                  <a:close/>
                </a:path>
                <a:path w="405764" h="417195">
                  <a:moveTo>
                    <a:pt x="386334" y="397439"/>
                  </a:moveTo>
                  <a:lnTo>
                    <a:pt x="386334" y="406908"/>
                  </a:lnTo>
                  <a:lnTo>
                    <a:pt x="396240" y="397764"/>
                  </a:lnTo>
                  <a:lnTo>
                    <a:pt x="386334" y="397439"/>
                  </a:lnTo>
                  <a:close/>
                </a:path>
                <a:path w="405764" h="417195">
                  <a:moveTo>
                    <a:pt x="290821" y="15240"/>
                  </a:moveTo>
                  <a:lnTo>
                    <a:pt x="268224" y="15240"/>
                  </a:lnTo>
                  <a:lnTo>
                    <a:pt x="281178" y="17526"/>
                  </a:lnTo>
                  <a:lnTo>
                    <a:pt x="273365" y="23087"/>
                  </a:lnTo>
                  <a:lnTo>
                    <a:pt x="309178" y="81577"/>
                  </a:lnTo>
                  <a:lnTo>
                    <a:pt x="332012" y="128253"/>
                  </a:lnTo>
                  <a:lnTo>
                    <a:pt x="351054" y="176875"/>
                  </a:lnTo>
                  <a:lnTo>
                    <a:pt x="366155" y="226952"/>
                  </a:lnTo>
                  <a:lnTo>
                    <a:pt x="377168" y="277993"/>
                  </a:lnTo>
                  <a:lnTo>
                    <a:pt x="383944" y="329506"/>
                  </a:lnTo>
                  <a:lnTo>
                    <a:pt x="386298" y="380238"/>
                  </a:lnTo>
                  <a:lnTo>
                    <a:pt x="386334" y="397439"/>
                  </a:lnTo>
                  <a:lnTo>
                    <a:pt x="396240" y="397764"/>
                  </a:lnTo>
                  <a:lnTo>
                    <a:pt x="386334" y="406908"/>
                  </a:lnTo>
                  <a:lnTo>
                    <a:pt x="405384" y="406908"/>
                  </a:lnTo>
                  <a:lnTo>
                    <a:pt x="405384" y="380238"/>
                  </a:lnTo>
                  <a:lnTo>
                    <a:pt x="402675" y="326398"/>
                  </a:lnTo>
                  <a:lnTo>
                    <a:pt x="395674" y="273406"/>
                  </a:lnTo>
                  <a:lnTo>
                    <a:pt x="384450" y="221420"/>
                  </a:lnTo>
                  <a:lnTo>
                    <a:pt x="369071" y="170596"/>
                  </a:lnTo>
                  <a:lnTo>
                    <a:pt x="349608" y="121091"/>
                  </a:lnTo>
                  <a:lnTo>
                    <a:pt x="326129" y="73063"/>
                  </a:lnTo>
                  <a:lnTo>
                    <a:pt x="298704" y="26670"/>
                  </a:lnTo>
                  <a:lnTo>
                    <a:pt x="290821" y="15240"/>
                  </a:lnTo>
                  <a:close/>
                </a:path>
                <a:path w="405764" h="417195">
                  <a:moveTo>
                    <a:pt x="70866" y="387096"/>
                  </a:moveTo>
                  <a:lnTo>
                    <a:pt x="80772" y="397002"/>
                  </a:lnTo>
                  <a:lnTo>
                    <a:pt x="80772" y="387420"/>
                  </a:lnTo>
                  <a:lnTo>
                    <a:pt x="70866" y="387096"/>
                  </a:lnTo>
                  <a:close/>
                </a:path>
                <a:path w="405764" h="417195">
                  <a:moveTo>
                    <a:pt x="80772" y="387420"/>
                  </a:moveTo>
                  <a:lnTo>
                    <a:pt x="80772" y="397002"/>
                  </a:lnTo>
                  <a:lnTo>
                    <a:pt x="372998" y="397002"/>
                  </a:lnTo>
                  <a:lnTo>
                    <a:pt x="80772" y="387420"/>
                  </a:lnTo>
                  <a:close/>
                </a:path>
                <a:path w="405764" h="417195">
                  <a:moveTo>
                    <a:pt x="80772" y="387096"/>
                  </a:moveTo>
                  <a:lnTo>
                    <a:pt x="70866" y="387096"/>
                  </a:lnTo>
                  <a:lnTo>
                    <a:pt x="80772" y="387420"/>
                  </a:lnTo>
                  <a:lnTo>
                    <a:pt x="80772" y="387096"/>
                  </a:lnTo>
                  <a:close/>
                </a:path>
                <a:path w="405764" h="417195">
                  <a:moveTo>
                    <a:pt x="19050" y="192786"/>
                  </a:moveTo>
                  <a:lnTo>
                    <a:pt x="16764" y="205740"/>
                  </a:lnTo>
                  <a:lnTo>
                    <a:pt x="24171" y="200467"/>
                  </a:lnTo>
                  <a:lnTo>
                    <a:pt x="19050" y="192786"/>
                  </a:lnTo>
                  <a:close/>
                </a:path>
                <a:path w="405764" h="417195">
                  <a:moveTo>
                    <a:pt x="24171" y="200467"/>
                  </a:moveTo>
                  <a:lnTo>
                    <a:pt x="16764" y="205740"/>
                  </a:lnTo>
                  <a:lnTo>
                    <a:pt x="27508" y="205740"/>
                  </a:lnTo>
                  <a:lnTo>
                    <a:pt x="26670" y="204216"/>
                  </a:lnTo>
                  <a:lnTo>
                    <a:pt x="24171" y="200467"/>
                  </a:lnTo>
                  <a:close/>
                </a:path>
                <a:path w="405764" h="417195">
                  <a:moveTo>
                    <a:pt x="34962" y="192786"/>
                  </a:moveTo>
                  <a:lnTo>
                    <a:pt x="19050" y="192786"/>
                  </a:lnTo>
                  <a:lnTo>
                    <a:pt x="24171" y="200467"/>
                  </a:lnTo>
                  <a:lnTo>
                    <a:pt x="34962" y="192786"/>
                  </a:lnTo>
                  <a:close/>
                </a:path>
                <a:path w="405764" h="417195">
                  <a:moveTo>
                    <a:pt x="268224" y="15240"/>
                  </a:moveTo>
                  <a:lnTo>
                    <a:pt x="273365" y="23087"/>
                  </a:lnTo>
                  <a:lnTo>
                    <a:pt x="281178" y="17526"/>
                  </a:lnTo>
                  <a:lnTo>
                    <a:pt x="268224" y="15240"/>
                  </a:lnTo>
                  <a:close/>
                </a:path>
              </a:pathLst>
            </a:custGeom>
            <a:solidFill>
              <a:srgbClr val="FFFFFF"/>
            </a:solidFill>
          </p:spPr>
          <p:txBody>
            <a:bodyPr wrap="square" lIns="0" tIns="0" rIns="0" bIns="0" rtlCol="0"/>
            <a:lstStyle/>
            <a:p>
              <a:endParaRPr/>
            </a:p>
          </p:txBody>
        </p:sp>
        <p:sp>
          <p:nvSpPr>
            <p:cNvPr id="107" name="object 126">
              <a:extLst>
                <a:ext uri="{FF2B5EF4-FFF2-40B4-BE49-F238E27FC236}">
                  <a16:creationId xmlns:a16="http://schemas.microsoft.com/office/drawing/2014/main" id="{9426CBE9-07A8-4D8B-A37D-732C1179D86B}"/>
                </a:ext>
              </a:extLst>
            </p:cNvPr>
            <p:cNvSpPr/>
            <p:nvPr/>
          </p:nvSpPr>
          <p:spPr>
            <a:xfrm>
              <a:off x="8303356" y="4137899"/>
              <a:ext cx="1298575" cy="1298575"/>
            </a:xfrm>
            <a:custGeom>
              <a:avLst/>
              <a:gdLst/>
              <a:ahLst/>
              <a:cxnLst/>
              <a:rect l="l" t="t" r="r" b="b"/>
              <a:pathLst>
                <a:path w="1298575" h="1298575">
                  <a:moveTo>
                    <a:pt x="649224" y="0"/>
                  </a:moveTo>
                  <a:lnTo>
                    <a:pt x="601837" y="1704"/>
                  </a:lnTo>
                  <a:lnTo>
                    <a:pt x="555355" y="6741"/>
                  </a:lnTo>
                  <a:lnTo>
                    <a:pt x="509896" y="14993"/>
                  </a:lnTo>
                  <a:lnTo>
                    <a:pt x="465581" y="26346"/>
                  </a:lnTo>
                  <a:lnTo>
                    <a:pt x="422529" y="40683"/>
                  </a:lnTo>
                  <a:lnTo>
                    <a:pt x="380860" y="57888"/>
                  </a:lnTo>
                  <a:lnTo>
                    <a:pt x="340694" y="77845"/>
                  </a:lnTo>
                  <a:lnTo>
                    <a:pt x="302150" y="100439"/>
                  </a:lnTo>
                  <a:lnTo>
                    <a:pt x="265349" y="125553"/>
                  </a:lnTo>
                  <a:lnTo>
                    <a:pt x="230410" y="153072"/>
                  </a:lnTo>
                  <a:lnTo>
                    <a:pt x="197453" y="182880"/>
                  </a:lnTo>
                  <a:lnTo>
                    <a:pt x="166598" y="214859"/>
                  </a:lnTo>
                  <a:lnTo>
                    <a:pt x="137964" y="248896"/>
                  </a:lnTo>
                  <a:lnTo>
                    <a:pt x="111672" y="284874"/>
                  </a:lnTo>
                  <a:lnTo>
                    <a:pt x="87841" y="322676"/>
                  </a:lnTo>
                  <a:lnTo>
                    <a:pt x="66591" y="362187"/>
                  </a:lnTo>
                  <a:lnTo>
                    <a:pt x="48041" y="403291"/>
                  </a:lnTo>
                  <a:lnTo>
                    <a:pt x="32313" y="445873"/>
                  </a:lnTo>
                  <a:lnTo>
                    <a:pt x="19524" y="489815"/>
                  </a:lnTo>
                  <a:lnTo>
                    <a:pt x="9796" y="535003"/>
                  </a:lnTo>
                  <a:lnTo>
                    <a:pt x="3248" y="581319"/>
                  </a:lnTo>
                  <a:lnTo>
                    <a:pt x="0" y="628650"/>
                  </a:lnTo>
                  <a:lnTo>
                    <a:pt x="234" y="677201"/>
                  </a:lnTo>
                  <a:lnTo>
                    <a:pt x="3976" y="724886"/>
                  </a:lnTo>
                  <a:lnTo>
                    <a:pt x="11102" y="771578"/>
                  </a:lnTo>
                  <a:lnTo>
                    <a:pt x="21492" y="817146"/>
                  </a:lnTo>
                  <a:lnTo>
                    <a:pt x="35026" y="861462"/>
                  </a:lnTo>
                  <a:lnTo>
                    <a:pt x="51581" y="904397"/>
                  </a:lnTo>
                  <a:lnTo>
                    <a:pt x="71038" y="945822"/>
                  </a:lnTo>
                  <a:lnTo>
                    <a:pt x="93274" y="985609"/>
                  </a:lnTo>
                  <a:lnTo>
                    <a:pt x="118169" y="1023629"/>
                  </a:lnTo>
                  <a:lnTo>
                    <a:pt x="145601" y="1059752"/>
                  </a:lnTo>
                  <a:lnTo>
                    <a:pt x="175450" y="1093851"/>
                  </a:lnTo>
                  <a:lnTo>
                    <a:pt x="207594" y="1125795"/>
                  </a:lnTo>
                  <a:lnTo>
                    <a:pt x="241913" y="1155457"/>
                  </a:lnTo>
                  <a:lnTo>
                    <a:pt x="278285" y="1182708"/>
                  </a:lnTo>
                  <a:lnTo>
                    <a:pt x="316589" y="1207419"/>
                  </a:lnTo>
                  <a:lnTo>
                    <a:pt x="356705" y="1229460"/>
                  </a:lnTo>
                  <a:lnTo>
                    <a:pt x="398510" y="1248704"/>
                  </a:lnTo>
                  <a:lnTo>
                    <a:pt x="441885" y="1265021"/>
                  </a:lnTo>
                  <a:lnTo>
                    <a:pt x="486707" y="1278283"/>
                  </a:lnTo>
                  <a:lnTo>
                    <a:pt x="532856" y="1288361"/>
                  </a:lnTo>
                  <a:lnTo>
                    <a:pt x="580210" y="1295125"/>
                  </a:lnTo>
                  <a:lnTo>
                    <a:pt x="628650" y="1298448"/>
                  </a:lnTo>
                  <a:lnTo>
                    <a:pt x="677106" y="1298213"/>
                  </a:lnTo>
                  <a:lnTo>
                    <a:pt x="724715" y="1294471"/>
                  </a:lnTo>
                  <a:lnTo>
                    <a:pt x="771345" y="1287345"/>
                  </a:lnTo>
                  <a:lnTo>
                    <a:pt x="816868" y="1276955"/>
                  </a:lnTo>
                  <a:lnTo>
                    <a:pt x="861151" y="1263421"/>
                  </a:lnTo>
                  <a:lnTo>
                    <a:pt x="904067" y="1246866"/>
                  </a:lnTo>
                  <a:lnTo>
                    <a:pt x="945484" y="1227409"/>
                  </a:lnTo>
                  <a:lnTo>
                    <a:pt x="985272" y="1205173"/>
                  </a:lnTo>
                  <a:lnTo>
                    <a:pt x="1023302" y="1180278"/>
                  </a:lnTo>
                  <a:lnTo>
                    <a:pt x="1059443" y="1152846"/>
                  </a:lnTo>
                  <a:lnTo>
                    <a:pt x="1093565" y="1122997"/>
                  </a:lnTo>
                  <a:lnTo>
                    <a:pt x="1125538" y="1090853"/>
                  </a:lnTo>
                  <a:lnTo>
                    <a:pt x="1155231" y="1056534"/>
                  </a:lnTo>
                  <a:lnTo>
                    <a:pt x="1182516" y="1020162"/>
                  </a:lnTo>
                  <a:lnTo>
                    <a:pt x="1207261" y="981858"/>
                  </a:lnTo>
                  <a:lnTo>
                    <a:pt x="1211676" y="973836"/>
                  </a:lnTo>
                  <a:lnTo>
                    <a:pt x="649224" y="973836"/>
                  </a:lnTo>
                  <a:lnTo>
                    <a:pt x="601302" y="970311"/>
                  </a:lnTo>
                  <a:lnTo>
                    <a:pt x="555547" y="960075"/>
                  </a:lnTo>
                  <a:lnTo>
                    <a:pt x="512465" y="943631"/>
                  </a:lnTo>
                  <a:lnTo>
                    <a:pt x="472561" y="921486"/>
                  </a:lnTo>
                  <a:lnTo>
                    <a:pt x="436339" y="894143"/>
                  </a:lnTo>
                  <a:lnTo>
                    <a:pt x="404304" y="862108"/>
                  </a:lnTo>
                  <a:lnTo>
                    <a:pt x="376961" y="825886"/>
                  </a:lnTo>
                  <a:lnTo>
                    <a:pt x="354816" y="785982"/>
                  </a:lnTo>
                  <a:lnTo>
                    <a:pt x="338372" y="742900"/>
                  </a:lnTo>
                  <a:lnTo>
                    <a:pt x="328136" y="697145"/>
                  </a:lnTo>
                  <a:lnTo>
                    <a:pt x="324612" y="649224"/>
                  </a:lnTo>
                  <a:lnTo>
                    <a:pt x="328136" y="601302"/>
                  </a:lnTo>
                  <a:lnTo>
                    <a:pt x="338372" y="555547"/>
                  </a:lnTo>
                  <a:lnTo>
                    <a:pt x="354816" y="512465"/>
                  </a:lnTo>
                  <a:lnTo>
                    <a:pt x="376961" y="472561"/>
                  </a:lnTo>
                  <a:lnTo>
                    <a:pt x="404304" y="436339"/>
                  </a:lnTo>
                  <a:lnTo>
                    <a:pt x="436339" y="404304"/>
                  </a:lnTo>
                  <a:lnTo>
                    <a:pt x="472561" y="376961"/>
                  </a:lnTo>
                  <a:lnTo>
                    <a:pt x="512465" y="354816"/>
                  </a:lnTo>
                  <a:lnTo>
                    <a:pt x="555547" y="338372"/>
                  </a:lnTo>
                  <a:lnTo>
                    <a:pt x="601302" y="328136"/>
                  </a:lnTo>
                  <a:lnTo>
                    <a:pt x="649224" y="324612"/>
                  </a:lnTo>
                  <a:lnTo>
                    <a:pt x="649224" y="0"/>
                  </a:lnTo>
                  <a:close/>
                </a:path>
                <a:path w="1298575" h="1298575">
                  <a:moveTo>
                    <a:pt x="973836" y="659892"/>
                  </a:moveTo>
                  <a:lnTo>
                    <a:pt x="969023" y="706706"/>
                  </a:lnTo>
                  <a:lnTo>
                    <a:pt x="957818" y="751247"/>
                  </a:lnTo>
                  <a:lnTo>
                    <a:pt x="940705" y="793053"/>
                  </a:lnTo>
                  <a:lnTo>
                    <a:pt x="918168" y="831665"/>
                  </a:lnTo>
                  <a:lnTo>
                    <a:pt x="890691" y="866622"/>
                  </a:lnTo>
                  <a:lnTo>
                    <a:pt x="858759" y="897464"/>
                  </a:lnTo>
                  <a:lnTo>
                    <a:pt x="822856" y="923730"/>
                  </a:lnTo>
                  <a:lnTo>
                    <a:pt x="783467" y="944961"/>
                  </a:lnTo>
                  <a:lnTo>
                    <a:pt x="741076" y="960695"/>
                  </a:lnTo>
                  <a:lnTo>
                    <a:pt x="696166" y="970474"/>
                  </a:lnTo>
                  <a:lnTo>
                    <a:pt x="649224" y="973836"/>
                  </a:lnTo>
                  <a:lnTo>
                    <a:pt x="1211676" y="973836"/>
                  </a:lnTo>
                  <a:lnTo>
                    <a:pt x="1248613" y="899937"/>
                  </a:lnTo>
                  <a:lnTo>
                    <a:pt x="1264960" y="856562"/>
                  </a:lnTo>
                  <a:lnTo>
                    <a:pt x="1278246" y="811740"/>
                  </a:lnTo>
                  <a:lnTo>
                    <a:pt x="1288343" y="765591"/>
                  </a:lnTo>
                  <a:lnTo>
                    <a:pt x="1295120" y="718237"/>
                  </a:lnTo>
                  <a:lnTo>
                    <a:pt x="1298448" y="669798"/>
                  </a:lnTo>
                  <a:lnTo>
                    <a:pt x="973836" y="659892"/>
                  </a:lnTo>
                  <a:close/>
                </a:path>
              </a:pathLst>
            </a:custGeom>
            <a:solidFill>
              <a:srgbClr val="009FE3"/>
            </a:solidFill>
          </p:spPr>
          <p:txBody>
            <a:bodyPr wrap="square" lIns="0" tIns="0" rIns="0" bIns="0" rtlCol="0"/>
            <a:lstStyle/>
            <a:p>
              <a:endParaRPr/>
            </a:p>
          </p:txBody>
        </p:sp>
        <p:sp>
          <p:nvSpPr>
            <p:cNvPr id="108" name="object 127">
              <a:extLst>
                <a:ext uri="{FF2B5EF4-FFF2-40B4-BE49-F238E27FC236}">
                  <a16:creationId xmlns:a16="http://schemas.microsoft.com/office/drawing/2014/main" id="{5BCC11F6-00D3-4AAC-A93B-3AF048501F3E}"/>
                </a:ext>
              </a:extLst>
            </p:cNvPr>
            <p:cNvSpPr/>
            <p:nvPr/>
          </p:nvSpPr>
          <p:spPr>
            <a:xfrm>
              <a:off x="8293329" y="4138497"/>
              <a:ext cx="1318895" cy="1308100"/>
            </a:xfrm>
            <a:custGeom>
              <a:avLst/>
              <a:gdLst/>
              <a:ahLst/>
              <a:cxnLst/>
              <a:rect l="l" t="t" r="r" b="b"/>
              <a:pathLst>
                <a:path w="1318895" h="1308100">
                  <a:moveTo>
                    <a:pt x="627247" y="12700"/>
                  </a:moveTo>
                  <a:lnTo>
                    <a:pt x="491149" y="12700"/>
                  </a:lnTo>
                  <a:lnTo>
                    <a:pt x="449281" y="25400"/>
                  </a:lnTo>
                  <a:lnTo>
                    <a:pt x="408982" y="50800"/>
                  </a:lnTo>
                  <a:lnTo>
                    <a:pt x="370295" y="63500"/>
                  </a:lnTo>
                  <a:lnTo>
                    <a:pt x="333265" y="76200"/>
                  </a:lnTo>
                  <a:lnTo>
                    <a:pt x="297936" y="101600"/>
                  </a:lnTo>
                  <a:lnTo>
                    <a:pt x="264352" y="127000"/>
                  </a:lnTo>
                  <a:lnTo>
                    <a:pt x="232557" y="152400"/>
                  </a:lnTo>
                  <a:lnTo>
                    <a:pt x="202596" y="177800"/>
                  </a:lnTo>
                  <a:lnTo>
                    <a:pt x="148349" y="241300"/>
                  </a:lnTo>
                  <a:lnTo>
                    <a:pt x="124152" y="266700"/>
                  </a:lnTo>
                  <a:lnTo>
                    <a:pt x="101965" y="304800"/>
                  </a:lnTo>
                  <a:lnTo>
                    <a:pt x="81832" y="342900"/>
                  </a:lnTo>
                  <a:lnTo>
                    <a:pt x="63796" y="368300"/>
                  </a:lnTo>
                  <a:lnTo>
                    <a:pt x="47903" y="406400"/>
                  </a:lnTo>
                  <a:lnTo>
                    <a:pt x="34196" y="444500"/>
                  </a:lnTo>
                  <a:lnTo>
                    <a:pt x="22720" y="482600"/>
                  </a:lnTo>
                  <a:lnTo>
                    <a:pt x="13517" y="520700"/>
                  </a:lnTo>
                  <a:lnTo>
                    <a:pt x="6634" y="558800"/>
                  </a:lnTo>
                  <a:lnTo>
                    <a:pt x="2113" y="596900"/>
                  </a:lnTo>
                  <a:lnTo>
                    <a:pt x="0" y="647700"/>
                  </a:lnTo>
                  <a:lnTo>
                    <a:pt x="337" y="685800"/>
                  </a:lnTo>
                  <a:lnTo>
                    <a:pt x="3169" y="723900"/>
                  </a:lnTo>
                  <a:lnTo>
                    <a:pt x="8540" y="762000"/>
                  </a:lnTo>
                  <a:lnTo>
                    <a:pt x="16495" y="800100"/>
                  </a:lnTo>
                  <a:lnTo>
                    <a:pt x="27077" y="838200"/>
                  </a:lnTo>
                  <a:lnTo>
                    <a:pt x="40331" y="889000"/>
                  </a:lnTo>
                  <a:lnTo>
                    <a:pt x="56301" y="927100"/>
                  </a:lnTo>
                  <a:lnTo>
                    <a:pt x="75030" y="965200"/>
                  </a:lnTo>
                  <a:lnTo>
                    <a:pt x="96564" y="1003300"/>
                  </a:lnTo>
                  <a:lnTo>
                    <a:pt x="120945" y="1041400"/>
                  </a:lnTo>
                  <a:lnTo>
                    <a:pt x="148219" y="1066800"/>
                  </a:lnTo>
                  <a:lnTo>
                    <a:pt x="178429" y="1104900"/>
                  </a:lnTo>
                  <a:lnTo>
                    <a:pt x="224149" y="1155700"/>
                  </a:lnTo>
                  <a:lnTo>
                    <a:pt x="259876" y="1181100"/>
                  </a:lnTo>
                  <a:lnTo>
                    <a:pt x="296571" y="1206500"/>
                  </a:lnTo>
                  <a:lnTo>
                    <a:pt x="334121" y="1231900"/>
                  </a:lnTo>
                  <a:lnTo>
                    <a:pt x="372415" y="1244600"/>
                  </a:lnTo>
                  <a:lnTo>
                    <a:pt x="411341" y="1270000"/>
                  </a:lnTo>
                  <a:lnTo>
                    <a:pt x="530783" y="1308100"/>
                  </a:lnTo>
                  <a:lnTo>
                    <a:pt x="771564" y="1308100"/>
                  </a:lnTo>
                  <a:lnTo>
                    <a:pt x="810631" y="1295400"/>
                  </a:lnTo>
                  <a:lnTo>
                    <a:pt x="583714" y="1295400"/>
                  </a:lnTo>
                  <a:lnTo>
                    <a:pt x="503164" y="1270000"/>
                  </a:lnTo>
                  <a:lnTo>
                    <a:pt x="463251" y="1270000"/>
                  </a:lnTo>
                  <a:lnTo>
                    <a:pt x="423738" y="1244600"/>
                  </a:lnTo>
                  <a:lnTo>
                    <a:pt x="346389" y="1219200"/>
                  </a:lnTo>
                  <a:lnTo>
                    <a:pt x="308790" y="1193800"/>
                  </a:lnTo>
                  <a:lnTo>
                    <a:pt x="272068" y="1168400"/>
                  </a:lnTo>
                  <a:lnTo>
                    <a:pt x="236341" y="1130300"/>
                  </a:lnTo>
                  <a:lnTo>
                    <a:pt x="213481" y="1117600"/>
                  </a:lnTo>
                  <a:lnTo>
                    <a:pt x="192145" y="1092200"/>
                  </a:lnTo>
                  <a:lnTo>
                    <a:pt x="162044" y="1054100"/>
                  </a:lnTo>
                  <a:lnTo>
                    <a:pt x="134956" y="1016000"/>
                  </a:lnTo>
                  <a:lnTo>
                    <a:pt x="110833" y="990600"/>
                  </a:lnTo>
                  <a:lnTo>
                    <a:pt x="89629" y="952500"/>
                  </a:lnTo>
                  <a:lnTo>
                    <a:pt x="71298" y="914400"/>
                  </a:lnTo>
                  <a:lnTo>
                    <a:pt x="55794" y="863600"/>
                  </a:lnTo>
                  <a:lnTo>
                    <a:pt x="43070" y="825500"/>
                  </a:lnTo>
                  <a:lnTo>
                    <a:pt x="33079" y="787400"/>
                  </a:lnTo>
                  <a:lnTo>
                    <a:pt x="25776" y="749300"/>
                  </a:lnTo>
                  <a:lnTo>
                    <a:pt x="21114" y="711200"/>
                  </a:lnTo>
                  <a:lnTo>
                    <a:pt x="19046" y="673100"/>
                  </a:lnTo>
                  <a:lnTo>
                    <a:pt x="19527" y="635000"/>
                  </a:lnTo>
                  <a:lnTo>
                    <a:pt x="22509" y="584200"/>
                  </a:lnTo>
                  <a:lnTo>
                    <a:pt x="27947" y="546100"/>
                  </a:lnTo>
                  <a:lnTo>
                    <a:pt x="35794" y="508000"/>
                  </a:lnTo>
                  <a:lnTo>
                    <a:pt x="46004" y="469900"/>
                  </a:lnTo>
                  <a:lnTo>
                    <a:pt x="58531" y="431800"/>
                  </a:lnTo>
                  <a:lnTo>
                    <a:pt x="73327" y="393700"/>
                  </a:lnTo>
                  <a:lnTo>
                    <a:pt x="90347" y="368300"/>
                  </a:lnTo>
                  <a:lnTo>
                    <a:pt x="109544" y="330200"/>
                  </a:lnTo>
                  <a:lnTo>
                    <a:pt x="130873" y="292100"/>
                  </a:lnTo>
                  <a:lnTo>
                    <a:pt x="154286" y="266700"/>
                  </a:lnTo>
                  <a:lnTo>
                    <a:pt x="179736" y="228600"/>
                  </a:lnTo>
                  <a:lnTo>
                    <a:pt x="236567" y="177800"/>
                  </a:lnTo>
                  <a:lnTo>
                    <a:pt x="267855" y="152400"/>
                  </a:lnTo>
                  <a:lnTo>
                    <a:pt x="300995" y="127000"/>
                  </a:lnTo>
                  <a:lnTo>
                    <a:pt x="335941" y="101600"/>
                  </a:lnTo>
                  <a:lnTo>
                    <a:pt x="372647" y="76200"/>
                  </a:lnTo>
                  <a:lnTo>
                    <a:pt x="411067" y="63500"/>
                  </a:lnTo>
                  <a:lnTo>
                    <a:pt x="451154" y="50800"/>
                  </a:lnTo>
                  <a:lnTo>
                    <a:pt x="492862" y="38100"/>
                  </a:lnTo>
                  <a:lnTo>
                    <a:pt x="536144" y="25400"/>
                  </a:lnTo>
                  <a:lnTo>
                    <a:pt x="580955" y="25400"/>
                  </a:lnTo>
                  <a:lnTo>
                    <a:pt x="627247" y="12700"/>
                  </a:lnTo>
                  <a:close/>
                </a:path>
                <a:path w="1318895" h="1308100">
                  <a:moveTo>
                    <a:pt x="1318381" y="673100"/>
                  </a:moveTo>
                  <a:lnTo>
                    <a:pt x="1299331" y="673100"/>
                  </a:lnTo>
                  <a:lnTo>
                    <a:pt x="1308475" y="685800"/>
                  </a:lnTo>
                  <a:lnTo>
                    <a:pt x="1298950" y="685800"/>
                  </a:lnTo>
                  <a:lnTo>
                    <a:pt x="1291329" y="749300"/>
                  </a:lnTo>
                  <a:lnTo>
                    <a:pt x="1282798" y="800100"/>
                  </a:lnTo>
                  <a:lnTo>
                    <a:pt x="1271573" y="838200"/>
                  </a:lnTo>
                  <a:lnTo>
                    <a:pt x="1257772" y="876300"/>
                  </a:lnTo>
                  <a:lnTo>
                    <a:pt x="1241514" y="927100"/>
                  </a:lnTo>
                  <a:lnTo>
                    <a:pt x="1222918" y="965200"/>
                  </a:lnTo>
                  <a:lnTo>
                    <a:pt x="1202103" y="990600"/>
                  </a:lnTo>
                  <a:lnTo>
                    <a:pt x="1179188" y="1028700"/>
                  </a:lnTo>
                  <a:lnTo>
                    <a:pt x="1154292" y="1066800"/>
                  </a:lnTo>
                  <a:lnTo>
                    <a:pt x="1099035" y="1117600"/>
                  </a:lnTo>
                  <a:lnTo>
                    <a:pt x="1068911" y="1143000"/>
                  </a:lnTo>
                  <a:lnTo>
                    <a:pt x="1037283" y="1168400"/>
                  </a:lnTo>
                  <a:lnTo>
                    <a:pt x="1004269" y="1193800"/>
                  </a:lnTo>
                  <a:lnTo>
                    <a:pt x="969989" y="1219200"/>
                  </a:lnTo>
                  <a:lnTo>
                    <a:pt x="860739" y="1257300"/>
                  </a:lnTo>
                  <a:lnTo>
                    <a:pt x="744375" y="1295400"/>
                  </a:lnTo>
                  <a:lnTo>
                    <a:pt x="810631" y="1295400"/>
                  </a:lnTo>
                  <a:lnTo>
                    <a:pt x="886844" y="1270000"/>
                  </a:lnTo>
                  <a:lnTo>
                    <a:pt x="959747" y="1244600"/>
                  </a:lnTo>
                  <a:lnTo>
                    <a:pt x="994677" y="1219200"/>
                  </a:lnTo>
                  <a:lnTo>
                    <a:pt x="1028442" y="1206500"/>
                  </a:lnTo>
                  <a:lnTo>
                    <a:pt x="1060932" y="1181100"/>
                  </a:lnTo>
                  <a:lnTo>
                    <a:pt x="1092033" y="1155700"/>
                  </a:lnTo>
                  <a:lnTo>
                    <a:pt x="1121633" y="1130300"/>
                  </a:lnTo>
                  <a:lnTo>
                    <a:pt x="1149620" y="1092200"/>
                  </a:lnTo>
                  <a:lnTo>
                    <a:pt x="1175882" y="1066800"/>
                  </a:lnTo>
                  <a:lnTo>
                    <a:pt x="1200307" y="1028700"/>
                  </a:lnTo>
                  <a:lnTo>
                    <a:pt x="1222782" y="1003300"/>
                  </a:lnTo>
                  <a:lnTo>
                    <a:pt x="1243196" y="965200"/>
                  </a:lnTo>
                  <a:lnTo>
                    <a:pt x="1261435" y="927100"/>
                  </a:lnTo>
                  <a:lnTo>
                    <a:pt x="1277388" y="889000"/>
                  </a:lnTo>
                  <a:lnTo>
                    <a:pt x="1290943" y="838200"/>
                  </a:lnTo>
                  <a:lnTo>
                    <a:pt x="1301987" y="800100"/>
                  </a:lnTo>
                  <a:lnTo>
                    <a:pt x="1310409" y="749300"/>
                  </a:lnTo>
                  <a:lnTo>
                    <a:pt x="1316095" y="711200"/>
                  </a:lnTo>
                  <a:lnTo>
                    <a:pt x="1317619" y="698500"/>
                  </a:lnTo>
                  <a:lnTo>
                    <a:pt x="1318000" y="685800"/>
                  </a:lnTo>
                  <a:lnTo>
                    <a:pt x="1308475" y="685800"/>
                  </a:lnTo>
                  <a:lnTo>
                    <a:pt x="1298961" y="685427"/>
                  </a:lnTo>
                  <a:lnTo>
                    <a:pt x="1318011" y="685427"/>
                  </a:lnTo>
                  <a:lnTo>
                    <a:pt x="1318381" y="673100"/>
                  </a:lnTo>
                  <a:close/>
                </a:path>
                <a:path w="1318895" h="1308100">
                  <a:moveTo>
                    <a:pt x="649345" y="317500"/>
                  </a:moveTo>
                  <a:lnTo>
                    <a:pt x="624961" y="317500"/>
                  </a:lnTo>
                  <a:lnTo>
                    <a:pt x="580948" y="330200"/>
                  </a:lnTo>
                  <a:lnTo>
                    <a:pt x="539844" y="342900"/>
                  </a:lnTo>
                  <a:lnTo>
                    <a:pt x="501814" y="355600"/>
                  </a:lnTo>
                  <a:lnTo>
                    <a:pt x="467021" y="381000"/>
                  </a:lnTo>
                  <a:lnTo>
                    <a:pt x="435629" y="406400"/>
                  </a:lnTo>
                  <a:lnTo>
                    <a:pt x="383704" y="469900"/>
                  </a:lnTo>
                  <a:lnTo>
                    <a:pt x="363499" y="495300"/>
                  </a:lnTo>
                  <a:lnTo>
                    <a:pt x="347350" y="533400"/>
                  </a:lnTo>
                  <a:lnTo>
                    <a:pt x="335422" y="571500"/>
                  </a:lnTo>
                  <a:lnTo>
                    <a:pt x="327878" y="609600"/>
                  </a:lnTo>
                  <a:lnTo>
                    <a:pt x="324882" y="647700"/>
                  </a:lnTo>
                  <a:lnTo>
                    <a:pt x="326599" y="685800"/>
                  </a:lnTo>
                  <a:lnTo>
                    <a:pt x="333192" y="736600"/>
                  </a:lnTo>
                  <a:lnTo>
                    <a:pt x="344824" y="774700"/>
                  </a:lnTo>
                  <a:lnTo>
                    <a:pt x="361661" y="812800"/>
                  </a:lnTo>
                  <a:lnTo>
                    <a:pt x="383865" y="850900"/>
                  </a:lnTo>
                  <a:lnTo>
                    <a:pt x="411601" y="876300"/>
                  </a:lnTo>
                  <a:lnTo>
                    <a:pt x="422269" y="889000"/>
                  </a:lnTo>
                  <a:lnTo>
                    <a:pt x="434461" y="901700"/>
                  </a:lnTo>
                  <a:lnTo>
                    <a:pt x="471295" y="927100"/>
                  </a:lnTo>
                  <a:lnTo>
                    <a:pt x="509994" y="952500"/>
                  </a:lnTo>
                  <a:lnTo>
                    <a:pt x="632525" y="990600"/>
                  </a:lnTo>
                  <a:lnTo>
                    <a:pt x="714815" y="990600"/>
                  </a:lnTo>
                  <a:lnTo>
                    <a:pt x="754712" y="977900"/>
                  </a:lnTo>
                  <a:lnTo>
                    <a:pt x="793144" y="965200"/>
                  </a:lnTo>
                  <a:lnTo>
                    <a:pt x="605079" y="965200"/>
                  </a:lnTo>
                  <a:lnTo>
                    <a:pt x="523391" y="939800"/>
                  </a:lnTo>
                  <a:lnTo>
                    <a:pt x="484417" y="914400"/>
                  </a:lnTo>
                  <a:lnTo>
                    <a:pt x="447415" y="889000"/>
                  </a:lnTo>
                  <a:lnTo>
                    <a:pt x="426079" y="863600"/>
                  </a:lnTo>
                  <a:lnTo>
                    <a:pt x="398413" y="825500"/>
                  </a:lnTo>
                  <a:lnTo>
                    <a:pt x="376605" y="800100"/>
                  </a:lnTo>
                  <a:lnTo>
                    <a:pt x="360470" y="762000"/>
                  </a:lnTo>
                  <a:lnTo>
                    <a:pt x="349823" y="711200"/>
                  </a:lnTo>
                  <a:lnTo>
                    <a:pt x="344526" y="673446"/>
                  </a:lnTo>
                  <a:lnTo>
                    <a:pt x="344250" y="635000"/>
                  </a:lnTo>
                  <a:lnTo>
                    <a:pt x="348954" y="596900"/>
                  </a:lnTo>
                  <a:lnTo>
                    <a:pt x="358405" y="558800"/>
                  </a:lnTo>
                  <a:lnTo>
                    <a:pt x="372417" y="520700"/>
                  </a:lnTo>
                  <a:lnTo>
                    <a:pt x="390805" y="495300"/>
                  </a:lnTo>
                  <a:lnTo>
                    <a:pt x="413383" y="457200"/>
                  </a:lnTo>
                  <a:lnTo>
                    <a:pt x="439967" y="431800"/>
                  </a:lnTo>
                  <a:lnTo>
                    <a:pt x="470372" y="406400"/>
                  </a:lnTo>
                  <a:lnTo>
                    <a:pt x="504411" y="381000"/>
                  </a:lnTo>
                  <a:lnTo>
                    <a:pt x="541900" y="368300"/>
                  </a:lnTo>
                  <a:lnTo>
                    <a:pt x="582653" y="342900"/>
                  </a:lnTo>
                  <a:lnTo>
                    <a:pt x="664585" y="342900"/>
                  </a:lnTo>
                  <a:lnTo>
                    <a:pt x="668395" y="330200"/>
                  </a:lnTo>
                  <a:lnTo>
                    <a:pt x="649345" y="330200"/>
                  </a:lnTo>
                  <a:lnTo>
                    <a:pt x="649345" y="317500"/>
                  </a:lnTo>
                  <a:close/>
                </a:path>
                <a:path w="1318895" h="1308100">
                  <a:moveTo>
                    <a:pt x="993769" y="660400"/>
                  </a:moveTo>
                  <a:lnTo>
                    <a:pt x="974719" y="660400"/>
                  </a:lnTo>
                  <a:lnTo>
                    <a:pt x="973195" y="685800"/>
                  </a:lnTo>
                  <a:lnTo>
                    <a:pt x="971671" y="698500"/>
                  </a:lnTo>
                  <a:lnTo>
                    <a:pt x="962163" y="736600"/>
                  </a:lnTo>
                  <a:lnTo>
                    <a:pt x="947018" y="787400"/>
                  </a:lnTo>
                  <a:lnTo>
                    <a:pt x="926779" y="825500"/>
                  </a:lnTo>
                  <a:lnTo>
                    <a:pt x="901990" y="850900"/>
                  </a:lnTo>
                  <a:lnTo>
                    <a:pt x="873193" y="889000"/>
                  </a:lnTo>
                  <a:lnTo>
                    <a:pt x="840934" y="914400"/>
                  </a:lnTo>
                  <a:lnTo>
                    <a:pt x="805754" y="939800"/>
                  </a:lnTo>
                  <a:lnTo>
                    <a:pt x="768198" y="952500"/>
                  </a:lnTo>
                  <a:lnTo>
                    <a:pt x="728809" y="965200"/>
                  </a:lnTo>
                  <a:lnTo>
                    <a:pt x="793144" y="965200"/>
                  </a:lnTo>
                  <a:lnTo>
                    <a:pt x="829635" y="939800"/>
                  </a:lnTo>
                  <a:lnTo>
                    <a:pt x="863707" y="914400"/>
                  </a:lnTo>
                  <a:lnTo>
                    <a:pt x="894886" y="889000"/>
                  </a:lnTo>
                  <a:lnTo>
                    <a:pt x="946660" y="825500"/>
                  </a:lnTo>
                  <a:lnTo>
                    <a:pt x="966303" y="787400"/>
                  </a:lnTo>
                  <a:lnTo>
                    <a:pt x="981148" y="749300"/>
                  </a:lnTo>
                  <a:lnTo>
                    <a:pt x="990721" y="698500"/>
                  </a:lnTo>
                  <a:lnTo>
                    <a:pt x="992725" y="673446"/>
                  </a:lnTo>
                  <a:lnTo>
                    <a:pt x="983863" y="673100"/>
                  </a:lnTo>
                  <a:lnTo>
                    <a:pt x="993769" y="660400"/>
                  </a:lnTo>
                  <a:close/>
                </a:path>
                <a:path w="1318895" h="1308100">
                  <a:moveTo>
                    <a:pt x="1299331" y="673100"/>
                  </a:moveTo>
                  <a:lnTo>
                    <a:pt x="1298961" y="685427"/>
                  </a:lnTo>
                  <a:lnTo>
                    <a:pt x="1308475" y="685800"/>
                  </a:lnTo>
                  <a:lnTo>
                    <a:pt x="1299331" y="673100"/>
                  </a:lnTo>
                  <a:close/>
                </a:path>
                <a:path w="1318895" h="1308100">
                  <a:moveTo>
                    <a:pt x="1311523" y="660400"/>
                  </a:moveTo>
                  <a:lnTo>
                    <a:pt x="993769" y="660400"/>
                  </a:lnTo>
                  <a:lnTo>
                    <a:pt x="992725" y="673446"/>
                  </a:lnTo>
                  <a:lnTo>
                    <a:pt x="1298961" y="685427"/>
                  </a:lnTo>
                  <a:lnTo>
                    <a:pt x="1299331" y="673100"/>
                  </a:lnTo>
                  <a:lnTo>
                    <a:pt x="1313809" y="673100"/>
                  </a:lnTo>
                  <a:lnTo>
                    <a:pt x="1311523" y="660400"/>
                  </a:lnTo>
                  <a:close/>
                </a:path>
                <a:path w="1318895" h="1308100">
                  <a:moveTo>
                    <a:pt x="993769" y="660400"/>
                  </a:moveTo>
                  <a:lnTo>
                    <a:pt x="983863" y="673100"/>
                  </a:lnTo>
                  <a:lnTo>
                    <a:pt x="992725" y="673446"/>
                  </a:lnTo>
                  <a:lnTo>
                    <a:pt x="993769" y="660400"/>
                  </a:lnTo>
                  <a:close/>
                </a:path>
                <a:path w="1318895" h="1308100">
                  <a:moveTo>
                    <a:pt x="649345" y="0"/>
                  </a:moveTo>
                  <a:lnTo>
                    <a:pt x="649345" y="330200"/>
                  </a:lnTo>
                  <a:lnTo>
                    <a:pt x="659251" y="317500"/>
                  </a:lnTo>
                  <a:lnTo>
                    <a:pt x="668395" y="317500"/>
                  </a:lnTo>
                  <a:lnTo>
                    <a:pt x="668395" y="12700"/>
                  </a:lnTo>
                  <a:lnTo>
                    <a:pt x="659251" y="12700"/>
                  </a:lnTo>
                  <a:lnTo>
                    <a:pt x="649345" y="0"/>
                  </a:lnTo>
                  <a:close/>
                </a:path>
                <a:path w="1318895" h="1308100">
                  <a:moveTo>
                    <a:pt x="668395" y="317500"/>
                  </a:moveTo>
                  <a:lnTo>
                    <a:pt x="659251" y="317500"/>
                  </a:lnTo>
                  <a:lnTo>
                    <a:pt x="649345" y="330200"/>
                  </a:lnTo>
                  <a:lnTo>
                    <a:pt x="668395" y="330200"/>
                  </a:lnTo>
                  <a:lnTo>
                    <a:pt x="668395" y="317500"/>
                  </a:lnTo>
                  <a:close/>
                </a:path>
                <a:path w="1318895" h="1308100">
                  <a:moveTo>
                    <a:pt x="649345" y="0"/>
                  </a:moveTo>
                  <a:lnTo>
                    <a:pt x="579414" y="0"/>
                  </a:lnTo>
                  <a:lnTo>
                    <a:pt x="534541" y="12700"/>
                  </a:lnTo>
                  <a:lnTo>
                    <a:pt x="649345" y="12700"/>
                  </a:lnTo>
                  <a:lnTo>
                    <a:pt x="649345" y="0"/>
                  </a:lnTo>
                  <a:close/>
                </a:path>
                <a:path w="1318895" h="1308100">
                  <a:moveTo>
                    <a:pt x="668395" y="0"/>
                  </a:moveTo>
                  <a:lnTo>
                    <a:pt x="649345" y="0"/>
                  </a:lnTo>
                  <a:lnTo>
                    <a:pt x="659251" y="12700"/>
                  </a:lnTo>
                  <a:lnTo>
                    <a:pt x="668395" y="12700"/>
                  </a:lnTo>
                  <a:lnTo>
                    <a:pt x="668395" y="0"/>
                  </a:lnTo>
                  <a:close/>
                </a:path>
              </a:pathLst>
            </a:custGeom>
            <a:solidFill>
              <a:srgbClr val="FFFFFF"/>
            </a:solidFill>
          </p:spPr>
          <p:txBody>
            <a:bodyPr wrap="square" lIns="0" tIns="0" rIns="0" bIns="0" rtlCol="0"/>
            <a:lstStyle/>
            <a:p>
              <a:endParaRPr/>
            </a:p>
          </p:txBody>
        </p:sp>
      </p:grpSp>
      <p:sp>
        <p:nvSpPr>
          <p:cNvPr id="113" name="Rectangle 112">
            <a:extLst>
              <a:ext uri="{FF2B5EF4-FFF2-40B4-BE49-F238E27FC236}">
                <a16:creationId xmlns:a16="http://schemas.microsoft.com/office/drawing/2014/main" id="{8AFBC85E-F8EC-4239-8753-873FD625CBF4}"/>
              </a:ext>
            </a:extLst>
          </p:cNvPr>
          <p:cNvSpPr/>
          <p:nvPr/>
        </p:nvSpPr>
        <p:spPr>
          <a:xfrm>
            <a:off x="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Eastern and southern Africa, 2014–2018</a:t>
            </a: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prevalence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among key populations</a:t>
            </a:r>
          </a:p>
        </p:txBody>
      </p:sp>
      <p:sp>
        <p:nvSpPr>
          <p:cNvPr id="95" name="Rectangle 94">
            <a:extLst>
              <a:ext uri="{FF2B5EF4-FFF2-40B4-BE49-F238E27FC236}">
                <a16:creationId xmlns:a16="http://schemas.microsoft.com/office/drawing/2014/main" id="{82901BC7-0700-41C0-8DB2-C04892DCE002}"/>
              </a:ext>
            </a:extLst>
          </p:cNvPr>
          <p:cNvSpPr/>
          <p:nvPr/>
        </p:nvSpPr>
        <p:spPr>
          <a:xfrm>
            <a:off x="524520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Distribution of new HIV infections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(aged 15–49 years), by population group</a:t>
            </a:r>
          </a:p>
        </p:txBody>
      </p:sp>
      <p:sp>
        <p:nvSpPr>
          <p:cNvPr id="211" name="Rectangle 210">
            <a:extLst>
              <a:ext uri="{FF2B5EF4-FFF2-40B4-BE49-F238E27FC236}">
                <a16:creationId xmlns:a16="http://schemas.microsoft.com/office/drawing/2014/main" id="{0922FD3B-9713-40D0-B7A1-83FE0384323F}"/>
              </a:ext>
            </a:extLst>
          </p:cNvPr>
          <p:cNvSpPr/>
          <p:nvPr/>
        </p:nvSpPr>
        <p:spPr>
          <a:xfrm>
            <a:off x="432000" y="4338000"/>
            <a:ext cx="108000" cy="108000"/>
          </a:xfrm>
          <a:prstGeom prst="rect">
            <a:avLst/>
          </a:prstGeom>
          <a:solidFill>
            <a:srgbClr val="F78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TextBox 209">
            <a:extLst>
              <a:ext uri="{FF2B5EF4-FFF2-40B4-BE49-F238E27FC236}">
                <a16:creationId xmlns:a16="http://schemas.microsoft.com/office/drawing/2014/main" id="{28006A5A-5860-476E-8D1E-17663F79FF23}"/>
              </a:ext>
            </a:extLst>
          </p:cNvPr>
          <p:cNvSpPr txBox="1"/>
          <p:nvPr/>
        </p:nvSpPr>
        <p:spPr>
          <a:xfrm>
            <a:off x="576000" y="4320000"/>
            <a:ext cx="1022716"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Sex workers, n = 19</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9" name="Rectangle 208">
            <a:extLst>
              <a:ext uri="{FF2B5EF4-FFF2-40B4-BE49-F238E27FC236}">
                <a16:creationId xmlns:a16="http://schemas.microsoft.com/office/drawing/2014/main" id="{41680D92-001D-42AF-82F4-0FD1D7BC36F9}"/>
              </a:ext>
            </a:extLst>
          </p:cNvPr>
          <p:cNvSpPr/>
          <p:nvPr/>
        </p:nvSpPr>
        <p:spPr>
          <a:xfrm>
            <a:off x="1800000" y="4338000"/>
            <a:ext cx="108000" cy="108000"/>
          </a:xfrm>
          <a:prstGeom prst="rect">
            <a:avLst/>
          </a:prstGeom>
          <a:solidFill>
            <a:srgbClr val="FFE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Rectangle 207">
            <a:extLst>
              <a:ext uri="{FF2B5EF4-FFF2-40B4-BE49-F238E27FC236}">
                <a16:creationId xmlns:a16="http://schemas.microsoft.com/office/drawing/2014/main" id="{72A2F8A2-B950-414C-9724-EA2FF99C953D}"/>
              </a:ext>
            </a:extLst>
          </p:cNvPr>
          <p:cNvSpPr/>
          <p:nvPr/>
        </p:nvSpPr>
        <p:spPr>
          <a:xfrm>
            <a:off x="1944000" y="4320000"/>
            <a:ext cx="2862963"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Gay men and other men who have sex with men, n = 12</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7" name="Rectangle 206">
            <a:extLst>
              <a:ext uri="{FF2B5EF4-FFF2-40B4-BE49-F238E27FC236}">
                <a16:creationId xmlns:a16="http://schemas.microsoft.com/office/drawing/2014/main" id="{EEEA617A-C3F1-4853-BCF0-06225B466437}"/>
              </a:ext>
            </a:extLst>
          </p:cNvPr>
          <p:cNvSpPr/>
          <p:nvPr/>
        </p:nvSpPr>
        <p:spPr>
          <a:xfrm>
            <a:off x="432000" y="4554000"/>
            <a:ext cx="108000" cy="108000"/>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Rectangle 205">
            <a:extLst>
              <a:ext uri="{FF2B5EF4-FFF2-40B4-BE49-F238E27FC236}">
                <a16:creationId xmlns:a16="http://schemas.microsoft.com/office/drawing/2014/main" id="{2BC64016-FDB4-416D-ADC3-87DECFF20933}"/>
              </a:ext>
            </a:extLst>
          </p:cNvPr>
          <p:cNvSpPr/>
          <p:nvPr/>
        </p:nvSpPr>
        <p:spPr>
          <a:xfrm>
            <a:off x="576000" y="4536000"/>
            <a:ext cx="1548501"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who inject drugs, n = 6</a:t>
            </a:r>
          </a:p>
        </p:txBody>
      </p:sp>
      <p:sp>
        <p:nvSpPr>
          <p:cNvPr id="205" name="Rectangle 204">
            <a:extLst>
              <a:ext uri="{FF2B5EF4-FFF2-40B4-BE49-F238E27FC236}">
                <a16:creationId xmlns:a16="http://schemas.microsoft.com/office/drawing/2014/main" id="{EB8CEB18-3576-4AD7-BD85-3F1709FEE2EE}"/>
              </a:ext>
            </a:extLst>
          </p:cNvPr>
          <p:cNvSpPr/>
          <p:nvPr/>
        </p:nvSpPr>
        <p:spPr>
          <a:xfrm>
            <a:off x="2304000" y="4554000"/>
            <a:ext cx="108000" cy="108000"/>
          </a:xfrm>
          <a:prstGeom prst="rect">
            <a:avLst/>
          </a:prstGeom>
          <a:solidFill>
            <a:srgbClr val="88C5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Rectangle 203">
            <a:extLst>
              <a:ext uri="{FF2B5EF4-FFF2-40B4-BE49-F238E27FC236}">
                <a16:creationId xmlns:a16="http://schemas.microsoft.com/office/drawing/2014/main" id="{86839D15-3EAB-4ACD-AC66-46671E9C97F7}"/>
              </a:ext>
            </a:extLst>
          </p:cNvPr>
          <p:cNvSpPr/>
          <p:nvPr/>
        </p:nvSpPr>
        <p:spPr>
          <a:xfrm>
            <a:off x="2448000" y="4536000"/>
            <a:ext cx="13561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Transgender people, n = 1</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2" name="Rectangle 201">
            <a:extLst>
              <a:ext uri="{FF2B5EF4-FFF2-40B4-BE49-F238E27FC236}">
                <a16:creationId xmlns:a16="http://schemas.microsoft.com/office/drawing/2014/main" id="{2CB80449-51DE-4748-A040-F3DCB43AA934}"/>
              </a:ext>
            </a:extLst>
          </p:cNvPr>
          <p:cNvSpPr/>
          <p:nvPr/>
        </p:nvSpPr>
        <p:spPr>
          <a:xfrm>
            <a:off x="4124244" y="4536000"/>
            <a:ext cx="8752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Prisoners, n = 14</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3" name="Rectangle 202">
            <a:extLst>
              <a:ext uri="{FF2B5EF4-FFF2-40B4-BE49-F238E27FC236}">
                <a16:creationId xmlns:a16="http://schemas.microsoft.com/office/drawing/2014/main" id="{9BB85FB8-0046-41A3-9B46-40C5025E0E60}"/>
              </a:ext>
            </a:extLst>
          </p:cNvPr>
          <p:cNvSpPr/>
          <p:nvPr/>
        </p:nvSpPr>
        <p:spPr>
          <a:xfrm>
            <a:off x="3980244" y="4554000"/>
            <a:ext cx="108000" cy="108000"/>
          </a:xfrm>
          <a:prstGeom prst="rect">
            <a:avLst/>
          </a:prstGeom>
          <a:solidFill>
            <a:srgbClr val="EC00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Rectangle 214">
            <a:extLst>
              <a:ext uri="{FF2B5EF4-FFF2-40B4-BE49-F238E27FC236}">
                <a16:creationId xmlns:a16="http://schemas.microsoft.com/office/drawing/2014/main" id="{E6900FF3-CB22-405D-9E13-0A7F051DE1F7}"/>
              </a:ext>
            </a:extLst>
          </p:cNvPr>
          <p:cNvSpPr/>
          <p:nvPr/>
        </p:nvSpPr>
        <p:spPr>
          <a:xfrm>
            <a:off x="0" y="5490000"/>
            <a:ext cx="2848170"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Global AIDS Monitoring, 2014–2018.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6" name="Rectangle 215">
            <a:extLst>
              <a:ext uri="{FF2B5EF4-FFF2-40B4-BE49-F238E27FC236}">
                <a16:creationId xmlns:a16="http://schemas.microsoft.com/office/drawing/2014/main" id="{A45CD371-7FC1-4F64-9B7A-38E1E7FEDA1C}"/>
              </a:ext>
            </a:extLst>
          </p:cNvPr>
          <p:cNvSpPr/>
          <p:nvPr/>
        </p:nvSpPr>
        <p:spPr>
          <a:xfrm>
            <a:off x="5245200" y="5490000"/>
            <a:ext cx="2022005"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UNAIDS special analysis, 2019.</a:t>
            </a:r>
          </a:p>
        </p:txBody>
      </p:sp>
      <p:grpSp>
        <p:nvGrpSpPr>
          <p:cNvPr id="3" name="Group 2">
            <a:extLst>
              <a:ext uri="{FF2B5EF4-FFF2-40B4-BE49-F238E27FC236}">
                <a16:creationId xmlns:a16="http://schemas.microsoft.com/office/drawing/2014/main" id="{843F5E82-77EC-4EEF-9A3C-1F33F86DB062}"/>
              </a:ext>
            </a:extLst>
          </p:cNvPr>
          <p:cNvGrpSpPr/>
          <p:nvPr/>
        </p:nvGrpSpPr>
        <p:grpSpPr>
          <a:xfrm>
            <a:off x="1065600" y="2481746"/>
            <a:ext cx="2997962" cy="1624965"/>
            <a:chOff x="11865600" y="2481746"/>
            <a:chExt cx="2997962" cy="1624965"/>
          </a:xfrm>
        </p:grpSpPr>
        <p:sp>
          <p:nvSpPr>
            <p:cNvPr id="112" name="object 2">
              <a:extLst>
                <a:ext uri="{FF2B5EF4-FFF2-40B4-BE49-F238E27FC236}">
                  <a16:creationId xmlns:a16="http://schemas.microsoft.com/office/drawing/2014/main" id="{7DF2078F-3C1F-44B2-9CD7-9E4F1DED8FC4}"/>
                </a:ext>
              </a:extLst>
            </p:cNvPr>
            <p:cNvSpPr txBox="1"/>
            <p:nvPr/>
          </p:nvSpPr>
          <p:spPr>
            <a:xfrm>
              <a:off x="11865600" y="2597270"/>
              <a:ext cx="123111" cy="943610"/>
            </a:xfrm>
            <a:prstGeom prst="rect">
              <a:avLst/>
            </a:prstGeom>
          </p:spPr>
          <p:txBody>
            <a:bodyPr vert="vert270" wrap="square" lIns="0" tIns="3175" rIns="0" bIns="0" rtlCol="0">
              <a:spAutoFit/>
            </a:bodyPr>
            <a:lstStyle>
              <a:defPPr>
                <a:defRPr lang="en-US"/>
              </a:defPPr>
              <a:lvl1pPr marL="12700">
                <a:lnSpc>
                  <a:spcPct val="100000"/>
                </a:lnSpc>
                <a:spcBef>
                  <a:spcPts val="25"/>
                </a:spcBef>
                <a:defRPr sz="800" b="1" spc="-10">
                  <a:solidFill>
                    <a:srgbClr val="808285"/>
                  </a:solidFill>
                  <a:latin typeface="Arial"/>
                  <a:cs typeface="Arial"/>
                </a:defRPr>
              </a:lvl1pPr>
            </a:lstStyle>
            <a:p>
              <a:pPr marL="12700" marR="0" lvl="0" indent="0" algn="l" defTabSz="914400" rtl="0" eaLnBrk="1" fontAlgn="base" latinLnBrk="0" hangingPunct="1">
                <a:lnSpc>
                  <a:spcPct val="100000"/>
                </a:lnSpc>
                <a:spcBef>
                  <a:spcPts val="25"/>
                </a:spcBef>
                <a:spcAft>
                  <a:spcPct val="0"/>
                </a:spcAft>
                <a:buClrTx/>
                <a:buSzTx/>
                <a:buFontTx/>
                <a:buNone/>
                <a:tabLst/>
                <a:defRPr/>
              </a:pPr>
              <a:r>
                <a:rPr kumimoji="0" lang="en-GB" sz="800" b="1" i="0" u="none" strike="noStrike" kern="1200" cap="none" spc="-10" normalizeH="0" baseline="0" noProof="0" dirty="0">
                  <a:ln>
                    <a:noFill/>
                  </a:ln>
                  <a:solidFill>
                    <a:srgbClr val="808285"/>
                  </a:solidFill>
                  <a:effectLst/>
                  <a:uLnTx/>
                  <a:uFillTx/>
                  <a:latin typeface="Arial"/>
                  <a:ea typeface="ＭＳ Ｐゴシック" pitchFamily="34" charset="-128"/>
                  <a:cs typeface="Arial"/>
                </a:rPr>
                <a:t>Per cent</a:t>
              </a:r>
              <a:endParaRPr kumimoji="0" sz="800" b="1" i="0" u="none" strike="noStrike" kern="1200" cap="none" spc="-10" normalizeH="0" baseline="0" noProof="0" dirty="0">
                <a:ln>
                  <a:noFill/>
                </a:ln>
                <a:solidFill>
                  <a:srgbClr val="808285"/>
                </a:solidFill>
                <a:effectLst/>
                <a:uLnTx/>
                <a:uFillTx/>
                <a:latin typeface="Arial"/>
                <a:ea typeface="ＭＳ Ｐゴシック" pitchFamily="34" charset="-128"/>
                <a:cs typeface="Arial"/>
              </a:endParaRPr>
            </a:p>
          </p:txBody>
        </p:sp>
        <p:sp>
          <p:nvSpPr>
            <p:cNvPr id="114" name="object 3">
              <a:extLst>
                <a:ext uri="{FF2B5EF4-FFF2-40B4-BE49-F238E27FC236}">
                  <a16:creationId xmlns:a16="http://schemas.microsoft.com/office/drawing/2014/main" id="{A638D9E3-1920-4B25-95A0-C9E6C06752D2}"/>
                </a:ext>
              </a:extLst>
            </p:cNvPr>
            <p:cNvSpPr txBox="1"/>
            <p:nvPr/>
          </p:nvSpPr>
          <p:spPr>
            <a:xfrm>
              <a:off x="12116505" y="2481746"/>
              <a:ext cx="131445" cy="1624965"/>
            </a:xfrm>
            <a:prstGeom prst="rect">
              <a:avLst/>
            </a:prstGeom>
          </p:spPr>
          <p:txBody>
            <a:bodyPr vert="horz" wrap="square" lIns="0" tIns="50800" rIns="0" bIns="0" rtlCol="0">
              <a:spAutoFit/>
            </a:bodyPr>
            <a:lstStyle/>
            <a:p>
              <a:pPr marL="12700" marR="0" lvl="0" indent="0" algn="l" defTabSz="914400" rtl="0" eaLnBrk="1" fontAlgn="auto" latinLnBrk="0" hangingPunct="1">
                <a:lnSpc>
                  <a:spcPct val="100000"/>
                </a:lnSpc>
                <a:spcBef>
                  <a:spcPts val="4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90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295"/>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80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70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60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50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40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30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295"/>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20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1270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10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a:p>
              <a:pPr marL="65405"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30" normalizeH="0" baseline="0" noProof="0" dirty="0">
                  <a:ln>
                    <a:noFill/>
                  </a:ln>
                  <a:solidFill>
                    <a:srgbClr val="808285"/>
                  </a:solidFill>
                  <a:effectLst/>
                  <a:uLnTx/>
                  <a:uFillTx/>
                  <a:latin typeface="Arial"/>
                  <a:ea typeface="ＭＳ Ｐゴシック" pitchFamily="34" charset="-128"/>
                  <a:cs typeface="Arial"/>
                </a:rPr>
                <a:t>0</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80" name="object 4">
              <a:extLst>
                <a:ext uri="{FF2B5EF4-FFF2-40B4-BE49-F238E27FC236}">
                  <a16:creationId xmlns:a16="http://schemas.microsoft.com/office/drawing/2014/main" id="{9593D6B8-794F-49FB-A7BB-9A498C20490A}"/>
                </a:ext>
              </a:extLst>
            </p:cNvPr>
            <p:cNvSpPr/>
            <p:nvPr/>
          </p:nvSpPr>
          <p:spPr>
            <a:xfrm>
              <a:off x="12328642" y="2612031"/>
              <a:ext cx="0" cy="1423035"/>
            </a:xfrm>
            <a:custGeom>
              <a:avLst/>
              <a:gdLst/>
              <a:ahLst/>
              <a:cxnLst/>
              <a:rect l="l" t="t" r="r" b="b"/>
              <a:pathLst>
                <a:path h="1423035">
                  <a:moveTo>
                    <a:pt x="0" y="1422653"/>
                  </a:moveTo>
                  <a:lnTo>
                    <a:pt x="0"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1" name="object 5">
              <a:extLst>
                <a:ext uri="{FF2B5EF4-FFF2-40B4-BE49-F238E27FC236}">
                  <a16:creationId xmlns:a16="http://schemas.microsoft.com/office/drawing/2014/main" id="{022D601E-0300-4BCE-8C3A-BF339C3046BF}"/>
                </a:ext>
              </a:extLst>
            </p:cNvPr>
            <p:cNvSpPr/>
            <p:nvPr/>
          </p:nvSpPr>
          <p:spPr>
            <a:xfrm>
              <a:off x="12325467" y="4037860"/>
              <a:ext cx="2538095" cy="0"/>
            </a:xfrm>
            <a:custGeom>
              <a:avLst/>
              <a:gdLst/>
              <a:ahLst/>
              <a:cxnLst/>
              <a:rect l="l" t="t" r="r" b="b"/>
              <a:pathLst>
                <a:path w="2538095">
                  <a:moveTo>
                    <a:pt x="0" y="0"/>
                  </a:moveTo>
                  <a:lnTo>
                    <a:pt x="2537993"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2" name="object 6">
              <a:extLst>
                <a:ext uri="{FF2B5EF4-FFF2-40B4-BE49-F238E27FC236}">
                  <a16:creationId xmlns:a16="http://schemas.microsoft.com/office/drawing/2014/main" id="{195F2708-1F1F-431B-A820-2865F6AD3162}"/>
                </a:ext>
              </a:extLst>
            </p:cNvPr>
            <p:cNvSpPr/>
            <p:nvPr/>
          </p:nvSpPr>
          <p:spPr>
            <a:xfrm>
              <a:off x="12750886" y="4037074"/>
              <a:ext cx="109220" cy="0"/>
            </a:xfrm>
            <a:custGeom>
              <a:avLst/>
              <a:gdLst/>
              <a:ahLst/>
              <a:cxnLst/>
              <a:rect l="l" t="t" r="r" b="b"/>
              <a:pathLst>
                <a:path w="109219">
                  <a:moveTo>
                    <a:pt x="0" y="0"/>
                  </a:moveTo>
                  <a:lnTo>
                    <a:pt x="10896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3" name="object 7">
              <a:extLst>
                <a:ext uri="{FF2B5EF4-FFF2-40B4-BE49-F238E27FC236}">
                  <a16:creationId xmlns:a16="http://schemas.microsoft.com/office/drawing/2014/main" id="{78FC2057-E13D-4168-85CD-7A2DB7EC20C7}"/>
                </a:ext>
              </a:extLst>
            </p:cNvPr>
            <p:cNvSpPr/>
            <p:nvPr/>
          </p:nvSpPr>
          <p:spPr>
            <a:xfrm>
              <a:off x="12801178" y="3869840"/>
              <a:ext cx="0" cy="167640"/>
            </a:xfrm>
            <a:custGeom>
              <a:avLst/>
              <a:gdLst/>
              <a:ahLst/>
              <a:cxnLst/>
              <a:rect l="l" t="t" r="r" b="b"/>
              <a:pathLst>
                <a:path h="167639">
                  <a:moveTo>
                    <a:pt x="0" y="0"/>
                  </a:moveTo>
                  <a:lnTo>
                    <a:pt x="0" y="16723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4" name="object 8">
              <a:extLst>
                <a:ext uri="{FF2B5EF4-FFF2-40B4-BE49-F238E27FC236}">
                  <a16:creationId xmlns:a16="http://schemas.microsoft.com/office/drawing/2014/main" id="{22699F25-AA33-4E91-A56D-278E737861BF}"/>
                </a:ext>
              </a:extLst>
            </p:cNvPr>
            <p:cNvSpPr/>
            <p:nvPr/>
          </p:nvSpPr>
          <p:spPr>
            <a:xfrm>
              <a:off x="12750886" y="2690823"/>
              <a:ext cx="109220" cy="0"/>
            </a:xfrm>
            <a:custGeom>
              <a:avLst/>
              <a:gdLst/>
              <a:ahLst/>
              <a:cxnLst/>
              <a:rect l="l" t="t" r="r" b="b"/>
              <a:pathLst>
                <a:path w="109219">
                  <a:moveTo>
                    <a:pt x="0" y="0"/>
                  </a:moveTo>
                  <a:lnTo>
                    <a:pt x="10896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5" name="object 9">
              <a:extLst>
                <a:ext uri="{FF2B5EF4-FFF2-40B4-BE49-F238E27FC236}">
                  <a16:creationId xmlns:a16="http://schemas.microsoft.com/office/drawing/2014/main" id="{AC573A01-9A9F-4301-B6A7-0C2BD844E439}"/>
                </a:ext>
              </a:extLst>
            </p:cNvPr>
            <p:cNvSpPr/>
            <p:nvPr/>
          </p:nvSpPr>
          <p:spPr>
            <a:xfrm>
              <a:off x="12801178" y="2690823"/>
              <a:ext cx="0" cy="476884"/>
            </a:xfrm>
            <a:custGeom>
              <a:avLst/>
              <a:gdLst/>
              <a:ahLst/>
              <a:cxnLst/>
              <a:rect l="l" t="t" r="r" b="b"/>
              <a:pathLst>
                <a:path h="476885">
                  <a:moveTo>
                    <a:pt x="0" y="0"/>
                  </a:moveTo>
                  <a:lnTo>
                    <a:pt x="0" y="47661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6" name="object 10">
              <a:extLst>
                <a:ext uri="{FF2B5EF4-FFF2-40B4-BE49-F238E27FC236}">
                  <a16:creationId xmlns:a16="http://schemas.microsoft.com/office/drawing/2014/main" id="{3ED05AE4-180C-46CB-9837-93EC791E3155}"/>
                </a:ext>
              </a:extLst>
            </p:cNvPr>
            <p:cNvSpPr/>
            <p:nvPr/>
          </p:nvSpPr>
          <p:spPr>
            <a:xfrm>
              <a:off x="12625161" y="3166977"/>
              <a:ext cx="352425" cy="704215"/>
            </a:xfrm>
            <a:custGeom>
              <a:avLst/>
              <a:gdLst/>
              <a:ahLst/>
              <a:cxnLst/>
              <a:rect l="l" t="t" r="r" b="b"/>
              <a:pathLst>
                <a:path w="352425" h="704214">
                  <a:moveTo>
                    <a:pt x="0" y="0"/>
                  </a:moveTo>
                  <a:lnTo>
                    <a:pt x="352044" y="0"/>
                  </a:lnTo>
                  <a:lnTo>
                    <a:pt x="352044" y="704075"/>
                  </a:lnTo>
                  <a:lnTo>
                    <a:pt x="0" y="704075"/>
                  </a:lnTo>
                  <a:lnTo>
                    <a:pt x="0" y="0"/>
                  </a:lnTo>
                  <a:close/>
                </a:path>
              </a:pathLst>
            </a:custGeom>
            <a:solidFill>
              <a:srgbClr val="F78E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7" name="object 11">
              <a:extLst>
                <a:ext uri="{FF2B5EF4-FFF2-40B4-BE49-F238E27FC236}">
                  <a16:creationId xmlns:a16="http://schemas.microsoft.com/office/drawing/2014/main" id="{00E243C5-DAAC-44CD-A92F-F47B38E25C28}"/>
                </a:ext>
              </a:extLst>
            </p:cNvPr>
            <p:cNvSpPr/>
            <p:nvPr/>
          </p:nvSpPr>
          <p:spPr>
            <a:xfrm>
              <a:off x="12626774" y="3168590"/>
              <a:ext cx="351155" cy="701675"/>
            </a:xfrm>
            <a:custGeom>
              <a:avLst/>
              <a:gdLst/>
              <a:ahLst/>
              <a:cxnLst/>
              <a:rect l="l" t="t" r="r" b="b"/>
              <a:pathLst>
                <a:path w="351155" h="701675">
                  <a:moveTo>
                    <a:pt x="0" y="0"/>
                  </a:moveTo>
                  <a:lnTo>
                    <a:pt x="351116" y="0"/>
                  </a:lnTo>
                  <a:lnTo>
                    <a:pt x="351116" y="701459"/>
                  </a:lnTo>
                  <a:lnTo>
                    <a:pt x="0" y="701459"/>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8" name="object 12">
              <a:extLst>
                <a:ext uri="{FF2B5EF4-FFF2-40B4-BE49-F238E27FC236}">
                  <a16:creationId xmlns:a16="http://schemas.microsoft.com/office/drawing/2014/main" id="{5155D80B-629C-4851-9DD3-E4B6E9FB8C89}"/>
                </a:ext>
              </a:extLst>
            </p:cNvPr>
            <p:cNvSpPr/>
            <p:nvPr/>
          </p:nvSpPr>
          <p:spPr>
            <a:xfrm>
              <a:off x="12626774" y="3168590"/>
              <a:ext cx="351155" cy="0"/>
            </a:xfrm>
            <a:custGeom>
              <a:avLst/>
              <a:gdLst/>
              <a:ahLst/>
              <a:cxnLst/>
              <a:rect l="l" t="t" r="r" b="b"/>
              <a:pathLst>
                <a:path w="351155">
                  <a:moveTo>
                    <a:pt x="0" y="0"/>
                  </a:moveTo>
                  <a:lnTo>
                    <a:pt x="35112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9" name="object 13">
              <a:extLst>
                <a:ext uri="{FF2B5EF4-FFF2-40B4-BE49-F238E27FC236}">
                  <a16:creationId xmlns:a16="http://schemas.microsoft.com/office/drawing/2014/main" id="{0064AAFD-D7E1-4F3A-A4D4-8D69EFB82775}"/>
                </a:ext>
              </a:extLst>
            </p:cNvPr>
            <p:cNvSpPr/>
            <p:nvPr/>
          </p:nvSpPr>
          <p:spPr>
            <a:xfrm>
              <a:off x="12626774" y="3870061"/>
              <a:ext cx="351155" cy="0"/>
            </a:xfrm>
            <a:custGeom>
              <a:avLst/>
              <a:gdLst/>
              <a:ahLst/>
              <a:cxnLst/>
              <a:rect l="l" t="t" r="r" b="b"/>
              <a:pathLst>
                <a:path w="351155">
                  <a:moveTo>
                    <a:pt x="0" y="0"/>
                  </a:moveTo>
                  <a:lnTo>
                    <a:pt x="35112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0" name="object 14">
              <a:extLst>
                <a:ext uri="{FF2B5EF4-FFF2-40B4-BE49-F238E27FC236}">
                  <a16:creationId xmlns:a16="http://schemas.microsoft.com/office/drawing/2014/main" id="{7D1677BC-792D-4C2C-A751-7726FD3FF590}"/>
                </a:ext>
              </a:extLst>
            </p:cNvPr>
            <p:cNvSpPr/>
            <p:nvPr/>
          </p:nvSpPr>
          <p:spPr>
            <a:xfrm>
              <a:off x="12626774" y="3394065"/>
              <a:ext cx="351155" cy="0"/>
            </a:xfrm>
            <a:custGeom>
              <a:avLst/>
              <a:gdLst/>
              <a:ahLst/>
              <a:cxnLst/>
              <a:rect l="l" t="t" r="r" b="b"/>
              <a:pathLst>
                <a:path w="351155">
                  <a:moveTo>
                    <a:pt x="0" y="0"/>
                  </a:moveTo>
                  <a:lnTo>
                    <a:pt x="35112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1" name="object 15">
              <a:extLst>
                <a:ext uri="{FF2B5EF4-FFF2-40B4-BE49-F238E27FC236}">
                  <a16:creationId xmlns:a16="http://schemas.microsoft.com/office/drawing/2014/main" id="{D1EB56EB-A454-4A41-80BD-521CB5F40379}"/>
                </a:ext>
              </a:extLst>
            </p:cNvPr>
            <p:cNvSpPr/>
            <p:nvPr/>
          </p:nvSpPr>
          <p:spPr>
            <a:xfrm>
              <a:off x="12777257" y="3469224"/>
              <a:ext cx="50165" cy="50165"/>
            </a:xfrm>
            <a:custGeom>
              <a:avLst/>
              <a:gdLst/>
              <a:ahLst/>
              <a:cxnLst/>
              <a:rect l="l" t="t" r="r" b="b"/>
              <a:pathLst>
                <a:path w="50165" h="50164">
                  <a:moveTo>
                    <a:pt x="0" y="50101"/>
                  </a:moveTo>
                  <a:lnTo>
                    <a:pt x="5016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2" name="object 16">
              <a:extLst>
                <a:ext uri="{FF2B5EF4-FFF2-40B4-BE49-F238E27FC236}">
                  <a16:creationId xmlns:a16="http://schemas.microsoft.com/office/drawing/2014/main" id="{3F609432-9C5F-47D4-AE95-F0FC61F33D08}"/>
                </a:ext>
              </a:extLst>
            </p:cNvPr>
            <p:cNvSpPr/>
            <p:nvPr/>
          </p:nvSpPr>
          <p:spPr>
            <a:xfrm>
              <a:off x="12777257" y="3469224"/>
              <a:ext cx="50165" cy="50165"/>
            </a:xfrm>
            <a:custGeom>
              <a:avLst/>
              <a:gdLst/>
              <a:ahLst/>
              <a:cxnLst/>
              <a:rect l="l" t="t" r="r" b="b"/>
              <a:pathLst>
                <a:path w="50165" h="50164">
                  <a:moveTo>
                    <a:pt x="0" y="0"/>
                  </a:moveTo>
                  <a:lnTo>
                    <a:pt x="50165" y="50101"/>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3" name="object 17">
              <a:extLst>
                <a:ext uri="{FF2B5EF4-FFF2-40B4-BE49-F238E27FC236}">
                  <a16:creationId xmlns:a16="http://schemas.microsoft.com/office/drawing/2014/main" id="{2712B88C-9C00-4ACC-9FD3-3DDC893AE357}"/>
                </a:ext>
              </a:extLst>
            </p:cNvPr>
            <p:cNvSpPr/>
            <p:nvPr/>
          </p:nvSpPr>
          <p:spPr>
            <a:xfrm>
              <a:off x="13145099" y="4037079"/>
              <a:ext cx="100330" cy="0"/>
            </a:xfrm>
            <a:custGeom>
              <a:avLst/>
              <a:gdLst/>
              <a:ahLst/>
              <a:cxnLst/>
              <a:rect l="l" t="t" r="r" b="b"/>
              <a:pathLst>
                <a:path w="100330">
                  <a:moveTo>
                    <a:pt x="0" y="0"/>
                  </a:moveTo>
                  <a:lnTo>
                    <a:pt x="10031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4" name="object 18">
              <a:extLst>
                <a:ext uri="{FF2B5EF4-FFF2-40B4-BE49-F238E27FC236}">
                  <a16:creationId xmlns:a16="http://schemas.microsoft.com/office/drawing/2014/main" id="{3FDAC33D-C8BA-4171-A12E-E8DF7CBC6416}"/>
                </a:ext>
              </a:extLst>
            </p:cNvPr>
            <p:cNvSpPr/>
            <p:nvPr/>
          </p:nvSpPr>
          <p:spPr>
            <a:xfrm>
              <a:off x="13195265" y="3963254"/>
              <a:ext cx="0" cy="74295"/>
            </a:xfrm>
            <a:custGeom>
              <a:avLst/>
              <a:gdLst/>
              <a:ahLst/>
              <a:cxnLst/>
              <a:rect l="l" t="t" r="r" b="b"/>
              <a:pathLst>
                <a:path h="74295">
                  <a:moveTo>
                    <a:pt x="0" y="0"/>
                  </a:moveTo>
                  <a:lnTo>
                    <a:pt x="0" y="7382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6" name="object 19">
              <a:extLst>
                <a:ext uri="{FF2B5EF4-FFF2-40B4-BE49-F238E27FC236}">
                  <a16:creationId xmlns:a16="http://schemas.microsoft.com/office/drawing/2014/main" id="{D11597CF-5C0A-4483-BA1E-E7E028D64628}"/>
                </a:ext>
              </a:extLst>
            </p:cNvPr>
            <p:cNvSpPr/>
            <p:nvPr/>
          </p:nvSpPr>
          <p:spPr>
            <a:xfrm>
              <a:off x="13145099" y="3519325"/>
              <a:ext cx="100330" cy="0"/>
            </a:xfrm>
            <a:custGeom>
              <a:avLst/>
              <a:gdLst/>
              <a:ahLst/>
              <a:cxnLst/>
              <a:rect l="l" t="t" r="r" b="b"/>
              <a:pathLst>
                <a:path w="100330">
                  <a:moveTo>
                    <a:pt x="0" y="0"/>
                  </a:moveTo>
                  <a:lnTo>
                    <a:pt x="10031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7" name="object 20">
              <a:extLst>
                <a:ext uri="{FF2B5EF4-FFF2-40B4-BE49-F238E27FC236}">
                  <a16:creationId xmlns:a16="http://schemas.microsoft.com/office/drawing/2014/main" id="{9DA12C93-EF4D-43D9-B9D9-25B4CDD0534B}"/>
                </a:ext>
              </a:extLst>
            </p:cNvPr>
            <p:cNvSpPr/>
            <p:nvPr/>
          </p:nvSpPr>
          <p:spPr>
            <a:xfrm>
              <a:off x="13195265" y="3519325"/>
              <a:ext cx="0" cy="234315"/>
            </a:xfrm>
            <a:custGeom>
              <a:avLst/>
              <a:gdLst/>
              <a:ahLst/>
              <a:cxnLst/>
              <a:rect l="l" t="t" r="r" b="b"/>
              <a:pathLst>
                <a:path h="234314">
                  <a:moveTo>
                    <a:pt x="0" y="0"/>
                  </a:moveTo>
                  <a:lnTo>
                    <a:pt x="0" y="23381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8" name="object 21">
              <a:extLst>
                <a:ext uri="{FF2B5EF4-FFF2-40B4-BE49-F238E27FC236}">
                  <a16:creationId xmlns:a16="http://schemas.microsoft.com/office/drawing/2014/main" id="{22705FEC-4BDD-40A3-AFEE-0B72229B181C}"/>
                </a:ext>
              </a:extLst>
            </p:cNvPr>
            <p:cNvSpPr/>
            <p:nvPr/>
          </p:nvSpPr>
          <p:spPr>
            <a:xfrm>
              <a:off x="13019103" y="3753704"/>
              <a:ext cx="352425" cy="209550"/>
            </a:xfrm>
            <a:custGeom>
              <a:avLst/>
              <a:gdLst/>
              <a:ahLst/>
              <a:cxnLst/>
              <a:rect l="l" t="t" r="r" b="b"/>
              <a:pathLst>
                <a:path w="352425" h="209550">
                  <a:moveTo>
                    <a:pt x="0" y="0"/>
                  </a:moveTo>
                  <a:lnTo>
                    <a:pt x="352044" y="0"/>
                  </a:lnTo>
                  <a:lnTo>
                    <a:pt x="352044" y="209550"/>
                  </a:lnTo>
                  <a:lnTo>
                    <a:pt x="0" y="209550"/>
                  </a:lnTo>
                  <a:lnTo>
                    <a:pt x="0" y="0"/>
                  </a:lnTo>
                  <a:close/>
                </a:path>
              </a:pathLst>
            </a:custGeom>
            <a:solidFill>
              <a:srgbClr val="FFE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9" name="object 22">
              <a:extLst>
                <a:ext uri="{FF2B5EF4-FFF2-40B4-BE49-F238E27FC236}">
                  <a16:creationId xmlns:a16="http://schemas.microsoft.com/office/drawing/2014/main" id="{EF91B4BC-85D4-40BD-A66A-7F8A3A2F46B2}"/>
                </a:ext>
              </a:extLst>
            </p:cNvPr>
            <p:cNvSpPr/>
            <p:nvPr/>
          </p:nvSpPr>
          <p:spPr>
            <a:xfrm>
              <a:off x="13020728" y="3753818"/>
              <a:ext cx="351155" cy="208279"/>
            </a:xfrm>
            <a:custGeom>
              <a:avLst/>
              <a:gdLst/>
              <a:ahLst/>
              <a:cxnLst/>
              <a:rect l="l" t="t" r="r" b="b"/>
              <a:pathLst>
                <a:path w="351155" h="208279">
                  <a:moveTo>
                    <a:pt x="0" y="0"/>
                  </a:moveTo>
                  <a:lnTo>
                    <a:pt x="351104" y="0"/>
                  </a:lnTo>
                  <a:lnTo>
                    <a:pt x="351104" y="208152"/>
                  </a:lnTo>
                  <a:lnTo>
                    <a:pt x="0" y="208152"/>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0" name="object 23">
              <a:extLst>
                <a:ext uri="{FF2B5EF4-FFF2-40B4-BE49-F238E27FC236}">
                  <a16:creationId xmlns:a16="http://schemas.microsoft.com/office/drawing/2014/main" id="{29BA9FA3-AECE-44E9-82EA-27304D5A3C06}"/>
                </a:ext>
              </a:extLst>
            </p:cNvPr>
            <p:cNvSpPr/>
            <p:nvPr/>
          </p:nvSpPr>
          <p:spPr>
            <a:xfrm>
              <a:off x="13020728" y="3753818"/>
              <a:ext cx="351155" cy="0"/>
            </a:xfrm>
            <a:custGeom>
              <a:avLst/>
              <a:gdLst/>
              <a:ahLst/>
              <a:cxnLst/>
              <a:rect l="l" t="t" r="r" b="b"/>
              <a:pathLst>
                <a:path w="351155">
                  <a:moveTo>
                    <a:pt x="0" y="0"/>
                  </a:moveTo>
                  <a:lnTo>
                    <a:pt x="35110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1" name="object 24">
              <a:extLst>
                <a:ext uri="{FF2B5EF4-FFF2-40B4-BE49-F238E27FC236}">
                  <a16:creationId xmlns:a16="http://schemas.microsoft.com/office/drawing/2014/main" id="{BDE25A33-086A-49A2-A68F-3C1F3A6F0806}"/>
                </a:ext>
              </a:extLst>
            </p:cNvPr>
            <p:cNvSpPr/>
            <p:nvPr/>
          </p:nvSpPr>
          <p:spPr>
            <a:xfrm>
              <a:off x="13020728" y="3961971"/>
              <a:ext cx="351155" cy="0"/>
            </a:xfrm>
            <a:custGeom>
              <a:avLst/>
              <a:gdLst/>
              <a:ahLst/>
              <a:cxnLst/>
              <a:rect l="l" t="t" r="r" b="b"/>
              <a:pathLst>
                <a:path w="351155">
                  <a:moveTo>
                    <a:pt x="0" y="0"/>
                  </a:moveTo>
                  <a:lnTo>
                    <a:pt x="35110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8" name="object 25">
              <a:extLst>
                <a:ext uri="{FF2B5EF4-FFF2-40B4-BE49-F238E27FC236}">
                  <a16:creationId xmlns:a16="http://schemas.microsoft.com/office/drawing/2014/main" id="{6BC0FBD7-F979-484B-9329-D9E8AD210536}"/>
                </a:ext>
              </a:extLst>
            </p:cNvPr>
            <p:cNvSpPr/>
            <p:nvPr/>
          </p:nvSpPr>
          <p:spPr>
            <a:xfrm>
              <a:off x="13020728" y="3820430"/>
              <a:ext cx="351155" cy="0"/>
            </a:xfrm>
            <a:custGeom>
              <a:avLst/>
              <a:gdLst/>
              <a:ahLst/>
              <a:cxnLst/>
              <a:rect l="l" t="t" r="r" b="b"/>
              <a:pathLst>
                <a:path w="351155">
                  <a:moveTo>
                    <a:pt x="0" y="0"/>
                  </a:moveTo>
                  <a:lnTo>
                    <a:pt x="35110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9" name="object 26">
              <a:extLst>
                <a:ext uri="{FF2B5EF4-FFF2-40B4-BE49-F238E27FC236}">
                  <a16:creationId xmlns:a16="http://schemas.microsoft.com/office/drawing/2014/main" id="{69D8EB9E-3A76-4777-A1EF-BEC5BA7B821E}"/>
                </a:ext>
              </a:extLst>
            </p:cNvPr>
            <p:cNvSpPr/>
            <p:nvPr/>
          </p:nvSpPr>
          <p:spPr>
            <a:xfrm>
              <a:off x="13171198" y="3795449"/>
              <a:ext cx="50165" cy="50165"/>
            </a:xfrm>
            <a:custGeom>
              <a:avLst/>
              <a:gdLst/>
              <a:ahLst/>
              <a:cxnLst/>
              <a:rect l="l" t="t" r="r" b="b"/>
              <a:pathLst>
                <a:path w="50164" h="50164">
                  <a:moveTo>
                    <a:pt x="0" y="49961"/>
                  </a:moveTo>
                  <a:lnTo>
                    <a:pt x="5016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0" name="object 27">
              <a:extLst>
                <a:ext uri="{FF2B5EF4-FFF2-40B4-BE49-F238E27FC236}">
                  <a16:creationId xmlns:a16="http://schemas.microsoft.com/office/drawing/2014/main" id="{33779F95-E28F-45BC-BD45-EE649584DC4C}"/>
                </a:ext>
              </a:extLst>
            </p:cNvPr>
            <p:cNvSpPr/>
            <p:nvPr/>
          </p:nvSpPr>
          <p:spPr>
            <a:xfrm>
              <a:off x="13171198" y="3795449"/>
              <a:ext cx="50165" cy="50165"/>
            </a:xfrm>
            <a:custGeom>
              <a:avLst/>
              <a:gdLst/>
              <a:ahLst/>
              <a:cxnLst/>
              <a:rect l="l" t="t" r="r" b="b"/>
              <a:pathLst>
                <a:path w="50164" h="50164">
                  <a:moveTo>
                    <a:pt x="0" y="0"/>
                  </a:moveTo>
                  <a:lnTo>
                    <a:pt x="50164" y="49961"/>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1" name="object 28">
              <a:extLst>
                <a:ext uri="{FF2B5EF4-FFF2-40B4-BE49-F238E27FC236}">
                  <a16:creationId xmlns:a16="http://schemas.microsoft.com/office/drawing/2014/main" id="{618EC155-8333-4378-9F66-69B794EE1869}"/>
                </a:ext>
              </a:extLst>
            </p:cNvPr>
            <p:cNvSpPr/>
            <p:nvPr/>
          </p:nvSpPr>
          <p:spPr>
            <a:xfrm>
              <a:off x="13530671" y="4011933"/>
              <a:ext cx="100330" cy="0"/>
            </a:xfrm>
            <a:custGeom>
              <a:avLst/>
              <a:gdLst/>
              <a:ahLst/>
              <a:cxnLst/>
              <a:rect l="l" t="t" r="r" b="b"/>
              <a:pathLst>
                <a:path w="100330">
                  <a:moveTo>
                    <a:pt x="0" y="0"/>
                  </a:moveTo>
                  <a:lnTo>
                    <a:pt x="10031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2" name="object 29">
              <a:extLst>
                <a:ext uri="{FF2B5EF4-FFF2-40B4-BE49-F238E27FC236}">
                  <a16:creationId xmlns:a16="http://schemas.microsoft.com/office/drawing/2014/main" id="{346EB907-BD01-4417-8386-53AF827814E8}"/>
                </a:ext>
              </a:extLst>
            </p:cNvPr>
            <p:cNvSpPr/>
            <p:nvPr/>
          </p:nvSpPr>
          <p:spPr>
            <a:xfrm>
              <a:off x="13580824" y="3938108"/>
              <a:ext cx="0" cy="74295"/>
            </a:xfrm>
            <a:custGeom>
              <a:avLst/>
              <a:gdLst/>
              <a:ahLst/>
              <a:cxnLst/>
              <a:rect l="l" t="t" r="r" b="b"/>
              <a:pathLst>
                <a:path h="74295">
                  <a:moveTo>
                    <a:pt x="0" y="0"/>
                  </a:moveTo>
                  <a:lnTo>
                    <a:pt x="0" y="7382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3" name="object 30">
              <a:extLst>
                <a:ext uri="{FF2B5EF4-FFF2-40B4-BE49-F238E27FC236}">
                  <a16:creationId xmlns:a16="http://schemas.microsoft.com/office/drawing/2014/main" id="{6A205C62-0B83-421A-9F24-C6F08C3108A2}"/>
                </a:ext>
              </a:extLst>
            </p:cNvPr>
            <p:cNvSpPr/>
            <p:nvPr/>
          </p:nvSpPr>
          <p:spPr>
            <a:xfrm>
              <a:off x="13530671" y="3529015"/>
              <a:ext cx="100330" cy="0"/>
            </a:xfrm>
            <a:custGeom>
              <a:avLst/>
              <a:gdLst/>
              <a:ahLst/>
              <a:cxnLst/>
              <a:rect l="l" t="t" r="r" b="b"/>
              <a:pathLst>
                <a:path w="100330">
                  <a:moveTo>
                    <a:pt x="0" y="0"/>
                  </a:moveTo>
                  <a:lnTo>
                    <a:pt x="10031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4" name="object 31">
              <a:extLst>
                <a:ext uri="{FF2B5EF4-FFF2-40B4-BE49-F238E27FC236}">
                  <a16:creationId xmlns:a16="http://schemas.microsoft.com/office/drawing/2014/main" id="{72113A37-1A1C-42FF-B5D9-EFCFAF27A2C3}"/>
                </a:ext>
              </a:extLst>
            </p:cNvPr>
            <p:cNvSpPr/>
            <p:nvPr/>
          </p:nvSpPr>
          <p:spPr>
            <a:xfrm>
              <a:off x="13580824" y="3529015"/>
              <a:ext cx="0" cy="66040"/>
            </a:xfrm>
            <a:custGeom>
              <a:avLst/>
              <a:gdLst/>
              <a:ahLst/>
              <a:cxnLst/>
              <a:rect l="l" t="t" r="r" b="b"/>
              <a:pathLst>
                <a:path h="66039">
                  <a:moveTo>
                    <a:pt x="0" y="0"/>
                  </a:moveTo>
                  <a:lnTo>
                    <a:pt x="0" y="6543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5" name="object 32">
              <a:extLst>
                <a:ext uri="{FF2B5EF4-FFF2-40B4-BE49-F238E27FC236}">
                  <a16:creationId xmlns:a16="http://schemas.microsoft.com/office/drawing/2014/main" id="{AAA07F4F-B7B8-4C08-8D67-4772F78C613A}"/>
                </a:ext>
              </a:extLst>
            </p:cNvPr>
            <p:cNvSpPr/>
            <p:nvPr/>
          </p:nvSpPr>
          <p:spPr>
            <a:xfrm>
              <a:off x="13404675" y="3594446"/>
              <a:ext cx="352425" cy="344170"/>
            </a:xfrm>
            <a:custGeom>
              <a:avLst/>
              <a:gdLst/>
              <a:ahLst/>
              <a:cxnLst/>
              <a:rect l="l" t="t" r="r" b="b"/>
              <a:pathLst>
                <a:path w="352425" h="344170">
                  <a:moveTo>
                    <a:pt x="0" y="0"/>
                  </a:moveTo>
                  <a:lnTo>
                    <a:pt x="352044" y="0"/>
                  </a:lnTo>
                  <a:lnTo>
                    <a:pt x="352044" y="343662"/>
                  </a:lnTo>
                  <a:lnTo>
                    <a:pt x="0" y="343662"/>
                  </a:lnTo>
                  <a:lnTo>
                    <a:pt x="0" y="0"/>
                  </a:lnTo>
                  <a:close/>
                </a:path>
              </a:pathLst>
            </a:custGeom>
            <a:solidFill>
              <a:srgbClr val="00AEE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6" name="object 33">
              <a:extLst>
                <a:ext uri="{FF2B5EF4-FFF2-40B4-BE49-F238E27FC236}">
                  <a16:creationId xmlns:a16="http://schemas.microsoft.com/office/drawing/2014/main" id="{A30AB002-7287-4F4F-8791-8823A07C80C0}"/>
                </a:ext>
              </a:extLst>
            </p:cNvPr>
            <p:cNvSpPr/>
            <p:nvPr/>
          </p:nvSpPr>
          <p:spPr>
            <a:xfrm>
              <a:off x="13406300" y="3595995"/>
              <a:ext cx="351155" cy="340995"/>
            </a:xfrm>
            <a:custGeom>
              <a:avLst/>
              <a:gdLst/>
              <a:ahLst/>
              <a:cxnLst/>
              <a:rect l="l" t="t" r="r" b="b"/>
              <a:pathLst>
                <a:path w="351155" h="340995">
                  <a:moveTo>
                    <a:pt x="0" y="0"/>
                  </a:moveTo>
                  <a:lnTo>
                    <a:pt x="351104" y="0"/>
                  </a:lnTo>
                  <a:lnTo>
                    <a:pt x="351104" y="340499"/>
                  </a:lnTo>
                  <a:lnTo>
                    <a:pt x="0" y="340499"/>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7" name="object 34">
              <a:extLst>
                <a:ext uri="{FF2B5EF4-FFF2-40B4-BE49-F238E27FC236}">
                  <a16:creationId xmlns:a16="http://schemas.microsoft.com/office/drawing/2014/main" id="{46670888-9BBA-4B97-9D3C-84FCBE10F7B3}"/>
                </a:ext>
              </a:extLst>
            </p:cNvPr>
            <p:cNvSpPr/>
            <p:nvPr/>
          </p:nvSpPr>
          <p:spPr>
            <a:xfrm>
              <a:off x="13406300" y="3595995"/>
              <a:ext cx="351155" cy="0"/>
            </a:xfrm>
            <a:custGeom>
              <a:avLst/>
              <a:gdLst/>
              <a:ahLst/>
              <a:cxnLst/>
              <a:rect l="l" t="t" r="r" b="b"/>
              <a:pathLst>
                <a:path w="351155">
                  <a:moveTo>
                    <a:pt x="0" y="0"/>
                  </a:moveTo>
                  <a:lnTo>
                    <a:pt x="35110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8" name="object 35">
              <a:extLst>
                <a:ext uri="{FF2B5EF4-FFF2-40B4-BE49-F238E27FC236}">
                  <a16:creationId xmlns:a16="http://schemas.microsoft.com/office/drawing/2014/main" id="{240B6BBD-D901-4BF4-AE09-F4F9881EC490}"/>
                </a:ext>
              </a:extLst>
            </p:cNvPr>
            <p:cNvSpPr/>
            <p:nvPr/>
          </p:nvSpPr>
          <p:spPr>
            <a:xfrm>
              <a:off x="13406300" y="3936495"/>
              <a:ext cx="351155" cy="0"/>
            </a:xfrm>
            <a:custGeom>
              <a:avLst/>
              <a:gdLst/>
              <a:ahLst/>
              <a:cxnLst/>
              <a:rect l="l" t="t" r="r" b="b"/>
              <a:pathLst>
                <a:path w="351155">
                  <a:moveTo>
                    <a:pt x="0" y="0"/>
                  </a:moveTo>
                  <a:lnTo>
                    <a:pt x="35110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9" name="object 36">
              <a:extLst>
                <a:ext uri="{FF2B5EF4-FFF2-40B4-BE49-F238E27FC236}">
                  <a16:creationId xmlns:a16="http://schemas.microsoft.com/office/drawing/2014/main" id="{8533BF5B-5B8D-40B6-976F-901BED27853D}"/>
                </a:ext>
              </a:extLst>
            </p:cNvPr>
            <p:cNvSpPr/>
            <p:nvPr/>
          </p:nvSpPr>
          <p:spPr>
            <a:xfrm>
              <a:off x="13406300" y="3795309"/>
              <a:ext cx="351155" cy="0"/>
            </a:xfrm>
            <a:custGeom>
              <a:avLst/>
              <a:gdLst/>
              <a:ahLst/>
              <a:cxnLst/>
              <a:rect l="l" t="t" r="r" b="b"/>
              <a:pathLst>
                <a:path w="351155">
                  <a:moveTo>
                    <a:pt x="0" y="0"/>
                  </a:moveTo>
                  <a:lnTo>
                    <a:pt x="35110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0" name="object 37">
              <a:extLst>
                <a:ext uri="{FF2B5EF4-FFF2-40B4-BE49-F238E27FC236}">
                  <a16:creationId xmlns:a16="http://schemas.microsoft.com/office/drawing/2014/main" id="{10908176-4C3C-4D6C-9A7D-38D12299FA3A}"/>
                </a:ext>
              </a:extLst>
            </p:cNvPr>
            <p:cNvSpPr/>
            <p:nvPr/>
          </p:nvSpPr>
          <p:spPr>
            <a:xfrm>
              <a:off x="13556770" y="3753780"/>
              <a:ext cx="50165" cy="50165"/>
            </a:xfrm>
            <a:custGeom>
              <a:avLst/>
              <a:gdLst/>
              <a:ahLst/>
              <a:cxnLst/>
              <a:rect l="l" t="t" r="r" b="b"/>
              <a:pathLst>
                <a:path w="50164" h="50164">
                  <a:moveTo>
                    <a:pt x="0" y="49834"/>
                  </a:moveTo>
                  <a:lnTo>
                    <a:pt x="5015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1" name="object 38">
              <a:extLst>
                <a:ext uri="{FF2B5EF4-FFF2-40B4-BE49-F238E27FC236}">
                  <a16:creationId xmlns:a16="http://schemas.microsoft.com/office/drawing/2014/main" id="{1A6F92B3-0E57-4E82-A32A-5304FD227530}"/>
                </a:ext>
              </a:extLst>
            </p:cNvPr>
            <p:cNvSpPr/>
            <p:nvPr/>
          </p:nvSpPr>
          <p:spPr>
            <a:xfrm>
              <a:off x="13556770" y="3753780"/>
              <a:ext cx="50165" cy="50165"/>
            </a:xfrm>
            <a:custGeom>
              <a:avLst/>
              <a:gdLst/>
              <a:ahLst/>
              <a:cxnLst/>
              <a:rect l="l" t="t" r="r" b="b"/>
              <a:pathLst>
                <a:path w="50164" h="50164">
                  <a:moveTo>
                    <a:pt x="0" y="0"/>
                  </a:moveTo>
                  <a:lnTo>
                    <a:pt x="50152" y="4983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2" name="object 39">
              <a:extLst>
                <a:ext uri="{FF2B5EF4-FFF2-40B4-BE49-F238E27FC236}">
                  <a16:creationId xmlns:a16="http://schemas.microsoft.com/office/drawing/2014/main" id="{0C1779E6-0FD6-4985-A752-2572FF468691}"/>
                </a:ext>
              </a:extLst>
            </p:cNvPr>
            <p:cNvSpPr/>
            <p:nvPr/>
          </p:nvSpPr>
          <p:spPr>
            <a:xfrm>
              <a:off x="13916243" y="3587690"/>
              <a:ext cx="100330" cy="0"/>
            </a:xfrm>
            <a:custGeom>
              <a:avLst/>
              <a:gdLst/>
              <a:ahLst/>
              <a:cxnLst/>
              <a:rect l="l" t="t" r="r" b="b"/>
              <a:pathLst>
                <a:path w="100330">
                  <a:moveTo>
                    <a:pt x="0" y="0"/>
                  </a:moveTo>
                  <a:lnTo>
                    <a:pt x="10031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3" name="object 40">
              <a:extLst>
                <a:ext uri="{FF2B5EF4-FFF2-40B4-BE49-F238E27FC236}">
                  <a16:creationId xmlns:a16="http://schemas.microsoft.com/office/drawing/2014/main" id="{E9A4120C-1DB4-48FD-AF73-78CED005DF52}"/>
                </a:ext>
              </a:extLst>
            </p:cNvPr>
            <p:cNvSpPr/>
            <p:nvPr/>
          </p:nvSpPr>
          <p:spPr>
            <a:xfrm>
              <a:off x="13790243" y="3586068"/>
              <a:ext cx="352425" cy="0"/>
            </a:xfrm>
            <a:custGeom>
              <a:avLst/>
              <a:gdLst/>
              <a:ahLst/>
              <a:cxnLst/>
              <a:rect l="l" t="t" r="r" b="b"/>
              <a:pathLst>
                <a:path w="352425">
                  <a:moveTo>
                    <a:pt x="0" y="0"/>
                  </a:moveTo>
                  <a:lnTo>
                    <a:pt x="352044" y="0"/>
                  </a:lnTo>
                </a:path>
              </a:pathLst>
            </a:custGeom>
            <a:ln w="3175">
              <a:solidFill>
                <a:srgbClr val="88C54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4" name="object 41">
              <a:extLst>
                <a:ext uri="{FF2B5EF4-FFF2-40B4-BE49-F238E27FC236}">
                  <a16:creationId xmlns:a16="http://schemas.microsoft.com/office/drawing/2014/main" id="{43CFC263-945D-4B69-BC67-5DAEA85E3412}"/>
                </a:ext>
              </a:extLst>
            </p:cNvPr>
            <p:cNvSpPr/>
            <p:nvPr/>
          </p:nvSpPr>
          <p:spPr>
            <a:xfrm>
              <a:off x="13790243" y="3587100"/>
              <a:ext cx="352425" cy="0"/>
            </a:xfrm>
            <a:custGeom>
              <a:avLst/>
              <a:gdLst/>
              <a:ahLst/>
              <a:cxnLst/>
              <a:rect l="l" t="t" r="r" b="b"/>
              <a:pathLst>
                <a:path w="352425">
                  <a:moveTo>
                    <a:pt x="0" y="0"/>
                  </a:moveTo>
                  <a:lnTo>
                    <a:pt x="352044" y="0"/>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5" name="object 42">
              <a:extLst>
                <a:ext uri="{FF2B5EF4-FFF2-40B4-BE49-F238E27FC236}">
                  <a16:creationId xmlns:a16="http://schemas.microsoft.com/office/drawing/2014/main" id="{7BE6EB25-6B39-4FF5-9147-B84875DF637B}"/>
                </a:ext>
              </a:extLst>
            </p:cNvPr>
            <p:cNvSpPr/>
            <p:nvPr/>
          </p:nvSpPr>
          <p:spPr>
            <a:xfrm>
              <a:off x="13790243" y="3587100"/>
              <a:ext cx="352425" cy="0"/>
            </a:xfrm>
            <a:custGeom>
              <a:avLst/>
              <a:gdLst/>
              <a:ahLst/>
              <a:cxnLst/>
              <a:rect l="l" t="t" r="r" b="b"/>
              <a:pathLst>
                <a:path w="352425">
                  <a:moveTo>
                    <a:pt x="0" y="0"/>
                  </a:moveTo>
                  <a:lnTo>
                    <a:pt x="35204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6" name="object 43">
              <a:extLst>
                <a:ext uri="{FF2B5EF4-FFF2-40B4-BE49-F238E27FC236}">
                  <a16:creationId xmlns:a16="http://schemas.microsoft.com/office/drawing/2014/main" id="{AAED5F51-3AB7-4C00-8F98-42107B9750A7}"/>
                </a:ext>
              </a:extLst>
            </p:cNvPr>
            <p:cNvSpPr/>
            <p:nvPr/>
          </p:nvSpPr>
          <p:spPr>
            <a:xfrm>
              <a:off x="13790243" y="3587100"/>
              <a:ext cx="352425" cy="0"/>
            </a:xfrm>
            <a:custGeom>
              <a:avLst/>
              <a:gdLst/>
              <a:ahLst/>
              <a:cxnLst/>
              <a:rect l="l" t="t" r="r" b="b"/>
              <a:pathLst>
                <a:path w="352425">
                  <a:moveTo>
                    <a:pt x="0" y="0"/>
                  </a:moveTo>
                  <a:lnTo>
                    <a:pt x="35204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7" name="object 44">
              <a:extLst>
                <a:ext uri="{FF2B5EF4-FFF2-40B4-BE49-F238E27FC236}">
                  <a16:creationId xmlns:a16="http://schemas.microsoft.com/office/drawing/2014/main" id="{8530C7EE-610B-44E0-B4C4-FEEB7F5027B7}"/>
                </a:ext>
              </a:extLst>
            </p:cNvPr>
            <p:cNvSpPr/>
            <p:nvPr/>
          </p:nvSpPr>
          <p:spPr>
            <a:xfrm>
              <a:off x="13790243" y="3587100"/>
              <a:ext cx="352425" cy="0"/>
            </a:xfrm>
            <a:custGeom>
              <a:avLst/>
              <a:gdLst/>
              <a:ahLst/>
              <a:cxnLst/>
              <a:rect l="l" t="t" r="r" b="b"/>
              <a:pathLst>
                <a:path w="352425">
                  <a:moveTo>
                    <a:pt x="0" y="0"/>
                  </a:moveTo>
                  <a:lnTo>
                    <a:pt x="35204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8" name="object 45">
              <a:extLst>
                <a:ext uri="{FF2B5EF4-FFF2-40B4-BE49-F238E27FC236}">
                  <a16:creationId xmlns:a16="http://schemas.microsoft.com/office/drawing/2014/main" id="{1D7FAEF2-627B-48BB-88CB-CB11464F7583}"/>
                </a:ext>
              </a:extLst>
            </p:cNvPr>
            <p:cNvSpPr/>
            <p:nvPr/>
          </p:nvSpPr>
          <p:spPr>
            <a:xfrm>
              <a:off x="13941119" y="3562107"/>
              <a:ext cx="50800" cy="50165"/>
            </a:xfrm>
            <a:custGeom>
              <a:avLst/>
              <a:gdLst/>
              <a:ahLst/>
              <a:cxnLst/>
              <a:rect l="l" t="t" r="r" b="b"/>
              <a:pathLst>
                <a:path w="50800" h="50164">
                  <a:moveTo>
                    <a:pt x="0" y="49987"/>
                  </a:moveTo>
                  <a:lnTo>
                    <a:pt x="5029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9" name="object 46">
              <a:extLst>
                <a:ext uri="{FF2B5EF4-FFF2-40B4-BE49-F238E27FC236}">
                  <a16:creationId xmlns:a16="http://schemas.microsoft.com/office/drawing/2014/main" id="{87E952A9-2979-4A72-9EB1-3F3C6B5F6B85}"/>
                </a:ext>
              </a:extLst>
            </p:cNvPr>
            <p:cNvSpPr/>
            <p:nvPr/>
          </p:nvSpPr>
          <p:spPr>
            <a:xfrm>
              <a:off x="13941119" y="3562107"/>
              <a:ext cx="50800" cy="50165"/>
            </a:xfrm>
            <a:custGeom>
              <a:avLst/>
              <a:gdLst/>
              <a:ahLst/>
              <a:cxnLst/>
              <a:rect l="l" t="t" r="r" b="b"/>
              <a:pathLst>
                <a:path w="50800" h="50164">
                  <a:moveTo>
                    <a:pt x="0" y="0"/>
                  </a:moveTo>
                  <a:lnTo>
                    <a:pt x="50292" y="4998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0" name="object 47">
              <a:extLst>
                <a:ext uri="{FF2B5EF4-FFF2-40B4-BE49-F238E27FC236}">
                  <a16:creationId xmlns:a16="http://schemas.microsoft.com/office/drawing/2014/main" id="{DA8CD0A9-935A-4095-9BED-986DEC640F28}"/>
                </a:ext>
              </a:extLst>
            </p:cNvPr>
            <p:cNvSpPr/>
            <p:nvPr/>
          </p:nvSpPr>
          <p:spPr>
            <a:xfrm>
              <a:off x="14301545" y="4037074"/>
              <a:ext cx="109220" cy="0"/>
            </a:xfrm>
            <a:custGeom>
              <a:avLst/>
              <a:gdLst/>
              <a:ahLst/>
              <a:cxnLst/>
              <a:rect l="l" t="t" r="r" b="b"/>
              <a:pathLst>
                <a:path w="109219">
                  <a:moveTo>
                    <a:pt x="0" y="0"/>
                  </a:moveTo>
                  <a:lnTo>
                    <a:pt x="10895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1" name="object 48">
              <a:extLst>
                <a:ext uri="{FF2B5EF4-FFF2-40B4-BE49-F238E27FC236}">
                  <a16:creationId xmlns:a16="http://schemas.microsoft.com/office/drawing/2014/main" id="{5FA642CC-A90B-44E2-ABA7-BBE9DB1D5A25}"/>
                </a:ext>
              </a:extLst>
            </p:cNvPr>
            <p:cNvSpPr/>
            <p:nvPr/>
          </p:nvSpPr>
          <p:spPr>
            <a:xfrm>
              <a:off x="14360219" y="3903749"/>
              <a:ext cx="0" cy="133350"/>
            </a:xfrm>
            <a:custGeom>
              <a:avLst/>
              <a:gdLst/>
              <a:ahLst/>
              <a:cxnLst/>
              <a:rect l="l" t="t" r="r" b="b"/>
              <a:pathLst>
                <a:path h="133350">
                  <a:moveTo>
                    <a:pt x="0" y="0"/>
                  </a:moveTo>
                  <a:lnTo>
                    <a:pt x="0" y="13332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2" name="object 49">
              <a:extLst>
                <a:ext uri="{FF2B5EF4-FFF2-40B4-BE49-F238E27FC236}">
                  <a16:creationId xmlns:a16="http://schemas.microsoft.com/office/drawing/2014/main" id="{EC1C1D33-24ED-4825-9955-3B4EB752E96F}"/>
                </a:ext>
              </a:extLst>
            </p:cNvPr>
            <p:cNvSpPr/>
            <p:nvPr/>
          </p:nvSpPr>
          <p:spPr>
            <a:xfrm>
              <a:off x="14301545" y="3487100"/>
              <a:ext cx="109220" cy="0"/>
            </a:xfrm>
            <a:custGeom>
              <a:avLst/>
              <a:gdLst/>
              <a:ahLst/>
              <a:cxnLst/>
              <a:rect l="l" t="t" r="r" b="b"/>
              <a:pathLst>
                <a:path w="109219">
                  <a:moveTo>
                    <a:pt x="0" y="0"/>
                  </a:moveTo>
                  <a:lnTo>
                    <a:pt x="10895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3" name="object 50">
              <a:extLst>
                <a:ext uri="{FF2B5EF4-FFF2-40B4-BE49-F238E27FC236}">
                  <a16:creationId xmlns:a16="http://schemas.microsoft.com/office/drawing/2014/main" id="{24BC9B5F-6501-4539-A1AA-04928F6D9A9B}"/>
                </a:ext>
              </a:extLst>
            </p:cNvPr>
            <p:cNvSpPr/>
            <p:nvPr/>
          </p:nvSpPr>
          <p:spPr>
            <a:xfrm>
              <a:off x="14360219" y="3487100"/>
              <a:ext cx="0" cy="116839"/>
            </a:xfrm>
            <a:custGeom>
              <a:avLst/>
              <a:gdLst/>
              <a:ahLst/>
              <a:cxnLst/>
              <a:rect l="l" t="t" r="r" b="b"/>
              <a:pathLst>
                <a:path h="116839">
                  <a:moveTo>
                    <a:pt x="0" y="0"/>
                  </a:moveTo>
                  <a:lnTo>
                    <a:pt x="0" y="11666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4" name="object 51">
              <a:extLst>
                <a:ext uri="{FF2B5EF4-FFF2-40B4-BE49-F238E27FC236}">
                  <a16:creationId xmlns:a16="http://schemas.microsoft.com/office/drawing/2014/main" id="{A0CB7F27-51F9-488F-8E47-7CCD768EF6C4}"/>
                </a:ext>
              </a:extLst>
            </p:cNvPr>
            <p:cNvSpPr/>
            <p:nvPr/>
          </p:nvSpPr>
          <p:spPr>
            <a:xfrm>
              <a:off x="14184188" y="3602828"/>
              <a:ext cx="352425" cy="302260"/>
            </a:xfrm>
            <a:custGeom>
              <a:avLst/>
              <a:gdLst/>
              <a:ahLst/>
              <a:cxnLst/>
              <a:rect l="l" t="t" r="r" b="b"/>
              <a:pathLst>
                <a:path w="352425" h="302260">
                  <a:moveTo>
                    <a:pt x="0" y="0"/>
                  </a:moveTo>
                  <a:lnTo>
                    <a:pt x="352043" y="0"/>
                  </a:lnTo>
                  <a:lnTo>
                    <a:pt x="352043" y="301751"/>
                  </a:lnTo>
                  <a:lnTo>
                    <a:pt x="0" y="301751"/>
                  </a:lnTo>
                  <a:lnTo>
                    <a:pt x="0" y="0"/>
                  </a:lnTo>
                  <a:close/>
                </a:path>
              </a:pathLst>
            </a:custGeom>
            <a:solidFill>
              <a:srgbClr val="EC00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5" name="object 52">
              <a:extLst>
                <a:ext uri="{FF2B5EF4-FFF2-40B4-BE49-F238E27FC236}">
                  <a16:creationId xmlns:a16="http://schemas.microsoft.com/office/drawing/2014/main" id="{1EE96500-DCD1-4FFF-B331-D8202A367057}"/>
                </a:ext>
              </a:extLst>
            </p:cNvPr>
            <p:cNvSpPr/>
            <p:nvPr/>
          </p:nvSpPr>
          <p:spPr>
            <a:xfrm>
              <a:off x="14185814" y="3604453"/>
              <a:ext cx="349250" cy="299085"/>
            </a:xfrm>
            <a:custGeom>
              <a:avLst/>
              <a:gdLst/>
              <a:ahLst/>
              <a:cxnLst/>
              <a:rect l="l" t="t" r="r" b="b"/>
              <a:pathLst>
                <a:path w="349250" h="299085">
                  <a:moveTo>
                    <a:pt x="0" y="0"/>
                  </a:moveTo>
                  <a:lnTo>
                    <a:pt x="348805" y="0"/>
                  </a:lnTo>
                  <a:lnTo>
                    <a:pt x="348805" y="298513"/>
                  </a:lnTo>
                  <a:lnTo>
                    <a:pt x="0" y="298513"/>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6" name="object 53">
              <a:extLst>
                <a:ext uri="{FF2B5EF4-FFF2-40B4-BE49-F238E27FC236}">
                  <a16:creationId xmlns:a16="http://schemas.microsoft.com/office/drawing/2014/main" id="{DFFB2755-D85C-4520-91E6-C2BE26713DD7}"/>
                </a:ext>
              </a:extLst>
            </p:cNvPr>
            <p:cNvSpPr/>
            <p:nvPr/>
          </p:nvSpPr>
          <p:spPr>
            <a:xfrm>
              <a:off x="14185814" y="3604453"/>
              <a:ext cx="349250" cy="0"/>
            </a:xfrm>
            <a:custGeom>
              <a:avLst/>
              <a:gdLst/>
              <a:ahLst/>
              <a:cxnLst/>
              <a:rect l="l" t="t" r="r" b="b"/>
              <a:pathLst>
                <a:path w="349250">
                  <a:moveTo>
                    <a:pt x="0" y="0"/>
                  </a:moveTo>
                  <a:lnTo>
                    <a:pt x="34880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7" name="object 54">
              <a:extLst>
                <a:ext uri="{FF2B5EF4-FFF2-40B4-BE49-F238E27FC236}">
                  <a16:creationId xmlns:a16="http://schemas.microsoft.com/office/drawing/2014/main" id="{D03405E9-A85E-4421-BEF5-8970D68B6330}"/>
                </a:ext>
              </a:extLst>
            </p:cNvPr>
            <p:cNvSpPr/>
            <p:nvPr/>
          </p:nvSpPr>
          <p:spPr>
            <a:xfrm>
              <a:off x="14335293" y="3728837"/>
              <a:ext cx="50165" cy="50165"/>
            </a:xfrm>
            <a:custGeom>
              <a:avLst/>
              <a:gdLst/>
              <a:ahLst/>
              <a:cxnLst/>
              <a:rect l="l" t="t" r="r" b="b"/>
              <a:pathLst>
                <a:path w="50164" h="50164">
                  <a:moveTo>
                    <a:pt x="0" y="49745"/>
                  </a:moveTo>
                  <a:lnTo>
                    <a:pt x="49834"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8" name="object 55">
              <a:extLst>
                <a:ext uri="{FF2B5EF4-FFF2-40B4-BE49-F238E27FC236}">
                  <a16:creationId xmlns:a16="http://schemas.microsoft.com/office/drawing/2014/main" id="{0C132F86-8491-4B08-A325-BAD435543AA3}"/>
                </a:ext>
              </a:extLst>
            </p:cNvPr>
            <p:cNvSpPr/>
            <p:nvPr/>
          </p:nvSpPr>
          <p:spPr>
            <a:xfrm>
              <a:off x="14335293" y="3728837"/>
              <a:ext cx="50165" cy="50165"/>
            </a:xfrm>
            <a:custGeom>
              <a:avLst/>
              <a:gdLst/>
              <a:ahLst/>
              <a:cxnLst/>
              <a:rect l="l" t="t" r="r" b="b"/>
              <a:pathLst>
                <a:path w="50164" h="50164">
                  <a:moveTo>
                    <a:pt x="0" y="0"/>
                  </a:moveTo>
                  <a:lnTo>
                    <a:pt x="49834" y="4974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9" name="object 56">
              <a:extLst>
                <a:ext uri="{FF2B5EF4-FFF2-40B4-BE49-F238E27FC236}">
                  <a16:creationId xmlns:a16="http://schemas.microsoft.com/office/drawing/2014/main" id="{F61ED89C-9F2D-45E7-B789-D6952B0C9684}"/>
                </a:ext>
              </a:extLst>
            </p:cNvPr>
            <p:cNvSpPr txBox="1"/>
            <p:nvPr/>
          </p:nvSpPr>
          <p:spPr>
            <a:xfrm>
              <a:off x="12625161" y="3241945"/>
              <a:ext cx="352425" cy="147320"/>
            </a:xfrm>
            <a:prstGeom prst="rect">
              <a:avLst/>
            </a:prstGeom>
          </p:spPr>
          <p:txBody>
            <a:bodyPr vert="horz" wrap="square" lIns="0" tIns="12700" rIns="0" bIns="0" rtlCol="0">
              <a:spAutoFit/>
            </a:bodyPr>
            <a:lstStyle/>
            <a:p>
              <a:pPr marL="7366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15" normalizeH="0" baseline="0" noProof="0" dirty="0">
                  <a:ln>
                    <a:noFill/>
                  </a:ln>
                  <a:solidFill>
                    <a:srgbClr val="FFFFFF"/>
                  </a:solidFill>
                  <a:effectLst/>
                  <a:uLnTx/>
                  <a:uFillTx/>
                  <a:latin typeface="Arial"/>
                  <a:ea typeface="ＭＳ Ｐゴシック" pitchFamily="34" charset="-128"/>
                  <a:cs typeface="Arial"/>
                </a:rPr>
                <a:t>40.7</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250" name="object 57">
              <a:extLst>
                <a:ext uri="{FF2B5EF4-FFF2-40B4-BE49-F238E27FC236}">
                  <a16:creationId xmlns:a16="http://schemas.microsoft.com/office/drawing/2014/main" id="{BCA887F2-A81F-4EA3-A4C4-ACE8BA517E9A}"/>
                </a:ext>
              </a:extLst>
            </p:cNvPr>
            <p:cNvSpPr txBox="1"/>
            <p:nvPr/>
          </p:nvSpPr>
          <p:spPr>
            <a:xfrm>
              <a:off x="12981066" y="3821573"/>
              <a:ext cx="405130" cy="135935"/>
            </a:xfrm>
            <a:prstGeom prst="rect">
              <a:avLst/>
            </a:prstGeom>
          </p:spPr>
          <p:txBody>
            <a:bodyPr vert="horz" wrap="square" lIns="0" tIns="12700" rIns="0" bIns="0" rtlCol="0">
              <a:spAutoFit/>
            </a:bodyPr>
            <a:lstStyle/>
            <a:p>
              <a:pPr marL="109855"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15" normalizeH="0" baseline="0" noProof="0" dirty="0">
                  <a:ln>
                    <a:noFill/>
                  </a:ln>
                  <a:solidFill>
                    <a:prstClr val="black"/>
                  </a:solidFill>
                  <a:effectLst/>
                  <a:uLnTx/>
                  <a:uFillTx/>
                  <a:latin typeface="Arial"/>
                  <a:ea typeface="ＭＳ Ｐゴシック" pitchFamily="34" charset="-128"/>
                  <a:cs typeface="Arial"/>
                </a:rPr>
                <a:t>13.7</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51" name="object 58">
              <a:extLst>
                <a:ext uri="{FF2B5EF4-FFF2-40B4-BE49-F238E27FC236}">
                  <a16:creationId xmlns:a16="http://schemas.microsoft.com/office/drawing/2014/main" id="{B49A2937-7A49-4C69-8646-016AFB5D585A}"/>
                </a:ext>
              </a:extLst>
            </p:cNvPr>
            <p:cNvSpPr txBox="1"/>
            <p:nvPr/>
          </p:nvSpPr>
          <p:spPr>
            <a:xfrm>
              <a:off x="13404675" y="3784692"/>
              <a:ext cx="352425" cy="147320"/>
            </a:xfrm>
            <a:prstGeom prst="rect">
              <a:avLst/>
            </a:prstGeom>
          </p:spPr>
          <p:txBody>
            <a:bodyPr vert="horz" wrap="square" lIns="0" tIns="12700" rIns="0" bIns="0" rtlCol="0">
              <a:spAutoFit/>
            </a:bodyPr>
            <a:lstStyle/>
            <a:p>
              <a:pPr marL="7493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15" normalizeH="0" baseline="0" noProof="0" dirty="0">
                  <a:ln>
                    <a:noFill/>
                  </a:ln>
                  <a:solidFill>
                    <a:srgbClr val="FFFFFF"/>
                  </a:solidFill>
                  <a:effectLst/>
                  <a:uLnTx/>
                  <a:uFillTx/>
                  <a:latin typeface="Arial"/>
                  <a:ea typeface="ＭＳ Ｐゴシック" pitchFamily="34" charset="-128"/>
                  <a:cs typeface="Arial"/>
                </a:rPr>
                <a:t>15.2</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52" name="object 59">
              <a:extLst>
                <a:ext uri="{FF2B5EF4-FFF2-40B4-BE49-F238E27FC236}">
                  <a16:creationId xmlns:a16="http://schemas.microsoft.com/office/drawing/2014/main" id="{3FF5C850-7010-4942-B6F0-BB35A1A64484}"/>
                </a:ext>
              </a:extLst>
            </p:cNvPr>
            <p:cNvSpPr txBox="1"/>
            <p:nvPr/>
          </p:nvSpPr>
          <p:spPr>
            <a:xfrm>
              <a:off x="13849538" y="3423097"/>
              <a:ext cx="23241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5" normalizeH="0" baseline="0" noProof="0" dirty="0">
                  <a:ln>
                    <a:noFill/>
                  </a:ln>
                  <a:solidFill>
                    <a:prstClr val="black"/>
                  </a:solidFill>
                  <a:effectLst/>
                  <a:uLnTx/>
                  <a:uFillTx/>
                  <a:latin typeface="Arial"/>
                  <a:ea typeface="ＭＳ Ｐゴシック" pitchFamily="34" charset="-128"/>
                  <a:cs typeface="Arial"/>
                </a:rPr>
                <a:t>28</a:t>
              </a:r>
              <a:r>
                <a:rPr kumimoji="0" sz="8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1200" cap="none" spc="0" normalizeH="0" baseline="0" noProof="0" dirty="0">
                  <a:ln>
                    <a:noFill/>
                  </a:ln>
                  <a:solidFill>
                    <a:prstClr val="black"/>
                  </a:solidFill>
                  <a:effectLst/>
                  <a:uLnTx/>
                  <a:uFillTx/>
                  <a:latin typeface="Arial"/>
                  <a:ea typeface="ＭＳ Ｐゴシック" pitchFamily="34" charset="-128"/>
                  <a:cs typeface="Arial"/>
                </a:rPr>
                <a:t>4</a:t>
              </a:r>
              <a:endParaRPr kumimoji="0" sz="8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53" name="object 60">
              <a:extLst>
                <a:ext uri="{FF2B5EF4-FFF2-40B4-BE49-F238E27FC236}">
                  <a16:creationId xmlns:a16="http://schemas.microsoft.com/office/drawing/2014/main" id="{93C37C85-1EC5-4EE7-BB59-31E2AB120EBA}"/>
                </a:ext>
              </a:extLst>
            </p:cNvPr>
            <p:cNvSpPr txBox="1"/>
            <p:nvPr/>
          </p:nvSpPr>
          <p:spPr>
            <a:xfrm>
              <a:off x="14185814" y="3789747"/>
              <a:ext cx="349250" cy="123111"/>
            </a:xfrm>
            <a:prstGeom prst="rect">
              <a:avLst/>
            </a:prstGeom>
            <a:solidFill>
              <a:srgbClr val="EC008C"/>
            </a:solidFill>
            <a:ln w="6350">
              <a:solidFill>
                <a:srgbClr val="878787"/>
              </a:solidFill>
            </a:ln>
          </p:spPr>
          <p:txBody>
            <a:bodyPr vert="horz" wrap="square" lIns="0" tIns="0" rIns="0" bIns="0" rtlCol="0" anchor="ctr">
              <a:spAutoFit/>
            </a:bodyPr>
            <a:lstStyle/>
            <a:p>
              <a:pPr marL="80010" marR="0" lvl="0" indent="0" algn="l" defTabSz="914400" rtl="0" eaLnBrk="1" fontAlgn="auto" latinLnBrk="0" hangingPunct="1">
                <a:lnSpc>
                  <a:spcPct val="100000"/>
                </a:lnSpc>
                <a:spcBef>
                  <a:spcPts val="0"/>
                </a:spcBef>
                <a:spcAft>
                  <a:spcPts val="0"/>
                </a:spcAft>
                <a:buClrTx/>
                <a:buSzTx/>
                <a:buFontTx/>
                <a:buNone/>
                <a:tabLst/>
                <a:defRPr/>
              </a:pPr>
              <a:r>
                <a:rPr kumimoji="0" sz="800" b="1" i="0" u="none" strike="noStrike" kern="1200" cap="none" spc="15" normalizeH="0" baseline="0" noProof="0" dirty="0">
                  <a:ln>
                    <a:noFill/>
                  </a:ln>
                  <a:solidFill>
                    <a:srgbClr val="FFFFFF"/>
                  </a:solidFill>
                  <a:effectLst/>
                  <a:uLnTx/>
                  <a:uFillTx/>
                  <a:latin typeface="Arial"/>
                  <a:ea typeface="ＭＳ Ｐゴシック" pitchFamily="34" charset="-128"/>
                  <a:cs typeface="Arial"/>
                </a:rPr>
                <a:t>16.7</a:t>
              </a:r>
              <a:endParaRPr kumimoji="0" sz="8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grpSp>
      <p:sp>
        <p:nvSpPr>
          <p:cNvPr id="263" name="object 6">
            <a:extLst>
              <a:ext uri="{FF2B5EF4-FFF2-40B4-BE49-F238E27FC236}">
                <a16:creationId xmlns:a16="http://schemas.microsoft.com/office/drawing/2014/main" id="{5C6F3F39-6FAF-45CF-9451-ED86E1125E38}"/>
              </a:ext>
            </a:extLst>
          </p:cNvPr>
          <p:cNvSpPr txBox="1"/>
          <p:nvPr/>
        </p:nvSpPr>
        <p:spPr>
          <a:xfrm>
            <a:off x="6048000" y="3388022"/>
            <a:ext cx="575831" cy="460382"/>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Remaining  </a:t>
            </a:r>
            <a:r>
              <a:rPr kumimoji="0"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a:t>
            </a:r>
            <a:r>
              <a:rPr kumimoji="0"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u</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l</a:t>
            </a:r>
            <a:r>
              <a:rPr kumimoji="0" sz="900" b="0" i="0" u="none" strike="noStrike" kern="1200" cap="none" spc="-40" normalizeH="0" baseline="0" noProof="0" dirty="0">
                <a:ln>
                  <a:noFill/>
                </a:ln>
                <a:solidFill>
                  <a:prstClr val="black"/>
                </a:solidFill>
                <a:effectLst/>
                <a:uLnTx/>
                <a:uFillTx/>
                <a:latin typeface="Arial"/>
                <a:ea typeface="ＭＳ Ｐゴシック" pitchFamily="34" charset="-128"/>
                <a:cs typeface="Arial"/>
              </a:rPr>
              <a:t>a</a:t>
            </a:r>
            <a:r>
              <a:rPr kumimoji="0"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i</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n  </a:t>
            </a:r>
            <a:r>
              <a:rPr kumimoji="0" lang="en-GB" sz="1100" b="1" i="0" u="none" strike="noStrike" kern="1200" cap="none" spc="-50" normalizeH="0" baseline="0" noProof="0" dirty="0">
                <a:ln>
                  <a:noFill/>
                </a:ln>
                <a:solidFill>
                  <a:prstClr val="black">
                    <a:lumMod val="75000"/>
                    <a:lumOff val="25000"/>
                  </a:prstClr>
                </a:solidFill>
                <a:effectLst/>
                <a:uLnTx/>
                <a:uFillTx/>
                <a:latin typeface="Arial"/>
                <a:ea typeface="ＭＳ Ｐゴシック" pitchFamily="34" charset="-128"/>
                <a:cs typeface="Arial"/>
              </a:rPr>
              <a:t>75</a:t>
            </a:r>
            <a:r>
              <a:rPr kumimoji="0"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64" name="object 7">
            <a:extLst>
              <a:ext uri="{FF2B5EF4-FFF2-40B4-BE49-F238E27FC236}">
                <a16:creationId xmlns:a16="http://schemas.microsoft.com/office/drawing/2014/main" id="{AEA1D76C-AA87-45BC-AD1E-4FCFA4FE5042}"/>
              </a:ext>
            </a:extLst>
          </p:cNvPr>
          <p:cNvSpPr txBox="1"/>
          <p:nvPr/>
        </p:nvSpPr>
        <p:spPr>
          <a:xfrm>
            <a:off x="8265895" y="3413344"/>
            <a:ext cx="1846157" cy="446276"/>
          </a:xfrm>
          <a:prstGeom prst="rect">
            <a:avLst/>
          </a:prstGeom>
        </p:spPr>
        <p:txBody>
          <a:bodyPr vert="horz" wrap="square" lIns="0" tIns="0" rIns="0" bIns="0" rtlCol="0">
            <a:spAutoFit/>
          </a:bodyPr>
          <a:lstStyle/>
          <a:p>
            <a:pPr marL="0" marR="173355"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Clients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of </a:t>
            </a:r>
            <a:r>
              <a:rPr kumimoji="0" sz="9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workers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and </a:t>
            </a:r>
            <a:r>
              <a:rPr kumimoji="0" sz="9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sex</a:t>
            </a:r>
            <a:r>
              <a:rPr kumimoji="0" lang="en-GB" sz="9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 </a:t>
            </a:r>
          </a:p>
          <a:p>
            <a:pPr marL="0" marR="173355"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partners</a:t>
            </a:r>
            <a:r>
              <a:rPr kumimoji="0" lang="en-GB"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of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other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key</a:t>
            </a:r>
            <a:r>
              <a:rPr kumimoji="0" sz="900" b="0" i="0" u="none" strike="noStrike" kern="1200" cap="none" spc="-9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populations  </a:t>
            </a:r>
            <a:endParaRPr kumimoji="0" lang="en-GB" sz="900" b="0" i="0" u="none" strike="noStrike" kern="1200" cap="none" spc="10" normalizeH="0" baseline="0" noProof="0" dirty="0">
              <a:ln>
                <a:noFill/>
              </a:ln>
              <a:solidFill>
                <a:prstClr val="black"/>
              </a:solidFill>
              <a:effectLst/>
              <a:uLnTx/>
              <a:uFillTx/>
              <a:latin typeface="Arial"/>
              <a:ea typeface="ＭＳ Ｐゴシック" pitchFamily="34" charset="-128"/>
              <a:cs typeface="Arial"/>
            </a:endParaRPr>
          </a:p>
          <a:p>
            <a:pPr marL="0" marR="173355" lvl="0" indent="0" algn="l" defTabSz="914400" rtl="0" eaLnBrk="1" fontAlgn="base" latinLnBrk="0" hangingPunct="1">
              <a:lnSpc>
                <a:spcPct val="100000"/>
              </a:lnSpc>
              <a:spcBef>
                <a:spcPts val="0"/>
              </a:spcBef>
              <a:spcAft>
                <a:spcPct val="0"/>
              </a:spcAft>
              <a:buClrTx/>
              <a:buSzTx/>
              <a:buFontTx/>
              <a:buNone/>
              <a:tabLst/>
              <a:defRPr/>
            </a:pPr>
            <a:r>
              <a:rPr kumimoji="0"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1</a:t>
            </a:r>
            <a:r>
              <a:rPr kumimoji="0" lang="en-GB"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0</a:t>
            </a:r>
            <a:r>
              <a:rPr kumimoji="0"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65" name="object 6">
            <a:extLst>
              <a:ext uri="{FF2B5EF4-FFF2-40B4-BE49-F238E27FC236}">
                <a16:creationId xmlns:a16="http://schemas.microsoft.com/office/drawing/2014/main" id="{ED69F93E-4EFC-4C4C-99E6-448C38BF9D57}"/>
              </a:ext>
            </a:extLst>
          </p:cNvPr>
          <p:cNvSpPr txBox="1"/>
          <p:nvPr/>
        </p:nvSpPr>
        <p:spPr>
          <a:xfrm>
            <a:off x="7348295" y="2281722"/>
            <a:ext cx="644869" cy="321883"/>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Sex workers </a:t>
            </a:r>
            <a:r>
              <a:rPr kumimoji="0" lang="en-GB" sz="1100" b="1" i="0" u="none" strike="noStrike" kern="1200" cap="none" spc="-50" normalizeH="0" baseline="0" noProof="0" dirty="0">
                <a:ln>
                  <a:noFill/>
                </a:ln>
                <a:solidFill>
                  <a:prstClr val="black">
                    <a:lumMod val="75000"/>
                    <a:lumOff val="25000"/>
                  </a:prstClr>
                </a:solidFill>
                <a:effectLst/>
                <a:uLnTx/>
                <a:uFillTx/>
                <a:latin typeface="Arial"/>
                <a:ea typeface="ＭＳ Ｐゴシック" pitchFamily="34" charset="-128"/>
                <a:cs typeface="Arial"/>
              </a:rPr>
              <a:t>3</a:t>
            </a:r>
            <a:r>
              <a:rPr kumimoji="0"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66" name="object 6">
            <a:extLst>
              <a:ext uri="{FF2B5EF4-FFF2-40B4-BE49-F238E27FC236}">
                <a16:creationId xmlns:a16="http://schemas.microsoft.com/office/drawing/2014/main" id="{4CCE2120-0574-4D19-B335-6EA36783318C}"/>
              </a:ext>
            </a:extLst>
          </p:cNvPr>
          <p:cNvSpPr txBox="1"/>
          <p:nvPr/>
        </p:nvSpPr>
        <p:spPr>
          <a:xfrm>
            <a:off x="7854409" y="2524945"/>
            <a:ext cx="1220060" cy="321883"/>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People </a:t>
            </a:r>
            <a:r>
              <a:rPr kumimoji="0" lang="fr-CH" sz="900" b="0" i="0" u="none" strike="noStrike" kern="1200" cap="none" spc="-10" normalizeH="0" baseline="0" noProof="0" dirty="0" err="1">
                <a:ln>
                  <a:noFill/>
                </a:ln>
                <a:solidFill>
                  <a:prstClr val="black"/>
                </a:solidFill>
                <a:effectLst/>
                <a:uLnTx/>
                <a:uFillTx/>
                <a:latin typeface="Arial"/>
                <a:ea typeface="ＭＳ Ｐゴシック" pitchFamily="34" charset="-128"/>
                <a:cs typeface="Arial"/>
              </a:rPr>
              <a:t>who</a:t>
            </a:r>
            <a:r>
              <a:rPr kumimoji="0" lang="fr-CH"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 </a:t>
            </a:r>
            <a:r>
              <a:rPr kumimoji="0" lang="fr-CH" sz="900" b="0" i="0" u="none" strike="noStrike" kern="1200" cap="none" spc="-10" normalizeH="0" baseline="0" noProof="0" dirty="0" err="1">
                <a:ln>
                  <a:noFill/>
                </a:ln>
                <a:solidFill>
                  <a:prstClr val="black"/>
                </a:solidFill>
                <a:effectLst/>
                <a:uLnTx/>
                <a:uFillTx/>
                <a:latin typeface="Arial"/>
                <a:ea typeface="ＭＳ Ｐゴシック" pitchFamily="34" charset="-128"/>
                <a:cs typeface="Arial"/>
              </a:rPr>
              <a:t>inject</a:t>
            </a:r>
            <a:r>
              <a:rPr kumimoji="0" lang="fr-CH"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 </a:t>
            </a:r>
            <a:r>
              <a:rPr kumimoji="0" lang="fr-CH" sz="900" b="0" i="0" u="none" strike="noStrike" kern="1200" cap="none" spc="-10" normalizeH="0" baseline="0" noProof="0" dirty="0" err="1">
                <a:ln>
                  <a:noFill/>
                </a:ln>
                <a:solidFill>
                  <a:prstClr val="black"/>
                </a:solidFill>
                <a:effectLst/>
                <a:uLnTx/>
                <a:uFillTx/>
                <a:latin typeface="Arial"/>
                <a:ea typeface="ＭＳ Ｐゴシック" pitchFamily="34" charset="-128"/>
                <a:cs typeface="Arial"/>
              </a:rPr>
              <a:t>drugs</a:t>
            </a:r>
            <a:endParaRPr kumimoji="0" lang="fr-CH" sz="900" b="0" i="0" u="none" strike="noStrike" kern="1200" cap="none" spc="-10" normalizeH="0" baseline="0" noProof="0" dirty="0">
              <a:ln>
                <a:noFill/>
              </a:ln>
              <a:solidFill>
                <a:prstClr val="black"/>
              </a:solidFill>
              <a:effectLst/>
              <a:uLnTx/>
              <a:uFillTx/>
              <a:latin typeface="Arial"/>
              <a:ea typeface="ＭＳ Ｐゴシック" pitchFamily="34" charset="-128"/>
              <a:cs typeface="Arial"/>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1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8% </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67" name="object 6">
            <a:extLst>
              <a:ext uri="{FF2B5EF4-FFF2-40B4-BE49-F238E27FC236}">
                <a16:creationId xmlns:a16="http://schemas.microsoft.com/office/drawing/2014/main" id="{C7BE0A9C-7493-4E77-86F0-F8ED8ABA781A}"/>
              </a:ext>
            </a:extLst>
          </p:cNvPr>
          <p:cNvSpPr txBox="1"/>
          <p:nvPr/>
        </p:nvSpPr>
        <p:spPr>
          <a:xfrm>
            <a:off x="8177577" y="2838884"/>
            <a:ext cx="1418659" cy="460382"/>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Gay men and other men who have sex  with men  </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1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4%</a:t>
            </a:r>
          </a:p>
        </p:txBody>
      </p:sp>
      <p:cxnSp>
        <p:nvCxnSpPr>
          <p:cNvPr id="4" name="Straight Connector 3">
            <a:extLst>
              <a:ext uri="{FF2B5EF4-FFF2-40B4-BE49-F238E27FC236}">
                <a16:creationId xmlns:a16="http://schemas.microsoft.com/office/drawing/2014/main" id="{A5300AF3-FEE3-4882-AEAC-BA914C8C7040}"/>
              </a:ext>
            </a:extLst>
          </p:cNvPr>
          <p:cNvCxnSpPr/>
          <p:nvPr/>
        </p:nvCxnSpPr>
        <p:spPr>
          <a:xfrm>
            <a:off x="7406169" y="2612031"/>
            <a:ext cx="0" cy="32609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B9E68C98-871F-4E5E-B85A-76CCD45C9AD2}"/>
              </a:ext>
            </a:extLst>
          </p:cNvPr>
          <p:cNvCxnSpPr>
            <a:cxnSpLocks/>
          </p:cNvCxnSpPr>
          <p:nvPr/>
        </p:nvCxnSpPr>
        <p:spPr>
          <a:xfrm flipH="1">
            <a:off x="7614296" y="2838884"/>
            <a:ext cx="196495" cy="16304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E8E5A48-E9EB-4C6D-9668-F2325A521CC7}"/>
              </a:ext>
            </a:extLst>
          </p:cNvPr>
          <p:cNvCxnSpPr>
            <a:cxnSpLocks/>
          </p:cNvCxnSpPr>
          <p:nvPr/>
        </p:nvCxnSpPr>
        <p:spPr>
          <a:xfrm flipH="1">
            <a:off x="7813342" y="3069075"/>
            <a:ext cx="287513" cy="5357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0485DB0-DC8F-44F8-9E5E-054F9B136342}"/>
              </a:ext>
            </a:extLst>
          </p:cNvPr>
          <p:cNvCxnSpPr>
            <a:cxnSpLocks/>
          </p:cNvCxnSpPr>
          <p:nvPr/>
        </p:nvCxnSpPr>
        <p:spPr>
          <a:xfrm>
            <a:off x="7982837" y="3409615"/>
            <a:ext cx="236037" cy="21850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7162366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D7A663A-4DDC-447B-AE88-3188B4F03657}"/>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change in new HIV infections, by country,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Latin America, 2010–2018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C2FC3EC9-413E-4BAE-A154-AB7CED38C560}"/>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90" name="TextBox 89">
              <a:extLst>
                <a:ext uri="{FF2B5EF4-FFF2-40B4-BE49-F238E27FC236}">
                  <a16:creationId xmlns:a16="http://schemas.microsoft.com/office/drawing/2014/main" id="{7F064A1A-AC3D-420C-8567-84943425E6F4}"/>
                </a:ext>
              </a:extLst>
            </p:cNvPr>
            <p:cNvSpPr txBox="1"/>
            <p:nvPr/>
          </p:nvSpPr>
          <p:spPr>
            <a:xfrm>
              <a:off x="2128056" y="4140000"/>
              <a:ext cx="153888" cy="540211"/>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Colombia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8363187D-A4CA-4CE2-8BE7-77E5F7B3A3FA}"/>
                </a:ext>
              </a:extLst>
            </p:cNvPr>
            <p:cNvSpPr txBox="1"/>
            <p:nvPr/>
          </p:nvSpPr>
          <p:spPr>
            <a:xfrm>
              <a:off x="2578056" y="4140000"/>
              <a:ext cx="153888" cy="474489"/>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Ecuador</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7EC6A6A2-370E-44E3-B41A-6A4F068362C9}"/>
                </a:ext>
              </a:extLst>
            </p:cNvPr>
            <p:cNvSpPr txBox="1"/>
            <p:nvPr/>
          </p:nvSpPr>
          <p:spPr>
            <a:xfrm>
              <a:off x="3028055" y="4140000"/>
              <a:ext cx="153888" cy="545021"/>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Paraguay</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F12AE775-A7BC-49B9-8E9E-75B4EEBF9E95}"/>
                </a:ext>
              </a:extLst>
            </p:cNvPr>
            <p:cNvSpPr txBox="1"/>
            <p:nvPr/>
          </p:nvSpPr>
          <p:spPr>
            <a:xfrm>
              <a:off x="3481656" y="4140000"/>
              <a:ext cx="153888" cy="474489"/>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Panama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D384F964-9CEE-430E-BA79-1F8AF2B5BCF2}"/>
                </a:ext>
              </a:extLst>
            </p:cNvPr>
            <p:cNvSpPr txBox="1"/>
            <p:nvPr/>
          </p:nvSpPr>
          <p:spPr>
            <a:xfrm>
              <a:off x="3928056" y="4140000"/>
              <a:ext cx="153888" cy="269304"/>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Peru</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4BE7BE63-55E3-4E38-808C-87DED7DD4519}"/>
                </a:ext>
              </a:extLst>
            </p:cNvPr>
            <p:cNvSpPr txBox="1"/>
            <p:nvPr/>
          </p:nvSpPr>
          <p:spPr>
            <a:xfrm>
              <a:off x="4378056" y="4140000"/>
              <a:ext cx="153888" cy="405559"/>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Mexico</a:t>
              </a:r>
            </a:p>
          </p:txBody>
        </p:sp>
        <p:sp>
          <p:nvSpPr>
            <p:cNvPr id="96" name="TextBox 95">
              <a:extLst>
                <a:ext uri="{FF2B5EF4-FFF2-40B4-BE49-F238E27FC236}">
                  <a16:creationId xmlns:a16="http://schemas.microsoft.com/office/drawing/2014/main" id="{7A52E24A-4683-40DB-97D1-D3E1067818B6}"/>
                </a:ext>
              </a:extLst>
            </p:cNvPr>
            <p:cNvSpPr txBox="1"/>
            <p:nvPr/>
          </p:nvSpPr>
          <p:spPr>
            <a:xfrm>
              <a:off x="4828055" y="4140000"/>
              <a:ext cx="153888" cy="545021"/>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Argentina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7" name="TextBox 96">
              <a:extLst>
                <a:ext uri="{FF2B5EF4-FFF2-40B4-BE49-F238E27FC236}">
                  <a16:creationId xmlns:a16="http://schemas.microsoft.com/office/drawing/2014/main" id="{BBCD58E8-7180-46AE-93E1-AF9BC84D8195}"/>
                </a:ext>
              </a:extLst>
            </p:cNvPr>
            <p:cNvSpPr txBox="1"/>
            <p:nvPr/>
          </p:nvSpPr>
          <p:spPr>
            <a:xfrm>
              <a:off x="5278055" y="4140000"/>
              <a:ext cx="153888" cy="623569"/>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Guatemala</a:t>
              </a:r>
            </a:p>
          </p:txBody>
        </p:sp>
        <p:sp>
          <p:nvSpPr>
            <p:cNvPr id="98" name="TextBox 97">
              <a:extLst>
                <a:ext uri="{FF2B5EF4-FFF2-40B4-BE49-F238E27FC236}">
                  <a16:creationId xmlns:a16="http://schemas.microsoft.com/office/drawing/2014/main" id="{0FAAF607-2862-42FF-9B96-9F893BDF9862}"/>
                </a:ext>
              </a:extLst>
            </p:cNvPr>
            <p:cNvSpPr txBox="1"/>
            <p:nvPr/>
          </p:nvSpPr>
          <p:spPr>
            <a:xfrm>
              <a:off x="5728056" y="4140000"/>
              <a:ext cx="153888" cy="553037"/>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Honduras</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AC8F04B8-893A-4272-A519-4D9AA0CF3CC2}"/>
                </a:ext>
              </a:extLst>
            </p:cNvPr>
            <p:cNvSpPr txBox="1"/>
            <p:nvPr/>
          </p:nvSpPr>
          <p:spPr>
            <a:xfrm>
              <a:off x="6178056" y="4140000"/>
              <a:ext cx="153888" cy="482503"/>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Uruguay</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2195A697-D56C-4BC9-8214-422F618A77F7}"/>
                </a:ext>
              </a:extLst>
            </p:cNvPr>
            <p:cNvSpPr txBox="1"/>
            <p:nvPr/>
          </p:nvSpPr>
          <p:spPr>
            <a:xfrm>
              <a:off x="6628056" y="4140000"/>
              <a:ext cx="153888" cy="625171"/>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Costa Rica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1" name="TextBox 100">
              <a:extLst>
                <a:ext uri="{FF2B5EF4-FFF2-40B4-BE49-F238E27FC236}">
                  <a16:creationId xmlns:a16="http://schemas.microsoft.com/office/drawing/2014/main" id="{0655BCDD-3997-4C67-9682-2CAFEBD8BBCC}"/>
                </a:ext>
              </a:extLst>
            </p:cNvPr>
            <p:cNvSpPr txBox="1"/>
            <p:nvPr/>
          </p:nvSpPr>
          <p:spPr>
            <a:xfrm>
              <a:off x="7078056" y="4140000"/>
              <a:ext cx="153888" cy="320601"/>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Brazil</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2" name="TextBox 101">
              <a:extLst>
                <a:ext uri="{FF2B5EF4-FFF2-40B4-BE49-F238E27FC236}">
                  <a16:creationId xmlns:a16="http://schemas.microsoft.com/office/drawing/2014/main" id="{15117155-6FFE-4D77-8DE3-FC58D8C7EF79}"/>
                </a:ext>
              </a:extLst>
            </p:cNvPr>
            <p:cNvSpPr txBox="1"/>
            <p:nvPr/>
          </p:nvSpPr>
          <p:spPr>
            <a:xfrm>
              <a:off x="7528056" y="4140000"/>
              <a:ext cx="153888" cy="1673536"/>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Bolivia (</a:t>
              </a:r>
              <a:r>
                <a:rPr kumimoji="0" lang="en-GB" sz="10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Plurinational</a:t>
              </a: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State of)</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CF4733C6-E7A3-4BD4-97DD-9FA41BE8D84B}"/>
                </a:ext>
              </a:extLst>
            </p:cNvPr>
            <p:cNvSpPr txBox="1"/>
            <p:nvPr/>
          </p:nvSpPr>
          <p:spPr>
            <a:xfrm>
              <a:off x="7978056" y="4140000"/>
              <a:ext cx="153888" cy="291747"/>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Chile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4" name="TextBox 103">
              <a:extLst>
                <a:ext uri="{FF2B5EF4-FFF2-40B4-BE49-F238E27FC236}">
                  <a16:creationId xmlns:a16="http://schemas.microsoft.com/office/drawing/2014/main" id="{81405E39-DE32-4875-9260-5B60461C14B0}"/>
                </a:ext>
              </a:extLst>
            </p:cNvPr>
            <p:cNvSpPr txBox="1"/>
            <p:nvPr/>
          </p:nvSpPr>
          <p:spPr>
            <a:xfrm>
              <a:off x="594000" y="2579638"/>
              <a:ext cx="123111" cy="384721"/>
            </a:xfrm>
            <a:prstGeom prst="rect">
              <a:avLst/>
            </a:prstGeom>
            <a:noFill/>
          </p:spPr>
          <p:txBody>
            <a:bodyPr vert="vert270"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7" name="TextBox 56">
              <a:extLst>
                <a:ext uri="{FF2B5EF4-FFF2-40B4-BE49-F238E27FC236}">
                  <a16:creationId xmlns:a16="http://schemas.microsoft.com/office/drawing/2014/main" id="{72CC4432-341E-4078-A6A6-B9E3D8D6B03B}"/>
                </a:ext>
              </a:extLst>
            </p:cNvPr>
            <p:cNvSpPr txBox="1"/>
            <p:nvPr/>
          </p:nvSpPr>
          <p:spPr>
            <a:xfrm>
              <a:off x="874120" y="144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6" name="TextBox 105">
              <a:extLst>
                <a:ext uri="{FF2B5EF4-FFF2-40B4-BE49-F238E27FC236}">
                  <a16:creationId xmlns:a16="http://schemas.microsoft.com/office/drawing/2014/main" id="{2A305E6C-541A-47C9-B22F-30F60F1BCFEA}"/>
                </a:ext>
              </a:extLst>
            </p:cNvPr>
            <p:cNvSpPr txBox="1"/>
            <p:nvPr/>
          </p:nvSpPr>
          <p:spPr>
            <a:xfrm>
              <a:off x="938240" y="2451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344F5917-E7AF-4BB8-ADF0-C8EACDDEC67A}"/>
                </a:ext>
              </a:extLst>
            </p:cNvPr>
            <p:cNvSpPr txBox="1"/>
            <p:nvPr/>
          </p:nvSpPr>
          <p:spPr>
            <a:xfrm>
              <a:off x="835648" y="2955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8" name="TextBox 107">
              <a:extLst>
                <a:ext uri="{FF2B5EF4-FFF2-40B4-BE49-F238E27FC236}">
                  <a16:creationId xmlns:a16="http://schemas.microsoft.com/office/drawing/2014/main" id="{4AD8F548-2562-44E1-9510-A93E8440F6AD}"/>
                </a:ext>
              </a:extLst>
            </p:cNvPr>
            <p:cNvSpPr txBox="1"/>
            <p:nvPr/>
          </p:nvSpPr>
          <p:spPr>
            <a:xfrm>
              <a:off x="835648" y="3207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9" name="TextBox 108">
              <a:extLst>
                <a:ext uri="{FF2B5EF4-FFF2-40B4-BE49-F238E27FC236}">
                  <a16:creationId xmlns:a16="http://schemas.microsoft.com/office/drawing/2014/main" id="{4D5E067D-592E-49AF-824A-88D44B43E7EB}"/>
                </a:ext>
              </a:extLst>
            </p:cNvPr>
            <p:cNvSpPr txBox="1"/>
            <p:nvPr/>
          </p:nvSpPr>
          <p:spPr>
            <a:xfrm>
              <a:off x="835648" y="3459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0" name="TextBox 109">
              <a:extLst>
                <a:ext uri="{FF2B5EF4-FFF2-40B4-BE49-F238E27FC236}">
                  <a16:creationId xmlns:a16="http://schemas.microsoft.com/office/drawing/2014/main" id="{97E8B319-88DB-4B66-A3B6-F48FBD65DD0A}"/>
                </a:ext>
              </a:extLst>
            </p:cNvPr>
            <p:cNvSpPr txBox="1"/>
            <p:nvPr/>
          </p:nvSpPr>
          <p:spPr>
            <a:xfrm>
              <a:off x="835648" y="3711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433274E0-6BC4-42FE-9EA3-C8974AF0F505}"/>
                </a:ext>
              </a:extLst>
            </p:cNvPr>
            <p:cNvSpPr txBox="1"/>
            <p:nvPr/>
          </p:nvSpPr>
          <p:spPr>
            <a:xfrm>
              <a:off x="835648" y="396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6D0DC62B-C3B7-4279-95E9-91E18B44D1A4}"/>
                </a:ext>
              </a:extLst>
            </p:cNvPr>
            <p:cNvSpPr txBox="1"/>
            <p:nvPr/>
          </p:nvSpPr>
          <p:spPr>
            <a:xfrm>
              <a:off x="1678055" y="4140000"/>
              <a:ext cx="153888" cy="581891"/>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Nicaragua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FAF9D977-1A5D-4F17-A331-DBE7248F9975}"/>
                </a:ext>
              </a:extLst>
            </p:cNvPr>
            <p:cNvSpPr txBox="1"/>
            <p:nvPr/>
          </p:nvSpPr>
          <p:spPr>
            <a:xfrm>
              <a:off x="1228055" y="4140000"/>
              <a:ext cx="153888" cy="652423"/>
            </a:xfrm>
            <a:prstGeom prst="rect">
              <a:avLst/>
            </a:prstGeom>
            <a:noFill/>
          </p:spPr>
          <p:txBody>
            <a:bodyPr vert="vert270"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El Salvador</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9" name="object 21">
              <a:extLst>
                <a:ext uri="{FF2B5EF4-FFF2-40B4-BE49-F238E27FC236}">
                  <a16:creationId xmlns:a16="http://schemas.microsoft.com/office/drawing/2014/main" id="{006D7AA3-3A88-4D09-8BC5-888347D857A4}"/>
                </a:ext>
              </a:extLst>
            </p:cNvPr>
            <p:cNvSpPr/>
            <p:nvPr/>
          </p:nvSpPr>
          <p:spPr>
            <a:xfrm>
              <a:off x="1080000" y="1512000"/>
              <a:ext cx="0" cy="2520000"/>
            </a:xfrm>
            <a:custGeom>
              <a:avLst/>
              <a:gdLst/>
              <a:ahLst/>
              <a:cxnLst/>
              <a:rect l="l" t="t" r="r" b="b"/>
              <a:pathLst>
                <a:path h="2372360">
                  <a:moveTo>
                    <a:pt x="0" y="0"/>
                  </a:moveTo>
                  <a:lnTo>
                    <a:pt x="0" y="2372118"/>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cxnSp>
          <p:nvCxnSpPr>
            <p:cNvPr id="87" name="Straight Connector 86">
              <a:extLst>
                <a:ext uri="{FF2B5EF4-FFF2-40B4-BE49-F238E27FC236}">
                  <a16:creationId xmlns:a16="http://schemas.microsoft.com/office/drawing/2014/main" id="{96617F0A-0CB8-4B44-824D-F9814E59C065}"/>
                </a:ext>
              </a:extLst>
            </p:cNvPr>
            <p:cNvCxnSpPr/>
            <p:nvPr/>
          </p:nvCxnSpPr>
          <p:spPr>
            <a:xfrm>
              <a:off x="1080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369FD6E2-B93C-48DC-B1DB-E9113B2970EE}"/>
                </a:ext>
              </a:extLst>
            </p:cNvPr>
            <p:cNvCxnSpPr/>
            <p:nvPr/>
          </p:nvCxnSpPr>
          <p:spPr>
            <a:xfrm>
              <a:off x="1080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Rectangle 119">
              <a:extLst>
                <a:ext uri="{FF2B5EF4-FFF2-40B4-BE49-F238E27FC236}">
                  <a16:creationId xmlns:a16="http://schemas.microsoft.com/office/drawing/2014/main" id="{C4655627-E5D6-49DA-8BE1-8764CD913E88}"/>
                </a:ext>
              </a:extLst>
            </p:cNvPr>
            <p:cNvSpPr/>
            <p:nvPr/>
          </p:nvSpPr>
          <p:spPr>
            <a:xfrm>
              <a:off x="2124000" y="2519998"/>
              <a:ext cx="180000" cy="543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1" name="Rectangle 120">
              <a:extLst>
                <a:ext uri="{FF2B5EF4-FFF2-40B4-BE49-F238E27FC236}">
                  <a16:creationId xmlns:a16="http://schemas.microsoft.com/office/drawing/2014/main" id="{3D650BE3-19CE-4819-81F4-56D1F0CF2520}"/>
                </a:ext>
              </a:extLst>
            </p:cNvPr>
            <p:cNvSpPr/>
            <p:nvPr/>
          </p:nvSpPr>
          <p:spPr>
            <a:xfrm>
              <a:off x="1674000" y="2519999"/>
              <a:ext cx="180000" cy="71651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5" name="Rectangle 134">
              <a:extLst>
                <a:ext uri="{FF2B5EF4-FFF2-40B4-BE49-F238E27FC236}">
                  <a16:creationId xmlns:a16="http://schemas.microsoft.com/office/drawing/2014/main" id="{BD20D3B4-701D-466A-BBA3-90B6E0EFA5F6}"/>
                </a:ext>
              </a:extLst>
            </p:cNvPr>
            <p:cNvSpPr/>
            <p:nvPr/>
          </p:nvSpPr>
          <p:spPr>
            <a:xfrm>
              <a:off x="2574000" y="2520000"/>
              <a:ext cx="180000" cy="28618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4" name="Rectangle 83">
              <a:extLst>
                <a:ext uri="{FF2B5EF4-FFF2-40B4-BE49-F238E27FC236}">
                  <a16:creationId xmlns:a16="http://schemas.microsoft.com/office/drawing/2014/main" id="{EB0EA92C-6ED4-479D-AC53-FDADE9F4B7C8}"/>
                </a:ext>
              </a:extLst>
            </p:cNvPr>
            <p:cNvSpPr/>
            <p:nvPr/>
          </p:nvSpPr>
          <p:spPr>
            <a:xfrm>
              <a:off x="1224000" y="2519999"/>
              <a:ext cx="180000" cy="119158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5" name="Rectangle 84">
              <a:extLst>
                <a:ext uri="{FF2B5EF4-FFF2-40B4-BE49-F238E27FC236}">
                  <a16:creationId xmlns:a16="http://schemas.microsoft.com/office/drawing/2014/main" id="{DD36D9D6-1FF3-418B-AB1D-50540F13DECE}"/>
                </a:ext>
              </a:extLst>
            </p:cNvPr>
            <p:cNvSpPr/>
            <p:nvPr/>
          </p:nvSpPr>
          <p:spPr>
            <a:xfrm>
              <a:off x="5724000" y="2335330"/>
              <a:ext cx="180000" cy="18467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6" name="Rectangle 85">
              <a:extLst>
                <a:ext uri="{FF2B5EF4-FFF2-40B4-BE49-F238E27FC236}">
                  <a16:creationId xmlns:a16="http://schemas.microsoft.com/office/drawing/2014/main" id="{B516170B-49A2-4373-9CD4-DF6B36D15E1E}"/>
                </a:ext>
              </a:extLst>
            </p:cNvPr>
            <p:cNvSpPr/>
            <p:nvPr/>
          </p:nvSpPr>
          <p:spPr>
            <a:xfrm>
              <a:off x="5274000" y="2359738"/>
              <a:ext cx="180000" cy="16026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2" name="Rectangle 111">
              <a:extLst>
                <a:ext uri="{FF2B5EF4-FFF2-40B4-BE49-F238E27FC236}">
                  <a16:creationId xmlns:a16="http://schemas.microsoft.com/office/drawing/2014/main" id="{9DBC4EDB-5C20-406D-B9D9-8AE278C44CA2}"/>
                </a:ext>
              </a:extLst>
            </p:cNvPr>
            <p:cNvSpPr/>
            <p:nvPr/>
          </p:nvSpPr>
          <p:spPr>
            <a:xfrm>
              <a:off x="6174000" y="2293222"/>
              <a:ext cx="180000" cy="22677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3" name="Rectangle 112">
              <a:extLst>
                <a:ext uri="{FF2B5EF4-FFF2-40B4-BE49-F238E27FC236}">
                  <a16:creationId xmlns:a16="http://schemas.microsoft.com/office/drawing/2014/main" id="{F610154F-F162-47FE-9298-639DA895D4B9}"/>
                </a:ext>
              </a:extLst>
            </p:cNvPr>
            <p:cNvSpPr/>
            <p:nvPr/>
          </p:nvSpPr>
          <p:spPr>
            <a:xfrm>
              <a:off x="4824000" y="2462400"/>
              <a:ext cx="180000" cy="57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5" name="Rectangle 114">
              <a:extLst>
                <a:ext uri="{FF2B5EF4-FFF2-40B4-BE49-F238E27FC236}">
                  <a16:creationId xmlns:a16="http://schemas.microsoft.com/office/drawing/2014/main" id="{1C4DFD10-8C84-43C7-9F91-00071FFEE2B4}"/>
                </a:ext>
              </a:extLst>
            </p:cNvPr>
            <p:cNvSpPr/>
            <p:nvPr/>
          </p:nvSpPr>
          <p:spPr>
            <a:xfrm>
              <a:off x="3924000" y="2520000"/>
              <a:ext cx="180000" cy="13788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6" name="Rectangle 115">
              <a:extLst>
                <a:ext uri="{FF2B5EF4-FFF2-40B4-BE49-F238E27FC236}">
                  <a16:creationId xmlns:a16="http://schemas.microsoft.com/office/drawing/2014/main" id="{8203D4ED-6DFE-40CD-83B5-26037C384154}"/>
                </a:ext>
              </a:extLst>
            </p:cNvPr>
            <p:cNvSpPr/>
            <p:nvPr/>
          </p:nvSpPr>
          <p:spPr>
            <a:xfrm>
              <a:off x="3474000" y="2520000"/>
              <a:ext cx="180000" cy="20872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8" name="Rectangle 117">
              <a:extLst>
                <a:ext uri="{FF2B5EF4-FFF2-40B4-BE49-F238E27FC236}">
                  <a16:creationId xmlns:a16="http://schemas.microsoft.com/office/drawing/2014/main" id="{0CE85240-4AF1-4750-B5FA-F85380CD9994}"/>
                </a:ext>
              </a:extLst>
            </p:cNvPr>
            <p:cNvSpPr/>
            <p:nvPr/>
          </p:nvSpPr>
          <p:spPr>
            <a:xfrm>
              <a:off x="3024000" y="2520000"/>
              <a:ext cx="180000" cy="26764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2" name="Rectangle 121">
              <a:extLst>
                <a:ext uri="{FF2B5EF4-FFF2-40B4-BE49-F238E27FC236}">
                  <a16:creationId xmlns:a16="http://schemas.microsoft.com/office/drawing/2014/main" id="{F469FCF1-DD14-44A8-8004-C8A3A545058C}"/>
                </a:ext>
              </a:extLst>
            </p:cNvPr>
            <p:cNvSpPr/>
            <p:nvPr/>
          </p:nvSpPr>
          <p:spPr>
            <a:xfrm>
              <a:off x="7524000" y="1978395"/>
              <a:ext cx="180000" cy="54160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3" name="Rectangle 122">
              <a:extLst>
                <a:ext uri="{FF2B5EF4-FFF2-40B4-BE49-F238E27FC236}">
                  <a16:creationId xmlns:a16="http://schemas.microsoft.com/office/drawing/2014/main" id="{8F2A1DEC-BB07-48B6-BE99-37AFCAC3D73F}"/>
                </a:ext>
              </a:extLst>
            </p:cNvPr>
            <p:cNvSpPr/>
            <p:nvPr/>
          </p:nvSpPr>
          <p:spPr>
            <a:xfrm>
              <a:off x="7074000" y="1989117"/>
              <a:ext cx="180000" cy="53088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4" name="Rectangle 123">
              <a:extLst>
                <a:ext uri="{FF2B5EF4-FFF2-40B4-BE49-F238E27FC236}">
                  <a16:creationId xmlns:a16="http://schemas.microsoft.com/office/drawing/2014/main" id="{C5CA8AFB-7FE9-4C75-8093-197F7461025B}"/>
                </a:ext>
              </a:extLst>
            </p:cNvPr>
            <p:cNvSpPr/>
            <p:nvPr/>
          </p:nvSpPr>
          <p:spPr>
            <a:xfrm>
              <a:off x="7974000" y="1687221"/>
              <a:ext cx="180000" cy="83277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5" name="Rectangle 124">
              <a:extLst>
                <a:ext uri="{FF2B5EF4-FFF2-40B4-BE49-F238E27FC236}">
                  <a16:creationId xmlns:a16="http://schemas.microsoft.com/office/drawing/2014/main" id="{7B605E93-6E6F-4439-8680-F467A34C5F5E}"/>
                </a:ext>
              </a:extLst>
            </p:cNvPr>
            <p:cNvSpPr/>
            <p:nvPr/>
          </p:nvSpPr>
          <p:spPr>
            <a:xfrm>
              <a:off x="6624000" y="1998475"/>
              <a:ext cx="180000" cy="52152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cxnSp>
          <p:nvCxnSpPr>
            <p:cNvPr id="71" name="Straight Connector 70">
              <a:extLst>
                <a:ext uri="{FF2B5EF4-FFF2-40B4-BE49-F238E27FC236}">
                  <a16:creationId xmlns:a16="http://schemas.microsoft.com/office/drawing/2014/main" id="{7169106F-DB88-4009-8CEB-D705ADAC915E}"/>
                </a:ext>
              </a:extLst>
            </p:cNvPr>
            <p:cNvCxnSpPr/>
            <p:nvPr/>
          </p:nvCxnSpPr>
          <p:spPr>
            <a:xfrm>
              <a:off x="1080000" y="2520000"/>
              <a:ext cx="720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60DB3083-8CB8-4EA4-8AE1-4293EA6193CB}"/>
                </a:ext>
              </a:extLst>
            </p:cNvPr>
            <p:cNvSpPr txBox="1"/>
            <p:nvPr/>
          </p:nvSpPr>
          <p:spPr>
            <a:xfrm>
              <a:off x="874120" y="1695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4" name="TextBox 53">
              <a:extLst>
                <a:ext uri="{FF2B5EF4-FFF2-40B4-BE49-F238E27FC236}">
                  <a16:creationId xmlns:a16="http://schemas.microsoft.com/office/drawing/2014/main" id="{56170730-D62A-404B-9E52-6C3F6E65E11A}"/>
                </a:ext>
              </a:extLst>
            </p:cNvPr>
            <p:cNvSpPr txBox="1"/>
            <p:nvPr/>
          </p:nvSpPr>
          <p:spPr>
            <a:xfrm>
              <a:off x="874120" y="2199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5" name="TextBox 54">
              <a:extLst>
                <a:ext uri="{FF2B5EF4-FFF2-40B4-BE49-F238E27FC236}">
                  <a16:creationId xmlns:a16="http://schemas.microsoft.com/office/drawing/2014/main" id="{F44FAC34-E378-484E-BD42-D7471A73E40D}"/>
                </a:ext>
              </a:extLst>
            </p:cNvPr>
            <p:cNvSpPr txBox="1"/>
            <p:nvPr/>
          </p:nvSpPr>
          <p:spPr>
            <a:xfrm>
              <a:off x="835648" y="270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8" name="TextBox 57">
              <a:extLst>
                <a:ext uri="{FF2B5EF4-FFF2-40B4-BE49-F238E27FC236}">
                  <a16:creationId xmlns:a16="http://schemas.microsoft.com/office/drawing/2014/main" id="{5F8C39C1-966E-4418-8020-BF01D0BE290A}"/>
                </a:ext>
              </a:extLst>
            </p:cNvPr>
            <p:cNvSpPr txBox="1"/>
            <p:nvPr/>
          </p:nvSpPr>
          <p:spPr>
            <a:xfrm>
              <a:off x="874120" y="1947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8" name="object 92">
              <a:extLst>
                <a:ext uri="{FF2B5EF4-FFF2-40B4-BE49-F238E27FC236}">
                  <a16:creationId xmlns:a16="http://schemas.microsoft.com/office/drawing/2014/main" id="{4E28323E-63FF-4EBC-8A7F-75DCE97DFD81}"/>
                </a:ext>
              </a:extLst>
            </p:cNvPr>
            <p:cNvSpPr txBox="1"/>
            <p:nvPr/>
          </p:nvSpPr>
          <p:spPr>
            <a:xfrm>
              <a:off x="1223994" y="3722400"/>
              <a:ext cx="180000"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-4</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8</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9" name="object 93">
              <a:extLst>
                <a:ext uri="{FF2B5EF4-FFF2-40B4-BE49-F238E27FC236}">
                  <a16:creationId xmlns:a16="http://schemas.microsoft.com/office/drawing/2014/main" id="{9EF4F30B-0188-4410-B065-92D54CBDDF6A}"/>
                </a:ext>
              </a:extLst>
            </p:cNvPr>
            <p:cNvSpPr txBox="1"/>
            <p:nvPr/>
          </p:nvSpPr>
          <p:spPr>
            <a:xfrm>
              <a:off x="2124000" y="3074400"/>
              <a:ext cx="157944"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-2</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0" name="object 94">
              <a:extLst>
                <a:ext uri="{FF2B5EF4-FFF2-40B4-BE49-F238E27FC236}">
                  <a16:creationId xmlns:a16="http://schemas.microsoft.com/office/drawing/2014/main" id="{F737ABE7-94DD-4F9B-A79F-389DE02E1114}"/>
                </a:ext>
              </a:extLst>
            </p:cNvPr>
            <p:cNvSpPr txBox="1"/>
            <p:nvPr/>
          </p:nvSpPr>
          <p:spPr>
            <a:xfrm>
              <a:off x="2573997" y="2822400"/>
              <a:ext cx="180000"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-1</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1" name="object 95">
              <a:extLst>
                <a:ext uri="{FF2B5EF4-FFF2-40B4-BE49-F238E27FC236}">
                  <a16:creationId xmlns:a16="http://schemas.microsoft.com/office/drawing/2014/main" id="{27C10061-06B8-47D9-85B8-D12BD7936E91}"/>
                </a:ext>
              </a:extLst>
            </p:cNvPr>
            <p:cNvSpPr txBox="1"/>
            <p:nvPr/>
          </p:nvSpPr>
          <p:spPr>
            <a:xfrm>
              <a:off x="3023999" y="2797200"/>
              <a:ext cx="180000"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-1</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6" name="object 96">
              <a:extLst>
                <a:ext uri="{FF2B5EF4-FFF2-40B4-BE49-F238E27FC236}">
                  <a16:creationId xmlns:a16="http://schemas.microsoft.com/office/drawing/2014/main" id="{C76F8163-E1BC-40A2-BF0D-99FD59DAC0AF}"/>
                </a:ext>
              </a:extLst>
            </p:cNvPr>
            <p:cNvSpPr txBox="1"/>
            <p:nvPr/>
          </p:nvSpPr>
          <p:spPr>
            <a:xfrm>
              <a:off x="3474000" y="2739600"/>
              <a:ext cx="180000"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8</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7" name="object 97">
              <a:extLst>
                <a:ext uri="{FF2B5EF4-FFF2-40B4-BE49-F238E27FC236}">
                  <a16:creationId xmlns:a16="http://schemas.microsoft.com/office/drawing/2014/main" id="{29CA6D04-B7B4-4574-A802-1CEE5EFA319A}"/>
                </a:ext>
              </a:extLst>
            </p:cNvPr>
            <p:cNvSpPr txBox="1"/>
            <p:nvPr/>
          </p:nvSpPr>
          <p:spPr>
            <a:xfrm>
              <a:off x="3924000" y="2667600"/>
              <a:ext cx="180000"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6</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8" name="object 98">
              <a:extLst>
                <a:ext uri="{FF2B5EF4-FFF2-40B4-BE49-F238E27FC236}">
                  <a16:creationId xmlns:a16="http://schemas.microsoft.com/office/drawing/2014/main" id="{02237BA3-F4E1-4BBC-AEE0-420AA412070F}"/>
                </a:ext>
              </a:extLst>
            </p:cNvPr>
            <p:cNvSpPr txBox="1"/>
            <p:nvPr/>
          </p:nvSpPr>
          <p:spPr>
            <a:xfrm>
              <a:off x="4374000" y="257056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9" name="object 99">
              <a:extLst>
                <a:ext uri="{FF2B5EF4-FFF2-40B4-BE49-F238E27FC236}">
                  <a16:creationId xmlns:a16="http://schemas.microsoft.com/office/drawing/2014/main" id="{DAC55F88-B516-471B-A474-2662EDBA5843}"/>
                </a:ext>
              </a:extLst>
            </p:cNvPr>
            <p:cNvSpPr txBox="1"/>
            <p:nvPr/>
          </p:nvSpPr>
          <p:spPr>
            <a:xfrm>
              <a:off x="4824000" y="2314800"/>
              <a:ext cx="177407"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2</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0" name="object 100">
              <a:extLst>
                <a:ext uri="{FF2B5EF4-FFF2-40B4-BE49-F238E27FC236}">
                  <a16:creationId xmlns:a16="http://schemas.microsoft.com/office/drawing/2014/main" id="{FB9456DB-6A18-434F-B76F-E3DD9042E088}"/>
                </a:ext>
              </a:extLst>
            </p:cNvPr>
            <p:cNvSpPr txBox="1"/>
            <p:nvPr/>
          </p:nvSpPr>
          <p:spPr>
            <a:xfrm>
              <a:off x="5271406" y="2214000"/>
              <a:ext cx="177408"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6</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1" name="object 101">
              <a:extLst>
                <a:ext uri="{FF2B5EF4-FFF2-40B4-BE49-F238E27FC236}">
                  <a16:creationId xmlns:a16="http://schemas.microsoft.com/office/drawing/2014/main" id="{AAAAC101-C100-4A06-97D9-42A119A3A907}"/>
                </a:ext>
              </a:extLst>
            </p:cNvPr>
            <p:cNvSpPr txBox="1"/>
            <p:nvPr/>
          </p:nvSpPr>
          <p:spPr>
            <a:xfrm>
              <a:off x="5722707" y="2188800"/>
              <a:ext cx="179995"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7</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2" name="object 102">
              <a:extLst>
                <a:ext uri="{FF2B5EF4-FFF2-40B4-BE49-F238E27FC236}">
                  <a16:creationId xmlns:a16="http://schemas.microsoft.com/office/drawing/2014/main" id="{F04D6279-94A0-4EA3-AECC-6A6A11CBB4EA}"/>
                </a:ext>
              </a:extLst>
            </p:cNvPr>
            <p:cNvSpPr txBox="1"/>
            <p:nvPr/>
          </p:nvSpPr>
          <p:spPr>
            <a:xfrm>
              <a:off x="6174001" y="2145600"/>
              <a:ext cx="180000"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9</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3" name="object 103">
              <a:extLst>
                <a:ext uri="{FF2B5EF4-FFF2-40B4-BE49-F238E27FC236}">
                  <a16:creationId xmlns:a16="http://schemas.microsoft.com/office/drawing/2014/main" id="{E1719D47-DC87-4966-A73A-1523050C7ECD}"/>
                </a:ext>
              </a:extLst>
            </p:cNvPr>
            <p:cNvSpPr txBox="1"/>
            <p:nvPr/>
          </p:nvSpPr>
          <p:spPr>
            <a:xfrm>
              <a:off x="6623472" y="1850400"/>
              <a:ext cx="180000"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4" name="object 104">
              <a:extLst>
                <a:ext uri="{FF2B5EF4-FFF2-40B4-BE49-F238E27FC236}">
                  <a16:creationId xmlns:a16="http://schemas.microsoft.com/office/drawing/2014/main" id="{0B3707F4-9ADB-4CB2-B08B-8B64AACA5B66}"/>
                </a:ext>
              </a:extLst>
            </p:cNvPr>
            <p:cNvSpPr txBox="1"/>
            <p:nvPr/>
          </p:nvSpPr>
          <p:spPr>
            <a:xfrm>
              <a:off x="7071412" y="1843200"/>
              <a:ext cx="179997"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1</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6" name="object 105">
              <a:extLst>
                <a:ext uri="{FF2B5EF4-FFF2-40B4-BE49-F238E27FC236}">
                  <a16:creationId xmlns:a16="http://schemas.microsoft.com/office/drawing/2014/main" id="{B5925C8F-145A-4F79-A6CB-B72E7D4E47A5}"/>
                </a:ext>
              </a:extLst>
            </p:cNvPr>
            <p:cNvSpPr txBox="1"/>
            <p:nvPr/>
          </p:nvSpPr>
          <p:spPr>
            <a:xfrm>
              <a:off x="7519349" y="1832400"/>
              <a:ext cx="180000" cy="136800"/>
            </a:xfrm>
            <a:prstGeom prst="rect">
              <a:avLst/>
            </a:prstGeom>
          </p:spPr>
          <p:txBody>
            <a:bodyPr vert="horz" wrap="square" lIns="0" tIns="12065" rIns="0" bIns="0" rtlCol="0" anchor="ctr">
              <a:noAutofit/>
            </a:bodyPr>
            <a:lstStyle>
              <a:defPPr>
                <a:defRPr lang="en-US"/>
              </a:defPPr>
              <a:lvl1pPr marL="12700" algn="ctr" fontAlgn="auto">
                <a:spcBef>
                  <a:spcPts val="95"/>
                </a:spcBef>
                <a:spcAft>
                  <a:spcPts val="0"/>
                </a:spcAft>
                <a:defRPr sz="700" spc="-35">
                  <a:latin typeface="Arial"/>
                  <a:ea typeface="+mn-ea"/>
                  <a:cs typeface="Arial"/>
                </a:defRPr>
              </a:lvl1p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5" normalizeH="0" baseline="0" noProof="0" dirty="0">
                  <a:ln>
                    <a:noFill/>
                  </a:ln>
                  <a:solidFill>
                    <a:prstClr val="black"/>
                  </a:solidFill>
                  <a:effectLst/>
                  <a:uLnTx/>
                  <a:uFillTx/>
                  <a:latin typeface="Arial"/>
                  <a:ea typeface="+mn-ea"/>
                  <a:cs typeface="Arial"/>
                </a:rPr>
                <a:t>22</a:t>
              </a:r>
            </a:p>
          </p:txBody>
        </p:sp>
        <p:sp>
          <p:nvSpPr>
            <p:cNvPr id="137" name="object 106">
              <a:extLst>
                <a:ext uri="{FF2B5EF4-FFF2-40B4-BE49-F238E27FC236}">
                  <a16:creationId xmlns:a16="http://schemas.microsoft.com/office/drawing/2014/main" id="{7CD74896-A688-46F4-93F9-DE5C8451B091}"/>
                </a:ext>
              </a:extLst>
            </p:cNvPr>
            <p:cNvSpPr txBox="1"/>
            <p:nvPr/>
          </p:nvSpPr>
          <p:spPr>
            <a:xfrm>
              <a:off x="7971186" y="1540800"/>
              <a:ext cx="182252"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3</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4</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9" name="object 92">
              <a:extLst>
                <a:ext uri="{FF2B5EF4-FFF2-40B4-BE49-F238E27FC236}">
                  <a16:creationId xmlns:a16="http://schemas.microsoft.com/office/drawing/2014/main" id="{BFD0CDF2-1390-4075-8FE7-EA585DEEB243}"/>
                </a:ext>
              </a:extLst>
            </p:cNvPr>
            <p:cNvSpPr txBox="1"/>
            <p:nvPr/>
          </p:nvSpPr>
          <p:spPr>
            <a:xfrm>
              <a:off x="1674001" y="3250800"/>
              <a:ext cx="179999" cy="135293"/>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a:t>
              </a:r>
              <a:r>
                <a:rPr kumimoji="0" lang="en-GB"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29</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spTree>
    <p:extLst>
      <p:ext uri="{BB962C8B-B14F-4D97-AF65-F5344CB8AC3E}">
        <p14:creationId xmlns:p14="http://schemas.microsoft.com/office/powerpoint/2010/main" val="362588458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BDCE1AE-7BA1-4808-B6BD-FFA911BF137D}"/>
              </a:ext>
            </a:extLst>
          </p:cNvPr>
          <p:cNvGrpSpPr/>
          <p:nvPr/>
        </p:nvGrpSpPr>
        <p:grpSpPr>
          <a:xfrm>
            <a:off x="0" y="0"/>
            <a:ext cx="10285200" cy="5760000"/>
            <a:chOff x="0" y="0"/>
            <a:chExt cx="10285200" cy="5760000"/>
          </a:xfrm>
        </p:grpSpPr>
        <p:sp>
          <p:nvSpPr>
            <p:cNvPr id="195" name="Rectangle 194">
              <a:extLst>
                <a:ext uri="{FF2B5EF4-FFF2-40B4-BE49-F238E27FC236}">
                  <a16:creationId xmlns:a16="http://schemas.microsoft.com/office/drawing/2014/main" id="{C5CD42CC-8745-4411-8BBE-4757FB239D75}"/>
                </a:ext>
              </a:extLst>
            </p:cNvPr>
            <p:cNvSpPr/>
            <p:nvPr/>
          </p:nvSpPr>
          <p:spPr>
            <a:xfrm>
              <a:off x="524520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Latin America, 2018</a:t>
              </a:r>
            </a:p>
          </p:txBody>
        </p:sp>
        <p:sp>
          <p:nvSpPr>
            <p:cNvPr id="113" name="Rectangle 112">
              <a:extLst>
                <a:ext uri="{FF2B5EF4-FFF2-40B4-BE49-F238E27FC236}">
                  <a16:creationId xmlns:a16="http://schemas.microsoft.com/office/drawing/2014/main" id="{8AFBC85E-F8EC-4239-8753-873FD625CBF4}"/>
                </a:ext>
              </a:extLst>
            </p:cNvPr>
            <p:cNvSpPr/>
            <p:nvPr/>
          </p:nvSpPr>
          <p:spPr>
            <a:xfrm>
              <a:off x="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Latin America, 2014–2018</a:t>
              </a:r>
            </a:p>
          </p:txBody>
        </p:sp>
        <p:sp>
          <p:nvSpPr>
            <p:cNvPr id="238" name="object 44">
              <a:extLst>
                <a:ext uri="{FF2B5EF4-FFF2-40B4-BE49-F238E27FC236}">
                  <a16:creationId xmlns:a16="http://schemas.microsoft.com/office/drawing/2014/main" id="{A3CFAFA7-A295-430A-94DD-C651D2EF00F7}"/>
                </a:ext>
              </a:extLst>
            </p:cNvPr>
            <p:cNvSpPr/>
            <p:nvPr/>
          </p:nvSpPr>
          <p:spPr>
            <a:xfrm>
              <a:off x="6723808" y="2956105"/>
              <a:ext cx="1276924" cy="1281457"/>
            </a:xfrm>
            <a:prstGeom prst="rect">
              <a:avLst/>
            </a:prstGeom>
            <a:blipFill>
              <a:blip r:embed="rId3" cstate="print"/>
              <a:stretch>
                <a:fillRect/>
              </a:stretch>
            </a:blip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46" name="object 45">
              <a:extLst>
                <a:ext uri="{FF2B5EF4-FFF2-40B4-BE49-F238E27FC236}">
                  <a16:creationId xmlns:a16="http://schemas.microsoft.com/office/drawing/2014/main" id="{86036D86-01FC-4233-8533-5A4D1B01CA27}"/>
                </a:ext>
              </a:extLst>
            </p:cNvPr>
            <p:cNvSpPr txBox="1"/>
            <p:nvPr/>
          </p:nvSpPr>
          <p:spPr>
            <a:xfrm>
              <a:off x="6840000" y="2610000"/>
              <a:ext cx="682143" cy="319318"/>
            </a:xfrm>
            <a:prstGeom prst="rect">
              <a:avLst/>
            </a:prstGeom>
          </p:spPr>
          <p:txBody>
            <a:bodyPr vert="horz" wrap="square" lIns="0" tIns="11430" rIns="0" bIns="0" rtlCol="0">
              <a:spAutoFit/>
            </a:bodyPr>
            <a:lstStyle/>
            <a:p>
              <a:pPr marL="12700" marR="5080" lvl="0" indent="0" algn="l" defTabSz="914400" rtl="0" eaLnBrk="1" fontAlgn="base" latinLnBrk="0" hangingPunct="1">
                <a:lnSpc>
                  <a:spcPct val="100000"/>
                </a:lnSpc>
                <a:spcBef>
                  <a:spcPts val="0"/>
                </a:spcBef>
                <a:spcAft>
                  <a:spcPts val="0"/>
                </a:spcAft>
                <a:buClrTx/>
                <a:buSzTx/>
                <a:buFontTx/>
                <a:buNone/>
                <a:tabLst/>
                <a:defRPr/>
              </a:pPr>
              <a:r>
                <a:rPr kumimoji="0" lang="en-GB"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Sex workers </a:t>
              </a:r>
            </a:p>
            <a:p>
              <a:pPr marL="12700" marR="5080" lvl="0" indent="0" algn="l" defTabSz="914400" rtl="0" eaLnBrk="1" fontAlgn="base" latinLnBrk="0" hangingPunct="1">
                <a:lnSpc>
                  <a:spcPct val="100000"/>
                </a:lnSpc>
                <a:spcBef>
                  <a:spcPts val="0"/>
                </a:spcBef>
                <a:spcAft>
                  <a:spcPts val="0"/>
                </a:spcAft>
                <a:buClrTx/>
                <a:buSzTx/>
                <a:buFontTx/>
                <a:buNone/>
                <a:tabLst/>
                <a:defRPr/>
              </a:pPr>
              <a:r>
                <a:rPr kumimoji="0" sz="11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3%</a:t>
              </a:r>
            </a:p>
          </p:txBody>
        </p:sp>
        <p:sp>
          <p:nvSpPr>
            <p:cNvPr id="247" name="object 46">
              <a:extLst>
                <a:ext uri="{FF2B5EF4-FFF2-40B4-BE49-F238E27FC236}">
                  <a16:creationId xmlns:a16="http://schemas.microsoft.com/office/drawing/2014/main" id="{3F8F8285-385E-4A88-9B48-D52C0A0CC62B}"/>
                </a:ext>
              </a:extLst>
            </p:cNvPr>
            <p:cNvSpPr txBox="1"/>
            <p:nvPr/>
          </p:nvSpPr>
          <p:spPr>
            <a:xfrm>
              <a:off x="7650000" y="2610000"/>
              <a:ext cx="1253922" cy="321883"/>
            </a:xfrm>
            <a:prstGeom prst="rect">
              <a:avLst/>
            </a:prstGeom>
          </p:spPr>
          <p:txBody>
            <a:bodyPr vert="horz" wrap="square" lIns="0" tIns="13970" rIns="0" bIns="0" rtlCol="0">
              <a:spAutoFit/>
            </a:bodyPr>
            <a:lstStyle/>
            <a:p>
              <a:pPr marL="12700" marR="5080" lvl="0" indent="0" algn="l" defTabSz="914400" rtl="0" eaLnBrk="1" fontAlgn="base" latinLnBrk="0" hangingPunct="1">
                <a:lnSpc>
                  <a:spcPct val="100000"/>
                </a:lnSpc>
                <a:spcBef>
                  <a:spcPts val="0"/>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People</a:t>
              </a:r>
              <a:r>
                <a:rPr kumimoji="0" lang="en-GB"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 </a:t>
              </a: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who inject drugs</a:t>
              </a:r>
              <a:endParaRPr kumimoji="0" lang="en-GB"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a:p>
              <a:pPr marL="12700" marR="5080" lvl="0" indent="0" algn="l" defTabSz="914400" rtl="0" eaLnBrk="1" fontAlgn="base" latinLnBrk="0" hangingPunct="1">
                <a:lnSpc>
                  <a:spcPct val="100000"/>
                </a:lnSpc>
                <a:spcBef>
                  <a:spcPts val="0"/>
                </a:spcBef>
                <a:spcAft>
                  <a:spcPts val="0"/>
                </a:spcAft>
                <a:buClrTx/>
                <a:buSzTx/>
                <a:buFontTx/>
                <a:buNone/>
                <a:tabLst/>
                <a:defRPr/>
              </a:pPr>
              <a:r>
                <a:rPr kumimoji="0" sz="11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3%</a:t>
              </a:r>
            </a:p>
          </p:txBody>
        </p:sp>
        <p:sp>
          <p:nvSpPr>
            <p:cNvPr id="248" name="object 47">
              <a:extLst>
                <a:ext uri="{FF2B5EF4-FFF2-40B4-BE49-F238E27FC236}">
                  <a16:creationId xmlns:a16="http://schemas.microsoft.com/office/drawing/2014/main" id="{5798FA81-CC21-4C2D-8026-8003B7297113}"/>
                </a:ext>
              </a:extLst>
            </p:cNvPr>
            <p:cNvSpPr txBox="1"/>
            <p:nvPr/>
          </p:nvSpPr>
          <p:spPr>
            <a:xfrm>
              <a:off x="8046000" y="3348000"/>
              <a:ext cx="1276924" cy="451470"/>
            </a:xfrm>
            <a:prstGeom prst="rect">
              <a:avLst/>
            </a:prstGeom>
          </p:spPr>
          <p:txBody>
            <a:bodyPr vert="horz" wrap="square" lIns="0" tIns="13970" rIns="0" bIns="0" rtlCol="0">
              <a:spAutoFit/>
            </a:bodyPr>
            <a:lstStyle/>
            <a:p>
              <a:pPr marL="12700" marR="5080" lvl="0" indent="0" algn="l" defTabSz="914400" rtl="0" eaLnBrk="1" fontAlgn="base" latinLnBrk="0" hangingPunct="1">
                <a:lnSpc>
                  <a:spcPct val="97900"/>
                </a:lnSpc>
                <a:spcBef>
                  <a:spcPts val="0"/>
                </a:spcBef>
                <a:spcAft>
                  <a:spcPts val="0"/>
                </a:spcAft>
                <a:buClrTx/>
                <a:buSzTx/>
                <a:buFontTx/>
                <a:buNone/>
                <a:tabLst/>
                <a:defRPr/>
              </a:pP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Gay men and other men  who have sex with men  </a:t>
              </a:r>
              <a:endParaRPr kumimoji="0" lang="en-GB" sz="900" b="0" i="0" u="none" strike="noStrike" kern="1200" cap="none" spc="-10" normalizeH="0" baseline="0" noProof="0" dirty="0">
                <a:ln>
                  <a:noFill/>
                </a:ln>
                <a:solidFill>
                  <a:prstClr val="black"/>
                </a:solidFill>
                <a:effectLst/>
                <a:uLnTx/>
                <a:uFillTx/>
                <a:latin typeface="Arial"/>
                <a:ea typeface="ＭＳ Ｐゴシック" pitchFamily="34" charset="-128"/>
                <a:cs typeface="Arial"/>
              </a:endParaRPr>
            </a:p>
            <a:p>
              <a:pPr marL="12700" marR="5080" lvl="0" indent="0" algn="l" defTabSz="914400" rtl="0" eaLnBrk="1" fontAlgn="base" latinLnBrk="0" hangingPunct="1">
                <a:lnSpc>
                  <a:spcPct val="97900"/>
                </a:lnSpc>
                <a:spcBef>
                  <a:spcPts val="0"/>
                </a:spcBef>
                <a:spcAft>
                  <a:spcPts val="0"/>
                </a:spcAft>
                <a:buClrTx/>
                <a:buSzTx/>
                <a:buFontTx/>
                <a:buNone/>
                <a:tabLst/>
                <a:defRPr/>
              </a:pPr>
              <a:r>
                <a:rPr kumimoji="0" sz="11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40%</a:t>
              </a:r>
            </a:p>
          </p:txBody>
        </p:sp>
        <p:sp>
          <p:nvSpPr>
            <p:cNvPr id="249" name="object 50">
              <a:extLst>
                <a:ext uri="{FF2B5EF4-FFF2-40B4-BE49-F238E27FC236}">
                  <a16:creationId xmlns:a16="http://schemas.microsoft.com/office/drawing/2014/main" id="{137E0F57-8E57-4121-B3B5-E8AA425E3CAD}"/>
                </a:ext>
              </a:extLst>
            </p:cNvPr>
            <p:cNvSpPr txBox="1"/>
            <p:nvPr/>
          </p:nvSpPr>
          <p:spPr>
            <a:xfrm>
              <a:off x="5832000" y="4104000"/>
              <a:ext cx="1235860" cy="598882"/>
            </a:xfrm>
            <a:prstGeom prst="rect">
              <a:avLst/>
            </a:prstGeom>
          </p:spPr>
          <p:txBody>
            <a:bodyPr vert="horz" wrap="square" lIns="0" tIns="13970" rIns="0" bIns="0" rtlCol="0">
              <a:spAutoFit/>
            </a:bodyPr>
            <a:lstStyle>
              <a:defPPr>
                <a:defRPr lang="en-US"/>
              </a:defPPr>
              <a:lvl1pPr marL="12700" marR="5080">
                <a:spcBef>
                  <a:spcPts val="0"/>
                </a:spcBef>
                <a:spcAft>
                  <a:spcPts val="0"/>
                </a:spcAft>
                <a:defRPr sz="900" spc="-10">
                  <a:latin typeface="Arial"/>
                  <a:cs typeface="Arial"/>
                </a:defRPr>
              </a:lvl1pPr>
            </a:lstStyle>
            <a:p>
              <a:pPr marL="12700" marR="5080" lvl="0" indent="0" algn="l" defTabSz="914400" rtl="0" eaLnBrk="1" fontAlgn="base" latinLnBrk="0" hangingPunct="1">
                <a:lnSpc>
                  <a:spcPct val="100000"/>
                </a:lnSpc>
                <a:spcBef>
                  <a:spcPts val="0"/>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Clients of sex workers and sex partners of other key populations  </a:t>
              </a:r>
              <a:endParaRPr kumimoji="0" lang="en-GB"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a:p>
              <a:pPr marL="12700" marR="5080" lvl="0" indent="0" algn="l" defTabSz="914400" rtl="0" eaLnBrk="1" fontAlgn="base" latinLnBrk="0" hangingPunct="1">
                <a:lnSpc>
                  <a:spcPct val="100000"/>
                </a:lnSpc>
                <a:spcBef>
                  <a:spcPts val="0"/>
                </a:spcBef>
                <a:spcAft>
                  <a:spcPts val="0"/>
                </a:spcAft>
                <a:buClrTx/>
                <a:buSzTx/>
                <a:buFontTx/>
                <a:buNone/>
                <a:tabLst/>
                <a:defRPr/>
              </a:pPr>
              <a:r>
                <a:rPr kumimoji="0" sz="1100" b="1" i="0" u="none" strike="noStrike" kern="1200" cap="none" spc="-10" normalizeH="0" baseline="0" noProof="0" dirty="0">
                  <a:ln>
                    <a:noFill/>
                  </a:ln>
                  <a:solidFill>
                    <a:prstClr val="black"/>
                  </a:solidFill>
                  <a:effectLst/>
                  <a:uLnTx/>
                  <a:uFillTx/>
                  <a:latin typeface="Arial"/>
                  <a:ea typeface="ＭＳ Ｐゴシック" pitchFamily="34" charset="-128"/>
                  <a:cs typeface="Arial"/>
                </a:rPr>
                <a:t>15%</a:t>
              </a:r>
            </a:p>
          </p:txBody>
        </p:sp>
        <p:sp>
          <p:nvSpPr>
            <p:cNvPr id="250" name="object 51">
              <a:extLst>
                <a:ext uri="{FF2B5EF4-FFF2-40B4-BE49-F238E27FC236}">
                  <a16:creationId xmlns:a16="http://schemas.microsoft.com/office/drawing/2014/main" id="{2F23AD9A-6EEA-448A-960D-EBCEB94006A6}"/>
                </a:ext>
              </a:extLst>
            </p:cNvPr>
            <p:cNvSpPr txBox="1"/>
            <p:nvPr/>
          </p:nvSpPr>
          <p:spPr>
            <a:xfrm>
              <a:off x="6084000" y="3253856"/>
              <a:ext cx="668980" cy="460382"/>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Remaining  </a:t>
              </a: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population</a:t>
              </a:r>
              <a:endParaRPr kumimoji="0" lang="en-GB"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a:p>
              <a:pPr marL="0" marR="5080" lvl="0" indent="0" algn="l" defTabSz="914400" rtl="0" eaLnBrk="1" fontAlgn="base" latinLnBrk="0" hangingPunct="1">
                <a:lnSpc>
                  <a:spcPct val="100000"/>
                </a:lnSpc>
                <a:spcBef>
                  <a:spcPts val="0"/>
                </a:spcBef>
                <a:spcAft>
                  <a:spcPts val="0"/>
                </a:spcAft>
                <a:buClrTx/>
                <a:buSzTx/>
                <a:buFontTx/>
                <a:buNone/>
                <a:tabLst/>
                <a:defRPr/>
              </a:pPr>
              <a:r>
                <a:rPr kumimoji="0"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35%</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51" name="object 106">
              <a:extLst>
                <a:ext uri="{FF2B5EF4-FFF2-40B4-BE49-F238E27FC236}">
                  <a16:creationId xmlns:a16="http://schemas.microsoft.com/office/drawing/2014/main" id="{44941A63-7F43-4C40-84B9-DCD964977719}"/>
                </a:ext>
              </a:extLst>
            </p:cNvPr>
            <p:cNvSpPr txBox="1"/>
            <p:nvPr/>
          </p:nvSpPr>
          <p:spPr>
            <a:xfrm>
              <a:off x="7322700" y="4327633"/>
              <a:ext cx="1061083" cy="320601"/>
            </a:xfrm>
            <a:prstGeom prst="rect">
              <a:avLst/>
            </a:prstGeom>
          </p:spPr>
          <p:txBody>
            <a:bodyPr vert="horz" wrap="square" lIns="0" tIns="12700" rIns="0" bIns="0" rtlCol="0">
              <a:spAutoFit/>
            </a:bodyPr>
            <a:lstStyle/>
            <a:p>
              <a:pPr marL="12700" marR="0" lvl="0" indent="0" algn="l" defTabSz="914400" rtl="0" eaLnBrk="1" fontAlgn="base" latinLnBrk="0" hangingPunct="1">
                <a:lnSpc>
                  <a:spcPct val="100000"/>
                </a:lnSpc>
                <a:spcBef>
                  <a:spcPts val="100"/>
                </a:spcBef>
                <a:spcAft>
                  <a:spcPct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Transgender</a:t>
              </a:r>
              <a:r>
                <a:rPr kumimoji="0" sz="900" b="0" i="0" u="none" strike="noStrike" kern="1200" cap="none" spc="-80" normalizeH="0" baseline="0" noProof="0" dirty="0">
                  <a:ln>
                    <a:noFill/>
                  </a:ln>
                  <a:solidFill>
                    <a:prstClr val="black">
                      <a:lumMod val="75000"/>
                      <a:lumOff val="25000"/>
                    </a:prstClr>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Arial"/>
                </a:rPr>
                <a:t>women</a:t>
              </a:r>
              <a:r>
                <a:rPr kumimoji="0" lang="en-GB" sz="9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Arial"/>
                </a:rPr>
                <a:t> </a:t>
              </a:r>
              <a:r>
                <a:rPr kumimoji="0" lang="en-GB" sz="1100" b="1" i="0" u="none" strike="noStrike" kern="1200" cap="none" spc="5" normalizeH="0" baseline="0" noProof="0" dirty="0">
                  <a:ln>
                    <a:noFill/>
                  </a:ln>
                  <a:solidFill>
                    <a:prstClr val="black"/>
                  </a:solidFill>
                  <a:effectLst/>
                  <a:uLnTx/>
                  <a:uFillTx/>
                  <a:latin typeface="Arial"/>
                  <a:ea typeface="ＭＳ Ｐゴシック" pitchFamily="34" charset="-128"/>
                  <a:cs typeface="Arial"/>
                </a:rPr>
                <a:t>4%</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1" name="object 2">
              <a:extLst>
                <a:ext uri="{FF2B5EF4-FFF2-40B4-BE49-F238E27FC236}">
                  <a16:creationId xmlns:a16="http://schemas.microsoft.com/office/drawing/2014/main" id="{E8611BAC-0347-4997-8029-EB3742832FE3}"/>
                </a:ext>
              </a:extLst>
            </p:cNvPr>
            <p:cNvSpPr txBox="1"/>
            <p:nvPr/>
          </p:nvSpPr>
          <p:spPr>
            <a:xfrm>
              <a:off x="1077165" y="3115487"/>
              <a:ext cx="127000" cy="426720"/>
            </a:xfrm>
            <a:prstGeom prst="rect">
              <a:avLst/>
            </a:prstGeom>
          </p:spPr>
          <p:txBody>
            <a:bodyPr vert="vert270" wrap="square" lIns="0" tIns="0" rIns="0" bIns="0" rtlCol="0">
              <a:spAutoFit/>
            </a:bodyPr>
            <a:lstStyle/>
            <a:p>
              <a:pPr marL="12700" marR="0" lvl="0" indent="0" algn="l" defTabSz="914400" rtl="0" eaLnBrk="1" fontAlgn="auto" latinLnBrk="0" hangingPunct="1">
                <a:lnSpc>
                  <a:spcPts val="865"/>
                </a:lnSpc>
                <a:spcBef>
                  <a:spcPts val="0"/>
                </a:spcBef>
                <a:spcAft>
                  <a:spcPts val="0"/>
                </a:spcAft>
                <a:buClrTx/>
                <a:buSzTx/>
                <a:buFontTx/>
                <a:buNone/>
                <a:tabLst/>
                <a:defRPr/>
              </a:pPr>
              <a:r>
                <a:rPr kumimoji="0" sz="800" b="1" i="0" u="none" strike="noStrike" kern="0" cap="none" spc="-15" normalizeH="0" baseline="0" noProof="0" dirty="0">
                  <a:ln>
                    <a:noFill/>
                  </a:ln>
                  <a:solidFill>
                    <a:srgbClr val="808285"/>
                  </a:solidFill>
                  <a:effectLst/>
                  <a:uLnTx/>
                  <a:uFillTx/>
                  <a:latin typeface="Gill Sans MT"/>
                  <a:ea typeface="ＭＳ Ｐゴシック" pitchFamily="34" charset="-128"/>
                  <a:cs typeface="Gill Sans MT"/>
                </a:rPr>
                <a:t>Per</a:t>
              </a:r>
              <a:r>
                <a:rPr kumimoji="0" sz="800" b="1" i="0" u="none" strike="noStrike" kern="0" cap="none" spc="-45" normalizeH="0" baseline="0" noProof="0" dirty="0">
                  <a:ln>
                    <a:noFill/>
                  </a:ln>
                  <a:solidFill>
                    <a:srgbClr val="808285"/>
                  </a:solidFill>
                  <a:effectLst/>
                  <a:uLnTx/>
                  <a:uFillTx/>
                  <a:latin typeface="Gill Sans MT"/>
                  <a:ea typeface="ＭＳ Ｐゴシック" pitchFamily="34" charset="-128"/>
                  <a:cs typeface="Gill Sans MT"/>
                </a:rPr>
                <a:t> </a:t>
              </a:r>
              <a:r>
                <a:rPr kumimoji="0" sz="800" b="1" i="0" u="none" strike="noStrike" kern="0" cap="none" spc="-5" normalizeH="0" baseline="0" noProof="0" dirty="0">
                  <a:ln>
                    <a:noFill/>
                  </a:ln>
                  <a:solidFill>
                    <a:srgbClr val="808285"/>
                  </a:solidFill>
                  <a:effectLst/>
                  <a:uLnTx/>
                  <a:uFillTx/>
                  <a:latin typeface="Gill Sans MT"/>
                  <a:ea typeface="ＭＳ Ｐゴシック" pitchFamily="34" charset="-128"/>
                  <a:cs typeface="Gill Sans MT"/>
                </a:rPr>
                <a:t>cent</a:t>
              </a:r>
              <a:endParaRPr kumimoji="0" sz="800" b="0" i="0" u="none" strike="noStrike" kern="0" cap="none" spc="0" normalizeH="0" baseline="0" noProof="0">
                <a:ln>
                  <a:noFill/>
                </a:ln>
                <a:solidFill>
                  <a:prstClr val="black"/>
                </a:solidFill>
                <a:effectLst/>
                <a:uLnTx/>
                <a:uFillTx/>
                <a:latin typeface="Gill Sans MT"/>
                <a:ea typeface="ＭＳ Ｐゴシック" pitchFamily="34" charset="-128"/>
                <a:cs typeface="Gill Sans MT"/>
              </a:endParaRPr>
            </a:p>
          </p:txBody>
        </p:sp>
        <p:sp>
          <p:nvSpPr>
            <p:cNvPr id="104" name="object 3">
              <a:extLst>
                <a:ext uri="{FF2B5EF4-FFF2-40B4-BE49-F238E27FC236}">
                  <a16:creationId xmlns:a16="http://schemas.microsoft.com/office/drawing/2014/main" id="{716CA809-8BD2-4EDE-B039-AC19062BD93F}"/>
                </a:ext>
              </a:extLst>
            </p:cNvPr>
            <p:cNvSpPr txBox="1"/>
            <p:nvPr/>
          </p:nvSpPr>
          <p:spPr>
            <a:xfrm>
              <a:off x="1312904" y="2465856"/>
              <a:ext cx="131445" cy="1645285"/>
            </a:xfrm>
            <a:prstGeom prst="rect">
              <a:avLst/>
            </a:prstGeom>
          </p:spPr>
          <p:txBody>
            <a:bodyPr vert="horz" wrap="square" lIns="0" tIns="70485" rIns="0" bIns="0" rtlCol="0">
              <a:spAutoFit/>
            </a:bodyPr>
            <a:lstStyle/>
            <a:p>
              <a:pPr marL="12700" marR="0" lvl="0" indent="0" algn="l" defTabSz="914400" rtl="0" eaLnBrk="1" fontAlgn="auto" latinLnBrk="0" hangingPunct="1">
                <a:lnSpc>
                  <a:spcPct val="100000"/>
                </a:lnSpc>
                <a:spcBef>
                  <a:spcPts val="555"/>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40</a:t>
              </a:r>
              <a:endParaRPr kumimoji="0" sz="800" b="0" i="0" u="none" strike="noStrike" kern="0" cap="none" spc="0" normalizeH="0" baseline="0" noProof="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455"/>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35</a:t>
              </a:r>
              <a:endParaRPr kumimoji="0" sz="800" b="0" i="0" u="none" strike="noStrike" kern="0" cap="none" spc="0" normalizeH="0" baseline="0" noProof="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459"/>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30</a:t>
              </a:r>
              <a:endParaRPr kumimoji="0" sz="800" b="0" i="0" u="none" strike="noStrike" kern="0" cap="none" spc="0" normalizeH="0" baseline="0" noProof="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455"/>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25</a:t>
              </a:r>
              <a:endParaRPr kumimoji="0" sz="800" b="0" i="0" u="none" strike="noStrike" kern="0" cap="none" spc="0" normalizeH="0" baseline="0" noProof="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455"/>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20</a:t>
              </a:r>
              <a:endParaRPr kumimoji="0" sz="800" b="0" i="0" u="none" strike="noStrike" kern="0" cap="none" spc="0" normalizeH="0" baseline="0" noProof="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459"/>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15</a:t>
              </a:r>
              <a:endParaRPr kumimoji="0" sz="800" b="0" i="0" u="none" strike="noStrike" kern="0" cap="none" spc="0" normalizeH="0" baseline="0" noProof="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455"/>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10</a:t>
              </a:r>
              <a:endParaRPr kumimoji="0" sz="800" b="0" i="0" u="none" strike="noStrike" kern="0" cap="none" spc="0" normalizeH="0" baseline="0" noProof="0">
                <a:ln>
                  <a:noFill/>
                </a:ln>
                <a:solidFill>
                  <a:prstClr val="black"/>
                </a:solidFill>
                <a:effectLst/>
                <a:uLnTx/>
                <a:uFillTx/>
                <a:latin typeface="Trebuchet MS"/>
                <a:ea typeface="ＭＳ Ｐゴシック" pitchFamily="34" charset="-128"/>
                <a:cs typeface="Trebuchet MS"/>
              </a:endParaRPr>
            </a:p>
            <a:p>
              <a:pPr marL="65405" marR="0" lvl="0" indent="0" algn="l" defTabSz="914400" rtl="0" eaLnBrk="1" fontAlgn="auto" latinLnBrk="0" hangingPunct="1">
                <a:lnSpc>
                  <a:spcPct val="100000"/>
                </a:lnSpc>
                <a:spcBef>
                  <a:spcPts val="455"/>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5</a:t>
              </a:r>
              <a:endParaRPr kumimoji="0" sz="800" b="0" i="0" u="none" strike="noStrike" kern="0" cap="none" spc="0" normalizeH="0" baseline="0" noProof="0">
                <a:ln>
                  <a:noFill/>
                </a:ln>
                <a:solidFill>
                  <a:prstClr val="black"/>
                </a:solidFill>
                <a:effectLst/>
                <a:uLnTx/>
                <a:uFillTx/>
                <a:latin typeface="Trebuchet MS"/>
                <a:ea typeface="ＭＳ Ｐゴシック" pitchFamily="34" charset="-128"/>
                <a:cs typeface="Trebuchet MS"/>
              </a:endParaRPr>
            </a:p>
            <a:p>
              <a:pPr marL="65405" marR="0" lvl="0" indent="0" algn="l" defTabSz="914400" rtl="0" eaLnBrk="1" fontAlgn="auto" latinLnBrk="0" hangingPunct="1">
                <a:lnSpc>
                  <a:spcPct val="100000"/>
                </a:lnSpc>
                <a:spcBef>
                  <a:spcPts val="459"/>
                </a:spcBef>
                <a:spcAft>
                  <a:spcPts val="0"/>
                </a:spcAft>
                <a:buClrTx/>
                <a:buSzTx/>
                <a:buFontTx/>
                <a:buNone/>
                <a:tabLst/>
                <a:defRPr/>
              </a:pPr>
              <a:r>
                <a:rPr kumimoji="0" sz="800" b="0" i="0" u="none" strike="noStrike" kern="0" cap="none" spc="-5" normalizeH="0" baseline="0" noProof="0" dirty="0">
                  <a:ln>
                    <a:noFill/>
                  </a:ln>
                  <a:solidFill>
                    <a:srgbClr val="808285"/>
                  </a:solidFill>
                  <a:effectLst/>
                  <a:uLnTx/>
                  <a:uFillTx/>
                  <a:latin typeface="Trebuchet MS"/>
                  <a:ea typeface="ＭＳ Ｐゴシック" pitchFamily="34" charset="-128"/>
                  <a:cs typeface="Trebuchet MS"/>
                </a:rPr>
                <a:t>0</a:t>
              </a:r>
              <a:endParaRPr kumimoji="0" sz="800" b="0" i="0" u="none" strike="noStrike" kern="0" cap="none" spc="0" normalizeH="0" baseline="0" noProof="0">
                <a:ln>
                  <a:noFill/>
                </a:ln>
                <a:solidFill>
                  <a:prstClr val="black"/>
                </a:solidFill>
                <a:effectLst/>
                <a:uLnTx/>
                <a:uFillTx/>
                <a:latin typeface="Trebuchet MS"/>
                <a:ea typeface="ＭＳ Ｐゴシック" pitchFamily="34" charset="-128"/>
                <a:cs typeface="Trebuchet MS"/>
              </a:endParaRPr>
            </a:p>
          </p:txBody>
        </p:sp>
        <p:sp>
          <p:nvSpPr>
            <p:cNvPr id="105" name="object 4">
              <a:extLst>
                <a:ext uri="{FF2B5EF4-FFF2-40B4-BE49-F238E27FC236}">
                  <a16:creationId xmlns:a16="http://schemas.microsoft.com/office/drawing/2014/main" id="{867CD0F2-16E8-46C9-827B-A757E23C8EBC}"/>
                </a:ext>
              </a:extLst>
            </p:cNvPr>
            <p:cNvSpPr/>
            <p:nvPr/>
          </p:nvSpPr>
          <p:spPr>
            <a:xfrm>
              <a:off x="1525041" y="2616145"/>
              <a:ext cx="0" cy="1423035"/>
            </a:xfrm>
            <a:custGeom>
              <a:avLst/>
              <a:gdLst/>
              <a:ahLst/>
              <a:cxnLst/>
              <a:rect l="l" t="t" r="r" b="b"/>
              <a:pathLst>
                <a:path h="1423034">
                  <a:moveTo>
                    <a:pt x="0" y="1422654"/>
                  </a:moveTo>
                  <a:lnTo>
                    <a:pt x="0"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6" name="object 5">
              <a:extLst>
                <a:ext uri="{FF2B5EF4-FFF2-40B4-BE49-F238E27FC236}">
                  <a16:creationId xmlns:a16="http://schemas.microsoft.com/office/drawing/2014/main" id="{85A0636B-7E3B-40BA-90A5-9B5CBFEC8A56}"/>
                </a:ext>
              </a:extLst>
            </p:cNvPr>
            <p:cNvSpPr/>
            <p:nvPr/>
          </p:nvSpPr>
          <p:spPr>
            <a:xfrm>
              <a:off x="1521866" y="4041975"/>
              <a:ext cx="2538095" cy="0"/>
            </a:xfrm>
            <a:custGeom>
              <a:avLst/>
              <a:gdLst/>
              <a:ahLst/>
              <a:cxnLst/>
              <a:rect l="l" t="t" r="r" b="b"/>
              <a:pathLst>
                <a:path w="2538095">
                  <a:moveTo>
                    <a:pt x="0" y="0"/>
                  </a:moveTo>
                  <a:lnTo>
                    <a:pt x="2537993"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7" name="object 6">
              <a:extLst>
                <a:ext uri="{FF2B5EF4-FFF2-40B4-BE49-F238E27FC236}">
                  <a16:creationId xmlns:a16="http://schemas.microsoft.com/office/drawing/2014/main" id="{29841DAC-F515-4120-B79C-A6A61BFB7A72}"/>
                </a:ext>
              </a:extLst>
            </p:cNvPr>
            <p:cNvSpPr/>
            <p:nvPr/>
          </p:nvSpPr>
          <p:spPr>
            <a:xfrm>
              <a:off x="1947738" y="4041895"/>
              <a:ext cx="109855" cy="0"/>
            </a:xfrm>
            <a:custGeom>
              <a:avLst/>
              <a:gdLst/>
              <a:ahLst/>
              <a:cxnLst/>
              <a:rect l="l" t="t" r="r" b="b"/>
              <a:pathLst>
                <a:path w="109855">
                  <a:moveTo>
                    <a:pt x="0" y="0"/>
                  </a:moveTo>
                  <a:lnTo>
                    <a:pt x="10934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9" name="object 7">
              <a:extLst>
                <a:ext uri="{FF2B5EF4-FFF2-40B4-BE49-F238E27FC236}">
                  <a16:creationId xmlns:a16="http://schemas.microsoft.com/office/drawing/2014/main" id="{C019CBA4-9F35-4787-91F1-CA6FBBB92643}"/>
                </a:ext>
              </a:extLst>
            </p:cNvPr>
            <p:cNvSpPr/>
            <p:nvPr/>
          </p:nvSpPr>
          <p:spPr>
            <a:xfrm>
              <a:off x="1998207" y="4017537"/>
              <a:ext cx="0" cy="24765"/>
            </a:xfrm>
            <a:custGeom>
              <a:avLst/>
              <a:gdLst/>
              <a:ahLst/>
              <a:cxnLst/>
              <a:rect l="l" t="t" r="r" b="b"/>
              <a:pathLst>
                <a:path h="24765">
                  <a:moveTo>
                    <a:pt x="0" y="0"/>
                  </a:moveTo>
                  <a:lnTo>
                    <a:pt x="0" y="2435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0" name="object 8">
              <a:extLst>
                <a:ext uri="{FF2B5EF4-FFF2-40B4-BE49-F238E27FC236}">
                  <a16:creationId xmlns:a16="http://schemas.microsoft.com/office/drawing/2014/main" id="{55C169A8-8A85-4A98-9344-2DA20240CE18}"/>
                </a:ext>
              </a:extLst>
            </p:cNvPr>
            <p:cNvSpPr/>
            <p:nvPr/>
          </p:nvSpPr>
          <p:spPr>
            <a:xfrm>
              <a:off x="1947738" y="3952589"/>
              <a:ext cx="109855" cy="0"/>
            </a:xfrm>
            <a:custGeom>
              <a:avLst/>
              <a:gdLst/>
              <a:ahLst/>
              <a:cxnLst/>
              <a:rect l="l" t="t" r="r" b="b"/>
              <a:pathLst>
                <a:path w="109855">
                  <a:moveTo>
                    <a:pt x="0" y="0"/>
                  </a:moveTo>
                  <a:lnTo>
                    <a:pt x="10934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1" name="object 9">
              <a:extLst>
                <a:ext uri="{FF2B5EF4-FFF2-40B4-BE49-F238E27FC236}">
                  <a16:creationId xmlns:a16="http://schemas.microsoft.com/office/drawing/2014/main" id="{52142238-2B7B-4874-82B0-9A975CEAC170}"/>
                </a:ext>
              </a:extLst>
            </p:cNvPr>
            <p:cNvSpPr/>
            <p:nvPr/>
          </p:nvSpPr>
          <p:spPr>
            <a:xfrm>
              <a:off x="1821571" y="3993033"/>
              <a:ext cx="353695" cy="0"/>
            </a:xfrm>
            <a:custGeom>
              <a:avLst/>
              <a:gdLst/>
              <a:ahLst/>
              <a:cxnLst/>
              <a:rect l="l" t="t" r="r" b="b"/>
              <a:pathLst>
                <a:path w="353694">
                  <a:moveTo>
                    <a:pt x="0" y="0"/>
                  </a:moveTo>
                  <a:lnTo>
                    <a:pt x="353275" y="0"/>
                  </a:lnTo>
                </a:path>
              </a:pathLst>
            </a:custGeom>
            <a:ln w="50469">
              <a:solidFill>
                <a:srgbClr val="F78E1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5" name="object 10">
              <a:extLst>
                <a:ext uri="{FF2B5EF4-FFF2-40B4-BE49-F238E27FC236}">
                  <a16:creationId xmlns:a16="http://schemas.microsoft.com/office/drawing/2014/main" id="{CD2DB1A2-F2C3-4D3A-A5F7-EBBBEB4E6FED}"/>
                </a:ext>
              </a:extLst>
            </p:cNvPr>
            <p:cNvSpPr/>
            <p:nvPr/>
          </p:nvSpPr>
          <p:spPr>
            <a:xfrm>
              <a:off x="1823171" y="3969412"/>
              <a:ext cx="350520" cy="47625"/>
            </a:xfrm>
            <a:custGeom>
              <a:avLst/>
              <a:gdLst/>
              <a:ahLst/>
              <a:cxnLst/>
              <a:rect l="l" t="t" r="r" b="b"/>
              <a:pathLst>
                <a:path w="350519" h="47625">
                  <a:moveTo>
                    <a:pt x="0" y="0"/>
                  </a:moveTo>
                  <a:lnTo>
                    <a:pt x="350062" y="0"/>
                  </a:lnTo>
                  <a:lnTo>
                    <a:pt x="350062" y="47256"/>
                  </a:lnTo>
                  <a:lnTo>
                    <a:pt x="0" y="47256"/>
                  </a:lnTo>
                  <a:lnTo>
                    <a:pt x="0" y="0"/>
                  </a:lnTo>
                  <a:close/>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6" name="object 11">
              <a:extLst>
                <a:ext uri="{FF2B5EF4-FFF2-40B4-BE49-F238E27FC236}">
                  <a16:creationId xmlns:a16="http://schemas.microsoft.com/office/drawing/2014/main" id="{BD2683F1-F66A-49DE-BDAC-8D893F299595}"/>
                </a:ext>
              </a:extLst>
            </p:cNvPr>
            <p:cNvSpPr/>
            <p:nvPr/>
          </p:nvSpPr>
          <p:spPr>
            <a:xfrm>
              <a:off x="1823171" y="3969412"/>
              <a:ext cx="350520" cy="0"/>
            </a:xfrm>
            <a:custGeom>
              <a:avLst/>
              <a:gdLst/>
              <a:ahLst/>
              <a:cxnLst/>
              <a:rect l="l" t="t" r="r" b="b"/>
              <a:pathLst>
                <a:path w="350519">
                  <a:moveTo>
                    <a:pt x="0" y="0"/>
                  </a:moveTo>
                  <a:lnTo>
                    <a:pt x="35006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7" name="object 12">
              <a:extLst>
                <a:ext uri="{FF2B5EF4-FFF2-40B4-BE49-F238E27FC236}">
                  <a16:creationId xmlns:a16="http://schemas.microsoft.com/office/drawing/2014/main" id="{8C82B212-1F6B-4166-97C2-B7E66AA72AF7}"/>
                </a:ext>
              </a:extLst>
            </p:cNvPr>
            <p:cNvSpPr/>
            <p:nvPr/>
          </p:nvSpPr>
          <p:spPr>
            <a:xfrm>
              <a:off x="1823171" y="4016656"/>
              <a:ext cx="350520" cy="0"/>
            </a:xfrm>
            <a:custGeom>
              <a:avLst/>
              <a:gdLst/>
              <a:ahLst/>
              <a:cxnLst/>
              <a:rect l="l" t="t" r="r" b="b"/>
              <a:pathLst>
                <a:path w="350519">
                  <a:moveTo>
                    <a:pt x="0" y="0"/>
                  </a:moveTo>
                  <a:lnTo>
                    <a:pt x="35006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8" name="object 13">
              <a:extLst>
                <a:ext uri="{FF2B5EF4-FFF2-40B4-BE49-F238E27FC236}">
                  <a16:creationId xmlns:a16="http://schemas.microsoft.com/office/drawing/2014/main" id="{F4EFC8A9-8A64-4E3D-AC41-47F2E9FB6D88}"/>
                </a:ext>
              </a:extLst>
            </p:cNvPr>
            <p:cNvSpPr/>
            <p:nvPr/>
          </p:nvSpPr>
          <p:spPr>
            <a:xfrm>
              <a:off x="1823171" y="4000908"/>
              <a:ext cx="350520" cy="0"/>
            </a:xfrm>
            <a:custGeom>
              <a:avLst/>
              <a:gdLst/>
              <a:ahLst/>
              <a:cxnLst/>
              <a:rect l="l" t="t" r="r" b="b"/>
              <a:pathLst>
                <a:path w="350519">
                  <a:moveTo>
                    <a:pt x="0" y="0"/>
                  </a:moveTo>
                  <a:lnTo>
                    <a:pt x="35006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9" name="object 14">
              <a:extLst>
                <a:ext uri="{FF2B5EF4-FFF2-40B4-BE49-F238E27FC236}">
                  <a16:creationId xmlns:a16="http://schemas.microsoft.com/office/drawing/2014/main" id="{D6834FFA-1041-4A23-ABA5-2F58065EC68A}"/>
                </a:ext>
              </a:extLst>
            </p:cNvPr>
            <p:cNvSpPr/>
            <p:nvPr/>
          </p:nvSpPr>
          <p:spPr>
            <a:xfrm>
              <a:off x="1989794" y="3841638"/>
              <a:ext cx="25400" cy="25400"/>
            </a:xfrm>
            <a:custGeom>
              <a:avLst/>
              <a:gdLst/>
              <a:ahLst/>
              <a:cxnLst/>
              <a:rect l="l" t="t" r="r" b="b"/>
              <a:pathLst>
                <a:path w="25400" h="25400">
                  <a:moveTo>
                    <a:pt x="19583" y="0"/>
                  </a:moveTo>
                  <a:lnTo>
                    <a:pt x="5651" y="0"/>
                  </a:lnTo>
                  <a:lnTo>
                    <a:pt x="0" y="5638"/>
                  </a:lnTo>
                  <a:lnTo>
                    <a:pt x="0" y="19583"/>
                  </a:lnTo>
                  <a:lnTo>
                    <a:pt x="5651" y="25222"/>
                  </a:lnTo>
                  <a:lnTo>
                    <a:pt x="19583" y="25222"/>
                  </a:lnTo>
                  <a:lnTo>
                    <a:pt x="25234" y="19583"/>
                  </a:lnTo>
                  <a:lnTo>
                    <a:pt x="25234" y="5638"/>
                  </a:lnTo>
                  <a:lnTo>
                    <a:pt x="19583"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0" name="object 15">
              <a:extLst>
                <a:ext uri="{FF2B5EF4-FFF2-40B4-BE49-F238E27FC236}">
                  <a16:creationId xmlns:a16="http://schemas.microsoft.com/office/drawing/2014/main" id="{AB5DDA9D-0D29-4F9A-932B-29B55C681E9A}"/>
                </a:ext>
              </a:extLst>
            </p:cNvPr>
            <p:cNvSpPr/>
            <p:nvPr/>
          </p:nvSpPr>
          <p:spPr>
            <a:xfrm>
              <a:off x="1989794" y="3841638"/>
              <a:ext cx="25400" cy="25400"/>
            </a:xfrm>
            <a:custGeom>
              <a:avLst/>
              <a:gdLst/>
              <a:ahLst/>
              <a:cxnLst/>
              <a:rect l="l" t="t" r="r" b="b"/>
              <a:pathLst>
                <a:path w="25400" h="25400">
                  <a:moveTo>
                    <a:pt x="25234" y="12611"/>
                  </a:moveTo>
                  <a:lnTo>
                    <a:pt x="25234" y="19583"/>
                  </a:lnTo>
                  <a:lnTo>
                    <a:pt x="19583" y="25222"/>
                  </a:lnTo>
                  <a:lnTo>
                    <a:pt x="12623" y="25222"/>
                  </a:lnTo>
                  <a:lnTo>
                    <a:pt x="5651" y="25222"/>
                  </a:lnTo>
                  <a:lnTo>
                    <a:pt x="0" y="19583"/>
                  </a:lnTo>
                  <a:lnTo>
                    <a:pt x="0" y="12611"/>
                  </a:lnTo>
                  <a:lnTo>
                    <a:pt x="0" y="5638"/>
                  </a:lnTo>
                  <a:lnTo>
                    <a:pt x="5651" y="0"/>
                  </a:lnTo>
                  <a:lnTo>
                    <a:pt x="12623" y="0"/>
                  </a:lnTo>
                  <a:lnTo>
                    <a:pt x="19583" y="0"/>
                  </a:lnTo>
                  <a:lnTo>
                    <a:pt x="25234" y="5638"/>
                  </a:lnTo>
                  <a:lnTo>
                    <a:pt x="25234" y="12611"/>
                  </a:lnTo>
                  <a:close/>
                </a:path>
              </a:pathLst>
            </a:custGeom>
            <a:ln w="6349">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1" name="object 16">
              <a:extLst>
                <a:ext uri="{FF2B5EF4-FFF2-40B4-BE49-F238E27FC236}">
                  <a16:creationId xmlns:a16="http://schemas.microsoft.com/office/drawing/2014/main" id="{2FC05C6B-F2B6-4E6D-BA2D-70B0A5CA3C0E}"/>
                </a:ext>
              </a:extLst>
            </p:cNvPr>
            <p:cNvSpPr/>
            <p:nvPr/>
          </p:nvSpPr>
          <p:spPr>
            <a:xfrm>
              <a:off x="1990892" y="3841026"/>
              <a:ext cx="25400" cy="25400"/>
            </a:xfrm>
            <a:custGeom>
              <a:avLst/>
              <a:gdLst/>
              <a:ahLst/>
              <a:cxnLst/>
              <a:rect l="l" t="t" r="r" b="b"/>
              <a:pathLst>
                <a:path w="25400" h="25400">
                  <a:moveTo>
                    <a:pt x="25171" y="12573"/>
                  </a:moveTo>
                  <a:lnTo>
                    <a:pt x="25171" y="19519"/>
                  </a:lnTo>
                  <a:lnTo>
                    <a:pt x="19532" y="25146"/>
                  </a:lnTo>
                  <a:lnTo>
                    <a:pt x="12585" y="25146"/>
                  </a:lnTo>
                  <a:lnTo>
                    <a:pt x="5638" y="25146"/>
                  </a:lnTo>
                  <a:lnTo>
                    <a:pt x="0" y="19519"/>
                  </a:lnTo>
                  <a:lnTo>
                    <a:pt x="0" y="12573"/>
                  </a:lnTo>
                  <a:lnTo>
                    <a:pt x="0" y="5626"/>
                  </a:lnTo>
                  <a:lnTo>
                    <a:pt x="5638" y="0"/>
                  </a:lnTo>
                  <a:lnTo>
                    <a:pt x="12585" y="0"/>
                  </a:lnTo>
                  <a:lnTo>
                    <a:pt x="19532" y="0"/>
                  </a:lnTo>
                  <a:lnTo>
                    <a:pt x="25171" y="5626"/>
                  </a:lnTo>
                  <a:lnTo>
                    <a:pt x="25171" y="12573"/>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2" name="object 17">
              <a:extLst>
                <a:ext uri="{FF2B5EF4-FFF2-40B4-BE49-F238E27FC236}">
                  <a16:creationId xmlns:a16="http://schemas.microsoft.com/office/drawing/2014/main" id="{03CBAC52-5150-49D8-AD1B-CE9942A47F9C}"/>
                </a:ext>
              </a:extLst>
            </p:cNvPr>
            <p:cNvSpPr/>
            <p:nvPr/>
          </p:nvSpPr>
          <p:spPr>
            <a:xfrm>
              <a:off x="1974103" y="3958412"/>
              <a:ext cx="50800" cy="50800"/>
            </a:xfrm>
            <a:custGeom>
              <a:avLst/>
              <a:gdLst/>
              <a:ahLst/>
              <a:cxnLst/>
              <a:rect l="l" t="t" r="r" b="b"/>
              <a:pathLst>
                <a:path w="50800" h="50800">
                  <a:moveTo>
                    <a:pt x="0" y="50304"/>
                  </a:moveTo>
                  <a:lnTo>
                    <a:pt x="5035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3" name="object 18">
              <a:extLst>
                <a:ext uri="{FF2B5EF4-FFF2-40B4-BE49-F238E27FC236}">
                  <a16:creationId xmlns:a16="http://schemas.microsoft.com/office/drawing/2014/main" id="{52393D17-AE3E-4C97-B560-0EF6E0379FE2}"/>
                </a:ext>
              </a:extLst>
            </p:cNvPr>
            <p:cNvSpPr/>
            <p:nvPr/>
          </p:nvSpPr>
          <p:spPr>
            <a:xfrm>
              <a:off x="1974103" y="3958412"/>
              <a:ext cx="50800" cy="50800"/>
            </a:xfrm>
            <a:custGeom>
              <a:avLst/>
              <a:gdLst/>
              <a:ahLst/>
              <a:cxnLst/>
              <a:rect l="l" t="t" r="r" b="b"/>
              <a:pathLst>
                <a:path w="50800" h="50800">
                  <a:moveTo>
                    <a:pt x="0" y="0"/>
                  </a:moveTo>
                  <a:lnTo>
                    <a:pt x="50355" y="5030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4" name="object 19">
              <a:extLst>
                <a:ext uri="{FF2B5EF4-FFF2-40B4-BE49-F238E27FC236}">
                  <a16:creationId xmlns:a16="http://schemas.microsoft.com/office/drawing/2014/main" id="{87F5D73E-BD2E-49D5-9D6E-8FDA1F07DCB0}"/>
                </a:ext>
              </a:extLst>
            </p:cNvPr>
            <p:cNvSpPr/>
            <p:nvPr/>
          </p:nvSpPr>
          <p:spPr>
            <a:xfrm>
              <a:off x="2343317" y="3933253"/>
              <a:ext cx="100965" cy="0"/>
            </a:xfrm>
            <a:custGeom>
              <a:avLst/>
              <a:gdLst/>
              <a:ahLst/>
              <a:cxnLst/>
              <a:rect l="l" t="t" r="r" b="b"/>
              <a:pathLst>
                <a:path w="100964">
                  <a:moveTo>
                    <a:pt x="0" y="0"/>
                  </a:moveTo>
                  <a:lnTo>
                    <a:pt x="10068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5" name="object 20">
              <a:extLst>
                <a:ext uri="{FF2B5EF4-FFF2-40B4-BE49-F238E27FC236}">
                  <a16:creationId xmlns:a16="http://schemas.microsoft.com/office/drawing/2014/main" id="{9BF8974C-8215-4353-A133-BD141C328F5F}"/>
                </a:ext>
              </a:extLst>
            </p:cNvPr>
            <p:cNvSpPr/>
            <p:nvPr/>
          </p:nvSpPr>
          <p:spPr>
            <a:xfrm>
              <a:off x="2393660" y="3740404"/>
              <a:ext cx="0" cy="193040"/>
            </a:xfrm>
            <a:custGeom>
              <a:avLst/>
              <a:gdLst/>
              <a:ahLst/>
              <a:cxnLst/>
              <a:rect l="l" t="t" r="r" b="b"/>
              <a:pathLst>
                <a:path h="193040">
                  <a:moveTo>
                    <a:pt x="0" y="0"/>
                  </a:moveTo>
                  <a:lnTo>
                    <a:pt x="0" y="19284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6" name="object 21">
              <a:extLst>
                <a:ext uri="{FF2B5EF4-FFF2-40B4-BE49-F238E27FC236}">
                  <a16:creationId xmlns:a16="http://schemas.microsoft.com/office/drawing/2014/main" id="{4827D114-F98C-49F0-944A-887AB28A1D71}"/>
                </a:ext>
              </a:extLst>
            </p:cNvPr>
            <p:cNvSpPr/>
            <p:nvPr/>
          </p:nvSpPr>
          <p:spPr>
            <a:xfrm>
              <a:off x="2343317" y="3136684"/>
              <a:ext cx="100965" cy="0"/>
            </a:xfrm>
            <a:custGeom>
              <a:avLst/>
              <a:gdLst/>
              <a:ahLst/>
              <a:cxnLst/>
              <a:rect l="l" t="t" r="r" b="b"/>
              <a:pathLst>
                <a:path w="100964">
                  <a:moveTo>
                    <a:pt x="0" y="0"/>
                  </a:moveTo>
                  <a:lnTo>
                    <a:pt x="10068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7" name="object 22">
              <a:extLst>
                <a:ext uri="{FF2B5EF4-FFF2-40B4-BE49-F238E27FC236}">
                  <a16:creationId xmlns:a16="http://schemas.microsoft.com/office/drawing/2014/main" id="{460DC8D1-61CC-4820-AE4D-7F77E381935B}"/>
                </a:ext>
              </a:extLst>
            </p:cNvPr>
            <p:cNvSpPr/>
            <p:nvPr/>
          </p:nvSpPr>
          <p:spPr>
            <a:xfrm>
              <a:off x="2393660" y="3136684"/>
              <a:ext cx="0" cy="302260"/>
            </a:xfrm>
            <a:custGeom>
              <a:avLst/>
              <a:gdLst/>
              <a:ahLst/>
              <a:cxnLst/>
              <a:rect l="l" t="t" r="r" b="b"/>
              <a:pathLst>
                <a:path h="302259">
                  <a:moveTo>
                    <a:pt x="0" y="0"/>
                  </a:moveTo>
                  <a:lnTo>
                    <a:pt x="0" y="301866"/>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8" name="object 23">
              <a:extLst>
                <a:ext uri="{FF2B5EF4-FFF2-40B4-BE49-F238E27FC236}">
                  <a16:creationId xmlns:a16="http://schemas.microsoft.com/office/drawing/2014/main" id="{0B2187B0-9D24-4855-803F-65711B5F757F}"/>
                </a:ext>
              </a:extLst>
            </p:cNvPr>
            <p:cNvSpPr/>
            <p:nvPr/>
          </p:nvSpPr>
          <p:spPr>
            <a:xfrm>
              <a:off x="2216896" y="3437891"/>
              <a:ext cx="353695" cy="302895"/>
            </a:xfrm>
            <a:custGeom>
              <a:avLst/>
              <a:gdLst/>
              <a:ahLst/>
              <a:cxnLst/>
              <a:rect l="l" t="t" r="r" b="b"/>
              <a:pathLst>
                <a:path w="353694" h="302895">
                  <a:moveTo>
                    <a:pt x="0" y="0"/>
                  </a:moveTo>
                  <a:lnTo>
                    <a:pt x="353275" y="0"/>
                  </a:lnTo>
                  <a:lnTo>
                    <a:pt x="353275" y="302806"/>
                  </a:lnTo>
                  <a:lnTo>
                    <a:pt x="0" y="302806"/>
                  </a:lnTo>
                  <a:lnTo>
                    <a:pt x="0" y="0"/>
                  </a:lnTo>
                  <a:close/>
                </a:path>
              </a:pathLst>
            </a:custGeom>
            <a:solidFill>
              <a:srgbClr val="FFE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9" name="object 24">
              <a:extLst>
                <a:ext uri="{FF2B5EF4-FFF2-40B4-BE49-F238E27FC236}">
                  <a16:creationId xmlns:a16="http://schemas.microsoft.com/office/drawing/2014/main" id="{48A10F01-DAEA-478D-95C5-6FD7EA5E545F}"/>
                </a:ext>
              </a:extLst>
            </p:cNvPr>
            <p:cNvSpPr/>
            <p:nvPr/>
          </p:nvSpPr>
          <p:spPr>
            <a:xfrm>
              <a:off x="2218509" y="3439491"/>
              <a:ext cx="352425" cy="300990"/>
            </a:xfrm>
            <a:custGeom>
              <a:avLst/>
              <a:gdLst/>
              <a:ahLst/>
              <a:cxnLst/>
              <a:rect l="l" t="t" r="r" b="b"/>
              <a:pathLst>
                <a:path w="352425" h="300990">
                  <a:moveTo>
                    <a:pt x="0" y="0"/>
                  </a:moveTo>
                  <a:lnTo>
                    <a:pt x="352348" y="0"/>
                  </a:lnTo>
                  <a:lnTo>
                    <a:pt x="352348" y="300875"/>
                  </a:lnTo>
                  <a:lnTo>
                    <a:pt x="0" y="300875"/>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0" name="object 25">
              <a:extLst>
                <a:ext uri="{FF2B5EF4-FFF2-40B4-BE49-F238E27FC236}">
                  <a16:creationId xmlns:a16="http://schemas.microsoft.com/office/drawing/2014/main" id="{7745FD1D-F10F-4014-92D5-03EEDD06A356}"/>
                </a:ext>
              </a:extLst>
            </p:cNvPr>
            <p:cNvSpPr/>
            <p:nvPr/>
          </p:nvSpPr>
          <p:spPr>
            <a:xfrm>
              <a:off x="2218509" y="3439491"/>
              <a:ext cx="352425" cy="0"/>
            </a:xfrm>
            <a:custGeom>
              <a:avLst/>
              <a:gdLst/>
              <a:ahLst/>
              <a:cxnLst/>
              <a:rect l="l" t="t" r="r" b="b"/>
              <a:pathLst>
                <a:path w="352425">
                  <a:moveTo>
                    <a:pt x="0" y="0"/>
                  </a:moveTo>
                  <a:lnTo>
                    <a:pt x="35234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2" name="object 27">
              <a:extLst>
                <a:ext uri="{FF2B5EF4-FFF2-40B4-BE49-F238E27FC236}">
                  <a16:creationId xmlns:a16="http://schemas.microsoft.com/office/drawing/2014/main" id="{73A7C9F5-0743-4504-B677-55C2D6F5DD56}"/>
                </a:ext>
              </a:extLst>
            </p:cNvPr>
            <p:cNvSpPr/>
            <p:nvPr/>
          </p:nvSpPr>
          <p:spPr>
            <a:xfrm>
              <a:off x="2369512" y="3548153"/>
              <a:ext cx="50800" cy="50165"/>
            </a:xfrm>
            <a:custGeom>
              <a:avLst/>
              <a:gdLst/>
              <a:ahLst/>
              <a:cxnLst/>
              <a:rect l="l" t="t" r="r" b="b"/>
              <a:pathLst>
                <a:path w="50800" h="50165">
                  <a:moveTo>
                    <a:pt x="0" y="0"/>
                  </a:moveTo>
                  <a:lnTo>
                    <a:pt x="50342" y="5013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3" name="object 28">
              <a:extLst>
                <a:ext uri="{FF2B5EF4-FFF2-40B4-BE49-F238E27FC236}">
                  <a16:creationId xmlns:a16="http://schemas.microsoft.com/office/drawing/2014/main" id="{86C9163E-3D12-471F-9319-282978BFA03F}"/>
                </a:ext>
              </a:extLst>
            </p:cNvPr>
            <p:cNvSpPr/>
            <p:nvPr/>
          </p:nvSpPr>
          <p:spPr>
            <a:xfrm>
              <a:off x="2730256" y="3940964"/>
              <a:ext cx="100965" cy="0"/>
            </a:xfrm>
            <a:custGeom>
              <a:avLst/>
              <a:gdLst/>
              <a:ahLst/>
              <a:cxnLst/>
              <a:rect l="l" t="t" r="r" b="b"/>
              <a:pathLst>
                <a:path w="100964">
                  <a:moveTo>
                    <a:pt x="0" y="0"/>
                  </a:moveTo>
                  <a:lnTo>
                    <a:pt x="10067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4" name="object 29">
              <a:extLst>
                <a:ext uri="{FF2B5EF4-FFF2-40B4-BE49-F238E27FC236}">
                  <a16:creationId xmlns:a16="http://schemas.microsoft.com/office/drawing/2014/main" id="{50579726-A5FC-42D7-A2AE-26C891672CD0}"/>
                </a:ext>
              </a:extLst>
            </p:cNvPr>
            <p:cNvSpPr/>
            <p:nvPr/>
          </p:nvSpPr>
          <p:spPr>
            <a:xfrm>
              <a:off x="2730256" y="3890812"/>
              <a:ext cx="100965" cy="0"/>
            </a:xfrm>
            <a:custGeom>
              <a:avLst/>
              <a:gdLst/>
              <a:ahLst/>
              <a:cxnLst/>
              <a:rect l="l" t="t" r="r" b="b"/>
              <a:pathLst>
                <a:path w="100964">
                  <a:moveTo>
                    <a:pt x="0" y="0"/>
                  </a:moveTo>
                  <a:lnTo>
                    <a:pt x="10067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5" name="object 30">
              <a:extLst>
                <a:ext uri="{FF2B5EF4-FFF2-40B4-BE49-F238E27FC236}">
                  <a16:creationId xmlns:a16="http://schemas.microsoft.com/office/drawing/2014/main" id="{E1174D57-1C1E-4461-A642-A88B2837E023}"/>
                </a:ext>
              </a:extLst>
            </p:cNvPr>
            <p:cNvSpPr/>
            <p:nvPr/>
          </p:nvSpPr>
          <p:spPr>
            <a:xfrm>
              <a:off x="2603827" y="3917329"/>
              <a:ext cx="353695" cy="0"/>
            </a:xfrm>
            <a:custGeom>
              <a:avLst/>
              <a:gdLst/>
              <a:ahLst/>
              <a:cxnLst/>
              <a:rect l="l" t="t" r="r" b="b"/>
              <a:pathLst>
                <a:path w="353694">
                  <a:moveTo>
                    <a:pt x="0" y="0"/>
                  </a:moveTo>
                  <a:lnTo>
                    <a:pt x="353275" y="0"/>
                  </a:lnTo>
                </a:path>
              </a:pathLst>
            </a:custGeom>
            <a:ln w="50469">
              <a:solidFill>
                <a:srgbClr val="00AEE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6" name="object 31">
              <a:extLst>
                <a:ext uri="{FF2B5EF4-FFF2-40B4-BE49-F238E27FC236}">
                  <a16:creationId xmlns:a16="http://schemas.microsoft.com/office/drawing/2014/main" id="{1DE7246C-53F0-4BA5-BC06-6D95E6D76787}"/>
                </a:ext>
              </a:extLst>
            </p:cNvPr>
            <p:cNvSpPr/>
            <p:nvPr/>
          </p:nvSpPr>
          <p:spPr>
            <a:xfrm>
              <a:off x="2605427" y="3890685"/>
              <a:ext cx="352425" cy="50800"/>
            </a:xfrm>
            <a:custGeom>
              <a:avLst/>
              <a:gdLst/>
              <a:ahLst/>
              <a:cxnLst/>
              <a:rect l="l" t="t" r="r" b="b"/>
              <a:pathLst>
                <a:path w="352425" h="50800">
                  <a:moveTo>
                    <a:pt x="0" y="0"/>
                  </a:moveTo>
                  <a:lnTo>
                    <a:pt x="352348" y="0"/>
                  </a:lnTo>
                  <a:lnTo>
                    <a:pt x="352348" y="50330"/>
                  </a:lnTo>
                  <a:lnTo>
                    <a:pt x="0" y="50330"/>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7" name="object 32">
              <a:extLst>
                <a:ext uri="{FF2B5EF4-FFF2-40B4-BE49-F238E27FC236}">
                  <a16:creationId xmlns:a16="http://schemas.microsoft.com/office/drawing/2014/main" id="{45FFC1F8-DB23-4F5F-8E1C-317E58C63F35}"/>
                </a:ext>
              </a:extLst>
            </p:cNvPr>
            <p:cNvSpPr/>
            <p:nvPr/>
          </p:nvSpPr>
          <p:spPr>
            <a:xfrm>
              <a:off x="2605427" y="3890685"/>
              <a:ext cx="352425" cy="0"/>
            </a:xfrm>
            <a:custGeom>
              <a:avLst/>
              <a:gdLst/>
              <a:ahLst/>
              <a:cxnLst/>
              <a:rect l="l" t="t" r="r" b="b"/>
              <a:pathLst>
                <a:path w="352425">
                  <a:moveTo>
                    <a:pt x="0" y="0"/>
                  </a:moveTo>
                  <a:lnTo>
                    <a:pt x="35234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8" name="object 33">
              <a:extLst>
                <a:ext uri="{FF2B5EF4-FFF2-40B4-BE49-F238E27FC236}">
                  <a16:creationId xmlns:a16="http://schemas.microsoft.com/office/drawing/2014/main" id="{05153F15-272B-4FB2-86B4-ACD11F16A883}"/>
                </a:ext>
              </a:extLst>
            </p:cNvPr>
            <p:cNvSpPr/>
            <p:nvPr/>
          </p:nvSpPr>
          <p:spPr>
            <a:xfrm>
              <a:off x="2605427" y="3941002"/>
              <a:ext cx="352425" cy="0"/>
            </a:xfrm>
            <a:custGeom>
              <a:avLst/>
              <a:gdLst/>
              <a:ahLst/>
              <a:cxnLst/>
              <a:rect l="l" t="t" r="r" b="b"/>
              <a:pathLst>
                <a:path w="352425">
                  <a:moveTo>
                    <a:pt x="0" y="0"/>
                  </a:moveTo>
                  <a:lnTo>
                    <a:pt x="35234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9" name="object 34">
              <a:extLst>
                <a:ext uri="{FF2B5EF4-FFF2-40B4-BE49-F238E27FC236}">
                  <a16:creationId xmlns:a16="http://schemas.microsoft.com/office/drawing/2014/main" id="{68E2431A-4CA7-469C-9863-106FFFAE5858}"/>
                </a:ext>
              </a:extLst>
            </p:cNvPr>
            <p:cNvSpPr/>
            <p:nvPr/>
          </p:nvSpPr>
          <p:spPr>
            <a:xfrm>
              <a:off x="2605427" y="3915843"/>
              <a:ext cx="352425" cy="0"/>
            </a:xfrm>
            <a:custGeom>
              <a:avLst/>
              <a:gdLst/>
              <a:ahLst/>
              <a:cxnLst/>
              <a:rect l="l" t="t" r="r" b="b"/>
              <a:pathLst>
                <a:path w="352425">
                  <a:moveTo>
                    <a:pt x="0" y="0"/>
                  </a:moveTo>
                  <a:lnTo>
                    <a:pt x="35234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0" name="object 35">
              <a:extLst>
                <a:ext uri="{FF2B5EF4-FFF2-40B4-BE49-F238E27FC236}">
                  <a16:creationId xmlns:a16="http://schemas.microsoft.com/office/drawing/2014/main" id="{283B87C0-ACE1-4268-B4AA-65D273C89B40}"/>
                </a:ext>
              </a:extLst>
            </p:cNvPr>
            <p:cNvSpPr/>
            <p:nvPr/>
          </p:nvSpPr>
          <p:spPr>
            <a:xfrm>
              <a:off x="2756430" y="3890685"/>
              <a:ext cx="50800" cy="50800"/>
            </a:xfrm>
            <a:custGeom>
              <a:avLst/>
              <a:gdLst/>
              <a:ahLst/>
              <a:cxnLst/>
              <a:rect l="l" t="t" r="r" b="b"/>
              <a:pathLst>
                <a:path w="50800" h="50800">
                  <a:moveTo>
                    <a:pt x="0" y="50317"/>
                  </a:moveTo>
                  <a:lnTo>
                    <a:pt x="5034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1" name="object 36">
              <a:extLst>
                <a:ext uri="{FF2B5EF4-FFF2-40B4-BE49-F238E27FC236}">
                  <a16:creationId xmlns:a16="http://schemas.microsoft.com/office/drawing/2014/main" id="{990DB4FD-76A2-45C3-8C26-2D3BA3734C40}"/>
                </a:ext>
              </a:extLst>
            </p:cNvPr>
            <p:cNvSpPr/>
            <p:nvPr/>
          </p:nvSpPr>
          <p:spPr>
            <a:xfrm>
              <a:off x="2756430" y="3890685"/>
              <a:ext cx="50800" cy="50800"/>
            </a:xfrm>
            <a:custGeom>
              <a:avLst/>
              <a:gdLst/>
              <a:ahLst/>
              <a:cxnLst/>
              <a:rect l="l" t="t" r="r" b="b"/>
              <a:pathLst>
                <a:path w="50800" h="50800">
                  <a:moveTo>
                    <a:pt x="0" y="0"/>
                  </a:moveTo>
                  <a:lnTo>
                    <a:pt x="50342" y="5031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2" name="object 37">
              <a:extLst>
                <a:ext uri="{FF2B5EF4-FFF2-40B4-BE49-F238E27FC236}">
                  <a16:creationId xmlns:a16="http://schemas.microsoft.com/office/drawing/2014/main" id="{7CBB0CF3-6786-441A-96B9-1487A569BA3E}"/>
                </a:ext>
              </a:extLst>
            </p:cNvPr>
            <p:cNvSpPr/>
            <p:nvPr/>
          </p:nvSpPr>
          <p:spPr>
            <a:xfrm>
              <a:off x="3117174" y="3957778"/>
              <a:ext cx="100965" cy="0"/>
            </a:xfrm>
            <a:custGeom>
              <a:avLst/>
              <a:gdLst/>
              <a:ahLst/>
              <a:cxnLst/>
              <a:rect l="l" t="t" r="r" b="b"/>
              <a:pathLst>
                <a:path w="100964">
                  <a:moveTo>
                    <a:pt x="0" y="0"/>
                  </a:moveTo>
                  <a:lnTo>
                    <a:pt x="10067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3" name="object 38">
              <a:extLst>
                <a:ext uri="{FF2B5EF4-FFF2-40B4-BE49-F238E27FC236}">
                  <a16:creationId xmlns:a16="http://schemas.microsoft.com/office/drawing/2014/main" id="{6F309476-071C-451B-A4AA-120D86A46E85}"/>
                </a:ext>
              </a:extLst>
            </p:cNvPr>
            <p:cNvSpPr/>
            <p:nvPr/>
          </p:nvSpPr>
          <p:spPr>
            <a:xfrm>
              <a:off x="3167517" y="3739694"/>
              <a:ext cx="0" cy="218440"/>
            </a:xfrm>
            <a:custGeom>
              <a:avLst/>
              <a:gdLst/>
              <a:ahLst/>
              <a:cxnLst/>
              <a:rect l="l" t="t" r="r" b="b"/>
              <a:pathLst>
                <a:path h="218440">
                  <a:moveTo>
                    <a:pt x="0" y="0"/>
                  </a:moveTo>
                  <a:lnTo>
                    <a:pt x="0" y="21808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4" name="object 39">
              <a:extLst>
                <a:ext uri="{FF2B5EF4-FFF2-40B4-BE49-F238E27FC236}">
                  <a16:creationId xmlns:a16="http://schemas.microsoft.com/office/drawing/2014/main" id="{FBDFD286-2933-441F-8512-B01744F82F6F}"/>
                </a:ext>
              </a:extLst>
            </p:cNvPr>
            <p:cNvSpPr/>
            <p:nvPr/>
          </p:nvSpPr>
          <p:spPr>
            <a:xfrm>
              <a:off x="3117174" y="2800237"/>
              <a:ext cx="100965" cy="0"/>
            </a:xfrm>
            <a:custGeom>
              <a:avLst/>
              <a:gdLst/>
              <a:ahLst/>
              <a:cxnLst/>
              <a:rect l="l" t="t" r="r" b="b"/>
              <a:pathLst>
                <a:path w="100964">
                  <a:moveTo>
                    <a:pt x="0" y="0"/>
                  </a:moveTo>
                  <a:lnTo>
                    <a:pt x="10067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5" name="object 40">
              <a:extLst>
                <a:ext uri="{FF2B5EF4-FFF2-40B4-BE49-F238E27FC236}">
                  <a16:creationId xmlns:a16="http://schemas.microsoft.com/office/drawing/2014/main" id="{6517CE3E-69DC-43DD-A60B-E0D04F4CFD88}"/>
                </a:ext>
              </a:extLst>
            </p:cNvPr>
            <p:cNvSpPr/>
            <p:nvPr/>
          </p:nvSpPr>
          <p:spPr>
            <a:xfrm>
              <a:off x="3167517" y="2800237"/>
              <a:ext cx="0" cy="276860"/>
            </a:xfrm>
            <a:custGeom>
              <a:avLst/>
              <a:gdLst/>
              <a:ahLst/>
              <a:cxnLst/>
              <a:rect l="l" t="t" r="r" b="b"/>
              <a:pathLst>
                <a:path h="276859">
                  <a:moveTo>
                    <a:pt x="0" y="0"/>
                  </a:moveTo>
                  <a:lnTo>
                    <a:pt x="0" y="27680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6" name="object 41">
              <a:extLst>
                <a:ext uri="{FF2B5EF4-FFF2-40B4-BE49-F238E27FC236}">
                  <a16:creationId xmlns:a16="http://schemas.microsoft.com/office/drawing/2014/main" id="{1BC23280-ED52-4E0B-A0F0-6AB1C95D85D7}"/>
                </a:ext>
              </a:extLst>
            </p:cNvPr>
            <p:cNvSpPr/>
            <p:nvPr/>
          </p:nvSpPr>
          <p:spPr>
            <a:xfrm>
              <a:off x="2990745" y="3076208"/>
              <a:ext cx="353695" cy="664845"/>
            </a:xfrm>
            <a:custGeom>
              <a:avLst/>
              <a:gdLst/>
              <a:ahLst/>
              <a:cxnLst/>
              <a:rect l="l" t="t" r="r" b="b"/>
              <a:pathLst>
                <a:path w="353694" h="664845">
                  <a:moveTo>
                    <a:pt x="0" y="0"/>
                  </a:moveTo>
                  <a:lnTo>
                    <a:pt x="353275" y="0"/>
                  </a:lnTo>
                  <a:lnTo>
                    <a:pt x="353275" y="664489"/>
                  </a:lnTo>
                  <a:lnTo>
                    <a:pt x="0" y="664489"/>
                  </a:lnTo>
                  <a:lnTo>
                    <a:pt x="0" y="0"/>
                  </a:lnTo>
                  <a:close/>
                </a:path>
              </a:pathLst>
            </a:custGeom>
            <a:solidFill>
              <a:srgbClr val="88C54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7" name="object 42">
              <a:extLst>
                <a:ext uri="{FF2B5EF4-FFF2-40B4-BE49-F238E27FC236}">
                  <a16:creationId xmlns:a16="http://schemas.microsoft.com/office/drawing/2014/main" id="{10B81117-754B-417E-AE48-6FFA39840872}"/>
                </a:ext>
              </a:extLst>
            </p:cNvPr>
            <p:cNvSpPr/>
            <p:nvPr/>
          </p:nvSpPr>
          <p:spPr>
            <a:xfrm>
              <a:off x="2992346" y="3077809"/>
              <a:ext cx="352425" cy="662305"/>
            </a:xfrm>
            <a:custGeom>
              <a:avLst/>
              <a:gdLst/>
              <a:ahLst/>
              <a:cxnLst/>
              <a:rect l="l" t="t" r="r" b="b"/>
              <a:pathLst>
                <a:path w="352425" h="662304">
                  <a:moveTo>
                    <a:pt x="0" y="0"/>
                  </a:moveTo>
                  <a:lnTo>
                    <a:pt x="352361" y="0"/>
                  </a:lnTo>
                  <a:lnTo>
                    <a:pt x="352361" y="662279"/>
                  </a:lnTo>
                  <a:lnTo>
                    <a:pt x="0" y="662279"/>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8" name="object 43">
              <a:extLst>
                <a:ext uri="{FF2B5EF4-FFF2-40B4-BE49-F238E27FC236}">
                  <a16:creationId xmlns:a16="http://schemas.microsoft.com/office/drawing/2014/main" id="{3950E715-5834-40F9-BF46-CE416ACEFD2A}"/>
                </a:ext>
              </a:extLst>
            </p:cNvPr>
            <p:cNvSpPr/>
            <p:nvPr/>
          </p:nvSpPr>
          <p:spPr>
            <a:xfrm>
              <a:off x="2992346" y="3740101"/>
              <a:ext cx="352425" cy="0"/>
            </a:xfrm>
            <a:custGeom>
              <a:avLst/>
              <a:gdLst/>
              <a:ahLst/>
              <a:cxnLst/>
              <a:rect l="l" t="t" r="r" b="b"/>
              <a:pathLst>
                <a:path w="352425">
                  <a:moveTo>
                    <a:pt x="0" y="0"/>
                  </a:moveTo>
                  <a:lnTo>
                    <a:pt x="35236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9" name="object 44">
              <a:extLst>
                <a:ext uri="{FF2B5EF4-FFF2-40B4-BE49-F238E27FC236}">
                  <a16:creationId xmlns:a16="http://schemas.microsoft.com/office/drawing/2014/main" id="{D30B259D-533F-4929-B581-A64896E96E7B}"/>
                </a:ext>
              </a:extLst>
            </p:cNvPr>
            <p:cNvSpPr/>
            <p:nvPr/>
          </p:nvSpPr>
          <p:spPr>
            <a:xfrm>
              <a:off x="2992346" y="3253856"/>
              <a:ext cx="352425" cy="0"/>
            </a:xfrm>
            <a:custGeom>
              <a:avLst/>
              <a:gdLst/>
              <a:ahLst/>
              <a:cxnLst/>
              <a:rect l="l" t="t" r="r" b="b"/>
              <a:pathLst>
                <a:path w="352425">
                  <a:moveTo>
                    <a:pt x="0" y="0"/>
                  </a:moveTo>
                  <a:lnTo>
                    <a:pt x="35236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0" name="object 45">
              <a:extLst>
                <a:ext uri="{FF2B5EF4-FFF2-40B4-BE49-F238E27FC236}">
                  <a16:creationId xmlns:a16="http://schemas.microsoft.com/office/drawing/2014/main" id="{DBD69FB7-B7E3-4171-BB31-5A9730EB63BA}"/>
                </a:ext>
              </a:extLst>
            </p:cNvPr>
            <p:cNvSpPr/>
            <p:nvPr/>
          </p:nvSpPr>
          <p:spPr>
            <a:xfrm>
              <a:off x="3143361" y="3329306"/>
              <a:ext cx="50800" cy="50800"/>
            </a:xfrm>
            <a:custGeom>
              <a:avLst/>
              <a:gdLst/>
              <a:ahLst/>
              <a:cxnLst/>
              <a:rect l="l" t="t" r="r" b="b"/>
              <a:pathLst>
                <a:path w="50800" h="50800">
                  <a:moveTo>
                    <a:pt x="0" y="50304"/>
                  </a:moveTo>
                  <a:lnTo>
                    <a:pt x="50342" y="0"/>
                  </a:lnTo>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1" name="object 46">
              <a:extLst>
                <a:ext uri="{FF2B5EF4-FFF2-40B4-BE49-F238E27FC236}">
                  <a16:creationId xmlns:a16="http://schemas.microsoft.com/office/drawing/2014/main" id="{A1005E7C-28EC-4437-96BD-3D76A23D351D}"/>
                </a:ext>
              </a:extLst>
            </p:cNvPr>
            <p:cNvSpPr/>
            <p:nvPr/>
          </p:nvSpPr>
          <p:spPr>
            <a:xfrm>
              <a:off x="3143361" y="3329306"/>
              <a:ext cx="50800" cy="50800"/>
            </a:xfrm>
            <a:custGeom>
              <a:avLst/>
              <a:gdLst/>
              <a:ahLst/>
              <a:cxnLst/>
              <a:rect l="l" t="t" r="r" b="b"/>
              <a:pathLst>
                <a:path w="50800" h="50800">
                  <a:moveTo>
                    <a:pt x="0" y="0"/>
                  </a:moveTo>
                  <a:lnTo>
                    <a:pt x="50342" y="50304"/>
                  </a:lnTo>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2" name="object 47">
              <a:extLst>
                <a:ext uri="{FF2B5EF4-FFF2-40B4-BE49-F238E27FC236}">
                  <a16:creationId xmlns:a16="http://schemas.microsoft.com/office/drawing/2014/main" id="{6E630380-4A4F-4A90-A1CA-D5EECCB6972A}"/>
                </a:ext>
              </a:extLst>
            </p:cNvPr>
            <p:cNvSpPr/>
            <p:nvPr/>
          </p:nvSpPr>
          <p:spPr>
            <a:xfrm>
              <a:off x="3504118" y="4041891"/>
              <a:ext cx="109220" cy="0"/>
            </a:xfrm>
            <a:custGeom>
              <a:avLst/>
              <a:gdLst/>
              <a:ahLst/>
              <a:cxnLst/>
              <a:rect l="l" t="t" r="r" b="b"/>
              <a:pathLst>
                <a:path w="109219">
                  <a:moveTo>
                    <a:pt x="0" y="0"/>
                  </a:moveTo>
                  <a:lnTo>
                    <a:pt x="10906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3" name="object 48">
              <a:extLst>
                <a:ext uri="{FF2B5EF4-FFF2-40B4-BE49-F238E27FC236}">
                  <a16:creationId xmlns:a16="http://schemas.microsoft.com/office/drawing/2014/main" id="{CC4CB241-997D-4098-9F00-86E89EBC24BD}"/>
                </a:ext>
              </a:extLst>
            </p:cNvPr>
            <p:cNvSpPr/>
            <p:nvPr/>
          </p:nvSpPr>
          <p:spPr>
            <a:xfrm>
              <a:off x="3504118" y="3983217"/>
              <a:ext cx="109220" cy="0"/>
            </a:xfrm>
            <a:custGeom>
              <a:avLst/>
              <a:gdLst/>
              <a:ahLst/>
              <a:cxnLst/>
              <a:rect l="l" t="t" r="r" b="b"/>
              <a:pathLst>
                <a:path w="109219">
                  <a:moveTo>
                    <a:pt x="0" y="0"/>
                  </a:moveTo>
                  <a:lnTo>
                    <a:pt x="10906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4" name="object 49">
              <a:extLst>
                <a:ext uri="{FF2B5EF4-FFF2-40B4-BE49-F238E27FC236}">
                  <a16:creationId xmlns:a16="http://schemas.microsoft.com/office/drawing/2014/main" id="{FE6BEC6D-A7C9-454A-9777-625A97213DD7}"/>
                </a:ext>
              </a:extLst>
            </p:cNvPr>
            <p:cNvSpPr/>
            <p:nvPr/>
          </p:nvSpPr>
          <p:spPr>
            <a:xfrm>
              <a:off x="3386071" y="4014072"/>
              <a:ext cx="353695" cy="0"/>
            </a:xfrm>
            <a:custGeom>
              <a:avLst/>
              <a:gdLst/>
              <a:ahLst/>
              <a:cxnLst/>
              <a:rect l="l" t="t" r="r" b="b"/>
              <a:pathLst>
                <a:path w="353695">
                  <a:moveTo>
                    <a:pt x="0" y="0"/>
                  </a:moveTo>
                  <a:lnTo>
                    <a:pt x="353275" y="0"/>
                  </a:lnTo>
                </a:path>
              </a:pathLst>
            </a:custGeom>
            <a:ln w="25234">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5" name="object 50">
              <a:extLst>
                <a:ext uri="{FF2B5EF4-FFF2-40B4-BE49-F238E27FC236}">
                  <a16:creationId xmlns:a16="http://schemas.microsoft.com/office/drawing/2014/main" id="{2EAEE88F-4AE0-4C85-BE37-2428EDAC794B}"/>
                </a:ext>
              </a:extLst>
            </p:cNvPr>
            <p:cNvSpPr/>
            <p:nvPr/>
          </p:nvSpPr>
          <p:spPr>
            <a:xfrm>
              <a:off x="3387684" y="4003054"/>
              <a:ext cx="350520" cy="22225"/>
            </a:xfrm>
            <a:custGeom>
              <a:avLst/>
              <a:gdLst/>
              <a:ahLst/>
              <a:cxnLst/>
              <a:rect l="l" t="t" r="r" b="b"/>
              <a:pathLst>
                <a:path w="350520" h="22225">
                  <a:moveTo>
                    <a:pt x="0" y="0"/>
                  </a:moveTo>
                  <a:lnTo>
                    <a:pt x="350062" y="0"/>
                  </a:lnTo>
                  <a:lnTo>
                    <a:pt x="350062" y="22021"/>
                  </a:lnTo>
                  <a:lnTo>
                    <a:pt x="0" y="22021"/>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6" name="object 51">
              <a:extLst>
                <a:ext uri="{FF2B5EF4-FFF2-40B4-BE49-F238E27FC236}">
                  <a16:creationId xmlns:a16="http://schemas.microsoft.com/office/drawing/2014/main" id="{94D6CB69-A043-44BD-8AAC-32EA3545E333}"/>
                </a:ext>
              </a:extLst>
            </p:cNvPr>
            <p:cNvSpPr/>
            <p:nvPr/>
          </p:nvSpPr>
          <p:spPr>
            <a:xfrm>
              <a:off x="3387684" y="4003054"/>
              <a:ext cx="350520" cy="0"/>
            </a:xfrm>
            <a:custGeom>
              <a:avLst/>
              <a:gdLst/>
              <a:ahLst/>
              <a:cxnLst/>
              <a:rect l="l" t="t" r="r" b="b"/>
              <a:pathLst>
                <a:path w="350520">
                  <a:moveTo>
                    <a:pt x="0" y="0"/>
                  </a:moveTo>
                  <a:lnTo>
                    <a:pt x="35006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7" name="object 52">
              <a:extLst>
                <a:ext uri="{FF2B5EF4-FFF2-40B4-BE49-F238E27FC236}">
                  <a16:creationId xmlns:a16="http://schemas.microsoft.com/office/drawing/2014/main" id="{A46A5FF7-5C8D-41D0-AF36-D7298C8A8F90}"/>
                </a:ext>
              </a:extLst>
            </p:cNvPr>
            <p:cNvSpPr/>
            <p:nvPr/>
          </p:nvSpPr>
          <p:spPr>
            <a:xfrm>
              <a:off x="3387684" y="4025076"/>
              <a:ext cx="350520" cy="0"/>
            </a:xfrm>
            <a:custGeom>
              <a:avLst/>
              <a:gdLst/>
              <a:ahLst/>
              <a:cxnLst/>
              <a:rect l="l" t="t" r="r" b="b"/>
              <a:pathLst>
                <a:path w="350520">
                  <a:moveTo>
                    <a:pt x="0" y="0"/>
                  </a:moveTo>
                  <a:lnTo>
                    <a:pt x="35006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8" name="object 53">
              <a:extLst>
                <a:ext uri="{FF2B5EF4-FFF2-40B4-BE49-F238E27FC236}">
                  <a16:creationId xmlns:a16="http://schemas.microsoft.com/office/drawing/2014/main" id="{8B3F6385-6945-4AB9-963D-B5D83FEF81B0}"/>
                </a:ext>
              </a:extLst>
            </p:cNvPr>
            <p:cNvSpPr/>
            <p:nvPr/>
          </p:nvSpPr>
          <p:spPr>
            <a:xfrm>
              <a:off x="3387684" y="4017735"/>
              <a:ext cx="350520" cy="0"/>
            </a:xfrm>
            <a:custGeom>
              <a:avLst/>
              <a:gdLst/>
              <a:ahLst/>
              <a:cxnLst/>
              <a:rect l="l" t="t" r="r" b="b"/>
              <a:pathLst>
                <a:path w="350520">
                  <a:moveTo>
                    <a:pt x="0" y="0"/>
                  </a:moveTo>
                  <a:lnTo>
                    <a:pt x="35006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9" name="object 54">
              <a:extLst>
                <a:ext uri="{FF2B5EF4-FFF2-40B4-BE49-F238E27FC236}">
                  <a16:creationId xmlns:a16="http://schemas.microsoft.com/office/drawing/2014/main" id="{E94E2836-C599-4304-A63D-52A8860BE452}"/>
                </a:ext>
              </a:extLst>
            </p:cNvPr>
            <p:cNvSpPr/>
            <p:nvPr/>
          </p:nvSpPr>
          <p:spPr>
            <a:xfrm>
              <a:off x="3545888" y="3934162"/>
              <a:ext cx="25400" cy="25400"/>
            </a:xfrm>
            <a:custGeom>
              <a:avLst/>
              <a:gdLst/>
              <a:ahLst/>
              <a:cxnLst/>
              <a:rect l="l" t="t" r="r" b="b"/>
              <a:pathLst>
                <a:path w="25400" h="25400">
                  <a:moveTo>
                    <a:pt x="19583" y="0"/>
                  </a:moveTo>
                  <a:lnTo>
                    <a:pt x="5651" y="0"/>
                  </a:lnTo>
                  <a:lnTo>
                    <a:pt x="0" y="5638"/>
                  </a:lnTo>
                  <a:lnTo>
                    <a:pt x="0" y="19583"/>
                  </a:lnTo>
                  <a:lnTo>
                    <a:pt x="5651" y="25222"/>
                  </a:lnTo>
                  <a:lnTo>
                    <a:pt x="19583" y="25222"/>
                  </a:lnTo>
                  <a:lnTo>
                    <a:pt x="25234" y="19583"/>
                  </a:lnTo>
                  <a:lnTo>
                    <a:pt x="25234" y="5638"/>
                  </a:lnTo>
                  <a:lnTo>
                    <a:pt x="19583" y="0"/>
                  </a:lnTo>
                  <a:close/>
                </a:path>
              </a:pathLst>
            </a:custGeom>
            <a:solidFill>
              <a:srgbClr val="007A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60" name="object 55">
              <a:extLst>
                <a:ext uri="{FF2B5EF4-FFF2-40B4-BE49-F238E27FC236}">
                  <a16:creationId xmlns:a16="http://schemas.microsoft.com/office/drawing/2014/main" id="{9399069F-59B1-4CC9-AC1E-27EA06BB3107}"/>
                </a:ext>
              </a:extLst>
            </p:cNvPr>
            <p:cNvSpPr/>
            <p:nvPr/>
          </p:nvSpPr>
          <p:spPr>
            <a:xfrm>
              <a:off x="3545888" y="3934162"/>
              <a:ext cx="25400" cy="25400"/>
            </a:xfrm>
            <a:custGeom>
              <a:avLst/>
              <a:gdLst/>
              <a:ahLst/>
              <a:cxnLst/>
              <a:rect l="l" t="t" r="r" b="b"/>
              <a:pathLst>
                <a:path w="25400" h="25400">
                  <a:moveTo>
                    <a:pt x="25234" y="12611"/>
                  </a:moveTo>
                  <a:lnTo>
                    <a:pt x="25234" y="19583"/>
                  </a:lnTo>
                  <a:lnTo>
                    <a:pt x="19583" y="25222"/>
                  </a:lnTo>
                  <a:lnTo>
                    <a:pt x="12623" y="25222"/>
                  </a:lnTo>
                  <a:lnTo>
                    <a:pt x="5651" y="25222"/>
                  </a:lnTo>
                  <a:lnTo>
                    <a:pt x="0" y="19583"/>
                  </a:lnTo>
                  <a:lnTo>
                    <a:pt x="0" y="12611"/>
                  </a:lnTo>
                  <a:lnTo>
                    <a:pt x="0" y="5638"/>
                  </a:lnTo>
                  <a:lnTo>
                    <a:pt x="5651" y="0"/>
                  </a:lnTo>
                  <a:lnTo>
                    <a:pt x="12623" y="0"/>
                  </a:lnTo>
                  <a:lnTo>
                    <a:pt x="19583" y="0"/>
                  </a:lnTo>
                  <a:lnTo>
                    <a:pt x="25234" y="5638"/>
                  </a:lnTo>
                  <a:lnTo>
                    <a:pt x="25234" y="12611"/>
                  </a:lnTo>
                  <a:close/>
                </a:path>
              </a:pathLst>
            </a:custGeom>
            <a:ln w="6349">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61" name="object 56">
              <a:extLst>
                <a:ext uri="{FF2B5EF4-FFF2-40B4-BE49-F238E27FC236}">
                  <a16:creationId xmlns:a16="http://schemas.microsoft.com/office/drawing/2014/main" id="{2A74C810-623C-48A4-8049-6CEB7E008E6C}"/>
                </a:ext>
              </a:extLst>
            </p:cNvPr>
            <p:cNvSpPr/>
            <p:nvPr/>
          </p:nvSpPr>
          <p:spPr>
            <a:xfrm>
              <a:off x="3546665" y="3935762"/>
              <a:ext cx="24130" cy="24765"/>
            </a:xfrm>
            <a:custGeom>
              <a:avLst/>
              <a:gdLst/>
              <a:ahLst/>
              <a:cxnLst/>
              <a:rect l="l" t="t" r="r" b="b"/>
              <a:pathLst>
                <a:path w="24130" h="24765">
                  <a:moveTo>
                    <a:pt x="24066" y="12280"/>
                  </a:moveTo>
                  <a:lnTo>
                    <a:pt x="24066" y="19062"/>
                  </a:lnTo>
                  <a:lnTo>
                    <a:pt x="18681" y="24561"/>
                  </a:lnTo>
                  <a:lnTo>
                    <a:pt x="12039" y="24561"/>
                  </a:lnTo>
                  <a:lnTo>
                    <a:pt x="5384" y="24561"/>
                  </a:lnTo>
                  <a:lnTo>
                    <a:pt x="0" y="19062"/>
                  </a:lnTo>
                  <a:lnTo>
                    <a:pt x="0" y="12280"/>
                  </a:lnTo>
                  <a:lnTo>
                    <a:pt x="0" y="5499"/>
                  </a:lnTo>
                  <a:lnTo>
                    <a:pt x="5384" y="0"/>
                  </a:lnTo>
                  <a:lnTo>
                    <a:pt x="12039" y="0"/>
                  </a:lnTo>
                  <a:lnTo>
                    <a:pt x="18681" y="0"/>
                  </a:lnTo>
                  <a:lnTo>
                    <a:pt x="24066" y="5499"/>
                  </a:lnTo>
                  <a:lnTo>
                    <a:pt x="24066" y="1228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62" name="object 57">
              <a:extLst>
                <a:ext uri="{FF2B5EF4-FFF2-40B4-BE49-F238E27FC236}">
                  <a16:creationId xmlns:a16="http://schemas.microsoft.com/office/drawing/2014/main" id="{2E262E32-0AA0-448A-AE64-72A3BE79757B}"/>
                </a:ext>
              </a:extLst>
            </p:cNvPr>
            <p:cNvSpPr/>
            <p:nvPr/>
          </p:nvSpPr>
          <p:spPr>
            <a:xfrm>
              <a:off x="3538652" y="3984873"/>
              <a:ext cx="48260" cy="49530"/>
            </a:xfrm>
            <a:custGeom>
              <a:avLst/>
              <a:gdLst/>
              <a:ahLst/>
              <a:cxnLst/>
              <a:rect l="l" t="t" r="r" b="b"/>
              <a:pathLst>
                <a:path w="48260" h="49529">
                  <a:moveTo>
                    <a:pt x="0" y="49110"/>
                  </a:moveTo>
                  <a:lnTo>
                    <a:pt x="4812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63" name="object 58">
              <a:extLst>
                <a:ext uri="{FF2B5EF4-FFF2-40B4-BE49-F238E27FC236}">
                  <a16:creationId xmlns:a16="http://schemas.microsoft.com/office/drawing/2014/main" id="{A9040923-5474-4AC7-B457-52C35F83CBB8}"/>
                </a:ext>
              </a:extLst>
            </p:cNvPr>
            <p:cNvSpPr/>
            <p:nvPr/>
          </p:nvSpPr>
          <p:spPr>
            <a:xfrm>
              <a:off x="3538652" y="3984873"/>
              <a:ext cx="48260" cy="49530"/>
            </a:xfrm>
            <a:custGeom>
              <a:avLst/>
              <a:gdLst/>
              <a:ahLst/>
              <a:cxnLst/>
              <a:rect l="l" t="t" r="r" b="b"/>
              <a:pathLst>
                <a:path w="48260" h="49529">
                  <a:moveTo>
                    <a:pt x="0" y="0"/>
                  </a:moveTo>
                  <a:lnTo>
                    <a:pt x="48120" y="4911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64" name="object 59">
              <a:extLst>
                <a:ext uri="{FF2B5EF4-FFF2-40B4-BE49-F238E27FC236}">
                  <a16:creationId xmlns:a16="http://schemas.microsoft.com/office/drawing/2014/main" id="{7A87A6DF-F089-4175-B2B5-5ED95900BFDF}"/>
                </a:ext>
              </a:extLst>
            </p:cNvPr>
            <p:cNvSpPr/>
            <p:nvPr/>
          </p:nvSpPr>
          <p:spPr>
            <a:xfrm>
              <a:off x="1969165" y="3815348"/>
              <a:ext cx="71577" cy="71577"/>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65" name="object 60">
              <a:extLst>
                <a:ext uri="{FF2B5EF4-FFF2-40B4-BE49-F238E27FC236}">
                  <a16:creationId xmlns:a16="http://schemas.microsoft.com/office/drawing/2014/main" id="{FC6C298B-980A-4CCF-A9EB-5FEE574308C5}"/>
                </a:ext>
              </a:extLst>
            </p:cNvPr>
            <p:cNvSpPr/>
            <p:nvPr/>
          </p:nvSpPr>
          <p:spPr>
            <a:xfrm>
              <a:off x="3530240" y="3905036"/>
              <a:ext cx="65405" cy="65405"/>
            </a:xfrm>
            <a:custGeom>
              <a:avLst/>
              <a:gdLst/>
              <a:ahLst/>
              <a:cxnLst/>
              <a:rect l="l" t="t" r="r" b="b"/>
              <a:pathLst>
                <a:path w="65405" h="65404">
                  <a:moveTo>
                    <a:pt x="32613" y="0"/>
                  </a:moveTo>
                  <a:lnTo>
                    <a:pt x="19920" y="2563"/>
                  </a:lnTo>
                  <a:lnTo>
                    <a:pt x="9553" y="9553"/>
                  </a:lnTo>
                  <a:lnTo>
                    <a:pt x="2563" y="19920"/>
                  </a:lnTo>
                  <a:lnTo>
                    <a:pt x="0" y="32613"/>
                  </a:lnTo>
                  <a:lnTo>
                    <a:pt x="2563" y="45306"/>
                  </a:lnTo>
                  <a:lnTo>
                    <a:pt x="9553" y="55673"/>
                  </a:lnTo>
                  <a:lnTo>
                    <a:pt x="19920" y="62663"/>
                  </a:lnTo>
                  <a:lnTo>
                    <a:pt x="32613" y="65227"/>
                  </a:lnTo>
                  <a:lnTo>
                    <a:pt x="45306" y="62663"/>
                  </a:lnTo>
                  <a:lnTo>
                    <a:pt x="55673" y="55673"/>
                  </a:lnTo>
                  <a:lnTo>
                    <a:pt x="62663" y="45306"/>
                  </a:lnTo>
                  <a:lnTo>
                    <a:pt x="65227" y="32613"/>
                  </a:lnTo>
                  <a:lnTo>
                    <a:pt x="62663" y="19920"/>
                  </a:lnTo>
                  <a:lnTo>
                    <a:pt x="55673" y="9553"/>
                  </a:lnTo>
                  <a:lnTo>
                    <a:pt x="45306" y="2563"/>
                  </a:lnTo>
                  <a:lnTo>
                    <a:pt x="32613" y="0"/>
                  </a:lnTo>
                  <a:close/>
                </a:path>
              </a:pathLst>
            </a:custGeom>
            <a:solidFill>
              <a:srgbClr val="EC00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66" name="object 61">
              <a:extLst>
                <a:ext uri="{FF2B5EF4-FFF2-40B4-BE49-F238E27FC236}">
                  <a16:creationId xmlns:a16="http://schemas.microsoft.com/office/drawing/2014/main" id="{8B3EF4CB-231A-48D0-BF63-942C9D907D93}"/>
                </a:ext>
              </a:extLst>
            </p:cNvPr>
            <p:cNvSpPr/>
            <p:nvPr/>
          </p:nvSpPr>
          <p:spPr>
            <a:xfrm>
              <a:off x="3530240" y="3905036"/>
              <a:ext cx="65405" cy="65405"/>
            </a:xfrm>
            <a:custGeom>
              <a:avLst/>
              <a:gdLst/>
              <a:ahLst/>
              <a:cxnLst/>
              <a:rect l="l" t="t" r="r" b="b"/>
              <a:pathLst>
                <a:path w="65405" h="65404">
                  <a:moveTo>
                    <a:pt x="32613" y="65227"/>
                  </a:moveTo>
                  <a:lnTo>
                    <a:pt x="45306" y="62663"/>
                  </a:lnTo>
                  <a:lnTo>
                    <a:pt x="55673" y="55673"/>
                  </a:lnTo>
                  <a:lnTo>
                    <a:pt x="62663" y="45306"/>
                  </a:lnTo>
                  <a:lnTo>
                    <a:pt x="65227" y="32613"/>
                  </a:lnTo>
                  <a:lnTo>
                    <a:pt x="62663" y="19920"/>
                  </a:lnTo>
                  <a:lnTo>
                    <a:pt x="55673" y="9553"/>
                  </a:lnTo>
                  <a:lnTo>
                    <a:pt x="45306" y="2563"/>
                  </a:lnTo>
                  <a:lnTo>
                    <a:pt x="32613" y="0"/>
                  </a:lnTo>
                  <a:lnTo>
                    <a:pt x="19920" y="2563"/>
                  </a:lnTo>
                  <a:lnTo>
                    <a:pt x="9553" y="9553"/>
                  </a:lnTo>
                  <a:lnTo>
                    <a:pt x="2563" y="19920"/>
                  </a:lnTo>
                  <a:lnTo>
                    <a:pt x="0" y="32613"/>
                  </a:lnTo>
                  <a:lnTo>
                    <a:pt x="2563" y="45306"/>
                  </a:lnTo>
                  <a:lnTo>
                    <a:pt x="9553" y="55673"/>
                  </a:lnTo>
                  <a:lnTo>
                    <a:pt x="19920" y="62663"/>
                  </a:lnTo>
                  <a:lnTo>
                    <a:pt x="32613" y="65227"/>
                  </a:lnTo>
                  <a:close/>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67" name="object 62">
              <a:extLst>
                <a:ext uri="{FF2B5EF4-FFF2-40B4-BE49-F238E27FC236}">
                  <a16:creationId xmlns:a16="http://schemas.microsoft.com/office/drawing/2014/main" id="{6B9F741D-A7BA-49E4-A111-E8D9F0BE1FBD}"/>
                </a:ext>
              </a:extLst>
            </p:cNvPr>
            <p:cNvSpPr txBox="1"/>
            <p:nvPr/>
          </p:nvSpPr>
          <p:spPr>
            <a:xfrm>
              <a:off x="1626503" y="3908219"/>
              <a:ext cx="17589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0" cap="none" spc="20" normalizeH="0" baseline="0" noProof="0" dirty="0">
                  <a:ln>
                    <a:noFill/>
                  </a:ln>
                  <a:solidFill>
                    <a:prstClr val="black"/>
                  </a:solidFill>
                  <a:effectLst/>
                  <a:uLnTx/>
                  <a:uFillTx/>
                  <a:latin typeface="Century Gothic"/>
                  <a:ea typeface="ＭＳ Ｐゴシック" pitchFamily="34" charset="-128"/>
                  <a:cs typeface="Century Gothic"/>
                </a:rPr>
                <a:t>1.2</a:t>
              </a:r>
              <a:endParaRPr kumimoji="0" sz="800" b="0" i="0" u="none" strike="noStrike" kern="0" cap="none" spc="0" normalizeH="0" baseline="0" noProof="0" dirty="0">
                <a:ln>
                  <a:noFill/>
                </a:ln>
                <a:solidFill>
                  <a:prstClr val="black"/>
                </a:solidFill>
                <a:effectLst/>
                <a:uLnTx/>
                <a:uFillTx/>
                <a:latin typeface="Century Gothic"/>
                <a:ea typeface="ＭＳ Ｐゴシック" pitchFamily="34" charset="-128"/>
                <a:cs typeface="Century Gothic"/>
              </a:endParaRPr>
            </a:p>
          </p:txBody>
        </p:sp>
        <p:sp>
          <p:nvSpPr>
            <p:cNvPr id="168" name="object 63">
              <a:extLst>
                <a:ext uri="{FF2B5EF4-FFF2-40B4-BE49-F238E27FC236}">
                  <a16:creationId xmlns:a16="http://schemas.microsoft.com/office/drawing/2014/main" id="{C7DC1939-D4F3-459A-BB8E-CCA9C2B388AD}"/>
                </a:ext>
              </a:extLst>
            </p:cNvPr>
            <p:cNvSpPr txBox="1"/>
            <p:nvPr/>
          </p:nvSpPr>
          <p:spPr>
            <a:xfrm>
              <a:off x="2218509" y="3589934"/>
              <a:ext cx="352425" cy="151200"/>
            </a:xfrm>
            <a:prstGeom prst="rect">
              <a:avLst/>
            </a:prstGeom>
            <a:solidFill>
              <a:srgbClr val="FFE800"/>
            </a:solidFill>
            <a:ln w="6350">
              <a:solidFill>
                <a:srgbClr val="878787"/>
              </a:solidFill>
            </a:ln>
          </p:spPr>
          <p:txBody>
            <a:bodyPr vert="horz" wrap="square" lIns="0" tIns="0" rIns="0" bIns="0" rtlCol="0">
              <a:noAutofit/>
            </a:bodyPr>
            <a:lstStyle/>
            <a:p>
              <a:pPr marL="79375" marR="0" lvl="0" indent="0" algn="l" defTabSz="914400" rtl="0" eaLnBrk="1" fontAlgn="auto" latinLnBrk="0" hangingPunct="1">
                <a:lnSpc>
                  <a:spcPts val="960"/>
                </a:lnSpc>
                <a:spcBef>
                  <a:spcPts val="0"/>
                </a:spcBef>
                <a:spcAft>
                  <a:spcPts val="0"/>
                </a:spcAft>
                <a:buClrTx/>
                <a:buSzTx/>
                <a:buFontTx/>
                <a:buNone/>
                <a:tabLst/>
                <a:defRPr/>
              </a:pPr>
              <a:r>
                <a:rPr kumimoji="0" sz="800" b="1" i="0" u="none" strike="noStrike" kern="0" cap="none" spc="20" normalizeH="0" baseline="0" noProof="0" dirty="0">
                  <a:ln>
                    <a:noFill/>
                  </a:ln>
                  <a:solidFill>
                    <a:prstClr val="black"/>
                  </a:solidFill>
                  <a:effectLst/>
                  <a:uLnTx/>
                  <a:uFillTx/>
                  <a:latin typeface="Century Gothic"/>
                  <a:ea typeface="ＭＳ Ｐゴシック" pitchFamily="34" charset="-128"/>
                  <a:cs typeface="Century Gothic"/>
                </a:rPr>
                <a:t>12.6</a:t>
              </a:r>
              <a:endParaRPr kumimoji="0" sz="800" b="0" i="0" u="none" strike="noStrike" kern="0" cap="none" spc="0" normalizeH="0" baseline="0" noProof="0" dirty="0">
                <a:ln>
                  <a:noFill/>
                </a:ln>
                <a:solidFill>
                  <a:prstClr val="black"/>
                </a:solidFill>
                <a:effectLst/>
                <a:uLnTx/>
                <a:uFillTx/>
                <a:latin typeface="Century Gothic"/>
                <a:ea typeface="ＭＳ Ｐゴシック" pitchFamily="34" charset="-128"/>
                <a:cs typeface="Century Gothic"/>
              </a:endParaRPr>
            </a:p>
          </p:txBody>
        </p:sp>
        <p:sp>
          <p:nvSpPr>
            <p:cNvPr id="169" name="object 64">
              <a:extLst>
                <a:ext uri="{FF2B5EF4-FFF2-40B4-BE49-F238E27FC236}">
                  <a16:creationId xmlns:a16="http://schemas.microsoft.com/office/drawing/2014/main" id="{9681819D-C969-4795-923C-97A0FA7C637C}"/>
                </a:ext>
              </a:extLst>
            </p:cNvPr>
            <p:cNvSpPr txBox="1"/>
            <p:nvPr/>
          </p:nvSpPr>
          <p:spPr>
            <a:xfrm>
              <a:off x="2697184" y="3755959"/>
              <a:ext cx="17589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0" cap="none" spc="20" normalizeH="0" baseline="0" noProof="0" dirty="0">
                  <a:ln>
                    <a:noFill/>
                  </a:ln>
                  <a:solidFill>
                    <a:prstClr val="black"/>
                  </a:solidFill>
                  <a:effectLst/>
                  <a:uLnTx/>
                  <a:uFillTx/>
                  <a:latin typeface="Century Gothic"/>
                  <a:ea typeface="ＭＳ Ｐゴシック" pitchFamily="34" charset="-128"/>
                  <a:cs typeface="Century Gothic"/>
                </a:rPr>
                <a:t>3.6</a:t>
              </a:r>
              <a:endParaRPr kumimoji="0" sz="800" b="0" i="0" u="none" strike="noStrike" kern="0" cap="none" spc="0" normalizeH="0" baseline="0" noProof="0" dirty="0">
                <a:ln>
                  <a:noFill/>
                </a:ln>
                <a:solidFill>
                  <a:prstClr val="black"/>
                </a:solidFill>
                <a:effectLst/>
                <a:uLnTx/>
                <a:uFillTx/>
                <a:latin typeface="Century Gothic"/>
                <a:ea typeface="ＭＳ Ｐゴシック" pitchFamily="34" charset="-128"/>
                <a:cs typeface="Century Gothic"/>
              </a:endParaRPr>
            </a:p>
          </p:txBody>
        </p:sp>
        <p:sp>
          <p:nvSpPr>
            <p:cNvPr id="170" name="object 65">
              <a:extLst>
                <a:ext uri="{FF2B5EF4-FFF2-40B4-BE49-F238E27FC236}">
                  <a16:creationId xmlns:a16="http://schemas.microsoft.com/office/drawing/2014/main" id="{B4B93A4E-3DAA-4020-B6D4-7EA9E3AC257B}"/>
                </a:ext>
              </a:extLst>
            </p:cNvPr>
            <p:cNvSpPr txBox="1"/>
            <p:nvPr/>
          </p:nvSpPr>
          <p:spPr>
            <a:xfrm>
              <a:off x="2992346" y="3077809"/>
              <a:ext cx="352425" cy="176400"/>
            </a:xfrm>
            <a:prstGeom prst="rect">
              <a:avLst/>
            </a:prstGeom>
            <a:solidFill>
              <a:srgbClr val="88C540"/>
            </a:solidFill>
            <a:ln w="6350">
              <a:solidFill>
                <a:srgbClr val="878787"/>
              </a:solidFill>
            </a:ln>
          </p:spPr>
          <p:txBody>
            <a:bodyPr vert="horz" wrap="square" lIns="0" tIns="45719" rIns="0" bIns="0" rtlCol="0">
              <a:noAutofit/>
            </a:bodyPr>
            <a:lstStyle/>
            <a:p>
              <a:pPr marL="76200" marR="0" lvl="0" indent="0" algn="l" defTabSz="914400" rtl="0" eaLnBrk="1" fontAlgn="auto" latinLnBrk="0" hangingPunct="1">
                <a:lnSpc>
                  <a:spcPct val="100000"/>
                </a:lnSpc>
                <a:spcBef>
                  <a:spcPts val="359"/>
                </a:spcBef>
                <a:spcAft>
                  <a:spcPts val="0"/>
                </a:spcAft>
                <a:buClrTx/>
                <a:buSzTx/>
                <a:buFontTx/>
                <a:buNone/>
                <a:tabLst/>
                <a:defRPr/>
              </a:pPr>
              <a:r>
                <a:rPr kumimoji="0" sz="800" b="1" i="0" u="none" strike="noStrike" kern="0" cap="none" spc="20" normalizeH="0" baseline="0" noProof="0" dirty="0">
                  <a:ln>
                    <a:noFill/>
                  </a:ln>
                  <a:solidFill>
                    <a:prstClr val="white"/>
                  </a:solidFill>
                  <a:effectLst/>
                  <a:uLnTx/>
                  <a:uFillTx/>
                  <a:latin typeface="Century Gothic"/>
                  <a:ea typeface="ＭＳ Ｐゴシック" pitchFamily="34" charset="-128"/>
                  <a:cs typeface="Century Gothic"/>
                </a:rPr>
                <a:t>22.2</a:t>
              </a:r>
              <a:endParaRPr kumimoji="0" sz="800" b="0" i="0" u="none" strike="noStrike" kern="0" cap="none" spc="0" normalizeH="0" baseline="0" noProof="0" dirty="0">
                <a:ln>
                  <a:noFill/>
                </a:ln>
                <a:solidFill>
                  <a:prstClr val="white"/>
                </a:solidFill>
                <a:effectLst/>
                <a:uLnTx/>
                <a:uFillTx/>
                <a:latin typeface="Century Gothic"/>
                <a:ea typeface="ＭＳ Ｐゴシック" pitchFamily="34" charset="-128"/>
                <a:cs typeface="Century Gothic"/>
              </a:endParaRPr>
            </a:p>
          </p:txBody>
        </p:sp>
        <p:sp>
          <p:nvSpPr>
            <p:cNvPr id="171" name="object 66">
              <a:extLst>
                <a:ext uri="{FF2B5EF4-FFF2-40B4-BE49-F238E27FC236}">
                  <a16:creationId xmlns:a16="http://schemas.microsoft.com/office/drawing/2014/main" id="{0F500161-D05F-41A2-B6F7-5EA6BF0C168F}"/>
                </a:ext>
              </a:extLst>
            </p:cNvPr>
            <p:cNvSpPr txBox="1"/>
            <p:nvPr/>
          </p:nvSpPr>
          <p:spPr>
            <a:xfrm>
              <a:off x="3740983" y="3906539"/>
              <a:ext cx="17589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0" cap="none" spc="20" normalizeH="0" baseline="0" noProof="0" dirty="0">
                  <a:ln>
                    <a:noFill/>
                  </a:ln>
                  <a:solidFill>
                    <a:prstClr val="black"/>
                  </a:solidFill>
                  <a:effectLst/>
                  <a:uLnTx/>
                  <a:uFillTx/>
                  <a:latin typeface="Century Gothic"/>
                  <a:ea typeface="ＭＳ Ｐゴシック" pitchFamily="34" charset="-128"/>
                  <a:cs typeface="Century Gothic"/>
                </a:rPr>
                <a:t>0.7</a:t>
              </a:r>
              <a:endParaRPr kumimoji="0" sz="800" b="0" i="0" u="none" strike="noStrike" kern="0" cap="none" spc="0" normalizeH="0" baseline="0" noProof="0" dirty="0">
                <a:ln>
                  <a:noFill/>
                </a:ln>
                <a:solidFill>
                  <a:prstClr val="black"/>
                </a:solidFill>
                <a:effectLst/>
                <a:uLnTx/>
                <a:uFillTx/>
                <a:latin typeface="Century Gothic"/>
                <a:ea typeface="ＭＳ Ｐゴシック" pitchFamily="34" charset="-128"/>
                <a:cs typeface="Century Gothic"/>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prevalence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among key populations</a:t>
              </a:r>
            </a:p>
          </p:txBody>
        </p:sp>
        <p:sp>
          <p:nvSpPr>
            <p:cNvPr id="95" name="Rectangle 94">
              <a:extLst>
                <a:ext uri="{FF2B5EF4-FFF2-40B4-BE49-F238E27FC236}">
                  <a16:creationId xmlns:a16="http://schemas.microsoft.com/office/drawing/2014/main" id="{82901BC7-0700-41C0-8DB2-C04892DCE002}"/>
                </a:ext>
              </a:extLst>
            </p:cNvPr>
            <p:cNvSpPr/>
            <p:nvPr/>
          </p:nvSpPr>
          <p:spPr>
            <a:xfrm>
              <a:off x="524520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Distribution of new HIV infections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(aged 15–49 years), by population group</a:t>
              </a:r>
            </a:p>
          </p:txBody>
        </p:sp>
        <p:sp>
          <p:nvSpPr>
            <p:cNvPr id="211" name="Rectangle 210">
              <a:extLst>
                <a:ext uri="{FF2B5EF4-FFF2-40B4-BE49-F238E27FC236}">
                  <a16:creationId xmlns:a16="http://schemas.microsoft.com/office/drawing/2014/main" id="{0922FD3B-9713-40D0-B7A1-83FE0384323F}"/>
                </a:ext>
              </a:extLst>
            </p:cNvPr>
            <p:cNvSpPr/>
            <p:nvPr/>
          </p:nvSpPr>
          <p:spPr>
            <a:xfrm>
              <a:off x="432000" y="4338000"/>
              <a:ext cx="108000" cy="108000"/>
            </a:xfrm>
            <a:prstGeom prst="rect">
              <a:avLst/>
            </a:prstGeom>
            <a:solidFill>
              <a:srgbClr val="F78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TextBox 209">
              <a:extLst>
                <a:ext uri="{FF2B5EF4-FFF2-40B4-BE49-F238E27FC236}">
                  <a16:creationId xmlns:a16="http://schemas.microsoft.com/office/drawing/2014/main" id="{28006A5A-5860-476E-8D1E-17663F79FF23}"/>
                </a:ext>
              </a:extLst>
            </p:cNvPr>
            <p:cNvSpPr txBox="1"/>
            <p:nvPr/>
          </p:nvSpPr>
          <p:spPr>
            <a:xfrm>
              <a:off x="576000" y="4320000"/>
              <a:ext cx="1022716"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Sex workers, n = 13</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9" name="Rectangle 208">
              <a:extLst>
                <a:ext uri="{FF2B5EF4-FFF2-40B4-BE49-F238E27FC236}">
                  <a16:creationId xmlns:a16="http://schemas.microsoft.com/office/drawing/2014/main" id="{41680D92-001D-42AF-82F4-0FD1D7BC36F9}"/>
                </a:ext>
              </a:extLst>
            </p:cNvPr>
            <p:cNvSpPr/>
            <p:nvPr/>
          </p:nvSpPr>
          <p:spPr>
            <a:xfrm>
              <a:off x="1800000" y="4338000"/>
              <a:ext cx="108000" cy="108000"/>
            </a:xfrm>
            <a:prstGeom prst="rect">
              <a:avLst/>
            </a:prstGeom>
            <a:solidFill>
              <a:srgbClr val="FFE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Rectangle 207">
              <a:extLst>
                <a:ext uri="{FF2B5EF4-FFF2-40B4-BE49-F238E27FC236}">
                  <a16:creationId xmlns:a16="http://schemas.microsoft.com/office/drawing/2014/main" id="{72A2F8A2-B950-414C-9724-EA2FF99C953D}"/>
                </a:ext>
              </a:extLst>
            </p:cNvPr>
            <p:cNvSpPr/>
            <p:nvPr/>
          </p:nvSpPr>
          <p:spPr>
            <a:xfrm>
              <a:off x="1944000" y="4320000"/>
              <a:ext cx="2862963"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Gay men and other men who have sex with men, n = 15</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7" name="Rectangle 206">
              <a:extLst>
                <a:ext uri="{FF2B5EF4-FFF2-40B4-BE49-F238E27FC236}">
                  <a16:creationId xmlns:a16="http://schemas.microsoft.com/office/drawing/2014/main" id="{EEEA617A-C3F1-4853-BCF0-06225B466437}"/>
                </a:ext>
              </a:extLst>
            </p:cNvPr>
            <p:cNvSpPr/>
            <p:nvPr/>
          </p:nvSpPr>
          <p:spPr>
            <a:xfrm>
              <a:off x="432000" y="4554000"/>
              <a:ext cx="108000" cy="108000"/>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Rectangle 205">
              <a:extLst>
                <a:ext uri="{FF2B5EF4-FFF2-40B4-BE49-F238E27FC236}">
                  <a16:creationId xmlns:a16="http://schemas.microsoft.com/office/drawing/2014/main" id="{2BC64016-FDB4-416D-ADC3-87DECFF20933}"/>
                </a:ext>
              </a:extLst>
            </p:cNvPr>
            <p:cNvSpPr/>
            <p:nvPr/>
          </p:nvSpPr>
          <p:spPr>
            <a:xfrm>
              <a:off x="576000" y="4536000"/>
              <a:ext cx="1548501"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who inject drugs, n = 2</a:t>
              </a:r>
            </a:p>
          </p:txBody>
        </p:sp>
        <p:sp>
          <p:nvSpPr>
            <p:cNvPr id="205" name="Rectangle 204">
              <a:extLst>
                <a:ext uri="{FF2B5EF4-FFF2-40B4-BE49-F238E27FC236}">
                  <a16:creationId xmlns:a16="http://schemas.microsoft.com/office/drawing/2014/main" id="{EB8CEB18-3576-4AD7-BD85-3F1709FEE2EE}"/>
                </a:ext>
              </a:extLst>
            </p:cNvPr>
            <p:cNvSpPr/>
            <p:nvPr/>
          </p:nvSpPr>
          <p:spPr>
            <a:xfrm>
              <a:off x="2304000" y="4554000"/>
              <a:ext cx="108000" cy="108000"/>
            </a:xfrm>
            <a:prstGeom prst="rect">
              <a:avLst/>
            </a:prstGeom>
            <a:solidFill>
              <a:srgbClr val="88C5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Rectangle 203">
              <a:extLst>
                <a:ext uri="{FF2B5EF4-FFF2-40B4-BE49-F238E27FC236}">
                  <a16:creationId xmlns:a16="http://schemas.microsoft.com/office/drawing/2014/main" id="{86839D15-3EAB-4ACD-AC66-46671E9C97F7}"/>
                </a:ext>
              </a:extLst>
            </p:cNvPr>
            <p:cNvSpPr/>
            <p:nvPr/>
          </p:nvSpPr>
          <p:spPr>
            <a:xfrm>
              <a:off x="2448000" y="4536000"/>
              <a:ext cx="13561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Transgender people, n = 3</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2" name="Rectangle 201">
              <a:extLst>
                <a:ext uri="{FF2B5EF4-FFF2-40B4-BE49-F238E27FC236}">
                  <a16:creationId xmlns:a16="http://schemas.microsoft.com/office/drawing/2014/main" id="{2CB80449-51DE-4748-A040-F3DCB43AA934}"/>
                </a:ext>
              </a:extLst>
            </p:cNvPr>
            <p:cNvSpPr/>
            <p:nvPr/>
          </p:nvSpPr>
          <p:spPr>
            <a:xfrm>
              <a:off x="4124244" y="4536000"/>
              <a:ext cx="8752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Prisoners, n = 13</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3" name="Rectangle 202">
              <a:extLst>
                <a:ext uri="{FF2B5EF4-FFF2-40B4-BE49-F238E27FC236}">
                  <a16:creationId xmlns:a16="http://schemas.microsoft.com/office/drawing/2014/main" id="{9BB85FB8-0046-41A3-9B46-40C5025E0E60}"/>
                </a:ext>
              </a:extLst>
            </p:cNvPr>
            <p:cNvSpPr/>
            <p:nvPr/>
          </p:nvSpPr>
          <p:spPr>
            <a:xfrm>
              <a:off x="3980244" y="4554000"/>
              <a:ext cx="108000" cy="108000"/>
            </a:xfrm>
            <a:prstGeom prst="rect">
              <a:avLst/>
            </a:prstGeom>
            <a:solidFill>
              <a:srgbClr val="EC00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Rectangle 214">
              <a:extLst>
                <a:ext uri="{FF2B5EF4-FFF2-40B4-BE49-F238E27FC236}">
                  <a16:creationId xmlns:a16="http://schemas.microsoft.com/office/drawing/2014/main" id="{E6900FF3-CB22-405D-9E13-0A7F051DE1F7}"/>
                </a:ext>
              </a:extLst>
            </p:cNvPr>
            <p:cNvSpPr/>
            <p:nvPr/>
          </p:nvSpPr>
          <p:spPr>
            <a:xfrm>
              <a:off x="0" y="5490000"/>
              <a:ext cx="2848170"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Global AIDS Monitoring, 2014–2018.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6" name="Rectangle 215">
              <a:extLst>
                <a:ext uri="{FF2B5EF4-FFF2-40B4-BE49-F238E27FC236}">
                  <a16:creationId xmlns:a16="http://schemas.microsoft.com/office/drawing/2014/main" id="{A45CD371-7FC1-4F64-9B7A-38E1E7FEDA1C}"/>
                </a:ext>
              </a:extLst>
            </p:cNvPr>
            <p:cNvSpPr/>
            <p:nvPr/>
          </p:nvSpPr>
          <p:spPr>
            <a:xfrm>
              <a:off x="5245200" y="5490000"/>
              <a:ext cx="2022005"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UNAIDS special analysis, 2019.</a:t>
              </a:r>
            </a:p>
          </p:txBody>
        </p:sp>
        <p:sp>
          <p:nvSpPr>
            <p:cNvPr id="131" name="object 26">
              <a:extLst>
                <a:ext uri="{FF2B5EF4-FFF2-40B4-BE49-F238E27FC236}">
                  <a16:creationId xmlns:a16="http://schemas.microsoft.com/office/drawing/2014/main" id="{8ACBF719-F0AD-4A90-9FD6-C72FB627F429}"/>
                </a:ext>
              </a:extLst>
            </p:cNvPr>
            <p:cNvSpPr/>
            <p:nvPr/>
          </p:nvSpPr>
          <p:spPr>
            <a:xfrm>
              <a:off x="2369512" y="3548153"/>
              <a:ext cx="50800" cy="50165"/>
            </a:xfrm>
            <a:custGeom>
              <a:avLst/>
              <a:gdLst/>
              <a:ahLst/>
              <a:cxnLst/>
              <a:rect l="l" t="t" r="r" b="b"/>
              <a:pathLst>
                <a:path w="50800" h="50165">
                  <a:moveTo>
                    <a:pt x="0" y="50139"/>
                  </a:moveTo>
                  <a:lnTo>
                    <a:pt x="5034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cxnSp>
          <p:nvCxnSpPr>
            <p:cNvPr id="254" name="Straight Connector 253">
              <a:extLst>
                <a:ext uri="{FF2B5EF4-FFF2-40B4-BE49-F238E27FC236}">
                  <a16:creationId xmlns:a16="http://schemas.microsoft.com/office/drawing/2014/main" id="{3C6CBE12-D352-4D39-8354-75F804C666A0}"/>
                </a:ext>
              </a:extLst>
            </p:cNvPr>
            <p:cNvCxnSpPr>
              <a:cxnSpLocks/>
            </p:cNvCxnSpPr>
            <p:nvPr/>
          </p:nvCxnSpPr>
          <p:spPr>
            <a:xfrm>
              <a:off x="7087716" y="2842124"/>
              <a:ext cx="318453" cy="9600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31F3B9D9-BBC1-475E-8385-BB4EC6CBD4B4}"/>
                </a:ext>
              </a:extLst>
            </p:cNvPr>
            <p:cNvCxnSpPr>
              <a:cxnSpLocks/>
            </p:cNvCxnSpPr>
            <p:nvPr/>
          </p:nvCxnSpPr>
          <p:spPr>
            <a:xfrm flipH="1">
              <a:off x="7560088" y="2890069"/>
              <a:ext cx="89912" cy="6860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2817970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4">
            <a:extLst>
              <a:ext uri="{FF2B5EF4-FFF2-40B4-BE49-F238E27FC236}">
                <a16:creationId xmlns:a16="http://schemas.microsoft.com/office/drawing/2014/main" id="{8BCC4431-A1C4-4674-937C-79D5B1E36406}"/>
              </a:ext>
            </a:extLst>
          </p:cNvPr>
          <p:cNvGraphicFramePr>
            <a:graphicFrameLocks noGrp="1"/>
          </p:cNvGraphicFramePr>
          <p:nvPr/>
        </p:nvGraphicFramePr>
        <p:xfrm>
          <a:off x="360000" y="1620000"/>
          <a:ext cx="9576000" cy="2829360"/>
        </p:xfrm>
        <a:graphic>
          <a:graphicData uri="http://schemas.openxmlformats.org/drawingml/2006/table">
            <a:tbl>
              <a:tblPr firstRow="1" bandRow="1"/>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756000">
                  <a:extLst>
                    <a:ext uri="{9D8B030D-6E8A-4147-A177-3AD203B41FA5}">
                      <a16:colId xmlns:a16="http://schemas.microsoft.com/office/drawing/2014/main" val="20002"/>
                    </a:ext>
                  </a:extLst>
                </a:gridCol>
                <a:gridCol w="792000">
                  <a:extLst>
                    <a:ext uri="{9D8B030D-6E8A-4147-A177-3AD203B41FA5}">
                      <a16:colId xmlns:a16="http://schemas.microsoft.com/office/drawing/2014/main" val="20003"/>
                    </a:ext>
                  </a:extLst>
                </a:gridCol>
                <a:gridCol w="756000">
                  <a:extLst>
                    <a:ext uri="{9D8B030D-6E8A-4147-A177-3AD203B41FA5}">
                      <a16:colId xmlns:a16="http://schemas.microsoft.com/office/drawing/2014/main" val="20004"/>
                    </a:ext>
                  </a:extLst>
                </a:gridCol>
                <a:gridCol w="756000">
                  <a:extLst>
                    <a:ext uri="{9D8B030D-6E8A-4147-A177-3AD203B41FA5}">
                      <a16:colId xmlns:a16="http://schemas.microsoft.com/office/drawing/2014/main" val="20005"/>
                    </a:ext>
                  </a:extLst>
                </a:gridCol>
                <a:gridCol w="756000">
                  <a:extLst>
                    <a:ext uri="{9D8B030D-6E8A-4147-A177-3AD203B41FA5}">
                      <a16:colId xmlns:a16="http://schemas.microsoft.com/office/drawing/2014/main" val="20006"/>
                    </a:ext>
                  </a:extLst>
                </a:gridCol>
                <a:gridCol w="756000">
                  <a:extLst>
                    <a:ext uri="{9D8B030D-6E8A-4147-A177-3AD203B41FA5}">
                      <a16:colId xmlns:a16="http://schemas.microsoft.com/office/drawing/2014/main" val="20007"/>
                    </a:ext>
                  </a:extLst>
                </a:gridCol>
                <a:gridCol w="756000">
                  <a:extLst>
                    <a:ext uri="{9D8B030D-6E8A-4147-A177-3AD203B41FA5}">
                      <a16:colId xmlns:a16="http://schemas.microsoft.com/office/drawing/2014/main" val="20008"/>
                    </a:ext>
                  </a:extLst>
                </a:gridCol>
                <a:gridCol w="756000">
                  <a:extLst>
                    <a:ext uri="{9D8B030D-6E8A-4147-A177-3AD203B41FA5}">
                      <a16:colId xmlns:a16="http://schemas.microsoft.com/office/drawing/2014/main" val="20009"/>
                    </a:ext>
                  </a:extLst>
                </a:gridCol>
                <a:gridCol w="756000">
                  <a:extLst>
                    <a:ext uri="{9D8B030D-6E8A-4147-A177-3AD203B41FA5}">
                      <a16:colId xmlns:a16="http://schemas.microsoft.com/office/drawing/2014/main" val="20010"/>
                    </a:ext>
                  </a:extLst>
                </a:gridCol>
                <a:gridCol w="756000">
                  <a:extLst>
                    <a:ext uri="{9D8B030D-6E8A-4147-A177-3AD203B41FA5}">
                      <a16:colId xmlns:a16="http://schemas.microsoft.com/office/drawing/2014/main" val="20011"/>
                    </a:ext>
                  </a:extLst>
                </a:gridCol>
              </a:tblGrid>
              <a:tr h="103406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Country</a:t>
                      </a:r>
                    </a:p>
                  </a:txBody>
                  <a:tcPr marL="36000" marR="0" marT="72000" marB="0">
                    <a:lnL w="6350" cap="flat" cmpd="sng" algn="ctr">
                      <a:solidFill>
                        <a:schemeClr val="tx1">
                          <a:lumMod val="75000"/>
                          <a:lumOff val="2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National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Sex workers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lang="en-GB" sz="800" b="1" kern="1200" spc="0" baseline="0" dirty="0">
                          <a:solidFill>
                            <a:schemeClr val="bg1"/>
                          </a:solidFill>
                          <a:latin typeface="+mn-lt"/>
                          <a:ea typeface="+mn-ea"/>
                          <a:cs typeface="Arial"/>
                        </a:rPr>
                        <a:t>S</a:t>
                      </a:r>
                      <a:r>
                        <a:rPr sz="800" b="1" kern="1200" spc="0" baseline="0" dirty="0">
                          <a:solidFill>
                            <a:schemeClr val="bg1"/>
                          </a:solidFill>
                          <a:latin typeface="+mn-lt"/>
                          <a:ea typeface="+mn-ea"/>
                          <a:cs typeface="Arial"/>
                        </a:rPr>
                        <a:t>ex workers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extLst>
                  <a:ext uri="{0D108BD9-81ED-4DB2-BD59-A6C34878D82A}">
                    <a16:rowId xmlns:a16="http://schemas.microsoft.com/office/drawing/2014/main" val="10000"/>
                  </a:ext>
                </a:extLst>
              </a:tr>
              <a:tr h="270000">
                <a:tc>
                  <a:txBody>
                    <a:bodyPr/>
                    <a:lstStyle/>
                    <a:p>
                      <a:pPr marL="54000" algn="l" fontAlgn="ctr"/>
                      <a:r>
                        <a:rPr lang="fr-CH" sz="800" b="0" i="0" u="none" strike="noStrike" dirty="0">
                          <a:solidFill>
                            <a:schemeClr val="tx1"/>
                          </a:solidFill>
                          <a:effectLst/>
                          <a:latin typeface="Arial" panose="020B0604020202020204" pitchFamily="34" charset="0"/>
                        </a:rPr>
                        <a:t>Bolivia (Plurinational State of)</a:t>
                      </a:r>
                    </a:p>
                  </a:txBody>
                  <a:tcPr marL="0"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7 711 000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6000">
                <a:tc>
                  <a:txBody>
                    <a:bodyPr/>
                    <a:lstStyle/>
                    <a:p>
                      <a:pPr marL="54000" algn="l" fontAlgn="ctr"/>
                      <a:r>
                        <a:rPr lang="fr-CH" sz="800" b="0" i="0" u="none" strike="noStrike" dirty="0">
                          <a:solidFill>
                            <a:schemeClr val="tx1"/>
                          </a:solidFill>
                          <a:effectLst/>
                          <a:latin typeface="Arial" panose="020B0604020202020204" pitchFamily="34" charset="0"/>
                        </a:rPr>
                        <a:t>Chile</a:t>
                      </a:r>
                    </a:p>
                  </a:txBody>
                  <a:tcPr marL="0"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14 538 000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42 000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54000" algn="r" fontAlgn="ctr"/>
                      <a:r>
                        <a:rPr lang="en-CH" sz="800" b="0" i="0" u="none" strike="noStrike" dirty="0">
                          <a:solidFill>
                            <a:srgbClr val="000000"/>
                          </a:solidFill>
                          <a:effectLst/>
                          <a:latin typeface="Arial" panose="020B0604020202020204" pitchFamily="34" charset="0"/>
                        </a:rPr>
                        <a:t>0.29</a:t>
                      </a:r>
                    </a:p>
                  </a:txBody>
                  <a:tcPr marL="9525" marR="18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6000">
                <a:tc>
                  <a:txBody>
                    <a:bodyPr/>
                    <a:lstStyle/>
                    <a:p>
                      <a:pPr marL="54000" algn="l" fontAlgn="ctr"/>
                      <a:r>
                        <a:rPr lang="fr-CH" sz="800" b="0" i="0" u="none" strike="noStrike" dirty="0">
                          <a:solidFill>
                            <a:schemeClr val="tx1"/>
                          </a:solidFill>
                          <a:effectLst/>
                          <a:latin typeface="Arial" panose="020B0604020202020204" pitchFamily="34" charset="0"/>
                        </a:rPr>
                        <a:t>Costa Rica</a:t>
                      </a:r>
                    </a:p>
                  </a:txBody>
                  <a:tcPr marL="0"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3 893 000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83D0F5"/>
                    </a:solidFill>
                  </a:tcPr>
                </a:tc>
                <a:tc>
                  <a:txBody>
                    <a:bodyPr/>
                    <a:lstStyle/>
                    <a:p>
                      <a:pPr marL="54000" algn="r" fontAlgn="ctr"/>
                      <a:r>
                        <a:rPr lang="en-CH" sz="800" b="0" i="0" u="none" strike="noStrike">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100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54000" algn="r" fontAlgn="ctr"/>
                      <a:r>
                        <a:rPr lang="en-CH" sz="800" b="0" i="0" u="none" strike="noStrike">
                          <a:solidFill>
                            <a:srgbClr val="000000"/>
                          </a:solidFill>
                          <a:effectLst/>
                          <a:latin typeface="Arial" panose="020B0604020202020204" pitchFamily="34" charset="0"/>
                        </a:rPr>
                        <a:t>&lt;0.1</a:t>
                      </a:r>
                    </a:p>
                  </a:txBody>
                  <a:tcPr marL="9525" marR="18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6000">
                <a:tc>
                  <a:txBody>
                    <a:bodyPr/>
                    <a:lstStyle/>
                    <a:p>
                      <a:pPr marL="54000" algn="l" fontAlgn="ctr"/>
                      <a:r>
                        <a:rPr lang="fr-CH" sz="800" b="0" i="0" u="none" strike="noStrike">
                          <a:solidFill>
                            <a:schemeClr val="tx1"/>
                          </a:solidFill>
                          <a:effectLst/>
                          <a:latin typeface="Arial" panose="020B0604020202020204" pitchFamily="34" charset="0"/>
                        </a:rPr>
                        <a:t>Mexico</a:t>
                      </a:r>
                    </a:p>
                  </a:txBody>
                  <a:tcPr marL="0"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96 429 000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240 000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54000" algn="r" fontAlgn="ctr"/>
                      <a:r>
                        <a:rPr lang="en-CH" sz="800" b="0" i="0" u="none" strike="noStrike" dirty="0">
                          <a:solidFill>
                            <a:srgbClr val="000000"/>
                          </a:solidFill>
                          <a:effectLst/>
                          <a:latin typeface="Arial" panose="020B0604020202020204" pitchFamily="34" charset="0"/>
                        </a:rPr>
                        <a:t>0.25</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1 200 000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54000" algn="r" fontAlgn="ctr"/>
                      <a:r>
                        <a:rPr lang="en-CH" sz="800" b="0" i="0" u="none" strike="noStrike" dirty="0">
                          <a:solidFill>
                            <a:srgbClr val="000000"/>
                          </a:solidFill>
                          <a:effectLst/>
                          <a:latin typeface="Arial" panose="020B0604020202020204" pitchFamily="34" charset="0"/>
                        </a:rPr>
                        <a:t>1.23</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120 000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54000" algn="r" fontAlgn="ctr"/>
                      <a:r>
                        <a:rPr lang="en-CH" sz="800" b="0" i="0" u="none" strike="noStrike" dirty="0">
                          <a:solidFill>
                            <a:srgbClr val="000000"/>
                          </a:solidFill>
                          <a:effectLst/>
                          <a:latin typeface="Arial" panose="020B0604020202020204" pitchFamily="34" charset="0"/>
                        </a:rPr>
                        <a:t>0.12</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200 000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54000" algn="r" fontAlgn="ctr"/>
                      <a:r>
                        <a:rPr lang="en-CH" sz="800" b="0" i="0" u="none" strike="noStrike">
                          <a:solidFill>
                            <a:srgbClr val="000000"/>
                          </a:solidFill>
                          <a:effectLst/>
                          <a:latin typeface="Arial" panose="020B0604020202020204" pitchFamily="34" charset="0"/>
                        </a:rPr>
                        <a:t>0.21</a:t>
                      </a:r>
                    </a:p>
                  </a:txBody>
                  <a:tcPr marL="9525" marR="18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6000">
                <a:tc>
                  <a:txBody>
                    <a:bodyPr/>
                    <a:lstStyle/>
                    <a:p>
                      <a:pPr marL="54000" algn="l" fontAlgn="ctr"/>
                      <a:r>
                        <a:rPr lang="fr-CH" sz="800" b="0" i="0" u="none" strike="noStrike">
                          <a:solidFill>
                            <a:schemeClr val="tx1"/>
                          </a:solidFill>
                          <a:effectLst/>
                          <a:latin typeface="Arial" panose="020B0604020202020204" pitchFamily="34" charset="0"/>
                        </a:rPr>
                        <a:t>Panama</a:t>
                      </a:r>
                    </a:p>
                  </a:txBody>
                  <a:tcPr marL="0"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3 033 000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83D0F5"/>
                    </a:solidFill>
                  </a:tcPr>
                </a:tc>
                <a:tc>
                  <a:txBody>
                    <a:bodyPr/>
                    <a:lstStyle/>
                    <a:p>
                      <a:pPr marL="54000" algn="r" fontAlgn="ctr"/>
                      <a:r>
                        <a:rPr lang="en-CH" sz="800" b="0" i="0" u="none" strike="noStrike">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83D0F5"/>
                    </a:solidFill>
                  </a:tcPr>
                </a:tc>
                <a:tc>
                  <a:txBody>
                    <a:bodyPr/>
                    <a:lstStyle/>
                    <a:p>
                      <a:pPr marL="54000" algn="r" fontAlgn="ctr"/>
                      <a:r>
                        <a:rPr lang="en-CH" sz="800" b="0" i="0" u="none" strike="noStrike">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83D0F5"/>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16000">
                <a:tc>
                  <a:txBody>
                    <a:bodyPr/>
                    <a:lstStyle/>
                    <a:p>
                      <a:pPr marL="54000" algn="l" fontAlgn="ctr"/>
                      <a:r>
                        <a:rPr lang="fr-CH" sz="800" b="0" i="0" u="none" strike="noStrike">
                          <a:solidFill>
                            <a:schemeClr val="tx1"/>
                          </a:solidFill>
                          <a:effectLst/>
                          <a:latin typeface="Arial" panose="020B0604020202020204" pitchFamily="34" charset="0"/>
                        </a:rPr>
                        <a:t>Peru</a:t>
                      </a:r>
                    </a:p>
                  </a:txBody>
                  <a:tcPr marL="0"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23 731 000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marL="54000" algn="r" fontAlgn="ctr"/>
                      <a:r>
                        <a:rPr lang="en-CH" sz="800" b="0" i="0" u="none" strike="noStrike">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29503757"/>
                  </a:ext>
                </a:extLst>
              </a:tr>
              <a:tr h="216000">
                <a:tc>
                  <a:txBody>
                    <a:bodyPr/>
                    <a:lstStyle/>
                    <a:p>
                      <a:pPr marL="54000" algn="l" fontAlgn="ctr"/>
                      <a:r>
                        <a:rPr lang="fr-CH" sz="800" b="0" i="0" u="none" strike="noStrike">
                          <a:solidFill>
                            <a:schemeClr val="tx1"/>
                          </a:solidFill>
                          <a:effectLst/>
                          <a:latin typeface="Arial" panose="020B0604020202020204" pitchFamily="34" charset="0"/>
                        </a:rPr>
                        <a:t>Uruguay</a:t>
                      </a:r>
                    </a:p>
                  </a:txBody>
                  <a:tcPr marL="0" marR="9525" marT="9525"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2 743 000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6900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54000" algn="r" fontAlgn="ctr"/>
                      <a:r>
                        <a:rPr lang="en-CH" sz="800" b="0" i="0" u="none" strike="noStrike" dirty="0">
                          <a:solidFill>
                            <a:srgbClr val="000000"/>
                          </a:solidFill>
                          <a:effectLst/>
                          <a:latin typeface="Arial" panose="020B0604020202020204" pitchFamily="34" charset="0"/>
                        </a:rPr>
                        <a:t>0.25</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25 000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54000" algn="r" fontAlgn="ctr"/>
                      <a:r>
                        <a:rPr lang="en-CH" sz="800" b="0" i="0" u="none" strike="noStrike">
                          <a:solidFill>
                            <a:srgbClr val="000000"/>
                          </a:solidFill>
                          <a:effectLst/>
                          <a:latin typeface="Arial" panose="020B0604020202020204" pitchFamily="34" charset="0"/>
                        </a:rPr>
                        <a:t>0.92</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1600</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54000" algn="r" fontAlgn="ctr"/>
                      <a:r>
                        <a:rPr lang="en-CH" sz="800" b="0" i="0" u="none" strike="noStrike" dirty="0">
                          <a:solidFill>
                            <a:srgbClr val="000000"/>
                          </a:solidFill>
                          <a:effectLst/>
                          <a:latin typeface="Arial" panose="020B0604020202020204" pitchFamily="34" charset="0"/>
                        </a:rPr>
                        <a:t>0.06</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9525" marR="18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16000">
                <a:tc>
                  <a:txBody>
                    <a:bodyPr/>
                    <a:lstStyle/>
                    <a:p>
                      <a:pPr marL="54000" algn="l" fontAlgn="ctr"/>
                      <a:r>
                        <a:rPr lang="fr-CH" sz="800" b="0" i="0" u="none" strike="noStrike" dirty="0">
                          <a:solidFill>
                            <a:schemeClr val="tx1"/>
                          </a:solidFill>
                          <a:effectLst/>
                          <a:latin typeface="Arial" panose="020B0604020202020204" pitchFamily="34" charset="0"/>
                        </a:rPr>
                        <a:t>Venezuela</a:t>
                      </a:r>
                    </a:p>
                  </a:txBody>
                  <a:tcPr marL="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23 545 000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15 000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marL="54000" algn="r" fontAlgn="ctr"/>
                      <a:r>
                        <a:rPr lang="en-CH" sz="800" b="0" i="0" u="none" strike="noStrike" dirty="0">
                          <a:solidFill>
                            <a:srgbClr val="000000"/>
                          </a:solidFill>
                          <a:effectLst/>
                          <a:latin typeface="Arial" panose="020B0604020202020204" pitchFamily="34" charset="0"/>
                        </a:rPr>
                        <a:t>0.06</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marL="54000" algn="r" fontAlgn="ctr"/>
                      <a:r>
                        <a:rPr lang="en-CH" sz="800" b="0" i="0" u="none" strike="noStrike" dirty="0">
                          <a:solidFill>
                            <a:srgbClr val="000000"/>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pSp>
        <p:nvGrpSpPr>
          <p:cNvPr id="6" name="Group 5">
            <a:extLst>
              <a:ext uri="{FF2B5EF4-FFF2-40B4-BE49-F238E27FC236}">
                <a16:creationId xmlns:a16="http://schemas.microsoft.com/office/drawing/2014/main" id="{8B0FA3BD-8263-4A91-8ACB-3049C6166A21}"/>
              </a:ext>
            </a:extLst>
          </p:cNvPr>
          <p:cNvGrpSpPr/>
          <p:nvPr/>
        </p:nvGrpSpPr>
        <p:grpSpPr>
          <a:xfrm>
            <a:off x="0" y="0"/>
            <a:ext cx="10285200" cy="6096221"/>
            <a:chOff x="0" y="0"/>
            <a:chExt cx="10285200" cy="609622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Estimated size of key populations, Latin America,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5850000"/>
              <a:ext cx="6943739" cy="24622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2018; United Nations, Department of Economic and Social Affairs, Population Division. World population prospects: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the 2017 revision. 2018 (custom data acquired via website).</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32" name="Group 31">
              <a:extLst>
                <a:ext uri="{FF2B5EF4-FFF2-40B4-BE49-F238E27FC236}">
                  <a16:creationId xmlns:a16="http://schemas.microsoft.com/office/drawing/2014/main" id="{77653525-ECBE-47CE-9959-3337B16EAAD7}"/>
                </a:ext>
              </a:extLst>
            </p:cNvPr>
            <p:cNvGrpSpPr/>
            <p:nvPr/>
          </p:nvGrpSpPr>
          <p:grpSpPr>
            <a:xfrm>
              <a:off x="432000" y="4680000"/>
              <a:ext cx="5890357" cy="138499"/>
              <a:chOff x="720000" y="4500000"/>
              <a:chExt cx="5890357" cy="138499"/>
            </a:xfrm>
          </p:grpSpPr>
          <p:grpSp>
            <p:nvGrpSpPr>
              <p:cNvPr id="4" name="Group 3">
                <a:extLst>
                  <a:ext uri="{FF2B5EF4-FFF2-40B4-BE49-F238E27FC236}">
                    <a16:creationId xmlns:a16="http://schemas.microsoft.com/office/drawing/2014/main" id="{60170454-4197-4ADA-9B57-7948E285C24A}"/>
                  </a:ext>
                </a:extLst>
              </p:cNvPr>
              <p:cNvGrpSpPr/>
              <p:nvPr/>
            </p:nvGrpSpPr>
            <p:grpSpPr>
              <a:xfrm>
                <a:off x="2844000" y="4500000"/>
                <a:ext cx="1689295" cy="138499"/>
                <a:chOff x="3532575" y="4500000"/>
                <a:chExt cx="1689295" cy="138499"/>
              </a:xfrm>
            </p:grpSpPr>
            <p:sp>
              <p:nvSpPr>
                <p:cNvPr id="17" name="object 14">
                  <a:extLst>
                    <a:ext uri="{FF2B5EF4-FFF2-40B4-BE49-F238E27FC236}">
                      <a16:creationId xmlns:a16="http://schemas.microsoft.com/office/drawing/2014/main" id="{3BF573EF-D027-4348-87D9-2B6F29DE8AF4}"/>
                    </a:ext>
                  </a:extLst>
                </p:cNvPr>
                <p:cNvSpPr/>
                <p:nvPr/>
              </p:nvSpPr>
              <p:spPr>
                <a:xfrm>
                  <a:off x="3532575"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83D0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 name="TextBox 17">
                  <a:extLst>
                    <a:ext uri="{FF2B5EF4-FFF2-40B4-BE49-F238E27FC236}">
                      <a16:creationId xmlns:a16="http://schemas.microsoft.com/office/drawing/2014/main" id="{0E935F64-E908-4A70-B633-F5972180C3A3}"/>
                    </a:ext>
                  </a:extLst>
                </p:cNvPr>
                <p:cNvSpPr txBox="1"/>
                <p:nvPr/>
              </p:nvSpPr>
              <p:spPr>
                <a:xfrm>
                  <a:off x="3676575" y="4500000"/>
                  <a:ext cx="1545295"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Local population size estimate</a:t>
                  </a:r>
                </a:p>
              </p:txBody>
            </p:sp>
          </p:grpSp>
          <p:grpSp>
            <p:nvGrpSpPr>
              <p:cNvPr id="29" name="Group 28">
                <a:extLst>
                  <a:ext uri="{FF2B5EF4-FFF2-40B4-BE49-F238E27FC236}">
                    <a16:creationId xmlns:a16="http://schemas.microsoft.com/office/drawing/2014/main" id="{5E06D784-EB50-42CB-912E-0B979F36B23D}"/>
                  </a:ext>
                </a:extLst>
              </p:cNvPr>
              <p:cNvGrpSpPr/>
              <p:nvPr/>
            </p:nvGrpSpPr>
            <p:grpSpPr>
              <a:xfrm>
                <a:off x="4824000" y="4500000"/>
                <a:ext cx="951913" cy="138499"/>
                <a:chOff x="7418479" y="4500000"/>
                <a:chExt cx="951913" cy="138499"/>
              </a:xfrm>
            </p:grpSpPr>
            <p:sp>
              <p:nvSpPr>
                <p:cNvPr id="20" name="object 15">
                  <a:extLst>
                    <a:ext uri="{FF2B5EF4-FFF2-40B4-BE49-F238E27FC236}">
                      <a16:creationId xmlns:a16="http://schemas.microsoft.com/office/drawing/2014/main" id="{89EEAA3D-9F21-43BC-B4BE-ACE3DA77F7F9}"/>
                    </a:ext>
                  </a:extLst>
                </p:cNvPr>
                <p:cNvSpPr/>
                <p:nvPr/>
              </p:nvSpPr>
              <p:spPr>
                <a:xfrm>
                  <a:off x="74184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F3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C2B62A3C-260B-4A8A-9BD9-7877CFF48912}"/>
                    </a:ext>
                  </a:extLst>
                </p:cNvPr>
                <p:cNvSpPr txBox="1"/>
                <p:nvPr/>
              </p:nvSpPr>
              <p:spPr>
                <a:xfrm>
                  <a:off x="7562479" y="4500000"/>
                  <a:ext cx="807913"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Insufficient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1" name="Group 30">
                <a:extLst>
                  <a:ext uri="{FF2B5EF4-FFF2-40B4-BE49-F238E27FC236}">
                    <a16:creationId xmlns:a16="http://schemas.microsoft.com/office/drawing/2014/main" id="{6C6AE5E8-233E-4A0C-A02A-8B7FE66008AA}"/>
                  </a:ext>
                </a:extLst>
              </p:cNvPr>
              <p:cNvGrpSpPr/>
              <p:nvPr/>
            </p:nvGrpSpPr>
            <p:grpSpPr>
              <a:xfrm>
                <a:off x="6062400" y="4500000"/>
                <a:ext cx="547957" cy="138499"/>
                <a:chOff x="9420079" y="4500000"/>
                <a:chExt cx="547957" cy="138499"/>
              </a:xfrm>
            </p:grpSpPr>
            <p:sp>
              <p:nvSpPr>
                <p:cNvPr id="24" name="object 16">
                  <a:extLst>
                    <a:ext uri="{FF2B5EF4-FFF2-40B4-BE49-F238E27FC236}">
                      <a16:creationId xmlns:a16="http://schemas.microsoft.com/office/drawing/2014/main" id="{61A6E4DA-D9D5-48D2-AC22-C9E785FF6CDA}"/>
                    </a:ext>
                  </a:extLst>
                </p:cNvPr>
                <p:cNvSpPr/>
                <p:nvPr/>
              </p:nvSpPr>
              <p:spPr>
                <a:xfrm>
                  <a:off x="94200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DEDE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 name="TextBox 24">
                  <a:extLst>
                    <a:ext uri="{FF2B5EF4-FFF2-40B4-BE49-F238E27FC236}">
                      <a16:creationId xmlns:a16="http://schemas.microsoft.com/office/drawing/2014/main" id="{07C132F7-67AB-4664-88E5-F347B7F54C3F}"/>
                    </a:ext>
                  </a:extLst>
                </p:cNvPr>
                <p:cNvSpPr txBox="1"/>
                <p:nvPr/>
              </p:nvSpPr>
              <p:spPr>
                <a:xfrm>
                  <a:off x="9564079" y="4500000"/>
                  <a:ext cx="403957"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No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 name="Group 2">
                <a:extLst>
                  <a:ext uri="{FF2B5EF4-FFF2-40B4-BE49-F238E27FC236}">
                    <a16:creationId xmlns:a16="http://schemas.microsoft.com/office/drawing/2014/main" id="{D8886F6E-946C-42FA-BE0D-ED35D44CBE80}"/>
                  </a:ext>
                </a:extLst>
              </p:cNvPr>
              <p:cNvGrpSpPr/>
              <p:nvPr/>
            </p:nvGrpSpPr>
            <p:grpSpPr>
              <a:xfrm>
                <a:off x="720000" y="4500000"/>
                <a:ext cx="1836771" cy="138499"/>
                <a:chOff x="720000" y="4500000"/>
                <a:chExt cx="1836771" cy="138499"/>
              </a:xfrm>
            </p:grpSpPr>
            <p:sp>
              <p:nvSpPr>
                <p:cNvPr id="27" name="object 13">
                  <a:extLst>
                    <a:ext uri="{FF2B5EF4-FFF2-40B4-BE49-F238E27FC236}">
                      <a16:creationId xmlns:a16="http://schemas.microsoft.com/office/drawing/2014/main" id="{50E582ED-F257-4432-875A-563BC5E381DE}"/>
                    </a:ext>
                  </a:extLst>
                </p:cNvPr>
                <p:cNvSpPr/>
                <p:nvPr/>
              </p:nvSpPr>
              <p:spPr>
                <a:xfrm>
                  <a:off x="720000"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8" name="TextBox 27">
                  <a:extLst>
                    <a:ext uri="{FF2B5EF4-FFF2-40B4-BE49-F238E27FC236}">
                      <a16:creationId xmlns:a16="http://schemas.microsoft.com/office/drawing/2014/main" id="{18DA4204-07AC-4CEE-A4CB-77084D882524}"/>
                    </a:ext>
                  </a:extLst>
                </p:cNvPr>
                <p:cNvSpPr txBox="1"/>
                <p:nvPr/>
              </p:nvSpPr>
              <p:spPr>
                <a:xfrm>
                  <a:off x="864000" y="4500000"/>
                  <a:ext cx="169277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National population size estimate</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sp>
          <p:nvSpPr>
            <p:cNvPr id="19" name="object 15">
              <a:extLst>
                <a:ext uri="{FF2B5EF4-FFF2-40B4-BE49-F238E27FC236}">
                  <a16:creationId xmlns:a16="http://schemas.microsoft.com/office/drawing/2014/main" id="{7AA9A3C0-D88A-49C7-A1ED-468F8035A537}"/>
                </a:ext>
              </a:extLst>
            </p:cNvPr>
            <p:cNvSpPr txBox="1"/>
            <p:nvPr/>
          </p:nvSpPr>
          <p:spPr>
            <a:xfrm>
              <a:off x="432000" y="5220000"/>
              <a:ext cx="7159772" cy="369332"/>
            </a:xfrm>
            <a:prstGeom prst="rect">
              <a:avLst/>
            </a:prstGeom>
          </p:spPr>
          <p:txBody>
            <a:bodyPr wrap="square" lIns="0" tIns="0" rIns="0" bIns="0">
              <a:spAutoFit/>
            </a:bodyPr>
            <a:lstStyle>
              <a:defPPr>
                <a:defRPr lang="en-US"/>
              </a:defPPr>
              <a:lvl1pPr marL="266700" marR="0" lvl="0" indent="-266700" defTabSz="914400" eaLnBrk="1" latinLnBrk="0" hangingPunct="1">
                <a:lnSpc>
                  <a:spcPct val="100000"/>
                </a:lnSpc>
                <a:buClrTx/>
                <a:buSzTx/>
                <a:buFontTx/>
                <a:buNone/>
                <a:tabLst>
                  <a:tab pos="266700" algn="l"/>
                </a:tabLst>
                <a:defRPr kumimoji="0" sz="700" b="0" i="0" u="none" strike="noStrike" cap="none" spc="0" normalizeH="0" baseline="0">
                  <a:ln>
                    <a:noFill/>
                  </a:ln>
                  <a:solidFill>
                    <a:prstClr val="black"/>
                  </a:solidFill>
                  <a:effectLst/>
                  <a:uLnTx/>
                  <a:uFillTx/>
                </a:defRPr>
              </a:lvl1pPr>
            </a:lstStyle>
            <a:p>
              <a:pPr marL="266700" marR="0" lvl="0" indent="-266700" algn="l" defTabSz="914400" rtl="0" eaLnBrk="1" fontAlgn="base" latinLnBrk="0" hangingPunct="1">
                <a:lnSpc>
                  <a:spcPct val="100000"/>
                </a:lnSpc>
                <a:spcBef>
                  <a:spcPct val="0"/>
                </a:spcBef>
                <a:spcAft>
                  <a:spcPct val="0"/>
                </a:spcAft>
                <a:buClrTx/>
                <a:buSzTx/>
                <a:buFontTx/>
                <a:buNone/>
                <a:tabLst>
                  <a:tab pos="266700" algn="l"/>
                </a:tabLst>
                <a:defRPr/>
              </a:pPr>
              <a:r>
                <a:rPr kumimoji="0"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The regions for which the local population size estimate refers are as</a:t>
              </a: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t>
              </a:r>
              <a:r>
                <a:rPr kumimoji="0"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follows:</a:t>
              </a:r>
            </a:p>
            <a:p>
              <a:pPr marL="266700" marR="0" lvl="0" indent="-266700" algn="l" defTabSz="914400" rtl="0" eaLnBrk="1" fontAlgn="base" latinLnBrk="0" hangingPunct="1">
                <a:lnSpc>
                  <a:spcPct val="100000"/>
                </a:lnSpc>
                <a:spcBef>
                  <a:spcPct val="0"/>
                </a:spcBef>
                <a:spcAft>
                  <a:spcPct val="0"/>
                </a:spcAft>
                <a:buClrTx/>
                <a:buSzTx/>
                <a:buFontTx/>
                <a:buNone/>
                <a:tabLst>
                  <a:tab pos="266700" algn="l"/>
                </a:tabLst>
                <a:defRPr/>
              </a:pPr>
              <a:r>
                <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Costa Rica: Gran </a:t>
              </a:r>
              <a:r>
                <a:rPr kumimoji="0" lang="fr-CH" sz="8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Área</a:t>
              </a:r>
              <a:r>
                <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t>
              </a:r>
              <a:r>
                <a:rPr kumimoji="0" lang="fr-CH" sz="8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Metropolitana</a:t>
              </a:r>
              <a:endPar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tab pos="266700" algn="l"/>
                </a:tabLst>
                <a:defRPr/>
              </a:pPr>
              <a:r>
                <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Panama: </a:t>
              </a:r>
              <a:r>
                <a:rPr kumimoji="0" lang="fr-CH" sz="8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Azuero</a:t>
              </a:r>
              <a:r>
                <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t>
              </a:r>
              <a:r>
                <a:rPr kumimoji="0" lang="fr-CH" sz="8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Bocas</a:t>
              </a:r>
              <a:r>
                <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t>
              </a:r>
              <a:r>
                <a:rPr kumimoji="0" lang="fr-CH" sz="8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del</a:t>
              </a:r>
              <a:r>
                <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Toro, Chiriquí, Coclé, </a:t>
              </a:r>
              <a:r>
                <a:rPr kumimoji="0" lang="fr-CH" sz="8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Comarca</a:t>
              </a:r>
              <a:r>
                <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t>
              </a:r>
              <a:r>
                <a:rPr kumimoji="0" lang="fr-CH" sz="8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Ngäbe</a:t>
              </a:r>
              <a:r>
                <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-Buglé, Panamá Centro, Panamá Este, Panamá </a:t>
              </a:r>
              <a:r>
                <a:rPr kumimoji="0" lang="fr-CH" sz="8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Oeste</a:t>
              </a:r>
              <a:r>
                <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Panamá Norte and Veraguas</a:t>
              </a:r>
            </a:p>
          </p:txBody>
        </p:sp>
      </p:grpSp>
    </p:spTree>
    <p:extLst>
      <p:ext uri="{BB962C8B-B14F-4D97-AF65-F5344CB8AC3E}">
        <p14:creationId xmlns:p14="http://schemas.microsoft.com/office/powerpoint/2010/main" val="88780747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DF8F73C-52C0-47EE-9877-60FBD0F94EA9}"/>
              </a:ext>
            </a:extLst>
          </p:cNvPr>
          <p:cNvGrpSpPr/>
          <p:nvPr/>
        </p:nvGrpSpPr>
        <p:grpSpPr>
          <a:xfrm>
            <a:off x="0" y="0"/>
            <a:ext cx="10285200" cy="6153111"/>
            <a:chOff x="0" y="0"/>
            <a:chExt cx="10285200" cy="6153111"/>
          </a:xfrm>
        </p:grpSpPr>
        <p:sp>
          <p:nvSpPr>
            <p:cNvPr id="98" name="Rectangle 97">
              <a:extLst>
                <a:ext uri="{FF2B5EF4-FFF2-40B4-BE49-F238E27FC236}">
                  <a16:creationId xmlns:a16="http://schemas.microsoft.com/office/drawing/2014/main" id="{D4198A91-2770-433B-8024-6D2BD7928356}"/>
                </a:ext>
              </a:extLst>
            </p:cNvPr>
            <p:cNvSpPr/>
            <p:nvPr/>
          </p:nvSpPr>
          <p:spPr>
            <a:xfrm>
              <a:off x="4524815" y="3150534"/>
              <a:ext cx="540000" cy="272884"/>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1" name="Rectangle 110">
              <a:extLst>
                <a:ext uri="{FF2B5EF4-FFF2-40B4-BE49-F238E27FC236}">
                  <a16:creationId xmlns:a16="http://schemas.microsoft.com/office/drawing/2014/main" id="{CC0F246B-8BC1-4F04-B20C-BD670B9907E4}"/>
                </a:ext>
              </a:extLst>
            </p:cNvPr>
            <p:cNvSpPr/>
            <p:nvPr/>
          </p:nvSpPr>
          <p:spPr>
            <a:xfrm>
              <a:off x="6500661" y="3265201"/>
              <a:ext cx="540000" cy="264314"/>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solidFill>
                  <a:prstClr val="white"/>
                </a:solidFill>
                <a:latin typeface="Arial"/>
              </a:endParaRPr>
            </a:p>
          </p:txBody>
        </p:sp>
        <p:sp>
          <p:nvSpPr>
            <p:cNvPr id="105" name="object 30">
              <a:extLst>
                <a:ext uri="{FF2B5EF4-FFF2-40B4-BE49-F238E27FC236}">
                  <a16:creationId xmlns:a16="http://schemas.microsoft.com/office/drawing/2014/main" id="{8F7F1134-7730-47DF-A59C-2A8D2DBE4BD7}"/>
                </a:ext>
              </a:extLst>
            </p:cNvPr>
            <p:cNvSpPr txBox="1"/>
            <p:nvPr/>
          </p:nvSpPr>
          <p:spPr>
            <a:xfrm>
              <a:off x="644400" y="2970000"/>
              <a:ext cx="780020" cy="615553"/>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Number of people living  with HIV</a:t>
              </a:r>
              <a:endPar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(million)</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testing and treatment cascade, Latin America,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68370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special analysis, 2019; see annex on methods for more details.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1" name="object 24">
              <a:extLst>
                <a:ext uri="{FF2B5EF4-FFF2-40B4-BE49-F238E27FC236}">
                  <a16:creationId xmlns:a16="http://schemas.microsoft.com/office/drawing/2014/main" id="{86614135-BF7A-4941-A90A-B0F48A4B6EBF}"/>
                </a:ext>
              </a:extLst>
            </p:cNvPr>
            <p:cNvSpPr/>
            <p:nvPr/>
          </p:nvSpPr>
          <p:spPr>
            <a:xfrm>
              <a:off x="1821284" y="2052000"/>
              <a:ext cx="0" cy="2304000"/>
            </a:xfrm>
            <a:custGeom>
              <a:avLst/>
              <a:gdLst/>
              <a:ahLst/>
              <a:cxnLst/>
              <a:rect l="l" t="t" r="r" b="b"/>
              <a:pathLst>
                <a:path h="1734820">
                  <a:moveTo>
                    <a:pt x="0" y="0"/>
                  </a:moveTo>
                  <a:lnTo>
                    <a:pt x="0" y="1734324"/>
                  </a:lnTo>
                </a:path>
              </a:pathLst>
            </a:custGeom>
            <a:ln w="3822">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2" name="object 27">
              <a:extLst>
                <a:ext uri="{FF2B5EF4-FFF2-40B4-BE49-F238E27FC236}">
                  <a16:creationId xmlns:a16="http://schemas.microsoft.com/office/drawing/2014/main" id="{F34AD945-66C9-40DA-8990-9E756147DA8F}"/>
                </a:ext>
              </a:extLst>
            </p:cNvPr>
            <p:cNvSpPr txBox="1"/>
            <p:nvPr/>
          </p:nvSpPr>
          <p:spPr>
            <a:xfrm>
              <a:off x="2019945" y="4464000"/>
              <a:ext cx="1584176"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103" name="object 28">
              <a:extLst>
                <a:ext uri="{FF2B5EF4-FFF2-40B4-BE49-F238E27FC236}">
                  <a16:creationId xmlns:a16="http://schemas.microsoft.com/office/drawing/2014/main" id="{58EC1809-5315-4489-9858-259C108E2FFD}"/>
                </a:ext>
              </a:extLst>
            </p:cNvPr>
            <p:cNvSpPr txBox="1"/>
            <p:nvPr/>
          </p:nvSpPr>
          <p:spPr>
            <a:xfrm>
              <a:off x="4045461" y="4464000"/>
              <a:ext cx="1489483"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on treatment</a:t>
              </a:r>
            </a:p>
          </p:txBody>
        </p:sp>
        <p:sp>
          <p:nvSpPr>
            <p:cNvPr id="104" name="object 29">
              <a:extLst>
                <a:ext uri="{FF2B5EF4-FFF2-40B4-BE49-F238E27FC236}">
                  <a16:creationId xmlns:a16="http://schemas.microsoft.com/office/drawing/2014/main" id="{4373B9FF-AAE8-4CA1-BF52-29AB08D96D59}"/>
                </a:ext>
              </a:extLst>
            </p:cNvPr>
            <p:cNvSpPr txBox="1"/>
            <p:nvPr/>
          </p:nvSpPr>
          <p:spPr>
            <a:xfrm>
              <a:off x="5812313" y="4464000"/>
              <a:ext cx="1920064"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2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2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2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08" name="object 30">
              <a:extLst>
                <a:ext uri="{FF2B5EF4-FFF2-40B4-BE49-F238E27FC236}">
                  <a16:creationId xmlns:a16="http://schemas.microsoft.com/office/drawing/2014/main" id="{09AC5440-5BFD-4259-AB43-C836E592D117}"/>
                </a:ext>
              </a:extLst>
            </p:cNvPr>
            <p:cNvSpPr txBox="1"/>
            <p:nvPr/>
          </p:nvSpPr>
          <p:spPr>
            <a:xfrm>
              <a:off x="1620000" y="19764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9" name="object 30">
              <a:extLst>
                <a:ext uri="{FF2B5EF4-FFF2-40B4-BE49-F238E27FC236}">
                  <a16:creationId xmlns:a16="http://schemas.microsoft.com/office/drawing/2014/main" id="{35466835-F6B7-4463-ACB0-0367A9749DAA}"/>
                </a:ext>
              </a:extLst>
            </p:cNvPr>
            <p:cNvSpPr txBox="1"/>
            <p:nvPr/>
          </p:nvSpPr>
          <p:spPr>
            <a:xfrm>
              <a:off x="1620000" y="27432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10" name="object 30">
              <a:extLst>
                <a:ext uri="{FF2B5EF4-FFF2-40B4-BE49-F238E27FC236}">
                  <a16:creationId xmlns:a16="http://schemas.microsoft.com/office/drawing/2014/main" id="{D8E19739-E67C-4EC6-9189-902D6C37266A}"/>
                </a:ext>
              </a:extLst>
            </p:cNvPr>
            <p:cNvSpPr txBox="1"/>
            <p:nvPr/>
          </p:nvSpPr>
          <p:spPr>
            <a:xfrm>
              <a:off x="1620000" y="35136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12" name="object 30">
              <a:extLst>
                <a:ext uri="{FF2B5EF4-FFF2-40B4-BE49-F238E27FC236}">
                  <a16:creationId xmlns:a16="http://schemas.microsoft.com/office/drawing/2014/main" id="{12085324-6DA6-4C00-B9C9-8273C145DC8D}"/>
                </a:ext>
              </a:extLst>
            </p:cNvPr>
            <p:cNvSpPr txBox="1"/>
            <p:nvPr/>
          </p:nvSpPr>
          <p:spPr>
            <a:xfrm>
              <a:off x="1620000" y="4280400"/>
              <a:ext cx="73097" cy="153888"/>
            </a:xfrm>
            <a:prstGeom prst="rect">
              <a:avLst/>
            </a:prstGeom>
          </p:spPr>
          <p:txBody>
            <a:bodyPr vert="horz" wrap="none" lIns="0" tIns="0" rIns="0" bIns="0" rtlCol="0" anchor="ctr">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6" name="object 31">
              <a:extLst>
                <a:ext uri="{FF2B5EF4-FFF2-40B4-BE49-F238E27FC236}">
                  <a16:creationId xmlns:a16="http://schemas.microsoft.com/office/drawing/2014/main" id="{FE59DAD6-8EB1-4DBB-9AB5-0EEEC3611A66}"/>
                </a:ext>
              </a:extLst>
            </p:cNvPr>
            <p:cNvSpPr txBox="1"/>
            <p:nvPr/>
          </p:nvSpPr>
          <p:spPr>
            <a:xfrm>
              <a:off x="3172033" y="2700000"/>
              <a:ext cx="962543" cy="540533"/>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199 000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7" name="object 32">
              <a:extLst>
                <a:ext uri="{FF2B5EF4-FFF2-40B4-BE49-F238E27FC236}">
                  <a16:creationId xmlns:a16="http://schemas.microsoft.com/office/drawing/2014/main" id="{FA71DC84-600E-4C2D-A233-5E9206F5B800}"/>
                </a:ext>
              </a:extLst>
            </p:cNvPr>
            <p:cNvSpPr txBox="1"/>
            <p:nvPr/>
          </p:nvSpPr>
          <p:spPr>
            <a:xfrm>
              <a:off x="5149097" y="2881801"/>
              <a:ext cx="962543" cy="691215"/>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and  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362 000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8" name="object 33">
              <a:extLst>
                <a:ext uri="{FF2B5EF4-FFF2-40B4-BE49-F238E27FC236}">
                  <a16:creationId xmlns:a16="http://schemas.microsoft.com/office/drawing/2014/main" id="{DF5CAE5E-C114-42A9-81D8-FDB118C07064}"/>
                </a:ext>
              </a:extLst>
            </p:cNvPr>
            <p:cNvSpPr txBox="1"/>
            <p:nvPr/>
          </p:nvSpPr>
          <p:spPr>
            <a:xfrm>
              <a:off x="7130661" y="2988000"/>
              <a:ext cx="962543" cy="537327"/>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all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340 000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30" name="object 35">
              <a:extLst>
                <a:ext uri="{FF2B5EF4-FFF2-40B4-BE49-F238E27FC236}">
                  <a16:creationId xmlns:a16="http://schemas.microsoft.com/office/drawing/2014/main" id="{3A18464D-CF7A-4E3A-BB4E-D1BF687DC079}"/>
                </a:ext>
              </a:extLst>
            </p:cNvPr>
            <p:cNvSpPr txBox="1"/>
            <p:nvPr/>
          </p:nvSpPr>
          <p:spPr>
            <a:xfrm>
              <a:off x="5152033" y="3717032"/>
              <a:ext cx="640096" cy="366126"/>
            </a:xfrm>
            <a:prstGeom prst="rect">
              <a:avLst/>
            </a:prstGeom>
          </p:spPr>
          <p:txBody>
            <a:bodyPr vert="horz" wrap="square" lIns="0" tIns="12065"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62</a:t>
              </a:r>
              <a:r>
                <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43</a:t>
              </a:r>
              <a:r>
                <a:rPr kumimoji="0"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78</a:t>
              </a:r>
              <a:r>
                <a:rPr kumimoji="0"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endPar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31" name="object 36">
              <a:extLst>
                <a:ext uri="{FF2B5EF4-FFF2-40B4-BE49-F238E27FC236}">
                  <a16:creationId xmlns:a16="http://schemas.microsoft.com/office/drawing/2014/main" id="{055529AB-D471-454C-8324-3E0931B7683F}"/>
                </a:ext>
              </a:extLst>
            </p:cNvPr>
            <p:cNvSpPr txBox="1"/>
            <p:nvPr/>
          </p:nvSpPr>
          <p:spPr>
            <a:xfrm>
              <a:off x="7132033" y="3861048"/>
              <a:ext cx="700677" cy="366126"/>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55</a:t>
              </a:r>
              <a:r>
                <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42</a:t>
              </a:r>
              <a:r>
                <a:rPr kumimoji="0"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69</a:t>
              </a:r>
              <a:r>
                <a:rPr kumimoji="0"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endPar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32" name="object 25">
              <a:extLst>
                <a:ext uri="{FF2B5EF4-FFF2-40B4-BE49-F238E27FC236}">
                  <a16:creationId xmlns:a16="http://schemas.microsoft.com/office/drawing/2014/main" id="{1DA8CDC3-18E5-406F-AE01-AC4ECF932E14}"/>
                </a:ext>
              </a:extLst>
            </p:cNvPr>
            <p:cNvSpPr/>
            <p:nvPr/>
          </p:nvSpPr>
          <p:spPr>
            <a:xfrm>
              <a:off x="1821658" y="4355343"/>
              <a:ext cx="5940000" cy="0"/>
            </a:xfrm>
            <a:custGeom>
              <a:avLst/>
              <a:gdLst/>
              <a:ahLst/>
              <a:cxnLst/>
              <a:rect l="l" t="t" r="r" b="b"/>
              <a:pathLst>
                <a:path w="4963795">
                  <a:moveTo>
                    <a:pt x="0" y="0"/>
                  </a:moveTo>
                  <a:lnTo>
                    <a:pt x="4963667"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cxnSp>
          <p:nvCxnSpPr>
            <p:cNvPr id="58" name="Straight Connector 57">
              <a:extLst>
                <a:ext uri="{FF2B5EF4-FFF2-40B4-BE49-F238E27FC236}">
                  <a16:creationId xmlns:a16="http://schemas.microsoft.com/office/drawing/2014/main" id="{5B560DC1-B6BF-4EB3-9363-57CC3AF3CE3F}"/>
                </a:ext>
              </a:extLst>
            </p:cNvPr>
            <p:cNvCxnSpPr/>
            <p:nvPr/>
          </p:nvCxnSpPr>
          <p:spPr>
            <a:xfrm>
              <a:off x="1820661" y="2052000"/>
              <a:ext cx="0" cy="2304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object 34">
              <a:extLst>
                <a:ext uri="{FF2B5EF4-FFF2-40B4-BE49-F238E27FC236}">
                  <a16:creationId xmlns:a16="http://schemas.microsoft.com/office/drawing/2014/main" id="{017C9CEB-F6F9-4751-B5EE-C4C0C85754E7}"/>
                </a:ext>
              </a:extLst>
            </p:cNvPr>
            <p:cNvSpPr txBox="1"/>
            <p:nvPr/>
          </p:nvSpPr>
          <p:spPr>
            <a:xfrm>
              <a:off x="3170660" y="3456000"/>
              <a:ext cx="629003" cy="371255"/>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80</a:t>
              </a:r>
              <a:r>
                <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62</a:t>
              </a:r>
              <a:r>
                <a:rPr kumimoji="0"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&gt;</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95</a:t>
              </a:r>
              <a:r>
                <a:rPr kumimoji="0"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endPar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94" name="Rectangle 93">
              <a:extLst>
                <a:ext uri="{FF2B5EF4-FFF2-40B4-BE49-F238E27FC236}">
                  <a16:creationId xmlns:a16="http://schemas.microsoft.com/office/drawing/2014/main" id="{D5F0C641-34D6-456E-AF23-A1D29747293D}"/>
                </a:ext>
              </a:extLst>
            </p:cNvPr>
            <p:cNvSpPr/>
            <p:nvPr/>
          </p:nvSpPr>
          <p:spPr>
            <a:xfrm>
              <a:off x="2540661" y="2868388"/>
              <a:ext cx="540000" cy="146961"/>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5" name="Rectangle 94">
              <a:extLst>
                <a:ext uri="{FF2B5EF4-FFF2-40B4-BE49-F238E27FC236}">
                  <a16:creationId xmlns:a16="http://schemas.microsoft.com/office/drawing/2014/main" id="{9596558F-3528-46A5-936B-E8E4AFC2C37F}"/>
                </a:ext>
              </a:extLst>
            </p:cNvPr>
            <p:cNvSpPr/>
            <p:nvPr/>
          </p:nvSpPr>
          <p:spPr>
            <a:xfrm>
              <a:off x="2540661" y="3015350"/>
              <a:ext cx="540000" cy="142824"/>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7" name="Rectangle 96">
              <a:extLst>
                <a:ext uri="{FF2B5EF4-FFF2-40B4-BE49-F238E27FC236}">
                  <a16:creationId xmlns:a16="http://schemas.microsoft.com/office/drawing/2014/main" id="{CC20B3AE-82C9-41AA-BA9A-8668E7FEE0B6}"/>
                </a:ext>
              </a:extLst>
            </p:cNvPr>
            <p:cNvSpPr/>
            <p:nvPr/>
          </p:nvSpPr>
          <p:spPr>
            <a:xfrm>
              <a:off x="4524815" y="2868388"/>
              <a:ext cx="540000" cy="28529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0" name="Rectangle 99">
              <a:extLst>
                <a:ext uri="{FF2B5EF4-FFF2-40B4-BE49-F238E27FC236}">
                  <a16:creationId xmlns:a16="http://schemas.microsoft.com/office/drawing/2014/main" id="{AA29AA17-2BD8-4D70-944A-CD25609A8BB8}"/>
                </a:ext>
              </a:extLst>
            </p:cNvPr>
            <p:cNvSpPr/>
            <p:nvPr/>
          </p:nvSpPr>
          <p:spPr>
            <a:xfrm>
              <a:off x="6500661" y="2868388"/>
              <a:ext cx="540000" cy="395474"/>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cxnSp>
          <p:nvCxnSpPr>
            <p:cNvPr id="59" name="Straight Connector 58">
              <a:extLst>
                <a:ext uri="{FF2B5EF4-FFF2-40B4-BE49-F238E27FC236}">
                  <a16:creationId xmlns:a16="http://schemas.microsoft.com/office/drawing/2014/main" id="{81F6B979-24BC-499F-9612-874824C93FA5}"/>
                </a:ext>
              </a:extLst>
            </p:cNvPr>
            <p:cNvCxnSpPr/>
            <p:nvPr/>
          </p:nvCxnSpPr>
          <p:spPr>
            <a:xfrm>
              <a:off x="1820661" y="4355591"/>
              <a:ext cx="594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AB8F026D-2632-415B-A721-26A2D105F43C}"/>
                </a:ext>
              </a:extLst>
            </p:cNvPr>
            <p:cNvSpPr/>
            <p:nvPr/>
          </p:nvSpPr>
          <p:spPr>
            <a:xfrm>
              <a:off x="2540661" y="3160800"/>
              <a:ext cx="540000" cy="11952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6" name="Rectangle 95">
              <a:extLst>
                <a:ext uri="{FF2B5EF4-FFF2-40B4-BE49-F238E27FC236}">
                  <a16:creationId xmlns:a16="http://schemas.microsoft.com/office/drawing/2014/main" id="{5A2CB569-DDEB-4CB7-A68C-EA4EFF14B127}"/>
                </a:ext>
              </a:extLst>
            </p:cNvPr>
            <p:cNvSpPr/>
            <p:nvPr/>
          </p:nvSpPr>
          <p:spPr>
            <a:xfrm>
              <a:off x="4523322" y="3420000"/>
              <a:ext cx="540000" cy="936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00D35A81-03D6-4A3E-93D5-F80354B27AD2}"/>
                </a:ext>
              </a:extLst>
            </p:cNvPr>
            <p:cNvSpPr/>
            <p:nvPr/>
          </p:nvSpPr>
          <p:spPr>
            <a:xfrm>
              <a:off x="6500661" y="3528178"/>
              <a:ext cx="540000" cy="828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4384004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7">
            <a:extLst>
              <a:ext uri="{FF2B5EF4-FFF2-40B4-BE49-F238E27FC236}">
                <a16:creationId xmlns:a16="http://schemas.microsoft.com/office/drawing/2014/main" id="{BBE5D40D-4DBC-462F-A6A9-34B1B46523A3}"/>
              </a:ext>
            </a:extLst>
          </p:cNvPr>
          <p:cNvGraphicFramePr>
            <a:graphicFrameLocks noGrp="1"/>
          </p:cNvGraphicFramePr>
          <p:nvPr/>
        </p:nvGraphicFramePr>
        <p:xfrm>
          <a:off x="360000" y="1260000"/>
          <a:ext cx="9645005" cy="3965550"/>
        </p:xfrm>
        <a:graphic>
          <a:graphicData uri="http://schemas.openxmlformats.org/drawingml/2006/table">
            <a:tbl>
              <a:tblPr firstRow="1" bandRow="1">
                <a:tableStyleId>{2D5ABB26-0587-4C30-8999-92F81FD0307C}</a:tableStyleId>
              </a:tblPr>
              <a:tblGrid>
                <a:gridCol w="1437005">
                  <a:extLst>
                    <a:ext uri="{9D8B030D-6E8A-4147-A177-3AD203B41FA5}">
                      <a16:colId xmlns:a16="http://schemas.microsoft.com/office/drawing/2014/main" val="20000"/>
                    </a:ext>
                  </a:extLst>
                </a:gridCol>
                <a:gridCol w="684000">
                  <a:extLst>
                    <a:ext uri="{9D8B030D-6E8A-4147-A177-3AD203B41FA5}">
                      <a16:colId xmlns:a16="http://schemas.microsoft.com/office/drawing/2014/main" val="20001"/>
                    </a:ext>
                  </a:extLst>
                </a:gridCol>
                <a:gridCol w="684000">
                  <a:extLst>
                    <a:ext uri="{9D8B030D-6E8A-4147-A177-3AD203B41FA5}">
                      <a16:colId xmlns:a16="http://schemas.microsoft.com/office/drawing/2014/main" val="20002"/>
                    </a:ext>
                  </a:extLst>
                </a:gridCol>
                <a:gridCol w="684000">
                  <a:extLst>
                    <a:ext uri="{9D8B030D-6E8A-4147-A177-3AD203B41FA5}">
                      <a16:colId xmlns:a16="http://schemas.microsoft.com/office/drawing/2014/main" val="20003"/>
                    </a:ext>
                  </a:extLst>
                </a:gridCol>
                <a:gridCol w="684000">
                  <a:extLst>
                    <a:ext uri="{9D8B030D-6E8A-4147-A177-3AD203B41FA5}">
                      <a16:colId xmlns:a16="http://schemas.microsoft.com/office/drawing/2014/main" val="20004"/>
                    </a:ext>
                  </a:extLst>
                </a:gridCol>
                <a:gridCol w="684000">
                  <a:extLst>
                    <a:ext uri="{9D8B030D-6E8A-4147-A177-3AD203B41FA5}">
                      <a16:colId xmlns:a16="http://schemas.microsoft.com/office/drawing/2014/main" val="20005"/>
                    </a:ext>
                  </a:extLst>
                </a:gridCol>
                <a:gridCol w="684000">
                  <a:extLst>
                    <a:ext uri="{9D8B030D-6E8A-4147-A177-3AD203B41FA5}">
                      <a16:colId xmlns:a16="http://schemas.microsoft.com/office/drawing/2014/main" val="20006"/>
                    </a:ext>
                  </a:extLst>
                </a:gridCol>
                <a:gridCol w="684000">
                  <a:extLst>
                    <a:ext uri="{9D8B030D-6E8A-4147-A177-3AD203B41FA5}">
                      <a16:colId xmlns:a16="http://schemas.microsoft.com/office/drawing/2014/main" val="20007"/>
                    </a:ext>
                  </a:extLst>
                </a:gridCol>
                <a:gridCol w="684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gridCol w="684000">
                  <a:extLst>
                    <a:ext uri="{9D8B030D-6E8A-4147-A177-3AD203B41FA5}">
                      <a16:colId xmlns:a16="http://schemas.microsoft.com/office/drawing/2014/main" val="20010"/>
                    </a:ext>
                  </a:extLst>
                </a:gridCol>
                <a:gridCol w="684000">
                  <a:extLst>
                    <a:ext uri="{9D8B030D-6E8A-4147-A177-3AD203B41FA5}">
                      <a16:colId xmlns:a16="http://schemas.microsoft.com/office/drawing/2014/main" val="20011"/>
                    </a:ext>
                  </a:extLst>
                </a:gridCol>
                <a:gridCol w="684000">
                  <a:extLst>
                    <a:ext uri="{9D8B030D-6E8A-4147-A177-3AD203B41FA5}">
                      <a16:colId xmlns:a16="http://schemas.microsoft.com/office/drawing/2014/main" val="20012"/>
                    </a:ext>
                  </a:extLst>
                </a:gridCol>
              </a:tblGrid>
              <a:tr h="747182">
                <a:tc rowSpan="2">
                  <a:txBody>
                    <a:bodyPr/>
                    <a:lstStyle/>
                    <a:p>
                      <a:pPr>
                        <a:lnSpc>
                          <a:spcPct val="100000"/>
                        </a:lnSpc>
                      </a:pPr>
                      <a:endParaRPr sz="800" dirty="0">
                        <a:latin typeface="Times New Roman"/>
                        <a:cs typeface="Times New Roman"/>
                      </a:endParaRPr>
                    </a:p>
                  </a:txBody>
                  <a:tcPr marL="0" marR="0" marT="0" marB="0">
                    <a:lnR w="6350" cap="flat" cmpd="sng" algn="ctr">
                      <a:solidFill>
                        <a:schemeClr val="tx1">
                          <a:lumMod val="85000"/>
                          <a:lumOff val="15000"/>
                        </a:schemeClr>
                      </a:solidFill>
                      <a:prstDash val="solid"/>
                      <a:round/>
                      <a:headEnd type="none" w="med" len="med"/>
                      <a:tailEnd type="none" w="med" len="med"/>
                    </a:lnR>
                    <a:lnB w="6350" cap="flat" cmpd="sng" algn="ctr">
                      <a:solidFill>
                        <a:schemeClr val="tx1">
                          <a:lumMod val="85000"/>
                          <a:lumOff val="15000"/>
                        </a:schemeClr>
                      </a:solidFill>
                      <a:prstDash val="solid"/>
                      <a:round/>
                      <a:headEnd type="none" w="med" len="med"/>
                      <a:tailEnd type="none" w="med" len="med"/>
                    </a:lnB>
                  </a:tcPr>
                </a:tc>
                <a:tc gridSpan="3">
                  <a:txBody>
                    <a:bodyPr/>
                    <a:lstStyle/>
                    <a:p>
                      <a:pPr marL="0" marR="90805" indent="-635" algn="ctr">
                        <a:lnSpc>
                          <a:spcPct val="100000"/>
                        </a:lnSpc>
                        <a:spcBef>
                          <a:spcPts val="0"/>
                        </a:spcBef>
                      </a:pPr>
                      <a:r>
                        <a:rPr sz="1000" b="1" i="1" spc="0" baseline="0" dirty="0">
                          <a:solidFill>
                            <a:schemeClr val="bg1"/>
                          </a:solidFill>
                          <a:latin typeface="Arial"/>
                          <a:cs typeface="Arial"/>
                        </a:rPr>
                        <a:t>First 90: </a:t>
                      </a:r>
                      <a:r>
                        <a:rPr sz="1000" b="0" spc="0" baseline="0" dirty="0">
                          <a:solidFill>
                            <a:schemeClr val="bg1"/>
                          </a:solidFill>
                          <a:latin typeface="Arial"/>
                          <a:cs typeface="Arial"/>
                        </a:rPr>
                        <a:t>percentage of people living with HIV who know their HIV status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62865" algn="ctr">
                        <a:lnSpc>
                          <a:spcPct val="100000"/>
                        </a:lnSpc>
                        <a:spcBef>
                          <a:spcPts val="0"/>
                        </a:spcBef>
                      </a:pPr>
                      <a:r>
                        <a:rPr sz="1000" b="1" i="1" spc="0" baseline="0" dirty="0">
                          <a:solidFill>
                            <a:schemeClr val="bg1"/>
                          </a:solidFill>
                          <a:latin typeface="Arial"/>
                          <a:cs typeface="Arial"/>
                        </a:rPr>
                        <a:t>Second 90:</a:t>
                      </a:r>
                      <a:r>
                        <a:rPr sz="1000" b="1" spc="0" baseline="0" dirty="0">
                          <a:solidFill>
                            <a:schemeClr val="bg1"/>
                          </a:solidFill>
                          <a:latin typeface="Arial"/>
                          <a:cs typeface="Arial"/>
                        </a:rPr>
                        <a:t>  </a:t>
                      </a:r>
                      <a:r>
                        <a:rPr sz="1000" b="0" spc="0" baseline="0" dirty="0">
                          <a:solidFill>
                            <a:schemeClr val="bg1"/>
                          </a:solidFill>
                          <a:latin typeface="Arial"/>
                          <a:cs typeface="Arial"/>
                        </a:rPr>
                        <a:t>percentage of people living with HIV who know their status and who are on treatment</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52705" algn="ctr">
                        <a:lnSpc>
                          <a:spcPct val="100000"/>
                        </a:lnSpc>
                        <a:spcBef>
                          <a:spcPts val="0"/>
                        </a:spcBef>
                      </a:pPr>
                      <a:r>
                        <a:rPr sz="1000" b="1" i="1" spc="0" baseline="0" dirty="0">
                          <a:solidFill>
                            <a:schemeClr val="bg1"/>
                          </a:solidFill>
                          <a:latin typeface="Arial"/>
                          <a:cs typeface="Arial"/>
                        </a:rPr>
                        <a:t>Third 90: </a:t>
                      </a:r>
                      <a:r>
                        <a:rPr sz="1000" b="0" spc="0" baseline="0" dirty="0">
                          <a:solidFill>
                            <a:schemeClr val="bg1"/>
                          </a:solidFill>
                          <a:latin typeface="Arial"/>
                          <a:cs typeface="Arial"/>
                        </a:rPr>
                        <a:t>percentage of people living with HIV on treatment who have suppressed viral loads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46355" algn="ctr">
                        <a:lnSpc>
                          <a:spcPct val="100000"/>
                        </a:lnSpc>
                        <a:spcBef>
                          <a:spcPts val="0"/>
                        </a:spcBef>
                      </a:pPr>
                      <a:r>
                        <a:rPr sz="1000" b="1" spc="0" baseline="0" dirty="0">
                          <a:solidFill>
                            <a:schemeClr val="bg1"/>
                          </a:solidFill>
                          <a:latin typeface="Arial"/>
                          <a:cs typeface="Arial"/>
                        </a:rPr>
                        <a:t>Viral load suppression:  </a:t>
                      </a:r>
                      <a:r>
                        <a:rPr sz="1000" b="0" spc="0" baseline="0" dirty="0">
                          <a:solidFill>
                            <a:schemeClr val="bg1"/>
                          </a:solidFill>
                          <a:latin typeface="Arial"/>
                          <a:cs typeface="Arial"/>
                        </a:rPr>
                        <a:t>percentage of people living with HIV who are virally suppressed</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68000">
                <a:tc vMerge="1">
                  <a:txBody>
                    <a:bodyPr/>
                    <a:lstStyle/>
                    <a:p>
                      <a:endParaRPr/>
                    </a:p>
                  </a:txBody>
                  <a:tcPr marL="0" marR="0" marT="0" marB="0">
                    <a:lnR w="6350">
                      <a:solidFill>
                        <a:srgbClr val="878787"/>
                      </a:solidFill>
                      <a:prstDash val="solid"/>
                    </a:lnR>
                    <a:lnB w="6350">
                      <a:solidFill>
                        <a:srgbClr val="878787"/>
                      </a:solidFill>
                      <a:prstDash val="solid"/>
                    </a:lnB>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extLst>
                  <a:ext uri="{0D108BD9-81ED-4DB2-BD59-A6C34878D82A}">
                    <a16:rowId xmlns:a16="http://schemas.microsoft.com/office/drawing/2014/main" val="10001"/>
                  </a:ext>
                </a:extLst>
              </a:tr>
              <a:tr h="252000">
                <a:tc>
                  <a:txBody>
                    <a:bodyPr/>
                    <a:lstStyle/>
                    <a:p>
                      <a:pPr marL="53975" algn="l" defTabSz="914400" rtl="0" eaLnBrk="1" fontAlgn="ctr" latinLnBrk="0" hangingPunct="1">
                        <a:lnSpc>
                          <a:spcPct val="100000"/>
                        </a:lnSpc>
                        <a:spcBef>
                          <a:spcPts val="114"/>
                        </a:spcBef>
                        <a:spcAft>
                          <a:spcPts val="0"/>
                        </a:spcAft>
                      </a:pPr>
                      <a:r>
                        <a:rPr lang="fr-CH" sz="800" b="1" kern="1200" spc="-45" dirty="0">
                          <a:solidFill>
                            <a:schemeClr val="tx1"/>
                          </a:solidFill>
                          <a:latin typeface="Arial"/>
                          <a:ea typeface="+mn-ea"/>
                          <a:cs typeface="Arial"/>
                        </a:rPr>
                        <a:t>Latin America</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80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83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79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78</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75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80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89</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89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89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55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55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lnSpc>
                          <a:spcPct val="100000"/>
                        </a:lnSpc>
                        <a:spcBef>
                          <a:spcPts val="114"/>
                        </a:spcBef>
                      </a:pPr>
                      <a:r>
                        <a:rPr lang="en-CH" sz="800" b="1" i="0" u="none" strike="noStrike" kern="1200" dirty="0">
                          <a:solidFill>
                            <a:srgbClr val="000000"/>
                          </a:solidFill>
                          <a:effectLst/>
                          <a:latin typeface="Arial" panose="020B0604020202020204" pitchFamily="34" charset="0"/>
                          <a:ea typeface="+mn-ea"/>
                          <a:cs typeface="+mn-cs"/>
                        </a:rPr>
                        <a:t>56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02"/>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Arial"/>
                          <a:ea typeface="+mn-ea"/>
                          <a:cs typeface="Arial"/>
                        </a:rPr>
                        <a:t>Argentina</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3"/>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a:solidFill>
                            <a:schemeClr val="tx1"/>
                          </a:solidFill>
                          <a:latin typeface="Arial"/>
                          <a:ea typeface="+mn-ea"/>
                          <a:cs typeface="Arial"/>
                        </a:rPr>
                        <a:t>Bolivia (Plurinational State of)</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74</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33</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04"/>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a:solidFill>
                            <a:schemeClr val="tx1"/>
                          </a:solidFill>
                          <a:latin typeface="Arial"/>
                          <a:ea typeface="+mn-ea"/>
                          <a:cs typeface="Arial"/>
                        </a:rPr>
                        <a:t>Brazil</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77</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94</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62</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5"/>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a:solidFill>
                            <a:schemeClr val="tx1"/>
                          </a:solidFill>
                          <a:latin typeface="Arial"/>
                          <a:ea typeface="+mn-ea"/>
                          <a:cs typeface="Arial"/>
                        </a:rPr>
                        <a:t>Chile</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6"/>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a:solidFill>
                            <a:schemeClr val="tx1"/>
                          </a:solidFill>
                          <a:latin typeface="Arial"/>
                          <a:ea typeface="+mn-ea"/>
                          <a:cs typeface="Arial"/>
                        </a:rPr>
                        <a:t>Colombia</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7"/>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a:solidFill>
                            <a:schemeClr val="tx1"/>
                          </a:solidFill>
                          <a:latin typeface="Arial"/>
                          <a:ea typeface="+mn-ea"/>
                          <a:cs typeface="Arial"/>
                        </a:rPr>
                        <a:t>Costa Rica</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8"/>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a:solidFill>
                            <a:schemeClr val="tx1"/>
                          </a:solidFill>
                          <a:latin typeface="Arial"/>
                          <a:ea typeface="+mn-ea"/>
                          <a:cs typeface="Arial"/>
                        </a:rPr>
                        <a:t>Ecuador</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76</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89</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95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51</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59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47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09"/>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a:solidFill>
                            <a:schemeClr val="tx1"/>
                          </a:solidFill>
                          <a:latin typeface="Arial"/>
                          <a:ea typeface="+mn-ea"/>
                          <a:cs typeface="Arial"/>
                        </a:rPr>
                        <a:t>El Salvador</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74</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63</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84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40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45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10"/>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Arial"/>
                          <a:ea typeface="+mn-ea"/>
                          <a:cs typeface="Arial"/>
                        </a:rPr>
                        <a:t>Guatemala</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62</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56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65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69</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72</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34</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12"/>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Arial"/>
                          <a:ea typeface="+mn-ea"/>
                          <a:cs typeface="Arial"/>
                        </a:rPr>
                        <a:t>Honduras</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53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84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83</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42</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49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13"/>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Arial"/>
                          <a:ea typeface="+mn-ea"/>
                          <a:cs typeface="Arial"/>
                        </a:rPr>
                        <a:t>Mexico</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76</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93</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89</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63</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4"/>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Arial"/>
                          <a:ea typeface="+mn-ea"/>
                          <a:cs typeface="Arial"/>
                        </a:rPr>
                        <a:t>Nicaragua</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74</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40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40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5"/>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Arial"/>
                          <a:ea typeface="+mn-ea"/>
                          <a:cs typeface="Arial"/>
                        </a:rPr>
                        <a:t>Panama</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56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76</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81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76</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41</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42</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6"/>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Arial"/>
                          <a:ea typeface="+mn-ea"/>
                          <a:cs typeface="Arial"/>
                        </a:rPr>
                        <a:t>Paraguay</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71</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84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57</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52</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79</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32</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31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18"/>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err="1">
                          <a:solidFill>
                            <a:schemeClr val="tx1"/>
                          </a:solidFill>
                          <a:latin typeface="Arial"/>
                          <a:ea typeface="+mn-ea"/>
                          <a:cs typeface="Arial"/>
                        </a:rPr>
                        <a:t>Peru</a:t>
                      </a:r>
                      <a:endParaRPr lang="fr-CH" sz="800" kern="1200" dirty="0">
                        <a:solidFill>
                          <a:schemeClr val="tx1"/>
                        </a:solidFill>
                        <a:latin typeface="Arial"/>
                        <a:ea typeface="+mn-ea"/>
                        <a:cs typeface="Arial"/>
                      </a:endParaRP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9"/>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Arial"/>
                          <a:ea typeface="+mn-ea"/>
                          <a:cs typeface="Arial"/>
                        </a:rPr>
                        <a:t>Uruguay</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82</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&gt;95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73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68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86</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&gt;95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50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72</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40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20"/>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Arial"/>
                          <a:ea typeface="+mn-ea"/>
                          <a:cs typeface="Arial"/>
                        </a:rPr>
                        <a:t>Venezuela (</a:t>
                      </a:r>
                      <a:r>
                        <a:rPr lang="fr-CH" sz="800" kern="1200" dirty="0" err="1">
                          <a:solidFill>
                            <a:schemeClr val="tx1"/>
                          </a:solidFill>
                          <a:latin typeface="Arial"/>
                          <a:ea typeface="+mn-ea"/>
                          <a:cs typeface="Arial"/>
                        </a:rPr>
                        <a:t>Bolivarian</a:t>
                      </a:r>
                      <a:r>
                        <a:rPr lang="fr-CH" sz="800" kern="1200" dirty="0">
                          <a:solidFill>
                            <a:schemeClr val="tx1"/>
                          </a:solidFill>
                          <a:latin typeface="Arial"/>
                          <a:ea typeface="+mn-ea"/>
                          <a:cs typeface="Arial"/>
                        </a:rPr>
                        <a:t> </a:t>
                      </a:r>
                      <a:r>
                        <a:rPr lang="fr-CH" sz="800" kern="1200" dirty="0" err="1">
                          <a:solidFill>
                            <a:schemeClr val="tx1"/>
                          </a:solidFill>
                          <a:latin typeface="Arial"/>
                          <a:ea typeface="+mn-ea"/>
                          <a:cs typeface="Arial"/>
                        </a:rPr>
                        <a:t>Republic</a:t>
                      </a:r>
                      <a:r>
                        <a:rPr lang="fr-CH" sz="800" kern="1200" dirty="0">
                          <a:solidFill>
                            <a:schemeClr val="tx1"/>
                          </a:solidFill>
                          <a:latin typeface="Arial"/>
                          <a:ea typeface="+mn-ea"/>
                          <a:cs typeface="Arial"/>
                        </a:rPr>
                        <a:t> of)</a:t>
                      </a:r>
                    </a:p>
                  </a:txBody>
                  <a:tcPr marL="8128" marR="8128" marT="8128"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marL="0" algn="r" defTabSz="914400" rtl="0" eaLnBrk="1" fontAlgn="ctr" latinLnBrk="0" hangingPunct="1"/>
                      <a:r>
                        <a:rPr lang="en-CH" sz="700" b="0" i="0" u="none" strike="noStrike" kern="120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tc>
                  <a:txBody>
                    <a:bodyPr/>
                    <a:lstStyle/>
                    <a:p>
                      <a:pPr marL="0" algn="r" defTabSz="914400" rtl="0" eaLnBrk="1" fontAlgn="ctr" latinLnBrk="0" hangingPunct="1"/>
                      <a:r>
                        <a:rPr lang="en-CH" sz="700" b="0" i="0" u="none" strike="noStrike" kern="1200" dirty="0">
                          <a:solidFill>
                            <a:srgbClr val="000000"/>
                          </a:solidFill>
                          <a:effectLst/>
                          <a:latin typeface="Arial" panose="020B0604020202020204" pitchFamily="34" charset="0"/>
                          <a:ea typeface="+mn-ea"/>
                          <a:cs typeface="+mn-cs"/>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noFill/>
                  </a:tcPr>
                </a:tc>
                <a:extLst>
                  <a:ext uri="{0D108BD9-81ED-4DB2-BD59-A6C34878D82A}">
                    <a16:rowId xmlns:a16="http://schemas.microsoft.com/office/drawing/2014/main" val="10023"/>
                  </a:ext>
                </a:extLst>
              </a:tr>
            </a:tbl>
          </a:graphicData>
        </a:graphic>
      </p:graphicFrame>
      <p:grpSp>
        <p:nvGrpSpPr>
          <p:cNvPr id="2" name="Group 1">
            <a:extLst>
              <a:ext uri="{FF2B5EF4-FFF2-40B4-BE49-F238E27FC236}">
                <a16:creationId xmlns:a16="http://schemas.microsoft.com/office/drawing/2014/main" id="{D1B59445-D4B5-4778-85B3-FE03219E27DE}"/>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90–90–90 country scorecard: Latin America, 2018</a:t>
              </a:r>
              <a:endParaRPr kumimoji="0" lang="en-CH" sz="1600" b="0" i="1"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A6BEF24-6037-4784-8781-E0FFC9E9835D}"/>
                </a:ext>
              </a:extLst>
            </p:cNvPr>
            <p:cNvSpPr/>
            <p:nvPr/>
          </p:nvSpPr>
          <p:spPr>
            <a:xfrm>
              <a:off x="360000" y="6480000"/>
              <a:ext cx="1598194"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special analysis, 2019.</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4" name="object 13">
              <a:extLst>
                <a:ext uri="{FF2B5EF4-FFF2-40B4-BE49-F238E27FC236}">
                  <a16:creationId xmlns:a16="http://schemas.microsoft.com/office/drawing/2014/main" id="{DF333510-11EE-4A7F-A2C7-17BB19175B24}"/>
                </a:ext>
              </a:extLst>
            </p:cNvPr>
            <p:cNvSpPr/>
            <p:nvPr/>
          </p:nvSpPr>
          <p:spPr>
            <a:xfrm>
              <a:off x="2124000" y="578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 name="TextBox 14">
              <a:extLst>
                <a:ext uri="{FF2B5EF4-FFF2-40B4-BE49-F238E27FC236}">
                  <a16:creationId xmlns:a16="http://schemas.microsoft.com/office/drawing/2014/main" id="{4074D7D5-78BE-4F3C-A84A-421ED1992DFC}"/>
                </a:ext>
              </a:extLst>
            </p:cNvPr>
            <p:cNvSpPr txBox="1"/>
            <p:nvPr/>
          </p:nvSpPr>
          <p:spPr>
            <a:xfrm>
              <a:off x="2268000" y="577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 name="Group 2">
              <a:extLst>
                <a:ext uri="{FF2B5EF4-FFF2-40B4-BE49-F238E27FC236}">
                  <a16:creationId xmlns:a16="http://schemas.microsoft.com/office/drawing/2014/main" id="{E615C798-5543-4513-BDE6-F51AB3A29B75}"/>
                </a:ext>
              </a:extLst>
            </p:cNvPr>
            <p:cNvGrpSpPr/>
            <p:nvPr/>
          </p:nvGrpSpPr>
          <p:grpSpPr>
            <a:xfrm>
              <a:off x="3276000" y="5770800"/>
              <a:ext cx="523912" cy="123111"/>
              <a:chOff x="3811116" y="5763600"/>
              <a:chExt cx="523912" cy="123111"/>
            </a:xfrm>
          </p:grpSpPr>
          <p:sp>
            <p:nvSpPr>
              <p:cNvPr id="20" name="object 14">
                <a:extLst>
                  <a:ext uri="{FF2B5EF4-FFF2-40B4-BE49-F238E27FC236}">
                    <a16:creationId xmlns:a16="http://schemas.microsoft.com/office/drawing/2014/main" id="{8441A3A3-EA61-4A92-BAED-F3EAA6AB05B6}"/>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10339EF6-002B-42A7-A9DE-32D09C47195C}"/>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85–89%</a:t>
                </a:r>
              </a:p>
            </p:txBody>
          </p:sp>
        </p:grpSp>
        <p:grpSp>
          <p:nvGrpSpPr>
            <p:cNvPr id="4" name="Group 3">
              <a:extLst>
                <a:ext uri="{FF2B5EF4-FFF2-40B4-BE49-F238E27FC236}">
                  <a16:creationId xmlns:a16="http://schemas.microsoft.com/office/drawing/2014/main" id="{E66C2B61-87BE-4808-810F-708FAAD4AF47}"/>
                </a:ext>
              </a:extLst>
            </p:cNvPr>
            <p:cNvGrpSpPr/>
            <p:nvPr/>
          </p:nvGrpSpPr>
          <p:grpSpPr>
            <a:xfrm>
              <a:off x="4089600" y="5770800"/>
              <a:ext cx="523912" cy="123111"/>
              <a:chOff x="5791116" y="5763600"/>
              <a:chExt cx="523912" cy="123111"/>
            </a:xfrm>
          </p:grpSpPr>
          <p:sp>
            <p:nvSpPr>
              <p:cNvPr id="18" name="object 15">
                <a:extLst>
                  <a:ext uri="{FF2B5EF4-FFF2-40B4-BE49-F238E27FC236}">
                    <a16:creationId xmlns:a16="http://schemas.microsoft.com/office/drawing/2014/main" id="{ED0CC85F-F780-4C55-8CDA-7807568C3CFD}"/>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 name="TextBox 18">
                <a:extLst>
                  <a:ext uri="{FF2B5EF4-FFF2-40B4-BE49-F238E27FC236}">
                    <a16:creationId xmlns:a16="http://schemas.microsoft.com/office/drawing/2014/main" id="{AF77B3EC-F3A3-4DB0-8BC2-88B27F4E2417}"/>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70–84%</a:t>
                </a:r>
              </a:p>
            </p:txBody>
          </p:sp>
        </p:grpSp>
        <p:grpSp>
          <p:nvGrpSpPr>
            <p:cNvPr id="5" name="Group 4">
              <a:extLst>
                <a:ext uri="{FF2B5EF4-FFF2-40B4-BE49-F238E27FC236}">
                  <a16:creationId xmlns:a16="http://schemas.microsoft.com/office/drawing/2014/main" id="{4EE900AC-C26F-4132-A771-4698881D62B0}"/>
                </a:ext>
              </a:extLst>
            </p:cNvPr>
            <p:cNvGrpSpPr/>
            <p:nvPr/>
          </p:nvGrpSpPr>
          <p:grpSpPr>
            <a:xfrm>
              <a:off x="4903200" y="5770800"/>
              <a:ext cx="523912" cy="123111"/>
              <a:chOff x="7029516" y="5763600"/>
              <a:chExt cx="523912" cy="123111"/>
            </a:xfrm>
          </p:grpSpPr>
          <p:sp>
            <p:nvSpPr>
              <p:cNvPr id="16" name="object 16">
                <a:extLst>
                  <a:ext uri="{FF2B5EF4-FFF2-40B4-BE49-F238E27FC236}">
                    <a16:creationId xmlns:a16="http://schemas.microsoft.com/office/drawing/2014/main" id="{165CCC88-1F91-49B8-9E0C-C2E1B05F510E}"/>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 name="TextBox 16">
                <a:extLst>
                  <a:ext uri="{FF2B5EF4-FFF2-40B4-BE49-F238E27FC236}">
                    <a16:creationId xmlns:a16="http://schemas.microsoft.com/office/drawing/2014/main" id="{2B7B92C8-1E9D-4B81-8654-F953E8DA389B}"/>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50–69%</a:t>
                </a:r>
              </a:p>
            </p:txBody>
          </p:sp>
        </p:grpSp>
        <p:grpSp>
          <p:nvGrpSpPr>
            <p:cNvPr id="29" name="Group 28">
              <a:extLst>
                <a:ext uri="{FF2B5EF4-FFF2-40B4-BE49-F238E27FC236}">
                  <a16:creationId xmlns:a16="http://schemas.microsoft.com/office/drawing/2014/main" id="{E09BAC8F-4B55-4ACC-B51C-E1AF6D3109C6}"/>
                </a:ext>
              </a:extLst>
            </p:cNvPr>
            <p:cNvGrpSpPr/>
            <p:nvPr/>
          </p:nvGrpSpPr>
          <p:grpSpPr>
            <a:xfrm>
              <a:off x="5716800" y="5770800"/>
              <a:ext cx="828483" cy="123111"/>
              <a:chOff x="7654385" y="5763600"/>
              <a:chExt cx="828483" cy="123111"/>
            </a:xfrm>
          </p:grpSpPr>
          <p:sp>
            <p:nvSpPr>
              <p:cNvPr id="25" name="object 16">
                <a:extLst>
                  <a:ext uri="{FF2B5EF4-FFF2-40B4-BE49-F238E27FC236}">
                    <a16:creationId xmlns:a16="http://schemas.microsoft.com/office/drawing/2014/main" id="{F80A49E7-61A3-4236-BB93-CBB722089F71}"/>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6" name="TextBox 25">
                <a:extLst>
                  <a:ext uri="{FF2B5EF4-FFF2-40B4-BE49-F238E27FC236}">
                    <a16:creationId xmlns:a16="http://schemas.microsoft.com/office/drawing/2014/main" id="{42B59056-E225-41EF-BA22-4CD582511BCB}"/>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50%</a:t>
                </a:r>
              </a:p>
            </p:txBody>
          </p:sp>
        </p:grpSp>
        <p:sp>
          <p:nvSpPr>
            <p:cNvPr id="27" name="TextBox 26">
              <a:extLst>
                <a:ext uri="{FF2B5EF4-FFF2-40B4-BE49-F238E27FC236}">
                  <a16:creationId xmlns:a16="http://schemas.microsoft.com/office/drawing/2014/main" id="{C28064B1-DD4E-46AF-91CC-F0CA5D6BDF6D}"/>
                </a:ext>
              </a:extLst>
            </p:cNvPr>
            <p:cNvSpPr txBox="1"/>
            <p:nvPr/>
          </p:nvSpPr>
          <p:spPr>
            <a:xfrm>
              <a:off x="720000" y="5760000"/>
              <a:ext cx="599523"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90–90–90: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8" name="TextBox 27">
              <a:extLst>
                <a:ext uri="{FF2B5EF4-FFF2-40B4-BE49-F238E27FC236}">
                  <a16:creationId xmlns:a16="http://schemas.microsoft.com/office/drawing/2014/main" id="{4192FA27-91F6-4647-BA54-FB78EE4E1EF5}"/>
                </a:ext>
              </a:extLst>
            </p:cNvPr>
            <p:cNvSpPr txBox="1"/>
            <p:nvPr/>
          </p:nvSpPr>
          <p:spPr>
            <a:xfrm>
              <a:off x="720000" y="5940000"/>
              <a:ext cx="1290418"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Viral load suppression:</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2" name="object 13">
              <a:extLst>
                <a:ext uri="{FF2B5EF4-FFF2-40B4-BE49-F238E27FC236}">
                  <a16:creationId xmlns:a16="http://schemas.microsoft.com/office/drawing/2014/main" id="{86D6496B-1757-4726-83C7-EED2EBCE61B7}"/>
                </a:ext>
              </a:extLst>
            </p:cNvPr>
            <p:cNvSpPr/>
            <p:nvPr/>
          </p:nvSpPr>
          <p:spPr>
            <a:xfrm>
              <a:off x="2124000" y="596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 name="TextBox 32">
              <a:extLst>
                <a:ext uri="{FF2B5EF4-FFF2-40B4-BE49-F238E27FC236}">
                  <a16:creationId xmlns:a16="http://schemas.microsoft.com/office/drawing/2014/main" id="{9104F2F0-6992-4871-8F51-5A413FAEB3A7}"/>
                </a:ext>
              </a:extLst>
            </p:cNvPr>
            <p:cNvSpPr txBox="1"/>
            <p:nvPr/>
          </p:nvSpPr>
          <p:spPr>
            <a:xfrm>
              <a:off x="2268000" y="595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73%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6" name="Group 35">
              <a:extLst>
                <a:ext uri="{FF2B5EF4-FFF2-40B4-BE49-F238E27FC236}">
                  <a16:creationId xmlns:a16="http://schemas.microsoft.com/office/drawing/2014/main" id="{665A206F-18D1-49BB-A215-771AAC397260}"/>
                </a:ext>
              </a:extLst>
            </p:cNvPr>
            <p:cNvGrpSpPr/>
            <p:nvPr/>
          </p:nvGrpSpPr>
          <p:grpSpPr>
            <a:xfrm>
              <a:off x="3276000" y="5950800"/>
              <a:ext cx="523912" cy="123111"/>
              <a:chOff x="3811116" y="5763600"/>
              <a:chExt cx="523912" cy="123111"/>
            </a:xfrm>
          </p:grpSpPr>
          <p:sp>
            <p:nvSpPr>
              <p:cNvPr id="46" name="object 14">
                <a:extLst>
                  <a:ext uri="{FF2B5EF4-FFF2-40B4-BE49-F238E27FC236}">
                    <a16:creationId xmlns:a16="http://schemas.microsoft.com/office/drawing/2014/main" id="{3AE00945-F0EE-46AD-9552-DB6B3D5D8161}"/>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7" name="TextBox 46">
                <a:extLst>
                  <a:ext uri="{FF2B5EF4-FFF2-40B4-BE49-F238E27FC236}">
                    <a16:creationId xmlns:a16="http://schemas.microsoft.com/office/drawing/2014/main" id="{F41D7FE2-81C2-4A7C-ABD6-6508B06F2A22}"/>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65–72%</a:t>
                </a:r>
              </a:p>
            </p:txBody>
          </p:sp>
        </p:grpSp>
        <p:grpSp>
          <p:nvGrpSpPr>
            <p:cNvPr id="37" name="Group 36">
              <a:extLst>
                <a:ext uri="{FF2B5EF4-FFF2-40B4-BE49-F238E27FC236}">
                  <a16:creationId xmlns:a16="http://schemas.microsoft.com/office/drawing/2014/main" id="{A6693942-E317-4905-A311-1396047A0DAA}"/>
                </a:ext>
              </a:extLst>
            </p:cNvPr>
            <p:cNvGrpSpPr/>
            <p:nvPr/>
          </p:nvGrpSpPr>
          <p:grpSpPr>
            <a:xfrm>
              <a:off x="4089600" y="5950800"/>
              <a:ext cx="523912" cy="123111"/>
              <a:chOff x="5791116" y="5763600"/>
              <a:chExt cx="523912" cy="123111"/>
            </a:xfrm>
          </p:grpSpPr>
          <p:sp>
            <p:nvSpPr>
              <p:cNvPr id="44" name="object 15">
                <a:extLst>
                  <a:ext uri="{FF2B5EF4-FFF2-40B4-BE49-F238E27FC236}">
                    <a16:creationId xmlns:a16="http://schemas.microsoft.com/office/drawing/2014/main" id="{AFF47AF7-46FE-4C00-B4D0-2761698C9521}"/>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5" name="TextBox 44">
                <a:extLst>
                  <a:ext uri="{FF2B5EF4-FFF2-40B4-BE49-F238E27FC236}">
                    <a16:creationId xmlns:a16="http://schemas.microsoft.com/office/drawing/2014/main" id="{2FF30BF4-E7B1-4321-9F82-9E4D5EEB27AF}"/>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40–64%</a:t>
                </a:r>
              </a:p>
            </p:txBody>
          </p:sp>
        </p:grpSp>
        <p:grpSp>
          <p:nvGrpSpPr>
            <p:cNvPr id="38" name="Group 37">
              <a:extLst>
                <a:ext uri="{FF2B5EF4-FFF2-40B4-BE49-F238E27FC236}">
                  <a16:creationId xmlns:a16="http://schemas.microsoft.com/office/drawing/2014/main" id="{379677F8-982B-4F76-88AA-291CC4C5F7B7}"/>
                </a:ext>
              </a:extLst>
            </p:cNvPr>
            <p:cNvGrpSpPr/>
            <p:nvPr/>
          </p:nvGrpSpPr>
          <p:grpSpPr>
            <a:xfrm>
              <a:off x="4903200" y="5950800"/>
              <a:ext cx="523912" cy="123111"/>
              <a:chOff x="7029516" y="5763600"/>
              <a:chExt cx="523912" cy="123111"/>
            </a:xfrm>
          </p:grpSpPr>
          <p:sp>
            <p:nvSpPr>
              <p:cNvPr id="42" name="object 16">
                <a:extLst>
                  <a:ext uri="{FF2B5EF4-FFF2-40B4-BE49-F238E27FC236}">
                    <a16:creationId xmlns:a16="http://schemas.microsoft.com/office/drawing/2014/main" id="{C5817743-D26F-4650-A687-8C7AEDD9CA72}"/>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 name="TextBox 42">
                <a:extLst>
                  <a:ext uri="{FF2B5EF4-FFF2-40B4-BE49-F238E27FC236}">
                    <a16:creationId xmlns:a16="http://schemas.microsoft.com/office/drawing/2014/main" id="{360B471A-E338-4F07-AF1F-A965D27AA574}"/>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25–39%</a:t>
                </a:r>
              </a:p>
            </p:txBody>
          </p:sp>
        </p:grpSp>
        <p:grpSp>
          <p:nvGrpSpPr>
            <p:cNvPr id="39" name="Group 38">
              <a:extLst>
                <a:ext uri="{FF2B5EF4-FFF2-40B4-BE49-F238E27FC236}">
                  <a16:creationId xmlns:a16="http://schemas.microsoft.com/office/drawing/2014/main" id="{AAD3E5EF-C61B-4CE7-A4CF-DA817F0FE791}"/>
                </a:ext>
              </a:extLst>
            </p:cNvPr>
            <p:cNvGrpSpPr/>
            <p:nvPr/>
          </p:nvGrpSpPr>
          <p:grpSpPr>
            <a:xfrm>
              <a:off x="5716800" y="5950800"/>
              <a:ext cx="828483" cy="123111"/>
              <a:chOff x="7654385" y="5763600"/>
              <a:chExt cx="828483" cy="123111"/>
            </a:xfrm>
          </p:grpSpPr>
          <p:sp>
            <p:nvSpPr>
              <p:cNvPr id="40" name="object 16">
                <a:extLst>
                  <a:ext uri="{FF2B5EF4-FFF2-40B4-BE49-F238E27FC236}">
                    <a16:creationId xmlns:a16="http://schemas.microsoft.com/office/drawing/2014/main" id="{88D4C011-927E-46C7-B3BF-B1C0CEEB1407}"/>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 name="TextBox 40">
                <a:extLst>
                  <a:ext uri="{FF2B5EF4-FFF2-40B4-BE49-F238E27FC236}">
                    <a16:creationId xmlns:a16="http://schemas.microsoft.com/office/drawing/2014/main" id="{2267F4DD-CF09-4B41-8F5C-C3FA0BF541F4}"/>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25%</a:t>
                </a:r>
              </a:p>
            </p:txBody>
          </p:sp>
        </p:grpSp>
      </p:grpSp>
    </p:spTree>
    <p:extLst>
      <p:ext uri="{BB962C8B-B14F-4D97-AF65-F5344CB8AC3E}">
        <p14:creationId xmlns:p14="http://schemas.microsoft.com/office/powerpoint/2010/main" val="327269461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8D42FA6-0E6D-42A9-A83C-7F08A004CDD5}"/>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Viral load suppression among adults (15 years and older)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living with HIV, by sex, Latin America,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840247"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special</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analysis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2019.</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4" name="object 103">
              <a:extLst>
                <a:ext uri="{FF2B5EF4-FFF2-40B4-BE49-F238E27FC236}">
                  <a16:creationId xmlns:a16="http://schemas.microsoft.com/office/drawing/2014/main" id="{A9530862-6082-4E57-A328-5F0EB1E03D60}"/>
                </a:ext>
              </a:extLst>
            </p:cNvPr>
            <p:cNvSpPr/>
            <p:nvPr/>
          </p:nvSpPr>
          <p:spPr>
            <a:xfrm>
              <a:off x="1440000" y="1872000"/>
              <a:ext cx="0" cy="2158786"/>
            </a:xfrm>
            <a:custGeom>
              <a:avLst/>
              <a:gdLst/>
              <a:ahLst/>
              <a:cxnLst/>
              <a:rect l="l" t="t" r="r" b="b"/>
              <a:pathLst>
                <a:path h="1567179">
                  <a:moveTo>
                    <a:pt x="0" y="0"/>
                  </a:moveTo>
                  <a:lnTo>
                    <a:pt x="0" y="1566671"/>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110">
              <a:extLst>
                <a:ext uri="{FF2B5EF4-FFF2-40B4-BE49-F238E27FC236}">
                  <a16:creationId xmlns:a16="http://schemas.microsoft.com/office/drawing/2014/main" id="{30480DD2-DAFE-4463-ADA4-1CBB363FBF2F}"/>
                </a:ext>
              </a:extLst>
            </p:cNvPr>
            <p:cNvSpPr/>
            <p:nvPr/>
          </p:nvSpPr>
          <p:spPr>
            <a:xfrm>
              <a:off x="1439450" y="187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6" name="object 54">
              <a:extLst>
                <a:ext uri="{FF2B5EF4-FFF2-40B4-BE49-F238E27FC236}">
                  <a16:creationId xmlns:a16="http://schemas.microsoft.com/office/drawing/2014/main" id="{FBFB39EB-9FB3-486F-BD85-81340EACC479}"/>
                </a:ext>
              </a:extLst>
            </p:cNvPr>
            <p:cNvSpPr txBox="1"/>
            <p:nvPr/>
          </p:nvSpPr>
          <p:spPr>
            <a:xfrm>
              <a:off x="1440000" y="4140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Bolivia </a:t>
              </a: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t>
              </a:r>
              <a:r>
                <a:rPr kumimoji="0" lang="en-GB" sz="1000" b="0" i="0" u="none" strike="noStrike" kern="1200" cap="none" spc="-35" normalizeH="0" baseline="0" noProof="0" dirty="0" err="1">
                  <a:ln>
                    <a:noFill/>
                  </a:ln>
                  <a:solidFill>
                    <a:prstClr val="black"/>
                  </a:solidFill>
                  <a:effectLst/>
                  <a:uLnTx/>
                  <a:uFillTx/>
                  <a:latin typeface="Arial"/>
                  <a:ea typeface="ＭＳ Ｐゴシック" pitchFamily="34" charset="-128"/>
                  <a:cs typeface="Arial"/>
                </a:rPr>
                <a:t>Plurinational</a:t>
              </a: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 State of)</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7" name="object 54">
              <a:extLst>
                <a:ext uri="{FF2B5EF4-FFF2-40B4-BE49-F238E27FC236}">
                  <a16:creationId xmlns:a16="http://schemas.microsoft.com/office/drawing/2014/main" id="{1CD38FA8-8411-41B8-AF1D-AFCAA26BD00A}"/>
                </a:ext>
              </a:extLst>
            </p:cNvPr>
            <p:cNvSpPr txBox="1"/>
            <p:nvPr/>
          </p:nvSpPr>
          <p:spPr>
            <a:xfrm>
              <a:off x="2250000" y="4140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Ecuador</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8" name="object 54">
              <a:extLst>
                <a:ext uri="{FF2B5EF4-FFF2-40B4-BE49-F238E27FC236}">
                  <a16:creationId xmlns:a16="http://schemas.microsoft.com/office/drawing/2014/main" id="{5E1524E0-02A4-41D8-8D58-1BDAF6E632AC}"/>
                </a:ext>
              </a:extLst>
            </p:cNvPr>
            <p:cNvSpPr txBox="1"/>
            <p:nvPr/>
          </p:nvSpPr>
          <p:spPr>
            <a:xfrm>
              <a:off x="3060000" y="4140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El Salvador</a:t>
              </a:r>
            </a:p>
          </p:txBody>
        </p:sp>
        <p:sp>
          <p:nvSpPr>
            <p:cNvPr id="59" name="object 54">
              <a:extLst>
                <a:ext uri="{FF2B5EF4-FFF2-40B4-BE49-F238E27FC236}">
                  <a16:creationId xmlns:a16="http://schemas.microsoft.com/office/drawing/2014/main" id="{2724DFE8-2145-4E49-A69C-5C17D299D09F}"/>
                </a:ext>
              </a:extLst>
            </p:cNvPr>
            <p:cNvSpPr txBox="1"/>
            <p:nvPr/>
          </p:nvSpPr>
          <p:spPr>
            <a:xfrm>
              <a:off x="3870000" y="4140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Guatemala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2" name="TextBox 61">
              <a:extLst>
                <a:ext uri="{FF2B5EF4-FFF2-40B4-BE49-F238E27FC236}">
                  <a16:creationId xmlns:a16="http://schemas.microsoft.com/office/drawing/2014/main" id="{AD49CECB-2B7F-43FF-9BF1-E6E2283D8843}"/>
                </a:ext>
              </a:extLst>
            </p:cNvPr>
            <p:cNvSpPr txBox="1"/>
            <p:nvPr/>
          </p:nvSpPr>
          <p:spPr>
            <a:xfrm>
              <a:off x="900000" y="276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3" name="TextBox 62">
              <a:extLst>
                <a:ext uri="{FF2B5EF4-FFF2-40B4-BE49-F238E27FC236}">
                  <a16:creationId xmlns:a16="http://schemas.microsoft.com/office/drawing/2014/main" id="{5D2A797A-790A-4DFE-99A9-9995D8169587}"/>
                </a:ext>
              </a:extLst>
            </p:cNvPr>
            <p:cNvSpPr txBox="1"/>
            <p:nvPr/>
          </p:nvSpPr>
          <p:spPr>
            <a:xfrm>
              <a:off x="1152000" y="180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5" name="TextBox 64">
              <a:extLst>
                <a:ext uri="{FF2B5EF4-FFF2-40B4-BE49-F238E27FC236}">
                  <a16:creationId xmlns:a16="http://schemas.microsoft.com/office/drawing/2014/main" id="{A068E696-A1E2-4837-84C2-E8F7916469E4}"/>
                </a:ext>
              </a:extLst>
            </p:cNvPr>
            <p:cNvSpPr txBox="1"/>
            <p:nvPr/>
          </p:nvSpPr>
          <p:spPr>
            <a:xfrm>
              <a:off x="1216120" y="201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6" name="TextBox 65">
              <a:extLst>
                <a:ext uri="{FF2B5EF4-FFF2-40B4-BE49-F238E27FC236}">
                  <a16:creationId xmlns:a16="http://schemas.microsoft.com/office/drawing/2014/main" id="{6FD8B8BD-9F09-4C15-A2C9-2322B581D0DA}"/>
                </a:ext>
              </a:extLst>
            </p:cNvPr>
            <p:cNvSpPr txBox="1"/>
            <p:nvPr/>
          </p:nvSpPr>
          <p:spPr>
            <a:xfrm>
              <a:off x="1216120" y="22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7" name="TextBox 66">
              <a:extLst>
                <a:ext uri="{FF2B5EF4-FFF2-40B4-BE49-F238E27FC236}">
                  <a16:creationId xmlns:a16="http://schemas.microsoft.com/office/drawing/2014/main" id="{54B6E908-4A76-4B11-A353-10D83CEF8EB7}"/>
                </a:ext>
              </a:extLst>
            </p:cNvPr>
            <p:cNvSpPr txBox="1"/>
            <p:nvPr/>
          </p:nvSpPr>
          <p:spPr>
            <a:xfrm>
              <a:off x="1216120" y="244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8" name="TextBox 67">
              <a:extLst>
                <a:ext uri="{FF2B5EF4-FFF2-40B4-BE49-F238E27FC236}">
                  <a16:creationId xmlns:a16="http://schemas.microsoft.com/office/drawing/2014/main" id="{A7F007F4-8F06-4741-9343-20B61AE58036}"/>
                </a:ext>
              </a:extLst>
            </p:cNvPr>
            <p:cNvSpPr txBox="1"/>
            <p:nvPr/>
          </p:nvSpPr>
          <p:spPr>
            <a:xfrm>
              <a:off x="1216120" y="266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9" name="TextBox 68">
              <a:extLst>
                <a:ext uri="{FF2B5EF4-FFF2-40B4-BE49-F238E27FC236}">
                  <a16:creationId xmlns:a16="http://schemas.microsoft.com/office/drawing/2014/main" id="{3A86EE88-91B0-45EB-BAAB-2698A474FC90}"/>
                </a:ext>
              </a:extLst>
            </p:cNvPr>
            <p:cNvSpPr txBox="1"/>
            <p:nvPr/>
          </p:nvSpPr>
          <p:spPr>
            <a:xfrm>
              <a:off x="121612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0" name="TextBox 69">
              <a:extLst>
                <a:ext uri="{FF2B5EF4-FFF2-40B4-BE49-F238E27FC236}">
                  <a16:creationId xmlns:a16="http://schemas.microsoft.com/office/drawing/2014/main" id="{62D10D1E-095B-4021-9E2A-89421AEA2133}"/>
                </a:ext>
              </a:extLst>
            </p:cNvPr>
            <p:cNvSpPr txBox="1"/>
            <p:nvPr/>
          </p:nvSpPr>
          <p:spPr>
            <a:xfrm>
              <a:off x="1216120" y="309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1" name="TextBox 70">
              <a:extLst>
                <a:ext uri="{FF2B5EF4-FFF2-40B4-BE49-F238E27FC236}">
                  <a16:creationId xmlns:a16="http://schemas.microsoft.com/office/drawing/2014/main" id="{748EFCE3-B2FA-44CA-A87B-34474F11DDE1}"/>
                </a:ext>
              </a:extLst>
            </p:cNvPr>
            <p:cNvSpPr txBox="1"/>
            <p:nvPr/>
          </p:nvSpPr>
          <p:spPr>
            <a:xfrm>
              <a:off x="1216120" y="331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2" name="TextBox 71">
              <a:extLst>
                <a:ext uri="{FF2B5EF4-FFF2-40B4-BE49-F238E27FC236}">
                  <a16:creationId xmlns:a16="http://schemas.microsoft.com/office/drawing/2014/main" id="{23C81714-C3BB-40A1-89A7-74DB9BD9A6FF}"/>
                </a:ext>
              </a:extLst>
            </p:cNvPr>
            <p:cNvSpPr txBox="1"/>
            <p:nvPr/>
          </p:nvSpPr>
          <p:spPr>
            <a:xfrm>
              <a:off x="1216120" y="35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3" name="TextBox 72">
              <a:extLst>
                <a:ext uri="{FF2B5EF4-FFF2-40B4-BE49-F238E27FC236}">
                  <a16:creationId xmlns:a16="http://schemas.microsoft.com/office/drawing/2014/main" id="{AF6D3937-F393-4622-93AA-B780C8FC9B97}"/>
                </a:ext>
              </a:extLst>
            </p:cNvPr>
            <p:cNvSpPr txBox="1"/>
            <p:nvPr/>
          </p:nvSpPr>
          <p:spPr>
            <a:xfrm>
              <a:off x="1216120" y="374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4" name="TextBox 73">
              <a:extLst>
                <a:ext uri="{FF2B5EF4-FFF2-40B4-BE49-F238E27FC236}">
                  <a16:creationId xmlns:a16="http://schemas.microsoft.com/office/drawing/2014/main" id="{BA3AC0C1-24BF-4886-BCA4-4AFE2BAD83A0}"/>
                </a:ext>
              </a:extLst>
            </p:cNvPr>
            <p:cNvSpPr txBox="1"/>
            <p:nvPr/>
          </p:nvSpPr>
          <p:spPr>
            <a:xfrm>
              <a:off x="1280240"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2" name="Group 1">
              <a:extLst>
                <a:ext uri="{FF2B5EF4-FFF2-40B4-BE49-F238E27FC236}">
                  <a16:creationId xmlns:a16="http://schemas.microsoft.com/office/drawing/2014/main" id="{4A4920E9-DE47-4F09-ADB7-48173F4DB34F}"/>
                </a:ext>
              </a:extLst>
            </p:cNvPr>
            <p:cNvGrpSpPr/>
            <p:nvPr/>
          </p:nvGrpSpPr>
          <p:grpSpPr>
            <a:xfrm>
              <a:off x="1620000" y="4950000"/>
              <a:ext cx="1407040" cy="153888"/>
              <a:chOff x="1800000" y="4784400"/>
              <a:chExt cx="1407040" cy="153888"/>
            </a:xfrm>
          </p:grpSpPr>
          <p:sp>
            <p:nvSpPr>
              <p:cNvPr id="75" name="object 14">
                <a:extLst>
                  <a:ext uri="{FF2B5EF4-FFF2-40B4-BE49-F238E27FC236}">
                    <a16:creationId xmlns:a16="http://schemas.microsoft.com/office/drawing/2014/main" id="{714A1DDA-03CB-4435-B909-121C2DEC55EC}"/>
                  </a:ext>
                </a:extLst>
              </p:cNvPr>
              <p:cNvSpPr/>
              <p:nvPr/>
            </p:nvSpPr>
            <p:spPr>
              <a:xfrm>
                <a:off x="27216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6" name="TextBox 75">
                <a:extLst>
                  <a:ext uri="{FF2B5EF4-FFF2-40B4-BE49-F238E27FC236}">
                    <a16:creationId xmlns:a16="http://schemas.microsoft.com/office/drawing/2014/main" id="{A94EC0FB-58A5-48A3-9687-8EDF20110C73}"/>
                  </a:ext>
                </a:extLst>
              </p:cNvPr>
              <p:cNvSpPr txBox="1"/>
              <p:nvPr/>
            </p:nvSpPr>
            <p:spPr>
              <a:xfrm>
                <a:off x="2865600" y="4784400"/>
                <a:ext cx="341440"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Males</a:t>
                </a:r>
              </a:p>
            </p:txBody>
          </p:sp>
          <p:sp>
            <p:nvSpPr>
              <p:cNvPr id="77" name="object 13">
                <a:extLst>
                  <a:ext uri="{FF2B5EF4-FFF2-40B4-BE49-F238E27FC236}">
                    <a16:creationId xmlns:a16="http://schemas.microsoft.com/office/drawing/2014/main" id="{985FAAC6-F63A-48FD-9CF8-4D95EC7B2D64}"/>
                  </a:ext>
                </a:extLst>
              </p:cNvPr>
              <p:cNvSpPr/>
              <p:nvPr/>
            </p:nvSpPr>
            <p:spPr>
              <a:xfrm>
                <a:off x="18000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8" name="TextBox 77">
                <a:extLst>
                  <a:ext uri="{FF2B5EF4-FFF2-40B4-BE49-F238E27FC236}">
                    <a16:creationId xmlns:a16="http://schemas.microsoft.com/office/drawing/2014/main" id="{50734F6C-5E6D-4F5F-8649-AFA134403EFB}"/>
                  </a:ext>
                </a:extLst>
              </p:cNvPr>
              <p:cNvSpPr txBox="1"/>
              <p:nvPr/>
            </p:nvSpPr>
            <p:spPr>
              <a:xfrm>
                <a:off x="1944000" y="4784400"/>
                <a:ext cx="490519"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Females</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
          <p:nvSpPr>
            <p:cNvPr id="164" name="object 54">
              <a:extLst>
                <a:ext uri="{FF2B5EF4-FFF2-40B4-BE49-F238E27FC236}">
                  <a16:creationId xmlns:a16="http://schemas.microsoft.com/office/drawing/2014/main" id="{A1B31C4A-3F5E-45E5-BC4D-8F65004D9429}"/>
                </a:ext>
              </a:extLst>
            </p:cNvPr>
            <p:cNvSpPr txBox="1"/>
            <p:nvPr/>
          </p:nvSpPr>
          <p:spPr>
            <a:xfrm>
              <a:off x="4680000" y="4140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Honduras</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5" name="object 54">
              <a:extLst>
                <a:ext uri="{FF2B5EF4-FFF2-40B4-BE49-F238E27FC236}">
                  <a16:creationId xmlns:a16="http://schemas.microsoft.com/office/drawing/2014/main" id="{0115CA98-E09E-4058-9A93-1AB1080A0C6E}"/>
                </a:ext>
              </a:extLst>
            </p:cNvPr>
            <p:cNvSpPr txBox="1"/>
            <p:nvPr/>
          </p:nvSpPr>
          <p:spPr>
            <a:xfrm>
              <a:off x="5490000" y="4140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Nicaragua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4" name="object 111">
              <a:extLst>
                <a:ext uri="{FF2B5EF4-FFF2-40B4-BE49-F238E27FC236}">
                  <a16:creationId xmlns:a16="http://schemas.microsoft.com/office/drawing/2014/main" id="{844E3A8A-C62F-4399-B9C6-808CDD1FF246}"/>
                </a:ext>
              </a:extLst>
            </p:cNvPr>
            <p:cNvSpPr/>
            <p:nvPr/>
          </p:nvSpPr>
          <p:spPr>
            <a:xfrm>
              <a:off x="1440000" y="4032000"/>
              <a:ext cx="729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9" name="object 54">
              <a:extLst>
                <a:ext uri="{FF2B5EF4-FFF2-40B4-BE49-F238E27FC236}">
                  <a16:creationId xmlns:a16="http://schemas.microsoft.com/office/drawing/2014/main" id="{B668E7B2-566C-4400-B303-972815CBF2EF}"/>
                </a:ext>
              </a:extLst>
            </p:cNvPr>
            <p:cNvSpPr txBox="1"/>
            <p:nvPr/>
          </p:nvSpPr>
          <p:spPr>
            <a:xfrm>
              <a:off x="6300000" y="4140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Panama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3" name="object 54">
              <a:extLst>
                <a:ext uri="{FF2B5EF4-FFF2-40B4-BE49-F238E27FC236}">
                  <a16:creationId xmlns:a16="http://schemas.microsoft.com/office/drawing/2014/main" id="{F63F5D7C-82F7-44CB-B056-0AEB4A5B9C03}"/>
                </a:ext>
              </a:extLst>
            </p:cNvPr>
            <p:cNvSpPr txBox="1"/>
            <p:nvPr/>
          </p:nvSpPr>
          <p:spPr>
            <a:xfrm>
              <a:off x="7110000" y="4140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Paraguay</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5" name="object 54">
              <a:extLst>
                <a:ext uri="{FF2B5EF4-FFF2-40B4-BE49-F238E27FC236}">
                  <a16:creationId xmlns:a16="http://schemas.microsoft.com/office/drawing/2014/main" id="{A44C8A34-5856-420F-A889-581D9D660F62}"/>
                </a:ext>
              </a:extLst>
            </p:cNvPr>
            <p:cNvSpPr txBox="1"/>
            <p:nvPr/>
          </p:nvSpPr>
          <p:spPr>
            <a:xfrm>
              <a:off x="7920000" y="4139999"/>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Uruguay</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0" name="Rectangle 89">
              <a:extLst>
                <a:ext uri="{FF2B5EF4-FFF2-40B4-BE49-F238E27FC236}">
                  <a16:creationId xmlns:a16="http://schemas.microsoft.com/office/drawing/2014/main" id="{6104D28E-21F8-4C2C-9C17-EF293F769ACE}"/>
                </a:ext>
              </a:extLst>
            </p:cNvPr>
            <p:cNvSpPr/>
            <p:nvPr/>
          </p:nvSpPr>
          <p:spPr>
            <a:xfrm>
              <a:off x="1645200" y="3375526"/>
              <a:ext cx="180000" cy="65647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9" name="Rectangle 88">
              <a:extLst>
                <a:ext uri="{FF2B5EF4-FFF2-40B4-BE49-F238E27FC236}">
                  <a16:creationId xmlns:a16="http://schemas.microsoft.com/office/drawing/2014/main" id="{9F187DB4-75B5-4D5D-AD81-8D0136C50EA0}"/>
                </a:ext>
              </a:extLst>
            </p:cNvPr>
            <p:cNvSpPr/>
            <p:nvPr/>
          </p:nvSpPr>
          <p:spPr>
            <a:xfrm>
              <a:off x="1861200" y="3304307"/>
              <a:ext cx="180000" cy="72769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7" name="Rectangle 96">
              <a:extLst>
                <a:ext uri="{FF2B5EF4-FFF2-40B4-BE49-F238E27FC236}">
                  <a16:creationId xmlns:a16="http://schemas.microsoft.com/office/drawing/2014/main" id="{602B0766-7382-4E53-A881-5948D1DFE015}"/>
                </a:ext>
              </a:extLst>
            </p:cNvPr>
            <p:cNvSpPr/>
            <p:nvPr/>
          </p:nvSpPr>
          <p:spPr>
            <a:xfrm>
              <a:off x="2455200" y="2755322"/>
              <a:ext cx="180000" cy="127667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6" name="Rectangle 95">
              <a:extLst>
                <a:ext uri="{FF2B5EF4-FFF2-40B4-BE49-F238E27FC236}">
                  <a16:creationId xmlns:a16="http://schemas.microsoft.com/office/drawing/2014/main" id="{FB37CB8A-BF7C-4BC1-BA92-DFDBC23BED71}"/>
                </a:ext>
              </a:extLst>
            </p:cNvPr>
            <p:cNvSpPr/>
            <p:nvPr/>
          </p:nvSpPr>
          <p:spPr>
            <a:xfrm>
              <a:off x="2671200" y="3008547"/>
              <a:ext cx="180000" cy="102345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3" name="Rectangle 132">
              <a:extLst>
                <a:ext uri="{FF2B5EF4-FFF2-40B4-BE49-F238E27FC236}">
                  <a16:creationId xmlns:a16="http://schemas.microsoft.com/office/drawing/2014/main" id="{9A95130E-EAC7-4812-A610-590D9754C7E9}"/>
                </a:ext>
              </a:extLst>
            </p:cNvPr>
            <p:cNvSpPr/>
            <p:nvPr/>
          </p:nvSpPr>
          <p:spPr>
            <a:xfrm>
              <a:off x="3265200" y="3058004"/>
              <a:ext cx="180000" cy="97399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2" name="Rectangle 131">
              <a:extLst>
                <a:ext uri="{FF2B5EF4-FFF2-40B4-BE49-F238E27FC236}">
                  <a16:creationId xmlns:a16="http://schemas.microsoft.com/office/drawing/2014/main" id="{19EB190F-D16A-40EB-8557-D5F479283AEB}"/>
                </a:ext>
              </a:extLst>
            </p:cNvPr>
            <p:cNvSpPr/>
            <p:nvPr/>
          </p:nvSpPr>
          <p:spPr>
            <a:xfrm>
              <a:off x="3481200" y="3221217"/>
              <a:ext cx="180000" cy="81078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1" name="Rectangle 130">
              <a:extLst>
                <a:ext uri="{FF2B5EF4-FFF2-40B4-BE49-F238E27FC236}">
                  <a16:creationId xmlns:a16="http://schemas.microsoft.com/office/drawing/2014/main" id="{A24F1A5F-820A-4376-82B4-C145064FA6C7}"/>
                </a:ext>
              </a:extLst>
            </p:cNvPr>
            <p:cNvSpPr/>
            <p:nvPr/>
          </p:nvSpPr>
          <p:spPr>
            <a:xfrm>
              <a:off x="4075200" y="3380400"/>
              <a:ext cx="180000" cy="651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0" name="Rectangle 129">
              <a:extLst>
                <a:ext uri="{FF2B5EF4-FFF2-40B4-BE49-F238E27FC236}">
                  <a16:creationId xmlns:a16="http://schemas.microsoft.com/office/drawing/2014/main" id="{97685458-4229-4E87-A0CC-8052D69B6B7E}"/>
                </a:ext>
              </a:extLst>
            </p:cNvPr>
            <p:cNvSpPr/>
            <p:nvPr/>
          </p:nvSpPr>
          <p:spPr>
            <a:xfrm>
              <a:off x="4291200" y="3204400"/>
              <a:ext cx="180000" cy="8276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0" name="Rectangle 139">
              <a:extLst>
                <a:ext uri="{FF2B5EF4-FFF2-40B4-BE49-F238E27FC236}">
                  <a16:creationId xmlns:a16="http://schemas.microsoft.com/office/drawing/2014/main" id="{C08E6DD1-86BA-4538-AEE2-C06ED54E9892}"/>
                </a:ext>
              </a:extLst>
            </p:cNvPr>
            <p:cNvSpPr/>
            <p:nvPr/>
          </p:nvSpPr>
          <p:spPr>
            <a:xfrm>
              <a:off x="4885200" y="2971948"/>
              <a:ext cx="180000" cy="106005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9" name="Rectangle 138">
              <a:extLst>
                <a:ext uri="{FF2B5EF4-FFF2-40B4-BE49-F238E27FC236}">
                  <a16:creationId xmlns:a16="http://schemas.microsoft.com/office/drawing/2014/main" id="{7F4BDA88-F8AB-46F2-BFDA-5AB7A1B9FC99}"/>
                </a:ext>
              </a:extLst>
            </p:cNvPr>
            <p:cNvSpPr/>
            <p:nvPr/>
          </p:nvSpPr>
          <p:spPr>
            <a:xfrm>
              <a:off x="5101200" y="3214291"/>
              <a:ext cx="180000" cy="81770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8" name="Rectangle 137">
              <a:extLst>
                <a:ext uri="{FF2B5EF4-FFF2-40B4-BE49-F238E27FC236}">
                  <a16:creationId xmlns:a16="http://schemas.microsoft.com/office/drawing/2014/main" id="{38928245-F69D-42E3-8F4F-16042C15AA3F}"/>
                </a:ext>
              </a:extLst>
            </p:cNvPr>
            <p:cNvSpPr/>
            <p:nvPr/>
          </p:nvSpPr>
          <p:spPr>
            <a:xfrm>
              <a:off x="5695200" y="3178682"/>
              <a:ext cx="180000" cy="85331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7" name="Rectangle 136">
              <a:extLst>
                <a:ext uri="{FF2B5EF4-FFF2-40B4-BE49-F238E27FC236}">
                  <a16:creationId xmlns:a16="http://schemas.microsoft.com/office/drawing/2014/main" id="{D600F84F-3CCE-4259-A78E-B361BE25C30C}"/>
                </a:ext>
              </a:extLst>
            </p:cNvPr>
            <p:cNvSpPr/>
            <p:nvPr/>
          </p:nvSpPr>
          <p:spPr>
            <a:xfrm>
              <a:off x="5911200" y="3170753"/>
              <a:ext cx="180000" cy="86124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94F8CC0-5BB3-4513-A25F-76339F376718}"/>
                </a:ext>
              </a:extLst>
            </p:cNvPr>
            <p:cNvSpPr/>
            <p:nvPr/>
          </p:nvSpPr>
          <p:spPr>
            <a:xfrm>
              <a:off x="6505200" y="3221217"/>
              <a:ext cx="180000" cy="81078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A902F22C-9DD2-4768-B0C1-3BDB331AFA43}"/>
                </a:ext>
              </a:extLst>
            </p:cNvPr>
            <p:cNvSpPr/>
            <p:nvPr/>
          </p:nvSpPr>
          <p:spPr>
            <a:xfrm>
              <a:off x="6721200" y="3129225"/>
              <a:ext cx="180000" cy="902774"/>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7" name="Rectangle 86">
              <a:extLst>
                <a:ext uri="{FF2B5EF4-FFF2-40B4-BE49-F238E27FC236}">
                  <a16:creationId xmlns:a16="http://schemas.microsoft.com/office/drawing/2014/main" id="{36715204-B3C3-4627-A564-64061B276C25}"/>
                </a:ext>
              </a:extLst>
            </p:cNvPr>
            <p:cNvSpPr/>
            <p:nvPr/>
          </p:nvSpPr>
          <p:spPr>
            <a:xfrm>
              <a:off x="7315200" y="3296392"/>
              <a:ext cx="180000" cy="73560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6" name="Rectangle 85">
              <a:extLst>
                <a:ext uri="{FF2B5EF4-FFF2-40B4-BE49-F238E27FC236}">
                  <a16:creationId xmlns:a16="http://schemas.microsoft.com/office/drawing/2014/main" id="{9804233A-F0D3-4BCA-B4FF-22CBC03504C0}"/>
                </a:ext>
              </a:extLst>
            </p:cNvPr>
            <p:cNvSpPr/>
            <p:nvPr/>
          </p:nvSpPr>
          <p:spPr>
            <a:xfrm>
              <a:off x="7531200" y="3358710"/>
              <a:ext cx="180000" cy="67329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96119162-1B80-4016-84B3-46C1A9277FF1}"/>
                </a:ext>
              </a:extLst>
            </p:cNvPr>
            <p:cNvSpPr/>
            <p:nvPr/>
          </p:nvSpPr>
          <p:spPr>
            <a:xfrm>
              <a:off x="8341200" y="3160878"/>
              <a:ext cx="180000" cy="871122"/>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1" name="Rectangle 90">
              <a:extLst>
                <a:ext uri="{FF2B5EF4-FFF2-40B4-BE49-F238E27FC236}">
                  <a16:creationId xmlns:a16="http://schemas.microsoft.com/office/drawing/2014/main" id="{4817C902-1F8D-4729-86D2-1C7CC99953F7}"/>
                </a:ext>
              </a:extLst>
            </p:cNvPr>
            <p:cNvSpPr/>
            <p:nvPr/>
          </p:nvSpPr>
          <p:spPr>
            <a:xfrm>
              <a:off x="8125200" y="2477366"/>
              <a:ext cx="180000" cy="155463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68462307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77D9CF6-83B7-4462-B405-103ED4C890D7}"/>
              </a:ext>
            </a:extLst>
          </p:cNvPr>
          <p:cNvGrpSpPr/>
          <p:nvPr/>
        </p:nvGrpSpPr>
        <p:grpSpPr>
          <a:xfrm>
            <a:off x="0" y="0"/>
            <a:ext cx="10285200" cy="6153111"/>
            <a:chOff x="0" y="0"/>
            <a:chExt cx="10285200" cy="6153111"/>
          </a:xfrm>
        </p:grpSpPr>
        <p:sp>
          <p:nvSpPr>
            <p:cNvPr id="171" name="Rectangle 170">
              <a:extLst>
                <a:ext uri="{FF2B5EF4-FFF2-40B4-BE49-F238E27FC236}">
                  <a16:creationId xmlns:a16="http://schemas.microsoft.com/office/drawing/2014/main" id="{4725671F-4FF1-4380-9587-B925A3036A5A}"/>
                </a:ext>
              </a:extLst>
            </p:cNvPr>
            <p:cNvSpPr/>
            <p:nvPr/>
          </p:nvSpPr>
          <p:spPr>
            <a:xfrm>
              <a:off x="8748000" y="2630230"/>
              <a:ext cx="108000" cy="1401770"/>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2" name="Rectangle 171">
              <a:extLst>
                <a:ext uri="{FF2B5EF4-FFF2-40B4-BE49-F238E27FC236}">
                  <a16:creationId xmlns:a16="http://schemas.microsoft.com/office/drawing/2014/main" id="{4BFD70A6-BEAA-47AD-9987-1EE63BDDEE00}"/>
                </a:ext>
              </a:extLst>
            </p:cNvPr>
            <p:cNvSpPr/>
            <p:nvPr/>
          </p:nvSpPr>
          <p:spPr>
            <a:xfrm>
              <a:off x="8604000" y="3448122"/>
              <a:ext cx="108000" cy="583878"/>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7" name="object 110">
              <a:extLst>
                <a:ext uri="{FF2B5EF4-FFF2-40B4-BE49-F238E27FC236}">
                  <a16:creationId xmlns:a16="http://schemas.microsoft.com/office/drawing/2014/main" id="{4D0DB7FE-C1DC-4104-9612-B8AD4A857909}"/>
                </a:ext>
              </a:extLst>
            </p:cNvPr>
            <p:cNvSpPr/>
            <p:nvPr/>
          </p:nvSpPr>
          <p:spPr>
            <a:xfrm>
              <a:off x="1439450" y="1871999"/>
              <a:ext cx="0" cy="2232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nvGrpSpPr>
            <p:cNvPr id="10" name="Group 9">
              <a:extLst>
                <a:ext uri="{FF2B5EF4-FFF2-40B4-BE49-F238E27FC236}">
                  <a16:creationId xmlns:a16="http://schemas.microsoft.com/office/drawing/2014/main" id="{5FE36759-4F34-4A6B-87F4-73916EEB3496}"/>
                </a:ext>
              </a:extLst>
            </p:cNvPr>
            <p:cNvGrpSpPr/>
            <p:nvPr/>
          </p:nvGrpSpPr>
          <p:grpSpPr>
            <a:xfrm>
              <a:off x="1620000" y="4842000"/>
              <a:ext cx="2209199" cy="169277"/>
              <a:chOff x="720000" y="4694400"/>
              <a:chExt cx="2209199" cy="169277"/>
            </a:xfrm>
          </p:grpSpPr>
          <p:sp>
            <p:nvSpPr>
              <p:cNvPr id="143" name="object 13">
                <a:extLst>
                  <a:ext uri="{FF2B5EF4-FFF2-40B4-BE49-F238E27FC236}">
                    <a16:creationId xmlns:a16="http://schemas.microsoft.com/office/drawing/2014/main" id="{081F7E4D-3408-44A4-B615-3939B675C5DC}"/>
                  </a:ext>
                </a:extLst>
              </p:cNvPr>
              <p:cNvSpPr/>
              <p:nvPr/>
            </p:nvSpPr>
            <p:spPr>
              <a:xfrm>
                <a:off x="72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TextBox 143">
                <a:extLst>
                  <a:ext uri="{FF2B5EF4-FFF2-40B4-BE49-F238E27FC236}">
                    <a16:creationId xmlns:a16="http://schemas.microsoft.com/office/drawing/2014/main" id="{4658EF5B-08B8-49F5-A6DD-0B7C4A44CDC9}"/>
                  </a:ext>
                </a:extLst>
              </p:cNvPr>
              <p:cNvSpPr txBox="1"/>
              <p:nvPr/>
            </p:nvSpPr>
            <p:spPr>
              <a:xfrm>
                <a:off x="936000" y="4694400"/>
                <a:ext cx="639599"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CD4 &lt;200</a:t>
                </a:r>
              </a:p>
            </p:txBody>
          </p:sp>
          <p:sp>
            <p:nvSpPr>
              <p:cNvPr id="131" name="object 14">
                <a:extLst>
                  <a:ext uri="{FF2B5EF4-FFF2-40B4-BE49-F238E27FC236}">
                    <a16:creationId xmlns:a16="http://schemas.microsoft.com/office/drawing/2014/main" id="{F2498EDA-6CBA-4C7B-B856-C014826D9A93}"/>
                  </a:ext>
                </a:extLst>
              </p:cNvPr>
              <p:cNvSpPr/>
              <p:nvPr/>
            </p:nvSpPr>
            <p:spPr>
              <a:xfrm>
                <a:off x="20736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2" name="TextBox 131">
                <a:extLst>
                  <a:ext uri="{FF2B5EF4-FFF2-40B4-BE49-F238E27FC236}">
                    <a16:creationId xmlns:a16="http://schemas.microsoft.com/office/drawing/2014/main" id="{66C45C87-242F-4D1E-8411-F3C587B212F9}"/>
                  </a:ext>
                </a:extLst>
              </p:cNvPr>
              <p:cNvSpPr txBox="1"/>
              <p:nvPr/>
            </p:nvSpPr>
            <p:spPr>
              <a:xfrm>
                <a:off x="2289600" y="4694400"/>
                <a:ext cx="639599"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CD4 &lt;350</a:t>
                </a:r>
              </a:p>
            </p:txBody>
          </p:sp>
        </p:grpSp>
        <p:sp>
          <p:nvSpPr>
            <p:cNvPr id="61" name="TextBox 60">
              <a:extLst>
                <a:ext uri="{FF2B5EF4-FFF2-40B4-BE49-F238E27FC236}">
                  <a16:creationId xmlns:a16="http://schemas.microsoft.com/office/drawing/2014/main" id="{429BB495-A891-42D1-BCC7-EF3A74FF4D0E}"/>
                </a:ext>
              </a:extLst>
            </p:cNvPr>
            <p:cNvSpPr txBox="1"/>
            <p:nvPr/>
          </p:nvSpPr>
          <p:spPr>
            <a:xfrm>
              <a:off x="900000" y="276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1A52C3EB-267D-4863-BD39-CF709390DBA3}"/>
                </a:ext>
              </a:extLst>
            </p:cNvPr>
            <p:cNvSpPr txBox="1"/>
            <p:nvPr/>
          </p:nvSpPr>
          <p:spPr>
            <a:xfrm>
              <a:off x="1216120" y="180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5" name="TextBox 114">
              <a:extLst>
                <a:ext uri="{FF2B5EF4-FFF2-40B4-BE49-F238E27FC236}">
                  <a16:creationId xmlns:a16="http://schemas.microsoft.com/office/drawing/2014/main" id="{94B5C7D0-49FC-42D5-B4BC-513E01362D1A}"/>
                </a:ext>
              </a:extLst>
            </p:cNvPr>
            <p:cNvSpPr txBox="1"/>
            <p:nvPr/>
          </p:nvSpPr>
          <p:spPr>
            <a:xfrm>
              <a:off x="1216120" y="207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6" name="TextBox 115">
              <a:extLst>
                <a:ext uri="{FF2B5EF4-FFF2-40B4-BE49-F238E27FC236}">
                  <a16:creationId xmlns:a16="http://schemas.microsoft.com/office/drawing/2014/main" id="{F3AFCBF9-C680-4680-BF45-F4492694C7EC}"/>
                </a:ext>
              </a:extLst>
            </p:cNvPr>
            <p:cNvSpPr txBox="1"/>
            <p:nvPr/>
          </p:nvSpPr>
          <p:spPr>
            <a:xfrm>
              <a:off x="1216120" y="234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5467D794-DA12-42AF-8F89-D11007821A59}"/>
                </a:ext>
              </a:extLst>
            </p:cNvPr>
            <p:cNvSpPr txBox="1"/>
            <p:nvPr/>
          </p:nvSpPr>
          <p:spPr>
            <a:xfrm>
              <a:off x="1216120" y="261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37C7392C-3B87-4EF9-AA55-164AAC14122E}"/>
                </a:ext>
              </a:extLst>
            </p:cNvPr>
            <p:cNvSpPr txBox="1"/>
            <p:nvPr/>
          </p:nvSpPr>
          <p:spPr>
            <a:xfrm>
              <a:off x="121612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9" name="TextBox 118">
              <a:extLst>
                <a:ext uri="{FF2B5EF4-FFF2-40B4-BE49-F238E27FC236}">
                  <a16:creationId xmlns:a16="http://schemas.microsoft.com/office/drawing/2014/main" id="{492FADD3-0AF5-4CEC-9573-960CD1D45FD3}"/>
                </a:ext>
              </a:extLst>
            </p:cNvPr>
            <p:cNvSpPr txBox="1"/>
            <p:nvPr/>
          </p:nvSpPr>
          <p:spPr>
            <a:xfrm>
              <a:off x="1216120" y="315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0" name="TextBox 119">
              <a:extLst>
                <a:ext uri="{FF2B5EF4-FFF2-40B4-BE49-F238E27FC236}">
                  <a16:creationId xmlns:a16="http://schemas.microsoft.com/office/drawing/2014/main" id="{7120683D-11BB-4D5C-B1EB-28A7713DB485}"/>
                </a:ext>
              </a:extLst>
            </p:cNvPr>
            <p:cNvSpPr txBox="1"/>
            <p:nvPr/>
          </p:nvSpPr>
          <p:spPr>
            <a:xfrm>
              <a:off x="1216120" y="342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1" name="TextBox 120">
              <a:extLst>
                <a:ext uri="{FF2B5EF4-FFF2-40B4-BE49-F238E27FC236}">
                  <a16:creationId xmlns:a16="http://schemas.microsoft.com/office/drawing/2014/main" id="{DABA1F76-794F-473D-8D6F-BFF4E8B07537}"/>
                </a:ext>
              </a:extLst>
            </p:cNvPr>
            <p:cNvSpPr txBox="1"/>
            <p:nvPr/>
          </p:nvSpPr>
          <p:spPr>
            <a:xfrm>
              <a:off x="1216120" y="369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08DE9300-7A36-458D-8DC8-E9EB505387A3}"/>
                </a:ext>
              </a:extLst>
            </p:cNvPr>
            <p:cNvSpPr txBox="1"/>
            <p:nvPr/>
          </p:nvSpPr>
          <p:spPr>
            <a:xfrm>
              <a:off x="1280240"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8" name="object 54">
              <a:extLst>
                <a:ext uri="{FF2B5EF4-FFF2-40B4-BE49-F238E27FC236}">
                  <a16:creationId xmlns:a16="http://schemas.microsoft.com/office/drawing/2014/main" id="{C5DE48D0-7FD3-48F9-9728-F43DCDD42FE8}"/>
                </a:ext>
              </a:extLst>
            </p:cNvPr>
            <p:cNvSpPr txBox="1"/>
            <p:nvPr/>
          </p:nvSpPr>
          <p:spPr>
            <a:xfrm>
              <a:off x="14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Argentina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5" name="object 54">
              <a:extLst>
                <a:ext uri="{FF2B5EF4-FFF2-40B4-BE49-F238E27FC236}">
                  <a16:creationId xmlns:a16="http://schemas.microsoft.com/office/drawing/2014/main" id="{7E1A8105-FB30-4EFF-A616-501EDF3B59A2}"/>
                </a:ext>
              </a:extLst>
            </p:cNvPr>
            <p:cNvSpPr txBox="1"/>
            <p:nvPr/>
          </p:nvSpPr>
          <p:spPr>
            <a:xfrm>
              <a:off x="1980000" y="411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Brazil</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6" name="object 54">
              <a:extLst>
                <a:ext uri="{FF2B5EF4-FFF2-40B4-BE49-F238E27FC236}">
                  <a16:creationId xmlns:a16="http://schemas.microsoft.com/office/drawing/2014/main" id="{0E6E8FA5-6FFC-427A-B181-A32D13DD73F8}"/>
                </a:ext>
              </a:extLst>
            </p:cNvPr>
            <p:cNvSpPr txBox="1"/>
            <p:nvPr/>
          </p:nvSpPr>
          <p:spPr>
            <a:xfrm>
              <a:off x="252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Chile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DDD534EC-EC61-483C-81F0-79A52419FA45}"/>
                </a:ext>
              </a:extLst>
            </p:cNvPr>
            <p:cNvSpPr txBox="1"/>
            <p:nvPr/>
          </p:nvSpPr>
          <p:spPr>
            <a:xfrm>
              <a:off x="306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Colombia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0" name="object 54">
              <a:extLst>
                <a:ext uri="{FF2B5EF4-FFF2-40B4-BE49-F238E27FC236}">
                  <a16:creationId xmlns:a16="http://schemas.microsoft.com/office/drawing/2014/main" id="{4C061ADF-DD89-49E1-AA73-F29CE607F575}"/>
                </a:ext>
              </a:extLst>
            </p:cNvPr>
            <p:cNvSpPr txBox="1"/>
            <p:nvPr/>
          </p:nvSpPr>
          <p:spPr>
            <a:xfrm>
              <a:off x="360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Ecuador</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9" name="object 54">
              <a:extLst>
                <a:ext uri="{FF2B5EF4-FFF2-40B4-BE49-F238E27FC236}">
                  <a16:creationId xmlns:a16="http://schemas.microsoft.com/office/drawing/2014/main" id="{A845BCAA-E6A6-494F-83EC-FC42BBBDAF05}"/>
                </a:ext>
              </a:extLst>
            </p:cNvPr>
            <p:cNvSpPr txBox="1"/>
            <p:nvPr/>
          </p:nvSpPr>
          <p:spPr>
            <a:xfrm>
              <a:off x="41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El </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Salvador</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(2016)</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3" name="object 54">
              <a:extLst>
                <a:ext uri="{FF2B5EF4-FFF2-40B4-BE49-F238E27FC236}">
                  <a16:creationId xmlns:a16="http://schemas.microsoft.com/office/drawing/2014/main" id="{6BDDE5CD-1E8A-4843-B4D1-B240ACB9113D}"/>
                </a:ext>
              </a:extLst>
            </p:cNvPr>
            <p:cNvSpPr txBox="1"/>
            <p:nvPr/>
          </p:nvSpPr>
          <p:spPr>
            <a:xfrm>
              <a:off x="4662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Guatemala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7" name="object 54">
              <a:extLst>
                <a:ext uri="{FF2B5EF4-FFF2-40B4-BE49-F238E27FC236}">
                  <a16:creationId xmlns:a16="http://schemas.microsoft.com/office/drawing/2014/main" id="{F1B2DB3A-6D80-4E25-A69E-7C150EFA063E}"/>
                </a:ext>
              </a:extLst>
            </p:cNvPr>
            <p:cNvSpPr txBox="1"/>
            <p:nvPr/>
          </p:nvSpPr>
          <p:spPr>
            <a:xfrm>
              <a:off x="5238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Honduras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1" name="object 54">
              <a:extLst>
                <a:ext uri="{FF2B5EF4-FFF2-40B4-BE49-F238E27FC236}">
                  <a16:creationId xmlns:a16="http://schemas.microsoft.com/office/drawing/2014/main" id="{4FA30019-F630-4BC8-BB29-A79E081789DD}"/>
                </a:ext>
              </a:extLst>
            </p:cNvPr>
            <p:cNvSpPr txBox="1"/>
            <p:nvPr/>
          </p:nvSpPr>
          <p:spPr>
            <a:xfrm>
              <a:off x="576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Mexico</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6" name="object 54">
              <a:extLst>
                <a:ext uri="{FF2B5EF4-FFF2-40B4-BE49-F238E27FC236}">
                  <a16:creationId xmlns:a16="http://schemas.microsoft.com/office/drawing/2014/main" id="{1406C037-A9D5-461B-AA75-10E50FE379CC}"/>
                </a:ext>
              </a:extLst>
            </p:cNvPr>
            <p:cNvSpPr txBox="1"/>
            <p:nvPr/>
          </p:nvSpPr>
          <p:spPr>
            <a:xfrm>
              <a:off x="630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Nicaragua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05" name="object 54">
              <a:extLst>
                <a:ext uri="{FF2B5EF4-FFF2-40B4-BE49-F238E27FC236}">
                  <a16:creationId xmlns:a16="http://schemas.microsoft.com/office/drawing/2014/main" id="{01E7ED7A-B302-4F39-B788-35D7886253C5}"/>
                </a:ext>
              </a:extLst>
            </p:cNvPr>
            <p:cNvSpPr txBox="1"/>
            <p:nvPr/>
          </p:nvSpPr>
          <p:spPr>
            <a:xfrm>
              <a:off x="68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Panama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99" name="object 54">
              <a:extLst>
                <a:ext uri="{FF2B5EF4-FFF2-40B4-BE49-F238E27FC236}">
                  <a16:creationId xmlns:a16="http://schemas.microsoft.com/office/drawing/2014/main" id="{6BAC7C2A-072A-41D6-B232-68669EF8F2DB}"/>
                </a:ext>
              </a:extLst>
            </p:cNvPr>
            <p:cNvSpPr txBox="1"/>
            <p:nvPr/>
          </p:nvSpPr>
          <p:spPr>
            <a:xfrm>
              <a:off x="738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Paraguay</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93" name="object 54">
              <a:extLst>
                <a:ext uri="{FF2B5EF4-FFF2-40B4-BE49-F238E27FC236}">
                  <a16:creationId xmlns:a16="http://schemas.microsoft.com/office/drawing/2014/main" id="{D16A6C84-507E-4D8E-96EF-D2B101B4E343}"/>
                </a:ext>
              </a:extLst>
            </p:cNvPr>
            <p:cNvSpPr txBox="1"/>
            <p:nvPr/>
          </p:nvSpPr>
          <p:spPr>
            <a:xfrm>
              <a:off x="792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Peru</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87" name="object 54">
              <a:extLst>
                <a:ext uri="{FF2B5EF4-FFF2-40B4-BE49-F238E27FC236}">
                  <a16:creationId xmlns:a16="http://schemas.microsoft.com/office/drawing/2014/main" id="{B74E17C1-8953-4D11-9102-F36912DE90C0}"/>
                </a:ext>
              </a:extLst>
            </p:cNvPr>
            <p:cNvSpPr txBox="1"/>
            <p:nvPr/>
          </p:nvSpPr>
          <p:spPr>
            <a:xfrm>
              <a:off x="846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Uruguay</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3" name="Rectangle 72">
              <a:extLst>
                <a:ext uri="{FF2B5EF4-FFF2-40B4-BE49-F238E27FC236}">
                  <a16:creationId xmlns:a16="http://schemas.microsoft.com/office/drawing/2014/main" id="{97087989-BD81-4AB5-909A-DEFFD44B40DB}"/>
                </a:ext>
              </a:extLst>
            </p:cNvPr>
            <p:cNvSpPr/>
            <p:nvPr/>
          </p:nvSpPr>
          <p:spPr>
            <a:xfrm>
              <a:off x="1728000" y="3088800"/>
              <a:ext cx="108000" cy="943200"/>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2" name="Rectangle 71">
              <a:extLst>
                <a:ext uri="{FF2B5EF4-FFF2-40B4-BE49-F238E27FC236}">
                  <a16:creationId xmlns:a16="http://schemas.microsoft.com/office/drawing/2014/main" id="{44A03FFB-0006-4C64-9191-7CA844C7041B}"/>
                </a:ext>
              </a:extLst>
            </p:cNvPr>
            <p:cNvSpPr/>
            <p:nvPr/>
          </p:nvSpPr>
          <p:spPr>
            <a:xfrm>
              <a:off x="1584000" y="3483502"/>
              <a:ext cx="108000" cy="548498"/>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1" name="Rectangle 110">
              <a:extLst>
                <a:ext uri="{FF2B5EF4-FFF2-40B4-BE49-F238E27FC236}">
                  <a16:creationId xmlns:a16="http://schemas.microsoft.com/office/drawing/2014/main" id="{2B064433-D415-40EA-93DB-2CC3BA991E43}"/>
                </a:ext>
              </a:extLst>
            </p:cNvPr>
            <p:cNvSpPr/>
            <p:nvPr/>
          </p:nvSpPr>
          <p:spPr>
            <a:xfrm>
              <a:off x="2268000" y="2840426"/>
              <a:ext cx="108000" cy="1191573"/>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2" name="Rectangle 111">
              <a:extLst>
                <a:ext uri="{FF2B5EF4-FFF2-40B4-BE49-F238E27FC236}">
                  <a16:creationId xmlns:a16="http://schemas.microsoft.com/office/drawing/2014/main" id="{52221684-56F3-42A6-A3FC-0CFE268D9748}"/>
                </a:ext>
              </a:extLst>
            </p:cNvPr>
            <p:cNvSpPr/>
            <p:nvPr/>
          </p:nvSpPr>
          <p:spPr>
            <a:xfrm>
              <a:off x="2124000" y="3321172"/>
              <a:ext cx="108000" cy="710828"/>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Rectangle 123">
              <a:extLst>
                <a:ext uri="{FF2B5EF4-FFF2-40B4-BE49-F238E27FC236}">
                  <a16:creationId xmlns:a16="http://schemas.microsoft.com/office/drawing/2014/main" id="{790B499C-2A50-4C1C-BAC7-DCA19644C6AE}"/>
                </a:ext>
              </a:extLst>
            </p:cNvPr>
            <p:cNvSpPr/>
            <p:nvPr/>
          </p:nvSpPr>
          <p:spPr>
            <a:xfrm>
              <a:off x="2808000" y="2797416"/>
              <a:ext cx="108000" cy="1234583"/>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Rectangle 124">
              <a:extLst>
                <a:ext uri="{FF2B5EF4-FFF2-40B4-BE49-F238E27FC236}">
                  <a16:creationId xmlns:a16="http://schemas.microsoft.com/office/drawing/2014/main" id="{D5219638-E647-41FC-951B-DA9578466479}"/>
                </a:ext>
              </a:extLst>
            </p:cNvPr>
            <p:cNvSpPr/>
            <p:nvPr/>
          </p:nvSpPr>
          <p:spPr>
            <a:xfrm>
              <a:off x="2664000" y="3199772"/>
              <a:ext cx="108000" cy="832228"/>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Rectangle 126">
              <a:extLst>
                <a:ext uri="{FF2B5EF4-FFF2-40B4-BE49-F238E27FC236}">
                  <a16:creationId xmlns:a16="http://schemas.microsoft.com/office/drawing/2014/main" id="{70CA8B95-B101-4EEC-A7EE-6BD5311A9C19}"/>
                </a:ext>
              </a:extLst>
            </p:cNvPr>
            <p:cNvSpPr/>
            <p:nvPr/>
          </p:nvSpPr>
          <p:spPr>
            <a:xfrm>
              <a:off x="3348000" y="2448000"/>
              <a:ext cx="108000" cy="1584000"/>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8" name="Rectangle 127">
              <a:extLst>
                <a:ext uri="{FF2B5EF4-FFF2-40B4-BE49-F238E27FC236}">
                  <a16:creationId xmlns:a16="http://schemas.microsoft.com/office/drawing/2014/main" id="{3B92A839-05C2-41E2-AF78-EADA64D05252}"/>
                </a:ext>
              </a:extLst>
            </p:cNvPr>
            <p:cNvSpPr/>
            <p:nvPr/>
          </p:nvSpPr>
          <p:spPr>
            <a:xfrm>
              <a:off x="3204000" y="3086696"/>
              <a:ext cx="108000" cy="945304"/>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0" name="Rectangle 129">
              <a:extLst>
                <a:ext uri="{FF2B5EF4-FFF2-40B4-BE49-F238E27FC236}">
                  <a16:creationId xmlns:a16="http://schemas.microsoft.com/office/drawing/2014/main" id="{124DA436-A8C7-408F-A917-1BB7161EF344}"/>
                </a:ext>
              </a:extLst>
            </p:cNvPr>
            <p:cNvSpPr/>
            <p:nvPr/>
          </p:nvSpPr>
          <p:spPr>
            <a:xfrm>
              <a:off x="3888000" y="2414486"/>
              <a:ext cx="108000" cy="1617514"/>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3" name="Rectangle 132">
              <a:extLst>
                <a:ext uri="{FF2B5EF4-FFF2-40B4-BE49-F238E27FC236}">
                  <a16:creationId xmlns:a16="http://schemas.microsoft.com/office/drawing/2014/main" id="{BEBD6115-9EE4-49CF-890D-074396F6D600}"/>
                </a:ext>
              </a:extLst>
            </p:cNvPr>
            <p:cNvSpPr/>
            <p:nvPr/>
          </p:nvSpPr>
          <p:spPr>
            <a:xfrm>
              <a:off x="3744000" y="3064498"/>
              <a:ext cx="108000" cy="967502"/>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0" name="Rectangle 139">
              <a:extLst>
                <a:ext uri="{FF2B5EF4-FFF2-40B4-BE49-F238E27FC236}">
                  <a16:creationId xmlns:a16="http://schemas.microsoft.com/office/drawing/2014/main" id="{5999ECAB-5671-498B-B973-08286DD03EE6}"/>
                </a:ext>
              </a:extLst>
            </p:cNvPr>
            <p:cNvSpPr/>
            <p:nvPr/>
          </p:nvSpPr>
          <p:spPr>
            <a:xfrm>
              <a:off x="4428000" y="2460270"/>
              <a:ext cx="108000" cy="1571730"/>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1" name="Rectangle 140">
              <a:extLst>
                <a:ext uri="{FF2B5EF4-FFF2-40B4-BE49-F238E27FC236}">
                  <a16:creationId xmlns:a16="http://schemas.microsoft.com/office/drawing/2014/main" id="{7056D786-4CDE-4AA8-8B07-CC1B408DC2E0}"/>
                </a:ext>
              </a:extLst>
            </p:cNvPr>
            <p:cNvSpPr/>
            <p:nvPr/>
          </p:nvSpPr>
          <p:spPr>
            <a:xfrm>
              <a:off x="4284000" y="3102652"/>
              <a:ext cx="108000" cy="929348"/>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5" name="Rectangle 144">
              <a:extLst>
                <a:ext uri="{FF2B5EF4-FFF2-40B4-BE49-F238E27FC236}">
                  <a16:creationId xmlns:a16="http://schemas.microsoft.com/office/drawing/2014/main" id="{0CF6C3DA-157D-4AF1-AF26-B4A3B6CEF84E}"/>
                </a:ext>
              </a:extLst>
            </p:cNvPr>
            <p:cNvSpPr/>
            <p:nvPr/>
          </p:nvSpPr>
          <p:spPr>
            <a:xfrm>
              <a:off x="4968000" y="2114800"/>
              <a:ext cx="108000" cy="1917199"/>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6" name="Rectangle 145">
              <a:extLst>
                <a:ext uri="{FF2B5EF4-FFF2-40B4-BE49-F238E27FC236}">
                  <a16:creationId xmlns:a16="http://schemas.microsoft.com/office/drawing/2014/main" id="{529016F7-8368-4CFA-B9A5-C2B025F96219}"/>
                </a:ext>
              </a:extLst>
            </p:cNvPr>
            <p:cNvSpPr/>
            <p:nvPr/>
          </p:nvSpPr>
          <p:spPr>
            <a:xfrm>
              <a:off x="4824000" y="2764800"/>
              <a:ext cx="108000" cy="1267200"/>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Rectangle 147">
              <a:extLst>
                <a:ext uri="{FF2B5EF4-FFF2-40B4-BE49-F238E27FC236}">
                  <a16:creationId xmlns:a16="http://schemas.microsoft.com/office/drawing/2014/main" id="{52B7E902-78A3-4AB0-8C7C-44A2171CB8E4}"/>
                </a:ext>
              </a:extLst>
            </p:cNvPr>
            <p:cNvSpPr/>
            <p:nvPr/>
          </p:nvSpPr>
          <p:spPr>
            <a:xfrm>
              <a:off x="5508000" y="2740532"/>
              <a:ext cx="108000" cy="1291468"/>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9" name="Rectangle 148">
              <a:extLst>
                <a:ext uri="{FF2B5EF4-FFF2-40B4-BE49-F238E27FC236}">
                  <a16:creationId xmlns:a16="http://schemas.microsoft.com/office/drawing/2014/main" id="{E8EB0862-16DE-47B3-BA17-22BA139BE2EB}"/>
                </a:ext>
              </a:extLst>
            </p:cNvPr>
            <p:cNvSpPr/>
            <p:nvPr/>
          </p:nvSpPr>
          <p:spPr>
            <a:xfrm>
              <a:off x="5364000" y="3092400"/>
              <a:ext cx="108000" cy="939600"/>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3" name="Rectangle 152">
              <a:extLst>
                <a:ext uri="{FF2B5EF4-FFF2-40B4-BE49-F238E27FC236}">
                  <a16:creationId xmlns:a16="http://schemas.microsoft.com/office/drawing/2014/main" id="{7C0FA899-A262-4A9B-B410-F3CC5E45A49D}"/>
                </a:ext>
              </a:extLst>
            </p:cNvPr>
            <p:cNvSpPr/>
            <p:nvPr/>
          </p:nvSpPr>
          <p:spPr>
            <a:xfrm>
              <a:off x="6048000" y="2635200"/>
              <a:ext cx="108000" cy="1407600"/>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4" name="Rectangle 153">
              <a:extLst>
                <a:ext uri="{FF2B5EF4-FFF2-40B4-BE49-F238E27FC236}">
                  <a16:creationId xmlns:a16="http://schemas.microsoft.com/office/drawing/2014/main" id="{05C48E44-4E60-414E-942A-EDEFF2D85159}"/>
                </a:ext>
              </a:extLst>
            </p:cNvPr>
            <p:cNvSpPr/>
            <p:nvPr/>
          </p:nvSpPr>
          <p:spPr>
            <a:xfrm>
              <a:off x="5904000" y="3048542"/>
              <a:ext cx="108000" cy="983458"/>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6" name="Rectangle 155">
              <a:extLst>
                <a:ext uri="{FF2B5EF4-FFF2-40B4-BE49-F238E27FC236}">
                  <a16:creationId xmlns:a16="http://schemas.microsoft.com/office/drawing/2014/main" id="{6794010B-9BA7-4CC0-9FDD-F6A643F1E2B2}"/>
                </a:ext>
              </a:extLst>
            </p:cNvPr>
            <p:cNvSpPr/>
            <p:nvPr/>
          </p:nvSpPr>
          <p:spPr>
            <a:xfrm>
              <a:off x="6588000" y="2784236"/>
              <a:ext cx="108000" cy="1247764"/>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8" name="Rectangle 157">
              <a:extLst>
                <a:ext uri="{FF2B5EF4-FFF2-40B4-BE49-F238E27FC236}">
                  <a16:creationId xmlns:a16="http://schemas.microsoft.com/office/drawing/2014/main" id="{E0254071-0EF1-4D36-9AFD-E2ABD8B93208}"/>
                </a:ext>
              </a:extLst>
            </p:cNvPr>
            <p:cNvSpPr/>
            <p:nvPr/>
          </p:nvSpPr>
          <p:spPr>
            <a:xfrm>
              <a:off x="6444000" y="3234498"/>
              <a:ext cx="108000" cy="797501"/>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0" name="Rectangle 159">
              <a:extLst>
                <a:ext uri="{FF2B5EF4-FFF2-40B4-BE49-F238E27FC236}">
                  <a16:creationId xmlns:a16="http://schemas.microsoft.com/office/drawing/2014/main" id="{6ADB1370-E257-4125-897C-9264B7328072}"/>
                </a:ext>
              </a:extLst>
            </p:cNvPr>
            <p:cNvSpPr/>
            <p:nvPr/>
          </p:nvSpPr>
          <p:spPr>
            <a:xfrm>
              <a:off x="7128000" y="2724576"/>
              <a:ext cx="108000" cy="1307423"/>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1" name="Rectangle 160">
              <a:extLst>
                <a:ext uri="{FF2B5EF4-FFF2-40B4-BE49-F238E27FC236}">
                  <a16:creationId xmlns:a16="http://schemas.microsoft.com/office/drawing/2014/main" id="{8A3646E3-FCE1-4B0D-B1AE-A39E9FF02CE5}"/>
                </a:ext>
              </a:extLst>
            </p:cNvPr>
            <p:cNvSpPr/>
            <p:nvPr/>
          </p:nvSpPr>
          <p:spPr>
            <a:xfrm>
              <a:off x="6984000" y="3048542"/>
              <a:ext cx="108000" cy="983458"/>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4" name="Rectangle 163">
              <a:extLst>
                <a:ext uri="{FF2B5EF4-FFF2-40B4-BE49-F238E27FC236}">
                  <a16:creationId xmlns:a16="http://schemas.microsoft.com/office/drawing/2014/main" id="{88025181-352A-4892-BF06-F7A7DCD98159}"/>
                </a:ext>
              </a:extLst>
            </p:cNvPr>
            <p:cNvSpPr/>
            <p:nvPr/>
          </p:nvSpPr>
          <p:spPr>
            <a:xfrm>
              <a:off x="7668000" y="2403386"/>
              <a:ext cx="108000" cy="1628614"/>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5" name="Rectangle 164">
              <a:extLst>
                <a:ext uri="{FF2B5EF4-FFF2-40B4-BE49-F238E27FC236}">
                  <a16:creationId xmlns:a16="http://schemas.microsoft.com/office/drawing/2014/main" id="{8BD6DF7E-2411-4EB0-B776-D7BBA5EDF07E}"/>
                </a:ext>
              </a:extLst>
            </p:cNvPr>
            <p:cNvSpPr/>
            <p:nvPr/>
          </p:nvSpPr>
          <p:spPr>
            <a:xfrm>
              <a:off x="7524000" y="3064498"/>
              <a:ext cx="108000" cy="967502"/>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7" name="Rectangle 166">
              <a:extLst>
                <a:ext uri="{FF2B5EF4-FFF2-40B4-BE49-F238E27FC236}">
                  <a16:creationId xmlns:a16="http://schemas.microsoft.com/office/drawing/2014/main" id="{73344B8E-F37E-4AD9-9953-2A9A49432FC6}"/>
                </a:ext>
              </a:extLst>
            </p:cNvPr>
            <p:cNvSpPr/>
            <p:nvPr/>
          </p:nvSpPr>
          <p:spPr>
            <a:xfrm>
              <a:off x="8208000" y="3142886"/>
              <a:ext cx="108000" cy="889113"/>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8" name="Rectangle 167">
              <a:extLst>
                <a:ext uri="{FF2B5EF4-FFF2-40B4-BE49-F238E27FC236}">
                  <a16:creationId xmlns:a16="http://schemas.microsoft.com/office/drawing/2014/main" id="{DB751EED-16EC-42BD-BBE9-2F5AA05F373C}"/>
                </a:ext>
              </a:extLst>
            </p:cNvPr>
            <p:cNvSpPr/>
            <p:nvPr/>
          </p:nvSpPr>
          <p:spPr>
            <a:xfrm>
              <a:off x="8064000" y="3639588"/>
              <a:ext cx="108000" cy="392412"/>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people living with HIV with a low CD4 count at initiation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of antiretroviral therapy, Latin America, 2018</a:t>
              </a:r>
            </a:p>
          </p:txBody>
        </p:sp>
        <p:sp>
          <p:nvSpPr>
            <p:cNvPr id="55" name="Rectangle 54">
              <a:extLst>
                <a:ext uri="{FF2B5EF4-FFF2-40B4-BE49-F238E27FC236}">
                  <a16:creationId xmlns:a16="http://schemas.microsoft.com/office/drawing/2014/main" id="{BA8324B7-9CD2-4DEC-90E8-5BEB0ADF4D73}"/>
                </a:ext>
              </a:extLst>
            </p:cNvPr>
            <p:cNvSpPr/>
            <p:nvPr/>
          </p:nvSpPr>
          <p:spPr>
            <a:xfrm>
              <a:off x="360000" y="6030000"/>
              <a:ext cx="6943739" cy="12311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55" name="object 48">
              <a:extLst>
                <a:ext uri="{FF2B5EF4-FFF2-40B4-BE49-F238E27FC236}">
                  <a16:creationId xmlns:a16="http://schemas.microsoft.com/office/drawing/2014/main" id="{9474D870-720D-4731-A1DF-23156A435901}"/>
                </a:ext>
              </a:extLst>
            </p:cNvPr>
            <p:cNvSpPr/>
            <p:nvPr/>
          </p:nvSpPr>
          <p:spPr>
            <a:xfrm>
              <a:off x="1440010" y="4031341"/>
              <a:ext cx="7560000" cy="0"/>
            </a:xfrm>
            <a:custGeom>
              <a:avLst/>
              <a:gdLst/>
              <a:ahLst/>
              <a:cxnLst/>
              <a:rect l="l" t="t" r="r" b="b"/>
              <a:pathLst>
                <a:path w="5788659">
                  <a:moveTo>
                    <a:pt x="0" y="0"/>
                  </a:moveTo>
                  <a:lnTo>
                    <a:pt x="5788317"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53094104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5555682-E032-44D4-B486-F6BF4CBFC09B}"/>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key populations who reported receiving at least two prevention services in the past three months, Latin America, 2016–2018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067874"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2016–2018.</a:t>
              </a:r>
            </a:p>
          </p:txBody>
        </p:sp>
        <p:sp>
          <p:nvSpPr>
            <p:cNvPr id="39" name="Rectangle 38">
              <a:extLst>
                <a:ext uri="{FF2B5EF4-FFF2-40B4-BE49-F238E27FC236}">
                  <a16:creationId xmlns:a16="http://schemas.microsoft.com/office/drawing/2014/main" id="{82B8A0DB-DE43-4108-B028-9058A649B2F4}"/>
                </a:ext>
              </a:extLst>
            </p:cNvPr>
            <p:cNvSpPr/>
            <p:nvPr/>
          </p:nvSpPr>
          <p:spPr>
            <a:xfrm>
              <a:off x="540001" y="5130000"/>
              <a:ext cx="6822000" cy="738664"/>
            </a:xfrm>
            <a:prstGeom prst="rect">
              <a:avLst/>
            </a:prstGeom>
          </p:spPr>
          <p:txBody>
            <a:bodyPr wrap="square" lIns="0">
              <a:spAutoFit/>
            </a:bodyPr>
            <a:lstStyle/>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a:t>
              </a:r>
              <a:r>
                <a:rPr kumimoji="0" lang="en-GB" sz="7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The use of an asterisk (*) indicates that data for marked countries come from programme data (which tend to show higher values due to the use as a denominator of the number of key population members that are linked to the programme) and not from a survey.</a:t>
              </a:r>
            </a:p>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endPar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a:t>
              </a:r>
              <a:r>
                <a:rPr kumimoji="0" lang="en-GB" sz="7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Possible prevention services received among sex workers, gay men and other men who have sex with men and transgender people: condoms and lubricant, counselling on condom use and safe sex, and testing of sexually transmitted infections. Possible prevention services received among people who inject drugs: condoms and lubricant, counselling on condom use and safe sex, and clean needles or syringes.</a:t>
              </a:r>
            </a:p>
          </p:txBody>
        </p:sp>
        <p:sp>
          <p:nvSpPr>
            <p:cNvPr id="64" name="TextBox 63">
              <a:extLst>
                <a:ext uri="{FF2B5EF4-FFF2-40B4-BE49-F238E27FC236}">
                  <a16:creationId xmlns:a16="http://schemas.microsoft.com/office/drawing/2014/main" id="{70E61AA9-69F7-4EF1-B502-0B006FA7D235}"/>
                </a:ext>
              </a:extLst>
            </p:cNvPr>
            <p:cNvSpPr txBox="1"/>
            <p:nvPr/>
          </p:nvSpPr>
          <p:spPr>
            <a:xfrm>
              <a:off x="540000" y="249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5" name="TextBox 64">
              <a:extLst>
                <a:ext uri="{FF2B5EF4-FFF2-40B4-BE49-F238E27FC236}">
                  <a16:creationId xmlns:a16="http://schemas.microsoft.com/office/drawing/2014/main" id="{A651DE31-CC25-4382-88ED-679EFC12D647}"/>
                </a:ext>
              </a:extLst>
            </p:cNvPr>
            <p:cNvSpPr txBox="1"/>
            <p:nvPr/>
          </p:nvSpPr>
          <p:spPr>
            <a:xfrm>
              <a:off x="792000" y="153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6" name="TextBox 65">
              <a:extLst>
                <a:ext uri="{FF2B5EF4-FFF2-40B4-BE49-F238E27FC236}">
                  <a16:creationId xmlns:a16="http://schemas.microsoft.com/office/drawing/2014/main" id="{432BDEA2-9BBA-47A3-BF72-D6CB2E7D9489}"/>
                </a:ext>
              </a:extLst>
            </p:cNvPr>
            <p:cNvSpPr txBox="1"/>
            <p:nvPr/>
          </p:nvSpPr>
          <p:spPr>
            <a:xfrm>
              <a:off x="856120" y="174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7" name="TextBox 66">
              <a:extLst>
                <a:ext uri="{FF2B5EF4-FFF2-40B4-BE49-F238E27FC236}">
                  <a16:creationId xmlns:a16="http://schemas.microsoft.com/office/drawing/2014/main" id="{B328FF81-0628-4E31-A0AC-B091F71E421E}"/>
                </a:ext>
              </a:extLst>
            </p:cNvPr>
            <p:cNvSpPr txBox="1"/>
            <p:nvPr/>
          </p:nvSpPr>
          <p:spPr>
            <a:xfrm>
              <a:off x="856120" y="196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8" name="TextBox 67">
              <a:extLst>
                <a:ext uri="{FF2B5EF4-FFF2-40B4-BE49-F238E27FC236}">
                  <a16:creationId xmlns:a16="http://schemas.microsoft.com/office/drawing/2014/main" id="{97870313-3B52-4076-BB85-B1960295C4BD}"/>
                </a:ext>
              </a:extLst>
            </p:cNvPr>
            <p:cNvSpPr txBox="1"/>
            <p:nvPr/>
          </p:nvSpPr>
          <p:spPr>
            <a:xfrm>
              <a:off x="856120" y="217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9" name="TextBox 68">
              <a:extLst>
                <a:ext uri="{FF2B5EF4-FFF2-40B4-BE49-F238E27FC236}">
                  <a16:creationId xmlns:a16="http://schemas.microsoft.com/office/drawing/2014/main" id="{D83727B6-4410-43AA-948C-A30DE126B67A}"/>
                </a:ext>
              </a:extLst>
            </p:cNvPr>
            <p:cNvSpPr txBox="1"/>
            <p:nvPr/>
          </p:nvSpPr>
          <p:spPr>
            <a:xfrm>
              <a:off x="856120" y="239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0" name="TextBox 69">
              <a:extLst>
                <a:ext uri="{FF2B5EF4-FFF2-40B4-BE49-F238E27FC236}">
                  <a16:creationId xmlns:a16="http://schemas.microsoft.com/office/drawing/2014/main" id="{C69F0E67-1A0B-40C8-9E48-37BF99DD0A5C}"/>
                </a:ext>
              </a:extLst>
            </p:cNvPr>
            <p:cNvSpPr txBox="1"/>
            <p:nvPr/>
          </p:nvSpPr>
          <p:spPr>
            <a:xfrm>
              <a:off x="856120" y="261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1" name="TextBox 70">
              <a:extLst>
                <a:ext uri="{FF2B5EF4-FFF2-40B4-BE49-F238E27FC236}">
                  <a16:creationId xmlns:a16="http://schemas.microsoft.com/office/drawing/2014/main" id="{DAE925E3-EFD6-4586-8AEC-46328C3D1891}"/>
                </a:ext>
              </a:extLst>
            </p:cNvPr>
            <p:cNvSpPr txBox="1"/>
            <p:nvPr/>
          </p:nvSpPr>
          <p:spPr>
            <a:xfrm>
              <a:off x="856120" y="282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2" name="TextBox 71">
              <a:extLst>
                <a:ext uri="{FF2B5EF4-FFF2-40B4-BE49-F238E27FC236}">
                  <a16:creationId xmlns:a16="http://schemas.microsoft.com/office/drawing/2014/main" id="{019D741E-0972-4A31-AC6D-4A07A2B137FB}"/>
                </a:ext>
              </a:extLst>
            </p:cNvPr>
            <p:cNvSpPr txBox="1"/>
            <p:nvPr/>
          </p:nvSpPr>
          <p:spPr>
            <a:xfrm>
              <a:off x="856120" y="304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3" name="TextBox 72">
              <a:extLst>
                <a:ext uri="{FF2B5EF4-FFF2-40B4-BE49-F238E27FC236}">
                  <a16:creationId xmlns:a16="http://schemas.microsoft.com/office/drawing/2014/main" id="{255C4770-3CC3-4189-BBF7-ADF903339632}"/>
                </a:ext>
              </a:extLst>
            </p:cNvPr>
            <p:cNvSpPr txBox="1"/>
            <p:nvPr/>
          </p:nvSpPr>
          <p:spPr>
            <a:xfrm>
              <a:off x="856120" y="325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4" name="TextBox 73">
              <a:extLst>
                <a:ext uri="{FF2B5EF4-FFF2-40B4-BE49-F238E27FC236}">
                  <a16:creationId xmlns:a16="http://schemas.microsoft.com/office/drawing/2014/main" id="{83E3E775-73BB-4D54-A3D4-70F58F00928F}"/>
                </a:ext>
              </a:extLst>
            </p:cNvPr>
            <p:cNvSpPr txBox="1"/>
            <p:nvPr/>
          </p:nvSpPr>
          <p:spPr>
            <a:xfrm>
              <a:off x="856120" y="347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5" name="TextBox 74">
              <a:extLst>
                <a:ext uri="{FF2B5EF4-FFF2-40B4-BE49-F238E27FC236}">
                  <a16:creationId xmlns:a16="http://schemas.microsoft.com/office/drawing/2014/main" id="{5C7C7582-32D9-4AED-ADC9-11A6A829E45E}"/>
                </a:ext>
              </a:extLst>
            </p:cNvPr>
            <p:cNvSpPr txBox="1"/>
            <p:nvPr/>
          </p:nvSpPr>
          <p:spPr>
            <a:xfrm>
              <a:off x="920240" y="369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6" name="object 54">
              <a:extLst>
                <a:ext uri="{FF2B5EF4-FFF2-40B4-BE49-F238E27FC236}">
                  <a16:creationId xmlns:a16="http://schemas.microsoft.com/office/drawing/2014/main" id="{AC89AA3C-0676-49C0-8FE5-5E266CB59D4A}"/>
                </a:ext>
              </a:extLst>
            </p:cNvPr>
            <p:cNvSpPr txBox="1"/>
            <p:nvPr/>
          </p:nvSpPr>
          <p:spPr>
            <a:xfrm>
              <a:off x="1080000" y="3852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Bolivia</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t>
              </a:r>
              <a:r>
                <a:rPr kumimoji="0" lang="en-GB" sz="1000" b="0" i="0" u="none" strike="noStrike" kern="1200" cap="none" spc="-35" normalizeH="0" baseline="0" noProof="0" dirty="0" err="1">
                  <a:ln>
                    <a:noFill/>
                  </a:ln>
                  <a:solidFill>
                    <a:prstClr val="black"/>
                  </a:solidFill>
                  <a:effectLst/>
                  <a:uLnTx/>
                  <a:uFillTx/>
                  <a:latin typeface="Arial"/>
                  <a:ea typeface="ＭＳ Ｐゴシック" pitchFamily="34" charset="-128"/>
                  <a:cs typeface="Arial"/>
                </a:rPr>
                <a:t>Plurinational</a:t>
              </a: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 State of)</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7" name="object 54">
              <a:extLst>
                <a:ext uri="{FF2B5EF4-FFF2-40B4-BE49-F238E27FC236}">
                  <a16:creationId xmlns:a16="http://schemas.microsoft.com/office/drawing/2014/main" id="{8248E89F-8EE1-4CAC-9A11-075AC67E8FEB}"/>
                </a:ext>
              </a:extLst>
            </p:cNvPr>
            <p:cNvSpPr txBox="1"/>
            <p:nvPr/>
          </p:nvSpPr>
          <p:spPr>
            <a:xfrm>
              <a:off x="1890000" y="3852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Brazil</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8" name="object 54">
              <a:extLst>
                <a:ext uri="{FF2B5EF4-FFF2-40B4-BE49-F238E27FC236}">
                  <a16:creationId xmlns:a16="http://schemas.microsoft.com/office/drawing/2014/main" id="{FA49C3CA-9B88-4AC7-9AC1-DE2472A4DA03}"/>
                </a:ext>
              </a:extLst>
            </p:cNvPr>
            <p:cNvSpPr txBox="1"/>
            <p:nvPr/>
          </p:nvSpPr>
          <p:spPr>
            <a:xfrm>
              <a:off x="4320000" y="3852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Guatemala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9" name="object 54">
              <a:extLst>
                <a:ext uri="{FF2B5EF4-FFF2-40B4-BE49-F238E27FC236}">
                  <a16:creationId xmlns:a16="http://schemas.microsoft.com/office/drawing/2014/main" id="{53A3E79E-4F68-4B06-9F84-CBBE4B63A1BD}"/>
                </a:ext>
              </a:extLst>
            </p:cNvPr>
            <p:cNvSpPr txBox="1"/>
            <p:nvPr/>
          </p:nvSpPr>
          <p:spPr>
            <a:xfrm>
              <a:off x="3510000" y="3852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Costa Rica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2" name="object 54">
              <a:extLst>
                <a:ext uri="{FF2B5EF4-FFF2-40B4-BE49-F238E27FC236}">
                  <a16:creationId xmlns:a16="http://schemas.microsoft.com/office/drawing/2014/main" id="{29E3ABD4-DB17-42A8-AF26-7B07D2754B46}"/>
                </a:ext>
              </a:extLst>
            </p:cNvPr>
            <p:cNvSpPr txBox="1"/>
            <p:nvPr/>
          </p:nvSpPr>
          <p:spPr>
            <a:xfrm>
              <a:off x="2700000" y="3852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Colombia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3" name="object 54">
              <a:extLst>
                <a:ext uri="{FF2B5EF4-FFF2-40B4-BE49-F238E27FC236}">
                  <a16:creationId xmlns:a16="http://schemas.microsoft.com/office/drawing/2014/main" id="{F6870D2B-0E03-4359-B052-D257398F669F}"/>
                </a:ext>
              </a:extLst>
            </p:cNvPr>
            <p:cNvSpPr txBox="1"/>
            <p:nvPr/>
          </p:nvSpPr>
          <p:spPr>
            <a:xfrm>
              <a:off x="5130000" y="3852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Honduras</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83" name="object 13">
              <a:extLst>
                <a:ext uri="{FF2B5EF4-FFF2-40B4-BE49-F238E27FC236}">
                  <a16:creationId xmlns:a16="http://schemas.microsoft.com/office/drawing/2014/main" id="{1DA17A96-84C5-40E9-B418-45A0139E122B}"/>
                </a:ext>
              </a:extLst>
            </p:cNvPr>
            <p:cNvSpPr/>
            <p:nvPr/>
          </p:nvSpPr>
          <p:spPr>
            <a:xfrm>
              <a:off x="72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4" name="TextBox 183">
              <a:extLst>
                <a:ext uri="{FF2B5EF4-FFF2-40B4-BE49-F238E27FC236}">
                  <a16:creationId xmlns:a16="http://schemas.microsoft.com/office/drawing/2014/main" id="{F36A4578-DB2A-4EE0-8288-6EA4EB944A38}"/>
                </a:ext>
              </a:extLst>
            </p:cNvPr>
            <p:cNvSpPr txBox="1"/>
            <p:nvPr/>
          </p:nvSpPr>
          <p:spPr>
            <a:xfrm>
              <a:off x="936000" y="4694400"/>
              <a:ext cx="775853"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Sex workers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86" name="object 14">
              <a:extLst>
                <a:ext uri="{FF2B5EF4-FFF2-40B4-BE49-F238E27FC236}">
                  <a16:creationId xmlns:a16="http://schemas.microsoft.com/office/drawing/2014/main" id="{6C9DE43A-9B3D-442E-BD90-B0BDA4F40AB2}"/>
                </a:ext>
              </a:extLst>
            </p:cNvPr>
            <p:cNvSpPr/>
            <p:nvPr/>
          </p:nvSpPr>
          <p:spPr>
            <a:xfrm>
              <a:off x="20736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7" name="TextBox 186">
              <a:extLst>
                <a:ext uri="{FF2B5EF4-FFF2-40B4-BE49-F238E27FC236}">
                  <a16:creationId xmlns:a16="http://schemas.microsoft.com/office/drawing/2014/main" id="{A90A66B2-CD13-4D29-86A8-F3DBF3AFC4F7}"/>
                </a:ext>
              </a:extLst>
            </p:cNvPr>
            <p:cNvSpPr txBox="1"/>
            <p:nvPr/>
          </p:nvSpPr>
          <p:spPr>
            <a:xfrm>
              <a:off x="2289600" y="4694400"/>
              <a:ext cx="3020058"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Gay men and other men who have sex with men</a:t>
              </a:r>
            </a:p>
          </p:txBody>
        </p:sp>
        <p:sp>
          <p:nvSpPr>
            <p:cNvPr id="189" name="object 15">
              <a:extLst>
                <a:ext uri="{FF2B5EF4-FFF2-40B4-BE49-F238E27FC236}">
                  <a16:creationId xmlns:a16="http://schemas.microsoft.com/office/drawing/2014/main" id="{CCEBB587-9520-47EB-947B-431E80200D67}"/>
                </a:ext>
              </a:extLst>
            </p:cNvPr>
            <p:cNvSpPr/>
            <p:nvPr/>
          </p:nvSpPr>
          <p:spPr>
            <a:xfrm>
              <a:off x="567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3FA5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0" name="TextBox 189">
              <a:extLst>
                <a:ext uri="{FF2B5EF4-FFF2-40B4-BE49-F238E27FC236}">
                  <a16:creationId xmlns:a16="http://schemas.microsoft.com/office/drawing/2014/main" id="{424B0D00-1E68-49AA-B48B-3222CD32127B}"/>
                </a:ext>
              </a:extLst>
            </p:cNvPr>
            <p:cNvSpPr txBox="1"/>
            <p:nvPr/>
          </p:nvSpPr>
          <p:spPr>
            <a:xfrm>
              <a:off x="5886000" y="4694400"/>
              <a:ext cx="1498808" cy="169277"/>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 who inject drugs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92" name="object 16">
              <a:extLst>
                <a:ext uri="{FF2B5EF4-FFF2-40B4-BE49-F238E27FC236}">
                  <a16:creationId xmlns:a16="http://schemas.microsoft.com/office/drawing/2014/main" id="{97B4FA88-DBED-4278-8BCA-57B1B78A92E6}"/>
                </a:ext>
              </a:extLst>
            </p:cNvPr>
            <p:cNvSpPr/>
            <p:nvPr/>
          </p:nvSpPr>
          <p:spPr>
            <a:xfrm>
              <a:off x="77436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3" name="TextBox 192">
              <a:extLst>
                <a:ext uri="{FF2B5EF4-FFF2-40B4-BE49-F238E27FC236}">
                  <a16:creationId xmlns:a16="http://schemas.microsoft.com/office/drawing/2014/main" id="{0230B918-B6FC-4733-9060-58E2DDBBF4F5}"/>
                </a:ext>
              </a:extLst>
            </p:cNvPr>
            <p:cNvSpPr txBox="1"/>
            <p:nvPr/>
          </p:nvSpPr>
          <p:spPr>
            <a:xfrm>
              <a:off x="7959600" y="4694400"/>
              <a:ext cx="1256754"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Transgender people</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80" name="object 40">
              <a:extLst>
                <a:ext uri="{FF2B5EF4-FFF2-40B4-BE49-F238E27FC236}">
                  <a16:creationId xmlns:a16="http://schemas.microsoft.com/office/drawing/2014/main" id="{19D8B577-9A36-40B6-8EE6-0868F403BDE6}"/>
                </a:ext>
              </a:extLst>
            </p:cNvPr>
            <p:cNvSpPr/>
            <p:nvPr/>
          </p:nvSpPr>
          <p:spPr>
            <a:xfrm>
              <a:off x="1080000" y="1602000"/>
              <a:ext cx="0" cy="2159449"/>
            </a:xfrm>
            <a:custGeom>
              <a:avLst/>
              <a:gdLst/>
              <a:ahLst/>
              <a:cxnLst/>
              <a:rect l="l" t="t" r="r" b="b"/>
              <a:pathLst>
                <a:path h="2141220">
                  <a:moveTo>
                    <a:pt x="0" y="0"/>
                  </a:moveTo>
                  <a:lnTo>
                    <a:pt x="0" y="2141169"/>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92" name="object 54">
              <a:extLst>
                <a:ext uri="{FF2B5EF4-FFF2-40B4-BE49-F238E27FC236}">
                  <a16:creationId xmlns:a16="http://schemas.microsoft.com/office/drawing/2014/main" id="{B8283809-72FB-48BC-96F3-346A726EA064}"/>
                </a:ext>
              </a:extLst>
            </p:cNvPr>
            <p:cNvSpPr txBox="1"/>
            <p:nvPr/>
          </p:nvSpPr>
          <p:spPr>
            <a:xfrm>
              <a:off x="5940000" y="3852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Nicaragua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95" name="Rectangle 194">
              <a:extLst>
                <a:ext uri="{FF2B5EF4-FFF2-40B4-BE49-F238E27FC236}">
                  <a16:creationId xmlns:a16="http://schemas.microsoft.com/office/drawing/2014/main" id="{91E48C81-CB0D-4BA7-B12F-622E2B87CABC}"/>
                </a:ext>
              </a:extLst>
            </p:cNvPr>
            <p:cNvSpPr/>
            <p:nvPr/>
          </p:nvSpPr>
          <p:spPr>
            <a:xfrm>
              <a:off x="1497600" y="2566859"/>
              <a:ext cx="90000" cy="1195139"/>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6" name="Rectangle 195">
              <a:extLst>
                <a:ext uri="{FF2B5EF4-FFF2-40B4-BE49-F238E27FC236}">
                  <a16:creationId xmlns:a16="http://schemas.microsoft.com/office/drawing/2014/main" id="{E8F99AC0-E201-4D56-853A-D76B196FAC94}"/>
                </a:ext>
              </a:extLst>
            </p:cNvPr>
            <p:cNvSpPr/>
            <p:nvPr/>
          </p:nvSpPr>
          <p:spPr>
            <a:xfrm>
              <a:off x="1382400" y="3025901"/>
              <a:ext cx="90000" cy="736098"/>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81" name="object 41">
              <a:extLst>
                <a:ext uri="{FF2B5EF4-FFF2-40B4-BE49-F238E27FC236}">
                  <a16:creationId xmlns:a16="http://schemas.microsoft.com/office/drawing/2014/main" id="{4B236BD3-2D3F-469A-9F64-8DD7ABC94931}"/>
                </a:ext>
              </a:extLst>
            </p:cNvPr>
            <p:cNvSpPr/>
            <p:nvPr/>
          </p:nvSpPr>
          <p:spPr>
            <a:xfrm>
              <a:off x="1080008" y="3761410"/>
              <a:ext cx="6480000" cy="0"/>
            </a:xfrm>
            <a:custGeom>
              <a:avLst/>
              <a:gdLst/>
              <a:ahLst/>
              <a:cxnLst/>
              <a:rect l="l" t="t" r="r" b="b"/>
              <a:pathLst>
                <a:path w="5812790">
                  <a:moveTo>
                    <a:pt x="0" y="0"/>
                  </a:moveTo>
                  <a:lnTo>
                    <a:pt x="5812523" y="0"/>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60" name="object 54">
              <a:extLst>
                <a:ext uri="{FF2B5EF4-FFF2-40B4-BE49-F238E27FC236}">
                  <a16:creationId xmlns:a16="http://schemas.microsoft.com/office/drawing/2014/main" id="{06105BAB-74BE-4554-B271-7C234F629287}"/>
                </a:ext>
              </a:extLst>
            </p:cNvPr>
            <p:cNvSpPr txBox="1"/>
            <p:nvPr/>
          </p:nvSpPr>
          <p:spPr>
            <a:xfrm>
              <a:off x="6750000" y="3852000"/>
              <a:ext cx="81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Panama*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8" name="Rectangle 167">
              <a:extLst>
                <a:ext uri="{FF2B5EF4-FFF2-40B4-BE49-F238E27FC236}">
                  <a16:creationId xmlns:a16="http://schemas.microsoft.com/office/drawing/2014/main" id="{CE29FC19-1D0B-41AE-904B-D5E4A63BD02C}"/>
                </a:ext>
              </a:extLst>
            </p:cNvPr>
            <p:cNvSpPr/>
            <p:nvPr/>
          </p:nvSpPr>
          <p:spPr>
            <a:xfrm>
              <a:off x="2307600" y="2480713"/>
              <a:ext cx="90000" cy="1281287"/>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9" name="Rectangle 168">
              <a:extLst>
                <a:ext uri="{FF2B5EF4-FFF2-40B4-BE49-F238E27FC236}">
                  <a16:creationId xmlns:a16="http://schemas.microsoft.com/office/drawing/2014/main" id="{015965E9-C8BD-47F9-9A64-32A4746B98B5}"/>
                </a:ext>
              </a:extLst>
            </p:cNvPr>
            <p:cNvSpPr/>
            <p:nvPr/>
          </p:nvSpPr>
          <p:spPr>
            <a:xfrm>
              <a:off x="2192400" y="3117390"/>
              <a:ext cx="90000" cy="64461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1" name="Rectangle 170">
              <a:extLst>
                <a:ext uri="{FF2B5EF4-FFF2-40B4-BE49-F238E27FC236}">
                  <a16:creationId xmlns:a16="http://schemas.microsoft.com/office/drawing/2014/main" id="{D7E14C22-149E-4335-88AB-6EB3228D95D5}"/>
                </a:ext>
              </a:extLst>
            </p:cNvPr>
            <p:cNvSpPr/>
            <p:nvPr/>
          </p:nvSpPr>
          <p:spPr>
            <a:xfrm>
              <a:off x="2077200" y="3277381"/>
              <a:ext cx="90000" cy="48462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5" name="Rectangle 174">
              <a:extLst>
                <a:ext uri="{FF2B5EF4-FFF2-40B4-BE49-F238E27FC236}">
                  <a16:creationId xmlns:a16="http://schemas.microsoft.com/office/drawing/2014/main" id="{40FD03D7-A83B-43F0-A93F-981C9914E60D}"/>
                </a:ext>
              </a:extLst>
            </p:cNvPr>
            <p:cNvSpPr/>
            <p:nvPr/>
          </p:nvSpPr>
          <p:spPr>
            <a:xfrm>
              <a:off x="3002400" y="2940992"/>
              <a:ext cx="90000" cy="821008"/>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4" name="Rectangle 193">
              <a:extLst>
                <a:ext uri="{FF2B5EF4-FFF2-40B4-BE49-F238E27FC236}">
                  <a16:creationId xmlns:a16="http://schemas.microsoft.com/office/drawing/2014/main" id="{35FEBDA8-94B0-4F68-B898-2E2EA143583F}"/>
                </a:ext>
              </a:extLst>
            </p:cNvPr>
            <p:cNvSpPr/>
            <p:nvPr/>
          </p:nvSpPr>
          <p:spPr>
            <a:xfrm>
              <a:off x="3697200" y="1961999"/>
              <a:ext cx="90000" cy="1800001"/>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4" name="Rectangle 203">
              <a:extLst>
                <a:ext uri="{FF2B5EF4-FFF2-40B4-BE49-F238E27FC236}">
                  <a16:creationId xmlns:a16="http://schemas.microsoft.com/office/drawing/2014/main" id="{D1DA08B7-464C-4B99-8531-F0B3997C4322}"/>
                </a:ext>
              </a:extLst>
            </p:cNvPr>
            <p:cNvSpPr/>
            <p:nvPr/>
          </p:nvSpPr>
          <p:spPr>
            <a:xfrm>
              <a:off x="5547326" y="1968744"/>
              <a:ext cx="90000" cy="1793256"/>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5" name="Rectangle 204">
              <a:extLst>
                <a:ext uri="{FF2B5EF4-FFF2-40B4-BE49-F238E27FC236}">
                  <a16:creationId xmlns:a16="http://schemas.microsoft.com/office/drawing/2014/main" id="{0A90F703-5195-4B8D-BDD0-44EF6836B50E}"/>
                </a:ext>
              </a:extLst>
            </p:cNvPr>
            <p:cNvSpPr/>
            <p:nvPr/>
          </p:nvSpPr>
          <p:spPr>
            <a:xfrm>
              <a:off x="5432126" y="2239200"/>
              <a:ext cx="90000" cy="152280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6" name="Rectangle 215">
              <a:extLst>
                <a:ext uri="{FF2B5EF4-FFF2-40B4-BE49-F238E27FC236}">
                  <a16:creationId xmlns:a16="http://schemas.microsoft.com/office/drawing/2014/main" id="{6E2A1F70-B2C3-4A57-B2CA-8901F9CFFEFC}"/>
                </a:ext>
              </a:extLst>
            </p:cNvPr>
            <p:cNvSpPr/>
            <p:nvPr/>
          </p:nvSpPr>
          <p:spPr>
            <a:xfrm>
              <a:off x="4737600" y="3415218"/>
              <a:ext cx="90000" cy="346782"/>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7" name="Rectangle 216">
              <a:extLst>
                <a:ext uri="{FF2B5EF4-FFF2-40B4-BE49-F238E27FC236}">
                  <a16:creationId xmlns:a16="http://schemas.microsoft.com/office/drawing/2014/main" id="{67DD839C-58F4-4E5E-AD3D-7345E9662A5E}"/>
                </a:ext>
              </a:extLst>
            </p:cNvPr>
            <p:cNvSpPr/>
            <p:nvPr/>
          </p:nvSpPr>
          <p:spPr>
            <a:xfrm>
              <a:off x="4622400" y="3199436"/>
              <a:ext cx="90000" cy="562564"/>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9" name="Rectangle 218">
              <a:extLst>
                <a:ext uri="{FF2B5EF4-FFF2-40B4-BE49-F238E27FC236}">
                  <a16:creationId xmlns:a16="http://schemas.microsoft.com/office/drawing/2014/main" id="{C9588587-C4ED-40C1-8796-C12398401D74}"/>
                </a:ext>
              </a:extLst>
            </p:cNvPr>
            <p:cNvSpPr/>
            <p:nvPr/>
          </p:nvSpPr>
          <p:spPr>
            <a:xfrm>
              <a:off x="4507200" y="3134621"/>
              <a:ext cx="90000" cy="62738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4" name="Rectangle 223">
              <a:extLst>
                <a:ext uri="{FF2B5EF4-FFF2-40B4-BE49-F238E27FC236}">
                  <a16:creationId xmlns:a16="http://schemas.microsoft.com/office/drawing/2014/main" id="{D6AB1C31-9E7E-4EBE-A3F5-4F7F75912F1F}"/>
                </a:ext>
              </a:extLst>
            </p:cNvPr>
            <p:cNvSpPr/>
            <p:nvPr/>
          </p:nvSpPr>
          <p:spPr>
            <a:xfrm>
              <a:off x="6357600" y="1874392"/>
              <a:ext cx="90000" cy="1887608"/>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9" name="Rectangle 228">
              <a:extLst>
                <a:ext uri="{FF2B5EF4-FFF2-40B4-BE49-F238E27FC236}">
                  <a16:creationId xmlns:a16="http://schemas.microsoft.com/office/drawing/2014/main" id="{DF7BFDB9-B3FB-4C4E-B9F8-AA7656744BD2}"/>
                </a:ext>
              </a:extLst>
            </p:cNvPr>
            <p:cNvSpPr/>
            <p:nvPr/>
          </p:nvSpPr>
          <p:spPr>
            <a:xfrm>
              <a:off x="6242400" y="2232112"/>
              <a:ext cx="90000" cy="1529887"/>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9" name="Rectangle 238">
              <a:extLst>
                <a:ext uri="{FF2B5EF4-FFF2-40B4-BE49-F238E27FC236}">
                  <a16:creationId xmlns:a16="http://schemas.microsoft.com/office/drawing/2014/main" id="{3ED95FEA-EEC6-470E-8062-6210A01F77D0}"/>
                </a:ext>
              </a:extLst>
            </p:cNvPr>
            <p:cNvSpPr/>
            <p:nvPr/>
          </p:nvSpPr>
          <p:spPr>
            <a:xfrm>
              <a:off x="6127200" y="1852239"/>
              <a:ext cx="90000" cy="1909761"/>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42" name="Rectangle 241">
              <a:extLst>
                <a:ext uri="{FF2B5EF4-FFF2-40B4-BE49-F238E27FC236}">
                  <a16:creationId xmlns:a16="http://schemas.microsoft.com/office/drawing/2014/main" id="{D3E67790-CABC-43AE-9DAB-C111C1C009A6}"/>
                </a:ext>
              </a:extLst>
            </p:cNvPr>
            <p:cNvSpPr/>
            <p:nvPr/>
          </p:nvSpPr>
          <p:spPr>
            <a:xfrm>
              <a:off x="7167600" y="1666540"/>
              <a:ext cx="90000" cy="2095459"/>
            </a:xfrm>
            <a:prstGeom prst="rect">
              <a:avLst/>
            </a:prstGeom>
            <a:solidFill>
              <a:srgbClr val="3FA5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44" name="Rectangle 243">
              <a:extLst>
                <a:ext uri="{FF2B5EF4-FFF2-40B4-BE49-F238E27FC236}">
                  <a16:creationId xmlns:a16="http://schemas.microsoft.com/office/drawing/2014/main" id="{A6E827E5-212D-4F2E-96F5-9027C8813003}"/>
                </a:ext>
              </a:extLst>
            </p:cNvPr>
            <p:cNvSpPr/>
            <p:nvPr/>
          </p:nvSpPr>
          <p:spPr>
            <a:xfrm>
              <a:off x="7052400" y="1647124"/>
              <a:ext cx="90000" cy="2114876"/>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46" name="Rectangle 245">
              <a:extLst>
                <a:ext uri="{FF2B5EF4-FFF2-40B4-BE49-F238E27FC236}">
                  <a16:creationId xmlns:a16="http://schemas.microsoft.com/office/drawing/2014/main" id="{BA9ADEE6-96F9-4AA3-B0FF-844738369D7B}"/>
                </a:ext>
              </a:extLst>
            </p:cNvPr>
            <p:cNvSpPr/>
            <p:nvPr/>
          </p:nvSpPr>
          <p:spPr>
            <a:xfrm>
              <a:off x="6937200" y="1623331"/>
              <a:ext cx="90000" cy="213867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19514860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alpha val="50000"/>
          </a:schemeClr>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FBD2382-7085-4DDE-A424-17DF403B9596}"/>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Knowledge of status among key populations, Latin America, 2016–2018</a:t>
              </a:r>
            </a:p>
          </p:txBody>
        </p:sp>
        <p:sp>
          <p:nvSpPr>
            <p:cNvPr id="41" name="Rectangle 40">
              <a:extLst>
                <a:ext uri="{FF2B5EF4-FFF2-40B4-BE49-F238E27FC236}">
                  <a16:creationId xmlns:a16="http://schemas.microsoft.com/office/drawing/2014/main" id="{B369C2B8-51E8-4793-A1B7-9579824472C7}"/>
                </a:ext>
              </a:extLst>
            </p:cNvPr>
            <p:cNvSpPr/>
            <p:nvPr/>
          </p:nvSpPr>
          <p:spPr>
            <a:xfrm>
              <a:off x="360000" y="6030000"/>
              <a:ext cx="2067874"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2016–2018.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7" name="TextBox 76">
              <a:extLst>
                <a:ext uri="{FF2B5EF4-FFF2-40B4-BE49-F238E27FC236}">
                  <a16:creationId xmlns:a16="http://schemas.microsoft.com/office/drawing/2014/main" id="{6F06CCE0-422E-4849-B858-905BC97EB027}"/>
                </a:ext>
              </a:extLst>
            </p:cNvPr>
            <p:cNvSpPr txBox="1"/>
            <p:nvPr/>
          </p:nvSpPr>
          <p:spPr>
            <a:xfrm>
              <a:off x="540000" y="249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9" name="TextBox 78">
              <a:extLst>
                <a:ext uri="{FF2B5EF4-FFF2-40B4-BE49-F238E27FC236}">
                  <a16:creationId xmlns:a16="http://schemas.microsoft.com/office/drawing/2014/main" id="{9A56828C-8DD3-4FD4-8A5A-870015C56621}"/>
                </a:ext>
              </a:extLst>
            </p:cNvPr>
            <p:cNvSpPr txBox="1"/>
            <p:nvPr/>
          </p:nvSpPr>
          <p:spPr>
            <a:xfrm>
              <a:off x="792000" y="153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0" name="TextBox 79">
              <a:extLst>
                <a:ext uri="{FF2B5EF4-FFF2-40B4-BE49-F238E27FC236}">
                  <a16:creationId xmlns:a16="http://schemas.microsoft.com/office/drawing/2014/main" id="{682F5640-DB01-4E18-BDF2-5FA219940641}"/>
                </a:ext>
              </a:extLst>
            </p:cNvPr>
            <p:cNvSpPr txBox="1"/>
            <p:nvPr/>
          </p:nvSpPr>
          <p:spPr>
            <a:xfrm>
              <a:off x="856120" y="174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2" name="TextBox 81">
              <a:extLst>
                <a:ext uri="{FF2B5EF4-FFF2-40B4-BE49-F238E27FC236}">
                  <a16:creationId xmlns:a16="http://schemas.microsoft.com/office/drawing/2014/main" id="{5E9D0CA1-30A8-49A9-B54D-17BE9E36DABD}"/>
                </a:ext>
              </a:extLst>
            </p:cNvPr>
            <p:cNvSpPr txBox="1"/>
            <p:nvPr/>
          </p:nvSpPr>
          <p:spPr>
            <a:xfrm>
              <a:off x="856120" y="196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8F49D0EE-D0C8-4D56-9EFF-A36BD54EA49B}"/>
                </a:ext>
              </a:extLst>
            </p:cNvPr>
            <p:cNvSpPr txBox="1"/>
            <p:nvPr/>
          </p:nvSpPr>
          <p:spPr>
            <a:xfrm>
              <a:off x="856120" y="217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D78D18F8-409E-4FF2-B2A9-128562F0D324}"/>
                </a:ext>
              </a:extLst>
            </p:cNvPr>
            <p:cNvSpPr txBox="1"/>
            <p:nvPr/>
          </p:nvSpPr>
          <p:spPr>
            <a:xfrm>
              <a:off x="856120" y="239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6" name="TextBox 85">
              <a:extLst>
                <a:ext uri="{FF2B5EF4-FFF2-40B4-BE49-F238E27FC236}">
                  <a16:creationId xmlns:a16="http://schemas.microsoft.com/office/drawing/2014/main" id="{22812DE4-43B2-483E-8C40-53AC276A02D2}"/>
                </a:ext>
              </a:extLst>
            </p:cNvPr>
            <p:cNvSpPr txBox="1"/>
            <p:nvPr/>
          </p:nvSpPr>
          <p:spPr>
            <a:xfrm>
              <a:off x="856120" y="261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8" name="TextBox 87">
              <a:extLst>
                <a:ext uri="{FF2B5EF4-FFF2-40B4-BE49-F238E27FC236}">
                  <a16:creationId xmlns:a16="http://schemas.microsoft.com/office/drawing/2014/main" id="{D21A83CB-EB84-4476-9C8C-DB3D56072E70}"/>
                </a:ext>
              </a:extLst>
            </p:cNvPr>
            <p:cNvSpPr txBox="1"/>
            <p:nvPr/>
          </p:nvSpPr>
          <p:spPr>
            <a:xfrm>
              <a:off x="856120" y="282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65FE06CD-4057-41E0-9D71-B4F62142C397}"/>
                </a:ext>
              </a:extLst>
            </p:cNvPr>
            <p:cNvSpPr txBox="1"/>
            <p:nvPr/>
          </p:nvSpPr>
          <p:spPr>
            <a:xfrm>
              <a:off x="856120" y="304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0" name="TextBox 89">
              <a:extLst>
                <a:ext uri="{FF2B5EF4-FFF2-40B4-BE49-F238E27FC236}">
                  <a16:creationId xmlns:a16="http://schemas.microsoft.com/office/drawing/2014/main" id="{A5B1EC88-74DC-4021-9A7C-B5C47CF68F39}"/>
                </a:ext>
              </a:extLst>
            </p:cNvPr>
            <p:cNvSpPr txBox="1"/>
            <p:nvPr/>
          </p:nvSpPr>
          <p:spPr>
            <a:xfrm>
              <a:off x="856120" y="325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7C0CC57B-886C-4A1F-8C84-BC84769D3BE9}"/>
                </a:ext>
              </a:extLst>
            </p:cNvPr>
            <p:cNvSpPr txBox="1"/>
            <p:nvPr/>
          </p:nvSpPr>
          <p:spPr>
            <a:xfrm>
              <a:off x="856120" y="347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813278EC-5B46-4490-8CBF-239F76575228}"/>
                </a:ext>
              </a:extLst>
            </p:cNvPr>
            <p:cNvSpPr txBox="1"/>
            <p:nvPr/>
          </p:nvSpPr>
          <p:spPr>
            <a:xfrm>
              <a:off x="920240" y="369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3" name="object 54">
              <a:extLst>
                <a:ext uri="{FF2B5EF4-FFF2-40B4-BE49-F238E27FC236}">
                  <a16:creationId xmlns:a16="http://schemas.microsoft.com/office/drawing/2014/main" id="{E958F17A-AE56-4A6E-A02D-374B775335A2}"/>
                </a:ext>
              </a:extLst>
            </p:cNvPr>
            <p:cNvSpPr txBox="1"/>
            <p:nvPr/>
          </p:nvSpPr>
          <p:spPr>
            <a:xfrm>
              <a:off x="1080000" y="385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Bolivia</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t>
              </a:r>
              <a:r>
                <a:rPr kumimoji="0" lang="en-GB" sz="1000" b="0" i="0" u="none" strike="noStrike" kern="1200" cap="none" spc="-35" normalizeH="0" baseline="0" noProof="0" dirty="0" err="1">
                  <a:ln>
                    <a:noFill/>
                  </a:ln>
                  <a:solidFill>
                    <a:prstClr val="black"/>
                  </a:solidFill>
                  <a:effectLst/>
                  <a:uLnTx/>
                  <a:uFillTx/>
                  <a:latin typeface="Arial"/>
                  <a:ea typeface="ＭＳ Ｐゴシック" pitchFamily="34" charset="-128"/>
                  <a:cs typeface="Arial"/>
                </a:rPr>
                <a:t>Plurinational</a:t>
              </a: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 State of)</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4" name="object 54">
              <a:extLst>
                <a:ext uri="{FF2B5EF4-FFF2-40B4-BE49-F238E27FC236}">
                  <a16:creationId xmlns:a16="http://schemas.microsoft.com/office/drawing/2014/main" id="{C9AACF0D-051B-4B39-A638-56E09402C555}"/>
                </a:ext>
              </a:extLst>
            </p:cNvPr>
            <p:cNvSpPr txBox="1"/>
            <p:nvPr/>
          </p:nvSpPr>
          <p:spPr>
            <a:xfrm>
              <a:off x="1800000" y="385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Brazil</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5" name="object 54">
              <a:extLst>
                <a:ext uri="{FF2B5EF4-FFF2-40B4-BE49-F238E27FC236}">
                  <a16:creationId xmlns:a16="http://schemas.microsoft.com/office/drawing/2014/main" id="{7A7ED182-A952-4C87-9A33-2FF7927F8EAD}"/>
                </a:ext>
              </a:extLst>
            </p:cNvPr>
            <p:cNvSpPr txBox="1"/>
            <p:nvPr/>
          </p:nvSpPr>
          <p:spPr>
            <a:xfrm>
              <a:off x="3960000" y="385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Ecuador</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6" name="object 54">
              <a:extLst>
                <a:ext uri="{FF2B5EF4-FFF2-40B4-BE49-F238E27FC236}">
                  <a16:creationId xmlns:a16="http://schemas.microsoft.com/office/drawing/2014/main" id="{54782CA6-4212-4114-9375-6521343B57FC}"/>
                </a:ext>
              </a:extLst>
            </p:cNvPr>
            <p:cNvSpPr txBox="1"/>
            <p:nvPr/>
          </p:nvSpPr>
          <p:spPr>
            <a:xfrm>
              <a:off x="3240000" y="385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Colombia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7" name="object 54">
              <a:extLst>
                <a:ext uri="{FF2B5EF4-FFF2-40B4-BE49-F238E27FC236}">
                  <a16:creationId xmlns:a16="http://schemas.microsoft.com/office/drawing/2014/main" id="{88DFE4E5-5099-41A1-9BFC-DF3CD245032E}"/>
                </a:ext>
              </a:extLst>
            </p:cNvPr>
            <p:cNvSpPr txBox="1"/>
            <p:nvPr/>
          </p:nvSpPr>
          <p:spPr>
            <a:xfrm>
              <a:off x="2520000" y="385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Chile</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8" name="object 54">
              <a:extLst>
                <a:ext uri="{FF2B5EF4-FFF2-40B4-BE49-F238E27FC236}">
                  <a16:creationId xmlns:a16="http://schemas.microsoft.com/office/drawing/2014/main" id="{75CF8618-82DE-491D-81E9-7D0B1A7E0A1C}"/>
                </a:ext>
              </a:extLst>
            </p:cNvPr>
            <p:cNvSpPr txBox="1"/>
            <p:nvPr/>
          </p:nvSpPr>
          <p:spPr>
            <a:xfrm>
              <a:off x="4680000" y="385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El Salvador</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nvGrpSpPr>
            <p:cNvPr id="6" name="Group 5">
              <a:extLst>
                <a:ext uri="{FF2B5EF4-FFF2-40B4-BE49-F238E27FC236}">
                  <a16:creationId xmlns:a16="http://schemas.microsoft.com/office/drawing/2014/main" id="{77120484-5819-479C-8121-41C80A7A2E18}"/>
                </a:ext>
              </a:extLst>
            </p:cNvPr>
            <p:cNvGrpSpPr/>
            <p:nvPr/>
          </p:nvGrpSpPr>
          <p:grpSpPr>
            <a:xfrm>
              <a:off x="1260000" y="4694400"/>
              <a:ext cx="6429166" cy="169277"/>
              <a:chOff x="720000" y="4694400"/>
              <a:chExt cx="6429166" cy="169277"/>
            </a:xfrm>
          </p:grpSpPr>
          <p:sp>
            <p:nvSpPr>
              <p:cNvPr id="99" name="object 13">
                <a:extLst>
                  <a:ext uri="{FF2B5EF4-FFF2-40B4-BE49-F238E27FC236}">
                    <a16:creationId xmlns:a16="http://schemas.microsoft.com/office/drawing/2014/main" id="{0811EDD8-F7CF-438F-B62B-E4603279D1E6}"/>
                  </a:ext>
                </a:extLst>
              </p:cNvPr>
              <p:cNvSpPr/>
              <p:nvPr/>
            </p:nvSpPr>
            <p:spPr>
              <a:xfrm>
                <a:off x="72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0" name="TextBox 99">
                <a:extLst>
                  <a:ext uri="{FF2B5EF4-FFF2-40B4-BE49-F238E27FC236}">
                    <a16:creationId xmlns:a16="http://schemas.microsoft.com/office/drawing/2014/main" id="{C44EE021-FEF5-45DE-BEA7-F93EF1C6EDE0}"/>
                  </a:ext>
                </a:extLst>
              </p:cNvPr>
              <p:cNvSpPr txBox="1"/>
              <p:nvPr/>
            </p:nvSpPr>
            <p:spPr>
              <a:xfrm>
                <a:off x="936000" y="4694400"/>
                <a:ext cx="775853"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Sex workers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2" name="object 14">
                <a:extLst>
                  <a:ext uri="{FF2B5EF4-FFF2-40B4-BE49-F238E27FC236}">
                    <a16:creationId xmlns:a16="http://schemas.microsoft.com/office/drawing/2014/main" id="{300C5E89-CA86-4567-BEF3-4A270258A204}"/>
                  </a:ext>
                </a:extLst>
              </p:cNvPr>
              <p:cNvSpPr/>
              <p:nvPr/>
            </p:nvSpPr>
            <p:spPr>
              <a:xfrm>
                <a:off x="20736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3" name="TextBox 102">
                <a:extLst>
                  <a:ext uri="{FF2B5EF4-FFF2-40B4-BE49-F238E27FC236}">
                    <a16:creationId xmlns:a16="http://schemas.microsoft.com/office/drawing/2014/main" id="{C213EEF3-7728-407B-9747-22A0B280BFCF}"/>
                  </a:ext>
                </a:extLst>
              </p:cNvPr>
              <p:cNvSpPr txBox="1"/>
              <p:nvPr/>
            </p:nvSpPr>
            <p:spPr>
              <a:xfrm>
                <a:off x="2289600" y="4694400"/>
                <a:ext cx="3020058"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Gay men and other men who have sex with men</a:t>
                </a:r>
              </a:p>
            </p:txBody>
          </p:sp>
          <p:sp>
            <p:nvSpPr>
              <p:cNvPr id="104" name="object 15">
                <a:extLst>
                  <a:ext uri="{FF2B5EF4-FFF2-40B4-BE49-F238E27FC236}">
                    <a16:creationId xmlns:a16="http://schemas.microsoft.com/office/drawing/2014/main" id="{9D93E62A-9784-49E7-9448-4832C543FD8F}"/>
                  </a:ext>
                </a:extLst>
              </p:cNvPr>
              <p:cNvSpPr/>
              <p:nvPr/>
            </p:nvSpPr>
            <p:spPr>
              <a:xfrm>
                <a:off x="567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5" name="TextBox 104">
                <a:extLst>
                  <a:ext uri="{FF2B5EF4-FFF2-40B4-BE49-F238E27FC236}">
                    <a16:creationId xmlns:a16="http://schemas.microsoft.com/office/drawing/2014/main" id="{FEB30C2A-0C7F-403F-8AA0-CBC6702F9775}"/>
                  </a:ext>
                </a:extLst>
              </p:cNvPr>
              <p:cNvSpPr txBox="1"/>
              <p:nvPr/>
            </p:nvSpPr>
            <p:spPr>
              <a:xfrm>
                <a:off x="5886000" y="4694400"/>
                <a:ext cx="1263166" cy="169277"/>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Transgender people</a:t>
                </a:r>
              </a:p>
            </p:txBody>
          </p:sp>
        </p:grpSp>
        <p:sp>
          <p:nvSpPr>
            <p:cNvPr id="108" name="object 40">
              <a:extLst>
                <a:ext uri="{FF2B5EF4-FFF2-40B4-BE49-F238E27FC236}">
                  <a16:creationId xmlns:a16="http://schemas.microsoft.com/office/drawing/2014/main" id="{A8D4F8D9-7DAC-4190-B2EC-75FEEF9DEE6A}"/>
                </a:ext>
              </a:extLst>
            </p:cNvPr>
            <p:cNvSpPr/>
            <p:nvPr/>
          </p:nvSpPr>
          <p:spPr>
            <a:xfrm>
              <a:off x="1080000" y="1602000"/>
              <a:ext cx="0" cy="2159449"/>
            </a:xfrm>
            <a:custGeom>
              <a:avLst/>
              <a:gdLst/>
              <a:ahLst/>
              <a:cxnLst/>
              <a:rect l="l" t="t" r="r" b="b"/>
              <a:pathLst>
                <a:path h="2141220">
                  <a:moveTo>
                    <a:pt x="0" y="0"/>
                  </a:moveTo>
                  <a:lnTo>
                    <a:pt x="0" y="2141169"/>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9" name="object 54">
              <a:extLst>
                <a:ext uri="{FF2B5EF4-FFF2-40B4-BE49-F238E27FC236}">
                  <a16:creationId xmlns:a16="http://schemas.microsoft.com/office/drawing/2014/main" id="{FFC93728-1057-438D-90A9-621F340838DA}"/>
                </a:ext>
              </a:extLst>
            </p:cNvPr>
            <p:cNvSpPr txBox="1"/>
            <p:nvPr/>
          </p:nvSpPr>
          <p:spPr>
            <a:xfrm>
              <a:off x="5400000" y="385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Guatemala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7" name="object 54">
              <a:extLst>
                <a:ext uri="{FF2B5EF4-FFF2-40B4-BE49-F238E27FC236}">
                  <a16:creationId xmlns:a16="http://schemas.microsoft.com/office/drawing/2014/main" id="{BDEE7DFB-86E3-43A6-9439-B3A9A9F1E82B}"/>
                </a:ext>
              </a:extLst>
            </p:cNvPr>
            <p:cNvSpPr txBox="1"/>
            <p:nvPr/>
          </p:nvSpPr>
          <p:spPr>
            <a:xfrm>
              <a:off x="6120000" y="385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Mexico</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85" name="Rectangle 184">
              <a:extLst>
                <a:ext uri="{FF2B5EF4-FFF2-40B4-BE49-F238E27FC236}">
                  <a16:creationId xmlns:a16="http://schemas.microsoft.com/office/drawing/2014/main" id="{D9D6B81E-C0AF-4DFB-ADA2-E15EB6341999}"/>
                </a:ext>
              </a:extLst>
            </p:cNvPr>
            <p:cNvSpPr/>
            <p:nvPr/>
          </p:nvSpPr>
          <p:spPr>
            <a:xfrm>
              <a:off x="846000" y="5400000"/>
              <a:ext cx="6768000" cy="200055"/>
            </a:xfrm>
            <a:prstGeom prst="rect">
              <a:avLst/>
            </a:prstGeom>
          </p:spPr>
          <p:txBody>
            <a:bodyPr wrap="square" lIns="0">
              <a:noAutofit/>
            </a:bodyPr>
            <a:lstStyle/>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Data shown come from surveys, which are typically conducted in areas with high prevalence and needs and may not be nationally representative.</a:t>
              </a:r>
            </a:p>
          </p:txBody>
        </p:sp>
        <p:sp>
          <p:nvSpPr>
            <p:cNvPr id="186" name="Rectangle 185">
              <a:extLst>
                <a:ext uri="{FF2B5EF4-FFF2-40B4-BE49-F238E27FC236}">
                  <a16:creationId xmlns:a16="http://schemas.microsoft.com/office/drawing/2014/main" id="{261C3FC3-F9FA-4247-8A25-1BD9B12F051D}"/>
                </a:ext>
              </a:extLst>
            </p:cNvPr>
            <p:cNvSpPr/>
            <p:nvPr/>
          </p:nvSpPr>
          <p:spPr>
            <a:xfrm>
              <a:off x="1536765" y="2383200"/>
              <a:ext cx="108000" cy="13788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7" name="object 54">
              <a:extLst>
                <a:ext uri="{FF2B5EF4-FFF2-40B4-BE49-F238E27FC236}">
                  <a16:creationId xmlns:a16="http://schemas.microsoft.com/office/drawing/2014/main" id="{FBE010FC-246A-4DF1-AE04-F15D3051B45B}"/>
                </a:ext>
              </a:extLst>
            </p:cNvPr>
            <p:cNvSpPr txBox="1"/>
            <p:nvPr/>
          </p:nvSpPr>
          <p:spPr>
            <a:xfrm>
              <a:off x="6840000" y="385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Nicaragua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88" name="object 54">
              <a:extLst>
                <a:ext uri="{FF2B5EF4-FFF2-40B4-BE49-F238E27FC236}">
                  <a16:creationId xmlns:a16="http://schemas.microsoft.com/office/drawing/2014/main" id="{E1A2B7C8-DAF8-4048-A9C1-6F812883B257}"/>
                </a:ext>
              </a:extLst>
            </p:cNvPr>
            <p:cNvSpPr txBox="1"/>
            <p:nvPr/>
          </p:nvSpPr>
          <p:spPr>
            <a:xfrm>
              <a:off x="7560000" y="385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Paraguay</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89" name="object 54">
              <a:extLst>
                <a:ext uri="{FF2B5EF4-FFF2-40B4-BE49-F238E27FC236}">
                  <a16:creationId xmlns:a16="http://schemas.microsoft.com/office/drawing/2014/main" id="{D695E116-9F5D-4028-9260-D6BDD79A1233}"/>
                </a:ext>
              </a:extLst>
            </p:cNvPr>
            <p:cNvSpPr txBox="1"/>
            <p:nvPr/>
          </p:nvSpPr>
          <p:spPr>
            <a:xfrm>
              <a:off x="8280000" y="38520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Peru</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95" name="Rectangle 194">
              <a:extLst>
                <a:ext uri="{FF2B5EF4-FFF2-40B4-BE49-F238E27FC236}">
                  <a16:creationId xmlns:a16="http://schemas.microsoft.com/office/drawing/2014/main" id="{6725250F-28F9-49DD-9C84-BF15A1794D3C}"/>
                </a:ext>
              </a:extLst>
            </p:cNvPr>
            <p:cNvSpPr/>
            <p:nvPr/>
          </p:nvSpPr>
          <p:spPr>
            <a:xfrm>
              <a:off x="2106000" y="2193642"/>
              <a:ext cx="108000" cy="1571107"/>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6" name="Rectangle 195">
              <a:extLst>
                <a:ext uri="{FF2B5EF4-FFF2-40B4-BE49-F238E27FC236}">
                  <a16:creationId xmlns:a16="http://schemas.microsoft.com/office/drawing/2014/main" id="{7A6EB386-19E7-42AD-B375-7B06FDF4B9AA}"/>
                </a:ext>
              </a:extLst>
            </p:cNvPr>
            <p:cNvSpPr/>
            <p:nvPr/>
          </p:nvSpPr>
          <p:spPr>
            <a:xfrm>
              <a:off x="1962000" y="2631977"/>
              <a:ext cx="108000" cy="1132774"/>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8" name="Rectangle 197">
              <a:extLst>
                <a:ext uri="{FF2B5EF4-FFF2-40B4-BE49-F238E27FC236}">
                  <a16:creationId xmlns:a16="http://schemas.microsoft.com/office/drawing/2014/main" id="{BA478413-F9C8-4D56-AFBB-4583782D66B0}"/>
                </a:ext>
              </a:extLst>
            </p:cNvPr>
            <p:cNvSpPr/>
            <p:nvPr/>
          </p:nvSpPr>
          <p:spPr>
            <a:xfrm>
              <a:off x="2250000" y="2100498"/>
              <a:ext cx="108000" cy="1661501"/>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0" name="Rectangle 199">
              <a:extLst>
                <a:ext uri="{FF2B5EF4-FFF2-40B4-BE49-F238E27FC236}">
                  <a16:creationId xmlns:a16="http://schemas.microsoft.com/office/drawing/2014/main" id="{F250D779-0D15-43D5-A61E-68CD726239E3}"/>
                </a:ext>
              </a:extLst>
            </p:cNvPr>
            <p:cNvSpPr/>
            <p:nvPr/>
          </p:nvSpPr>
          <p:spPr>
            <a:xfrm>
              <a:off x="2826000" y="2419200"/>
              <a:ext cx="108000" cy="134280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1" name="Rectangle 200">
              <a:extLst>
                <a:ext uri="{FF2B5EF4-FFF2-40B4-BE49-F238E27FC236}">
                  <a16:creationId xmlns:a16="http://schemas.microsoft.com/office/drawing/2014/main" id="{489B80B3-8B89-44DF-8B60-12F1835633F4}"/>
                </a:ext>
              </a:extLst>
            </p:cNvPr>
            <p:cNvSpPr/>
            <p:nvPr/>
          </p:nvSpPr>
          <p:spPr>
            <a:xfrm>
              <a:off x="2682000" y="2508897"/>
              <a:ext cx="108000" cy="1255853"/>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6" name="Rectangle 205">
              <a:extLst>
                <a:ext uri="{FF2B5EF4-FFF2-40B4-BE49-F238E27FC236}">
                  <a16:creationId xmlns:a16="http://schemas.microsoft.com/office/drawing/2014/main" id="{1BDCE887-3132-4435-AA9B-346998A57374}"/>
                </a:ext>
              </a:extLst>
            </p:cNvPr>
            <p:cNvSpPr/>
            <p:nvPr/>
          </p:nvSpPr>
          <p:spPr>
            <a:xfrm>
              <a:off x="3546000" y="3193390"/>
              <a:ext cx="108000" cy="57136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7" name="Rectangle 206">
              <a:extLst>
                <a:ext uri="{FF2B5EF4-FFF2-40B4-BE49-F238E27FC236}">
                  <a16:creationId xmlns:a16="http://schemas.microsoft.com/office/drawing/2014/main" id="{B075EF61-3CC1-4F6B-8518-4EE2B94AB4B7}"/>
                </a:ext>
              </a:extLst>
            </p:cNvPr>
            <p:cNvSpPr/>
            <p:nvPr/>
          </p:nvSpPr>
          <p:spPr>
            <a:xfrm>
              <a:off x="3402000" y="1804971"/>
              <a:ext cx="108000" cy="1959779"/>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9" name="Rectangle 208">
              <a:extLst>
                <a:ext uri="{FF2B5EF4-FFF2-40B4-BE49-F238E27FC236}">
                  <a16:creationId xmlns:a16="http://schemas.microsoft.com/office/drawing/2014/main" id="{08A538DA-08BD-4074-9EB3-8D45CE383008}"/>
                </a:ext>
              </a:extLst>
            </p:cNvPr>
            <p:cNvSpPr/>
            <p:nvPr/>
          </p:nvSpPr>
          <p:spPr>
            <a:xfrm>
              <a:off x="3690000" y="2834948"/>
              <a:ext cx="108000" cy="927051"/>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1" name="Rectangle 210">
              <a:extLst>
                <a:ext uri="{FF2B5EF4-FFF2-40B4-BE49-F238E27FC236}">
                  <a16:creationId xmlns:a16="http://schemas.microsoft.com/office/drawing/2014/main" id="{71608AE7-C5A5-4EB4-A215-A6D98C52039D}"/>
                </a:ext>
              </a:extLst>
            </p:cNvPr>
            <p:cNvSpPr/>
            <p:nvPr/>
          </p:nvSpPr>
          <p:spPr>
            <a:xfrm>
              <a:off x="4266000" y="2545604"/>
              <a:ext cx="108000" cy="1219146"/>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4" name="Rectangle 213">
              <a:extLst>
                <a:ext uri="{FF2B5EF4-FFF2-40B4-BE49-F238E27FC236}">
                  <a16:creationId xmlns:a16="http://schemas.microsoft.com/office/drawing/2014/main" id="{EB6562D7-23EE-4EB7-B09B-25EEB04765ED}"/>
                </a:ext>
              </a:extLst>
            </p:cNvPr>
            <p:cNvSpPr/>
            <p:nvPr/>
          </p:nvSpPr>
          <p:spPr>
            <a:xfrm>
              <a:off x="4410000" y="2457074"/>
              <a:ext cx="108000" cy="1304925"/>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6" name="Rectangle 215">
              <a:extLst>
                <a:ext uri="{FF2B5EF4-FFF2-40B4-BE49-F238E27FC236}">
                  <a16:creationId xmlns:a16="http://schemas.microsoft.com/office/drawing/2014/main" id="{E1C13E65-6E58-4EE5-B3E4-C747F88E83DA}"/>
                </a:ext>
              </a:extLst>
            </p:cNvPr>
            <p:cNvSpPr/>
            <p:nvPr/>
          </p:nvSpPr>
          <p:spPr>
            <a:xfrm>
              <a:off x="4986000" y="2092156"/>
              <a:ext cx="108000" cy="1672593"/>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7" name="Rectangle 216">
              <a:extLst>
                <a:ext uri="{FF2B5EF4-FFF2-40B4-BE49-F238E27FC236}">
                  <a16:creationId xmlns:a16="http://schemas.microsoft.com/office/drawing/2014/main" id="{E493C6A8-4B73-4501-9868-149E6A98C6DE}"/>
                </a:ext>
              </a:extLst>
            </p:cNvPr>
            <p:cNvSpPr/>
            <p:nvPr/>
          </p:nvSpPr>
          <p:spPr>
            <a:xfrm>
              <a:off x="4842000" y="1828723"/>
              <a:ext cx="108000" cy="1936027"/>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9" name="Rectangle 218">
              <a:extLst>
                <a:ext uri="{FF2B5EF4-FFF2-40B4-BE49-F238E27FC236}">
                  <a16:creationId xmlns:a16="http://schemas.microsoft.com/office/drawing/2014/main" id="{12F0B652-A199-429A-8922-84BB0AE943E6}"/>
                </a:ext>
              </a:extLst>
            </p:cNvPr>
            <p:cNvSpPr/>
            <p:nvPr/>
          </p:nvSpPr>
          <p:spPr>
            <a:xfrm>
              <a:off x="5130000" y="2154776"/>
              <a:ext cx="108000" cy="1607224"/>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1" name="Rectangle 220">
              <a:extLst>
                <a:ext uri="{FF2B5EF4-FFF2-40B4-BE49-F238E27FC236}">
                  <a16:creationId xmlns:a16="http://schemas.microsoft.com/office/drawing/2014/main" id="{92D45F3C-D774-421A-95CB-10DFAB65B0DD}"/>
                </a:ext>
              </a:extLst>
            </p:cNvPr>
            <p:cNvSpPr/>
            <p:nvPr/>
          </p:nvSpPr>
          <p:spPr>
            <a:xfrm>
              <a:off x="5706000" y="2079200"/>
              <a:ext cx="108000" cy="1685549"/>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2" name="Rectangle 221">
              <a:extLst>
                <a:ext uri="{FF2B5EF4-FFF2-40B4-BE49-F238E27FC236}">
                  <a16:creationId xmlns:a16="http://schemas.microsoft.com/office/drawing/2014/main" id="{9F9233A2-AAA4-483F-83B8-BD0DA79C4017}"/>
                </a:ext>
              </a:extLst>
            </p:cNvPr>
            <p:cNvSpPr/>
            <p:nvPr/>
          </p:nvSpPr>
          <p:spPr>
            <a:xfrm>
              <a:off x="5562000" y="1906459"/>
              <a:ext cx="108000" cy="1858292"/>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4" name="Rectangle 223">
              <a:extLst>
                <a:ext uri="{FF2B5EF4-FFF2-40B4-BE49-F238E27FC236}">
                  <a16:creationId xmlns:a16="http://schemas.microsoft.com/office/drawing/2014/main" id="{0C11B795-F16C-4765-93C7-500E10FD4E45}"/>
                </a:ext>
              </a:extLst>
            </p:cNvPr>
            <p:cNvSpPr/>
            <p:nvPr/>
          </p:nvSpPr>
          <p:spPr>
            <a:xfrm>
              <a:off x="5850000" y="1770424"/>
              <a:ext cx="108000" cy="1991576"/>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6" name="Rectangle 225">
              <a:extLst>
                <a:ext uri="{FF2B5EF4-FFF2-40B4-BE49-F238E27FC236}">
                  <a16:creationId xmlns:a16="http://schemas.microsoft.com/office/drawing/2014/main" id="{95E7B127-2F22-4F57-8EBE-3BF7D0FC7131}"/>
                </a:ext>
              </a:extLst>
            </p:cNvPr>
            <p:cNvSpPr/>
            <p:nvPr/>
          </p:nvSpPr>
          <p:spPr>
            <a:xfrm>
              <a:off x="6426000" y="2901886"/>
              <a:ext cx="108000" cy="862863"/>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7" name="Rectangle 226">
              <a:extLst>
                <a:ext uri="{FF2B5EF4-FFF2-40B4-BE49-F238E27FC236}">
                  <a16:creationId xmlns:a16="http://schemas.microsoft.com/office/drawing/2014/main" id="{AD066E57-A3F4-4F7D-87DD-CA2860A6BAEA}"/>
                </a:ext>
              </a:extLst>
            </p:cNvPr>
            <p:cNvSpPr/>
            <p:nvPr/>
          </p:nvSpPr>
          <p:spPr>
            <a:xfrm>
              <a:off x="6282000" y="2340473"/>
              <a:ext cx="108000" cy="1424277"/>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9" name="Rectangle 228">
              <a:extLst>
                <a:ext uri="{FF2B5EF4-FFF2-40B4-BE49-F238E27FC236}">
                  <a16:creationId xmlns:a16="http://schemas.microsoft.com/office/drawing/2014/main" id="{49EA61E5-3A6E-4E89-AE25-4381267D578E}"/>
                </a:ext>
              </a:extLst>
            </p:cNvPr>
            <p:cNvSpPr/>
            <p:nvPr/>
          </p:nvSpPr>
          <p:spPr>
            <a:xfrm>
              <a:off x="6570000" y="2416048"/>
              <a:ext cx="108000" cy="1345952"/>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1" name="Rectangle 230">
              <a:extLst>
                <a:ext uri="{FF2B5EF4-FFF2-40B4-BE49-F238E27FC236}">
                  <a16:creationId xmlns:a16="http://schemas.microsoft.com/office/drawing/2014/main" id="{DA0E518E-BEE3-44A6-B97F-FD1C780667EA}"/>
                </a:ext>
              </a:extLst>
            </p:cNvPr>
            <p:cNvSpPr/>
            <p:nvPr/>
          </p:nvSpPr>
          <p:spPr>
            <a:xfrm>
              <a:off x="7146000" y="1692690"/>
              <a:ext cx="108000" cy="207206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2" name="Rectangle 231">
              <a:extLst>
                <a:ext uri="{FF2B5EF4-FFF2-40B4-BE49-F238E27FC236}">
                  <a16:creationId xmlns:a16="http://schemas.microsoft.com/office/drawing/2014/main" id="{85E5D611-B907-49BA-A106-94B7415F578E}"/>
                </a:ext>
              </a:extLst>
            </p:cNvPr>
            <p:cNvSpPr/>
            <p:nvPr/>
          </p:nvSpPr>
          <p:spPr>
            <a:xfrm>
              <a:off x="7002000" y="1969077"/>
              <a:ext cx="108000" cy="1795673"/>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4" name="Rectangle 233">
              <a:extLst>
                <a:ext uri="{FF2B5EF4-FFF2-40B4-BE49-F238E27FC236}">
                  <a16:creationId xmlns:a16="http://schemas.microsoft.com/office/drawing/2014/main" id="{22728893-19A2-483C-94D0-29CD03FC4197}"/>
                </a:ext>
              </a:extLst>
            </p:cNvPr>
            <p:cNvSpPr/>
            <p:nvPr/>
          </p:nvSpPr>
          <p:spPr>
            <a:xfrm>
              <a:off x="7290000" y="1742352"/>
              <a:ext cx="108000" cy="2019647"/>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6" name="Rectangle 235">
              <a:extLst>
                <a:ext uri="{FF2B5EF4-FFF2-40B4-BE49-F238E27FC236}">
                  <a16:creationId xmlns:a16="http://schemas.microsoft.com/office/drawing/2014/main" id="{8E869129-0A31-43D7-A2A6-334B8ABE0476}"/>
                </a:ext>
              </a:extLst>
            </p:cNvPr>
            <p:cNvSpPr/>
            <p:nvPr/>
          </p:nvSpPr>
          <p:spPr>
            <a:xfrm>
              <a:off x="7866000" y="2027378"/>
              <a:ext cx="108000" cy="1737372"/>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7" name="Rectangle 236">
              <a:extLst>
                <a:ext uri="{FF2B5EF4-FFF2-40B4-BE49-F238E27FC236}">
                  <a16:creationId xmlns:a16="http://schemas.microsoft.com/office/drawing/2014/main" id="{602B3FAA-50EC-4408-921E-D9F53DE622EC}"/>
                </a:ext>
              </a:extLst>
            </p:cNvPr>
            <p:cNvSpPr/>
            <p:nvPr/>
          </p:nvSpPr>
          <p:spPr>
            <a:xfrm>
              <a:off x="7722000" y="2059767"/>
              <a:ext cx="108000" cy="1704984"/>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39" name="Rectangle 238">
              <a:extLst>
                <a:ext uri="{FF2B5EF4-FFF2-40B4-BE49-F238E27FC236}">
                  <a16:creationId xmlns:a16="http://schemas.microsoft.com/office/drawing/2014/main" id="{E57927CB-AD10-4073-9A75-18053A7D4303}"/>
                </a:ext>
              </a:extLst>
            </p:cNvPr>
            <p:cNvSpPr/>
            <p:nvPr/>
          </p:nvSpPr>
          <p:spPr>
            <a:xfrm>
              <a:off x="8010000" y="1886400"/>
              <a:ext cx="108000" cy="1875600"/>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42" name="Rectangle 241">
              <a:extLst>
                <a:ext uri="{FF2B5EF4-FFF2-40B4-BE49-F238E27FC236}">
                  <a16:creationId xmlns:a16="http://schemas.microsoft.com/office/drawing/2014/main" id="{E396296D-F11F-40D0-86EA-2CE3B87253C6}"/>
                </a:ext>
              </a:extLst>
            </p:cNvPr>
            <p:cNvSpPr/>
            <p:nvPr/>
          </p:nvSpPr>
          <p:spPr>
            <a:xfrm>
              <a:off x="8442000" y="3126451"/>
              <a:ext cx="108000" cy="638299"/>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6" name="object 41">
              <a:extLst>
                <a:ext uri="{FF2B5EF4-FFF2-40B4-BE49-F238E27FC236}">
                  <a16:creationId xmlns:a16="http://schemas.microsoft.com/office/drawing/2014/main" id="{31B877D9-432E-447E-AC03-719FE59AA9D8}"/>
                </a:ext>
              </a:extLst>
            </p:cNvPr>
            <p:cNvSpPr/>
            <p:nvPr/>
          </p:nvSpPr>
          <p:spPr>
            <a:xfrm>
              <a:off x="1080000" y="3761410"/>
              <a:ext cx="7920000" cy="0"/>
            </a:xfrm>
            <a:custGeom>
              <a:avLst/>
              <a:gdLst/>
              <a:ahLst/>
              <a:cxnLst/>
              <a:rect l="l" t="t" r="r" b="b"/>
              <a:pathLst>
                <a:path w="5812790">
                  <a:moveTo>
                    <a:pt x="0" y="0"/>
                  </a:moveTo>
                  <a:lnTo>
                    <a:pt x="5812523" y="0"/>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231478456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D94E184-F983-489B-A334-8086D13D3AF2}"/>
              </a:ext>
            </a:extLst>
          </p:cNvPr>
          <p:cNvGrpSpPr/>
          <p:nvPr/>
        </p:nvGrpSpPr>
        <p:grpSpPr>
          <a:xfrm>
            <a:off x="0" y="0"/>
            <a:ext cx="10285200" cy="6096221"/>
            <a:chOff x="0" y="0"/>
            <a:chExt cx="10285200" cy="609622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Number of countries with public policies for delivery of HIV prevention services recommended by World Health Organization, by key population, Latin America</a:t>
              </a:r>
            </a:p>
          </p:txBody>
        </p:sp>
        <p:sp>
          <p:nvSpPr>
            <p:cNvPr id="55" name="Rectangle 54">
              <a:extLst>
                <a:ext uri="{FF2B5EF4-FFF2-40B4-BE49-F238E27FC236}">
                  <a16:creationId xmlns:a16="http://schemas.microsoft.com/office/drawing/2014/main" id="{BA8324B7-9CD2-4DEC-90E8-5BEB0ADF4D73}"/>
                </a:ext>
              </a:extLst>
            </p:cNvPr>
            <p:cNvSpPr/>
            <p:nvPr/>
          </p:nvSpPr>
          <p:spPr>
            <a:xfrm>
              <a:off x="360000" y="5850000"/>
              <a:ext cx="7015748" cy="24622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HIV prevention in the spotlight: an analysis from the perspective of the health sector in Latin America and the Caribbean, 2017.  Washington (DC): Pan American Health Organization, UNAIDS; 2017.</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 name="Rectangle 3">
              <a:extLst>
                <a:ext uri="{FF2B5EF4-FFF2-40B4-BE49-F238E27FC236}">
                  <a16:creationId xmlns:a16="http://schemas.microsoft.com/office/drawing/2014/main" id="{ADBEBBA6-684E-4DF7-B08C-139B8208DB94}"/>
                </a:ext>
              </a:extLst>
            </p:cNvPr>
            <p:cNvSpPr/>
            <p:nvPr/>
          </p:nvSpPr>
          <p:spPr>
            <a:xfrm>
              <a:off x="846000" y="5040000"/>
              <a:ext cx="2122056" cy="200055"/>
            </a:xfrm>
            <a:prstGeom prst="rect">
              <a:avLst/>
            </a:prstGeom>
          </p:spPr>
          <p:txBody>
            <a:bodyPr wrap="none" lIns="0">
              <a:noAutofit/>
            </a:bodyPr>
            <a:lstStyle/>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Number of countries in the region (n = 17)</a:t>
              </a:r>
            </a:p>
          </p:txBody>
        </p:sp>
      </p:grpSp>
      <p:graphicFrame>
        <p:nvGraphicFramePr>
          <p:cNvPr id="5" name="object 14">
            <a:extLst>
              <a:ext uri="{FF2B5EF4-FFF2-40B4-BE49-F238E27FC236}">
                <a16:creationId xmlns:a16="http://schemas.microsoft.com/office/drawing/2014/main" id="{595A5087-B4A3-4EFE-A07C-E027FB952CC7}"/>
              </a:ext>
            </a:extLst>
          </p:cNvPr>
          <p:cNvGraphicFramePr>
            <a:graphicFrameLocks noGrp="1"/>
          </p:cNvGraphicFramePr>
          <p:nvPr/>
        </p:nvGraphicFramePr>
        <p:xfrm>
          <a:off x="792000" y="1620000"/>
          <a:ext cx="8843082" cy="3222000"/>
        </p:xfrm>
        <a:graphic>
          <a:graphicData uri="http://schemas.openxmlformats.org/drawingml/2006/table">
            <a:tbl>
              <a:tblPr firstRow="1" firstCol="1" lastRow="1" lastCol="1" bandRow="1" bandCol="1"/>
              <a:tblGrid>
                <a:gridCol w="4523082">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440000">
                  <a:extLst>
                    <a:ext uri="{9D8B030D-6E8A-4147-A177-3AD203B41FA5}">
                      <a16:colId xmlns:a16="http://schemas.microsoft.com/office/drawing/2014/main" val="20002"/>
                    </a:ext>
                  </a:extLst>
                </a:gridCol>
                <a:gridCol w="1440000">
                  <a:extLst>
                    <a:ext uri="{9D8B030D-6E8A-4147-A177-3AD203B41FA5}">
                      <a16:colId xmlns:a16="http://schemas.microsoft.com/office/drawing/2014/main" val="20003"/>
                    </a:ext>
                  </a:extLst>
                </a:gridCol>
              </a:tblGrid>
              <a:tr h="57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08000" marR="59055" algn="l" defTabSz="914400" rtl="0" eaLnBrk="1" latinLnBrk="0" hangingPunct="1">
                        <a:lnSpc>
                          <a:spcPct val="100000"/>
                        </a:lnSpc>
                        <a:spcBef>
                          <a:spcPts val="600"/>
                        </a:spcBef>
                      </a:pPr>
                      <a:r>
                        <a:rPr lang="en-GB" sz="1100" b="1" kern="1200" spc="0" baseline="0" dirty="0">
                          <a:solidFill>
                            <a:schemeClr val="bg1"/>
                          </a:solidFill>
                          <a:latin typeface="+mn-lt"/>
                          <a:ea typeface="+mn-ea"/>
                          <a:cs typeface="Arial"/>
                        </a:rPr>
                        <a:t>Latin America</a:t>
                      </a:r>
                      <a:endParaRPr sz="1100" b="1" kern="1200" spc="0" baseline="0" dirty="0">
                        <a:solidFill>
                          <a:schemeClr val="bg1"/>
                        </a:solidFill>
                        <a:latin typeface="+mn-lt"/>
                        <a:ea typeface="+mn-ea"/>
                        <a:cs typeface="Arial"/>
                      </a:endParaRPr>
                    </a:p>
                  </a:txBody>
                  <a:tcPr marL="36000" marR="0" marT="36000" marB="36000" anchor="ctr">
                    <a:lnL w="6350" cap="flat" cmpd="sng" algn="ctr">
                      <a:solidFill>
                        <a:schemeClr val="tx1">
                          <a:lumMod val="75000"/>
                          <a:lumOff val="2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p>
                      <a:pPr marL="108000" marR="46990">
                        <a:lnSpc>
                          <a:spcPct val="100000"/>
                        </a:lnSpc>
                        <a:spcBef>
                          <a:spcPts val="600"/>
                        </a:spcBef>
                      </a:pPr>
                      <a:r>
                        <a:rPr sz="1100" b="0" spc="-15" dirty="0">
                          <a:solidFill>
                            <a:srgbClr val="FFFFFF"/>
                          </a:solidFill>
                          <a:latin typeface="+mn-lt"/>
                          <a:cs typeface="Arial"/>
                        </a:rPr>
                        <a:t>Gay men </a:t>
                      </a:r>
                      <a:r>
                        <a:rPr sz="1100" b="0" spc="-10" dirty="0">
                          <a:solidFill>
                            <a:srgbClr val="FFFFFF"/>
                          </a:solidFill>
                          <a:latin typeface="+mn-lt"/>
                          <a:cs typeface="Arial"/>
                        </a:rPr>
                        <a:t>and </a:t>
                      </a:r>
                      <a:r>
                        <a:rPr sz="1100" b="0" spc="5" dirty="0">
                          <a:solidFill>
                            <a:srgbClr val="FFFFFF"/>
                          </a:solidFill>
                          <a:latin typeface="+mn-lt"/>
                          <a:cs typeface="Arial"/>
                        </a:rPr>
                        <a:t>other </a:t>
                      </a:r>
                      <a:r>
                        <a:rPr sz="1100" b="0" spc="-15" dirty="0">
                          <a:solidFill>
                            <a:srgbClr val="FFFFFF"/>
                          </a:solidFill>
                          <a:latin typeface="+mn-lt"/>
                          <a:cs typeface="Arial"/>
                        </a:rPr>
                        <a:t>men  </a:t>
                      </a:r>
                      <a:r>
                        <a:rPr sz="1100" b="0" spc="-10" dirty="0">
                          <a:solidFill>
                            <a:srgbClr val="FFFFFF"/>
                          </a:solidFill>
                          <a:latin typeface="+mn-lt"/>
                          <a:cs typeface="Arial"/>
                        </a:rPr>
                        <a:t>who </a:t>
                      </a:r>
                      <a:r>
                        <a:rPr sz="1100" b="0" spc="-20" dirty="0">
                          <a:solidFill>
                            <a:srgbClr val="FFFFFF"/>
                          </a:solidFill>
                          <a:latin typeface="+mn-lt"/>
                          <a:cs typeface="Arial"/>
                        </a:rPr>
                        <a:t>have </a:t>
                      </a:r>
                      <a:r>
                        <a:rPr sz="1100" b="0" spc="-35" dirty="0">
                          <a:solidFill>
                            <a:srgbClr val="FFFFFF"/>
                          </a:solidFill>
                          <a:latin typeface="+mn-lt"/>
                          <a:cs typeface="Arial"/>
                        </a:rPr>
                        <a:t>sex </a:t>
                      </a:r>
                      <a:r>
                        <a:rPr sz="1100" b="0" dirty="0">
                          <a:solidFill>
                            <a:srgbClr val="FFFFFF"/>
                          </a:solidFill>
                          <a:latin typeface="+mn-lt"/>
                          <a:cs typeface="Arial"/>
                        </a:rPr>
                        <a:t>with</a:t>
                      </a:r>
                      <a:r>
                        <a:rPr sz="1100" b="0" spc="85" dirty="0">
                          <a:solidFill>
                            <a:srgbClr val="FFFFFF"/>
                          </a:solidFill>
                          <a:latin typeface="+mn-lt"/>
                          <a:cs typeface="Arial"/>
                        </a:rPr>
                        <a:t> </a:t>
                      </a:r>
                      <a:r>
                        <a:rPr sz="1100" b="0" spc="-15" dirty="0">
                          <a:solidFill>
                            <a:srgbClr val="FFFFFF"/>
                          </a:solidFill>
                          <a:latin typeface="+mn-lt"/>
                          <a:cs typeface="Arial"/>
                        </a:rPr>
                        <a:t>men</a:t>
                      </a:r>
                      <a:endParaRPr sz="1100" b="0" dirty="0">
                        <a:latin typeface="+mn-lt"/>
                        <a:cs typeface="Arial"/>
                      </a:endParaRPr>
                    </a:p>
                  </a:txBody>
                  <a:tcPr marL="0" marR="0" marT="36000" marB="3600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p>
                      <a:pPr marL="108000" marR="62865">
                        <a:lnSpc>
                          <a:spcPct val="100000"/>
                        </a:lnSpc>
                        <a:spcBef>
                          <a:spcPts val="600"/>
                        </a:spcBef>
                      </a:pPr>
                      <a:r>
                        <a:rPr sz="1100" b="0" spc="-10" dirty="0">
                          <a:solidFill>
                            <a:srgbClr val="FFFFFF"/>
                          </a:solidFill>
                          <a:latin typeface="+mn-lt"/>
                          <a:cs typeface="Arial"/>
                        </a:rPr>
                        <a:t>Female</a:t>
                      </a:r>
                      <a:r>
                        <a:rPr sz="1100" b="0" spc="-60" dirty="0">
                          <a:solidFill>
                            <a:srgbClr val="FFFFFF"/>
                          </a:solidFill>
                          <a:latin typeface="+mn-lt"/>
                          <a:cs typeface="Arial"/>
                        </a:rPr>
                        <a:t> </a:t>
                      </a:r>
                      <a:r>
                        <a:rPr sz="1100" b="0" spc="-35" dirty="0">
                          <a:solidFill>
                            <a:srgbClr val="FFFFFF"/>
                          </a:solidFill>
                          <a:latin typeface="+mn-lt"/>
                          <a:cs typeface="Arial"/>
                        </a:rPr>
                        <a:t>sex </a:t>
                      </a:r>
                      <a:r>
                        <a:rPr sz="1100" b="0" dirty="0">
                          <a:solidFill>
                            <a:srgbClr val="FFFFFF"/>
                          </a:solidFill>
                          <a:latin typeface="+mn-lt"/>
                          <a:cs typeface="Arial"/>
                        </a:rPr>
                        <a:t> </a:t>
                      </a:r>
                      <a:r>
                        <a:rPr sz="1100" b="0" spc="-15" dirty="0">
                          <a:solidFill>
                            <a:srgbClr val="FFFFFF"/>
                          </a:solidFill>
                          <a:latin typeface="+mn-lt"/>
                          <a:cs typeface="Arial"/>
                        </a:rPr>
                        <a:t>workers</a:t>
                      </a:r>
                      <a:endParaRPr sz="1100" b="0" dirty="0">
                        <a:latin typeface="+mn-lt"/>
                        <a:cs typeface="Arial"/>
                      </a:endParaRPr>
                    </a:p>
                  </a:txBody>
                  <a:tcPr marL="0" marR="0" marT="36000" marB="3600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p>
                      <a:pPr marL="108000" marR="66040">
                        <a:lnSpc>
                          <a:spcPct val="100000"/>
                        </a:lnSpc>
                        <a:spcBef>
                          <a:spcPts val="600"/>
                        </a:spcBef>
                      </a:pPr>
                      <a:r>
                        <a:rPr sz="1100" b="0" spc="-75" dirty="0">
                          <a:solidFill>
                            <a:srgbClr val="FFFFFF"/>
                          </a:solidFill>
                          <a:latin typeface="+mn-lt"/>
                          <a:cs typeface="Arial"/>
                        </a:rPr>
                        <a:t>T</a:t>
                      </a:r>
                      <a:r>
                        <a:rPr sz="1100" b="0" dirty="0">
                          <a:solidFill>
                            <a:srgbClr val="FFFFFF"/>
                          </a:solidFill>
                          <a:latin typeface="+mn-lt"/>
                          <a:cs typeface="Arial"/>
                        </a:rPr>
                        <a:t>ransgender  </a:t>
                      </a:r>
                      <a:r>
                        <a:rPr sz="1100" b="0" spc="-5" dirty="0">
                          <a:solidFill>
                            <a:srgbClr val="FFFFFF"/>
                          </a:solidFill>
                          <a:latin typeface="+mn-lt"/>
                          <a:cs typeface="Arial"/>
                        </a:rPr>
                        <a:t>women</a:t>
                      </a:r>
                      <a:endParaRPr sz="1100" b="0" dirty="0">
                        <a:latin typeface="+mn-lt"/>
                        <a:cs typeface="Arial"/>
                      </a:endParaRPr>
                    </a:p>
                  </a:txBody>
                  <a:tcPr marL="0" marR="0" marT="36000" marB="36000">
                    <a:lnL w="6350" cap="flat" cmpd="sng" algn="ctr">
                      <a:solidFill>
                        <a:schemeClr val="bg1"/>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extLst>
                  <a:ext uri="{0D108BD9-81ED-4DB2-BD59-A6C34878D82A}">
                    <a16:rowId xmlns:a16="http://schemas.microsoft.com/office/drawing/2014/main" val="10000"/>
                  </a:ext>
                </a:extLst>
              </a:tr>
              <a:tr h="220500">
                <a:tc>
                  <a:txBody>
                    <a:bodyPr/>
                    <a:lstStyle/>
                    <a:p>
                      <a:pPr marL="53975">
                        <a:lnSpc>
                          <a:spcPct val="100000"/>
                        </a:lnSpc>
                        <a:spcBef>
                          <a:spcPts val="229"/>
                        </a:spcBef>
                      </a:pPr>
                      <a:r>
                        <a:rPr sz="1000" spc="-25" dirty="0">
                          <a:latin typeface="Arial"/>
                          <a:cs typeface="Arial"/>
                        </a:rPr>
                        <a:t>HIV </a:t>
                      </a:r>
                      <a:r>
                        <a:rPr sz="1000" spc="10" dirty="0">
                          <a:latin typeface="Arial"/>
                          <a:cs typeface="Arial"/>
                        </a:rPr>
                        <a:t>testing </a:t>
                      </a:r>
                      <a:r>
                        <a:rPr sz="1000" dirty="0">
                          <a:latin typeface="Arial"/>
                          <a:cs typeface="Arial"/>
                        </a:rPr>
                        <a:t>and</a:t>
                      </a:r>
                      <a:r>
                        <a:rPr sz="1000" spc="-35" dirty="0">
                          <a:latin typeface="Arial"/>
                          <a:cs typeface="Arial"/>
                        </a:rPr>
                        <a:t> </a:t>
                      </a:r>
                      <a:r>
                        <a:rPr sz="1000" dirty="0">
                          <a:latin typeface="Arial"/>
                          <a:cs typeface="Arial"/>
                        </a:rPr>
                        <a:t>counselling</a:t>
                      </a: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17</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17</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17</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0500">
                <a:tc>
                  <a:txBody>
                    <a:bodyPr/>
                    <a:lstStyle/>
                    <a:p>
                      <a:pPr marL="53975">
                        <a:lnSpc>
                          <a:spcPct val="100000"/>
                        </a:lnSpc>
                        <a:spcBef>
                          <a:spcPts val="229"/>
                        </a:spcBef>
                      </a:pPr>
                      <a:r>
                        <a:rPr sz="1000" spc="-20" dirty="0">
                          <a:latin typeface="Arial"/>
                          <a:cs typeface="Arial"/>
                        </a:rPr>
                        <a:t>Sexually </a:t>
                      </a:r>
                      <a:r>
                        <a:rPr sz="1000" spc="10" dirty="0">
                          <a:latin typeface="Arial"/>
                          <a:cs typeface="Arial"/>
                        </a:rPr>
                        <a:t>transmitted infection </a:t>
                      </a:r>
                      <a:r>
                        <a:rPr sz="1000" spc="-5" dirty="0">
                          <a:latin typeface="Arial"/>
                          <a:cs typeface="Arial"/>
                        </a:rPr>
                        <a:t>diagnosis </a:t>
                      </a:r>
                      <a:r>
                        <a:rPr sz="1000" dirty="0">
                          <a:latin typeface="Arial"/>
                          <a:cs typeface="Arial"/>
                        </a:rPr>
                        <a:t>and</a:t>
                      </a:r>
                      <a:r>
                        <a:rPr sz="1000" spc="-70" dirty="0">
                          <a:latin typeface="Arial"/>
                          <a:cs typeface="Arial"/>
                        </a:rPr>
                        <a:t> </a:t>
                      </a:r>
                      <a:r>
                        <a:rPr sz="1000" spc="10" dirty="0">
                          <a:latin typeface="Arial"/>
                          <a:cs typeface="Arial"/>
                        </a:rPr>
                        <a:t>treatment</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17</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17</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17</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20500">
                <a:tc>
                  <a:txBody>
                    <a:bodyPr/>
                    <a:lstStyle/>
                    <a:p>
                      <a:pPr marL="53975">
                        <a:lnSpc>
                          <a:spcPct val="100000"/>
                        </a:lnSpc>
                        <a:spcBef>
                          <a:spcPts val="229"/>
                        </a:spcBef>
                      </a:pPr>
                      <a:r>
                        <a:rPr sz="1000" spc="-55" dirty="0">
                          <a:latin typeface="Arial"/>
                          <a:cs typeface="Arial"/>
                        </a:rPr>
                        <a:t>PrEP</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5</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4</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5</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0500">
                <a:tc>
                  <a:txBody>
                    <a:bodyPr/>
                    <a:lstStyle/>
                    <a:p>
                      <a:pPr marL="53975">
                        <a:lnSpc>
                          <a:spcPct val="100000"/>
                        </a:lnSpc>
                        <a:spcBef>
                          <a:spcPts val="229"/>
                        </a:spcBef>
                      </a:pPr>
                      <a:r>
                        <a:rPr sz="1000" spc="-10" dirty="0">
                          <a:latin typeface="Arial"/>
                          <a:cs typeface="Arial"/>
                        </a:rPr>
                        <a:t>Post-exposure </a:t>
                      </a:r>
                      <a:r>
                        <a:rPr sz="1000" spc="-5" dirty="0">
                          <a:latin typeface="Arial"/>
                          <a:cs typeface="Arial"/>
                        </a:rPr>
                        <a:t>prophylaxis</a:t>
                      </a:r>
                      <a:r>
                        <a:rPr sz="1000" spc="-20" dirty="0">
                          <a:latin typeface="Arial"/>
                          <a:cs typeface="Arial"/>
                        </a:rPr>
                        <a:t> </a:t>
                      </a:r>
                      <a:r>
                        <a:rPr sz="1000" spc="-65" dirty="0">
                          <a:latin typeface="Arial"/>
                          <a:cs typeface="Arial"/>
                        </a:rPr>
                        <a:t>(PEP)</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4</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4</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4</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0500">
                <a:tc>
                  <a:txBody>
                    <a:bodyPr/>
                    <a:lstStyle/>
                    <a:p>
                      <a:pPr marL="53975">
                        <a:lnSpc>
                          <a:spcPct val="100000"/>
                        </a:lnSpc>
                        <a:spcBef>
                          <a:spcPts val="229"/>
                        </a:spcBef>
                      </a:pPr>
                      <a:r>
                        <a:rPr sz="1000" spc="5" dirty="0">
                          <a:latin typeface="Arial"/>
                          <a:cs typeface="Arial"/>
                        </a:rPr>
                        <a:t>Condoms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17</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16</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14</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2852375"/>
                  </a:ext>
                </a:extLst>
              </a:tr>
              <a:tr h="220500">
                <a:tc>
                  <a:txBody>
                    <a:bodyPr/>
                    <a:lstStyle/>
                    <a:p>
                      <a:pPr marL="53975">
                        <a:lnSpc>
                          <a:spcPct val="100000"/>
                        </a:lnSpc>
                        <a:spcBef>
                          <a:spcPts val="229"/>
                        </a:spcBef>
                      </a:pPr>
                      <a:r>
                        <a:rPr sz="1000" spc="-5" dirty="0">
                          <a:latin typeface="Arial"/>
                          <a:cs typeface="Arial"/>
                        </a:rPr>
                        <a:t>Lubricants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13</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12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10</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3209941"/>
                  </a:ext>
                </a:extLst>
              </a:tr>
              <a:tr h="220500">
                <a:tc>
                  <a:txBody>
                    <a:bodyPr/>
                    <a:lstStyle/>
                    <a:p>
                      <a:pPr marL="53975">
                        <a:lnSpc>
                          <a:spcPct val="100000"/>
                        </a:lnSpc>
                        <a:spcBef>
                          <a:spcPts val="229"/>
                        </a:spcBef>
                      </a:pPr>
                      <a:r>
                        <a:rPr sz="1000" spc="5" dirty="0">
                          <a:latin typeface="Arial"/>
                          <a:cs typeface="Arial"/>
                        </a:rPr>
                        <a:t>Antiretroviral </a:t>
                      </a:r>
                      <a:r>
                        <a:rPr sz="1000" dirty="0">
                          <a:latin typeface="Arial"/>
                          <a:cs typeface="Arial"/>
                        </a:rPr>
                        <a:t>therapy </a:t>
                      </a:r>
                      <a:r>
                        <a:rPr sz="1000" spc="10" dirty="0">
                          <a:latin typeface="Arial"/>
                          <a:cs typeface="Arial"/>
                        </a:rPr>
                        <a:t>for</a:t>
                      </a:r>
                      <a:r>
                        <a:rPr sz="1000" spc="-55" dirty="0">
                          <a:latin typeface="Arial"/>
                          <a:cs typeface="Arial"/>
                        </a:rPr>
                        <a:t> </a:t>
                      </a:r>
                      <a:r>
                        <a:rPr sz="1000" spc="-5" dirty="0">
                          <a:latin typeface="Arial"/>
                          <a:cs typeface="Arial"/>
                        </a:rPr>
                        <a:t>all</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12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12</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5264496"/>
                  </a:ext>
                </a:extLst>
              </a:tr>
              <a:tr h="220500">
                <a:tc>
                  <a:txBody>
                    <a:bodyPr/>
                    <a:lstStyle/>
                    <a:p>
                      <a:pPr marL="53975">
                        <a:lnSpc>
                          <a:spcPct val="100000"/>
                        </a:lnSpc>
                        <a:spcBef>
                          <a:spcPts val="229"/>
                        </a:spcBef>
                      </a:pPr>
                      <a:r>
                        <a:rPr sz="1000" spc="-10" dirty="0">
                          <a:latin typeface="Arial"/>
                          <a:cs typeface="Arial"/>
                        </a:rPr>
                        <a:t>Peer-led </a:t>
                      </a:r>
                      <a:r>
                        <a:rPr sz="1000" spc="5" dirty="0">
                          <a:latin typeface="Arial"/>
                          <a:cs typeface="Arial"/>
                        </a:rPr>
                        <a:t>community </a:t>
                      </a:r>
                      <a:r>
                        <a:rPr sz="1000" dirty="0">
                          <a:latin typeface="Arial"/>
                          <a:cs typeface="Arial"/>
                        </a:rPr>
                        <a:t>outreach</a:t>
                      </a:r>
                      <a:r>
                        <a:rPr sz="1000" spc="-40" dirty="0">
                          <a:latin typeface="Arial"/>
                          <a:cs typeface="Arial"/>
                        </a:rPr>
                        <a:t> </a:t>
                      </a:r>
                      <a:r>
                        <a:rPr sz="1000" spc="-5" dirty="0">
                          <a:latin typeface="Arial"/>
                          <a:cs typeface="Arial"/>
                        </a:rPr>
                        <a:t>activities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15</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12</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445930"/>
                  </a:ext>
                </a:extLst>
              </a:tr>
              <a:tr h="220500">
                <a:tc>
                  <a:txBody>
                    <a:bodyPr/>
                    <a:lstStyle/>
                    <a:p>
                      <a:pPr marL="53975">
                        <a:lnSpc>
                          <a:spcPct val="100000"/>
                        </a:lnSpc>
                        <a:spcBef>
                          <a:spcPts val="229"/>
                        </a:spcBef>
                      </a:pPr>
                      <a:r>
                        <a:rPr sz="1000" spc="-20" dirty="0">
                          <a:latin typeface="Arial"/>
                          <a:cs typeface="Arial"/>
                        </a:rPr>
                        <a:t>Sexual </a:t>
                      </a:r>
                      <a:r>
                        <a:rPr sz="1000" dirty="0">
                          <a:latin typeface="Arial"/>
                          <a:cs typeface="Arial"/>
                        </a:rPr>
                        <a:t>health </a:t>
                      </a:r>
                      <a:r>
                        <a:rPr sz="1000" spc="10" dirty="0">
                          <a:latin typeface="Arial"/>
                          <a:cs typeface="Arial"/>
                        </a:rPr>
                        <a:t>information </a:t>
                      </a:r>
                      <a:r>
                        <a:rPr sz="1000" dirty="0">
                          <a:latin typeface="Arial"/>
                          <a:cs typeface="Arial"/>
                        </a:rPr>
                        <a:t>and</a:t>
                      </a:r>
                      <a:r>
                        <a:rPr sz="1000" spc="-50" dirty="0">
                          <a:latin typeface="Arial"/>
                          <a:cs typeface="Arial"/>
                        </a:rPr>
                        <a:t> </a:t>
                      </a:r>
                      <a:r>
                        <a:rPr sz="1000" spc="5" dirty="0">
                          <a:latin typeface="Arial"/>
                          <a:cs typeface="Arial"/>
                        </a:rPr>
                        <a:t>education</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11</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11</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20500">
                <a:tc>
                  <a:txBody>
                    <a:bodyPr/>
                    <a:lstStyle/>
                    <a:p>
                      <a:pPr marL="53975">
                        <a:lnSpc>
                          <a:spcPct val="100000"/>
                        </a:lnSpc>
                        <a:spcBef>
                          <a:spcPts val="229"/>
                        </a:spcBef>
                      </a:pPr>
                      <a:r>
                        <a:rPr sz="1000" spc="15" dirty="0">
                          <a:latin typeface="Arial"/>
                          <a:cs typeface="Arial"/>
                        </a:rPr>
                        <a:t>Number</a:t>
                      </a:r>
                      <a:r>
                        <a:rPr sz="1000" spc="-15" dirty="0">
                          <a:latin typeface="Arial"/>
                          <a:cs typeface="Arial"/>
                        </a:rPr>
                        <a:t> </a:t>
                      </a:r>
                      <a:r>
                        <a:rPr sz="1000" spc="20" dirty="0">
                          <a:latin typeface="Arial"/>
                          <a:cs typeface="Arial"/>
                        </a:rPr>
                        <a:t>of</a:t>
                      </a:r>
                      <a:r>
                        <a:rPr sz="1000" spc="-15" dirty="0">
                          <a:latin typeface="Arial"/>
                          <a:cs typeface="Arial"/>
                        </a:rPr>
                        <a:t> </a:t>
                      </a:r>
                      <a:r>
                        <a:rPr sz="1000" dirty="0">
                          <a:latin typeface="Arial"/>
                          <a:cs typeface="Arial"/>
                        </a:rPr>
                        <a:t>countries</a:t>
                      </a:r>
                      <a:r>
                        <a:rPr sz="1000" spc="-15" dirty="0">
                          <a:latin typeface="Arial"/>
                          <a:cs typeface="Arial"/>
                        </a:rPr>
                        <a:t> </a:t>
                      </a:r>
                      <a:r>
                        <a:rPr sz="1000" spc="10" dirty="0">
                          <a:latin typeface="Arial"/>
                          <a:cs typeface="Arial"/>
                        </a:rPr>
                        <a:t>with</a:t>
                      </a:r>
                      <a:r>
                        <a:rPr sz="1000" spc="-15" dirty="0">
                          <a:latin typeface="Arial"/>
                          <a:cs typeface="Arial"/>
                        </a:rPr>
                        <a:t> </a:t>
                      </a:r>
                      <a:r>
                        <a:rPr sz="1000" spc="15" dirty="0">
                          <a:latin typeface="Arial"/>
                          <a:cs typeface="Arial"/>
                        </a:rPr>
                        <a:t>public</a:t>
                      </a:r>
                      <a:r>
                        <a:rPr sz="1000" spc="-15" dirty="0">
                          <a:latin typeface="Arial"/>
                          <a:cs typeface="Arial"/>
                        </a:rPr>
                        <a:t> </a:t>
                      </a:r>
                      <a:r>
                        <a:rPr sz="1000" spc="5" dirty="0">
                          <a:latin typeface="Arial"/>
                          <a:cs typeface="Arial"/>
                        </a:rPr>
                        <a:t>policies</a:t>
                      </a:r>
                      <a:r>
                        <a:rPr sz="1000" spc="-10" dirty="0">
                          <a:latin typeface="Arial"/>
                          <a:cs typeface="Arial"/>
                        </a:rPr>
                        <a:t> </a:t>
                      </a:r>
                      <a:r>
                        <a:rPr sz="1000" spc="10" dirty="0">
                          <a:latin typeface="Arial"/>
                          <a:cs typeface="Arial"/>
                        </a:rPr>
                        <a:t>for</a:t>
                      </a:r>
                      <a:r>
                        <a:rPr sz="1000" spc="-15" dirty="0">
                          <a:latin typeface="Arial"/>
                          <a:cs typeface="Arial"/>
                        </a:rPr>
                        <a:t> </a:t>
                      </a:r>
                      <a:r>
                        <a:rPr sz="1000" dirty="0">
                          <a:latin typeface="Arial"/>
                          <a:cs typeface="Arial"/>
                        </a:rPr>
                        <a:t>delivery</a:t>
                      </a:r>
                      <a:r>
                        <a:rPr sz="1000" spc="-15" dirty="0">
                          <a:latin typeface="Arial"/>
                          <a:cs typeface="Arial"/>
                        </a:rPr>
                        <a:t> </a:t>
                      </a:r>
                      <a:r>
                        <a:rPr sz="1000" spc="20" dirty="0">
                          <a:latin typeface="Arial"/>
                          <a:cs typeface="Arial"/>
                        </a:rPr>
                        <a:t>of</a:t>
                      </a:r>
                      <a:r>
                        <a:rPr sz="1000" spc="-15" dirty="0">
                          <a:latin typeface="Arial"/>
                          <a:cs typeface="Arial"/>
                        </a:rPr>
                        <a:t> </a:t>
                      </a:r>
                      <a:r>
                        <a:rPr sz="1000" spc="-5" dirty="0">
                          <a:latin typeface="Arial"/>
                          <a:cs typeface="Arial"/>
                        </a:rPr>
                        <a:t>all</a:t>
                      </a:r>
                      <a:r>
                        <a:rPr sz="1000" spc="-15" dirty="0">
                          <a:latin typeface="Arial"/>
                          <a:cs typeface="Arial"/>
                        </a:rPr>
                        <a:t> </a:t>
                      </a:r>
                      <a:r>
                        <a:rPr sz="1000" dirty="0">
                          <a:latin typeface="Arial"/>
                          <a:cs typeface="Arial"/>
                        </a:rPr>
                        <a:t>nine</a:t>
                      </a:r>
                      <a:r>
                        <a:rPr sz="1000" spc="-10" dirty="0">
                          <a:latin typeface="Arial"/>
                          <a:cs typeface="Arial"/>
                        </a:rPr>
                        <a:t> </a:t>
                      </a:r>
                      <a:r>
                        <a:rPr sz="1000" spc="-20" dirty="0">
                          <a:latin typeface="Arial"/>
                          <a:cs typeface="Arial"/>
                        </a:rPr>
                        <a:t>services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0</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0</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4029503757"/>
                  </a:ext>
                </a:extLst>
              </a:tr>
              <a:tr h="220500">
                <a:tc>
                  <a:txBody>
                    <a:bodyPr/>
                    <a:lstStyle/>
                    <a:p>
                      <a:pPr marL="53975">
                        <a:lnSpc>
                          <a:spcPct val="100000"/>
                        </a:lnSpc>
                        <a:spcBef>
                          <a:spcPts val="229"/>
                        </a:spcBef>
                      </a:pPr>
                      <a:r>
                        <a:rPr sz="1000" spc="15" dirty="0">
                          <a:latin typeface="Arial"/>
                          <a:cs typeface="Arial"/>
                        </a:rPr>
                        <a:t>Number</a:t>
                      </a:r>
                      <a:r>
                        <a:rPr sz="1000" spc="-15" dirty="0">
                          <a:latin typeface="Arial"/>
                          <a:cs typeface="Arial"/>
                        </a:rPr>
                        <a:t> </a:t>
                      </a:r>
                      <a:r>
                        <a:rPr sz="1000" spc="20" dirty="0">
                          <a:latin typeface="Arial"/>
                          <a:cs typeface="Arial"/>
                        </a:rPr>
                        <a:t>of</a:t>
                      </a:r>
                      <a:r>
                        <a:rPr sz="1000" spc="-20" dirty="0">
                          <a:latin typeface="Arial"/>
                          <a:cs typeface="Arial"/>
                        </a:rPr>
                        <a:t> </a:t>
                      </a:r>
                      <a:r>
                        <a:rPr sz="1000" dirty="0">
                          <a:latin typeface="Arial"/>
                          <a:cs typeface="Arial"/>
                        </a:rPr>
                        <a:t>countries</a:t>
                      </a:r>
                      <a:r>
                        <a:rPr sz="1000" spc="-15" dirty="0">
                          <a:latin typeface="Arial"/>
                          <a:cs typeface="Arial"/>
                        </a:rPr>
                        <a:t> </a:t>
                      </a:r>
                      <a:r>
                        <a:rPr sz="1000" spc="10" dirty="0">
                          <a:latin typeface="Arial"/>
                          <a:cs typeface="Arial"/>
                        </a:rPr>
                        <a:t>with</a:t>
                      </a:r>
                      <a:r>
                        <a:rPr sz="1000" spc="-15" dirty="0">
                          <a:latin typeface="Arial"/>
                          <a:cs typeface="Arial"/>
                        </a:rPr>
                        <a:t> </a:t>
                      </a:r>
                      <a:r>
                        <a:rPr sz="1000" spc="15" dirty="0">
                          <a:latin typeface="Arial"/>
                          <a:cs typeface="Arial"/>
                        </a:rPr>
                        <a:t>public</a:t>
                      </a:r>
                      <a:r>
                        <a:rPr sz="1000" spc="-15" dirty="0">
                          <a:latin typeface="Arial"/>
                          <a:cs typeface="Arial"/>
                        </a:rPr>
                        <a:t> </a:t>
                      </a:r>
                      <a:r>
                        <a:rPr sz="1000" spc="5" dirty="0">
                          <a:latin typeface="Arial"/>
                          <a:cs typeface="Arial"/>
                        </a:rPr>
                        <a:t>policies</a:t>
                      </a:r>
                      <a:r>
                        <a:rPr sz="1000" spc="-15" dirty="0">
                          <a:latin typeface="Arial"/>
                          <a:cs typeface="Arial"/>
                        </a:rPr>
                        <a:t> </a:t>
                      </a:r>
                      <a:r>
                        <a:rPr sz="1000" spc="10" dirty="0">
                          <a:latin typeface="Arial"/>
                          <a:cs typeface="Arial"/>
                        </a:rPr>
                        <a:t>for</a:t>
                      </a:r>
                      <a:r>
                        <a:rPr sz="1000" spc="-15" dirty="0">
                          <a:latin typeface="Arial"/>
                          <a:cs typeface="Arial"/>
                        </a:rPr>
                        <a:t> </a:t>
                      </a:r>
                      <a:r>
                        <a:rPr sz="1000" dirty="0">
                          <a:latin typeface="Arial"/>
                          <a:cs typeface="Arial"/>
                        </a:rPr>
                        <a:t>delivery</a:t>
                      </a:r>
                      <a:r>
                        <a:rPr sz="1000" spc="-15" dirty="0">
                          <a:latin typeface="Arial"/>
                          <a:cs typeface="Arial"/>
                        </a:rPr>
                        <a:t> </a:t>
                      </a:r>
                      <a:r>
                        <a:rPr sz="1000" spc="20" dirty="0">
                          <a:latin typeface="Arial"/>
                          <a:cs typeface="Arial"/>
                        </a:rPr>
                        <a:t>of</a:t>
                      </a:r>
                      <a:r>
                        <a:rPr sz="1000" spc="-15" dirty="0">
                          <a:latin typeface="Arial"/>
                          <a:cs typeface="Arial"/>
                        </a:rPr>
                        <a:t> </a:t>
                      </a:r>
                      <a:r>
                        <a:rPr sz="1000" spc="-5" dirty="0">
                          <a:latin typeface="Arial"/>
                          <a:cs typeface="Arial"/>
                        </a:rPr>
                        <a:t>five</a:t>
                      </a:r>
                      <a:r>
                        <a:rPr sz="1000" spc="-15" dirty="0">
                          <a:latin typeface="Arial"/>
                          <a:cs typeface="Arial"/>
                        </a:rPr>
                        <a:t> </a:t>
                      </a:r>
                      <a:r>
                        <a:rPr sz="1000" spc="35" dirty="0">
                          <a:latin typeface="Arial"/>
                          <a:cs typeface="Arial"/>
                        </a:rPr>
                        <a:t>to</a:t>
                      </a:r>
                      <a:r>
                        <a:rPr sz="1000" spc="-15" dirty="0">
                          <a:latin typeface="Arial"/>
                          <a:cs typeface="Arial"/>
                        </a:rPr>
                        <a:t> </a:t>
                      </a:r>
                      <a:r>
                        <a:rPr sz="1000" spc="20" dirty="0">
                          <a:latin typeface="Arial"/>
                          <a:cs typeface="Arial"/>
                        </a:rPr>
                        <a:t>eight</a:t>
                      </a:r>
                      <a:r>
                        <a:rPr sz="1000" spc="-15" dirty="0">
                          <a:latin typeface="Arial"/>
                          <a:cs typeface="Arial"/>
                        </a:rPr>
                        <a:t> </a:t>
                      </a:r>
                      <a:r>
                        <a:rPr sz="1000" spc="-20" dirty="0">
                          <a:latin typeface="Arial"/>
                          <a:cs typeface="Arial"/>
                        </a:rPr>
                        <a:t>services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13</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13</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13</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06"/>
                  </a:ext>
                </a:extLst>
              </a:tr>
              <a:tr h="220500">
                <a:tc>
                  <a:txBody>
                    <a:bodyPr/>
                    <a:lstStyle/>
                    <a:p>
                      <a:pPr marL="53975">
                        <a:lnSpc>
                          <a:spcPct val="100000"/>
                        </a:lnSpc>
                        <a:spcBef>
                          <a:spcPts val="229"/>
                        </a:spcBef>
                      </a:pPr>
                      <a:r>
                        <a:rPr sz="1000" spc="15" dirty="0">
                          <a:latin typeface="Arial"/>
                          <a:cs typeface="Arial"/>
                        </a:rPr>
                        <a:t>Number</a:t>
                      </a:r>
                      <a:r>
                        <a:rPr sz="1000" spc="-15" dirty="0">
                          <a:latin typeface="Arial"/>
                          <a:cs typeface="Arial"/>
                        </a:rPr>
                        <a:t> </a:t>
                      </a:r>
                      <a:r>
                        <a:rPr sz="1000" spc="20" dirty="0">
                          <a:latin typeface="Arial"/>
                          <a:cs typeface="Arial"/>
                        </a:rPr>
                        <a:t>of</a:t>
                      </a:r>
                      <a:r>
                        <a:rPr sz="1000" spc="-15" dirty="0">
                          <a:latin typeface="Arial"/>
                          <a:cs typeface="Arial"/>
                        </a:rPr>
                        <a:t> </a:t>
                      </a:r>
                      <a:r>
                        <a:rPr sz="1000" dirty="0">
                          <a:latin typeface="Arial"/>
                          <a:cs typeface="Arial"/>
                        </a:rPr>
                        <a:t>countries</a:t>
                      </a:r>
                      <a:r>
                        <a:rPr sz="1000" spc="-15" dirty="0">
                          <a:latin typeface="Arial"/>
                          <a:cs typeface="Arial"/>
                        </a:rPr>
                        <a:t> </a:t>
                      </a:r>
                      <a:r>
                        <a:rPr sz="1000" spc="10" dirty="0">
                          <a:latin typeface="Arial"/>
                          <a:cs typeface="Arial"/>
                        </a:rPr>
                        <a:t>with</a:t>
                      </a:r>
                      <a:r>
                        <a:rPr sz="1000" spc="-15" dirty="0">
                          <a:latin typeface="Arial"/>
                          <a:cs typeface="Arial"/>
                        </a:rPr>
                        <a:t> </a:t>
                      </a:r>
                      <a:r>
                        <a:rPr sz="1000" spc="15" dirty="0">
                          <a:latin typeface="Arial"/>
                          <a:cs typeface="Arial"/>
                        </a:rPr>
                        <a:t>public</a:t>
                      </a:r>
                      <a:r>
                        <a:rPr sz="1000" spc="-15" dirty="0">
                          <a:latin typeface="Arial"/>
                          <a:cs typeface="Arial"/>
                        </a:rPr>
                        <a:t> </a:t>
                      </a:r>
                      <a:r>
                        <a:rPr sz="1000" spc="5" dirty="0">
                          <a:latin typeface="Arial"/>
                          <a:cs typeface="Arial"/>
                        </a:rPr>
                        <a:t>policies</a:t>
                      </a:r>
                      <a:r>
                        <a:rPr sz="1000" spc="-10" dirty="0">
                          <a:latin typeface="Arial"/>
                          <a:cs typeface="Arial"/>
                        </a:rPr>
                        <a:t> </a:t>
                      </a:r>
                      <a:r>
                        <a:rPr sz="1000" spc="10" dirty="0">
                          <a:latin typeface="Arial"/>
                          <a:cs typeface="Arial"/>
                        </a:rPr>
                        <a:t>for</a:t>
                      </a:r>
                      <a:r>
                        <a:rPr sz="1000" spc="-15" dirty="0">
                          <a:latin typeface="Arial"/>
                          <a:cs typeface="Arial"/>
                        </a:rPr>
                        <a:t> </a:t>
                      </a:r>
                      <a:r>
                        <a:rPr sz="1000" dirty="0">
                          <a:latin typeface="Arial"/>
                          <a:cs typeface="Arial"/>
                        </a:rPr>
                        <a:t>delivery</a:t>
                      </a:r>
                      <a:r>
                        <a:rPr sz="1000" spc="-15" dirty="0">
                          <a:latin typeface="Arial"/>
                          <a:cs typeface="Arial"/>
                        </a:rPr>
                        <a:t> </a:t>
                      </a:r>
                      <a:r>
                        <a:rPr sz="1000" spc="20" dirty="0">
                          <a:latin typeface="Arial"/>
                          <a:cs typeface="Arial"/>
                        </a:rPr>
                        <a:t>of</a:t>
                      </a:r>
                      <a:r>
                        <a:rPr sz="1000" spc="-15" dirty="0">
                          <a:latin typeface="Arial"/>
                          <a:cs typeface="Arial"/>
                        </a:rPr>
                        <a:t> </a:t>
                      </a:r>
                      <a:r>
                        <a:rPr sz="1000" spc="10" dirty="0">
                          <a:latin typeface="Arial"/>
                          <a:cs typeface="Arial"/>
                        </a:rPr>
                        <a:t>four</a:t>
                      </a:r>
                      <a:r>
                        <a:rPr sz="1000" spc="-15" dirty="0">
                          <a:latin typeface="Arial"/>
                          <a:cs typeface="Arial"/>
                        </a:rPr>
                        <a:t> </a:t>
                      </a:r>
                      <a:r>
                        <a:rPr sz="1000" spc="-20" dirty="0">
                          <a:latin typeface="Arial"/>
                          <a:cs typeface="Arial"/>
                        </a:rPr>
                        <a:t>services</a:t>
                      </a:r>
                      <a:r>
                        <a:rPr sz="1000" spc="-15" dirty="0">
                          <a:latin typeface="Arial"/>
                          <a:cs typeface="Arial"/>
                        </a:rPr>
                        <a:t> </a:t>
                      </a:r>
                      <a:r>
                        <a:rPr sz="1000" spc="15" dirty="0">
                          <a:latin typeface="Arial"/>
                          <a:cs typeface="Arial"/>
                        </a:rPr>
                        <a:t>or</a:t>
                      </a:r>
                      <a:r>
                        <a:rPr sz="1000" spc="-10" dirty="0">
                          <a:latin typeface="Arial"/>
                          <a:cs typeface="Arial"/>
                        </a:rPr>
                        <a:t> </a:t>
                      </a:r>
                      <a:r>
                        <a:rPr sz="1000" spc="-30" dirty="0">
                          <a:latin typeface="Arial"/>
                          <a:cs typeface="Arial"/>
                        </a:rPr>
                        <a:t>less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ctr"/>
                      <a:r>
                        <a:rPr lang="en-CH" sz="900" b="0" i="0" u="none" strike="noStrike">
                          <a:solidFill>
                            <a:srgbClr val="000000"/>
                          </a:solidFill>
                          <a:effectLst/>
                          <a:latin typeface="Arial" panose="020B0604020202020204" pitchFamily="34" charset="0"/>
                          <a:cs typeface="Arial" panose="020B0604020202020204" pitchFamily="34" charset="0"/>
                        </a:rPr>
                        <a:t>4</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ctr"/>
                      <a:r>
                        <a:rPr lang="en-CH" sz="900" b="0" i="0" u="none" strike="noStrike" dirty="0">
                          <a:solidFill>
                            <a:srgbClr val="000000"/>
                          </a:solidFill>
                          <a:effectLst/>
                          <a:latin typeface="Arial" panose="020B0604020202020204" pitchFamily="34" charset="0"/>
                          <a:cs typeface="Arial" panose="020B0604020202020204" pitchFamily="34" charset="0"/>
                        </a:rPr>
                        <a:t>4</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282769447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4">
            <a:extLst>
              <a:ext uri="{FF2B5EF4-FFF2-40B4-BE49-F238E27FC236}">
                <a16:creationId xmlns:a16="http://schemas.microsoft.com/office/drawing/2014/main" id="{8BCC4431-A1C4-4674-937C-79D5B1E36406}"/>
              </a:ext>
            </a:extLst>
          </p:cNvPr>
          <p:cNvGraphicFramePr>
            <a:graphicFrameLocks noGrp="1"/>
          </p:cNvGraphicFramePr>
          <p:nvPr>
            <p:extLst>
              <p:ext uri="{D42A27DB-BD31-4B8C-83A1-F6EECF244321}">
                <p14:modId xmlns:p14="http://schemas.microsoft.com/office/powerpoint/2010/main" val="4189436958"/>
              </p:ext>
            </p:extLst>
          </p:nvPr>
        </p:nvGraphicFramePr>
        <p:xfrm>
          <a:off x="360000" y="1620000"/>
          <a:ext cx="9576000" cy="2664000"/>
        </p:xfrm>
        <a:graphic>
          <a:graphicData uri="http://schemas.openxmlformats.org/drawingml/2006/table">
            <a:tbl>
              <a:tblPr firstRow="1" bandRow="1"/>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756000">
                  <a:extLst>
                    <a:ext uri="{9D8B030D-6E8A-4147-A177-3AD203B41FA5}">
                      <a16:colId xmlns:a16="http://schemas.microsoft.com/office/drawing/2014/main" val="20002"/>
                    </a:ext>
                  </a:extLst>
                </a:gridCol>
                <a:gridCol w="792000">
                  <a:extLst>
                    <a:ext uri="{9D8B030D-6E8A-4147-A177-3AD203B41FA5}">
                      <a16:colId xmlns:a16="http://schemas.microsoft.com/office/drawing/2014/main" val="20003"/>
                    </a:ext>
                  </a:extLst>
                </a:gridCol>
                <a:gridCol w="756000">
                  <a:extLst>
                    <a:ext uri="{9D8B030D-6E8A-4147-A177-3AD203B41FA5}">
                      <a16:colId xmlns:a16="http://schemas.microsoft.com/office/drawing/2014/main" val="20004"/>
                    </a:ext>
                  </a:extLst>
                </a:gridCol>
                <a:gridCol w="756000">
                  <a:extLst>
                    <a:ext uri="{9D8B030D-6E8A-4147-A177-3AD203B41FA5}">
                      <a16:colId xmlns:a16="http://schemas.microsoft.com/office/drawing/2014/main" val="20005"/>
                    </a:ext>
                  </a:extLst>
                </a:gridCol>
                <a:gridCol w="756000">
                  <a:extLst>
                    <a:ext uri="{9D8B030D-6E8A-4147-A177-3AD203B41FA5}">
                      <a16:colId xmlns:a16="http://schemas.microsoft.com/office/drawing/2014/main" val="20006"/>
                    </a:ext>
                  </a:extLst>
                </a:gridCol>
                <a:gridCol w="756000">
                  <a:extLst>
                    <a:ext uri="{9D8B030D-6E8A-4147-A177-3AD203B41FA5}">
                      <a16:colId xmlns:a16="http://schemas.microsoft.com/office/drawing/2014/main" val="20007"/>
                    </a:ext>
                  </a:extLst>
                </a:gridCol>
                <a:gridCol w="756000">
                  <a:extLst>
                    <a:ext uri="{9D8B030D-6E8A-4147-A177-3AD203B41FA5}">
                      <a16:colId xmlns:a16="http://schemas.microsoft.com/office/drawing/2014/main" val="20008"/>
                    </a:ext>
                  </a:extLst>
                </a:gridCol>
                <a:gridCol w="756000">
                  <a:extLst>
                    <a:ext uri="{9D8B030D-6E8A-4147-A177-3AD203B41FA5}">
                      <a16:colId xmlns:a16="http://schemas.microsoft.com/office/drawing/2014/main" val="20009"/>
                    </a:ext>
                  </a:extLst>
                </a:gridCol>
                <a:gridCol w="756000">
                  <a:extLst>
                    <a:ext uri="{9D8B030D-6E8A-4147-A177-3AD203B41FA5}">
                      <a16:colId xmlns:a16="http://schemas.microsoft.com/office/drawing/2014/main" val="20010"/>
                    </a:ext>
                  </a:extLst>
                </a:gridCol>
                <a:gridCol w="756000">
                  <a:extLst>
                    <a:ext uri="{9D8B030D-6E8A-4147-A177-3AD203B41FA5}">
                      <a16:colId xmlns:a16="http://schemas.microsoft.com/office/drawing/2014/main" val="20011"/>
                    </a:ext>
                  </a:extLst>
                </a:gridCol>
              </a:tblGrid>
              <a:tr h="11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Country</a:t>
                      </a:r>
                    </a:p>
                  </a:txBody>
                  <a:tcPr marL="36000" marR="0" marT="72000" marB="0">
                    <a:lnL w="6350" cap="flat" cmpd="sng" algn="ctr">
                      <a:solidFill>
                        <a:schemeClr val="tx1">
                          <a:lumMod val="75000"/>
                          <a:lumOff val="2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National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Sex workers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lang="en-GB" sz="800" b="1" kern="1200" spc="0" baseline="0" dirty="0">
                          <a:solidFill>
                            <a:schemeClr val="bg1"/>
                          </a:solidFill>
                          <a:latin typeface="+mn-lt"/>
                          <a:ea typeface="+mn-ea"/>
                          <a:cs typeface="Arial"/>
                        </a:rPr>
                        <a:t>S</a:t>
                      </a:r>
                      <a:r>
                        <a:rPr sz="800" b="1" kern="1200" spc="0" baseline="0" dirty="0">
                          <a:solidFill>
                            <a:schemeClr val="bg1"/>
                          </a:solidFill>
                          <a:latin typeface="+mn-lt"/>
                          <a:ea typeface="+mn-ea"/>
                          <a:cs typeface="Arial"/>
                        </a:rPr>
                        <a:t>ex workers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extLst>
                  <a:ext uri="{0D108BD9-81ED-4DB2-BD59-A6C34878D82A}">
                    <a16:rowId xmlns:a16="http://schemas.microsoft.com/office/drawing/2014/main" val="10000"/>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sz="900" b="0" spc="-25" dirty="0">
                          <a:solidFill>
                            <a:schemeClr val="tx1"/>
                          </a:solidFill>
                          <a:latin typeface="+mn-lt"/>
                          <a:cs typeface="Arial"/>
                        </a:rPr>
                        <a:t>Kenya</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sz="800" spc="-30" dirty="0">
                          <a:solidFill>
                            <a:schemeClr val="tx1"/>
                          </a:solidFill>
                          <a:latin typeface="+mn-lt"/>
                          <a:cs typeface="Arial"/>
                        </a:rPr>
                        <a:t>30 540</a:t>
                      </a:r>
                      <a:r>
                        <a:rPr sz="800" spc="-135" dirty="0">
                          <a:solidFill>
                            <a:schemeClr val="tx1"/>
                          </a:solidFill>
                          <a:latin typeface="+mn-lt"/>
                          <a:cs typeface="Arial"/>
                        </a:rPr>
                        <a:t> </a:t>
                      </a:r>
                      <a:r>
                        <a:rPr sz="800" spc="-30" dirty="0">
                          <a:solidFill>
                            <a:schemeClr val="tx1"/>
                          </a:solidFill>
                          <a:latin typeface="+mn-lt"/>
                          <a:cs typeface="Arial"/>
                        </a:rPr>
                        <a:t>000</a:t>
                      </a:r>
                      <a:endParaRPr sz="800" dirty="0">
                        <a:solidFill>
                          <a:schemeClr val="tx1"/>
                        </a:solidFill>
                        <a:latin typeface="+mn-lt"/>
                        <a:cs typeface="Arial"/>
                      </a:endParaRP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sz="900" b="0" dirty="0">
                          <a:solidFill>
                            <a:schemeClr val="tx1"/>
                          </a:solidFill>
                          <a:latin typeface="+mn-lt"/>
                          <a:cs typeface="Arial"/>
                        </a:rPr>
                        <a:t>Lesotho</a:t>
                      </a: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sz="800" spc="-30" dirty="0">
                          <a:solidFill>
                            <a:schemeClr val="tx1"/>
                          </a:solidFill>
                          <a:latin typeface="+mn-lt"/>
                          <a:cs typeface="Arial"/>
                        </a:rPr>
                        <a:t>1 464</a:t>
                      </a:r>
                      <a:r>
                        <a:rPr sz="800" spc="-130" dirty="0">
                          <a:solidFill>
                            <a:schemeClr val="tx1"/>
                          </a:solidFill>
                          <a:latin typeface="+mn-lt"/>
                          <a:cs typeface="Arial"/>
                        </a:rPr>
                        <a:t> </a:t>
                      </a:r>
                      <a:r>
                        <a:rPr sz="800" spc="-30" dirty="0">
                          <a:solidFill>
                            <a:schemeClr val="tx1"/>
                          </a:solidFill>
                          <a:latin typeface="+mn-lt"/>
                          <a:cs typeface="Arial"/>
                        </a:rPr>
                        <a:t>000</a:t>
                      </a:r>
                      <a:endParaRPr sz="800" dirty="0">
                        <a:solidFill>
                          <a:schemeClr val="tx1"/>
                        </a:solidFill>
                        <a:latin typeface="+mn-lt"/>
                        <a:cs typeface="Arial"/>
                      </a:endParaRP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83D0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83D0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sz="900" b="0" spc="-10" dirty="0">
                          <a:solidFill>
                            <a:schemeClr val="tx1"/>
                          </a:solidFill>
                          <a:latin typeface="+mn-lt"/>
                          <a:cs typeface="Arial"/>
                        </a:rPr>
                        <a:t>Madagascar</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sz="800" spc="-30" dirty="0">
                          <a:solidFill>
                            <a:schemeClr val="tx1"/>
                          </a:solidFill>
                          <a:latin typeface="+mn-lt"/>
                          <a:cs typeface="Arial"/>
                        </a:rPr>
                        <a:t>15 584</a:t>
                      </a:r>
                      <a:r>
                        <a:rPr sz="800" spc="-135" dirty="0">
                          <a:solidFill>
                            <a:schemeClr val="tx1"/>
                          </a:solidFill>
                          <a:latin typeface="+mn-lt"/>
                          <a:cs typeface="Arial"/>
                        </a:rPr>
                        <a:t> </a:t>
                      </a:r>
                      <a:r>
                        <a:rPr sz="800" spc="-30" dirty="0">
                          <a:solidFill>
                            <a:schemeClr val="tx1"/>
                          </a:solidFill>
                          <a:latin typeface="+mn-lt"/>
                          <a:cs typeface="Arial"/>
                        </a:rPr>
                        <a:t>000</a:t>
                      </a:r>
                      <a:endParaRPr sz="800">
                        <a:solidFill>
                          <a:schemeClr val="tx1"/>
                        </a:solidFill>
                        <a:latin typeface="+mn-lt"/>
                        <a:cs typeface="Arial"/>
                      </a:endParaRP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sz="900" b="0" spc="-5" dirty="0">
                          <a:solidFill>
                            <a:schemeClr val="tx1"/>
                          </a:solidFill>
                          <a:latin typeface="+mn-lt"/>
                          <a:cs typeface="Arial"/>
                        </a:rPr>
                        <a:t>Malawi</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sz="800" spc="-30" dirty="0">
                          <a:solidFill>
                            <a:schemeClr val="tx1"/>
                          </a:solidFill>
                          <a:latin typeface="+mn-lt"/>
                          <a:cs typeface="Arial"/>
                        </a:rPr>
                        <a:t>10 782</a:t>
                      </a:r>
                      <a:r>
                        <a:rPr sz="800" spc="-135" dirty="0">
                          <a:solidFill>
                            <a:schemeClr val="tx1"/>
                          </a:solidFill>
                          <a:latin typeface="+mn-lt"/>
                          <a:cs typeface="Arial"/>
                        </a:rPr>
                        <a:t> </a:t>
                      </a:r>
                      <a:r>
                        <a:rPr sz="800" spc="-30" dirty="0">
                          <a:solidFill>
                            <a:schemeClr val="tx1"/>
                          </a:solidFill>
                          <a:latin typeface="+mn-lt"/>
                          <a:cs typeface="Arial"/>
                        </a:rPr>
                        <a:t>000</a:t>
                      </a:r>
                      <a:endParaRPr sz="800">
                        <a:solidFill>
                          <a:schemeClr val="tx1"/>
                        </a:solidFill>
                        <a:latin typeface="+mn-lt"/>
                        <a:cs typeface="Arial"/>
                      </a:endParaRP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99060" algn="r">
                        <a:lnSpc>
                          <a:spcPct val="100000"/>
                        </a:lnSpc>
                        <a:spcBef>
                          <a:spcPts val="229"/>
                        </a:spcBef>
                      </a:pPr>
                      <a:r>
                        <a:rPr sz="800" spc="-30" dirty="0">
                          <a:solidFill>
                            <a:schemeClr val="tx1"/>
                          </a:solidFill>
                          <a:latin typeface="+mn-lt"/>
                          <a:cs typeface="Arial"/>
                        </a:rPr>
                        <a:t>15</a:t>
                      </a:r>
                      <a:r>
                        <a:rPr sz="800" spc="-35" dirty="0">
                          <a:solidFill>
                            <a:schemeClr val="tx1"/>
                          </a:solidFill>
                          <a:latin typeface="+mn-lt"/>
                          <a:cs typeface="Arial"/>
                        </a:rPr>
                        <a:t> </a:t>
                      </a:r>
                      <a:r>
                        <a:rPr sz="800" spc="-30" dirty="0">
                          <a:solidFill>
                            <a:schemeClr val="tx1"/>
                          </a:solidFill>
                          <a:latin typeface="+mn-lt"/>
                          <a:cs typeface="Arial"/>
                        </a:rPr>
                        <a:t>000</a:t>
                      </a:r>
                      <a:endParaRPr sz="800" dirty="0">
                        <a:solidFill>
                          <a:schemeClr val="tx1"/>
                        </a:solidFill>
                        <a:latin typeface="+mn-lt"/>
                        <a:cs typeface="Arial"/>
                      </a:endParaRPr>
                    </a:p>
                  </a:txBody>
                  <a:tcPr marL="0" marR="216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32080" algn="r">
                        <a:lnSpc>
                          <a:spcPct val="100000"/>
                        </a:lnSpc>
                        <a:spcBef>
                          <a:spcPts val="229"/>
                        </a:spcBef>
                      </a:pPr>
                      <a:r>
                        <a:rPr sz="800" spc="-30" dirty="0">
                          <a:solidFill>
                            <a:schemeClr val="tx1"/>
                          </a:solidFill>
                          <a:latin typeface="+mn-lt"/>
                          <a:cs typeface="Arial"/>
                        </a:rPr>
                        <a:t>0.14</a:t>
                      </a:r>
                      <a:endParaRPr sz="800" dirty="0">
                        <a:solidFill>
                          <a:schemeClr val="tx1"/>
                        </a:solidFill>
                        <a:latin typeface="+mn-lt"/>
                        <a:cs typeface="Arial"/>
                      </a:endParaRPr>
                    </a:p>
                  </a:txBody>
                  <a:tcPr marL="0" marR="216000" marT="29209"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sz="900" b="0" spc="-20" dirty="0">
                          <a:solidFill>
                            <a:schemeClr val="tx1"/>
                          </a:solidFill>
                          <a:latin typeface="+mn-lt"/>
                          <a:cs typeface="Arial"/>
                        </a:rPr>
                        <a:t>Seychelles</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sz="800" spc="-30" dirty="0">
                          <a:solidFill>
                            <a:schemeClr val="tx1"/>
                          </a:solidFill>
                          <a:latin typeface="+mn-lt"/>
                          <a:cs typeface="Arial"/>
                        </a:rPr>
                        <a:t>75</a:t>
                      </a:r>
                      <a:r>
                        <a:rPr sz="800" spc="-80" dirty="0">
                          <a:solidFill>
                            <a:schemeClr val="tx1"/>
                          </a:solidFill>
                          <a:latin typeface="+mn-lt"/>
                          <a:cs typeface="Arial"/>
                        </a:rPr>
                        <a:t> </a:t>
                      </a:r>
                      <a:r>
                        <a:rPr sz="800" spc="-30" dirty="0">
                          <a:solidFill>
                            <a:schemeClr val="tx1"/>
                          </a:solidFill>
                          <a:latin typeface="+mn-lt"/>
                          <a:cs typeface="Arial"/>
                        </a:rPr>
                        <a:t>000</a:t>
                      </a:r>
                      <a:endParaRPr sz="800">
                        <a:solidFill>
                          <a:schemeClr val="tx1"/>
                        </a:solidFill>
                        <a:latin typeface="+mn-lt"/>
                        <a:cs typeface="Arial"/>
                      </a:endParaRP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sz="900" b="0" spc="-5" dirty="0">
                          <a:solidFill>
                            <a:schemeClr val="tx1"/>
                          </a:solidFill>
                          <a:latin typeface="+mn-lt"/>
                          <a:cs typeface="Arial"/>
                        </a:rPr>
                        <a:t>South</a:t>
                      </a:r>
                      <a:r>
                        <a:rPr sz="900" b="0" spc="-30" dirty="0">
                          <a:solidFill>
                            <a:schemeClr val="tx1"/>
                          </a:solidFill>
                          <a:latin typeface="+mn-lt"/>
                          <a:cs typeface="Arial"/>
                        </a:rPr>
                        <a:t> </a:t>
                      </a:r>
                      <a:r>
                        <a:rPr sz="900" b="0" spc="-5" dirty="0">
                          <a:solidFill>
                            <a:schemeClr val="tx1"/>
                          </a:solidFill>
                          <a:latin typeface="+mn-lt"/>
                          <a:cs typeface="Arial"/>
                        </a:rPr>
                        <a:t>Africa</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sz="800" spc="-30" dirty="0">
                          <a:solidFill>
                            <a:schemeClr val="tx1"/>
                          </a:solidFill>
                          <a:latin typeface="+mn-lt"/>
                          <a:cs typeface="Arial"/>
                        </a:rPr>
                        <a:t>40 879</a:t>
                      </a:r>
                      <a:r>
                        <a:rPr sz="800" spc="-135" dirty="0">
                          <a:solidFill>
                            <a:schemeClr val="tx1"/>
                          </a:solidFill>
                          <a:latin typeface="+mn-lt"/>
                          <a:cs typeface="Arial"/>
                        </a:rPr>
                        <a:t> </a:t>
                      </a:r>
                      <a:r>
                        <a:rPr sz="800" spc="-30" dirty="0">
                          <a:solidFill>
                            <a:schemeClr val="tx1"/>
                          </a:solidFill>
                          <a:latin typeface="+mn-lt"/>
                          <a:cs typeface="Arial"/>
                        </a:rPr>
                        <a:t>000</a:t>
                      </a:r>
                      <a:endParaRPr sz="800">
                        <a:solidFill>
                          <a:schemeClr val="tx1"/>
                        </a:solidFill>
                        <a:latin typeface="+mn-lt"/>
                        <a:cs typeface="Arial"/>
                      </a:endParaRP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83D0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sz="900" b="0" spc="-5" dirty="0">
                          <a:solidFill>
                            <a:schemeClr val="tx1"/>
                          </a:solidFill>
                          <a:latin typeface="+mn-lt"/>
                          <a:cs typeface="Arial"/>
                        </a:rPr>
                        <a:t>Uganda</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sz="800" spc="-30" dirty="0">
                          <a:solidFill>
                            <a:schemeClr val="tx1"/>
                          </a:solidFill>
                          <a:latin typeface="+mn-lt"/>
                          <a:cs typeface="Arial"/>
                        </a:rPr>
                        <a:t>23 286</a:t>
                      </a:r>
                      <a:r>
                        <a:rPr sz="800" spc="-135" dirty="0">
                          <a:solidFill>
                            <a:schemeClr val="tx1"/>
                          </a:solidFill>
                          <a:latin typeface="+mn-lt"/>
                          <a:cs typeface="Arial"/>
                        </a:rPr>
                        <a:t> </a:t>
                      </a:r>
                      <a:r>
                        <a:rPr sz="800" spc="-30" dirty="0">
                          <a:solidFill>
                            <a:schemeClr val="tx1"/>
                          </a:solidFill>
                          <a:latin typeface="+mn-lt"/>
                          <a:cs typeface="Arial"/>
                        </a:rPr>
                        <a:t>000</a:t>
                      </a:r>
                      <a:endParaRPr sz="800" dirty="0">
                        <a:solidFill>
                          <a:schemeClr val="tx1"/>
                        </a:solidFill>
                        <a:latin typeface="+mn-lt"/>
                        <a:cs typeface="Arial"/>
                      </a:endParaRP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dirty="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endParaRPr sz="800">
                        <a:solidFill>
                          <a:schemeClr val="tx1"/>
                        </a:solidFill>
                        <a:latin typeface="+mn-lt"/>
                        <a:cs typeface="Times New Roman"/>
                      </a:endParaRPr>
                    </a:p>
                  </a:txBody>
                  <a:tcPr marL="0" marR="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216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pSp>
        <p:nvGrpSpPr>
          <p:cNvPr id="2" name="Group 1">
            <a:extLst>
              <a:ext uri="{FF2B5EF4-FFF2-40B4-BE49-F238E27FC236}">
                <a16:creationId xmlns:a16="http://schemas.microsoft.com/office/drawing/2014/main" id="{41D3009F-BE39-4937-9629-039A6749A86C}"/>
              </a:ext>
            </a:extLst>
          </p:cNvPr>
          <p:cNvGrpSpPr/>
          <p:nvPr/>
        </p:nvGrpSpPr>
        <p:grpSpPr>
          <a:xfrm>
            <a:off x="0" y="0"/>
            <a:ext cx="10285200" cy="6096221"/>
            <a:chOff x="0" y="0"/>
            <a:chExt cx="10285200" cy="609622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r>
                <a:rPr lang="en-GB" sz="2400" kern="100" dirty="0">
                  <a:solidFill>
                    <a:prstClr val="white"/>
                  </a:solidFill>
                  <a:latin typeface="Arial" panose="020B0604020202020204" pitchFamily="34" charset="0"/>
                  <a:cs typeface="Arial" panose="020B0604020202020204" pitchFamily="34" charset="0"/>
                </a:rPr>
                <a:t>Estimated size of key populations, eastern and southern Africa,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5850000"/>
              <a:ext cx="6943739" cy="246221"/>
            </a:xfrm>
            <a:prstGeom prst="rect">
              <a:avLst/>
            </a:prstGeom>
          </p:spPr>
          <p:txBody>
            <a:bodyPr wrap="square" lIns="0" tIns="0" rIns="0" bIns="0">
              <a:spAutoFit/>
            </a:bodyPr>
            <a:lstStyle/>
            <a:p>
              <a:pPr lvl="0">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lang="en-GB" sz="800" dirty="0">
                  <a:solidFill>
                    <a:srgbClr val="231F20"/>
                  </a:solidFill>
                  <a:latin typeface="Arial"/>
                  <a:cs typeface="Arial"/>
                </a:rPr>
                <a:t>Global AIDS Monitoring, 2018; United Nations, Department of Economic and Social Affairs, Population Division. World population prospects: the 2017 revision. 2018 (custom data acquired via website).</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5" name="object 15">
              <a:extLst>
                <a:ext uri="{FF2B5EF4-FFF2-40B4-BE49-F238E27FC236}">
                  <a16:creationId xmlns:a16="http://schemas.microsoft.com/office/drawing/2014/main" id="{A55ADDEA-E51F-4FB0-AECD-CA11DA553DEB}"/>
                </a:ext>
              </a:extLst>
            </p:cNvPr>
            <p:cNvSpPr txBox="1"/>
            <p:nvPr/>
          </p:nvSpPr>
          <p:spPr>
            <a:xfrm>
              <a:off x="432000" y="4860000"/>
              <a:ext cx="3556086" cy="369332"/>
            </a:xfrm>
            <a:prstGeom prst="rect">
              <a:avLst/>
            </a:prstGeom>
          </p:spPr>
          <p:txBody>
            <a:bodyPr wrap="square" lIns="0" tIns="0" rIns="0" bIns="0">
              <a:spAutoFit/>
            </a:bodyPr>
            <a:lstStyle>
              <a:defPPr>
                <a:defRPr lang="en-US"/>
              </a:defPPr>
              <a:lvl1pPr marL="266700" marR="0" lvl="0" indent="-266700" defTabSz="914400" eaLnBrk="1" latinLnBrk="0" hangingPunct="1">
                <a:lnSpc>
                  <a:spcPct val="100000"/>
                </a:lnSpc>
                <a:buClrTx/>
                <a:buSzTx/>
                <a:buFontTx/>
                <a:buNone/>
                <a:tabLst>
                  <a:tab pos="266700" algn="l"/>
                </a:tabLst>
                <a:defRPr kumimoji="0" sz="700" b="0" i="0" u="none" strike="noStrike" cap="none" spc="0" normalizeH="0" baseline="0">
                  <a:ln>
                    <a:noFill/>
                  </a:ln>
                  <a:solidFill>
                    <a:prstClr val="black"/>
                  </a:solidFill>
                  <a:effectLst/>
                  <a:uLnTx/>
                  <a:uFillTx/>
                </a:defRPr>
              </a:lvl1pPr>
            </a:lstStyle>
            <a:p>
              <a:r>
                <a:rPr sz="800" dirty="0"/>
                <a:t>The regions for which the local population size estimate refers are as</a:t>
              </a:r>
              <a:r>
                <a:rPr lang="en-GB" sz="800" dirty="0"/>
                <a:t> </a:t>
              </a:r>
              <a:r>
                <a:rPr sz="800" dirty="0"/>
                <a:t>follows:</a:t>
              </a:r>
            </a:p>
            <a:p>
              <a:r>
                <a:rPr sz="800" dirty="0"/>
                <a:t>Lesotho: Butha Buthe, Mafeteng, Maseru and Leribe.</a:t>
              </a:r>
            </a:p>
            <a:p>
              <a:r>
                <a:rPr sz="800" dirty="0"/>
                <a:t>South Africa: Cape Town Metro, Durban Metro and Johannesburg Metro.</a:t>
              </a:r>
            </a:p>
          </p:txBody>
        </p:sp>
        <p:grpSp>
          <p:nvGrpSpPr>
            <p:cNvPr id="32" name="Group 31">
              <a:extLst>
                <a:ext uri="{FF2B5EF4-FFF2-40B4-BE49-F238E27FC236}">
                  <a16:creationId xmlns:a16="http://schemas.microsoft.com/office/drawing/2014/main" id="{77653525-ECBE-47CE-9959-3337B16EAAD7}"/>
                </a:ext>
              </a:extLst>
            </p:cNvPr>
            <p:cNvGrpSpPr/>
            <p:nvPr/>
          </p:nvGrpSpPr>
          <p:grpSpPr>
            <a:xfrm>
              <a:off x="432000" y="4500000"/>
              <a:ext cx="5890357" cy="138499"/>
              <a:chOff x="720000" y="4500000"/>
              <a:chExt cx="5890357" cy="138499"/>
            </a:xfrm>
          </p:grpSpPr>
          <p:grpSp>
            <p:nvGrpSpPr>
              <p:cNvPr id="4" name="Group 3">
                <a:extLst>
                  <a:ext uri="{FF2B5EF4-FFF2-40B4-BE49-F238E27FC236}">
                    <a16:creationId xmlns:a16="http://schemas.microsoft.com/office/drawing/2014/main" id="{60170454-4197-4ADA-9B57-7948E285C24A}"/>
                  </a:ext>
                </a:extLst>
              </p:cNvPr>
              <p:cNvGrpSpPr/>
              <p:nvPr/>
            </p:nvGrpSpPr>
            <p:grpSpPr>
              <a:xfrm>
                <a:off x="2844000" y="4500000"/>
                <a:ext cx="1689295" cy="138499"/>
                <a:chOff x="3532575" y="4500000"/>
                <a:chExt cx="1689295" cy="138499"/>
              </a:xfrm>
            </p:grpSpPr>
            <p:sp>
              <p:nvSpPr>
                <p:cNvPr id="17" name="object 14">
                  <a:extLst>
                    <a:ext uri="{FF2B5EF4-FFF2-40B4-BE49-F238E27FC236}">
                      <a16:creationId xmlns:a16="http://schemas.microsoft.com/office/drawing/2014/main" id="{3BF573EF-D027-4348-87D9-2B6F29DE8AF4}"/>
                    </a:ext>
                  </a:extLst>
                </p:cNvPr>
                <p:cNvSpPr/>
                <p:nvPr/>
              </p:nvSpPr>
              <p:spPr>
                <a:xfrm>
                  <a:off x="3532575"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83D0F5"/>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18" name="TextBox 17">
                  <a:extLst>
                    <a:ext uri="{FF2B5EF4-FFF2-40B4-BE49-F238E27FC236}">
                      <a16:creationId xmlns:a16="http://schemas.microsoft.com/office/drawing/2014/main" id="{0E935F64-E908-4A70-B633-F5972180C3A3}"/>
                    </a:ext>
                  </a:extLst>
                </p:cNvPr>
                <p:cNvSpPr txBox="1"/>
                <p:nvPr/>
              </p:nvSpPr>
              <p:spPr>
                <a:xfrm>
                  <a:off x="3676575" y="4500000"/>
                  <a:ext cx="1545295" cy="138499"/>
                </a:xfrm>
                <a:prstGeom prst="rect">
                  <a:avLst/>
                </a:prstGeom>
                <a:noFill/>
              </p:spPr>
              <p:txBody>
                <a:bodyPr vert="horz" wrap="none" lIns="0" tIns="0" rIns="0" bIns="0" rtlCol="0">
                  <a:spAutoFit/>
                </a:bodyPr>
                <a:lstStyle/>
                <a:p>
                  <a:r>
                    <a:rPr lang="en-GB" sz="900" dirty="0">
                      <a:solidFill>
                        <a:schemeClr val="tx1">
                          <a:lumMod val="75000"/>
                          <a:lumOff val="25000"/>
                        </a:schemeClr>
                      </a:solidFill>
                    </a:rPr>
                    <a:t>Local population size estimate</a:t>
                  </a:r>
                </a:p>
              </p:txBody>
            </p:sp>
          </p:grpSp>
          <p:grpSp>
            <p:nvGrpSpPr>
              <p:cNvPr id="29" name="Group 28">
                <a:extLst>
                  <a:ext uri="{FF2B5EF4-FFF2-40B4-BE49-F238E27FC236}">
                    <a16:creationId xmlns:a16="http://schemas.microsoft.com/office/drawing/2014/main" id="{5E06D784-EB50-42CB-912E-0B979F36B23D}"/>
                  </a:ext>
                </a:extLst>
              </p:cNvPr>
              <p:cNvGrpSpPr/>
              <p:nvPr/>
            </p:nvGrpSpPr>
            <p:grpSpPr>
              <a:xfrm>
                <a:off x="4824000" y="4500000"/>
                <a:ext cx="951913" cy="138499"/>
                <a:chOff x="7418479" y="4500000"/>
                <a:chExt cx="951913" cy="138499"/>
              </a:xfrm>
            </p:grpSpPr>
            <p:sp>
              <p:nvSpPr>
                <p:cNvPr id="20" name="object 15">
                  <a:extLst>
                    <a:ext uri="{FF2B5EF4-FFF2-40B4-BE49-F238E27FC236}">
                      <a16:creationId xmlns:a16="http://schemas.microsoft.com/office/drawing/2014/main" id="{89EEAA3D-9F21-43BC-B4BE-ACE3DA77F7F9}"/>
                    </a:ext>
                  </a:extLst>
                </p:cNvPr>
                <p:cNvSpPr/>
                <p:nvPr/>
              </p:nvSpPr>
              <p:spPr>
                <a:xfrm>
                  <a:off x="74184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F39A"/>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2" name="TextBox 21">
                  <a:extLst>
                    <a:ext uri="{FF2B5EF4-FFF2-40B4-BE49-F238E27FC236}">
                      <a16:creationId xmlns:a16="http://schemas.microsoft.com/office/drawing/2014/main" id="{C2B62A3C-260B-4A8A-9BD9-7877CFF48912}"/>
                    </a:ext>
                  </a:extLst>
                </p:cNvPr>
                <p:cNvSpPr txBox="1"/>
                <p:nvPr/>
              </p:nvSpPr>
              <p:spPr>
                <a:xfrm>
                  <a:off x="7562479" y="4500000"/>
                  <a:ext cx="807913" cy="138499"/>
                </a:xfrm>
                <a:prstGeom prst="rect">
                  <a:avLst/>
                </a:prstGeom>
                <a:noFill/>
              </p:spPr>
              <p:txBody>
                <a:bodyPr vert="horz" wrap="none" lIns="0" tIns="0" rIns="0" bIns="0" rtlCol="0">
                  <a:spAutoFit/>
                </a:bodyPr>
                <a:lstStyle/>
                <a:p>
                  <a:r>
                    <a:rPr lang="en-GB" sz="900" dirty="0">
                      <a:solidFill>
                        <a:schemeClr val="tx1">
                          <a:lumMod val="75000"/>
                          <a:lumOff val="25000"/>
                        </a:schemeClr>
                      </a:solidFill>
                    </a:rPr>
                    <a:t>Insufficient data</a:t>
                  </a:r>
                  <a:endParaRPr lang="en-CH" sz="900" dirty="0">
                    <a:solidFill>
                      <a:schemeClr val="tx1">
                        <a:lumMod val="75000"/>
                        <a:lumOff val="25000"/>
                      </a:schemeClr>
                    </a:solidFill>
                  </a:endParaRPr>
                </a:p>
              </p:txBody>
            </p:sp>
          </p:grpSp>
          <p:grpSp>
            <p:nvGrpSpPr>
              <p:cNvPr id="31" name="Group 30">
                <a:extLst>
                  <a:ext uri="{FF2B5EF4-FFF2-40B4-BE49-F238E27FC236}">
                    <a16:creationId xmlns:a16="http://schemas.microsoft.com/office/drawing/2014/main" id="{6C6AE5E8-233E-4A0C-A02A-8B7FE66008AA}"/>
                  </a:ext>
                </a:extLst>
              </p:cNvPr>
              <p:cNvGrpSpPr/>
              <p:nvPr/>
            </p:nvGrpSpPr>
            <p:grpSpPr>
              <a:xfrm>
                <a:off x="6062400" y="4500000"/>
                <a:ext cx="547957" cy="138499"/>
                <a:chOff x="9420079" y="4500000"/>
                <a:chExt cx="547957" cy="138499"/>
              </a:xfrm>
            </p:grpSpPr>
            <p:sp>
              <p:nvSpPr>
                <p:cNvPr id="24" name="object 16">
                  <a:extLst>
                    <a:ext uri="{FF2B5EF4-FFF2-40B4-BE49-F238E27FC236}">
                      <a16:creationId xmlns:a16="http://schemas.microsoft.com/office/drawing/2014/main" id="{61A6E4DA-D9D5-48D2-AC22-C9E785FF6CDA}"/>
                    </a:ext>
                  </a:extLst>
                </p:cNvPr>
                <p:cNvSpPr/>
                <p:nvPr/>
              </p:nvSpPr>
              <p:spPr>
                <a:xfrm>
                  <a:off x="94200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DEDED"/>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5" name="TextBox 24">
                  <a:extLst>
                    <a:ext uri="{FF2B5EF4-FFF2-40B4-BE49-F238E27FC236}">
                      <a16:creationId xmlns:a16="http://schemas.microsoft.com/office/drawing/2014/main" id="{07C132F7-67AB-4664-88E5-F347B7F54C3F}"/>
                    </a:ext>
                  </a:extLst>
                </p:cNvPr>
                <p:cNvSpPr txBox="1"/>
                <p:nvPr/>
              </p:nvSpPr>
              <p:spPr>
                <a:xfrm>
                  <a:off x="9564079" y="4500000"/>
                  <a:ext cx="403957" cy="138499"/>
                </a:xfrm>
                <a:prstGeom prst="rect">
                  <a:avLst/>
                </a:prstGeom>
                <a:noFill/>
              </p:spPr>
              <p:txBody>
                <a:bodyPr vert="horz" wrap="none" lIns="0" tIns="0" rIns="0" bIns="0" rtlCol="0">
                  <a:spAutoFit/>
                </a:bodyPr>
                <a:lstStyle/>
                <a:p>
                  <a:r>
                    <a:rPr lang="en-GB" sz="900" dirty="0">
                      <a:solidFill>
                        <a:schemeClr val="tx1">
                          <a:lumMod val="75000"/>
                          <a:lumOff val="25000"/>
                        </a:schemeClr>
                      </a:solidFill>
                    </a:rPr>
                    <a:t>No data</a:t>
                  </a:r>
                  <a:endParaRPr lang="en-CH" sz="900" dirty="0">
                    <a:solidFill>
                      <a:schemeClr val="tx1">
                        <a:lumMod val="75000"/>
                        <a:lumOff val="25000"/>
                      </a:schemeClr>
                    </a:solidFill>
                  </a:endParaRPr>
                </a:p>
              </p:txBody>
            </p:sp>
          </p:grpSp>
          <p:grpSp>
            <p:nvGrpSpPr>
              <p:cNvPr id="3" name="Group 2">
                <a:extLst>
                  <a:ext uri="{FF2B5EF4-FFF2-40B4-BE49-F238E27FC236}">
                    <a16:creationId xmlns:a16="http://schemas.microsoft.com/office/drawing/2014/main" id="{D8886F6E-946C-42FA-BE0D-ED35D44CBE80}"/>
                  </a:ext>
                </a:extLst>
              </p:cNvPr>
              <p:cNvGrpSpPr/>
              <p:nvPr/>
            </p:nvGrpSpPr>
            <p:grpSpPr>
              <a:xfrm>
                <a:off x="720000" y="4500000"/>
                <a:ext cx="1836771" cy="138499"/>
                <a:chOff x="720000" y="4500000"/>
                <a:chExt cx="1836771" cy="138499"/>
              </a:xfrm>
            </p:grpSpPr>
            <p:sp>
              <p:nvSpPr>
                <p:cNvPr id="27" name="object 13">
                  <a:extLst>
                    <a:ext uri="{FF2B5EF4-FFF2-40B4-BE49-F238E27FC236}">
                      <a16:creationId xmlns:a16="http://schemas.microsoft.com/office/drawing/2014/main" id="{50E582ED-F257-4432-875A-563BC5E381DE}"/>
                    </a:ext>
                  </a:extLst>
                </p:cNvPr>
                <p:cNvSpPr/>
                <p:nvPr/>
              </p:nvSpPr>
              <p:spPr>
                <a:xfrm>
                  <a:off x="720000"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28" name="TextBox 27">
                  <a:extLst>
                    <a:ext uri="{FF2B5EF4-FFF2-40B4-BE49-F238E27FC236}">
                      <a16:creationId xmlns:a16="http://schemas.microsoft.com/office/drawing/2014/main" id="{18DA4204-07AC-4CEE-A4CB-77084D882524}"/>
                    </a:ext>
                  </a:extLst>
                </p:cNvPr>
                <p:cNvSpPr txBox="1"/>
                <p:nvPr/>
              </p:nvSpPr>
              <p:spPr>
                <a:xfrm>
                  <a:off x="864000" y="4500000"/>
                  <a:ext cx="1692771" cy="138499"/>
                </a:xfrm>
                <a:prstGeom prst="rect">
                  <a:avLst/>
                </a:prstGeom>
                <a:noFill/>
              </p:spPr>
              <p:txBody>
                <a:bodyPr vert="horz" wrap="none" lIns="0" tIns="0" rIns="0" bIns="0" rtlCol="0">
                  <a:spAutoFit/>
                </a:bodyPr>
                <a:lstStyle/>
                <a:p>
                  <a:r>
                    <a:rPr lang="en-GB" sz="900" dirty="0">
                      <a:solidFill>
                        <a:schemeClr val="tx1">
                          <a:lumMod val="75000"/>
                          <a:lumOff val="25000"/>
                        </a:schemeClr>
                      </a:solidFill>
                    </a:rPr>
                    <a:t>National population size estimate</a:t>
                  </a:r>
                  <a:endParaRPr lang="en-CH" sz="900" dirty="0">
                    <a:solidFill>
                      <a:schemeClr val="tx1">
                        <a:lumMod val="75000"/>
                        <a:lumOff val="25000"/>
                      </a:schemeClr>
                    </a:solidFill>
                  </a:endParaRPr>
                </a:p>
              </p:txBody>
            </p:sp>
          </p:grpSp>
        </p:grpSp>
      </p:grpSp>
    </p:spTree>
    <p:extLst>
      <p:ext uri="{BB962C8B-B14F-4D97-AF65-F5344CB8AC3E}">
        <p14:creationId xmlns:p14="http://schemas.microsoft.com/office/powerpoint/2010/main" val="269710065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7E1B37A-3ABE-4EC4-9566-22B6E6996BE5}"/>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Cascade of services for preventing vertical transmission,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numbers of new HIV infections and transmission rate, Latin America,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92548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estimates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2019 Global AIDS Monitoring.</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 name="object 6">
              <a:extLst>
                <a:ext uri="{FF2B5EF4-FFF2-40B4-BE49-F238E27FC236}">
                  <a16:creationId xmlns:a16="http://schemas.microsoft.com/office/drawing/2014/main" id="{ED44B079-0939-4D20-9AE4-61B42500B422}"/>
                </a:ext>
              </a:extLst>
            </p:cNvPr>
            <p:cNvSpPr/>
            <p:nvPr/>
          </p:nvSpPr>
          <p:spPr>
            <a:xfrm>
              <a:off x="7041001" y="3834601"/>
              <a:ext cx="360000" cy="265798"/>
            </a:xfrm>
            <a:custGeom>
              <a:avLst/>
              <a:gdLst/>
              <a:ahLst/>
              <a:cxnLst/>
              <a:rect l="l" t="t" r="r" b="b"/>
              <a:pathLst>
                <a:path w="183515" h="126364">
                  <a:moveTo>
                    <a:pt x="0" y="125920"/>
                  </a:moveTo>
                  <a:lnTo>
                    <a:pt x="182943" y="125920"/>
                  </a:lnTo>
                  <a:lnTo>
                    <a:pt x="182943" y="0"/>
                  </a:lnTo>
                  <a:lnTo>
                    <a:pt x="0" y="0"/>
                  </a:lnTo>
                  <a:lnTo>
                    <a:pt x="0" y="12592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 name="object 7">
              <a:extLst>
                <a:ext uri="{FF2B5EF4-FFF2-40B4-BE49-F238E27FC236}">
                  <a16:creationId xmlns:a16="http://schemas.microsoft.com/office/drawing/2014/main" id="{77687684-9A1F-41A5-8033-66851B46D99D}"/>
                </a:ext>
              </a:extLst>
            </p:cNvPr>
            <p:cNvSpPr/>
            <p:nvPr/>
          </p:nvSpPr>
          <p:spPr>
            <a:xfrm>
              <a:off x="2178000" y="2219070"/>
              <a:ext cx="360000" cy="1881329"/>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 name="object 8">
              <a:extLst>
                <a:ext uri="{FF2B5EF4-FFF2-40B4-BE49-F238E27FC236}">
                  <a16:creationId xmlns:a16="http://schemas.microsoft.com/office/drawing/2014/main" id="{3A302CA4-814C-4F81-9896-69DACBDE632D}"/>
                </a:ext>
              </a:extLst>
            </p:cNvPr>
            <p:cNvSpPr/>
            <p:nvPr/>
          </p:nvSpPr>
          <p:spPr>
            <a:xfrm>
              <a:off x="3799000" y="2670068"/>
              <a:ext cx="360000" cy="1430330"/>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 name="object 9">
              <a:extLst>
                <a:ext uri="{FF2B5EF4-FFF2-40B4-BE49-F238E27FC236}">
                  <a16:creationId xmlns:a16="http://schemas.microsoft.com/office/drawing/2014/main" id="{42E19F98-5944-47B8-AE58-928BF4F0529A}"/>
                </a:ext>
              </a:extLst>
            </p:cNvPr>
            <p:cNvSpPr/>
            <p:nvPr/>
          </p:nvSpPr>
          <p:spPr>
            <a:xfrm>
              <a:off x="5420002" y="3727317"/>
              <a:ext cx="360000" cy="373082"/>
            </a:xfrm>
            <a:custGeom>
              <a:avLst/>
              <a:gdLst/>
              <a:ahLst/>
              <a:cxnLst/>
              <a:rect l="l" t="t" r="r" b="b"/>
              <a:pathLst>
                <a:path w="183514" h="928370">
                  <a:moveTo>
                    <a:pt x="182956" y="0"/>
                  </a:moveTo>
                  <a:lnTo>
                    <a:pt x="0" y="0"/>
                  </a:lnTo>
                  <a:lnTo>
                    <a:pt x="0" y="928077"/>
                  </a:lnTo>
                  <a:lnTo>
                    <a:pt x="182956" y="928077"/>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 name="object 10">
              <a:extLst>
                <a:ext uri="{FF2B5EF4-FFF2-40B4-BE49-F238E27FC236}">
                  <a16:creationId xmlns:a16="http://schemas.microsoft.com/office/drawing/2014/main" id="{B5498210-61F8-4AE0-94A6-7063999F099A}"/>
                </a:ext>
              </a:extLst>
            </p:cNvPr>
            <p:cNvSpPr/>
            <p:nvPr/>
          </p:nvSpPr>
          <p:spPr>
            <a:xfrm>
              <a:off x="1548000" y="1938434"/>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 name="object 11">
              <a:extLst>
                <a:ext uri="{FF2B5EF4-FFF2-40B4-BE49-F238E27FC236}">
                  <a16:creationId xmlns:a16="http://schemas.microsoft.com/office/drawing/2014/main" id="{AEBD2260-E1C2-41CB-A83E-B0E8538269C9}"/>
                </a:ext>
              </a:extLst>
            </p:cNvPr>
            <p:cNvSpPr/>
            <p:nvPr/>
          </p:nvSpPr>
          <p:spPr>
            <a:xfrm>
              <a:off x="1548017" y="4097550"/>
              <a:ext cx="6479983"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 name="object 18">
              <a:extLst>
                <a:ext uri="{FF2B5EF4-FFF2-40B4-BE49-F238E27FC236}">
                  <a16:creationId xmlns:a16="http://schemas.microsoft.com/office/drawing/2014/main" id="{1D41022F-1B35-4C1D-9F6E-F35D79D00695}"/>
                </a:ext>
              </a:extLst>
            </p:cNvPr>
            <p:cNvSpPr txBox="1"/>
            <p:nvPr/>
          </p:nvSpPr>
          <p:spPr>
            <a:xfrm>
              <a:off x="3528573" y="2174400"/>
              <a:ext cx="898853" cy="385362"/>
            </a:xfrm>
            <a:prstGeom prst="rect">
              <a:avLst/>
            </a:prstGeom>
          </p:spPr>
          <p:txBody>
            <a:bodyPr vert="horz" wrap="square" lIns="0" tIns="15875"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76</a:t>
              </a:r>
              <a:r>
                <a:rPr kumimoji="0"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61</a:t>
              </a:r>
              <a:r>
                <a:rPr kumimoji="0"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5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95</a:t>
              </a:r>
              <a:r>
                <a:rPr kumimoji="0" sz="1000" b="0" i="0" u="none" strike="noStrike" kern="1200" cap="none" spc="5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 name="object 19">
              <a:extLst>
                <a:ext uri="{FF2B5EF4-FFF2-40B4-BE49-F238E27FC236}">
                  <a16:creationId xmlns:a16="http://schemas.microsoft.com/office/drawing/2014/main" id="{A5871349-8059-4AF6-B9F1-7AC4456193EC}"/>
                </a:ext>
              </a:extLst>
            </p:cNvPr>
            <p:cNvSpPr txBox="1"/>
            <p:nvPr/>
          </p:nvSpPr>
          <p:spPr>
            <a:xfrm>
              <a:off x="5256589" y="3229200"/>
              <a:ext cx="682822" cy="385362"/>
            </a:xfrm>
            <a:prstGeom prst="rect">
              <a:avLst/>
            </a:prstGeom>
          </p:spPr>
          <p:txBody>
            <a:bodyPr vert="horz" wrap="square" lIns="0" tIns="15875"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20</a:t>
              </a:r>
              <a:r>
                <a:rPr kumimoji="0"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16</a:t>
              </a: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25</a:t>
              </a: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 name="object 20">
              <a:extLst>
                <a:ext uri="{FF2B5EF4-FFF2-40B4-BE49-F238E27FC236}">
                  <a16:creationId xmlns:a16="http://schemas.microsoft.com/office/drawing/2014/main" id="{7A5DD1CD-7708-4F82-83AC-F2DE19DFC750}"/>
                </a:ext>
              </a:extLst>
            </p:cNvPr>
            <p:cNvSpPr txBox="1"/>
            <p:nvPr/>
          </p:nvSpPr>
          <p:spPr>
            <a:xfrm>
              <a:off x="6462000" y="3312000"/>
              <a:ext cx="1512000" cy="396899"/>
            </a:xfrm>
            <a:prstGeom prst="rect">
              <a:avLst/>
            </a:prstGeom>
          </p:spPr>
          <p:txBody>
            <a:bodyPr vert="horz" wrap="square" lIns="0" tIns="21590" rIns="0" bIns="0" rtlCol="0">
              <a:noAutofit/>
            </a:bodyPr>
            <a:lstStyle/>
            <a:p>
              <a:pPr marL="0" marR="5080" lvl="0" indent="0" algn="ctr"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Transmission rate: </a:t>
              </a:r>
              <a:r>
                <a:rPr kumimoji="0" lang="fr-CH"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14</a:t>
              </a:r>
              <a:r>
                <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12</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17</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9" name="object 54">
              <a:extLst>
                <a:ext uri="{FF2B5EF4-FFF2-40B4-BE49-F238E27FC236}">
                  <a16:creationId xmlns:a16="http://schemas.microsoft.com/office/drawing/2014/main" id="{2FEFE41D-802A-498E-A3A8-F6DA4F787720}"/>
                </a:ext>
              </a:extLst>
            </p:cNvPr>
            <p:cNvSpPr txBox="1"/>
            <p:nvPr/>
          </p:nvSpPr>
          <p:spPr>
            <a:xfrm>
              <a:off x="1548000" y="4206434"/>
              <a:ext cx="1620000" cy="507599"/>
            </a:xfrm>
            <a:prstGeom prst="rect">
              <a:avLst/>
            </a:prstGeom>
          </p:spPr>
          <p:txBody>
            <a:bodyPr vert="horz" wrap="square" lIns="72000" tIns="0" rIns="7200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Births to women  living with HIV</a:t>
              </a:r>
            </a:p>
          </p:txBody>
        </p:sp>
        <p:sp>
          <p:nvSpPr>
            <p:cNvPr id="33" name="object 54">
              <a:extLst>
                <a:ext uri="{FF2B5EF4-FFF2-40B4-BE49-F238E27FC236}">
                  <a16:creationId xmlns:a16="http://schemas.microsoft.com/office/drawing/2014/main" id="{A299563E-7523-4B43-8BAD-F7859B6D2214}"/>
                </a:ext>
              </a:extLst>
            </p:cNvPr>
            <p:cNvSpPr txBox="1"/>
            <p:nvPr/>
          </p:nvSpPr>
          <p:spPr>
            <a:xfrm>
              <a:off x="3168000" y="4206434"/>
              <a:ext cx="1620000" cy="768739"/>
            </a:xfrm>
            <a:prstGeom prst="rect">
              <a:avLst/>
            </a:prstGeom>
          </p:spPr>
          <p:txBody>
            <a:bodyPr vert="horz" wrap="square" lIns="72000" tIns="0" rIns="7200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Women receiving  antiretrovirals to prevent vertical transmission</a:t>
              </a:r>
            </a:p>
          </p:txBody>
        </p:sp>
        <p:sp>
          <p:nvSpPr>
            <p:cNvPr id="36" name="object 54">
              <a:extLst>
                <a:ext uri="{FF2B5EF4-FFF2-40B4-BE49-F238E27FC236}">
                  <a16:creationId xmlns:a16="http://schemas.microsoft.com/office/drawing/2014/main" id="{3A1C6428-1F3B-4694-8E11-728EAE6A6462}"/>
                </a:ext>
              </a:extLst>
            </p:cNvPr>
            <p:cNvSpPr txBox="1"/>
            <p:nvPr/>
          </p:nvSpPr>
          <p:spPr>
            <a:xfrm>
              <a:off x="4788000" y="4206434"/>
              <a:ext cx="1620000" cy="768737"/>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mn-ea"/>
                  <a:cs typeface="Arial"/>
                </a:rPr>
                <a:t>Infants tested by eight weeks of age</a:t>
              </a:r>
            </a:p>
          </p:txBody>
        </p:sp>
        <p:sp>
          <p:nvSpPr>
            <p:cNvPr id="39" name="object 54">
              <a:extLst>
                <a:ext uri="{FF2B5EF4-FFF2-40B4-BE49-F238E27FC236}">
                  <a16:creationId xmlns:a16="http://schemas.microsoft.com/office/drawing/2014/main" id="{73FEB3EE-9FF9-4849-A380-45F784D505EF}"/>
                </a:ext>
              </a:extLst>
            </p:cNvPr>
            <p:cNvSpPr txBox="1"/>
            <p:nvPr/>
          </p:nvSpPr>
          <p:spPr>
            <a:xfrm>
              <a:off x="6408000" y="4206434"/>
              <a:ext cx="1620000" cy="396904"/>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mn-ea"/>
                  <a:cs typeface="Arial"/>
                </a:rPr>
                <a:t>New child infections</a:t>
              </a:r>
            </a:p>
          </p:txBody>
        </p:sp>
        <p:sp>
          <p:nvSpPr>
            <p:cNvPr id="43" name="TextBox 42">
              <a:extLst>
                <a:ext uri="{FF2B5EF4-FFF2-40B4-BE49-F238E27FC236}">
                  <a16:creationId xmlns:a16="http://schemas.microsoft.com/office/drawing/2014/main" id="{89D18A82-3A4C-44B3-8A1F-47826346038B}"/>
                </a:ext>
              </a:extLst>
            </p:cNvPr>
            <p:cNvSpPr txBox="1"/>
            <p:nvPr/>
          </p:nvSpPr>
          <p:spPr>
            <a:xfrm>
              <a:off x="720000" y="2827634"/>
              <a:ext cx="123111" cy="36548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Number</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4" name="TextBox 43">
              <a:extLst>
                <a:ext uri="{FF2B5EF4-FFF2-40B4-BE49-F238E27FC236}">
                  <a16:creationId xmlns:a16="http://schemas.microsoft.com/office/drawing/2014/main" id="{F1C2166F-BC2D-4CA3-A321-8B9CB02FC497}"/>
                </a:ext>
              </a:extLst>
            </p:cNvPr>
            <p:cNvSpPr txBox="1"/>
            <p:nvPr/>
          </p:nvSpPr>
          <p:spPr>
            <a:xfrm>
              <a:off x="1099019" y="1866434"/>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6" name="TextBox 45">
              <a:extLst>
                <a:ext uri="{FF2B5EF4-FFF2-40B4-BE49-F238E27FC236}">
                  <a16:creationId xmlns:a16="http://schemas.microsoft.com/office/drawing/2014/main" id="{9F072545-8E72-4E5D-9C17-0CFFC051DCA3}"/>
                </a:ext>
              </a:extLst>
            </p:cNvPr>
            <p:cNvSpPr txBox="1"/>
            <p:nvPr/>
          </p:nvSpPr>
          <p:spPr>
            <a:xfrm>
              <a:off x="1099018" y="27324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15 000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7" name="TextBox 46">
              <a:extLst>
                <a:ext uri="{FF2B5EF4-FFF2-40B4-BE49-F238E27FC236}">
                  <a16:creationId xmlns:a16="http://schemas.microsoft.com/office/drawing/2014/main" id="{1BE96102-9928-4270-AC26-06EFAADDF238}"/>
                </a:ext>
              </a:extLst>
            </p:cNvPr>
            <p:cNvSpPr txBox="1"/>
            <p:nvPr/>
          </p:nvSpPr>
          <p:spPr>
            <a:xfrm>
              <a:off x="1099018" y="31644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8" name="TextBox 47">
              <a:extLst>
                <a:ext uri="{FF2B5EF4-FFF2-40B4-BE49-F238E27FC236}">
                  <a16:creationId xmlns:a16="http://schemas.microsoft.com/office/drawing/2014/main" id="{83F54BCD-7F4F-4CE7-ADE2-32A6208C4A3B}"/>
                </a:ext>
              </a:extLst>
            </p:cNvPr>
            <p:cNvSpPr txBox="1"/>
            <p:nvPr/>
          </p:nvSpPr>
          <p:spPr>
            <a:xfrm>
              <a:off x="1195199" y="3596400"/>
              <a:ext cx="256481"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54" name="TextBox 53">
              <a:extLst>
                <a:ext uri="{FF2B5EF4-FFF2-40B4-BE49-F238E27FC236}">
                  <a16:creationId xmlns:a16="http://schemas.microsoft.com/office/drawing/2014/main" id="{9A91E61C-8E78-4BA6-9B96-5DC899926DF3}"/>
                </a:ext>
              </a:extLst>
            </p:cNvPr>
            <p:cNvSpPr txBox="1"/>
            <p:nvPr/>
          </p:nvSpPr>
          <p:spPr>
            <a:xfrm>
              <a:off x="1387561" y="40284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117" name="Group 116">
              <a:extLst>
                <a:ext uri="{FF2B5EF4-FFF2-40B4-BE49-F238E27FC236}">
                  <a16:creationId xmlns:a16="http://schemas.microsoft.com/office/drawing/2014/main" id="{CD92501E-0FF1-40FF-842B-3B9071055443}"/>
                </a:ext>
              </a:extLst>
            </p:cNvPr>
            <p:cNvGrpSpPr/>
            <p:nvPr/>
          </p:nvGrpSpPr>
          <p:grpSpPr>
            <a:xfrm>
              <a:off x="5077303" y="5286434"/>
              <a:ext cx="2046445" cy="153888"/>
              <a:chOff x="2160000" y="5147320"/>
              <a:chExt cx="2046445" cy="153888"/>
            </a:xfrm>
          </p:grpSpPr>
          <p:sp>
            <p:nvSpPr>
              <p:cNvPr id="112" name="object 14">
                <a:extLst>
                  <a:ext uri="{FF2B5EF4-FFF2-40B4-BE49-F238E27FC236}">
                    <a16:creationId xmlns:a16="http://schemas.microsoft.com/office/drawing/2014/main" id="{FD5950C5-419E-4625-95CC-0260A5E8EEC3}"/>
                  </a:ext>
                </a:extLst>
              </p:cNvPr>
              <p:cNvSpPr/>
              <p:nvPr/>
            </p:nvSpPr>
            <p:spPr>
              <a:xfrm>
                <a:off x="2160000" y="516532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3" name="TextBox 112">
                <a:extLst>
                  <a:ext uri="{FF2B5EF4-FFF2-40B4-BE49-F238E27FC236}">
                    <a16:creationId xmlns:a16="http://schemas.microsoft.com/office/drawing/2014/main" id="{612C1630-BE0B-403F-95AC-D6FB3019B11B}"/>
                  </a:ext>
                </a:extLst>
              </p:cNvPr>
              <p:cNvSpPr txBox="1"/>
              <p:nvPr/>
            </p:nvSpPr>
            <p:spPr>
              <a:xfrm>
                <a:off x="2340550" y="5147320"/>
                <a:ext cx="1865895"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Children newly infected with HIV</a:t>
                </a:r>
              </a:p>
            </p:txBody>
          </p:sp>
        </p:grpSp>
        <p:grpSp>
          <p:nvGrpSpPr>
            <p:cNvPr id="116" name="Group 115">
              <a:extLst>
                <a:ext uri="{FF2B5EF4-FFF2-40B4-BE49-F238E27FC236}">
                  <a16:creationId xmlns:a16="http://schemas.microsoft.com/office/drawing/2014/main" id="{9EF29CB7-DAAD-40CC-9F9E-5C0A1310737D}"/>
                </a:ext>
              </a:extLst>
            </p:cNvPr>
            <p:cNvGrpSpPr/>
            <p:nvPr/>
          </p:nvGrpSpPr>
          <p:grpSpPr>
            <a:xfrm>
              <a:off x="2557303" y="5286434"/>
              <a:ext cx="2110566" cy="153888"/>
              <a:chOff x="2160000" y="4931320"/>
              <a:chExt cx="2110566" cy="153888"/>
            </a:xfrm>
          </p:grpSpPr>
          <p:sp>
            <p:nvSpPr>
              <p:cNvPr id="114" name="object 13">
                <a:extLst>
                  <a:ext uri="{FF2B5EF4-FFF2-40B4-BE49-F238E27FC236}">
                    <a16:creationId xmlns:a16="http://schemas.microsoft.com/office/drawing/2014/main" id="{5C6B7841-0189-4D95-B67C-028CB8920ED3}"/>
                  </a:ext>
                </a:extLst>
              </p:cNvPr>
              <p:cNvSpPr/>
              <p:nvPr/>
            </p:nvSpPr>
            <p:spPr>
              <a:xfrm>
                <a:off x="2160000" y="494932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5" name="TextBox 114">
                <a:extLst>
                  <a:ext uri="{FF2B5EF4-FFF2-40B4-BE49-F238E27FC236}">
                    <a16:creationId xmlns:a16="http://schemas.microsoft.com/office/drawing/2014/main" id="{169317BC-111B-400E-80B2-0DD5B78E86D4}"/>
                  </a:ext>
                </a:extLst>
              </p:cNvPr>
              <p:cNvSpPr txBox="1"/>
              <p:nvPr/>
            </p:nvSpPr>
            <p:spPr>
              <a:xfrm>
                <a:off x="2340550" y="4931320"/>
                <a:ext cx="1930016"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Any birth to women living with HIV</a:t>
                </a:r>
              </a:p>
            </p:txBody>
          </p:sp>
        </p:grpSp>
        <p:sp>
          <p:nvSpPr>
            <p:cNvPr id="32" name="TextBox 31">
              <a:extLst>
                <a:ext uri="{FF2B5EF4-FFF2-40B4-BE49-F238E27FC236}">
                  <a16:creationId xmlns:a16="http://schemas.microsoft.com/office/drawing/2014/main" id="{E36538D3-DC1D-4A18-AAB8-4688A9B72DA5}"/>
                </a:ext>
              </a:extLst>
            </p:cNvPr>
            <p:cNvSpPr txBox="1"/>
            <p:nvPr/>
          </p:nvSpPr>
          <p:spPr>
            <a:xfrm>
              <a:off x="1099017" y="2300400"/>
              <a:ext cx="35266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20 000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369130431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0BC09AB-A27E-460A-B65F-027A1662003D}"/>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infants receiving HIV testing in the first 4–6 weeks,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Latin America, 2018</a:t>
              </a:r>
            </a:p>
          </p:txBody>
        </p:sp>
        <p:sp>
          <p:nvSpPr>
            <p:cNvPr id="55" name="Rectangle 54">
              <a:extLst>
                <a:ext uri="{FF2B5EF4-FFF2-40B4-BE49-F238E27FC236}">
                  <a16:creationId xmlns:a16="http://schemas.microsoft.com/office/drawing/2014/main" id="{BA8324B7-9CD2-4DEC-90E8-5BEB0ADF4D73}"/>
                </a:ext>
              </a:extLst>
            </p:cNvPr>
            <p:cNvSpPr/>
            <p:nvPr/>
          </p:nvSpPr>
          <p:spPr>
            <a:xfrm>
              <a:off x="360000" y="6030000"/>
              <a:ext cx="6943739" cy="12311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2019 Global AIDS Monitoring.</a:t>
              </a:r>
            </a:p>
          </p:txBody>
        </p:sp>
        <p:sp>
          <p:nvSpPr>
            <p:cNvPr id="47" name="object 110">
              <a:extLst>
                <a:ext uri="{FF2B5EF4-FFF2-40B4-BE49-F238E27FC236}">
                  <a16:creationId xmlns:a16="http://schemas.microsoft.com/office/drawing/2014/main" id="{4D0DB7FE-C1DC-4104-9612-B8AD4A857909}"/>
                </a:ext>
              </a:extLst>
            </p:cNvPr>
            <p:cNvSpPr/>
            <p:nvPr/>
          </p:nvSpPr>
          <p:spPr>
            <a:xfrm>
              <a:off x="1349450" y="2052000"/>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 name="TextBox 60">
              <a:extLst>
                <a:ext uri="{FF2B5EF4-FFF2-40B4-BE49-F238E27FC236}">
                  <a16:creationId xmlns:a16="http://schemas.microsoft.com/office/drawing/2014/main" id="{429BB495-A891-42D1-BCC7-EF3A74FF4D0E}"/>
                </a:ext>
              </a:extLst>
            </p:cNvPr>
            <p:cNvSpPr txBox="1"/>
            <p:nvPr/>
          </p:nvSpPr>
          <p:spPr>
            <a:xfrm>
              <a:off x="630000" y="2358000"/>
              <a:ext cx="138499" cy="1488916"/>
            </a:xfrm>
            <a:prstGeom prst="rect">
              <a:avLst/>
            </a:prstGeom>
            <a:noFill/>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1A52C3EB-267D-4863-BD39-CF709390DBA3}"/>
                </a:ext>
              </a:extLst>
            </p:cNvPr>
            <p:cNvSpPr txBox="1"/>
            <p:nvPr/>
          </p:nvSpPr>
          <p:spPr>
            <a:xfrm>
              <a:off x="1062000" y="198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2A859A9F-45CB-4AD4-AD11-CB6A54007741}"/>
                </a:ext>
              </a:extLst>
            </p:cNvPr>
            <p:cNvSpPr txBox="1"/>
            <p:nvPr/>
          </p:nvSpPr>
          <p:spPr>
            <a:xfrm>
              <a:off x="1126120" y="241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6" name="TextBox 115">
              <a:extLst>
                <a:ext uri="{FF2B5EF4-FFF2-40B4-BE49-F238E27FC236}">
                  <a16:creationId xmlns:a16="http://schemas.microsoft.com/office/drawing/2014/main" id="{F3AFCBF9-C680-4680-BF45-F4492694C7EC}"/>
                </a:ext>
              </a:extLst>
            </p:cNvPr>
            <p:cNvSpPr txBox="1"/>
            <p:nvPr/>
          </p:nvSpPr>
          <p:spPr>
            <a:xfrm>
              <a:off x="1126120" y="284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37C7392C-3B87-4EF9-AA55-164AAC14122E}"/>
                </a:ext>
              </a:extLst>
            </p:cNvPr>
            <p:cNvSpPr txBox="1"/>
            <p:nvPr/>
          </p:nvSpPr>
          <p:spPr>
            <a:xfrm>
              <a:off x="1126120" y="327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0" name="TextBox 119">
              <a:extLst>
                <a:ext uri="{FF2B5EF4-FFF2-40B4-BE49-F238E27FC236}">
                  <a16:creationId xmlns:a16="http://schemas.microsoft.com/office/drawing/2014/main" id="{7120683D-11BB-4D5C-B1EB-28A7713DB485}"/>
                </a:ext>
              </a:extLst>
            </p:cNvPr>
            <p:cNvSpPr txBox="1"/>
            <p:nvPr/>
          </p:nvSpPr>
          <p:spPr>
            <a:xfrm>
              <a:off x="1126120" y="370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08DE9300-7A36-458D-8DC8-E9EB505387A3}"/>
                </a:ext>
              </a:extLst>
            </p:cNvPr>
            <p:cNvSpPr txBox="1"/>
            <p:nvPr/>
          </p:nvSpPr>
          <p:spPr>
            <a:xfrm>
              <a:off x="1190240" y="414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8" name="object 54">
              <a:extLst>
                <a:ext uri="{FF2B5EF4-FFF2-40B4-BE49-F238E27FC236}">
                  <a16:creationId xmlns:a16="http://schemas.microsoft.com/office/drawing/2014/main" id="{C5DE48D0-7FD3-48F9-9728-F43DCDD42FE8}"/>
                </a:ext>
              </a:extLst>
            </p:cNvPr>
            <p:cNvSpPr txBox="1"/>
            <p:nvPr/>
          </p:nvSpPr>
          <p:spPr>
            <a:xfrm>
              <a:off x="1350000" y="4327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Argentina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0" name="object 54">
              <a:extLst>
                <a:ext uri="{FF2B5EF4-FFF2-40B4-BE49-F238E27FC236}">
                  <a16:creationId xmlns:a16="http://schemas.microsoft.com/office/drawing/2014/main" id="{8D1D1F53-F98F-4DC3-98EE-D4299922420C}"/>
                </a:ext>
              </a:extLst>
            </p:cNvPr>
            <p:cNvSpPr txBox="1"/>
            <p:nvPr/>
          </p:nvSpPr>
          <p:spPr>
            <a:xfrm>
              <a:off x="3870000" y="4327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Ecuador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(2013)</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2" name="object 54">
              <a:extLst>
                <a:ext uri="{FF2B5EF4-FFF2-40B4-BE49-F238E27FC236}">
                  <a16:creationId xmlns:a16="http://schemas.microsoft.com/office/drawing/2014/main" id="{548B7884-290E-4A20-BC4C-C8E7903249B2}"/>
                </a:ext>
              </a:extLst>
            </p:cNvPr>
            <p:cNvSpPr txBox="1"/>
            <p:nvPr/>
          </p:nvSpPr>
          <p:spPr>
            <a:xfrm>
              <a:off x="5130000" y="4327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Guatemala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(2017)</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4" name="object 54">
              <a:extLst>
                <a:ext uri="{FF2B5EF4-FFF2-40B4-BE49-F238E27FC236}">
                  <a16:creationId xmlns:a16="http://schemas.microsoft.com/office/drawing/2014/main" id="{CA4790DE-ED22-428A-B830-99D24C7A1941}"/>
                </a:ext>
              </a:extLst>
            </p:cNvPr>
            <p:cNvSpPr txBox="1"/>
            <p:nvPr/>
          </p:nvSpPr>
          <p:spPr>
            <a:xfrm>
              <a:off x="6390000" y="4327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Nicaragua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6" name="object 54">
              <a:extLst>
                <a:ext uri="{FF2B5EF4-FFF2-40B4-BE49-F238E27FC236}">
                  <a16:creationId xmlns:a16="http://schemas.microsoft.com/office/drawing/2014/main" id="{9762F6C7-5280-400D-9E9D-23A2AEFA8A5A}"/>
                </a:ext>
              </a:extLst>
            </p:cNvPr>
            <p:cNvSpPr txBox="1"/>
            <p:nvPr/>
          </p:nvSpPr>
          <p:spPr>
            <a:xfrm>
              <a:off x="7650000" y="4327200"/>
              <a:ext cx="630000" cy="347490"/>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Paraguay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(2013)</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39F95EA2-9ED6-42D6-9C9A-1F9E048787B8}"/>
                </a:ext>
              </a:extLst>
            </p:cNvPr>
            <p:cNvSpPr txBox="1"/>
            <p:nvPr/>
          </p:nvSpPr>
          <p:spPr>
            <a:xfrm>
              <a:off x="2610000" y="4327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Chile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4" name="object 54">
              <a:extLst>
                <a:ext uri="{FF2B5EF4-FFF2-40B4-BE49-F238E27FC236}">
                  <a16:creationId xmlns:a16="http://schemas.microsoft.com/office/drawing/2014/main" id="{A7F675BA-22B8-4E9C-8815-B099282F27B0}"/>
                </a:ext>
              </a:extLst>
            </p:cNvPr>
            <p:cNvSpPr txBox="1"/>
            <p:nvPr/>
          </p:nvSpPr>
          <p:spPr>
            <a:xfrm>
              <a:off x="4500000" y="4327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El Salvador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(2016)</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10D94FF2-B057-44C8-9C55-5004297A3C4C}"/>
                </a:ext>
              </a:extLst>
            </p:cNvPr>
            <p:cNvSpPr txBox="1"/>
            <p:nvPr/>
          </p:nvSpPr>
          <p:spPr>
            <a:xfrm>
              <a:off x="5760000" y="4327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Honduras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6" name="object 54">
              <a:extLst>
                <a:ext uri="{FF2B5EF4-FFF2-40B4-BE49-F238E27FC236}">
                  <a16:creationId xmlns:a16="http://schemas.microsoft.com/office/drawing/2014/main" id="{F69B0A4C-F609-40C2-90C7-DEEA4E61B5E7}"/>
                </a:ext>
              </a:extLst>
            </p:cNvPr>
            <p:cNvSpPr txBox="1"/>
            <p:nvPr/>
          </p:nvSpPr>
          <p:spPr>
            <a:xfrm>
              <a:off x="7020000" y="4327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Panama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7" name="object 54">
              <a:extLst>
                <a:ext uri="{FF2B5EF4-FFF2-40B4-BE49-F238E27FC236}">
                  <a16:creationId xmlns:a16="http://schemas.microsoft.com/office/drawing/2014/main" id="{1A30A7DA-3720-4B34-9E57-1B8523857BF9}"/>
                </a:ext>
              </a:extLst>
            </p:cNvPr>
            <p:cNvSpPr txBox="1"/>
            <p:nvPr/>
          </p:nvSpPr>
          <p:spPr>
            <a:xfrm>
              <a:off x="8280000" y="4327200"/>
              <a:ext cx="630000" cy="347490"/>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Peru</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8" name="object 54">
              <a:extLst>
                <a:ext uri="{FF2B5EF4-FFF2-40B4-BE49-F238E27FC236}">
                  <a16:creationId xmlns:a16="http://schemas.microsoft.com/office/drawing/2014/main" id="{6693C064-96AA-4898-BF57-516A2B5BCED3}"/>
                </a:ext>
              </a:extLst>
            </p:cNvPr>
            <p:cNvSpPr txBox="1"/>
            <p:nvPr/>
          </p:nvSpPr>
          <p:spPr>
            <a:xfrm>
              <a:off x="1980000" y="4327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Brazil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(2013)</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9" name="object 54">
              <a:extLst>
                <a:ext uri="{FF2B5EF4-FFF2-40B4-BE49-F238E27FC236}">
                  <a16:creationId xmlns:a16="http://schemas.microsoft.com/office/drawing/2014/main" id="{1616A9E5-C8EA-4396-B60E-57F1585929BA}"/>
                </a:ext>
              </a:extLst>
            </p:cNvPr>
            <p:cNvSpPr txBox="1"/>
            <p:nvPr/>
          </p:nvSpPr>
          <p:spPr>
            <a:xfrm>
              <a:off x="3240000" y="4327200"/>
              <a:ext cx="63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Colombia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(2017)</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 name="object 104">
              <a:extLst>
                <a:ext uri="{FF2B5EF4-FFF2-40B4-BE49-F238E27FC236}">
                  <a16:creationId xmlns:a16="http://schemas.microsoft.com/office/drawing/2014/main" id="{CF8D47CB-13CC-4D25-A8D9-A1CBAFD66172}"/>
                </a:ext>
              </a:extLst>
            </p:cNvPr>
            <p:cNvSpPr/>
            <p:nvPr/>
          </p:nvSpPr>
          <p:spPr>
            <a:xfrm>
              <a:off x="1350000" y="4212000"/>
              <a:ext cx="8190000" cy="0"/>
            </a:xfrm>
            <a:custGeom>
              <a:avLst/>
              <a:gdLst/>
              <a:ahLst/>
              <a:cxnLst/>
              <a:rect l="l" t="t" r="r" b="b"/>
              <a:pathLst>
                <a:path w="2435860">
                  <a:moveTo>
                    <a:pt x="0" y="0"/>
                  </a:moveTo>
                  <a:lnTo>
                    <a:pt x="2435352"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7" name="object 54">
              <a:extLst>
                <a:ext uri="{FF2B5EF4-FFF2-40B4-BE49-F238E27FC236}">
                  <a16:creationId xmlns:a16="http://schemas.microsoft.com/office/drawing/2014/main" id="{CB7A7944-5F1B-44B6-B750-99B762B50980}"/>
                </a:ext>
              </a:extLst>
            </p:cNvPr>
            <p:cNvSpPr txBox="1"/>
            <p:nvPr/>
          </p:nvSpPr>
          <p:spPr>
            <a:xfrm>
              <a:off x="8910000" y="4327200"/>
              <a:ext cx="630000" cy="347490"/>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Uruguay</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nvGrpSpPr>
            <p:cNvPr id="5" name="Group 4">
              <a:extLst>
                <a:ext uri="{FF2B5EF4-FFF2-40B4-BE49-F238E27FC236}">
                  <a16:creationId xmlns:a16="http://schemas.microsoft.com/office/drawing/2014/main" id="{B2C24F16-5056-4158-A721-E017C8E117A1}"/>
                </a:ext>
              </a:extLst>
            </p:cNvPr>
            <p:cNvGrpSpPr/>
            <p:nvPr/>
          </p:nvGrpSpPr>
          <p:grpSpPr>
            <a:xfrm>
              <a:off x="1548000" y="2265675"/>
              <a:ext cx="7794550" cy="1946326"/>
              <a:chOff x="1529450" y="2013675"/>
              <a:chExt cx="7794550" cy="1946326"/>
            </a:xfrm>
          </p:grpSpPr>
          <p:sp>
            <p:nvSpPr>
              <p:cNvPr id="110" name="object 7">
                <a:extLst>
                  <a:ext uri="{FF2B5EF4-FFF2-40B4-BE49-F238E27FC236}">
                    <a16:creationId xmlns:a16="http://schemas.microsoft.com/office/drawing/2014/main" id="{AEB32B47-503B-4F1A-948C-BBD80EABBD1C}"/>
                  </a:ext>
                </a:extLst>
              </p:cNvPr>
              <p:cNvSpPr/>
              <p:nvPr/>
            </p:nvSpPr>
            <p:spPr>
              <a:xfrm>
                <a:off x="1529450" y="2435451"/>
                <a:ext cx="234000" cy="1524547"/>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object 7">
                <a:extLst>
                  <a:ext uri="{FF2B5EF4-FFF2-40B4-BE49-F238E27FC236}">
                    <a16:creationId xmlns:a16="http://schemas.microsoft.com/office/drawing/2014/main" id="{61096869-78D0-4A26-BA56-9EDEE7DC3ECB}"/>
                  </a:ext>
                </a:extLst>
              </p:cNvPr>
              <p:cNvSpPr/>
              <p:nvPr/>
            </p:nvSpPr>
            <p:spPr>
              <a:xfrm>
                <a:off x="2160000" y="2425740"/>
                <a:ext cx="234000" cy="1534260"/>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1" name="object 7">
                <a:extLst>
                  <a:ext uri="{FF2B5EF4-FFF2-40B4-BE49-F238E27FC236}">
                    <a16:creationId xmlns:a16="http://schemas.microsoft.com/office/drawing/2014/main" id="{393BF2C2-391A-40F6-AD6A-0D633E00FFDA}"/>
                  </a:ext>
                </a:extLst>
              </p:cNvPr>
              <p:cNvSpPr/>
              <p:nvPr/>
            </p:nvSpPr>
            <p:spPr>
              <a:xfrm>
                <a:off x="2790000" y="2205832"/>
                <a:ext cx="234000" cy="1754167"/>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3" name="object 7">
                <a:extLst>
                  <a:ext uri="{FF2B5EF4-FFF2-40B4-BE49-F238E27FC236}">
                    <a16:creationId xmlns:a16="http://schemas.microsoft.com/office/drawing/2014/main" id="{6703E2D7-7381-41B4-B9A6-541C92894F4A}"/>
                  </a:ext>
                </a:extLst>
              </p:cNvPr>
              <p:cNvSpPr/>
              <p:nvPr/>
            </p:nvSpPr>
            <p:spPr>
              <a:xfrm>
                <a:off x="3420000" y="3296348"/>
                <a:ext cx="234000" cy="663651"/>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object 7">
                <a:extLst>
                  <a:ext uri="{FF2B5EF4-FFF2-40B4-BE49-F238E27FC236}">
                    <a16:creationId xmlns:a16="http://schemas.microsoft.com/office/drawing/2014/main" id="{B145E7F2-A788-44C0-A68C-F9C6A3E77B58}"/>
                  </a:ext>
                </a:extLst>
              </p:cNvPr>
              <p:cNvSpPr/>
              <p:nvPr/>
            </p:nvSpPr>
            <p:spPr>
              <a:xfrm>
                <a:off x="4050000" y="2021306"/>
                <a:ext cx="234000" cy="1938694"/>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6" name="object 7">
                <a:extLst>
                  <a:ext uri="{FF2B5EF4-FFF2-40B4-BE49-F238E27FC236}">
                    <a16:creationId xmlns:a16="http://schemas.microsoft.com/office/drawing/2014/main" id="{DCFC9956-6FDA-48C7-A5FB-C5A0E2C89DCF}"/>
                  </a:ext>
                </a:extLst>
              </p:cNvPr>
              <p:cNvSpPr/>
              <p:nvPr/>
            </p:nvSpPr>
            <p:spPr>
              <a:xfrm>
                <a:off x="4680550" y="3157605"/>
                <a:ext cx="234000" cy="802395"/>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9" name="object 7">
                <a:extLst>
                  <a:ext uri="{FF2B5EF4-FFF2-40B4-BE49-F238E27FC236}">
                    <a16:creationId xmlns:a16="http://schemas.microsoft.com/office/drawing/2014/main" id="{D3D0ED50-F7AA-449C-96C2-8B9E08536BD7}"/>
                  </a:ext>
                </a:extLst>
              </p:cNvPr>
              <p:cNvSpPr/>
              <p:nvPr/>
            </p:nvSpPr>
            <p:spPr>
              <a:xfrm>
                <a:off x="5310550" y="3451739"/>
                <a:ext cx="234000" cy="508261"/>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object 7">
                <a:extLst>
                  <a:ext uri="{FF2B5EF4-FFF2-40B4-BE49-F238E27FC236}">
                    <a16:creationId xmlns:a16="http://schemas.microsoft.com/office/drawing/2014/main" id="{EC66062B-9D0C-4F87-83D6-7D8BAA1DDC58}"/>
                  </a:ext>
                </a:extLst>
              </p:cNvPr>
              <p:cNvSpPr/>
              <p:nvPr/>
            </p:nvSpPr>
            <p:spPr>
              <a:xfrm>
                <a:off x="5940550" y="2998745"/>
                <a:ext cx="234000" cy="961256"/>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4" name="object 7">
                <a:extLst>
                  <a:ext uri="{FF2B5EF4-FFF2-40B4-BE49-F238E27FC236}">
                    <a16:creationId xmlns:a16="http://schemas.microsoft.com/office/drawing/2014/main" id="{424F8670-569D-4CEC-AE94-46CA4FAE9343}"/>
                  </a:ext>
                </a:extLst>
              </p:cNvPr>
              <p:cNvSpPr/>
              <p:nvPr/>
            </p:nvSpPr>
            <p:spPr>
              <a:xfrm>
                <a:off x="6570000" y="2291854"/>
                <a:ext cx="234000" cy="1668146"/>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5" name="object 7">
                <a:extLst>
                  <a:ext uri="{FF2B5EF4-FFF2-40B4-BE49-F238E27FC236}">
                    <a16:creationId xmlns:a16="http://schemas.microsoft.com/office/drawing/2014/main" id="{831C7E64-ECE3-4E1E-9F4A-DE2280C8B19E}"/>
                  </a:ext>
                </a:extLst>
              </p:cNvPr>
              <p:cNvSpPr/>
              <p:nvPr/>
            </p:nvSpPr>
            <p:spPr>
              <a:xfrm>
                <a:off x="7200550" y="2013675"/>
                <a:ext cx="234000" cy="1946326"/>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6" name="object 7">
                <a:extLst>
                  <a:ext uri="{FF2B5EF4-FFF2-40B4-BE49-F238E27FC236}">
                    <a16:creationId xmlns:a16="http://schemas.microsoft.com/office/drawing/2014/main" id="{4E48244B-F899-4094-B0C8-5D94E1D2ED48}"/>
                  </a:ext>
                </a:extLst>
              </p:cNvPr>
              <p:cNvSpPr/>
              <p:nvPr/>
            </p:nvSpPr>
            <p:spPr>
              <a:xfrm>
                <a:off x="7830550" y="2667845"/>
                <a:ext cx="234000" cy="1292155"/>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object 7">
                <a:extLst>
                  <a:ext uri="{FF2B5EF4-FFF2-40B4-BE49-F238E27FC236}">
                    <a16:creationId xmlns:a16="http://schemas.microsoft.com/office/drawing/2014/main" id="{A6D54D9C-28E0-43C0-BEE0-73A893381825}"/>
                  </a:ext>
                </a:extLst>
              </p:cNvPr>
              <p:cNvSpPr/>
              <p:nvPr/>
            </p:nvSpPr>
            <p:spPr>
              <a:xfrm>
                <a:off x="8460550" y="2185021"/>
                <a:ext cx="234000" cy="1774979"/>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0" name="object 7">
                <a:extLst>
                  <a:ext uri="{FF2B5EF4-FFF2-40B4-BE49-F238E27FC236}">
                    <a16:creationId xmlns:a16="http://schemas.microsoft.com/office/drawing/2014/main" id="{A9DAC0AC-9E1E-4B83-9EB1-B1DD0CEFABC8}"/>
                  </a:ext>
                </a:extLst>
              </p:cNvPr>
              <p:cNvSpPr/>
              <p:nvPr/>
            </p:nvSpPr>
            <p:spPr>
              <a:xfrm>
                <a:off x="9090000" y="2339718"/>
                <a:ext cx="234000" cy="1620281"/>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
          <p:nvSpPr>
            <p:cNvPr id="198" name="TextBox 197">
              <a:extLst>
                <a:ext uri="{FF2B5EF4-FFF2-40B4-BE49-F238E27FC236}">
                  <a16:creationId xmlns:a16="http://schemas.microsoft.com/office/drawing/2014/main" id="{8F4E3211-38C1-40B2-AE2D-827FCAB79E5E}"/>
                </a:ext>
              </a:extLst>
            </p:cNvPr>
            <p:cNvSpPr txBox="1"/>
            <p:nvPr/>
          </p:nvSpPr>
          <p:spPr>
            <a:xfrm>
              <a:off x="1126120" y="219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99" name="TextBox 198">
              <a:extLst>
                <a:ext uri="{FF2B5EF4-FFF2-40B4-BE49-F238E27FC236}">
                  <a16:creationId xmlns:a16="http://schemas.microsoft.com/office/drawing/2014/main" id="{ECF338F7-A7B2-484E-9E22-F33AD52F6F4F}"/>
                </a:ext>
              </a:extLst>
            </p:cNvPr>
            <p:cNvSpPr txBox="1"/>
            <p:nvPr/>
          </p:nvSpPr>
          <p:spPr>
            <a:xfrm>
              <a:off x="1126120" y="26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00" name="TextBox 199">
              <a:extLst>
                <a:ext uri="{FF2B5EF4-FFF2-40B4-BE49-F238E27FC236}">
                  <a16:creationId xmlns:a16="http://schemas.microsoft.com/office/drawing/2014/main" id="{46F123D1-BA30-408C-BEAD-11811BFD4750}"/>
                </a:ext>
              </a:extLst>
            </p:cNvPr>
            <p:cNvSpPr txBox="1"/>
            <p:nvPr/>
          </p:nvSpPr>
          <p:spPr>
            <a:xfrm>
              <a:off x="1126120" y="306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01" name="TextBox 200">
              <a:extLst>
                <a:ext uri="{FF2B5EF4-FFF2-40B4-BE49-F238E27FC236}">
                  <a16:creationId xmlns:a16="http://schemas.microsoft.com/office/drawing/2014/main" id="{4966A662-B90C-46C1-B90B-2D76CA805A01}"/>
                </a:ext>
              </a:extLst>
            </p:cNvPr>
            <p:cNvSpPr txBox="1"/>
            <p:nvPr/>
          </p:nvSpPr>
          <p:spPr>
            <a:xfrm>
              <a:off x="1126120" y="349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02" name="TextBox 201">
              <a:extLst>
                <a:ext uri="{FF2B5EF4-FFF2-40B4-BE49-F238E27FC236}">
                  <a16:creationId xmlns:a16="http://schemas.microsoft.com/office/drawing/2014/main" id="{CF0BF7E7-D653-43EB-9B1C-237D46D52A4D}"/>
                </a:ext>
              </a:extLst>
            </p:cNvPr>
            <p:cNvSpPr txBox="1"/>
            <p:nvPr/>
          </p:nvSpPr>
          <p:spPr>
            <a:xfrm>
              <a:off x="1126120" y="392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130210798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30528F6-16A2-4E99-9C19-DCBC307FE1C7}"/>
              </a:ext>
            </a:extLst>
          </p:cNvPr>
          <p:cNvGrpSpPr/>
          <p:nvPr/>
        </p:nvGrpSpPr>
        <p:grpSpPr>
          <a:xfrm>
            <a:off x="0" y="0"/>
            <a:ext cx="10285200" cy="5760000"/>
            <a:chOff x="0" y="0"/>
            <a:chExt cx="10285200" cy="5760000"/>
          </a:xfrm>
        </p:grpSpPr>
        <p:grpSp>
          <p:nvGrpSpPr>
            <p:cNvPr id="2" name="Group 1">
              <a:extLst>
                <a:ext uri="{FF2B5EF4-FFF2-40B4-BE49-F238E27FC236}">
                  <a16:creationId xmlns:a16="http://schemas.microsoft.com/office/drawing/2014/main" id="{D2E054D9-EFC9-4F27-9BAB-5E948C6682CF}"/>
                </a:ext>
              </a:extLst>
            </p:cNvPr>
            <p:cNvGrpSpPr/>
            <p:nvPr/>
          </p:nvGrpSpPr>
          <p:grpSpPr>
            <a:xfrm>
              <a:off x="0" y="1440000"/>
              <a:ext cx="10285200" cy="4320000"/>
              <a:chOff x="0" y="1440000"/>
              <a:chExt cx="10285200" cy="4320000"/>
            </a:xfrm>
          </p:grpSpPr>
          <p:sp>
            <p:nvSpPr>
              <p:cNvPr id="113" name="Rectangle 112">
                <a:extLst>
                  <a:ext uri="{FF2B5EF4-FFF2-40B4-BE49-F238E27FC236}">
                    <a16:creationId xmlns:a16="http://schemas.microsoft.com/office/drawing/2014/main" id="{8AFBC85E-F8EC-4239-8753-873FD625CBF4}"/>
                  </a:ext>
                </a:extLst>
              </p:cNvPr>
              <p:cNvSpPr/>
              <p:nvPr/>
            </p:nvSpPr>
            <p:spPr>
              <a:xfrm>
                <a:off x="0" y="1440000"/>
                <a:ext cx="5040000" cy="432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endPar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95" name="Rectangle 194">
                <a:extLst>
                  <a:ext uri="{FF2B5EF4-FFF2-40B4-BE49-F238E27FC236}">
                    <a16:creationId xmlns:a16="http://schemas.microsoft.com/office/drawing/2014/main" id="{C5CD42CC-8745-4411-8BBE-4757FB239D75}"/>
                  </a:ext>
                </a:extLst>
              </p:cNvPr>
              <p:cNvSpPr/>
              <p:nvPr/>
            </p:nvSpPr>
            <p:spPr>
              <a:xfrm>
                <a:off x="5245200" y="1440000"/>
                <a:ext cx="5040000" cy="432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endPar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grpSp>
        <p:sp>
          <p:nvSpPr>
            <p:cNvPr id="21" name="Rectangle 20">
              <a:extLst>
                <a:ext uri="{FF2B5EF4-FFF2-40B4-BE49-F238E27FC236}">
                  <a16:creationId xmlns:a16="http://schemas.microsoft.com/office/drawing/2014/main" id="{31F09C0B-1377-4C31-A376-657BE2B24ABC}"/>
                </a:ext>
              </a:extLst>
            </p:cNvPr>
            <p:cNvSpPr/>
            <p:nvPr/>
          </p:nvSpPr>
          <p:spPr>
            <a:xfrm>
              <a:off x="0" y="0"/>
              <a:ext cx="5040000" cy="144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80000" rIns="180000"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8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men and women aged 15–49 years who would not buy vegetables from a shopkeeper living with HIV</a:t>
              </a:r>
            </a:p>
          </p:txBody>
        </p:sp>
        <p:sp>
          <p:nvSpPr>
            <p:cNvPr id="95" name="Rectangle 94">
              <a:extLst>
                <a:ext uri="{FF2B5EF4-FFF2-40B4-BE49-F238E27FC236}">
                  <a16:creationId xmlns:a16="http://schemas.microsoft.com/office/drawing/2014/main" id="{82901BC7-0700-41C0-8DB2-C04892DCE002}"/>
                </a:ext>
              </a:extLst>
            </p:cNvPr>
            <p:cNvSpPr/>
            <p:nvPr/>
          </p:nvSpPr>
          <p:spPr>
            <a:xfrm>
              <a:off x="5245200" y="0"/>
              <a:ext cx="5040000" cy="144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0"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8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ever-married or partnered women aged 15–49 years who experienced physical and/or sexual violence by an intimate partner in the past 12 months</a:t>
              </a:r>
            </a:p>
          </p:txBody>
        </p:sp>
        <p:sp>
          <p:nvSpPr>
            <p:cNvPr id="215" name="Rectangle 214">
              <a:extLst>
                <a:ext uri="{FF2B5EF4-FFF2-40B4-BE49-F238E27FC236}">
                  <a16:creationId xmlns:a16="http://schemas.microsoft.com/office/drawing/2014/main" id="{E6900FF3-CB22-405D-9E13-0A7F051DE1F7}"/>
                </a:ext>
              </a:extLst>
            </p:cNvPr>
            <p:cNvSpPr/>
            <p:nvPr/>
          </p:nvSpPr>
          <p:spPr>
            <a:xfrm>
              <a:off x="0" y="5490000"/>
              <a:ext cx="3896534"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Population-based surveys, 2013–2016, countries with available data.</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6" name="Rectangle 215">
              <a:extLst>
                <a:ext uri="{FF2B5EF4-FFF2-40B4-BE49-F238E27FC236}">
                  <a16:creationId xmlns:a16="http://schemas.microsoft.com/office/drawing/2014/main" id="{A45CD371-7FC1-4F64-9B7A-38E1E7FEDA1C}"/>
                </a:ext>
              </a:extLst>
            </p:cNvPr>
            <p:cNvSpPr/>
            <p:nvPr/>
          </p:nvSpPr>
          <p:spPr>
            <a:xfrm>
              <a:off x="5245200" y="5490000"/>
              <a:ext cx="2360239"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Population-</a:t>
              </a:r>
              <a:r>
                <a:rPr kumimoji="0" lang="fr-CH" sz="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based</a:t>
              </a: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lang="fr-CH" sz="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surveys</a:t>
              </a: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2015–2016.</a:t>
              </a:r>
            </a:p>
          </p:txBody>
        </p:sp>
        <p:sp>
          <p:nvSpPr>
            <p:cNvPr id="188" name="TextBox 187">
              <a:extLst>
                <a:ext uri="{FF2B5EF4-FFF2-40B4-BE49-F238E27FC236}">
                  <a16:creationId xmlns:a16="http://schemas.microsoft.com/office/drawing/2014/main" id="{DA333A02-3CD5-4BEE-88CB-51B8ABC4C696}"/>
                </a:ext>
              </a:extLst>
            </p:cNvPr>
            <p:cNvSpPr txBox="1"/>
            <p:nvPr/>
          </p:nvSpPr>
          <p:spPr>
            <a:xfrm>
              <a:off x="360000" y="1800000"/>
              <a:ext cx="2167838" cy="230832"/>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Latin America, </a:t>
              </a:r>
              <a:r>
                <a:rPr kumimoji="0" lang="en-GB"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2013–2016</a:t>
              </a:r>
              <a:endParaRPr kumimoji="0" lang="en-CH"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89" name="TextBox 188">
              <a:extLst>
                <a:ext uri="{FF2B5EF4-FFF2-40B4-BE49-F238E27FC236}">
                  <a16:creationId xmlns:a16="http://schemas.microsoft.com/office/drawing/2014/main" id="{0F0179A5-8A7F-4FB6-8A87-C0AD9ED501F0}"/>
                </a:ext>
              </a:extLst>
            </p:cNvPr>
            <p:cNvSpPr txBox="1"/>
            <p:nvPr/>
          </p:nvSpPr>
          <p:spPr>
            <a:xfrm>
              <a:off x="5425200" y="1800000"/>
              <a:ext cx="3599319" cy="230832"/>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Latin America, </a:t>
              </a:r>
              <a:r>
                <a:rPr kumimoji="0" lang="en-GB"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most recent data, 2015–2016</a:t>
              </a:r>
              <a:endParaRPr kumimoji="0" lang="en-CH"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97" name="object 54">
              <a:extLst>
                <a:ext uri="{FF2B5EF4-FFF2-40B4-BE49-F238E27FC236}">
                  <a16:creationId xmlns:a16="http://schemas.microsoft.com/office/drawing/2014/main" id="{586CF35B-71D8-4B47-B7F5-2F52010D2ABB}"/>
                </a:ext>
              </a:extLst>
            </p:cNvPr>
            <p:cNvSpPr txBox="1"/>
            <p:nvPr/>
          </p:nvSpPr>
          <p:spPr>
            <a:xfrm>
              <a:off x="1440000" y="4662000"/>
              <a:ext cx="576000" cy="154209"/>
            </a:xfrm>
            <a:prstGeom prst="rect">
              <a:avLst/>
            </a:prstGeom>
          </p:spPr>
          <p:txBody>
            <a:bodyPr vert="horz" wrap="square" lIns="0" tIns="0" rIns="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Colombia</a:t>
              </a:r>
            </a:p>
          </p:txBody>
        </p:sp>
        <p:sp>
          <p:nvSpPr>
            <p:cNvPr id="198" name="object 54">
              <a:extLst>
                <a:ext uri="{FF2B5EF4-FFF2-40B4-BE49-F238E27FC236}">
                  <a16:creationId xmlns:a16="http://schemas.microsoft.com/office/drawing/2014/main" id="{E40D62CE-79D9-4F3A-8972-ED777B0D9D65}"/>
                </a:ext>
              </a:extLst>
            </p:cNvPr>
            <p:cNvSpPr txBox="1"/>
            <p:nvPr/>
          </p:nvSpPr>
          <p:spPr>
            <a:xfrm>
              <a:off x="2016000" y="4662000"/>
              <a:ext cx="576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mn-ea"/>
                  <a:cs typeface="Arial"/>
                </a:rPr>
                <a:t>Panama</a:t>
              </a:r>
            </a:p>
          </p:txBody>
        </p:sp>
        <p:sp>
          <p:nvSpPr>
            <p:cNvPr id="200" name="TextBox 199">
              <a:extLst>
                <a:ext uri="{FF2B5EF4-FFF2-40B4-BE49-F238E27FC236}">
                  <a16:creationId xmlns:a16="http://schemas.microsoft.com/office/drawing/2014/main" id="{48529EF0-89B3-4F99-8331-92EA654595D9}"/>
                </a:ext>
              </a:extLst>
            </p:cNvPr>
            <p:cNvSpPr txBox="1"/>
            <p:nvPr/>
          </p:nvSpPr>
          <p:spPr>
            <a:xfrm>
              <a:off x="390972" y="330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96" name="object 54">
              <a:extLst>
                <a:ext uri="{FF2B5EF4-FFF2-40B4-BE49-F238E27FC236}">
                  <a16:creationId xmlns:a16="http://schemas.microsoft.com/office/drawing/2014/main" id="{614E8D87-B5A5-4564-81CB-F6BF7D4A8BFC}"/>
                </a:ext>
              </a:extLst>
            </p:cNvPr>
            <p:cNvSpPr txBox="1"/>
            <p:nvPr/>
          </p:nvSpPr>
          <p:spPr>
            <a:xfrm>
              <a:off x="864679" y="4662000"/>
              <a:ext cx="576000" cy="154209"/>
            </a:xfrm>
            <a:prstGeom prst="rect">
              <a:avLst/>
            </a:prstGeom>
          </p:spPr>
          <p:txBody>
            <a:bodyPr vert="horz" wrap="square" lIns="0" tIns="0" rIns="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Guatemala</a:t>
              </a:r>
            </a:p>
          </p:txBody>
        </p:sp>
        <p:sp>
          <p:nvSpPr>
            <p:cNvPr id="190" name="object 6">
              <a:extLst>
                <a:ext uri="{FF2B5EF4-FFF2-40B4-BE49-F238E27FC236}">
                  <a16:creationId xmlns:a16="http://schemas.microsoft.com/office/drawing/2014/main" id="{F2959E25-7C87-4800-AAAF-D13DAE438F76}"/>
                </a:ext>
              </a:extLst>
            </p:cNvPr>
            <p:cNvSpPr/>
            <p:nvPr/>
          </p:nvSpPr>
          <p:spPr>
            <a:xfrm>
              <a:off x="2754000" y="3491054"/>
              <a:ext cx="252000" cy="1080945"/>
            </a:xfrm>
            <a:custGeom>
              <a:avLst/>
              <a:gdLst/>
              <a:ahLst/>
              <a:cxnLst/>
              <a:rect l="l" t="t" r="r" b="b"/>
              <a:pathLst>
                <a:path w="183515" h="126364">
                  <a:moveTo>
                    <a:pt x="0" y="125920"/>
                  </a:moveTo>
                  <a:lnTo>
                    <a:pt x="182943" y="125920"/>
                  </a:lnTo>
                  <a:lnTo>
                    <a:pt x="182943" y="0"/>
                  </a:lnTo>
                  <a:lnTo>
                    <a:pt x="0" y="0"/>
                  </a:lnTo>
                  <a:lnTo>
                    <a:pt x="0" y="12592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1" name="object 7">
              <a:extLst>
                <a:ext uri="{FF2B5EF4-FFF2-40B4-BE49-F238E27FC236}">
                  <a16:creationId xmlns:a16="http://schemas.microsoft.com/office/drawing/2014/main" id="{32DA7071-8E0E-4AA1-AFF1-B3D55A295638}"/>
                </a:ext>
              </a:extLst>
            </p:cNvPr>
            <p:cNvSpPr/>
            <p:nvPr/>
          </p:nvSpPr>
          <p:spPr>
            <a:xfrm>
              <a:off x="1026000" y="2803932"/>
              <a:ext cx="252000" cy="1768067"/>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2" name="object 8">
              <a:extLst>
                <a:ext uri="{FF2B5EF4-FFF2-40B4-BE49-F238E27FC236}">
                  <a16:creationId xmlns:a16="http://schemas.microsoft.com/office/drawing/2014/main" id="{04019974-CCF5-4599-96BE-7D5F5E1DB9AE}"/>
                </a:ext>
              </a:extLst>
            </p:cNvPr>
            <p:cNvSpPr/>
            <p:nvPr/>
          </p:nvSpPr>
          <p:spPr>
            <a:xfrm>
              <a:off x="1602000" y="3423615"/>
              <a:ext cx="252000" cy="1148384"/>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3" name="object 9">
              <a:extLst>
                <a:ext uri="{FF2B5EF4-FFF2-40B4-BE49-F238E27FC236}">
                  <a16:creationId xmlns:a16="http://schemas.microsoft.com/office/drawing/2014/main" id="{4BC12381-401A-4C14-82C7-49A64C9F705F}"/>
                </a:ext>
              </a:extLst>
            </p:cNvPr>
            <p:cNvSpPr/>
            <p:nvPr/>
          </p:nvSpPr>
          <p:spPr>
            <a:xfrm>
              <a:off x="2178000" y="3445246"/>
              <a:ext cx="252000" cy="1126753"/>
            </a:xfrm>
            <a:custGeom>
              <a:avLst/>
              <a:gdLst/>
              <a:ahLst/>
              <a:cxnLst/>
              <a:rect l="l" t="t" r="r" b="b"/>
              <a:pathLst>
                <a:path w="183514" h="928370">
                  <a:moveTo>
                    <a:pt x="182956" y="0"/>
                  </a:moveTo>
                  <a:lnTo>
                    <a:pt x="0" y="0"/>
                  </a:lnTo>
                  <a:lnTo>
                    <a:pt x="0" y="928077"/>
                  </a:lnTo>
                  <a:lnTo>
                    <a:pt x="182956" y="928077"/>
                  </a:lnTo>
                  <a:lnTo>
                    <a:pt x="182956"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4" name="object 10">
              <a:extLst>
                <a:ext uri="{FF2B5EF4-FFF2-40B4-BE49-F238E27FC236}">
                  <a16:creationId xmlns:a16="http://schemas.microsoft.com/office/drawing/2014/main" id="{1949510F-F639-48DC-836C-2C2860A1BE47}"/>
                </a:ext>
              </a:extLst>
            </p:cNvPr>
            <p:cNvSpPr/>
            <p:nvPr/>
          </p:nvSpPr>
          <p:spPr>
            <a:xfrm>
              <a:off x="864679" y="2412000"/>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9" name="object 54">
              <a:extLst>
                <a:ext uri="{FF2B5EF4-FFF2-40B4-BE49-F238E27FC236}">
                  <a16:creationId xmlns:a16="http://schemas.microsoft.com/office/drawing/2014/main" id="{87ED7BEB-5C9B-48A3-8DC5-56F8C102B912}"/>
                </a:ext>
              </a:extLst>
            </p:cNvPr>
            <p:cNvSpPr txBox="1"/>
            <p:nvPr/>
          </p:nvSpPr>
          <p:spPr>
            <a:xfrm>
              <a:off x="2592000" y="4662000"/>
              <a:ext cx="576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mn-ea"/>
                  <a:cs typeface="Arial"/>
                </a:rPr>
                <a:t>Paraguay</a:t>
              </a:r>
            </a:p>
          </p:txBody>
        </p:sp>
        <p:sp>
          <p:nvSpPr>
            <p:cNvPr id="201" name="TextBox 200">
              <a:extLst>
                <a:ext uri="{FF2B5EF4-FFF2-40B4-BE49-F238E27FC236}">
                  <a16:creationId xmlns:a16="http://schemas.microsoft.com/office/drawing/2014/main" id="{99F857FE-500A-42F7-949B-0217F0060CB7}"/>
                </a:ext>
              </a:extLst>
            </p:cNvPr>
            <p:cNvSpPr txBox="1"/>
            <p:nvPr/>
          </p:nvSpPr>
          <p:spPr>
            <a:xfrm>
              <a:off x="640120" y="234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5" name="TextBox 204">
              <a:extLst>
                <a:ext uri="{FF2B5EF4-FFF2-40B4-BE49-F238E27FC236}">
                  <a16:creationId xmlns:a16="http://schemas.microsoft.com/office/drawing/2014/main" id="{79A9C748-F72F-47C9-BBB9-687CD7D29946}"/>
                </a:ext>
              </a:extLst>
            </p:cNvPr>
            <p:cNvSpPr txBox="1"/>
            <p:nvPr/>
          </p:nvSpPr>
          <p:spPr>
            <a:xfrm>
              <a:off x="640119" y="2649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6" name="TextBox 205">
              <a:extLst>
                <a:ext uri="{FF2B5EF4-FFF2-40B4-BE49-F238E27FC236}">
                  <a16:creationId xmlns:a16="http://schemas.microsoft.com/office/drawing/2014/main" id="{5B47F15C-4D37-40FF-A32B-692FF4548700}"/>
                </a:ext>
              </a:extLst>
            </p:cNvPr>
            <p:cNvSpPr txBox="1"/>
            <p:nvPr/>
          </p:nvSpPr>
          <p:spPr>
            <a:xfrm>
              <a:off x="640119" y="2955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7" name="TextBox 206">
              <a:extLst>
                <a:ext uri="{FF2B5EF4-FFF2-40B4-BE49-F238E27FC236}">
                  <a16:creationId xmlns:a16="http://schemas.microsoft.com/office/drawing/2014/main" id="{FF00012A-B4D9-49E5-959A-9FA84EF347F5}"/>
                </a:ext>
              </a:extLst>
            </p:cNvPr>
            <p:cNvSpPr txBox="1"/>
            <p:nvPr/>
          </p:nvSpPr>
          <p:spPr>
            <a:xfrm>
              <a:off x="640119" y="32652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8" name="TextBox 207">
              <a:extLst>
                <a:ext uri="{FF2B5EF4-FFF2-40B4-BE49-F238E27FC236}">
                  <a16:creationId xmlns:a16="http://schemas.microsoft.com/office/drawing/2014/main" id="{EB26F0A9-574F-41F3-85F3-F133A35CFA2E}"/>
                </a:ext>
              </a:extLst>
            </p:cNvPr>
            <p:cNvSpPr txBox="1"/>
            <p:nvPr/>
          </p:nvSpPr>
          <p:spPr>
            <a:xfrm>
              <a:off x="640119" y="35748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9" name="TextBox 208">
              <a:extLst>
                <a:ext uri="{FF2B5EF4-FFF2-40B4-BE49-F238E27FC236}">
                  <a16:creationId xmlns:a16="http://schemas.microsoft.com/office/drawing/2014/main" id="{21458620-74DF-4857-97E7-66C0E584E729}"/>
                </a:ext>
              </a:extLst>
            </p:cNvPr>
            <p:cNvSpPr txBox="1"/>
            <p:nvPr/>
          </p:nvSpPr>
          <p:spPr>
            <a:xfrm>
              <a:off x="640119" y="38844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0" name="TextBox 209">
              <a:extLst>
                <a:ext uri="{FF2B5EF4-FFF2-40B4-BE49-F238E27FC236}">
                  <a16:creationId xmlns:a16="http://schemas.microsoft.com/office/drawing/2014/main" id="{423FA40F-B582-4561-9A69-4E844BCD2E19}"/>
                </a:ext>
              </a:extLst>
            </p:cNvPr>
            <p:cNvSpPr txBox="1"/>
            <p:nvPr/>
          </p:nvSpPr>
          <p:spPr>
            <a:xfrm>
              <a:off x="640120" y="41904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1" name="TextBox 210">
              <a:extLst>
                <a:ext uri="{FF2B5EF4-FFF2-40B4-BE49-F238E27FC236}">
                  <a16:creationId xmlns:a16="http://schemas.microsoft.com/office/drawing/2014/main" id="{8EBAFE17-23B6-4250-96C9-FB31E2669B58}"/>
                </a:ext>
              </a:extLst>
            </p:cNvPr>
            <p:cNvSpPr txBox="1"/>
            <p:nvPr/>
          </p:nvSpPr>
          <p:spPr>
            <a:xfrm>
              <a:off x="704240" y="450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2" name="object 11">
              <a:extLst>
                <a:ext uri="{FF2B5EF4-FFF2-40B4-BE49-F238E27FC236}">
                  <a16:creationId xmlns:a16="http://schemas.microsoft.com/office/drawing/2014/main" id="{0144BFEC-B5C3-4002-8AF6-A4F67D73872A}"/>
                </a:ext>
              </a:extLst>
            </p:cNvPr>
            <p:cNvSpPr/>
            <p:nvPr/>
          </p:nvSpPr>
          <p:spPr>
            <a:xfrm>
              <a:off x="864696" y="4571116"/>
              <a:ext cx="4032000"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9" name="TextBox 218">
              <a:extLst>
                <a:ext uri="{FF2B5EF4-FFF2-40B4-BE49-F238E27FC236}">
                  <a16:creationId xmlns:a16="http://schemas.microsoft.com/office/drawing/2014/main" id="{5B6F7747-99C7-4099-8E78-DFE33E3517F7}"/>
                </a:ext>
              </a:extLst>
            </p:cNvPr>
            <p:cNvSpPr txBox="1"/>
            <p:nvPr/>
          </p:nvSpPr>
          <p:spPr>
            <a:xfrm>
              <a:off x="5652000" y="330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54" name="object 7">
              <a:extLst>
                <a:ext uri="{FF2B5EF4-FFF2-40B4-BE49-F238E27FC236}">
                  <a16:creationId xmlns:a16="http://schemas.microsoft.com/office/drawing/2014/main" id="{0D70CD33-1D3E-4E7D-8419-928D90B64B55}"/>
                </a:ext>
              </a:extLst>
            </p:cNvPr>
            <p:cNvSpPr/>
            <p:nvPr/>
          </p:nvSpPr>
          <p:spPr>
            <a:xfrm>
              <a:off x="7056000" y="2973288"/>
              <a:ext cx="288000" cy="1598712"/>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6" name="object 10">
              <a:extLst>
                <a:ext uri="{FF2B5EF4-FFF2-40B4-BE49-F238E27FC236}">
                  <a16:creationId xmlns:a16="http://schemas.microsoft.com/office/drawing/2014/main" id="{C4EAD8EA-C4F6-41A3-99D6-B66B2E412190}"/>
                </a:ext>
              </a:extLst>
            </p:cNvPr>
            <p:cNvSpPr/>
            <p:nvPr/>
          </p:nvSpPr>
          <p:spPr>
            <a:xfrm>
              <a:off x="6120000" y="2412000"/>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7" name="object 54">
              <a:extLst>
                <a:ext uri="{FF2B5EF4-FFF2-40B4-BE49-F238E27FC236}">
                  <a16:creationId xmlns:a16="http://schemas.microsoft.com/office/drawing/2014/main" id="{22708615-5E9B-42CB-AFF1-E4813AD577EB}"/>
                </a:ext>
              </a:extLst>
            </p:cNvPr>
            <p:cNvSpPr txBox="1"/>
            <p:nvPr/>
          </p:nvSpPr>
          <p:spPr>
            <a:xfrm>
              <a:off x="6120000" y="4662000"/>
              <a:ext cx="720000" cy="154209"/>
            </a:xfrm>
            <a:prstGeom prst="rect">
              <a:avLst/>
            </a:prstGeom>
          </p:spPr>
          <p:txBody>
            <a:bodyPr vert="horz" wrap="square" lIns="0" tIns="0" rIns="0" bIns="0" rtlCol="0" anchor="t" anchorCtr="0">
              <a:no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Bolivia</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t>
              </a:r>
              <a:r>
                <a:rPr kumimoji="0" lang="en-GB" sz="900" b="0" i="0" u="none" strike="noStrike" kern="1200" cap="none" spc="-35" normalizeH="0" baseline="0" noProof="0" dirty="0" err="1">
                  <a:ln>
                    <a:noFill/>
                  </a:ln>
                  <a:solidFill>
                    <a:prstClr val="black"/>
                  </a:solidFill>
                  <a:effectLst/>
                  <a:uLnTx/>
                  <a:uFillTx/>
                  <a:latin typeface="Arial"/>
                  <a:ea typeface="ＭＳ Ｐゴシック" pitchFamily="34" charset="-128"/>
                  <a:cs typeface="Arial"/>
                </a:rPr>
                <a:t>Plurinational</a:t>
              </a: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 State of)</a:t>
              </a:r>
              <a:endPar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58" name="object 54">
              <a:extLst>
                <a:ext uri="{FF2B5EF4-FFF2-40B4-BE49-F238E27FC236}">
                  <a16:creationId xmlns:a16="http://schemas.microsoft.com/office/drawing/2014/main" id="{97D59E5A-EE83-4640-BAD4-4F1F485E9E2D}"/>
                </a:ext>
              </a:extLst>
            </p:cNvPr>
            <p:cNvSpPr txBox="1"/>
            <p:nvPr/>
          </p:nvSpPr>
          <p:spPr>
            <a:xfrm>
              <a:off x="7560000" y="4662000"/>
              <a:ext cx="720000" cy="154209"/>
            </a:xfrm>
            <a:prstGeom prst="rect">
              <a:avLst/>
            </a:prstGeom>
          </p:spPr>
          <p:txBody>
            <a:bodyPr vert="horz" wrap="square" lIns="0" tIns="0" rIns="0" bIns="0" rtlCol="0" anchor="t" anchorCtr="0">
              <a:no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Peru</a:t>
              </a:r>
            </a:p>
          </p:txBody>
        </p:sp>
        <p:sp>
          <p:nvSpPr>
            <p:cNvPr id="260" name="TextBox 259">
              <a:extLst>
                <a:ext uri="{FF2B5EF4-FFF2-40B4-BE49-F238E27FC236}">
                  <a16:creationId xmlns:a16="http://schemas.microsoft.com/office/drawing/2014/main" id="{C9ECB8AE-0E99-41C7-A33E-4AC83F313B9E}"/>
                </a:ext>
              </a:extLst>
            </p:cNvPr>
            <p:cNvSpPr txBox="1"/>
            <p:nvPr/>
          </p:nvSpPr>
          <p:spPr>
            <a:xfrm>
              <a:off x="5900401" y="234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45</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1" name="TextBox 260">
              <a:extLst>
                <a:ext uri="{FF2B5EF4-FFF2-40B4-BE49-F238E27FC236}">
                  <a16:creationId xmlns:a16="http://schemas.microsoft.com/office/drawing/2014/main" id="{A3B82D2D-0FFB-42E7-AC4E-AC34D5806D99}"/>
                </a:ext>
              </a:extLst>
            </p:cNvPr>
            <p:cNvSpPr txBox="1"/>
            <p:nvPr/>
          </p:nvSpPr>
          <p:spPr>
            <a:xfrm>
              <a:off x="5900400" y="25831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2" name="TextBox 261">
              <a:extLst>
                <a:ext uri="{FF2B5EF4-FFF2-40B4-BE49-F238E27FC236}">
                  <a16:creationId xmlns:a16="http://schemas.microsoft.com/office/drawing/2014/main" id="{A5B81C79-FC33-49EB-AE65-E9154F84598F}"/>
                </a:ext>
              </a:extLst>
            </p:cNvPr>
            <p:cNvSpPr txBox="1"/>
            <p:nvPr/>
          </p:nvSpPr>
          <p:spPr>
            <a:xfrm>
              <a:off x="5900400" y="28207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35</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3" name="TextBox 262">
              <a:extLst>
                <a:ext uri="{FF2B5EF4-FFF2-40B4-BE49-F238E27FC236}">
                  <a16:creationId xmlns:a16="http://schemas.microsoft.com/office/drawing/2014/main" id="{D19EAC25-3486-4FC3-93D5-C4A112480760}"/>
                </a:ext>
              </a:extLst>
            </p:cNvPr>
            <p:cNvSpPr txBox="1"/>
            <p:nvPr/>
          </p:nvSpPr>
          <p:spPr>
            <a:xfrm>
              <a:off x="5900400" y="30619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4" name="TextBox 263">
              <a:extLst>
                <a:ext uri="{FF2B5EF4-FFF2-40B4-BE49-F238E27FC236}">
                  <a16:creationId xmlns:a16="http://schemas.microsoft.com/office/drawing/2014/main" id="{E94E8691-DE81-4D31-895B-F22045BAD4D4}"/>
                </a:ext>
              </a:extLst>
            </p:cNvPr>
            <p:cNvSpPr txBox="1"/>
            <p:nvPr/>
          </p:nvSpPr>
          <p:spPr>
            <a:xfrm>
              <a:off x="5900400" y="32995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5" name="TextBox 264">
              <a:extLst>
                <a:ext uri="{FF2B5EF4-FFF2-40B4-BE49-F238E27FC236}">
                  <a16:creationId xmlns:a16="http://schemas.microsoft.com/office/drawing/2014/main" id="{B48EDFCC-768C-4E88-985E-E5894A441A93}"/>
                </a:ext>
              </a:extLst>
            </p:cNvPr>
            <p:cNvSpPr txBox="1"/>
            <p:nvPr/>
          </p:nvSpPr>
          <p:spPr>
            <a:xfrm>
              <a:off x="5900400" y="35407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6" name="TextBox 265">
              <a:extLst>
                <a:ext uri="{FF2B5EF4-FFF2-40B4-BE49-F238E27FC236}">
                  <a16:creationId xmlns:a16="http://schemas.microsoft.com/office/drawing/2014/main" id="{F683FEC7-255E-4376-BA7C-BF31630D267D}"/>
                </a:ext>
              </a:extLst>
            </p:cNvPr>
            <p:cNvSpPr txBox="1"/>
            <p:nvPr/>
          </p:nvSpPr>
          <p:spPr>
            <a:xfrm>
              <a:off x="5900400" y="37783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15</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7" name="TextBox 266">
              <a:extLst>
                <a:ext uri="{FF2B5EF4-FFF2-40B4-BE49-F238E27FC236}">
                  <a16:creationId xmlns:a16="http://schemas.microsoft.com/office/drawing/2014/main" id="{CF07C80A-CCD3-4199-8099-27E1A50BB5EB}"/>
                </a:ext>
              </a:extLst>
            </p:cNvPr>
            <p:cNvSpPr txBox="1"/>
            <p:nvPr/>
          </p:nvSpPr>
          <p:spPr>
            <a:xfrm>
              <a:off x="5900400" y="40195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8" name="TextBox 267">
              <a:extLst>
                <a:ext uri="{FF2B5EF4-FFF2-40B4-BE49-F238E27FC236}">
                  <a16:creationId xmlns:a16="http://schemas.microsoft.com/office/drawing/2014/main" id="{D87C1891-E644-457D-94BD-A675D6F5C4B3}"/>
                </a:ext>
              </a:extLst>
            </p:cNvPr>
            <p:cNvSpPr txBox="1"/>
            <p:nvPr/>
          </p:nvSpPr>
          <p:spPr>
            <a:xfrm>
              <a:off x="5964521" y="4257166"/>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9" name="TextBox 268">
              <a:extLst>
                <a:ext uri="{FF2B5EF4-FFF2-40B4-BE49-F238E27FC236}">
                  <a16:creationId xmlns:a16="http://schemas.microsoft.com/office/drawing/2014/main" id="{31EEBAA1-8612-4C0C-9233-514C19FBFC72}"/>
                </a:ext>
              </a:extLst>
            </p:cNvPr>
            <p:cNvSpPr txBox="1"/>
            <p:nvPr/>
          </p:nvSpPr>
          <p:spPr>
            <a:xfrm>
              <a:off x="5964521" y="44964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70" name="object 11">
              <a:extLst>
                <a:ext uri="{FF2B5EF4-FFF2-40B4-BE49-F238E27FC236}">
                  <a16:creationId xmlns:a16="http://schemas.microsoft.com/office/drawing/2014/main" id="{80721A1A-1B7A-42F9-976C-DE386FC0A5B9}"/>
                </a:ext>
              </a:extLst>
            </p:cNvPr>
            <p:cNvSpPr/>
            <p:nvPr/>
          </p:nvSpPr>
          <p:spPr>
            <a:xfrm>
              <a:off x="6120000" y="4571116"/>
              <a:ext cx="3600000"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1" name="object 54">
              <a:extLst>
                <a:ext uri="{FF2B5EF4-FFF2-40B4-BE49-F238E27FC236}">
                  <a16:creationId xmlns:a16="http://schemas.microsoft.com/office/drawing/2014/main" id="{F5332FC1-41EF-4294-8E3C-538C13C4E55C}"/>
                </a:ext>
              </a:extLst>
            </p:cNvPr>
            <p:cNvSpPr txBox="1"/>
            <p:nvPr/>
          </p:nvSpPr>
          <p:spPr>
            <a:xfrm>
              <a:off x="3744000" y="4662000"/>
              <a:ext cx="576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mn-ea"/>
                  <a:cs typeface="Arial"/>
                </a:rPr>
                <a:t>Mexico</a:t>
              </a:r>
            </a:p>
          </p:txBody>
        </p:sp>
        <p:sp>
          <p:nvSpPr>
            <p:cNvPr id="52" name="object 54">
              <a:extLst>
                <a:ext uri="{FF2B5EF4-FFF2-40B4-BE49-F238E27FC236}">
                  <a16:creationId xmlns:a16="http://schemas.microsoft.com/office/drawing/2014/main" id="{0743A5BB-A5DB-4164-A070-84DC6C3A378B}"/>
                </a:ext>
              </a:extLst>
            </p:cNvPr>
            <p:cNvSpPr txBox="1"/>
            <p:nvPr/>
          </p:nvSpPr>
          <p:spPr>
            <a:xfrm>
              <a:off x="3168000" y="4662000"/>
              <a:ext cx="576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mn-ea"/>
                  <a:cs typeface="Arial"/>
                </a:rPr>
                <a:t>El Salvador</a:t>
              </a:r>
            </a:p>
          </p:txBody>
        </p:sp>
        <p:sp>
          <p:nvSpPr>
            <p:cNvPr id="53" name="object 54">
              <a:extLst>
                <a:ext uri="{FF2B5EF4-FFF2-40B4-BE49-F238E27FC236}">
                  <a16:creationId xmlns:a16="http://schemas.microsoft.com/office/drawing/2014/main" id="{3D88DE22-7A4C-4778-82A2-1A717EB43757}"/>
                </a:ext>
              </a:extLst>
            </p:cNvPr>
            <p:cNvSpPr txBox="1"/>
            <p:nvPr/>
          </p:nvSpPr>
          <p:spPr>
            <a:xfrm>
              <a:off x="4320000" y="4662000"/>
              <a:ext cx="576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mn-ea"/>
                  <a:cs typeface="Arial"/>
                </a:rPr>
                <a:t>Uruguay</a:t>
              </a:r>
            </a:p>
          </p:txBody>
        </p:sp>
        <p:sp>
          <p:nvSpPr>
            <p:cNvPr id="54" name="object 54">
              <a:extLst>
                <a:ext uri="{FF2B5EF4-FFF2-40B4-BE49-F238E27FC236}">
                  <a16:creationId xmlns:a16="http://schemas.microsoft.com/office/drawing/2014/main" id="{B4319B56-2427-4B5F-90CB-0AC2239A1006}"/>
                </a:ext>
              </a:extLst>
            </p:cNvPr>
            <p:cNvSpPr txBox="1"/>
            <p:nvPr/>
          </p:nvSpPr>
          <p:spPr>
            <a:xfrm>
              <a:off x="8280000" y="4662000"/>
              <a:ext cx="720000" cy="154209"/>
            </a:xfrm>
            <a:prstGeom prst="rect">
              <a:avLst/>
            </a:prstGeom>
          </p:spPr>
          <p:txBody>
            <a:bodyPr vert="horz" wrap="square" lIns="0" tIns="0" rIns="0" bIns="0" rtlCol="0" anchor="t" anchorCtr="0">
              <a:no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Guatemala</a:t>
              </a:r>
            </a:p>
          </p:txBody>
        </p:sp>
        <p:sp>
          <p:nvSpPr>
            <p:cNvPr id="55" name="object 54">
              <a:extLst>
                <a:ext uri="{FF2B5EF4-FFF2-40B4-BE49-F238E27FC236}">
                  <a16:creationId xmlns:a16="http://schemas.microsoft.com/office/drawing/2014/main" id="{F4F69B80-C6C3-458F-A971-73C617BE93C1}"/>
                </a:ext>
              </a:extLst>
            </p:cNvPr>
            <p:cNvSpPr txBox="1"/>
            <p:nvPr/>
          </p:nvSpPr>
          <p:spPr>
            <a:xfrm>
              <a:off x="6840000" y="4662000"/>
              <a:ext cx="720000" cy="154209"/>
            </a:xfrm>
            <a:prstGeom prst="rect">
              <a:avLst/>
            </a:prstGeom>
          </p:spPr>
          <p:txBody>
            <a:bodyPr vert="horz" wrap="square" lIns="0" tIns="0" rIns="0" bIns="0" rtlCol="0" anchor="t" anchorCtr="0">
              <a:no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Colombia</a:t>
              </a:r>
            </a:p>
          </p:txBody>
        </p:sp>
        <p:sp>
          <p:nvSpPr>
            <p:cNvPr id="56" name="object 54">
              <a:extLst>
                <a:ext uri="{FF2B5EF4-FFF2-40B4-BE49-F238E27FC236}">
                  <a16:creationId xmlns:a16="http://schemas.microsoft.com/office/drawing/2014/main" id="{D74CB72D-B121-4777-8991-7C1E34C8C942}"/>
                </a:ext>
              </a:extLst>
            </p:cNvPr>
            <p:cNvSpPr txBox="1"/>
            <p:nvPr/>
          </p:nvSpPr>
          <p:spPr>
            <a:xfrm>
              <a:off x="9000000" y="4662000"/>
              <a:ext cx="720000" cy="154209"/>
            </a:xfrm>
            <a:prstGeom prst="rect">
              <a:avLst/>
            </a:prstGeom>
          </p:spPr>
          <p:txBody>
            <a:bodyPr vert="horz" wrap="square" lIns="0" tIns="0" rIns="0" bIns="0" rtlCol="0" anchor="t" anchorCtr="0">
              <a:no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Mexico</a:t>
              </a:r>
            </a:p>
          </p:txBody>
        </p:sp>
        <p:sp>
          <p:nvSpPr>
            <p:cNvPr id="57" name="object 7">
              <a:extLst>
                <a:ext uri="{FF2B5EF4-FFF2-40B4-BE49-F238E27FC236}">
                  <a16:creationId xmlns:a16="http://schemas.microsoft.com/office/drawing/2014/main" id="{AC7FE301-9618-4A91-8003-C7071F025F54}"/>
                </a:ext>
              </a:extLst>
            </p:cNvPr>
            <p:cNvSpPr/>
            <p:nvPr/>
          </p:nvSpPr>
          <p:spPr>
            <a:xfrm>
              <a:off x="6336000" y="2680160"/>
              <a:ext cx="288000" cy="1891840"/>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8" name="object 7">
              <a:extLst>
                <a:ext uri="{FF2B5EF4-FFF2-40B4-BE49-F238E27FC236}">
                  <a16:creationId xmlns:a16="http://schemas.microsoft.com/office/drawing/2014/main" id="{04C0C405-9F61-4FDA-BEAD-5699AE3522C8}"/>
                </a:ext>
              </a:extLst>
            </p:cNvPr>
            <p:cNvSpPr/>
            <p:nvPr/>
          </p:nvSpPr>
          <p:spPr>
            <a:xfrm>
              <a:off x="7776000" y="4052248"/>
              <a:ext cx="288000" cy="519752"/>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9" name="object 7">
              <a:extLst>
                <a:ext uri="{FF2B5EF4-FFF2-40B4-BE49-F238E27FC236}">
                  <a16:creationId xmlns:a16="http://schemas.microsoft.com/office/drawing/2014/main" id="{2DE6682B-241E-4264-8582-A2F816A585D3}"/>
                </a:ext>
              </a:extLst>
            </p:cNvPr>
            <p:cNvSpPr/>
            <p:nvPr/>
          </p:nvSpPr>
          <p:spPr>
            <a:xfrm>
              <a:off x="8496000" y="4158064"/>
              <a:ext cx="288000" cy="413935"/>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0" name="object 7">
              <a:extLst>
                <a:ext uri="{FF2B5EF4-FFF2-40B4-BE49-F238E27FC236}">
                  <a16:creationId xmlns:a16="http://schemas.microsoft.com/office/drawing/2014/main" id="{67B897EB-6823-4D42-9DD1-B5449D5B69A2}"/>
                </a:ext>
              </a:extLst>
            </p:cNvPr>
            <p:cNvSpPr/>
            <p:nvPr/>
          </p:nvSpPr>
          <p:spPr>
            <a:xfrm>
              <a:off x="9216000" y="4179428"/>
              <a:ext cx="288000" cy="392571"/>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 name="object 6">
              <a:extLst>
                <a:ext uri="{FF2B5EF4-FFF2-40B4-BE49-F238E27FC236}">
                  <a16:creationId xmlns:a16="http://schemas.microsoft.com/office/drawing/2014/main" id="{236768EB-2241-410B-ADB0-39BC7D2B94D0}"/>
                </a:ext>
              </a:extLst>
            </p:cNvPr>
            <p:cNvSpPr/>
            <p:nvPr/>
          </p:nvSpPr>
          <p:spPr>
            <a:xfrm>
              <a:off x="4482000" y="4179428"/>
              <a:ext cx="252000" cy="392572"/>
            </a:xfrm>
            <a:custGeom>
              <a:avLst/>
              <a:gdLst/>
              <a:ahLst/>
              <a:cxnLst/>
              <a:rect l="l" t="t" r="r" b="b"/>
              <a:pathLst>
                <a:path w="183515" h="126364">
                  <a:moveTo>
                    <a:pt x="0" y="125920"/>
                  </a:moveTo>
                  <a:lnTo>
                    <a:pt x="182943" y="125920"/>
                  </a:lnTo>
                  <a:lnTo>
                    <a:pt x="182943" y="0"/>
                  </a:lnTo>
                  <a:lnTo>
                    <a:pt x="0" y="0"/>
                  </a:lnTo>
                  <a:lnTo>
                    <a:pt x="0" y="12592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2" name="object 8">
              <a:extLst>
                <a:ext uri="{FF2B5EF4-FFF2-40B4-BE49-F238E27FC236}">
                  <a16:creationId xmlns:a16="http://schemas.microsoft.com/office/drawing/2014/main" id="{FEAED809-12E0-4901-A13A-4B18887EF376}"/>
                </a:ext>
              </a:extLst>
            </p:cNvPr>
            <p:cNvSpPr/>
            <p:nvPr/>
          </p:nvSpPr>
          <p:spPr>
            <a:xfrm>
              <a:off x="3330000" y="3549587"/>
              <a:ext cx="252000" cy="1022412"/>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3" name="object 9">
              <a:extLst>
                <a:ext uri="{FF2B5EF4-FFF2-40B4-BE49-F238E27FC236}">
                  <a16:creationId xmlns:a16="http://schemas.microsoft.com/office/drawing/2014/main" id="{E3914C01-4590-4679-BDFB-2F4351B7548F}"/>
                </a:ext>
              </a:extLst>
            </p:cNvPr>
            <p:cNvSpPr/>
            <p:nvPr/>
          </p:nvSpPr>
          <p:spPr>
            <a:xfrm>
              <a:off x="3906000" y="4095466"/>
              <a:ext cx="252000" cy="476533"/>
            </a:xfrm>
            <a:custGeom>
              <a:avLst/>
              <a:gdLst/>
              <a:ahLst/>
              <a:cxnLst/>
              <a:rect l="l" t="t" r="r" b="b"/>
              <a:pathLst>
                <a:path w="183514" h="928370">
                  <a:moveTo>
                    <a:pt x="182956" y="0"/>
                  </a:moveTo>
                  <a:lnTo>
                    <a:pt x="0" y="0"/>
                  </a:lnTo>
                  <a:lnTo>
                    <a:pt x="0" y="928077"/>
                  </a:lnTo>
                  <a:lnTo>
                    <a:pt x="182956" y="928077"/>
                  </a:lnTo>
                  <a:lnTo>
                    <a:pt x="182956"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247425819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037D5FF-30CE-4A39-824A-4B2CBAEC3767}"/>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resource availability, by source, Latin America,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2010–2018, and projected resource needs by 2020</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00563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resource availability and needs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1" name="object 66">
              <a:extLst>
                <a:ext uri="{FF2B5EF4-FFF2-40B4-BE49-F238E27FC236}">
                  <a16:creationId xmlns:a16="http://schemas.microsoft.com/office/drawing/2014/main" id="{1BA23961-F124-4BCF-A8B4-EB15FF8A0375}"/>
                </a:ext>
              </a:extLst>
            </p:cNvPr>
            <p:cNvSpPr txBox="1"/>
            <p:nvPr/>
          </p:nvSpPr>
          <p:spPr>
            <a:xfrm>
              <a:off x="504000" y="2862000"/>
              <a:ext cx="153888" cy="767614"/>
            </a:xfrm>
            <a:prstGeom prst="rect">
              <a:avLst/>
            </a:prstGeom>
            <a:noFill/>
          </p:spPr>
          <p:txBody>
            <a:bodyPr vert="vert270" wrap="square" lIns="0" tIns="0" rIns="0" bIns="0" rtlCol="0">
              <a:spAutoFit/>
            </a:bodyPr>
            <a:lstStyle>
              <a:defPPr>
                <a:defRPr lang="en-US"/>
              </a:defPPr>
              <a:lvl1pPr algn="r">
                <a:defRPr sz="1000">
                  <a:solidFill>
                    <a:schemeClr val="tx1">
                      <a:lumMod val="75000"/>
                      <a:lumOff val="25000"/>
                    </a:schemeClr>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US$ (million)</a:t>
              </a:r>
            </a:p>
          </p:txBody>
        </p:sp>
        <p:sp>
          <p:nvSpPr>
            <p:cNvPr id="50" name="object 55">
              <a:extLst>
                <a:ext uri="{FF2B5EF4-FFF2-40B4-BE49-F238E27FC236}">
                  <a16:creationId xmlns:a16="http://schemas.microsoft.com/office/drawing/2014/main" id="{B56D2320-CCE9-4077-91CA-E7B89F503DC1}"/>
                </a:ext>
              </a:extLst>
            </p:cNvPr>
            <p:cNvSpPr/>
            <p:nvPr/>
          </p:nvSpPr>
          <p:spPr>
            <a:xfrm>
              <a:off x="1260617" y="2160000"/>
              <a:ext cx="0" cy="2160000"/>
            </a:xfrm>
            <a:custGeom>
              <a:avLst/>
              <a:gdLst/>
              <a:ahLst/>
              <a:cxnLst/>
              <a:rect l="l" t="t" r="r" b="b"/>
              <a:pathLst>
                <a:path h="2371090">
                  <a:moveTo>
                    <a:pt x="0" y="0"/>
                  </a:moveTo>
                  <a:lnTo>
                    <a:pt x="0" y="2370582"/>
                  </a:lnTo>
                </a:path>
              </a:pathLst>
            </a:custGeom>
            <a:ln w="380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51" name="object 56">
              <a:extLst>
                <a:ext uri="{FF2B5EF4-FFF2-40B4-BE49-F238E27FC236}">
                  <a16:creationId xmlns:a16="http://schemas.microsoft.com/office/drawing/2014/main" id="{A7903E3C-40BE-434E-9F9B-718256C79992}"/>
                </a:ext>
              </a:extLst>
            </p:cNvPr>
            <p:cNvSpPr/>
            <p:nvPr/>
          </p:nvSpPr>
          <p:spPr>
            <a:xfrm>
              <a:off x="1260000" y="4319185"/>
              <a:ext cx="5940000" cy="0"/>
            </a:xfrm>
            <a:custGeom>
              <a:avLst/>
              <a:gdLst/>
              <a:ahLst/>
              <a:cxnLst/>
              <a:rect l="l" t="t" r="r" b="b"/>
              <a:pathLst>
                <a:path w="3792854">
                  <a:moveTo>
                    <a:pt x="0" y="0"/>
                  </a:moveTo>
                  <a:lnTo>
                    <a:pt x="3792474" y="0"/>
                  </a:lnTo>
                </a:path>
              </a:pathLst>
            </a:custGeom>
            <a:ln w="3822">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8" name="TextBox 87">
              <a:extLst>
                <a:ext uri="{FF2B5EF4-FFF2-40B4-BE49-F238E27FC236}">
                  <a16:creationId xmlns:a16="http://schemas.microsoft.com/office/drawing/2014/main" id="{3224F10F-A365-46DB-ABA0-7A5C36D4EE0B}"/>
                </a:ext>
              </a:extLst>
            </p:cNvPr>
            <p:cNvSpPr txBox="1"/>
            <p:nvPr/>
          </p:nvSpPr>
          <p:spPr>
            <a:xfrm>
              <a:off x="894128" y="20808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3500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554CB162-C614-4189-AAFC-A538D12EAEC4}"/>
                </a:ext>
              </a:extLst>
            </p:cNvPr>
            <p:cNvSpPr txBox="1"/>
            <p:nvPr/>
          </p:nvSpPr>
          <p:spPr>
            <a:xfrm>
              <a:off x="894128" y="36252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39F4B846-722E-49B0-9F34-F80702158DA8}"/>
                </a:ext>
              </a:extLst>
            </p:cNvPr>
            <p:cNvSpPr txBox="1"/>
            <p:nvPr/>
          </p:nvSpPr>
          <p:spPr>
            <a:xfrm>
              <a:off x="964662" y="39312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58BA51EA-90E0-441A-8D7C-666E1FD65CF9}"/>
                </a:ext>
              </a:extLst>
            </p:cNvPr>
            <p:cNvSpPr txBox="1"/>
            <p:nvPr/>
          </p:nvSpPr>
          <p:spPr>
            <a:xfrm>
              <a:off x="894128" y="30060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979E748F-26AD-46FB-82A4-E63DFFCFFF59}"/>
                </a:ext>
              </a:extLst>
            </p:cNvPr>
            <p:cNvSpPr txBox="1"/>
            <p:nvPr/>
          </p:nvSpPr>
          <p:spPr>
            <a:xfrm>
              <a:off x="1105726" y="4240800"/>
              <a:ext cx="70532"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95" name="object 54">
              <a:extLst>
                <a:ext uri="{FF2B5EF4-FFF2-40B4-BE49-F238E27FC236}">
                  <a16:creationId xmlns:a16="http://schemas.microsoft.com/office/drawing/2014/main" id="{D9CE4E5D-9429-40D4-BFD9-A5BBF81D7637}"/>
                </a:ext>
              </a:extLst>
            </p:cNvPr>
            <p:cNvSpPr txBox="1"/>
            <p:nvPr/>
          </p:nvSpPr>
          <p:spPr>
            <a:xfrm>
              <a:off x="12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6" name="object 54">
              <a:extLst>
                <a:ext uri="{FF2B5EF4-FFF2-40B4-BE49-F238E27FC236}">
                  <a16:creationId xmlns:a16="http://schemas.microsoft.com/office/drawing/2014/main" id="{E4ED9A30-E9D1-4324-9C9F-C6BE9E6DA618}"/>
                </a:ext>
              </a:extLst>
            </p:cNvPr>
            <p:cNvSpPr txBox="1"/>
            <p:nvPr/>
          </p:nvSpPr>
          <p:spPr>
            <a:xfrm>
              <a:off x="18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11</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7" name="object 54">
              <a:extLst>
                <a:ext uri="{FF2B5EF4-FFF2-40B4-BE49-F238E27FC236}">
                  <a16:creationId xmlns:a16="http://schemas.microsoft.com/office/drawing/2014/main" id="{8BC02018-FC15-41EC-B5B5-6E49E5272B5C}"/>
                </a:ext>
              </a:extLst>
            </p:cNvPr>
            <p:cNvSpPr txBox="1"/>
            <p:nvPr/>
          </p:nvSpPr>
          <p:spPr>
            <a:xfrm>
              <a:off x="23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2</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8" name="object 54">
              <a:extLst>
                <a:ext uri="{FF2B5EF4-FFF2-40B4-BE49-F238E27FC236}">
                  <a16:creationId xmlns:a16="http://schemas.microsoft.com/office/drawing/2014/main" id="{97A4ADD2-BFD3-4537-A6D7-4B137D5CA374}"/>
                </a:ext>
              </a:extLst>
            </p:cNvPr>
            <p:cNvSpPr txBox="1"/>
            <p:nvPr/>
          </p:nvSpPr>
          <p:spPr>
            <a:xfrm>
              <a:off x="28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3</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99" name="object 54">
              <a:extLst>
                <a:ext uri="{FF2B5EF4-FFF2-40B4-BE49-F238E27FC236}">
                  <a16:creationId xmlns:a16="http://schemas.microsoft.com/office/drawing/2014/main" id="{EF2BC9FF-1357-451D-A9DB-822A56FA1771}"/>
                </a:ext>
              </a:extLst>
            </p:cNvPr>
            <p:cNvSpPr txBox="1"/>
            <p:nvPr/>
          </p:nvSpPr>
          <p:spPr>
            <a:xfrm>
              <a:off x="342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4</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0" name="object 54">
              <a:extLst>
                <a:ext uri="{FF2B5EF4-FFF2-40B4-BE49-F238E27FC236}">
                  <a16:creationId xmlns:a16="http://schemas.microsoft.com/office/drawing/2014/main" id="{3CF970B7-B613-4FE5-8395-9C5448173FA5}"/>
                </a:ext>
              </a:extLst>
            </p:cNvPr>
            <p:cNvSpPr txBox="1"/>
            <p:nvPr/>
          </p:nvSpPr>
          <p:spPr>
            <a:xfrm>
              <a:off x="39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5</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1" name="object 54">
              <a:extLst>
                <a:ext uri="{FF2B5EF4-FFF2-40B4-BE49-F238E27FC236}">
                  <a16:creationId xmlns:a16="http://schemas.microsoft.com/office/drawing/2014/main" id="{C31A4A32-18A5-4EB5-86C7-7DBD0352DCE4}"/>
                </a:ext>
              </a:extLst>
            </p:cNvPr>
            <p:cNvSpPr txBox="1"/>
            <p:nvPr/>
          </p:nvSpPr>
          <p:spPr>
            <a:xfrm>
              <a:off x="55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8</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2" name="object 54">
              <a:extLst>
                <a:ext uri="{FF2B5EF4-FFF2-40B4-BE49-F238E27FC236}">
                  <a16:creationId xmlns:a16="http://schemas.microsoft.com/office/drawing/2014/main" id="{89E84709-A0D2-4ABE-8547-25F5CB10BBCB}"/>
                </a:ext>
              </a:extLst>
            </p:cNvPr>
            <p:cNvSpPr txBox="1"/>
            <p:nvPr/>
          </p:nvSpPr>
          <p:spPr>
            <a:xfrm>
              <a:off x="45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6</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8D2F20FA-ACA2-41B2-8E4A-67368B09DCAE}"/>
                </a:ext>
              </a:extLst>
            </p:cNvPr>
            <p:cNvSpPr txBox="1"/>
            <p:nvPr/>
          </p:nvSpPr>
          <p:spPr>
            <a:xfrm>
              <a:off x="50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7</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F63F651B-58BF-4375-AAA5-8C5788D3E5F3}"/>
                </a:ext>
              </a:extLst>
            </p:cNvPr>
            <p:cNvSpPr txBox="1"/>
            <p:nvPr/>
          </p:nvSpPr>
          <p:spPr>
            <a:xfrm>
              <a:off x="66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grpSp>
          <p:nvGrpSpPr>
            <p:cNvPr id="86" name="Group 85">
              <a:extLst>
                <a:ext uri="{FF2B5EF4-FFF2-40B4-BE49-F238E27FC236}">
                  <a16:creationId xmlns:a16="http://schemas.microsoft.com/office/drawing/2014/main" id="{3333656A-3183-4D23-9686-C1A1209F38CE}"/>
                </a:ext>
              </a:extLst>
            </p:cNvPr>
            <p:cNvGrpSpPr/>
            <p:nvPr/>
          </p:nvGrpSpPr>
          <p:grpSpPr>
            <a:xfrm>
              <a:off x="7560000" y="3096000"/>
              <a:ext cx="1727632" cy="169277"/>
              <a:chOff x="7740000" y="2754000"/>
              <a:chExt cx="1727632" cy="169277"/>
            </a:xfrm>
          </p:grpSpPr>
          <p:sp>
            <p:nvSpPr>
              <p:cNvPr id="87" name="object 14">
                <a:extLst>
                  <a:ext uri="{FF2B5EF4-FFF2-40B4-BE49-F238E27FC236}">
                    <a16:creationId xmlns:a16="http://schemas.microsoft.com/office/drawing/2014/main" id="{02B31065-232F-4354-80EB-F446F0C776F9}"/>
                  </a:ext>
                </a:extLst>
              </p:cNvPr>
              <p:cNvSpPr/>
              <p:nvPr/>
            </p:nvSpPr>
            <p:spPr>
              <a:xfrm>
                <a:off x="7740000" y="2772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4" name="TextBox 103">
                <a:extLst>
                  <a:ext uri="{FF2B5EF4-FFF2-40B4-BE49-F238E27FC236}">
                    <a16:creationId xmlns:a16="http://schemas.microsoft.com/office/drawing/2014/main" id="{8C2DC52A-C97B-4D2B-BA9D-A400DAA1704A}"/>
                  </a:ext>
                </a:extLst>
              </p:cNvPr>
              <p:cNvSpPr txBox="1"/>
              <p:nvPr/>
            </p:nvSpPr>
            <p:spPr>
              <a:xfrm>
                <a:off x="7956000" y="2754000"/>
                <a:ext cx="151163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United States (bilateral)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16" name="Group 115">
              <a:extLst>
                <a:ext uri="{FF2B5EF4-FFF2-40B4-BE49-F238E27FC236}">
                  <a16:creationId xmlns:a16="http://schemas.microsoft.com/office/drawing/2014/main" id="{88A0FD87-E513-4F9E-AB0D-580C8F11711C}"/>
                </a:ext>
              </a:extLst>
            </p:cNvPr>
            <p:cNvGrpSpPr/>
            <p:nvPr/>
          </p:nvGrpSpPr>
          <p:grpSpPr>
            <a:xfrm>
              <a:off x="7560000" y="3312000"/>
              <a:ext cx="985441" cy="169277"/>
              <a:chOff x="7740000" y="3006000"/>
              <a:chExt cx="985441" cy="169277"/>
            </a:xfrm>
          </p:grpSpPr>
          <p:sp>
            <p:nvSpPr>
              <p:cNvPr id="117" name="object 15">
                <a:extLst>
                  <a:ext uri="{FF2B5EF4-FFF2-40B4-BE49-F238E27FC236}">
                    <a16:creationId xmlns:a16="http://schemas.microsoft.com/office/drawing/2014/main" id="{41622A3E-56DD-4B04-92CE-56E8FA3BBD83}"/>
                  </a:ext>
                </a:extLst>
              </p:cNvPr>
              <p:cNvSpPr/>
              <p:nvPr/>
            </p:nvSpPr>
            <p:spPr>
              <a:xfrm>
                <a:off x="7740000" y="3024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8" name="TextBox 117">
                <a:extLst>
                  <a:ext uri="{FF2B5EF4-FFF2-40B4-BE49-F238E27FC236}">
                    <a16:creationId xmlns:a16="http://schemas.microsoft.com/office/drawing/2014/main" id="{061BB454-19C4-44BB-8539-887C521709DA}"/>
                  </a:ext>
                </a:extLst>
              </p:cNvPr>
              <p:cNvSpPr txBox="1"/>
              <p:nvPr/>
            </p:nvSpPr>
            <p:spPr>
              <a:xfrm>
                <a:off x="7956000" y="3006000"/>
                <a:ext cx="769441"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Global Fund</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29" name="Group 128">
              <a:extLst>
                <a:ext uri="{FF2B5EF4-FFF2-40B4-BE49-F238E27FC236}">
                  <a16:creationId xmlns:a16="http://schemas.microsoft.com/office/drawing/2014/main" id="{187E5D0F-7624-423E-B933-FD8F79F62634}"/>
                </a:ext>
              </a:extLst>
            </p:cNvPr>
            <p:cNvGrpSpPr/>
            <p:nvPr/>
          </p:nvGrpSpPr>
          <p:grpSpPr>
            <a:xfrm>
              <a:off x="7560000" y="3528000"/>
              <a:ext cx="1374972" cy="169277"/>
              <a:chOff x="7740000" y="3258000"/>
              <a:chExt cx="1374972" cy="169277"/>
            </a:xfrm>
          </p:grpSpPr>
          <p:sp>
            <p:nvSpPr>
              <p:cNvPr id="130" name="object 16">
                <a:extLst>
                  <a:ext uri="{FF2B5EF4-FFF2-40B4-BE49-F238E27FC236}">
                    <a16:creationId xmlns:a16="http://schemas.microsoft.com/office/drawing/2014/main" id="{F4627AFD-A3BD-436E-8446-52A9B444EAF7}"/>
                  </a:ext>
                </a:extLst>
              </p:cNvPr>
              <p:cNvSpPr/>
              <p:nvPr/>
            </p:nvSpPr>
            <p:spPr>
              <a:xfrm>
                <a:off x="7740000" y="3276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TextBox 130">
                <a:extLst>
                  <a:ext uri="{FF2B5EF4-FFF2-40B4-BE49-F238E27FC236}">
                    <a16:creationId xmlns:a16="http://schemas.microsoft.com/office/drawing/2014/main" id="{0F355F66-1C3E-4EBC-9E55-C72EFF5B52F6}"/>
                  </a:ext>
                </a:extLst>
              </p:cNvPr>
              <p:cNvSpPr txBox="1"/>
              <p:nvPr/>
            </p:nvSpPr>
            <p:spPr>
              <a:xfrm>
                <a:off x="7956000" y="3258000"/>
                <a:ext cx="115897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Other international</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32" name="Group 131">
              <a:extLst>
                <a:ext uri="{FF2B5EF4-FFF2-40B4-BE49-F238E27FC236}">
                  <a16:creationId xmlns:a16="http://schemas.microsoft.com/office/drawing/2014/main" id="{79656AC3-F0F3-4A8B-BC5B-0769876BC11B}"/>
                </a:ext>
              </a:extLst>
            </p:cNvPr>
            <p:cNvGrpSpPr/>
            <p:nvPr/>
          </p:nvGrpSpPr>
          <p:grpSpPr>
            <a:xfrm>
              <a:off x="7560000" y="3744000"/>
              <a:ext cx="2048233" cy="169277"/>
              <a:chOff x="7740000" y="3510000"/>
              <a:chExt cx="2048233" cy="169277"/>
            </a:xfrm>
          </p:grpSpPr>
          <p:sp>
            <p:nvSpPr>
              <p:cNvPr id="133" name="object 17">
                <a:extLst>
                  <a:ext uri="{FF2B5EF4-FFF2-40B4-BE49-F238E27FC236}">
                    <a16:creationId xmlns:a16="http://schemas.microsoft.com/office/drawing/2014/main" id="{C1AFBBA0-2AB1-4D13-91C9-0C28A031BE77}"/>
                  </a:ext>
                </a:extLst>
              </p:cNvPr>
              <p:cNvSpPr/>
              <p:nvPr/>
            </p:nvSpPr>
            <p:spPr>
              <a:xfrm>
                <a:off x="7740000" y="3528000"/>
                <a:ext cx="144000" cy="1440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4" name="TextBox 133">
                <a:extLst>
                  <a:ext uri="{FF2B5EF4-FFF2-40B4-BE49-F238E27FC236}">
                    <a16:creationId xmlns:a16="http://schemas.microsoft.com/office/drawing/2014/main" id="{DE4963E0-F879-42F1-B3D2-9BA1728AADCB}"/>
                  </a:ext>
                </a:extLst>
              </p:cNvPr>
              <p:cNvSpPr txBox="1"/>
              <p:nvPr/>
            </p:nvSpPr>
            <p:spPr>
              <a:xfrm>
                <a:off x="7956000" y="3510000"/>
                <a:ext cx="183223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Resource needs (Fast-Track)</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35" name="Group 134">
              <a:extLst>
                <a:ext uri="{FF2B5EF4-FFF2-40B4-BE49-F238E27FC236}">
                  <a16:creationId xmlns:a16="http://schemas.microsoft.com/office/drawing/2014/main" id="{C4E17B60-A2A9-4CD8-920E-2F4743AB1EC2}"/>
                </a:ext>
              </a:extLst>
            </p:cNvPr>
            <p:cNvGrpSpPr/>
            <p:nvPr/>
          </p:nvGrpSpPr>
          <p:grpSpPr>
            <a:xfrm>
              <a:off x="7560000" y="2880000"/>
              <a:ext cx="2080293" cy="169277"/>
              <a:chOff x="7740000" y="2502000"/>
              <a:chExt cx="2080293" cy="169277"/>
            </a:xfrm>
          </p:grpSpPr>
          <p:sp>
            <p:nvSpPr>
              <p:cNvPr id="136" name="object 13">
                <a:extLst>
                  <a:ext uri="{FF2B5EF4-FFF2-40B4-BE49-F238E27FC236}">
                    <a16:creationId xmlns:a16="http://schemas.microsoft.com/office/drawing/2014/main" id="{45DD3DD2-0C48-4ADF-B245-BEB85B8FE094}"/>
                  </a:ext>
                </a:extLst>
              </p:cNvPr>
              <p:cNvSpPr/>
              <p:nvPr/>
            </p:nvSpPr>
            <p:spPr>
              <a:xfrm>
                <a:off x="7740000" y="252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TextBox 136">
                <a:extLst>
                  <a:ext uri="{FF2B5EF4-FFF2-40B4-BE49-F238E27FC236}">
                    <a16:creationId xmlns:a16="http://schemas.microsoft.com/office/drawing/2014/main" id="{BCAF8207-69BE-4028-9009-28BD96EA7F9B}"/>
                  </a:ext>
                </a:extLst>
              </p:cNvPr>
              <p:cNvSpPr txBox="1"/>
              <p:nvPr/>
            </p:nvSpPr>
            <p:spPr>
              <a:xfrm>
                <a:off x="7956000" y="2502000"/>
                <a:ext cx="186429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Domestic (public and private)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
          <p:nvSpPr>
            <p:cNvPr id="139" name="TextBox 138">
              <a:extLst>
                <a:ext uri="{FF2B5EF4-FFF2-40B4-BE49-F238E27FC236}">
                  <a16:creationId xmlns:a16="http://schemas.microsoft.com/office/drawing/2014/main" id="{62D749B0-1253-4AD1-9AE6-C44C4D7901B3}"/>
                </a:ext>
              </a:extLst>
            </p:cNvPr>
            <p:cNvSpPr txBox="1"/>
            <p:nvPr/>
          </p:nvSpPr>
          <p:spPr>
            <a:xfrm>
              <a:off x="892800" y="33156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1500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0" name="TextBox 139">
              <a:extLst>
                <a:ext uri="{FF2B5EF4-FFF2-40B4-BE49-F238E27FC236}">
                  <a16:creationId xmlns:a16="http://schemas.microsoft.com/office/drawing/2014/main" id="{78FCBC79-6FEE-40EF-A47A-19E21512AAD6}"/>
                </a:ext>
              </a:extLst>
            </p:cNvPr>
            <p:cNvSpPr txBox="1"/>
            <p:nvPr/>
          </p:nvSpPr>
          <p:spPr>
            <a:xfrm>
              <a:off x="892800" y="26964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80" name="Oval 179">
              <a:extLst>
                <a:ext uri="{FF2B5EF4-FFF2-40B4-BE49-F238E27FC236}">
                  <a16:creationId xmlns:a16="http://schemas.microsoft.com/office/drawing/2014/main" id="{D25EAB10-943E-459D-A3B2-E2A908B07D8B}"/>
                </a:ext>
              </a:extLst>
            </p:cNvPr>
            <p:cNvSpPr/>
            <p:nvPr/>
          </p:nvSpPr>
          <p:spPr>
            <a:xfrm>
              <a:off x="6804000" y="2246400"/>
              <a:ext cx="252000" cy="252000"/>
            </a:xfrm>
            <a:prstGeom prst="ellipse">
              <a:avLst/>
            </a:prstGeom>
            <a:solidFill>
              <a:srgbClr val="8FBF2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141" name="TextBox 140">
              <a:extLst>
                <a:ext uri="{FF2B5EF4-FFF2-40B4-BE49-F238E27FC236}">
                  <a16:creationId xmlns:a16="http://schemas.microsoft.com/office/drawing/2014/main" id="{838A5E44-D8AA-48F4-B015-180604BB3399}"/>
                </a:ext>
              </a:extLst>
            </p:cNvPr>
            <p:cNvSpPr txBox="1"/>
            <p:nvPr/>
          </p:nvSpPr>
          <p:spPr>
            <a:xfrm>
              <a:off x="892800" y="2390400"/>
              <a:ext cx="282130"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86" name="object 21">
              <a:extLst>
                <a:ext uri="{FF2B5EF4-FFF2-40B4-BE49-F238E27FC236}">
                  <a16:creationId xmlns:a16="http://schemas.microsoft.com/office/drawing/2014/main" id="{BD4AF8DA-732E-425E-B03C-16BF73ADFD72}"/>
                </a:ext>
              </a:extLst>
            </p:cNvPr>
            <p:cNvSpPr/>
            <p:nvPr/>
          </p:nvSpPr>
          <p:spPr>
            <a:xfrm>
              <a:off x="1404000" y="3372868"/>
              <a:ext cx="252000" cy="947059"/>
            </a:xfrm>
            <a:custGeom>
              <a:avLst/>
              <a:gdLst/>
              <a:ahLst/>
              <a:cxnLst/>
              <a:rect l="l" t="t" r="r" b="b"/>
              <a:pathLst>
                <a:path w="108584" h="816609">
                  <a:moveTo>
                    <a:pt x="108000" y="0"/>
                  </a:moveTo>
                  <a:lnTo>
                    <a:pt x="0" y="0"/>
                  </a:lnTo>
                  <a:lnTo>
                    <a:pt x="0" y="816114"/>
                  </a:lnTo>
                  <a:lnTo>
                    <a:pt x="108000" y="816114"/>
                  </a:lnTo>
                  <a:lnTo>
                    <a:pt x="108000"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7" name="object 22">
              <a:extLst>
                <a:ext uri="{FF2B5EF4-FFF2-40B4-BE49-F238E27FC236}">
                  <a16:creationId xmlns:a16="http://schemas.microsoft.com/office/drawing/2014/main" id="{16DBFDF5-7057-4368-A0FD-6FAEDABA73B7}"/>
                </a:ext>
              </a:extLst>
            </p:cNvPr>
            <p:cNvSpPr/>
            <p:nvPr/>
          </p:nvSpPr>
          <p:spPr>
            <a:xfrm>
              <a:off x="1943762" y="3259957"/>
              <a:ext cx="252000" cy="1059733"/>
            </a:xfrm>
            <a:custGeom>
              <a:avLst/>
              <a:gdLst/>
              <a:ahLst/>
              <a:cxnLst/>
              <a:rect l="l" t="t" r="r" b="b"/>
              <a:pathLst>
                <a:path w="108585" h="913765">
                  <a:moveTo>
                    <a:pt x="108000" y="0"/>
                  </a:moveTo>
                  <a:lnTo>
                    <a:pt x="0" y="0"/>
                  </a:lnTo>
                  <a:lnTo>
                    <a:pt x="0" y="913472"/>
                  </a:lnTo>
                  <a:lnTo>
                    <a:pt x="108000" y="913472"/>
                  </a:lnTo>
                  <a:lnTo>
                    <a:pt x="108000"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8" name="object 23">
              <a:extLst>
                <a:ext uri="{FF2B5EF4-FFF2-40B4-BE49-F238E27FC236}">
                  <a16:creationId xmlns:a16="http://schemas.microsoft.com/office/drawing/2014/main" id="{983FFE22-F4A9-451F-B4F7-D7A60D6D69C5}"/>
                </a:ext>
              </a:extLst>
            </p:cNvPr>
            <p:cNvSpPr/>
            <p:nvPr/>
          </p:nvSpPr>
          <p:spPr>
            <a:xfrm>
              <a:off x="2483543" y="3286425"/>
              <a:ext cx="252000" cy="1033222"/>
            </a:xfrm>
            <a:custGeom>
              <a:avLst/>
              <a:gdLst/>
              <a:ahLst/>
              <a:cxnLst/>
              <a:rect l="l" t="t" r="r" b="b"/>
              <a:pathLst>
                <a:path w="109219" h="890904">
                  <a:moveTo>
                    <a:pt x="108762" y="0"/>
                  </a:moveTo>
                  <a:lnTo>
                    <a:pt x="0" y="0"/>
                  </a:lnTo>
                  <a:lnTo>
                    <a:pt x="0" y="890651"/>
                  </a:lnTo>
                  <a:lnTo>
                    <a:pt x="108762" y="890651"/>
                  </a:lnTo>
                  <a:lnTo>
                    <a:pt x="108762"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9" name="object 24">
              <a:extLst>
                <a:ext uri="{FF2B5EF4-FFF2-40B4-BE49-F238E27FC236}">
                  <a16:creationId xmlns:a16="http://schemas.microsoft.com/office/drawing/2014/main" id="{D12ABE4C-1207-42BD-BB36-39B1FFEFAA82}"/>
                </a:ext>
              </a:extLst>
            </p:cNvPr>
            <p:cNvSpPr/>
            <p:nvPr/>
          </p:nvSpPr>
          <p:spPr>
            <a:xfrm>
              <a:off x="3024516" y="3198214"/>
              <a:ext cx="252000" cy="1121594"/>
            </a:xfrm>
            <a:custGeom>
              <a:avLst/>
              <a:gdLst/>
              <a:ahLst/>
              <a:cxnLst/>
              <a:rect l="l" t="t" r="r" b="b"/>
              <a:pathLst>
                <a:path w="108585" h="967104">
                  <a:moveTo>
                    <a:pt x="108000" y="0"/>
                  </a:moveTo>
                  <a:lnTo>
                    <a:pt x="0" y="0"/>
                  </a:lnTo>
                  <a:lnTo>
                    <a:pt x="0" y="966711"/>
                  </a:lnTo>
                  <a:lnTo>
                    <a:pt x="108000" y="966711"/>
                  </a:lnTo>
                  <a:lnTo>
                    <a:pt x="108000"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0" name="object 25">
              <a:extLst>
                <a:ext uri="{FF2B5EF4-FFF2-40B4-BE49-F238E27FC236}">
                  <a16:creationId xmlns:a16="http://schemas.microsoft.com/office/drawing/2014/main" id="{F5CB0649-A5BE-4C57-A377-B6C9C438E943}"/>
                </a:ext>
              </a:extLst>
            </p:cNvPr>
            <p:cNvSpPr/>
            <p:nvPr/>
          </p:nvSpPr>
          <p:spPr>
            <a:xfrm>
              <a:off x="3564276" y="3110004"/>
              <a:ext cx="252000" cy="1209967"/>
            </a:xfrm>
            <a:custGeom>
              <a:avLst/>
              <a:gdLst/>
              <a:ahLst/>
              <a:cxnLst/>
              <a:rect l="l" t="t" r="r" b="b"/>
              <a:pathLst>
                <a:path w="108585" h="1043304">
                  <a:moveTo>
                    <a:pt x="108000" y="0"/>
                  </a:moveTo>
                  <a:lnTo>
                    <a:pt x="0" y="0"/>
                  </a:lnTo>
                  <a:lnTo>
                    <a:pt x="0" y="1042771"/>
                  </a:lnTo>
                  <a:lnTo>
                    <a:pt x="108000" y="1042771"/>
                  </a:lnTo>
                  <a:lnTo>
                    <a:pt x="108000"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1" name="object 26">
              <a:extLst>
                <a:ext uri="{FF2B5EF4-FFF2-40B4-BE49-F238E27FC236}">
                  <a16:creationId xmlns:a16="http://schemas.microsoft.com/office/drawing/2014/main" id="{4770287C-1509-442A-ACBE-5FFBA85ED4C9}"/>
                </a:ext>
              </a:extLst>
            </p:cNvPr>
            <p:cNvSpPr/>
            <p:nvPr/>
          </p:nvSpPr>
          <p:spPr>
            <a:xfrm>
              <a:off x="4104056" y="3023562"/>
              <a:ext cx="252000" cy="1296130"/>
            </a:xfrm>
            <a:custGeom>
              <a:avLst/>
              <a:gdLst/>
              <a:ahLst/>
              <a:cxnLst/>
              <a:rect l="l" t="t" r="r" b="b"/>
              <a:pathLst>
                <a:path w="108585" h="1117600">
                  <a:moveTo>
                    <a:pt x="108013" y="0"/>
                  </a:moveTo>
                  <a:lnTo>
                    <a:pt x="0" y="0"/>
                  </a:lnTo>
                  <a:lnTo>
                    <a:pt x="0" y="1117307"/>
                  </a:lnTo>
                  <a:lnTo>
                    <a:pt x="108013" y="1117307"/>
                  </a:lnTo>
                  <a:lnTo>
                    <a:pt x="10801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2" name="object 27">
              <a:extLst>
                <a:ext uri="{FF2B5EF4-FFF2-40B4-BE49-F238E27FC236}">
                  <a16:creationId xmlns:a16="http://schemas.microsoft.com/office/drawing/2014/main" id="{6685B2EC-DF2D-4C3F-97D3-9FD7474583A8}"/>
                </a:ext>
              </a:extLst>
            </p:cNvPr>
            <p:cNvSpPr/>
            <p:nvPr/>
          </p:nvSpPr>
          <p:spPr>
            <a:xfrm>
              <a:off x="4643836" y="2936234"/>
              <a:ext cx="252000" cy="1383766"/>
            </a:xfrm>
            <a:custGeom>
              <a:avLst/>
              <a:gdLst/>
              <a:ahLst/>
              <a:cxnLst/>
              <a:rect l="l" t="t" r="r" b="b"/>
              <a:pathLst>
                <a:path w="108585" h="1193165">
                  <a:moveTo>
                    <a:pt x="108013" y="0"/>
                  </a:moveTo>
                  <a:lnTo>
                    <a:pt x="0" y="0"/>
                  </a:lnTo>
                  <a:lnTo>
                    <a:pt x="0" y="1192606"/>
                  </a:lnTo>
                  <a:lnTo>
                    <a:pt x="108013" y="1192606"/>
                  </a:lnTo>
                  <a:lnTo>
                    <a:pt x="10801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3" name="object 28">
              <a:extLst>
                <a:ext uri="{FF2B5EF4-FFF2-40B4-BE49-F238E27FC236}">
                  <a16:creationId xmlns:a16="http://schemas.microsoft.com/office/drawing/2014/main" id="{C76C0B20-5DEB-4DE3-B3BB-7A34043EEFD5}"/>
                </a:ext>
              </a:extLst>
            </p:cNvPr>
            <p:cNvSpPr/>
            <p:nvPr/>
          </p:nvSpPr>
          <p:spPr>
            <a:xfrm>
              <a:off x="5184790" y="2747471"/>
              <a:ext cx="252000" cy="1572294"/>
            </a:xfrm>
            <a:custGeom>
              <a:avLst/>
              <a:gdLst/>
              <a:ahLst/>
              <a:cxnLst/>
              <a:rect l="l" t="t" r="r" b="b"/>
              <a:pathLst>
                <a:path w="108585" h="1355725">
                  <a:moveTo>
                    <a:pt x="108013" y="0"/>
                  </a:moveTo>
                  <a:lnTo>
                    <a:pt x="0" y="0"/>
                  </a:lnTo>
                  <a:lnTo>
                    <a:pt x="0" y="1355369"/>
                  </a:lnTo>
                  <a:lnTo>
                    <a:pt x="108013" y="1355369"/>
                  </a:lnTo>
                  <a:lnTo>
                    <a:pt x="10801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4" name="object 29">
              <a:extLst>
                <a:ext uri="{FF2B5EF4-FFF2-40B4-BE49-F238E27FC236}">
                  <a16:creationId xmlns:a16="http://schemas.microsoft.com/office/drawing/2014/main" id="{FF2E0FCF-A6E9-4257-9059-0FC9D1182D6D}"/>
                </a:ext>
              </a:extLst>
            </p:cNvPr>
            <p:cNvSpPr/>
            <p:nvPr/>
          </p:nvSpPr>
          <p:spPr>
            <a:xfrm>
              <a:off x="5724570" y="2854195"/>
              <a:ext cx="252000" cy="1465511"/>
            </a:xfrm>
            <a:custGeom>
              <a:avLst/>
              <a:gdLst/>
              <a:ahLst/>
              <a:cxnLst/>
              <a:rect l="l" t="t" r="r" b="b"/>
              <a:pathLst>
                <a:path w="108585" h="1263650">
                  <a:moveTo>
                    <a:pt x="108013" y="0"/>
                  </a:moveTo>
                  <a:lnTo>
                    <a:pt x="0" y="0"/>
                  </a:lnTo>
                  <a:lnTo>
                    <a:pt x="0" y="1263345"/>
                  </a:lnTo>
                  <a:lnTo>
                    <a:pt x="108013" y="1263345"/>
                  </a:lnTo>
                  <a:lnTo>
                    <a:pt x="10801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5" name="object 30">
              <a:extLst>
                <a:ext uri="{FF2B5EF4-FFF2-40B4-BE49-F238E27FC236}">
                  <a16:creationId xmlns:a16="http://schemas.microsoft.com/office/drawing/2014/main" id="{28047D50-D78A-40E1-ACE7-11250D41E026}"/>
                </a:ext>
              </a:extLst>
            </p:cNvPr>
            <p:cNvSpPr/>
            <p:nvPr/>
          </p:nvSpPr>
          <p:spPr>
            <a:xfrm>
              <a:off x="1404000" y="3366256"/>
              <a:ext cx="252000" cy="0"/>
            </a:xfrm>
            <a:custGeom>
              <a:avLst/>
              <a:gdLst/>
              <a:ahLst/>
              <a:cxnLst/>
              <a:rect l="l" t="t" r="r" b="b"/>
              <a:pathLst>
                <a:path w="108584">
                  <a:moveTo>
                    <a:pt x="0" y="0"/>
                  </a:moveTo>
                  <a:lnTo>
                    <a:pt x="108000" y="0"/>
                  </a:lnTo>
                </a:path>
              </a:pathLst>
            </a:custGeom>
            <a:ln w="11404">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6" name="object 31">
              <a:extLst>
                <a:ext uri="{FF2B5EF4-FFF2-40B4-BE49-F238E27FC236}">
                  <a16:creationId xmlns:a16="http://schemas.microsoft.com/office/drawing/2014/main" id="{23A15096-2C63-46E7-9515-40383254D7A0}"/>
                </a:ext>
              </a:extLst>
            </p:cNvPr>
            <p:cNvSpPr/>
            <p:nvPr/>
          </p:nvSpPr>
          <p:spPr>
            <a:xfrm>
              <a:off x="1943762" y="3244964"/>
              <a:ext cx="252000" cy="15465"/>
            </a:xfrm>
            <a:custGeom>
              <a:avLst/>
              <a:gdLst/>
              <a:ahLst/>
              <a:cxnLst/>
              <a:rect l="l" t="t" r="r" b="b"/>
              <a:pathLst>
                <a:path w="108585" h="13335">
                  <a:moveTo>
                    <a:pt x="0" y="12928"/>
                  </a:moveTo>
                  <a:lnTo>
                    <a:pt x="108000" y="12928"/>
                  </a:lnTo>
                  <a:lnTo>
                    <a:pt x="108000" y="0"/>
                  </a:lnTo>
                  <a:lnTo>
                    <a:pt x="0" y="0"/>
                  </a:lnTo>
                  <a:lnTo>
                    <a:pt x="0" y="12928"/>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7" name="object 32">
              <a:extLst>
                <a:ext uri="{FF2B5EF4-FFF2-40B4-BE49-F238E27FC236}">
                  <a16:creationId xmlns:a16="http://schemas.microsoft.com/office/drawing/2014/main" id="{3B42849C-E6A7-4FFB-910A-0D6963C9E690}"/>
                </a:ext>
              </a:extLst>
            </p:cNvPr>
            <p:cNvSpPr/>
            <p:nvPr/>
          </p:nvSpPr>
          <p:spPr>
            <a:xfrm>
              <a:off x="2483543" y="3270548"/>
              <a:ext cx="252000" cy="16202"/>
            </a:xfrm>
            <a:custGeom>
              <a:avLst/>
              <a:gdLst/>
              <a:ahLst/>
              <a:cxnLst/>
              <a:rect l="l" t="t" r="r" b="b"/>
              <a:pathLst>
                <a:path w="109219" h="13970">
                  <a:moveTo>
                    <a:pt x="0" y="13690"/>
                  </a:moveTo>
                  <a:lnTo>
                    <a:pt x="108762" y="13690"/>
                  </a:lnTo>
                  <a:lnTo>
                    <a:pt x="108762" y="0"/>
                  </a:lnTo>
                  <a:lnTo>
                    <a:pt x="0" y="0"/>
                  </a:lnTo>
                  <a:lnTo>
                    <a:pt x="0" y="1369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8" name="object 33">
              <a:extLst>
                <a:ext uri="{FF2B5EF4-FFF2-40B4-BE49-F238E27FC236}">
                  <a16:creationId xmlns:a16="http://schemas.microsoft.com/office/drawing/2014/main" id="{1541A7DA-4F1D-4DCA-A6E3-8451FFA025C1}"/>
                </a:ext>
              </a:extLst>
            </p:cNvPr>
            <p:cNvSpPr/>
            <p:nvPr/>
          </p:nvSpPr>
          <p:spPr>
            <a:xfrm>
              <a:off x="3024516" y="3192050"/>
              <a:ext cx="252000" cy="0"/>
            </a:xfrm>
            <a:custGeom>
              <a:avLst/>
              <a:gdLst/>
              <a:ahLst/>
              <a:cxnLst/>
              <a:rect l="l" t="t" r="r" b="b"/>
              <a:pathLst>
                <a:path w="108585">
                  <a:moveTo>
                    <a:pt x="0" y="0"/>
                  </a:moveTo>
                  <a:lnTo>
                    <a:pt x="108000" y="0"/>
                  </a:lnTo>
                </a:path>
              </a:pathLst>
            </a:custGeom>
            <a:ln w="10655">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9" name="object 34">
              <a:extLst>
                <a:ext uri="{FF2B5EF4-FFF2-40B4-BE49-F238E27FC236}">
                  <a16:creationId xmlns:a16="http://schemas.microsoft.com/office/drawing/2014/main" id="{39B6411D-3EA7-4B03-B12F-5A0E45ABADCB}"/>
                </a:ext>
              </a:extLst>
            </p:cNvPr>
            <p:cNvSpPr/>
            <p:nvPr/>
          </p:nvSpPr>
          <p:spPr>
            <a:xfrm>
              <a:off x="3564276" y="3106918"/>
              <a:ext cx="252000" cy="0"/>
            </a:xfrm>
            <a:custGeom>
              <a:avLst/>
              <a:gdLst/>
              <a:ahLst/>
              <a:cxnLst/>
              <a:rect l="l" t="t" r="r" b="b"/>
              <a:pathLst>
                <a:path w="108585">
                  <a:moveTo>
                    <a:pt x="0" y="0"/>
                  </a:moveTo>
                  <a:lnTo>
                    <a:pt x="108000" y="0"/>
                  </a:lnTo>
                </a:path>
              </a:pathLst>
            </a:custGeom>
            <a:ln w="5321">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0" name="object 35">
              <a:extLst>
                <a:ext uri="{FF2B5EF4-FFF2-40B4-BE49-F238E27FC236}">
                  <a16:creationId xmlns:a16="http://schemas.microsoft.com/office/drawing/2014/main" id="{5F3215A7-D8D9-4FDF-9435-320207A841F7}"/>
                </a:ext>
              </a:extLst>
            </p:cNvPr>
            <p:cNvSpPr/>
            <p:nvPr/>
          </p:nvSpPr>
          <p:spPr>
            <a:xfrm>
              <a:off x="4104056" y="3021359"/>
              <a:ext cx="252000" cy="0"/>
            </a:xfrm>
            <a:custGeom>
              <a:avLst/>
              <a:gdLst/>
              <a:ahLst/>
              <a:cxnLst/>
              <a:rect l="l" t="t" r="r" b="b"/>
              <a:pathLst>
                <a:path w="108585">
                  <a:moveTo>
                    <a:pt x="0" y="0"/>
                  </a:moveTo>
                  <a:lnTo>
                    <a:pt x="108013" y="0"/>
                  </a:lnTo>
                </a:path>
              </a:pathLst>
            </a:custGeom>
            <a:ln w="3797">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1" name="object 36">
              <a:extLst>
                <a:ext uri="{FF2B5EF4-FFF2-40B4-BE49-F238E27FC236}">
                  <a16:creationId xmlns:a16="http://schemas.microsoft.com/office/drawing/2014/main" id="{74B4974D-CA75-45DF-92FC-4E0C9AEECF85}"/>
                </a:ext>
              </a:extLst>
            </p:cNvPr>
            <p:cNvSpPr/>
            <p:nvPr/>
          </p:nvSpPr>
          <p:spPr>
            <a:xfrm>
              <a:off x="4643836" y="2931382"/>
              <a:ext cx="252000" cy="0"/>
            </a:xfrm>
            <a:custGeom>
              <a:avLst/>
              <a:gdLst/>
              <a:ahLst/>
              <a:cxnLst/>
              <a:rect l="l" t="t" r="r" b="b"/>
              <a:pathLst>
                <a:path w="108585">
                  <a:moveTo>
                    <a:pt x="0" y="0"/>
                  </a:moveTo>
                  <a:lnTo>
                    <a:pt x="108013" y="0"/>
                  </a:lnTo>
                </a:path>
              </a:pathLst>
            </a:custGeom>
            <a:ln w="8369">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2" name="object 37">
              <a:extLst>
                <a:ext uri="{FF2B5EF4-FFF2-40B4-BE49-F238E27FC236}">
                  <a16:creationId xmlns:a16="http://schemas.microsoft.com/office/drawing/2014/main" id="{37048D48-3F54-4D47-B460-D6AB9896743A}"/>
                </a:ext>
              </a:extLst>
            </p:cNvPr>
            <p:cNvSpPr/>
            <p:nvPr/>
          </p:nvSpPr>
          <p:spPr>
            <a:xfrm>
              <a:off x="5184790" y="2741733"/>
              <a:ext cx="252000" cy="0"/>
            </a:xfrm>
            <a:custGeom>
              <a:avLst/>
              <a:gdLst/>
              <a:ahLst/>
              <a:cxnLst/>
              <a:rect l="l" t="t" r="r" b="b"/>
              <a:pathLst>
                <a:path w="108585">
                  <a:moveTo>
                    <a:pt x="0" y="0"/>
                  </a:moveTo>
                  <a:lnTo>
                    <a:pt x="108013" y="0"/>
                  </a:lnTo>
                </a:path>
              </a:pathLst>
            </a:custGeom>
            <a:ln w="9893">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3" name="object 38">
              <a:extLst>
                <a:ext uri="{FF2B5EF4-FFF2-40B4-BE49-F238E27FC236}">
                  <a16:creationId xmlns:a16="http://schemas.microsoft.com/office/drawing/2014/main" id="{2D59BE42-A701-4176-9221-B67164EDF852}"/>
                </a:ext>
              </a:extLst>
            </p:cNvPr>
            <p:cNvSpPr/>
            <p:nvPr/>
          </p:nvSpPr>
          <p:spPr>
            <a:xfrm>
              <a:off x="5724570" y="2851552"/>
              <a:ext cx="252000" cy="0"/>
            </a:xfrm>
            <a:custGeom>
              <a:avLst/>
              <a:gdLst/>
              <a:ahLst/>
              <a:cxnLst/>
              <a:rect l="l" t="t" r="r" b="b"/>
              <a:pathLst>
                <a:path w="108585">
                  <a:moveTo>
                    <a:pt x="0" y="0"/>
                  </a:moveTo>
                  <a:lnTo>
                    <a:pt x="108013" y="0"/>
                  </a:lnTo>
                </a:path>
              </a:pathLst>
            </a:custGeom>
            <a:ln w="4559">
              <a:solidFill>
                <a:srgbClr val="FFE7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4" name="object 39">
              <a:extLst>
                <a:ext uri="{FF2B5EF4-FFF2-40B4-BE49-F238E27FC236}">
                  <a16:creationId xmlns:a16="http://schemas.microsoft.com/office/drawing/2014/main" id="{C47F255B-392C-4CF5-8720-1999B28FAF28}"/>
                </a:ext>
              </a:extLst>
            </p:cNvPr>
            <p:cNvSpPr/>
            <p:nvPr/>
          </p:nvSpPr>
          <p:spPr>
            <a:xfrm>
              <a:off x="1404000" y="3325235"/>
              <a:ext cx="252000" cy="34613"/>
            </a:xfrm>
            <a:custGeom>
              <a:avLst/>
              <a:gdLst/>
              <a:ahLst/>
              <a:cxnLst/>
              <a:rect l="l" t="t" r="r" b="b"/>
              <a:pathLst>
                <a:path w="108584" h="29845">
                  <a:moveTo>
                    <a:pt x="0" y="29667"/>
                  </a:moveTo>
                  <a:lnTo>
                    <a:pt x="108000" y="29667"/>
                  </a:lnTo>
                  <a:lnTo>
                    <a:pt x="108000" y="0"/>
                  </a:lnTo>
                  <a:lnTo>
                    <a:pt x="0" y="0"/>
                  </a:lnTo>
                  <a:lnTo>
                    <a:pt x="0" y="29667"/>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5" name="object 40">
              <a:extLst>
                <a:ext uri="{FF2B5EF4-FFF2-40B4-BE49-F238E27FC236}">
                  <a16:creationId xmlns:a16="http://schemas.microsoft.com/office/drawing/2014/main" id="{C3BB6940-6794-4934-8F04-A023685E546B}"/>
                </a:ext>
              </a:extLst>
            </p:cNvPr>
            <p:cNvSpPr/>
            <p:nvPr/>
          </p:nvSpPr>
          <p:spPr>
            <a:xfrm>
              <a:off x="1943762" y="3203502"/>
              <a:ext cx="252000" cy="41977"/>
            </a:xfrm>
            <a:custGeom>
              <a:avLst/>
              <a:gdLst/>
              <a:ahLst/>
              <a:cxnLst/>
              <a:rect l="l" t="t" r="r" b="b"/>
              <a:pathLst>
                <a:path w="108585" h="36195">
                  <a:moveTo>
                    <a:pt x="0" y="35750"/>
                  </a:moveTo>
                  <a:lnTo>
                    <a:pt x="108000" y="35750"/>
                  </a:lnTo>
                  <a:lnTo>
                    <a:pt x="108000" y="0"/>
                  </a:lnTo>
                  <a:lnTo>
                    <a:pt x="0" y="0"/>
                  </a:lnTo>
                  <a:lnTo>
                    <a:pt x="0" y="3575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6" name="object 41">
              <a:extLst>
                <a:ext uri="{FF2B5EF4-FFF2-40B4-BE49-F238E27FC236}">
                  <a16:creationId xmlns:a16="http://schemas.microsoft.com/office/drawing/2014/main" id="{38860ED4-4D05-49FF-819E-A55118E3317A}"/>
                </a:ext>
              </a:extLst>
            </p:cNvPr>
            <p:cNvSpPr/>
            <p:nvPr/>
          </p:nvSpPr>
          <p:spPr>
            <a:xfrm>
              <a:off x="2483543" y="3234374"/>
              <a:ext cx="252000" cy="36822"/>
            </a:xfrm>
            <a:custGeom>
              <a:avLst/>
              <a:gdLst/>
              <a:ahLst/>
              <a:cxnLst/>
              <a:rect l="l" t="t" r="r" b="b"/>
              <a:pathLst>
                <a:path w="109219" h="31750">
                  <a:moveTo>
                    <a:pt x="0" y="31191"/>
                  </a:moveTo>
                  <a:lnTo>
                    <a:pt x="108762" y="31191"/>
                  </a:lnTo>
                  <a:lnTo>
                    <a:pt x="108762" y="0"/>
                  </a:lnTo>
                  <a:lnTo>
                    <a:pt x="0" y="0"/>
                  </a:lnTo>
                  <a:lnTo>
                    <a:pt x="0" y="31191"/>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7" name="object 42">
              <a:extLst>
                <a:ext uri="{FF2B5EF4-FFF2-40B4-BE49-F238E27FC236}">
                  <a16:creationId xmlns:a16="http://schemas.microsoft.com/office/drawing/2014/main" id="{1FD12D17-05E3-44F9-B9C4-1B9865F19933}"/>
                </a:ext>
              </a:extLst>
            </p:cNvPr>
            <p:cNvSpPr/>
            <p:nvPr/>
          </p:nvSpPr>
          <p:spPr>
            <a:xfrm>
              <a:off x="3024516" y="3125881"/>
              <a:ext cx="252000" cy="60387"/>
            </a:xfrm>
            <a:custGeom>
              <a:avLst/>
              <a:gdLst/>
              <a:ahLst/>
              <a:cxnLst/>
              <a:rect l="l" t="t" r="r" b="b"/>
              <a:pathLst>
                <a:path w="108585" h="52070">
                  <a:moveTo>
                    <a:pt x="0" y="51714"/>
                  </a:moveTo>
                  <a:lnTo>
                    <a:pt x="108000" y="51714"/>
                  </a:lnTo>
                  <a:lnTo>
                    <a:pt x="108000" y="0"/>
                  </a:lnTo>
                  <a:lnTo>
                    <a:pt x="0" y="0"/>
                  </a:lnTo>
                  <a:lnTo>
                    <a:pt x="0" y="51714"/>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8" name="object 43">
              <a:extLst>
                <a:ext uri="{FF2B5EF4-FFF2-40B4-BE49-F238E27FC236}">
                  <a16:creationId xmlns:a16="http://schemas.microsoft.com/office/drawing/2014/main" id="{88C9FD6D-E2FE-4C55-A664-6B1B2C571593}"/>
                </a:ext>
              </a:extLst>
            </p:cNvPr>
            <p:cNvSpPr/>
            <p:nvPr/>
          </p:nvSpPr>
          <p:spPr>
            <a:xfrm>
              <a:off x="3564276" y="3081783"/>
              <a:ext cx="252000" cy="22093"/>
            </a:xfrm>
            <a:custGeom>
              <a:avLst/>
              <a:gdLst/>
              <a:ahLst/>
              <a:cxnLst/>
              <a:rect l="l" t="t" r="r" b="b"/>
              <a:pathLst>
                <a:path w="108585" h="19050">
                  <a:moveTo>
                    <a:pt x="0" y="19011"/>
                  </a:moveTo>
                  <a:lnTo>
                    <a:pt x="108000" y="19011"/>
                  </a:lnTo>
                  <a:lnTo>
                    <a:pt x="108000" y="0"/>
                  </a:lnTo>
                  <a:lnTo>
                    <a:pt x="0" y="0"/>
                  </a:lnTo>
                  <a:lnTo>
                    <a:pt x="0" y="19011"/>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09" name="object 44">
              <a:extLst>
                <a:ext uri="{FF2B5EF4-FFF2-40B4-BE49-F238E27FC236}">
                  <a16:creationId xmlns:a16="http://schemas.microsoft.com/office/drawing/2014/main" id="{A75AFDA1-0186-47B2-8ACC-E399B501108C}"/>
                </a:ext>
              </a:extLst>
            </p:cNvPr>
            <p:cNvSpPr/>
            <p:nvPr/>
          </p:nvSpPr>
          <p:spPr>
            <a:xfrm>
              <a:off x="4104056" y="2984751"/>
              <a:ext cx="252000" cy="34613"/>
            </a:xfrm>
            <a:custGeom>
              <a:avLst/>
              <a:gdLst/>
              <a:ahLst/>
              <a:cxnLst/>
              <a:rect l="l" t="t" r="r" b="b"/>
              <a:pathLst>
                <a:path w="108585" h="29845">
                  <a:moveTo>
                    <a:pt x="0" y="29667"/>
                  </a:moveTo>
                  <a:lnTo>
                    <a:pt x="108013" y="29667"/>
                  </a:lnTo>
                  <a:lnTo>
                    <a:pt x="108013" y="0"/>
                  </a:lnTo>
                  <a:lnTo>
                    <a:pt x="0" y="0"/>
                  </a:lnTo>
                  <a:lnTo>
                    <a:pt x="0" y="29667"/>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0" name="object 45">
              <a:extLst>
                <a:ext uri="{FF2B5EF4-FFF2-40B4-BE49-F238E27FC236}">
                  <a16:creationId xmlns:a16="http://schemas.microsoft.com/office/drawing/2014/main" id="{D8C1259D-F129-4F3C-AD1D-E3CC8B2BCC90}"/>
                </a:ext>
              </a:extLst>
            </p:cNvPr>
            <p:cNvSpPr/>
            <p:nvPr/>
          </p:nvSpPr>
          <p:spPr>
            <a:xfrm>
              <a:off x="4643836" y="2894773"/>
              <a:ext cx="252000" cy="32403"/>
            </a:xfrm>
            <a:custGeom>
              <a:avLst/>
              <a:gdLst/>
              <a:ahLst/>
              <a:cxnLst/>
              <a:rect l="l" t="t" r="r" b="b"/>
              <a:pathLst>
                <a:path w="108585" h="27939">
                  <a:moveTo>
                    <a:pt x="0" y="27381"/>
                  </a:moveTo>
                  <a:lnTo>
                    <a:pt x="108013" y="27381"/>
                  </a:lnTo>
                  <a:lnTo>
                    <a:pt x="108013" y="0"/>
                  </a:lnTo>
                  <a:lnTo>
                    <a:pt x="0" y="0"/>
                  </a:lnTo>
                  <a:lnTo>
                    <a:pt x="0" y="27381"/>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1" name="object 46">
              <a:extLst>
                <a:ext uri="{FF2B5EF4-FFF2-40B4-BE49-F238E27FC236}">
                  <a16:creationId xmlns:a16="http://schemas.microsoft.com/office/drawing/2014/main" id="{FCCF5CD8-DAC1-4494-A4B1-B1B9831B42AC}"/>
                </a:ext>
              </a:extLst>
            </p:cNvPr>
            <p:cNvSpPr/>
            <p:nvPr/>
          </p:nvSpPr>
          <p:spPr>
            <a:xfrm>
              <a:off x="5184790" y="2702474"/>
              <a:ext cx="252000" cy="33875"/>
            </a:xfrm>
            <a:custGeom>
              <a:avLst/>
              <a:gdLst/>
              <a:ahLst/>
              <a:cxnLst/>
              <a:rect l="l" t="t" r="r" b="b"/>
              <a:pathLst>
                <a:path w="108585" h="29210">
                  <a:moveTo>
                    <a:pt x="0" y="28905"/>
                  </a:moveTo>
                  <a:lnTo>
                    <a:pt x="108013" y="28905"/>
                  </a:lnTo>
                  <a:lnTo>
                    <a:pt x="108013" y="0"/>
                  </a:lnTo>
                  <a:lnTo>
                    <a:pt x="0" y="0"/>
                  </a:lnTo>
                  <a:lnTo>
                    <a:pt x="0" y="28905"/>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2" name="object 47">
              <a:extLst>
                <a:ext uri="{FF2B5EF4-FFF2-40B4-BE49-F238E27FC236}">
                  <a16:creationId xmlns:a16="http://schemas.microsoft.com/office/drawing/2014/main" id="{A333DDCA-BD9A-494B-953F-3B2203C49119}"/>
                </a:ext>
              </a:extLst>
            </p:cNvPr>
            <p:cNvSpPr/>
            <p:nvPr/>
          </p:nvSpPr>
          <p:spPr>
            <a:xfrm>
              <a:off x="5724570" y="2829495"/>
              <a:ext cx="252000" cy="19884"/>
            </a:xfrm>
            <a:custGeom>
              <a:avLst/>
              <a:gdLst/>
              <a:ahLst/>
              <a:cxnLst/>
              <a:rect l="l" t="t" r="r" b="b"/>
              <a:pathLst>
                <a:path w="108585" h="17145">
                  <a:moveTo>
                    <a:pt x="0" y="16738"/>
                  </a:moveTo>
                  <a:lnTo>
                    <a:pt x="108013" y="16738"/>
                  </a:lnTo>
                  <a:lnTo>
                    <a:pt x="108013" y="0"/>
                  </a:lnTo>
                  <a:lnTo>
                    <a:pt x="0" y="0"/>
                  </a:lnTo>
                  <a:lnTo>
                    <a:pt x="0" y="16738"/>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3" name="object 48">
              <a:extLst>
                <a:ext uri="{FF2B5EF4-FFF2-40B4-BE49-F238E27FC236}">
                  <a16:creationId xmlns:a16="http://schemas.microsoft.com/office/drawing/2014/main" id="{03E70654-FA46-441D-8CAA-0455E6BE650A}"/>
                </a:ext>
              </a:extLst>
            </p:cNvPr>
            <p:cNvSpPr/>
            <p:nvPr/>
          </p:nvSpPr>
          <p:spPr>
            <a:xfrm>
              <a:off x="1404000" y="3289959"/>
              <a:ext cx="252000" cy="35349"/>
            </a:xfrm>
            <a:custGeom>
              <a:avLst/>
              <a:gdLst/>
              <a:ahLst/>
              <a:cxnLst/>
              <a:rect l="l" t="t" r="r" b="b"/>
              <a:pathLst>
                <a:path w="108584" h="30479">
                  <a:moveTo>
                    <a:pt x="0" y="30429"/>
                  </a:moveTo>
                  <a:lnTo>
                    <a:pt x="108000" y="30429"/>
                  </a:lnTo>
                  <a:lnTo>
                    <a:pt x="108000" y="0"/>
                  </a:lnTo>
                  <a:lnTo>
                    <a:pt x="0" y="0"/>
                  </a:lnTo>
                  <a:lnTo>
                    <a:pt x="0" y="30429"/>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4" name="object 49">
              <a:extLst>
                <a:ext uri="{FF2B5EF4-FFF2-40B4-BE49-F238E27FC236}">
                  <a16:creationId xmlns:a16="http://schemas.microsoft.com/office/drawing/2014/main" id="{F126D817-6CA8-43B7-BCF1-3D15D64CAE1C}"/>
                </a:ext>
              </a:extLst>
            </p:cNvPr>
            <p:cNvSpPr/>
            <p:nvPr/>
          </p:nvSpPr>
          <p:spPr>
            <a:xfrm>
              <a:off x="1943762" y="3172630"/>
              <a:ext cx="252000" cy="30930"/>
            </a:xfrm>
            <a:custGeom>
              <a:avLst/>
              <a:gdLst/>
              <a:ahLst/>
              <a:cxnLst/>
              <a:rect l="l" t="t" r="r" b="b"/>
              <a:pathLst>
                <a:path w="108585" h="26670">
                  <a:moveTo>
                    <a:pt x="0" y="26619"/>
                  </a:moveTo>
                  <a:lnTo>
                    <a:pt x="108000" y="26619"/>
                  </a:lnTo>
                  <a:lnTo>
                    <a:pt x="108000" y="0"/>
                  </a:lnTo>
                  <a:lnTo>
                    <a:pt x="0" y="0"/>
                  </a:lnTo>
                  <a:lnTo>
                    <a:pt x="0" y="26619"/>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5" name="object 50">
              <a:extLst>
                <a:ext uri="{FF2B5EF4-FFF2-40B4-BE49-F238E27FC236}">
                  <a16:creationId xmlns:a16="http://schemas.microsoft.com/office/drawing/2014/main" id="{77AFC399-7E0A-4468-8859-13B6DB6AED49}"/>
                </a:ext>
              </a:extLst>
            </p:cNvPr>
            <p:cNvSpPr/>
            <p:nvPr/>
          </p:nvSpPr>
          <p:spPr>
            <a:xfrm>
              <a:off x="2483543" y="3200866"/>
              <a:ext cx="252000" cy="33875"/>
            </a:xfrm>
            <a:custGeom>
              <a:avLst/>
              <a:gdLst/>
              <a:ahLst/>
              <a:cxnLst/>
              <a:rect l="l" t="t" r="r" b="b"/>
              <a:pathLst>
                <a:path w="109219" h="29210">
                  <a:moveTo>
                    <a:pt x="0" y="28905"/>
                  </a:moveTo>
                  <a:lnTo>
                    <a:pt x="108762" y="28905"/>
                  </a:lnTo>
                  <a:lnTo>
                    <a:pt x="108762" y="0"/>
                  </a:lnTo>
                  <a:lnTo>
                    <a:pt x="0" y="0"/>
                  </a:lnTo>
                  <a:lnTo>
                    <a:pt x="0" y="28905"/>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6" name="object 51">
              <a:extLst>
                <a:ext uri="{FF2B5EF4-FFF2-40B4-BE49-F238E27FC236}">
                  <a16:creationId xmlns:a16="http://schemas.microsoft.com/office/drawing/2014/main" id="{97F46FD2-56FB-4B52-8FAC-725547F45332}"/>
                </a:ext>
              </a:extLst>
            </p:cNvPr>
            <p:cNvSpPr/>
            <p:nvPr/>
          </p:nvSpPr>
          <p:spPr>
            <a:xfrm>
              <a:off x="3024516" y="3102065"/>
              <a:ext cx="252000" cy="24302"/>
            </a:xfrm>
            <a:custGeom>
              <a:avLst/>
              <a:gdLst/>
              <a:ahLst/>
              <a:cxnLst/>
              <a:rect l="l" t="t" r="r" b="b"/>
              <a:pathLst>
                <a:path w="108585" h="20954">
                  <a:moveTo>
                    <a:pt x="0" y="20535"/>
                  </a:moveTo>
                  <a:lnTo>
                    <a:pt x="108000" y="20535"/>
                  </a:lnTo>
                  <a:lnTo>
                    <a:pt x="108000" y="0"/>
                  </a:lnTo>
                  <a:lnTo>
                    <a:pt x="0" y="0"/>
                  </a:lnTo>
                  <a:lnTo>
                    <a:pt x="0" y="20535"/>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7" name="object 52">
              <a:extLst>
                <a:ext uri="{FF2B5EF4-FFF2-40B4-BE49-F238E27FC236}">
                  <a16:creationId xmlns:a16="http://schemas.microsoft.com/office/drawing/2014/main" id="{DB6BC6F4-B57E-4F33-8E7D-892BA65158D2}"/>
                </a:ext>
              </a:extLst>
            </p:cNvPr>
            <p:cNvSpPr/>
            <p:nvPr/>
          </p:nvSpPr>
          <p:spPr>
            <a:xfrm>
              <a:off x="3564276" y="3050029"/>
              <a:ext cx="252000" cy="32403"/>
            </a:xfrm>
            <a:custGeom>
              <a:avLst/>
              <a:gdLst/>
              <a:ahLst/>
              <a:cxnLst/>
              <a:rect l="l" t="t" r="r" b="b"/>
              <a:pathLst>
                <a:path w="108585" h="27939">
                  <a:moveTo>
                    <a:pt x="0" y="27381"/>
                  </a:moveTo>
                  <a:lnTo>
                    <a:pt x="108000" y="27381"/>
                  </a:lnTo>
                  <a:lnTo>
                    <a:pt x="108000" y="0"/>
                  </a:lnTo>
                  <a:lnTo>
                    <a:pt x="0" y="0"/>
                  </a:lnTo>
                  <a:lnTo>
                    <a:pt x="0" y="27381"/>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8" name="object 53">
              <a:extLst>
                <a:ext uri="{FF2B5EF4-FFF2-40B4-BE49-F238E27FC236}">
                  <a16:creationId xmlns:a16="http://schemas.microsoft.com/office/drawing/2014/main" id="{C3237FAC-8DA8-4A95-AA9C-2B510BA048F8}"/>
                </a:ext>
              </a:extLst>
            </p:cNvPr>
            <p:cNvSpPr/>
            <p:nvPr/>
          </p:nvSpPr>
          <p:spPr>
            <a:xfrm>
              <a:off x="4104056" y="2961818"/>
              <a:ext cx="252000" cy="23566"/>
            </a:xfrm>
            <a:custGeom>
              <a:avLst/>
              <a:gdLst/>
              <a:ahLst/>
              <a:cxnLst/>
              <a:rect l="l" t="t" r="r" b="b"/>
              <a:pathLst>
                <a:path w="108585" h="20320">
                  <a:moveTo>
                    <a:pt x="0" y="19773"/>
                  </a:moveTo>
                  <a:lnTo>
                    <a:pt x="108013" y="19773"/>
                  </a:lnTo>
                  <a:lnTo>
                    <a:pt x="108013" y="0"/>
                  </a:lnTo>
                  <a:lnTo>
                    <a:pt x="0" y="0"/>
                  </a:lnTo>
                  <a:lnTo>
                    <a:pt x="0" y="19773"/>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9" name="object 54">
              <a:extLst>
                <a:ext uri="{FF2B5EF4-FFF2-40B4-BE49-F238E27FC236}">
                  <a16:creationId xmlns:a16="http://schemas.microsoft.com/office/drawing/2014/main" id="{A263E39C-5E92-4486-BFFD-C8390B63B43B}"/>
                </a:ext>
              </a:extLst>
            </p:cNvPr>
            <p:cNvSpPr/>
            <p:nvPr/>
          </p:nvSpPr>
          <p:spPr>
            <a:xfrm>
              <a:off x="4643836" y="2860381"/>
              <a:ext cx="252000" cy="34613"/>
            </a:xfrm>
            <a:custGeom>
              <a:avLst/>
              <a:gdLst/>
              <a:ahLst/>
              <a:cxnLst/>
              <a:rect l="l" t="t" r="r" b="b"/>
              <a:pathLst>
                <a:path w="108585" h="29845">
                  <a:moveTo>
                    <a:pt x="0" y="29667"/>
                  </a:moveTo>
                  <a:lnTo>
                    <a:pt x="108013" y="29667"/>
                  </a:lnTo>
                  <a:lnTo>
                    <a:pt x="108013" y="0"/>
                  </a:lnTo>
                  <a:lnTo>
                    <a:pt x="0" y="0"/>
                  </a:lnTo>
                  <a:lnTo>
                    <a:pt x="0" y="29667"/>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0" name="object 55">
              <a:extLst>
                <a:ext uri="{FF2B5EF4-FFF2-40B4-BE49-F238E27FC236}">
                  <a16:creationId xmlns:a16="http://schemas.microsoft.com/office/drawing/2014/main" id="{5B8E4A44-0FF4-4D9D-840A-04BDB079C123}"/>
                </a:ext>
              </a:extLst>
            </p:cNvPr>
            <p:cNvSpPr/>
            <p:nvPr/>
          </p:nvSpPr>
          <p:spPr>
            <a:xfrm>
              <a:off x="5184790" y="2645150"/>
              <a:ext cx="252000" cy="57442"/>
            </a:xfrm>
            <a:custGeom>
              <a:avLst/>
              <a:gdLst/>
              <a:ahLst/>
              <a:cxnLst/>
              <a:rect l="l" t="t" r="r" b="b"/>
              <a:pathLst>
                <a:path w="108585" h="49529">
                  <a:moveTo>
                    <a:pt x="0" y="49441"/>
                  </a:moveTo>
                  <a:lnTo>
                    <a:pt x="108013" y="49441"/>
                  </a:lnTo>
                  <a:lnTo>
                    <a:pt x="108013" y="0"/>
                  </a:lnTo>
                  <a:lnTo>
                    <a:pt x="0" y="0"/>
                  </a:lnTo>
                  <a:lnTo>
                    <a:pt x="0" y="49441"/>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1" name="object 56">
              <a:extLst>
                <a:ext uri="{FF2B5EF4-FFF2-40B4-BE49-F238E27FC236}">
                  <a16:creationId xmlns:a16="http://schemas.microsoft.com/office/drawing/2014/main" id="{F2405070-A661-4809-81F4-6AF764BA7AD1}"/>
                </a:ext>
              </a:extLst>
            </p:cNvPr>
            <p:cNvSpPr/>
            <p:nvPr/>
          </p:nvSpPr>
          <p:spPr>
            <a:xfrm>
              <a:off x="5724570" y="2778342"/>
              <a:ext cx="252000" cy="51551"/>
            </a:xfrm>
            <a:custGeom>
              <a:avLst/>
              <a:gdLst/>
              <a:ahLst/>
              <a:cxnLst/>
              <a:rect l="l" t="t" r="r" b="b"/>
              <a:pathLst>
                <a:path w="108585" h="44450">
                  <a:moveTo>
                    <a:pt x="0" y="44119"/>
                  </a:moveTo>
                  <a:lnTo>
                    <a:pt x="108013" y="44119"/>
                  </a:lnTo>
                  <a:lnTo>
                    <a:pt x="108013" y="0"/>
                  </a:lnTo>
                  <a:lnTo>
                    <a:pt x="0" y="0"/>
                  </a:lnTo>
                  <a:lnTo>
                    <a:pt x="0" y="44119"/>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8510676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F5CCC10-3AB3-4150-BA68-CCE2A29F5076}"/>
              </a:ext>
            </a:extLst>
          </p:cNvPr>
          <p:cNvGrpSpPr/>
          <p:nvPr/>
        </p:nvGrpSpPr>
        <p:grpSpPr>
          <a:xfrm>
            <a:off x="0" y="432000"/>
            <a:ext cx="10287000" cy="2461998"/>
            <a:chOff x="0" y="432000"/>
            <a:chExt cx="10287000" cy="2461998"/>
          </a:xfrm>
        </p:grpSpPr>
        <p:sp>
          <p:nvSpPr>
            <p:cNvPr id="5" name="Rectangle 4">
              <a:extLst>
                <a:ext uri="{FF2B5EF4-FFF2-40B4-BE49-F238E27FC236}">
                  <a16:creationId xmlns:a16="http://schemas.microsoft.com/office/drawing/2014/main" id="{52A28CEE-ACC5-4B11-8866-79BA585A15C8}"/>
                </a:ext>
              </a:extLst>
            </p:cNvPr>
            <p:cNvSpPr/>
            <p:nvPr/>
          </p:nvSpPr>
          <p:spPr>
            <a:xfrm>
              <a:off x="1800000" y="1440000"/>
              <a:ext cx="2736327"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REGION PROFILES</a:t>
              </a:r>
              <a:endParaRPr kumimoji="0" lang="en-US"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90D9700E-0D0C-46AF-BB18-E73EBA5360E2}"/>
                </a:ext>
              </a:extLst>
            </p:cNvPr>
            <p:cNvSpPr/>
            <p:nvPr/>
          </p:nvSpPr>
          <p:spPr>
            <a:xfrm>
              <a:off x="0" y="432000"/>
              <a:ext cx="10287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US" sz="1800" b="0" i="0" u="none" strike="noStrike" kern="0" cap="none" spc="10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 AIDS UPDATE 2019</a:t>
              </a:r>
            </a:p>
          </p:txBody>
        </p:sp>
        <p:sp>
          <p:nvSpPr>
            <p:cNvPr id="4" name="Rectangle 3">
              <a:extLst>
                <a:ext uri="{FF2B5EF4-FFF2-40B4-BE49-F238E27FC236}">
                  <a16:creationId xmlns:a16="http://schemas.microsoft.com/office/drawing/2014/main" id="{BFBB9419-84E3-45A2-9367-CD039DC27E6B}"/>
                </a:ext>
              </a:extLst>
            </p:cNvPr>
            <p:cNvSpPr/>
            <p:nvPr/>
          </p:nvSpPr>
          <p:spPr>
            <a:xfrm>
              <a:off x="1799999" y="2340000"/>
              <a:ext cx="2667397"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CARIBBEAN</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426469654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2AE3F3-D033-471F-868F-4F38F9205ABA}"/>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Provision of assisted partner notification services, Caribbean,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14E3AECC-C223-4008-8128-B22FA9776144}"/>
                </a:ext>
              </a:extLst>
            </p:cNvPr>
            <p:cNvSpPr/>
            <p:nvPr/>
          </p:nvSpPr>
          <p:spPr>
            <a:xfrm>
              <a:off x="360000" y="6480000"/>
              <a:ext cx="1521250"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2019 Global AIDS Monitoring.</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8" name="object 6">
              <a:extLst>
                <a:ext uri="{FF2B5EF4-FFF2-40B4-BE49-F238E27FC236}">
                  <a16:creationId xmlns:a16="http://schemas.microsoft.com/office/drawing/2014/main" id="{254ACC1B-1EFC-45BF-A621-7091A3DF48B6}"/>
                </a:ext>
              </a:extLst>
            </p:cNvPr>
            <p:cNvSpPr/>
            <p:nvPr/>
          </p:nvSpPr>
          <p:spPr>
            <a:xfrm>
              <a:off x="2637100" y="1196752"/>
              <a:ext cx="5026680" cy="506086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9" name="object 7">
              <a:extLst>
                <a:ext uri="{FF2B5EF4-FFF2-40B4-BE49-F238E27FC236}">
                  <a16:creationId xmlns:a16="http://schemas.microsoft.com/office/drawing/2014/main" id="{C5E7BA5F-EA80-4EBF-B449-4D8B183E8B78}"/>
                </a:ext>
              </a:extLst>
            </p:cNvPr>
            <p:cNvSpPr/>
            <p:nvPr/>
          </p:nvSpPr>
          <p:spPr>
            <a:xfrm>
              <a:off x="6702255" y="3410178"/>
              <a:ext cx="19685" cy="40640"/>
            </a:xfrm>
            <a:custGeom>
              <a:avLst/>
              <a:gdLst/>
              <a:ahLst/>
              <a:cxnLst/>
              <a:rect l="l" t="t" r="r" b="b"/>
              <a:pathLst>
                <a:path w="19685" h="40639">
                  <a:moveTo>
                    <a:pt x="2033" y="0"/>
                  </a:moveTo>
                  <a:lnTo>
                    <a:pt x="0" y="20078"/>
                  </a:lnTo>
                  <a:lnTo>
                    <a:pt x="65" y="24434"/>
                  </a:lnTo>
                  <a:lnTo>
                    <a:pt x="9780" y="40017"/>
                  </a:lnTo>
                  <a:lnTo>
                    <a:pt x="11101" y="39928"/>
                  </a:lnTo>
                  <a:lnTo>
                    <a:pt x="19305" y="20078"/>
                  </a:lnTo>
                  <a:lnTo>
                    <a:pt x="11038" y="9423"/>
                  </a:lnTo>
                  <a:lnTo>
                    <a:pt x="6237" y="3581"/>
                  </a:lnTo>
                  <a:lnTo>
                    <a:pt x="3926" y="1219"/>
                  </a:lnTo>
                  <a:lnTo>
                    <a:pt x="2922" y="431"/>
                  </a:lnTo>
                  <a:lnTo>
                    <a:pt x="2033" y="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0" name="object 14">
              <a:extLst>
                <a:ext uri="{FF2B5EF4-FFF2-40B4-BE49-F238E27FC236}">
                  <a16:creationId xmlns:a16="http://schemas.microsoft.com/office/drawing/2014/main" id="{807ED5A7-B7EA-4DF0-843B-7336ADFBE1E0}"/>
                </a:ext>
              </a:extLst>
            </p:cNvPr>
            <p:cNvSpPr/>
            <p:nvPr/>
          </p:nvSpPr>
          <p:spPr>
            <a:xfrm>
              <a:off x="2340000" y="504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1" name="TextBox 50">
              <a:extLst>
                <a:ext uri="{FF2B5EF4-FFF2-40B4-BE49-F238E27FC236}">
                  <a16:creationId xmlns:a16="http://schemas.microsoft.com/office/drawing/2014/main" id="{6B48A94F-A72B-47C9-9BE5-575E8A369325}"/>
                </a:ext>
              </a:extLst>
            </p:cNvPr>
            <p:cNvSpPr txBox="1"/>
            <p:nvPr/>
          </p:nvSpPr>
          <p:spPr>
            <a:xfrm>
              <a:off x="2556000" y="5004000"/>
              <a:ext cx="292901" cy="215444"/>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Yes</a:t>
              </a:r>
            </a:p>
          </p:txBody>
        </p:sp>
        <p:sp>
          <p:nvSpPr>
            <p:cNvPr id="52" name="object 13">
              <a:extLst>
                <a:ext uri="{FF2B5EF4-FFF2-40B4-BE49-F238E27FC236}">
                  <a16:creationId xmlns:a16="http://schemas.microsoft.com/office/drawing/2014/main" id="{FED74306-2230-4F0F-8BF1-9976D589216D}"/>
                </a:ext>
              </a:extLst>
            </p:cNvPr>
            <p:cNvSpPr/>
            <p:nvPr/>
          </p:nvSpPr>
          <p:spPr>
            <a:xfrm>
              <a:off x="1440000" y="504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3" name="TextBox 52">
              <a:extLst>
                <a:ext uri="{FF2B5EF4-FFF2-40B4-BE49-F238E27FC236}">
                  <a16:creationId xmlns:a16="http://schemas.microsoft.com/office/drawing/2014/main" id="{18C8B14D-0A95-45A5-93AD-CEA1E545D24B}"/>
                </a:ext>
              </a:extLst>
            </p:cNvPr>
            <p:cNvSpPr txBox="1"/>
            <p:nvPr/>
          </p:nvSpPr>
          <p:spPr>
            <a:xfrm>
              <a:off x="1656000" y="5004000"/>
              <a:ext cx="229230" cy="215444"/>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No</a:t>
              </a:r>
              <a:endParaRPr kumimoji="0" lang="en-CH" sz="14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197705501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2DE96023-4E23-4B6B-AA02-7651A7FFDB40}"/>
              </a:ext>
            </a:extLst>
          </p:cNvPr>
          <p:cNvGrpSpPr/>
          <p:nvPr/>
        </p:nvGrpSpPr>
        <p:grpSpPr>
          <a:xfrm>
            <a:off x="0" y="0"/>
            <a:ext cx="10285200" cy="6153111"/>
            <a:chOff x="0" y="0"/>
            <a:chExt cx="10285200" cy="6153111"/>
          </a:xfrm>
        </p:grpSpPr>
        <p:sp>
          <p:nvSpPr>
            <p:cNvPr id="66" name="Rectangle 65">
              <a:extLst>
                <a:ext uri="{FF2B5EF4-FFF2-40B4-BE49-F238E27FC236}">
                  <a16:creationId xmlns:a16="http://schemas.microsoft.com/office/drawing/2014/main" id="{FB6FB77F-1D32-4162-9697-D2391AF48BD9}"/>
                </a:ext>
              </a:extLst>
            </p:cNvPr>
            <p:cNvSpPr/>
            <p:nvPr/>
          </p:nvSpPr>
          <p:spPr>
            <a:xfrm>
              <a:off x="194400" y="1617547"/>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HIV infections</a:t>
              </a:r>
            </a:p>
          </p:txBody>
        </p:sp>
        <p:sp>
          <p:nvSpPr>
            <p:cNvPr id="9" name="object 8">
              <a:extLst>
                <a:ext uri="{FF2B5EF4-FFF2-40B4-BE49-F238E27FC236}">
                  <a16:creationId xmlns:a16="http://schemas.microsoft.com/office/drawing/2014/main" id="{9FEC317C-8A7A-4B1E-A88E-F06F6236BBF9}"/>
                </a:ext>
              </a:extLst>
            </p:cNvPr>
            <p:cNvSpPr/>
            <p:nvPr/>
          </p:nvSpPr>
          <p:spPr>
            <a:xfrm>
              <a:off x="1764308" y="2476800"/>
              <a:ext cx="0" cy="1483200"/>
            </a:xfrm>
            <a:custGeom>
              <a:avLst/>
              <a:gdLst/>
              <a:ahLst/>
              <a:cxnLst/>
              <a:rect l="l" t="t" r="r" b="b"/>
              <a:pathLst>
                <a:path h="1377950">
                  <a:moveTo>
                    <a:pt x="0" y="1377696"/>
                  </a:moveTo>
                  <a:lnTo>
                    <a:pt x="0"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 name="object 9">
              <a:extLst>
                <a:ext uri="{FF2B5EF4-FFF2-40B4-BE49-F238E27FC236}">
                  <a16:creationId xmlns:a16="http://schemas.microsoft.com/office/drawing/2014/main" id="{94439D00-3A4E-4C77-A45C-49A03A82DD25}"/>
                </a:ext>
              </a:extLst>
            </p:cNvPr>
            <p:cNvSpPr/>
            <p:nvPr/>
          </p:nvSpPr>
          <p:spPr>
            <a:xfrm>
              <a:off x="1764308" y="3960463"/>
              <a:ext cx="1461135" cy="0"/>
            </a:xfrm>
            <a:custGeom>
              <a:avLst/>
              <a:gdLst/>
              <a:ahLst/>
              <a:cxnLst/>
              <a:rect l="l" t="t" r="r" b="b"/>
              <a:pathLst>
                <a:path w="1461135">
                  <a:moveTo>
                    <a:pt x="0" y="0"/>
                  </a:moveTo>
                  <a:lnTo>
                    <a:pt x="1460906"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2" name="object 20">
              <a:extLst>
                <a:ext uri="{FF2B5EF4-FFF2-40B4-BE49-F238E27FC236}">
                  <a16:creationId xmlns:a16="http://schemas.microsoft.com/office/drawing/2014/main" id="{6A5D86A1-D191-44F0-BB20-C93738FBB308}"/>
                </a:ext>
              </a:extLst>
            </p:cNvPr>
            <p:cNvSpPr txBox="1"/>
            <p:nvPr/>
          </p:nvSpPr>
          <p:spPr>
            <a:xfrm>
              <a:off x="1128993" y="2523364"/>
              <a:ext cx="115416" cy="1378585"/>
            </a:xfrm>
            <a:prstGeom prst="rect">
              <a:avLst/>
            </a:prstGeom>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new HIV infections</a:t>
              </a:r>
            </a:p>
          </p:txBody>
        </p:sp>
        <p:sp>
          <p:nvSpPr>
            <p:cNvPr id="29" name="object 27">
              <a:extLst>
                <a:ext uri="{FF2B5EF4-FFF2-40B4-BE49-F238E27FC236}">
                  <a16:creationId xmlns:a16="http://schemas.microsoft.com/office/drawing/2014/main" id="{1D24B081-3044-4A47-9086-A4404499F2BF}"/>
                </a:ext>
              </a:extLst>
            </p:cNvPr>
            <p:cNvSpPr txBox="1"/>
            <p:nvPr/>
          </p:nvSpPr>
          <p:spPr>
            <a:xfrm>
              <a:off x="179999" y="2520000"/>
              <a:ext cx="810000" cy="560410"/>
            </a:xfrm>
            <a:prstGeom prst="rect">
              <a:avLst/>
            </a:prstGeom>
          </p:spPr>
          <p:txBody>
            <a:bodyPr vert="horz" wrap="square" lIns="0" tIns="6350" rIns="0" bIns="0" rtlCol="0">
              <a:no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new  HIV infections  since 2010</a:t>
              </a:r>
            </a:p>
          </p:txBody>
        </p:sp>
        <p:sp>
          <p:nvSpPr>
            <p:cNvPr id="31" name="object 28">
              <a:extLst>
                <a:ext uri="{FF2B5EF4-FFF2-40B4-BE49-F238E27FC236}">
                  <a16:creationId xmlns:a16="http://schemas.microsoft.com/office/drawing/2014/main" id="{32E11E48-E107-4E95-A48A-8A011E38424B}"/>
                </a:ext>
              </a:extLst>
            </p:cNvPr>
            <p:cNvSpPr txBox="1"/>
            <p:nvPr/>
          </p:nvSpPr>
          <p:spPr>
            <a:xfrm>
              <a:off x="180000" y="3132000"/>
              <a:ext cx="810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16</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0" name="TextBox 59">
              <a:extLst>
                <a:ext uri="{FF2B5EF4-FFF2-40B4-BE49-F238E27FC236}">
                  <a16:creationId xmlns:a16="http://schemas.microsoft.com/office/drawing/2014/main" id="{8E130622-A39A-4AD7-A859-06C5FEAC2156}"/>
                </a:ext>
              </a:extLst>
            </p:cNvPr>
            <p:cNvSpPr txBox="1"/>
            <p:nvPr/>
          </p:nvSpPr>
          <p:spPr>
            <a:xfrm>
              <a:off x="16704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7C97577C-A3B8-45ED-931B-870904D984E3}"/>
                </a:ext>
              </a:extLst>
            </p:cNvPr>
            <p:cNvSpPr txBox="1"/>
            <p:nvPr/>
          </p:nvSpPr>
          <p:spPr>
            <a:xfrm>
              <a:off x="24660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4" name="TextBox 63">
              <a:extLst>
                <a:ext uri="{FF2B5EF4-FFF2-40B4-BE49-F238E27FC236}">
                  <a16:creationId xmlns:a16="http://schemas.microsoft.com/office/drawing/2014/main" id="{FFB526B2-1239-4DE4-AD07-2460379B9EB7}"/>
                </a:ext>
              </a:extLst>
            </p:cNvPr>
            <p:cNvSpPr txBox="1"/>
            <p:nvPr/>
          </p:nvSpPr>
          <p:spPr>
            <a:xfrm>
              <a:off x="30636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CFDE19D6-DFF4-4976-94E4-F2D545A43466}"/>
                </a:ext>
              </a:extLst>
            </p:cNvPr>
            <p:cNvSpPr txBox="1"/>
            <p:nvPr/>
          </p:nvSpPr>
          <p:spPr>
            <a:xfrm>
              <a:off x="2138400" y="4392000"/>
              <a:ext cx="97462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New HIV infections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2" name="Straight Connector 111">
              <a:extLst>
                <a:ext uri="{FF2B5EF4-FFF2-40B4-BE49-F238E27FC236}">
                  <a16:creationId xmlns:a16="http://schemas.microsoft.com/office/drawing/2014/main" id="{3399F989-5406-495A-8A1C-2ABC0EF98A96}"/>
                </a:ext>
              </a:extLst>
            </p:cNvPr>
            <p:cNvCxnSpPr/>
            <p:nvPr/>
          </p:nvCxnSpPr>
          <p:spPr>
            <a:xfrm>
              <a:off x="18684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7680970A-F885-4B3F-82E8-3C182799C648}"/>
                </a:ext>
              </a:extLst>
            </p:cNvPr>
            <p:cNvSpPr txBox="1"/>
            <p:nvPr/>
          </p:nvSpPr>
          <p:spPr>
            <a:xfrm>
              <a:off x="1371341" y="24156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700 000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35B54688-75E1-4B7B-9C42-5C104CD0BE07}"/>
                </a:ext>
              </a:extLst>
            </p:cNvPr>
            <p:cNvSpPr txBox="1"/>
            <p:nvPr/>
          </p:nvSpPr>
          <p:spPr>
            <a:xfrm>
              <a:off x="1371341" y="26244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600 000</a:t>
              </a:r>
            </a:p>
          </p:txBody>
        </p:sp>
        <p:sp>
          <p:nvSpPr>
            <p:cNvPr id="102" name="TextBox 101">
              <a:extLst>
                <a:ext uri="{FF2B5EF4-FFF2-40B4-BE49-F238E27FC236}">
                  <a16:creationId xmlns:a16="http://schemas.microsoft.com/office/drawing/2014/main" id="{79E108B0-E51F-436F-8E24-741F45593A10}"/>
                </a:ext>
              </a:extLst>
            </p:cNvPr>
            <p:cNvSpPr txBox="1"/>
            <p:nvPr/>
          </p:nvSpPr>
          <p:spPr>
            <a:xfrm>
              <a:off x="1371341" y="36756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100 000</a:t>
              </a:r>
            </a:p>
          </p:txBody>
        </p:sp>
        <p:sp>
          <p:nvSpPr>
            <p:cNvPr id="104" name="TextBox 103">
              <a:extLst>
                <a:ext uri="{FF2B5EF4-FFF2-40B4-BE49-F238E27FC236}">
                  <a16:creationId xmlns:a16="http://schemas.microsoft.com/office/drawing/2014/main" id="{9C0A81EC-B481-4EE0-A718-DE385EF2D156}"/>
                </a:ext>
              </a:extLst>
            </p:cNvPr>
            <p:cNvSpPr txBox="1"/>
            <p:nvPr/>
          </p:nvSpPr>
          <p:spPr>
            <a:xfrm>
              <a:off x="1371341" y="34632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200 000</a:t>
              </a:r>
            </a:p>
          </p:txBody>
        </p:sp>
        <p:sp>
          <p:nvSpPr>
            <p:cNvPr id="108" name="TextBox 107">
              <a:extLst>
                <a:ext uri="{FF2B5EF4-FFF2-40B4-BE49-F238E27FC236}">
                  <a16:creationId xmlns:a16="http://schemas.microsoft.com/office/drawing/2014/main" id="{06310DB0-FEDA-43A2-A74E-FD2B1B577700}"/>
                </a:ext>
              </a:extLst>
            </p:cNvPr>
            <p:cNvSpPr txBox="1"/>
            <p:nvPr/>
          </p:nvSpPr>
          <p:spPr>
            <a:xfrm>
              <a:off x="1371341" y="30528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400 000</a:t>
              </a:r>
            </a:p>
          </p:txBody>
        </p:sp>
        <p:sp>
          <p:nvSpPr>
            <p:cNvPr id="109" name="TextBox 108">
              <a:extLst>
                <a:ext uri="{FF2B5EF4-FFF2-40B4-BE49-F238E27FC236}">
                  <a16:creationId xmlns:a16="http://schemas.microsoft.com/office/drawing/2014/main" id="{D806FAD2-DB60-45F1-8680-8AC1C340CF59}"/>
                </a:ext>
              </a:extLst>
            </p:cNvPr>
            <p:cNvSpPr txBox="1"/>
            <p:nvPr/>
          </p:nvSpPr>
          <p:spPr>
            <a:xfrm>
              <a:off x="1371341" y="28368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500 000</a:t>
              </a:r>
            </a:p>
          </p:txBody>
        </p:sp>
        <p:sp>
          <p:nvSpPr>
            <p:cNvPr id="110" name="TextBox 109">
              <a:extLst>
                <a:ext uri="{FF2B5EF4-FFF2-40B4-BE49-F238E27FC236}">
                  <a16:creationId xmlns:a16="http://schemas.microsoft.com/office/drawing/2014/main" id="{ADBDDE5A-8672-4032-804F-59CD5010738E}"/>
                </a:ext>
              </a:extLst>
            </p:cNvPr>
            <p:cNvSpPr txBox="1"/>
            <p:nvPr/>
          </p:nvSpPr>
          <p:spPr>
            <a:xfrm>
              <a:off x="1371341" y="3258000"/>
              <a:ext cx="32380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300 000</a:t>
              </a:r>
            </a:p>
          </p:txBody>
        </p:sp>
        <p:sp>
          <p:nvSpPr>
            <p:cNvPr id="113" name="TextBox 112">
              <a:extLst>
                <a:ext uri="{FF2B5EF4-FFF2-40B4-BE49-F238E27FC236}">
                  <a16:creationId xmlns:a16="http://schemas.microsoft.com/office/drawing/2014/main" id="{0D061584-A194-4C5E-86DA-84F2CA32D020}"/>
                </a:ext>
              </a:extLst>
            </p:cNvPr>
            <p:cNvSpPr txBox="1"/>
            <p:nvPr/>
          </p:nvSpPr>
          <p:spPr>
            <a:xfrm>
              <a:off x="1645454"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a:ea typeface="+mn-ea"/>
                  <a:cs typeface="Arial" panose="020B0604020202020204" pitchFamily="34" charset="0"/>
                </a:rPr>
                <a:t>Number of new HIV infections and </a:t>
              </a:r>
              <a:r>
                <a:rPr kumimoji="0" lang="fr-CH" sz="2000" b="0" i="0" u="none" strike="noStrike" kern="1200" cap="none" spc="0" normalizeH="0" baseline="0" noProof="0" dirty="0">
                  <a:ln>
                    <a:noFill/>
                  </a:ln>
                  <a:solidFill>
                    <a:prstClr val="white"/>
                  </a:solidFill>
                  <a:effectLst/>
                  <a:uLnTx/>
                  <a:uFillTx/>
                  <a:latin typeface="Arial"/>
                  <a:ea typeface="+mn-ea"/>
                  <a:cs typeface="+mn-cs"/>
                </a:rPr>
                <a:t>AIDS-</a:t>
              </a:r>
              <a:r>
                <a:rPr kumimoji="0" lang="fr-CH" sz="2000" b="0" i="0" u="none" strike="noStrike" kern="1200" cap="none" spc="0" normalizeH="0" baseline="0" noProof="0" dirty="0" err="1">
                  <a:ln>
                    <a:noFill/>
                  </a:ln>
                  <a:solidFill>
                    <a:prstClr val="white"/>
                  </a:solidFill>
                  <a:effectLst/>
                  <a:uLnTx/>
                  <a:uFillTx/>
                  <a:latin typeface="Arial"/>
                  <a:ea typeface="+mn-ea"/>
                  <a:cs typeface="+mn-cs"/>
                </a:rPr>
                <a:t>related</a:t>
              </a:r>
              <a:r>
                <a:rPr kumimoji="0" lang="fr-CH" sz="2000" b="0" i="0" u="none" strike="noStrike" kern="1200" cap="none" spc="0" normalizeH="0" baseline="0" noProof="0" dirty="0">
                  <a:ln>
                    <a:noFill/>
                  </a:ln>
                  <a:solidFill>
                    <a:prstClr val="white"/>
                  </a:solidFill>
                  <a:effectLst/>
                  <a:uLnTx/>
                  <a:uFillTx/>
                  <a:latin typeface="Arial"/>
                  <a:ea typeface="+mn-ea"/>
                  <a:cs typeface="+mn-cs"/>
                </a:rPr>
                <a:t> </a:t>
              </a:r>
              <a:r>
                <a:rPr kumimoji="0" lang="fr-CH" sz="2000" b="0" i="0" u="none" strike="noStrike" kern="1200" cap="none" spc="0" normalizeH="0" baseline="0" noProof="0" dirty="0" err="1">
                  <a:ln>
                    <a:noFill/>
                  </a:ln>
                  <a:solidFill>
                    <a:prstClr val="white"/>
                  </a:solidFill>
                  <a:effectLst/>
                  <a:uLnTx/>
                  <a:uFillTx/>
                  <a:latin typeface="Arial"/>
                  <a:ea typeface="+mn-ea"/>
                  <a:cs typeface="+mn-cs"/>
                </a:rPr>
                <a:t>deaths</a:t>
              </a:r>
              <a:r>
                <a:rPr kumimoji="0" lang="fr-CH" sz="2000" b="0" i="0" u="none" strike="noStrike" kern="1200" cap="none" spc="0" normalizeH="0" baseline="0" noProof="0" dirty="0">
                  <a:ln>
                    <a:noFill/>
                  </a:ln>
                  <a:solidFill>
                    <a:prstClr val="white"/>
                  </a:solidFill>
                  <a:effectLst/>
                  <a:uLnTx/>
                  <a:uFillTx/>
                  <a:latin typeface="Arial"/>
                  <a:ea typeface="+mn-ea"/>
                  <a:cs typeface="+mn-cs"/>
                </a:rPr>
                <a:t>, and incidence-</a:t>
              </a:r>
              <a:r>
                <a:rPr kumimoji="0" lang="fr-CH" sz="2000" b="0" i="0" u="none" strike="noStrike" kern="1200" cap="none" spc="0" normalizeH="0" baseline="0" noProof="0" dirty="0" err="1">
                  <a:ln>
                    <a:noFill/>
                  </a:ln>
                  <a:solidFill>
                    <a:prstClr val="white"/>
                  </a:solidFill>
                  <a:effectLst/>
                  <a:uLnTx/>
                  <a:uFillTx/>
                  <a:latin typeface="Arial"/>
                  <a:ea typeface="+mn-ea"/>
                  <a:cs typeface="+mn-cs"/>
                </a:rPr>
                <a:t>prevalence</a:t>
              </a:r>
              <a:r>
                <a:rPr kumimoji="0" lang="fr-CH" sz="2000" b="0" i="0" u="none" strike="noStrike" kern="1200" cap="none" spc="0" normalizeH="0" baseline="0" noProof="0" dirty="0">
                  <a:ln>
                    <a:noFill/>
                  </a:ln>
                  <a:solidFill>
                    <a:prstClr val="white"/>
                  </a:solidFill>
                  <a:effectLst/>
                  <a:uLnTx/>
                  <a:uFillTx/>
                  <a:latin typeface="Arial"/>
                  <a:ea typeface="+mn-ea"/>
                  <a:cs typeface="+mn-cs"/>
                </a:rPr>
                <a:t> ratio </a:t>
              </a: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Caribbean, 2000–2018 </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7" name="Rectangle 66">
              <a:extLst>
                <a:ext uri="{FF2B5EF4-FFF2-40B4-BE49-F238E27FC236}">
                  <a16:creationId xmlns:a16="http://schemas.microsoft.com/office/drawing/2014/main" id="{B912AB74-A8F0-4B8E-9099-0902ED935CE5}"/>
                </a:ext>
              </a:extLst>
            </p:cNvPr>
            <p:cNvSpPr/>
            <p:nvPr/>
          </p:nvSpPr>
          <p:spPr>
            <a:xfrm>
              <a:off x="35640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AIDS-related deaths</a:t>
              </a:r>
            </a:p>
          </p:txBody>
        </p:sp>
        <p:sp>
          <p:nvSpPr>
            <p:cNvPr id="41" name="object 38">
              <a:extLst>
                <a:ext uri="{FF2B5EF4-FFF2-40B4-BE49-F238E27FC236}">
                  <a16:creationId xmlns:a16="http://schemas.microsoft.com/office/drawing/2014/main" id="{B9A9DB86-BE4C-4276-8E68-710D9709293D}"/>
                </a:ext>
              </a:extLst>
            </p:cNvPr>
            <p:cNvSpPr txBox="1"/>
            <p:nvPr/>
          </p:nvSpPr>
          <p:spPr>
            <a:xfrm>
              <a:off x="4516328" y="2417144"/>
              <a:ext cx="115416" cy="1545590"/>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AIDS-related deaths</a:t>
              </a:r>
            </a:p>
          </p:txBody>
        </p:sp>
        <p:sp>
          <p:nvSpPr>
            <p:cNvPr id="48" name="object 45">
              <a:extLst>
                <a:ext uri="{FF2B5EF4-FFF2-40B4-BE49-F238E27FC236}">
                  <a16:creationId xmlns:a16="http://schemas.microsoft.com/office/drawing/2014/main" id="{CE18BDAE-9435-4482-B2AA-13B4CBB6E220}"/>
                </a:ext>
              </a:extLst>
            </p:cNvPr>
            <p:cNvSpPr txBox="1"/>
            <p:nvPr/>
          </p:nvSpPr>
          <p:spPr>
            <a:xfrm>
              <a:off x="3528000" y="2520000"/>
              <a:ext cx="882000" cy="560410"/>
            </a:xfrm>
            <a:prstGeom prst="rect">
              <a:avLst/>
            </a:prstGeom>
          </p:spPr>
          <p:txBody>
            <a:bodyPr vert="horz" wrap="square" lIns="0" tIns="6350" rIns="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AIDS-  related deaths  since 2010</a:t>
              </a:r>
            </a:p>
          </p:txBody>
        </p:sp>
        <p:sp>
          <p:nvSpPr>
            <p:cNvPr id="105" name="object 28">
              <a:extLst>
                <a:ext uri="{FF2B5EF4-FFF2-40B4-BE49-F238E27FC236}">
                  <a16:creationId xmlns:a16="http://schemas.microsoft.com/office/drawing/2014/main" id="{E3D42A7E-6716-4B01-A793-D475603372C0}"/>
                </a:ext>
              </a:extLst>
            </p:cNvPr>
            <p:cNvSpPr txBox="1"/>
            <p:nvPr/>
          </p:nvSpPr>
          <p:spPr>
            <a:xfrm>
              <a:off x="3562355" y="3132000"/>
              <a:ext cx="846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38</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75" name="TextBox 74">
              <a:extLst>
                <a:ext uri="{FF2B5EF4-FFF2-40B4-BE49-F238E27FC236}">
                  <a16:creationId xmlns:a16="http://schemas.microsoft.com/office/drawing/2014/main" id="{443C7D0C-9E95-493E-85E8-A9046F622230}"/>
                </a:ext>
              </a:extLst>
            </p:cNvPr>
            <p:cNvSpPr txBox="1"/>
            <p:nvPr/>
          </p:nvSpPr>
          <p:spPr>
            <a:xfrm>
              <a:off x="4719600" y="2415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6" name="TextBox 75">
              <a:extLst>
                <a:ext uri="{FF2B5EF4-FFF2-40B4-BE49-F238E27FC236}">
                  <a16:creationId xmlns:a16="http://schemas.microsoft.com/office/drawing/2014/main" id="{6E3B8A84-047A-4C1A-A23C-D77BC49072DE}"/>
                </a:ext>
              </a:extLst>
            </p:cNvPr>
            <p:cNvSpPr txBox="1"/>
            <p:nvPr/>
          </p:nvSpPr>
          <p:spPr>
            <a:xfrm>
              <a:off x="4719600" y="2563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7" name="TextBox 76">
              <a:extLst>
                <a:ext uri="{FF2B5EF4-FFF2-40B4-BE49-F238E27FC236}">
                  <a16:creationId xmlns:a16="http://schemas.microsoft.com/office/drawing/2014/main" id="{B439B86B-8F3F-4864-81D6-A5289C1FFBC0}"/>
                </a:ext>
              </a:extLst>
            </p:cNvPr>
            <p:cNvSpPr txBox="1"/>
            <p:nvPr/>
          </p:nvSpPr>
          <p:spPr>
            <a:xfrm>
              <a:off x="4719600" y="3600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8" name="TextBox 77">
              <a:extLst>
                <a:ext uri="{FF2B5EF4-FFF2-40B4-BE49-F238E27FC236}">
                  <a16:creationId xmlns:a16="http://schemas.microsoft.com/office/drawing/2014/main" id="{87E03702-144E-4D3D-B6C9-4D6B3CD14293}"/>
                </a:ext>
              </a:extLst>
            </p:cNvPr>
            <p:cNvSpPr txBox="1"/>
            <p:nvPr/>
          </p:nvSpPr>
          <p:spPr>
            <a:xfrm>
              <a:off x="4719600" y="3895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9" name="TextBox 78">
              <a:extLst>
                <a:ext uri="{FF2B5EF4-FFF2-40B4-BE49-F238E27FC236}">
                  <a16:creationId xmlns:a16="http://schemas.microsoft.com/office/drawing/2014/main" id="{AE49AF5F-4B8E-4DF0-A849-CAD263E4C0B3}"/>
                </a:ext>
              </a:extLst>
            </p:cNvPr>
            <p:cNvSpPr txBox="1"/>
            <p:nvPr/>
          </p:nvSpPr>
          <p:spPr>
            <a:xfrm>
              <a:off x="4719600" y="3304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0" name="TextBox 79">
              <a:extLst>
                <a:ext uri="{FF2B5EF4-FFF2-40B4-BE49-F238E27FC236}">
                  <a16:creationId xmlns:a16="http://schemas.microsoft.com/office/drawing/2014/main" id="{5DE59939-AF67-484F-9980-B529CBFC7FCD}"/>
                </a:ext>
              </a:extLst>
            </p:cNvPr>
            <p:cNvSpPr txBox="1"/>
            <p:nvPr/>
          </p:nvSpPr>
          <p:spPr>
            <a:xfrm>
              <a:off x="4719600" y="2858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1" name="TextBox 80">
              <a:extLst>
                <a:ext uri="{FF2B5EF4-FFF2-40B4-BE49-F238E27FC236}">
                  <a16:creationId xmlns:a16="http://schemas.microsoft.com/office/drawing/2014/main" id="{AA1A9B4C-6FB2-493C-A7BF-4C81722C8A7D}"/>
                </a:ext>
              </a:extLst>
            </p:cNvPr>
            <p:cNvSpPr txBox="1"/>
            <p:nvPr/>
          </p:nvSpPr>
          <p:spPr>
            <a:xfrm>
              <a:off x="4719600" y="2710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2" name="TextBox 81">
              <a:extLst>
                <a:ext uri="{FF2B5EF4-FFF2-40B4-BE49-F238E27FC236}">
                  <a16:creationId xmlns:a16="http://schemas.microsoft.com/office/drawing/2014/main" id="{8BB5EC58-F9C0-4345-A963-0985C3F39CA9}"/>
                </a:ext>
              </a:extLst>
            </p:cNvPr>
            <p:cNvSpPr txBox="1"/>
            <p:nvPr/>
          </p:nvSpPr>
          <p:spPr>
            <a:xfrm>
              <a:off x="4719600" y="3006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221B0A40-4FBB-4A16-8A79-3BA2A0E71B0A}"/>
                </a:ext>
              </a:extLst>
            </p:cNvPr>
            <p:cNvSpPr txBox="1"/>
            <p:nvPr/>
          </p:nvSpPr>
          <p:spPr>
            <a:xfrm>
              <a:off x="51552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4" name="TextBox 83">
              <a:extLst>
                <a:ext uri="{FF2B5EF4-FFF2-40B4-BE49-F238E27FC236}">
                  <a16:creationId xmlns:a16="http://schemas.microsoft.com/office/drawing/2014/main" id="{37763CB7-0A1A-4A53-A65D-DFA8A3B02764}"/>
                </a:ext>
              </a:extLst>
            </p:cNvPr>
            <p:cNvSpPr txBox="1"/>
            <p:nvPr/>
          </p:nvSpPr>
          <p:spPr>
            <a:xfrm>
              <a:off x="58824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5D1A9A72-A771-400C-B764-0DE0D54B0D2F}"/>
                </a:ext>
              </a:extLst>
            </p:cNvPr>
            <p:cNvSpPr txBox="1"/>
            <p:nvPr/>
          </p:nvSpPr>
          <p:spPr>
            <a:xfrm>
              <a:off x="64620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7" name="TextBox 116">
              <a:extLst>
                <a:ext uri="{FF2B5EF4-FFF2-40B4-BE49-F238E27FC236}">
                  <a16:creationId xmlns:a16="http://schemas.microsoft.com/office/drawing/2014/main" id="{0BD49F55-4479-483C-A15E-A51FD4246A15}"/>
                </a:ext>
              </a:extLst>
            </p:cNvPr>
            <p:cNvSpPr txBox="1"/>
            <p:nvPr/>
          </p:nvSpPr>
          <p:spPr>
            <a:xfrm>
              <a:off x="5544000" y="4392000"/>
              <a:ext cx="103874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AIDS-related deaths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8" name="Straight Connector 117">
              <a:extLst>
                <a:ext uri="{FF2B5EF4-FFF2-40B4-BE49-F238E27FC236}">
                  <a16:creationId xmlns:a16="http://schemas.microsoft.com/office/drawing/2014/main" id="{2431FBD8-6696-4A58-8630-1FDF009242F4}"/>
                </a:ext>
              </a:extLst>
            </p:cNvPr>
            <p:cNvCxnSpPr/>
            <p:nvPr/>
          </p:nvCxnSpPr>
          <p:spPr>
            <a:xfrm>
              <a:off x="527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4E4834AD-C77C-4B2F-8EEC-EA174F65D696}"/>
                </a:ext>
              </a:extLst>
            </p:cNvPr>
            <p:cNvSpPr txBox="1"/>
            <p:nvPr/>
          </p:nvSpPr>
          <p:spPr>
            <a:xfrm>
              <a:off x="4719600" y="3157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9E18BAD3-8F34-4E33-8264-14BE3F33B639}"/>
                </a:ext>
              </a:extLst>
            </p:cNvPr>
            <p:cNvSpPr txBox="1"/>
            <p:nvPr/>
          </p:nvSpPr>
          <p:spPr>
            <a:xfrm>
              <a:off x="4719600" y="3452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3" name="TextBox 122">
              <a:extLst>
                <a:ext uri="{FF2B5EF4-FFF2-40B4-BE49-F238E27FC236}">
                  <a16:creationId xmlns:a16="http://schemas.microsoft.com/office/drawing/2014/main" id="{9A381461-48D5-453D-8FBB-69511C81E607}"/>
                </a:ext>
              </a:extLst>
            </p:cNvPr>
            <p:cNvSpPr txBox="1"/>
            <p:nvPr/>
          </p:nvSpPr>
          <p:spPr>
            <a:xfrm>
              <a:off x="4719600" y="3747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26" name="object 24">
              <a:extLst>
                <a:ext uri="{FF2B5EF4-FFF2-40B4-BE49-F238E27FC236}">
                  <a16:creationId xmlns:a16="http://schemas.microsoft.com/office/drawing/2014/main" id="{5D98FFB4-0F56-4D5E-9C23-DA9F5365B9D6}"/>
                </a:ext>
              </a:extLst>
            </p:cNvPr>
            <p:cNvSpPr/>
            <p:nvPr/>
          </p:nvSpPr>
          <p:spPr>
            <a:xfrm>
              <a:off x="5248800" y="2480400"/>
              <a:ext cx="0" cy="1483995"/>
            </a:xfrm>
            <a:custGeom>
              <a:avLst/>
              <a:gdLst/>
              <a:ahLst/>
              <a:cxnLst/>
              <a:rect l="l" t="t" r="r" b="b"/>
              <a:pathLst>
                <a:path h="1483995">
                  <a:moveTo>
                    <a:pt x="0" y="1483982"/>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object 25">
              <a:extLst>
                <a:ext uri="{FF2B5EF4-FFF2-40B4-BE49-F238E27FC236}">
                  <a16:creationId xmlns:a16="http://schemas.microsoft.com/office/drawing/2014/main" id="{F484293C-D6EB-4EFE-9E47-2AE185C1D086}"/>
                </a:ext>
              </a:extLst>
            </p:cNvPr>
            <p:cNvSpPr/>
            <p:nvPr/>
          </p:nvSpPr>
          <p:spPr>
            <a:xfrm>
              <a:off x="5248800" y="3964382"/>
              <a:ext cx="1378800" cy="0"/>
            </a:xfrm>
            <a:custGeom>
              <a:avLst/>
              <a:gdLst/>
              <a:ahLst/>
              <a:cxnLst/>
              <a:rect l="l" t="t" r="r" b="b"/>
              <a:pathLst>
                <a:path w="1432560">
                  <a:moveTo>
                    <a:pt x="0" y="0"/>
                  </a:moveTo>
                  <a:lnTo>
                    <a:pt x="1432483"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8" name="Rectangle 67">
              <a:extLst>
                <a:ext uri="{FF2B5EF4-FFF2-40B4-BE49-F238E27FC236}">
                  <a16:creationId xmlns:a16="http://schemas.microsoft.com/office/drawing/2014/main" id="{70355287-9DB2-4344-AF63-D4C746A3B4FD}"/>
                </a:ext>
              </a:extLst>
            </p:cNvPr>
            <p:cNvSpPr/>
            <p:nvPr/>
          </p:nvSpPr>
          <p:spPr>
            <a:xfrm>
              <a:off x="69732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1270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Incidence-prevalence ratio</a:t>
              </a:r>
            </a:p>
          </p:txBody>
        </p:sp>
        <p:sp>
          <p:nvSpPr>
            <p:cNvPr id="51" name="object 48">
              <a:extLst>
                <a:ext uri="{FF2B5EF4-FFF2-40B4-BE49-F238E27FC236}">
                  <a16:creationId xmlns:a16="http://schemas.microsoft.com/office/drawing/2014/main" id="{36822717-41F7-4374-962D-3D4151624A4A}"/>
                </a:ext>
              </a:extLst>
            </p:cNvPr>
            <p:cNvSpPr/>
            <p:nvPr/>
          </p:nvSpPr>
          <p:spPr>
            <a:xfrm>
              <a:off x="8418266" y="2476341"/>
              <a:ext cx="0" cy="1483995"/>
            </a:xfrm>
            <a:custGeom>
              <a:avLst/>
              <a:gdLst/>
              <a:ahLst/>
              <a:cxnLst/>
              <a:rect l="l" t="t" r="r" b="b"/>
              <a:pathLst>
                <a:path h="1483995">
                  <a:moveTo>
                    <a:pt x="0" y="1483918"/>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2" name="object 49">
              <a:extLst>
                <a:ext uri="{FF2B5EF4-FFF2-40B4-BE49-F238E27FC236}">
                  <a16:creationId xmlns:a16="http://schemas.microsoft.com/office/drawing/2014/main" id="{4975E23F-8CDD-4167-8096-7E3752AAC1DF}"/>
                </a:ext>
              </a:extLst>
            </p:cNvPr>
            <p:cNvSpPr/>
            <p:nvPr/>
          </p:nvSpPr>
          <p:spPr>
            <a:xfrm>
              <a:off x="8418266" y="3960260"/>
              <a:ext cx="1625600" cy="0"/>
            </a:xfrm>
            <a:custGeom>
              <a:avLst/>
              <a:gdLst/>
              <a:ahLst/>
              <a:cxnLst/>
              <a:rect l="l" t="t" r="r" b="b"/>
              <a:pathLst>
                <a:path w="1625600">
                  <a:moveTo>
                    <a:pt x="0" y="0"/>
                  </a:moveTo>
                  <a:lnTo>
                    <a:pt x="1625549"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5" name="object 52">
              <a:extLst>
                <a:ext uri="{FF2B5EF4-FFF2-40B4-BE49-F238E27FC236}">
                  <a16:creationId xmlns:a16="http://schemas.microsoft.com/office/drawing/2014/main" id="{A07178E1-BB4C-4903-81CD-99B0E9D26132}"/>
                </a:ext>
              </a:extLst>
            </p:cNvPr>
            <p:cNvSpPr txBox="1"/>
            <p:nvPr/>
          </p:nvSpPr>
          <p:spPr>
            <a:xfrm>
              <a:off x="8011598" y="2591240"/>
              <a:ext cx="115416" cy="1287145"/>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Incidence</a:t>
              </a:r>
              <a:r>
                <a:rPr kumimoji="0" lang="en-GB"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a:t>
              </a: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prevalence ratio</a:t>
              </a:r>
            </a:p>
          </p:txBody>
        </p:sp>
        <p:sp>
          <p:nvSpPr>
            <p:cNvPr id="63" name="object 60">
              <a:extLst>
                <a:ext uri="{FF2B5EF4-FFF2-40B4-BE49-F238E27FC236}">
                  <a16:creationId xmlns:a16="http://schemas.microsoft.com/office/drawing/2014/main" id="{436C1130-1728-4DFD-97C0-32AD10B34B96}"/>
                </a:ext>
              </a:extLst>
            </p:cNvPr>
            <p:cNvSpPr txBox="1"/>
            <p:nvPr/>
          </p:nvSpPr>
          <p:spPr>
            <a:xfrm>
              <a:off x="6973392" y="2520000"/>
              <a:ext cx="882000" cy="570605"/>
            </a:xfrm>
            <a:prstGeom prst="rect">
              <a:avLst/>
            </a:prstGeom>
          </p:spPr>
          <p:txBody>
            <a:bodyPr vert="horz" wrap="square" lIns="0" tIns="6350" rIns="3600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2018</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Incidence</a:t>
              </a: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revalence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ratio</a:t>
              </a:r>
            </a:p>
          </p:txBody>
        </p:sp>
        <p:sp>
          <p:nvSpPr>
            <p:cNvPr id="106" name="object 28">
              <a:extLst>
                <a:ext uri="{FF2B5EF4-FFF2-40B4-BE49-F238E27FC236}">
                  <a16:creationId xmlns:a16="http://schemas.microsoft.com/office/drawing/2014/main" id="{51729B40-EF21-4253-881D-6F6B9A11EFD8}"/>
                </a:ext>
              </a:extLst>
            </p:cNvPr>
            <p:cNvSpPr txBox="1"/>
            <p:nvPr/>
          </p:nvSpPr>
          <p:spPr>
            <a:xfrm>
              <a:off x="6973392" y="3132000"/>
              <a:ext cx="846000" cy="635392"/>
            </a:xfrm>
            <a:prstGeom prst="rect">
              <a:avLst/>
            </a:prstGeom>
          </p:spPr>
          <p:txBody>
            <a:bodyPr vert="horz" wrap="square" lIns="0" tIns="16510" rIns="3600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4.6</a:t>
              </a:r>
              <a:r>
                <a:rPr kumimoji="0"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lang="en-GB" sz="2400" b="1" i="0" u="none" strike="noStrike" kern="1200" cap="none" spc="-100" normalizeH="0" baseline="0" noProof="0" dirty="0">
                <a:ln>
                  <a:noFill/>
                </a:ln>
                <a:solidFill>
                  <a:srgbClr val="E5007D"/>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3.2</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7</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0</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87" name="TextBox 86">
              <a:extLst>
                <a:ext uri="{FF2B5EF4-FFF2-40B4-BE49-F238E27FC236}">
                  <a16:creationId xmlns:a16="http://schemas.microsoft.com/office/drawing/2014/main" id="{369F9BC7-47E6-4E72-812E-9DF7F1469CE6}"/>
                </a:ext>
              </a:extLst>
            </p:cNvPr>
            <p:cNvSpPr txBox="1"/>
            <p:nvPr/>
          </p:nvSpPr>
          <p:spPr>
            <a:xfrm>
              <a:off x="8223808" y="2413839"/>
              <a:ext cx="9938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16</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8" name="TextBox 87">
              <a:extLst>
                <a:ext uri="{FF2B5EF4-FFF2-40B4-BE49-F238E27FC236}">
                  <a16:creationId xmlns:a16="http://schemas.microsoft.com/office/drawing/2014/main" id="{74EACDD7-5AC4-44BA-9085-E20B03A82DF3}"/>
                </a:ext>
              </a:extLst>
            </p:cNvPr>
            <p:cNvSpPr txBox="1"/>
            <p:nvPr/>
          </p:nvSpPr>
          <p:spPr>
            <a:xfrm>
              <a:off x="8223809" y="2782800"/>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12</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D00F9BDA-4558-4527-9787-92FE060FB224}"/>
                </a:ext>
              </a:extLst>
            </p:cNvPr>
            <p:cNvSpPr txBox="1"/>
            <p:nvPr/>
          </p:nvSpPr>
          <p:spPr>
            <a:xfrm>
              <a:off x="8273501" y="36108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0CE8EADC-20F9-45F3-A3C1-FE64E3CB6668}"/>
                </a:ext>
              </a:extLst>
            </p:cNvPr>
            <p:cNvSpPr txBox="1"/>
            <p:nvPr/>
          </p:nvSpPr>
          <p:spPr>
            <a:xfrm>
              <a:off x="8273501" y="35208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AA771D33-5146-4B10-8B0B-B63EDA104E95}"/>
                </a:ext>
              </a:extLst>
            </p:cNvPr>
            <p:cNvSpPr txBox="1"/>
            <p:nvPr/>
          </p:nvSpPr>
          <p:spPr>
            <a:xfrm>
              <a:off x="8273501" y="31536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062BD50F-1CFE-4DFC-A01D-2BD21B8F5EDE}"/>
                </a:ext>
              </a:extLst>
            </p:cNvPr>
            <p:cNvSpPr txBox="1"/>
            <p:nvPr/>
          </p:nvSpPr>
          <p:spPr>
            <a:xfrm>
              <a:off x="8223809" y="2966400"/>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EBAB0C7F-ADFE-4D86-9EB7-739A47919AE6}"/>
                </a:ext>
              </a:extLst>
            </p:cNvPr>
            <p:cNvSpPr txBox="1"/>
            <p:nvPr/>
          </p:nvSpPr>
          <p:spPr>
            <a:xfrm>
              <a:off x="8273501" y="33372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7" name="TextBox 96">
              <a:extLst>
                <a:ext uri="{FF2B5EF4-FFF2-40B4-BE49-F238E27FC236}">
                  <a16:creationId xmlns:a16="http://schemas.microsoft.com/office/drawing/2014/main" id="{053F924A-8D6E-422A-A6A5-04FFEC88F59E}"/>
                </a:ext>
              </a:extLst>
            </p:cNvPr>
            <p:cNvSpPr txBox="1"/>
            <p:nvPr/>
          </p:nvSpPr>
          <p:spPr>
            <a:xfrm>
              <a:off x="83376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AD485CB3-4B74-4FCB-8A7E-7536E60BDABD}"/>
                </a:ext>
              </a:extLst>
            </p:cNvPr>
            <p:cNvSpPr txBox="1"/>
            <p:nvPr/>
          </p:nvSpPr>
          <p:spPr>
            <a:xfrm>
              <a:off x="9194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68E9021D-B281-4250-91DE-2C8854EB8451}"/>
                </a:ext>
              </a:extLst>
            </p:cNvPr>
            <p:cNvSpPr txBox="1"/>
            <p:nvPr/>
          </p:nvSpPr>
          <p:spPr>
            <a:xfrm>
              <a:off x="9878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60E3F0DC-B3DA-4AA8-A66E-7F0BC3FAA7C9}"/>
                </a:ext>
              </a:extLst>
            </p:cNvPr>
            <p:cNvSpPr txBox="1"/>
            <p:nvPr/>
          </p:nvSpPr>
          <p:spPr>
            <a:xfrm>
              <a:off x="87660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CC0DC5A4-DA73-48FE-8D92-FE672E19503F}"/>
                </a:ext>
              </a:extLst>
            </p:cNvPr>
            <p:cNvSpPr txBox="1"/>
            <p:nvPr/>
          </p:nvSpPr>
          <p:spPr>
            <a:xfrm>
              <a:off x="96228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99EDC26E-CF6E-4E7E-B4B0-EC98FB275F5C}"/>
                </a:ext>
              </a:extLst>
            </p:cNvPr>
            <p:cNvSpPr txBox="1"/>
            <p:nvPr/>
          </p:nvSpPr>
          <p:spPr>
            <a:xfrm>
              <a:off x="8604000" y="4392000"/>
              <a:ext cx="1352934"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Incidence-prevalence ratio</a:t>
              </a:r>
            </a:p>
          </p:txBody>
        </p:sp>
        <p:cxnSp>
          <p:nvCxnSpPr>
            <p:cNvPr id="115" name="Straight Connector 114">
              <a:extLst>
                <a:ext uri="{FF2B5EF4-FFF2-40B4-BE49-F238E27FC236}">
                  <a16:creationId xmlns:a16="http://schemas.microsoft.com/office/drawing/2014/main" id="{BDE6D3CE-C848-45D4-9613-41413E8DA190}"/>
                </a:ext>
              </a:extLst>
            </p:cNvPr>
            <p:cNvCxnSpPr/>
            <p:nvPr/>
          </p:nvCxnSpPr>
          <p:spPr>
            <a:xfrm>
              <a:off x="833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6F5BC01F-D021-4BD4-ADE5-17A30F632494}"/>
                </a:ext>
              </a:extLst>
            </p:cNvPr>
            <p:cNvSpPr txBox="1"/>
            <p:nvPr/>
          </p:nvSpPr>
          <p:spPr>
            <a:xfrm>
              <a:off x="8604000" y="4572000"/>
              <a:ext cx="64120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Target value</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21" name="Straight Connector 120">
              <a:extLst>
                <a:ext uri="{FF2B5EF4-FFF2-40B4-BE49-F238E27FC236}">
                  <a16:creationId xmlns:a16="http://schemas.microsoft.com/office/drawing/2014/main" id="{934D9C05-9D96-4E4F-857A-0AD05C481EC0}"/>
                </a:ext>
              </a:extLst>
            </p:cNvPr>
            <p:cNvCxnSpPr/>
            <p:nvPr/>
          </p:nvCxnSpPr>
          <p:spPr>
            <a:xfrm>
              <a:off x="8334000" y="4642344"/>
              <a:ext cx="216000" cy="0"/>
            </a:xfrm>
            <a:prstGeom prst="line">
              <a:avLst/>
            </a:prstGeom>
            <a:ln w="22225">
              <a:solidFill>
                <a:srgbClr val="E6007E"/>
              </a:solidFill>
              <a:prstDash val="sysDot"/>
            </a:ln>
          </p:spPr>
          <p:style>
            <a:lnRef idx="1">
              <a:schemeClr val="accent1"/>
            </a:lnRef>
            <a:fillRef idx="0">
              <a:schemeClr val="accent1"/>
            </a:fillRef>
            <a:effectRef idx="0">
              <a:schemeClr val="accent1"/>
            </a:effectRef>
            <a:fontRef idx="minor">
              <a:schemeClr val="tx1"/>
            </a:fontRef>
          </p:style>
        </p:cxnSp>
        <p:sp>
          <p:nvSpPr>
            <p:cNvPr id="101" name="object 5">
              <a:extLst>
                <a:ext uri="{FF2B5EF4-FFF2-40B4-BE49-F238E27FC236}">
                  <a16:creationId xmlns:a16="http://schemas.microsoft.com/office/drawing/2014/main" id="{46BF3095-BFD0-46A4-A44C-C3B255C4F2F2}"/>
                </a:ext>
              </a:extLst>
            </p:cNvPr>
            <p:cNvSpPr/>
            <p:nvPr/>
          </p:nvSpPr>
          <p:spPr>
            <a:xfrm>
              <a:off x="1802491" y="2583142"/>
              <a:ext cx="1385181" cy="1375226"/>
            </a:xfrm>
            <a:custGeom>
              <a:avLst/>
              <a:gdLst/>
              <a:ahLst/>
              <a:cxnLst/>
              <a:rect l="l" t="t" r="r" b="b"/>
              <a:pathLst>
                <a:path w="1369695" h="1377950">
                  <a:moveTo>
                    <a:pt x="0" y="0"/>
                  </a:moveTo>
                  <a:lnTo>
                    <a:pt x="0" y="1377429"/>
                  </a:lnTo>
                  <a:lnTo>
                    <a:pt x="1369123" y="1377429"/>
                  </a:lnTo>
                  <a:lnTo>
                    <a:pt x="1369123" y="579348"/>
                  </a:lnTo>
                  <a:lnTo>
                    <a:pt x="1292377" y="579348"/>
                  </a:lnTo>
                  <a:lnTo>
                    <a:pt x="1217701" y="567156"/>
                  </a:lnTo>
                  <a:lnTo>
                    <a:pt x="1141501" y="539724"/>
                  </a:lnTo>
                  <a:lnTo>
                    <a:pt x="1065301" y="527532"/>
                  </a:lnTo>
                  <a:lnTo>
                    <a:pt x="989101" y="519912"/>
                  </a:lnTo>
                  <a:lnTo>
                    <a:pt x="978215" y="518388"/>
                  </a:lnTo>
                  <a:lnTo>
                    <a:pt x="836701" y="518388"/>
                  </a:lnTo>
                  <a:lnTo>
                    <a:pt x="760501" y="500100"/>
                  </a:lnTo>
                  <a:lnTo>
                    <a:pt x="684301" y="478764"/>
                  </a:lnTo>
                  <a:lnTo>
                    <a:pt x="608101" y="436092"/>
                  </a:lnTo>
                  <a:lnTo>
                    <a:pt x="531901" y="376656"/>
                  </a:lnTo>
                  <a:lnTo>
                    <a:pt x="455701" y="321792"/>
                  </a:lnTo>
                  <a:lnTo>
                    <a:pt x="381025" y="263880"/>
                  </a:lnTo>
                  <a:lnTo>
                    <a:pt x="304825" y="228828"/>
                  </a:lnTo>
                  <a:lnTo>
                    <a:pt x="228625" y="181584"/>
                  </a:lnTo>
                  <a:lnTo>
                    <a:pt x="152425" y="125196"/>
                  </a:lnTo>
                  <a:lnTo>
                    <a:pt x="76225" y="71856"/>
                  </a:lnTo>
                  <a:lnTo>
                    <a:pt x="0" y="0"/>
                  </a:lnTo>
                  <a:close/>
                </a:path>
                <a:path w="1369695" h="1377950">
                  <a:moveTo>
                    <a:pt x="1369123" y="573252"/>
                  </a:moveTo>
                  <a:lnTo>
                    <a:pt x="1292377" y="579348"/>
                  </a:lnTo>
                  <a:lnTo>
                    <a:pt x="1369123" y="579348"/>
                  </a:lnTo>
                  <a:lnTo>
                    <a:pt x="1369123" y="573252"/>
                  </a:lnTo>
                  <a:close/>
                </a:path>
                <a:path w="1369695" h="1377950">
                  <a:moveTo>
                    <a:pt x="912901" y="509244"/>
                  </a:moveTo>
                  <a:lnTo>
                    <a:pt x="836701" y="518388"/>
                  </a:lnTo>
                  <a:lnTo>
                    <a:pt x="978215" y="518388"/>
                  </a:lnTo>
                  <a:lnTo>
                    <a:pt x="912901" y="509244"/>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6" name="object 6">
              <a:extLst>
                <a:ext uri="{FF2B5EF4-FFF2-40B4-BE49-F238E27FC236}">
                  <a16:creationId xmlns:a16="http://schemas.microsoft.com/office/drawing/2014/main" id="{58966411-113F-4760-B9AC-0E50FB52952E}"/>
                </a:ext>
              </a:extLst>
            </p:cNvPr>
            <p:cNvSpPr/>
            <p:nvPr/>
          </p:nvSpPr>
          <p:spPr>
            <a:xfrm>
              <a:off x="1796400" y="2991638"/>
              <a:ext cx="1412794" cy="968362"/>
            </a:xfrm>
            <a:custGeom>
              <a:avLst/>
              <a:gdLst/>
              <a:ahLst/>
              <a:cxnLst/>
              <a:rect l="l" t="t" r="r" b="b"/>
              <a:pathLst>
                <a:path w="1397000" h="970279">
                  <a:moveTo>
                    <a:pt x="0" y="0"/>
                  </a:moveTo>
                  <a:lnTo>
                    <a:pt x="0" y="970267"/>
                  </a:lnTo>
                  <a:lnTo>
                    <a:pt x="1396695" y="970267"/>
                  </a:lnTo>
                  <a:lnTo>
                    <a:pt x="1396695" y="407441"/>
                  </a:lnTo>
                  <a:lnTo>
                    <a:pt x="1318412" y="407441"/>
                  </a:lnTo>
                  <a:lnTo>
                    <a:pt x="1242225" y="399796"/>
                  </a:lnTo>
                  <a:lnTo>
                    <a:pt x="1164488" y="379895"/>
                  </a:lnTo>
                  <a:lnTo>
                    <a:pt x="1086764" y="372237"/>
                  </a:lnTo>
                  <a:lnTo>
                    <a:pt x="1009027" y="366115"/>
                  </a:lnTo>
                  <a:lnTo>
                    <a:pt x="993557" y="364591"/>
                  </a:lnTo>
                  <a:lnTo>
                    <a:pt x="853554" y="364591"/>
                  </a:lnTo>
                  <a:lnTo>
                    <a:pt x="775817" y="352336"/>
                  </a:lnTo>
                  <a:lnTo>
                    <a:pt x="698080" y="337032"/>
                  </a:lnTo>
                  <a:lnTo>
                    <a:pt x="620344" y="307949"/>
                  </a:lnTo>
                  <a:lnTo>
                    <a:pt x="542620" y="265087"/>
                  </a:lnTo>
                  <a:lnTo>
                    <a:pt x="464883" y="226822"/>
                  </a:lnTo>
                  <a:lnTo>
                    <a:pt x="388696" y="185483"/>
                  </a:lnTo>
                  <a:lnTo>
                    <a:pt x="310959" y="160997"/>
                  </a:lnTo>
                  <a:lnTo>
                    <a:pt x="233235" y="127317"/>
                  </a:lnTo>
                  <a:lnTo>
                    <a:pt x="77762" y="50787"/>
                  </a:lnTo>
                  <a:lnTo>
                    <a:pt x="0" y="0"/>
                  </a:lnTo>
                  <a:close/>
                </a:path>
                <a:path w="1397000" h="970279">
                  <a:moveTo>
                    <a:pt x="1396695" y="402856"/>
                  </a:moveTo>
                  <a:lnTo>
                    <a:pt x="1318412" y="407441"/>
                  </a:lnTo>
                  <a:lnTo>
                    <a:pt x="1396695" y="407441"/>
                  </a:lnTo>
                  <a:lnTo>
                    <a:pt x="1396695" y="402856"/>
                  </a:lnTo>
                  <a:close/>
                </a:path>
                <a:path w="1397000" h="970279">
                  <a:moveTo>
                    <a:pt x="931291" y="358457"/>
                  </a:moveTo>
                  <a:lnTo>
                    <a:pt x="853554" y="364591"/>
                  </a:lnTo>
                  <a:lnTo>
                    <a:pt x="993557" y="364591"/>
                  </a:lnTo>
                  <a:lnTo>
                    <a:pt x="931291" y="358457"/>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0" name="object 9">
              <a:extLst>
                <a:ext uri="{FF2B5EF4-FFF2-40B4-BE49-F238E27FC236}">
                  <a16:creationId xmlns:a16="http://schemas.microsoft.com/office/drawing/2014/main" id="{B6564478-8D16-4CF6-954D-1316B18EF7AB}"/>
                </a:ext>
              </a:extLst>
            </p:cNvPr>
            <p:cNvSpPr/>
            <p:nvPr/>
          </p:nvSpPr>
          <p:spPr>
            <a:xfrm>
              <a:off x="1802491" y="2814445"/>
              <a:ext cx="1385181" cy="485447"/>
            </a:xfrm>
            <a:custGeom>
              <a:avLst/>
              <a:gdLst/>
              <a:ahLst/>
              <a:cxnLst/>
              <a:rect l="l" t="t" r="r" b="b"/>
              <a:pathLst>
                <a:path w="1369695" h="486410">
                  <a:moveTo>
                    <a:pt x="0" y="0"/>
                  </a:moveTo>
                  <a:lnTo>
                    <a:pt x="76225" y="59550"/>
                  </a:lnTo>
                  <a:lnTo>
                    <a:pt x="152425" y="102222"/>
                  </a:lnTo>
                  <a:lnTo>
                    <a:pt x="228625" y="149466"/>
                  </a:lnTo>
                  <a:lnTo>
                    <a:pt x="304825" y="190614"/>
                  </a:lnTo>
                  <a:lnTo>
                    <a:pt x="381025" y="221094"/>
                  </a:lnTo>
                  <a:lnTo>
                    <a:pt x="455701" y="271386"/>
                  </a:lnTo>
                  <a:lnTo>
                    <a:pt x="531901" y="317106"/>
                  </a:lnTo>
                  <a:lnTo>
                    <a:pt x="608101" y="365874"/>
                  </a:lnTo>
                  <a:lnTo>
                    <a:pt x="684301" y="402450"/>
                  </a:lnTo>
                  <a:lnTo>
                    <a:pt x="760501" y="419214"/>
                  </a:lnTo>
                  <a:lnTo>
                    <a:pt x="836701" y="432930"/>
                  </a:lnTo>
                  <a:lnTo>
                    <a:pt x="912901" y="426834"/>
                  </a:lnTo>
                  <a:lnTo>
                    <a:pt x="989101" y="435978"/>
                  </a:lnTo>
                  <a:lnTo>
                    <a:pt x="1065301" y="443598"/>
                  </a:lnTo>
                  <a:lnTo>
                    <a:pt x="1141501" y="452742"/>
                  </a:lnTo>
                  <a:lnTo>
                    <a:pt x="1217701" y="477126"/>
                  </a:lnTo>
                  <a:lnTo>
                    <a:pt x="1292377" y="486270"/>
                  </a:lnTo>
                  <a:lnTo>
                    <a:pt x="1369123" y="481698"/>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1" name="object 15">
              <a:extLst>
                <a:ext uri="{FF2B5EF4-FFF2-40B4-BE49-F238E27FC236}">
                  <a16:creationId xmlns:a16="http://schemas.microsoft.com/office/drawing/2014/main" id="{A577B458-4885-460A-9087-1188896E7E89}"/>
                </a:ext>
              </a:extLst>
            </p:cNvPr>
            <p:cNvSpPr/>
            <p:nvPr/>
          </p:nvSpPr>
          <p:spPr>
            <a:xfrm>
              <a:off x="2561126" y="3218663"/>
              <a:ext cx="0" cy="738946"/>
            </a:xfrm>
            <a:custGeom>
              <a:avLst/>
              <a:gdLst/>
              <a:ahLst/>
              <a:cxnLst/>
              <a:rect l="l" t="t" r="r" b="b"/>
              <a:pathLst>
                <a:path h="740410">
                  <a:moveTo>
                    <a:pt x="0" y="740232"/>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3" name="object 16">
              <a:extLst>
                <a:ext uri="{FF2B5EF4-FFF2-40B4-BE49-F238E27FC236}">
                  <a16:creationId xmlns:a16="http://schemas.microsoft.com/office/drawing/2014/main" id="{49E5799B-3FF1-4F6E-9932-69EFA6DFBD4F}"/>
                </a:ext>
              </a:extLst>
            </p:cNvPr>
            <p:cNvSpPr/>
            <p:nvPr/>
          </p:nvSpPr>
          <p:spPr>
            <a:xfrm>
              <a:off x="3182061" y="3289643"/>
              <a:ext cx="0" cy="658461"/>
            </a:xfrm>
            <a:custGeom>
              <a:avLst/>
              <a:gdLst/>
              <a:ahLst/>
              <a:cxnLst/>
              <a:rect l="l" t="t" r="r" b="b"/>
              <a:pathLst>
                <a:path h="659764">
                  <a:moveTo>
                    <a:pt x="0" y="659536"/>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object 22">
              <a:extLst>
                <a:ext uri="{FF2B5EF4-FFF2-40B4-BE49-F238E27FC236}">
                  <a16:creationId xmlns:a16="http://schemas.microsoft.com/office/drawing/2014/main" id="{35E3DEC1-DF03-438A-90B6-B53247F6C329}"/>
                </a:ext>
              </a:extLst>
            </p:cNvPr>
            <p:cNvSpPr/>
            <p:nvPr/>
          </p:nvSpPr>
          <p:spPr>
            <a:xfrm>
              <a:off x="5285267" y="2564451"/>
              <a:ext cx="1306682" cy="1400175"/>
            </a:xfrm>
            <a:custGeom>
              <a:avLst/>
              <a:gdLst/>
              <a:ahLst/>
              <a:cxnLst/>
              <a:rect l="l" t="t" r="r" b="b"/>
              <a:pathLst>
                <a:path w="1357629" h="1400175">
                  <a:moveTo>
                    <a:pt x="376288" y="0"/>
                  </a:moveTo>
                  <a:lnTo>
                    <a:pt x="301612" y="42545"/>
                  </a:lnTo>
                  <a:lnTo>
                    <a:pt x="226936" y="127889"/>
                  </a:lnTo>
                  <a:lnTo>
                    <a:pt x="150736" y="231521"/>
                  </a:lnTo>
                  <a:lnTo>
                    <a:pt x="76060" y="359537"/>
                  </a:lnTo>
                  <a:lnTo>
                    <a:pt x="0" y="499745"/>
                  </a:lnTo>
                  <a:lnTo>
                    <a:pt x="0" y="1399933"/>
                  </a:lnTo>
                  <a:lnTo>
                    <a:pt x="1357096" y="1399933"/>
                  </a:lnTo>
                  <a:lnTo>
                    <a:pt x="1357096" y="531749"/>
                  </a:lnTo>
                  <a:lnTo>
                    <a:pt x="1281544" y="476885"/>
                  </a:lnTo>
                  <a:lnTo>
                    <a:pt x="1206868" y="443357"/>
                  </a:lnTo>
                  <a:lnTo>
                    <a:pt x="1130668" y="390017"/>
                  </a:lnTo>
                  <a:lnTo>
                    <a:pt x="1055992" y="351917"/>
                  </a:lnTo>
                  <a:lnTo>
                    <a:pt x="979792" y="307721"/>
                  </a:lnTo>
                  <a:lnTo>
                    <a:pt x="905116" y="284861"/>
                  </a:lnTo>
                  <a:lnTo>
                    <a:pt x="828916" y="280289"/>
                  </a:lnTo>
                  <a:lnTo>
                    <a:pt x="754240" y="266573"/>
                  </a:lnTo>
                  <a:lnTo>
                    <a:pt x="678040" y="204089"/>
                  </a:lnTo>
                  <a:lnTo>
                    <a:pt x="603364" y="126365"/>
                  </a:lnTo>
                  <a:lnTo>
                    <a:pt x="527164" y="57785"/>
                  </a:lnTo>
                  <a:lnTo>
                    <a:pt x="452488" y="21209"/>
                  </a:lnTo>
                  <a:lnTo>
                    <a:pt x="376288"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5" name="object 23">
              <a:extLst>
                <a:ext uri="{FF2B5EF4-FFF2-40B4-BE49-F238E27FC236}">
                  <a16:creationId xmlns:a16="http://schemas.microsoft.com/office/drawing/2014/main" id="{32233D41-F4D5-4F7B-B43E-8531AFC9F233}"/>
                </a:ext>
              </a:extLst>
            </p:cNvPr>
            <p:cNvSpPr/>
            <p:nvPr/>
          </p:nvSpPr>
          <p:spPr>
            <a:xfrm>
              <a:off x="5274000" y="3196036"/>
              <a:ext cx="1343352" cy="768350"/>
            </a:xfrm>
            <a:custGeom>
              <a:avLst/>
              <a:gdLst/>
              <a:ahLst/>
              <a:cxnLst/>
              <a:rect l="l" t="t" r="r" b="b"/>
              <a:pathLst>
                <a:path w="1395729" h="768350">
                  <a:moveTo>
                    <a:pt x="386943" y="0"/>
                  </a:moveTo>
                  <a:lnTo>
                    <a:pt x="310159" y="23609"/>
                  </a:lnTo>
                  <a:lnTo>
                    <a:pt x="233362" y="69329"/>
                  </a:lnTo>
                  <a:lnTo>
                    <a:pt x="155003" y="127241"/>
                  </a:lnTo>
                  <a:lnTo>
                    <a:pt x="78219" y="197345"/>
                  </a:lnTo>
                  <a:lnTo>
                    <a:pt x="0" y="273545"/>
                  </a:lnTo>
                  <a:lnTo>
                    <a:pt x="0" y="768349"/>
                  </a:lnTo>
                  <a:lnTo>
                    <a:pt x="1395526" y="768349"/>
                  </a:lnTo>
                  <a:lnTo>
                    <a:pt x="1395526" y="291833"/>
                  </a:lnTo>
                  <a:lnTo>
                    <a:pt x="1317840" y="261353"/>
                  </a:lnTo>
                  <a:lnTo>
                    <a:pt x="1241044" y="243065"/>
                  </a:lnTo>
                  <a:lnTo>
                    <a:pt x="1162685" y="214109"/>
                  </a:lnTo>
                  <a:lnTo>
                    <a:pt x="1085900" y="192773"/>
                  </a:lnTo>
                  <a:lnTo>
                    <a:pt x="1007541" y="168389"/>
                  </a:lnTo>
                  <a:lnTo>
                    <a:pt x="930744" y="156197"/>
                  </a:lnTo>
                  <a:lnTo>
                    <a:pt x="852385" y="154673"/>
                  </a:lnTo>
                  <a:lnTo>
                    <a:pt x="775601" y="147053"/>
                  </a:lnTo>
                  <a:lnTo>
                    <a:pt x="697242" y="112001"/>
                  </a:lnTo>
                  <a:lnTo>
                    <a:pt x="620445" y="69329"/>
                  </a:lnTo>
                  <a:lnTo>
                    <a:pt x="542099" y="31229"/>
                  </a:lnTo>
                  <a:lnTo>
                    <a:pt x="465302" y="11417"/>
                  </a:lnTo>
                  <a:lnTo>
                    <a:pt x="386943" y="0"/>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object 26">
              <a:extLst>
                <a:ext uri="{FF2B5EF4-FFF2-40B4-BE49-F238E27FC236}">
                  <a16:creationId xmlns:a16="http://schemas.microsoft.com/office/drawing/2014/main" id="{9453F3BC-58F6-42B6-8AA3-8B6D41681E80}"/>
                </a:ext>
              </a:extLst>
            </p:cNvPr>
            <p:cNvSpPr/>
            <p:nvPr/>
          </p:nvSpPr>
          <p:spPr>
            <a:xfrm>
              <a:off x="5285267" y="2991731"/>
              <a:ext cx="1306682" cy="371475"/>
            </a:xfrm>
            <a:custGeom>
              <a:avLst/>
              <a:gdLst/>
              <a:ahLst/>
              <a:cxnLst/>
              <a:rect l="l" t="t" r="r" b="b"/>
              <a:pathLst>
                <a:path w="1357629" h="371475">
                  <a:moveTo>
                    <a:pt x="0" y="348310"/>
                  </a:moveTo>
                  <a:lnTo>
                    <a:pt x="76060" y="250774"/>
                  </a:lnTo>
                  <a:lnTo>
                    <a:pt x="150736" y="162382"/>
                  </a:lnTo>
                  <a:lnTo>
                    <a:pt x="226936" y="89230"/>
                  </a:lnTo>
                  <a:lnTo>
                    <a:pt x="301612" y="29794"/>
                  </a:lnTo>
                  <a:lnTo>
                    <a:pt x="376288" y="0"/>
                  </a:lnTo>
                  <a:lnTo>
                    <a:pt x="452488" y="14554"/>
                  </a:lnTo>
                  <a:lnTo>
                    <a:pt x="527164" y="40462"/>
                  </a:lnTo>
                  <a:lnTo>
                    <a:pt x="603364" y="87706"/>
                  </a:lnTo>
                  <a:lnTo>
                    <a:pt x="678040" y="142570"/>
                  </a:lnTo>
                  <a:lnTo>
                    <a:pt x="754240" y="185242"/>
                  </a:lnTo>
                  <a:lnTo>
                    <a:pt x="828916" y="194386"/>
                  </a:lnTo>
                  <a:lnTo>
                    <a:pt x="905116" y="198958"/>
                  </a:lnTo>
                  <a:lnTo>
                    <a:pt x="979792" y="214198"/>
                  </a:lnTo>
                  <a:lnTo>
                    <a:pt x="1055992" y="244678"/>
                  </a:lnTo>
                  <a:lnTo>
                    <a:pt x="1130668" y="272110"/>
                  </a:lnTo>
                  <a:lnTo>
                    <a:pt x="1206868" y="308686"/>
                  </a:lnTo>
                  <a:lnTo>
                    <a:pt x="1281544" y="333070"/>
                  </a:lnTo>
                  <a:lnTo>
                    <a:pt x="1357096" y="370954"/>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9" name="object 32">
              <a:extLst>
                <a:ext uri="{FF2B5EF4-FFF2-40B4-BE49-F238E27FC236}">
                  <a16:creationId xmlns:a16="http://schemas.microsoft.com/office/drawing/2014/main" id="{978A6FE9-D42D-467F-B5BD-DBFE5BAB9BDF}"/>
                </a:ext>
              </a:extLst>
            </p:cNvPr>
            <p:cNvSpPr/>
            <p:nvPr/>
          </p:nvSpPr>
          <p:spPr>
            <a:xfrm>
              <a:off x="6004537" y="3161142"/>
              <a:ext cx="0" cy="793750"/>
            </a:xfrm>
            <a:custGeom>
              <a:avLst/>
              <a:gdLst/>
              <a:ahLst/>
              <a:cxnLst/>
              <a:rect l="l" t="t" r="r" b="b"/>
              <a:pathLst>
                <a:path h="793750">
                  <a:moveTo>
                    <a:pt x="0" y="793241"/>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0" name="object 33">
              <a:extLst>
                <a:ext uri="{FF2B5EF4-FFF2-40B4-BE49-F238E27FC236}">
                  <a16:creationId xmlns:a16="http://schemas.microsoft.com/office/drawing/2014/main" id="{D4A41847-2274-4F4E-A171-B82E73AD3CDA}"/>
                </a:ext>
              </a:extLst>
            </p:cNvPr>
            <p:cNvSpPr/>
            <p:nvPr/>
          </p:nvSpPr>
          <p:spPr>
            <a:xfrm>
              <a:off x="6586321" y="3356182"/>
              <a:ext cx="0" cy="598805"/>
            </a:xfrm>
            <a:custGeom>
              <a:avLst/>
              <a:gdLst/>
              <a:ahLst/>
              <a:cxnLst/>
              <a:rect l="l" t="t" r="r" b="b"/>
              <a:pathLst>
                <a:path h="598804">
                  <a:moveTo>
                    <a:pt x="0" y="598208"/>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1" name="TextBox 150">
              <a:extLst>
                <a:ext uri="{FF2B5EF4-FFF2-40B4-BE49-F238E27FC236}">
                  <a16:creationId xmlns:a16="http://schemas.microsoft.com/office/drawing/2014/main" id="{F2915A14-CD48-4C30-92AB-FFF207912192}"/>
                </a:ext>
              </a:extLst>
            </p:cNvPr>
            <p:cNvSpPr txBox="1"/>
            <p:nvPr/>
          </p:nvSpPr>
          <p:spPr>
            <a:xfrm>
              <a:off x="8222400" y="2599200"/>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14</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2" name="TextBox 151">
              <a:extLst>
                <a:ext uri="{FF2B5EF4-FFF2-40B4-BE49-F238E27FC236}">
                  <a16:creationId xmlns:a16="http://schemas.microsoft.com/office/drawing/2014/main" id="{3F2BEBF0-11D4-4D5B-919F-6D3E32EE30C2}"/>
                </a:ext>
              </a:extLst>
            </p:cNvPr>
            <p:cNvSpPr txBox="1"/>
            <p:nvPr/>
          </p:nvSpPr>
          <p:spPr>
            <a:xfrm>
              <a:off x="8272800" y="37044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3" name="TextBox 152">
              <a:extLst>
                <a:ext uri="{FF2B5EF4-FFF2-40B4-BE49-F238E27FC236}">
                  <a16:creationId xmlns:a16="http://schemas.microsoft.com/office/drawing/2014/main" id="{2D1AD10B-4480-4FC2-9410-568D496B130B}"/>
                </a:ext>
              </a:extLst>
            </p:cNvPr>
            <p:cNvSpPr txBox="1"/>
            <p:nvPr/>
          </p:nvSpPr>
          <p:spPr>
            <a:xfrm>
              <a:off x="8272800"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54" name="object 39">
              <a:extLst>
                <a:ext uri="{FF2B5EF4-FFF2-40B4-BE49-F238E27FC236}">
                  <a16:creationId xmlns:a16="http://schemas.microsoft.com/office/drawing/2014/main" id="{18A6C88D-0283-467F-9A4E-A0E64681A6A9}"/>
                </a:ext>
              </a:extLst>
            </p:cNvPr>
            <p:cNvSpPr/>
            <p:nvPr/>
          </p:nvSpPr>
          <p:spPr>
            <a:xfrm>
              <a:off x="8459746" y="2638930"/>
              <a:ext cx="1541146" cy="1321070"/>
            </a:xfrm>
            <a:custGeom>
              <a:avLst/>
              <a:gdLst/>
              <a:ahLst/>
              <a:cxnLst/>
              <a:rect l="l" t="t" r="r" b="b"/>
              <a:pathLst>
                <a:path w="1501139" h="1497965">
                  <a:moveTo>
                    <a:pt x="0" y="0"/>
                  </a:moveTo>
                  <a:lnTo>
                    <a:pt x="0" y="1497342"/>
                  </a:lnTo>
                  <a:lnTo>
                    <a:pt x="1501000" y="1497342"/>
                  </a:lnTo>
                  <a:lnTo>
                    <a:pt x="1501000" y="847610"/>
                  </a:lnTo>
                  <a:lnTo>
                    <a:pt x="1418005" y="843026"/>
                  </a:lnTo>
                  <a:lnTo>
                    <a:pt x="1334160" y="826262"/>
                  </a:lnTo>
                  <a:lnTo>
                    <a:pt x="1250315" y="794245"/>
                  </a:lnTo>
                  <a:lnTo>
                    <a:pt x="1167993" y="775957"/>
                  </a:lnTo>
                  <a:lnTo>
                    <a:pt x="1000290" y="745464"/>
                  </a:lnTo>
                  <a:lnTo>
                    <a:pt x="917968" y="745464"/>
                  </a:lnTo>
                  <a:lnTo>
                    <a:pt x="834123" y="724128"/>
                  </a:lnTo>
                  <a:lnTo>
                    <a:pt x="750277" y="698207"/>
                  </a:lnTo>
                  <a:lnTo>
                    <a:pt x="666432" y="653999"/>
                  </a:lnTo>
                  <a:lnTo>
                    <a:pt x="584111" y="593026"/>
                  </a:lnTo>
                  <a:lnTo>
                    <a:pt x="500265" y="535089"/>
                  </a:lnTo>
                  <a:lnTo>
                    <a:pt x="416420" y="469531"/>
                  </a:lnTo>
                  <a:lnTo>
                    <a:pt x="334098" y="417703"/>
                  </a:lnTo>
                  <a:lnTo>
                    <a:pt x="250253" y="347560"/>
                  </a:lnTo>
                  <a:lnTo>
                    <a:pt x="166408" y="257632"/>
                  </a:lnTo>
                  <a:lnTo>
                    <a:pt x="84086" y="152450"/>
                  </a:lnTo>
                  <a:lnTo>
                    <a:pt x="0"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5" name="object 40">
              <a:extLst>
                <a:ext uri="{FF2B5EF4-FFF2-40B4-BE49-F238E27FC236}">
                  <a16:creationId xmlns:a16="http://schemas.microsoft.com/office/drawing/2014/main" id="{AFEED19F-007A-4008-89A9-08F140DB1B6C}"/>
                </a:ext>
              </a:extLst>
            </p:cNvPr>
            <p:cNvSpPr/>
            <p:nvPr/>
          </p:nvSpPr>
          <p:spPr>
            <a:xfrm>
              <a:off x="8446513" y="3019950"/>
              <a:ext cx="1571135" cy="939701"/>
            </a:xfrm>
            <a:custGeom>
              <a:avLst/>
              <a:gdLst/>
              <a:ahLst/>
              <a:cxnLst/>
              <a:rect l="l" t="t" r="r" b="b"/>
              <a:pathLst>
                <a:path w="1530350" h="1065529">
                  <a:moveTo>
                    <a:pt x="0" y="0"/>
                  </a:moveTo>
                  <a:lnTo>
                    <a:pt x="0" y="1065301"/>
                  </a:lnTo>
                  <a:lnTo>
                    <a:pt x="1530197" y="1065301"/>
                  </a:lnTo>
                  <a:lnTo>
                    <a:pt x="1530197" y="603072"/>
                  </a:lnTo>
                  <a:lnTo>
                    <a:pt x="1445590" y="600024"/>
                  </a:lnTo>
                  <a:lnTo>
                    <a:pt x="1360119" y="587819"/>
                  </a:lnTo>
                  <a:lnTo>
                    <a:pt x="1274635" y="564959"/>
                  </a:lnTo>
                  <a:lnTo>
                    <a:pt x="1190713" y="552767"/>
                  </a:lnTo>
                  <a:lnTo>
                    <a:pt x="1105230" y="542086"/>
                  </a:lnTo>
                  <a:lnTo>
                    <a:pt x="1030443" y="531418"/>
                  </a:lnTo>
                  <a:lnTo>
                    <a:pt x="935837" y="531418"/>
                  </a:lnTo>
                  <a:lnTo>
                    <a:pt x="764882" y="497878"/>
                  </a:lnTo>
                  <a:lnTo>
                    <a:pt x="679399" y="465861"/>
                  </a:lnTo>
                  <a:lnTo>
                    <a:pt x="595490" y="421652"/>
                  </a:lnTo>
                  <a:lnTo>
                    <a:pt x="510006" y="380491"/>
                  </a:lnTo>
                  <a:lnTo>
                    <a:pt x="424522" y="333235"/>
                  </a:lnTo>
                  <a:lnTo>
                    <a:pt x="340601" y="296646"/>
                  </a:lnTo>
                  <a:lnTo>
                    <a:pt x="255117" y="247865"/>
                  </a:lnTo>
                  <a:lnTo>
                    <a:pt x="169646" y="183845"/>
                  </a:lnTo>
                  <a:lnTo>
                    <a:pt x="85725" y="109143"/>
                  </a:lnTo>
                  <a:lnTo>
                    <a:pt x="0" y="0"/>
                  </a:lnTo>
                  <a:close/>
                </a:path>
                <a:path w="1530350" h="1065529">
                  <a:moveTo>
                    <a:pt x="1019759" y="529894"/>
                  </a:moveTo>
                  <a:lnTo>
                    <a:pt x="935837" y="531418"/>
                  </a:lnTo>
                  <a:lnTo>
                    <a:pt x="1030443" y="531418"/>
                  </a:lnTo>
                  <a:lnTo>
                    <a:pt x="1019759" y="529894"/>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8" name="object 43">
              <a:extLst>
                <a:ext uri="{FF2B5EF4-FFF2-40B4-BE49-F238E27FC236}">
                  <a16:creationId xmlns:a16="http://schemas.microsoft.com/office/drawing/2014/main" id="{58EAD0AE-AC2C-4CA4-9026-DC1EE486EB7D}"/>
                </a:ext>
              </a:extLst>
            </p:cNvPr>
            <p:cNvSpPr/>
            <p:nvPr/>
          </p:nvSpPr>
          <p:spPr>
            <a:xfrm>
              <a:off x="8459746" y="2821210"/>
              <a:ext cx="1541146" cy="642894"/>
            </a:xfrm>
            <a:custGeom>
              <a:avLst/>
              <a:gdLst/>
              <a:ahLst/>
              <a:cxnLst/>
              <a:rect l="l" t="t" r="r" b="b"/>
              <a:pathLst>
                <a:path w="1501139" h="728979">
                  <a:moveTo>
                    <a:pt x="0" y="0"/>
                  </a:moveTo>
                  <a:lnTo>
                    <a:pt x="84086" y="131737"/>
                  </a:lnTo>
                  <a:lnTo>
                    <a:pt x="166408" y="221678"/>
                  </a:lnTo>
                  <a:lnTo>
                    <a:pt x="250253" y="299427"/>
                  </a:lnTo>
                  <a:lnTo>
                    <a:pt x="334098" y="360413"/>
                  </a:lnTo>
                  <a:lnTo>
                    <a:pt x="416420" y="404622"/>
                  </a:lnTo>
                  <a:lnTo>
                    <a:pt x="500265" y="461022"/>
                  </a:lnTo>
                  <a:lnTo>
                    <a:pt x="584111" y="511340"/>
                  </a:lnTo>
                  <a:lnTo>
                    <a:pt x="666432" y="563168"/>
                  </a:lnTo>
                  <a:lnTo>
                    <a:pt x="750277" y="601281"/>
                  </a:lnTo>
                  <a:lnTo>
                    <a:pt x="834123" y="622617"/>
                  </a:lnTo>
                  <a:lnTo>
                    <a:pt x="917968" y="642442"/>
                  </a:lnTo>
                  <a:lnTo>
                    <a:pt x="1000290" y="640918"/>
                  </a:lnTo>
                  <a:lnTo>
                    <a:pt x="1084148" y="654634"/>
                  </a:lnTo>
                  <a:lnTo>
                    <a:pt x="1167993" y="668350"/>
                  </a:lnTo>
                  <a:lnTo>
                    <a:pt x="1250315" y="683602"/>
                  </a:lnTo>
                  <a:lnTo>
                    <a:pt x="1334160" y="709510"/>
                  </a:lnTo>
                  <a:lnTo>
                    <a:pt x="1418005" y="724763"/>
                  </a:lnTo>
                  <a:lnTo>
                    <a:pt x="1501000" y="728497"/>
                  </a:lnTo>
                </a:path>
              </a:pathLst>
            </a:custGeom>
            <a:ln w="28587">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9" name="object 51">
              <a:extLst>
                <a:ext uri="{FF2B5EF4-FFF2-40B4-BE49-F238E27FC236}">
                  <a16:creationId xmlns:a16="http://schemas.microsoft.com/office/drawing/2014/main" id="{3EF54A04-D81B-44B0-8AEF-F66B204430FA}"/>
                </a:ext>
              </a:extLst>
            </p:cNvPr>
            <p:cNvSpPr/>
            <p:nvPr/>
          </p:nvSpPr>
          <p:spPr>
            <a:xfrm>
              <a:off x="8424000" y="3677497"/>
              <a:ext cx="1535931" cy="0"/>
            </a:xfrm>
            <a:custGeom>
              <a:avLst/>
              <a:gdLst/>
              <a:ahLst/>
              <a:cxnLst/>
              <a:rect l="l" t="t" r="r" b="b"/>
              <a:pathLst>
                <a:path w="1496060">
                  <a:moveTo>
                    <a:pt x="0" y="0"/>
                  </a:moveTo>
                  <a:lnTo>
                    <a:pt x="1495894"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229602134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B10E9E4-12DB-4069-BE1B-0D4BC1FC43F3}"/>
              </a:ext>
            </a:extLst>
          </p:cNvPr>
          <p:cNvGrpSpPr/>
          <p:nvPr/>
        </p:nvGrpSpPr>
        <p:grpSpPr>
          <a:xfrm>
            <a:off x="0" y="0"/>
            <a:ext cx="10285200" cy="6621111"/>
            <a:chOff x="0" y="0"/>
            <a:chExt cx="10285200" cy="6621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change in new HIV infections, by country,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Caribbean, 2010–2018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1" name="Group 10">
              <a:extLst>
                <a:ext uri="{FF2B5EF4-FFF2-40B4-BE49-F238E27FC236}">
                  <a16:creationId xmlns:a16="http://schemas.microsoft.com/office/drawing/2014/main" id="{DCCFF8B0-7DD1-45A3-B493-8F955EDA03CB}"/>
                </a:ext>
              </a:extLst>
            </p:cNvPr>
            <p:cNvGrpSpPr/>
            <p:nvPr/>
          </p:nvGrpSpPr>
          <p:grpSpPr>
            <a:xfrm>
              <a:off x="414000" y="1911600"/>
              <a:ext cx="7146000" cy="4709511"/>
              <a:chOff x="360000" y="1443600"/>
              <a:chExt cx="7146000" cy="4709511"/>
            </a:xfrm>
          </p:grpSpPr>
          <p:sp>
            <p:nvSpPr>
              <p:cNvPr id="124" name="object 16">
                <a:extLst>
                  <a:ext uri="{FF2B5EF4-FFF2-40B4-BE49-F238E27FC236}">
                    <a16:creationId xmlns:a16="http://schemas.microsoft.com/office/drawing/2014/main" id="{CEFDA3E3-EB51-4FA4-8FCA-5207578D1CCD}"/>
                  </a:ext>
                </a:extLst>
              </p:cNvPr>
              <p:cNvSpPr txBox="1"/>
              <p:nvPr/>
            </p:nvSpPr>
            <p:spPr>
              <a:xfrm>
                <a:off x="2016000" y="36540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-2</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3</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5" name="object 17">
                <a:extLst>
                  <a:ext uri="{FF2B5EF4-FFF2-40B4-BE49-F238E27FC236}">
                    <a16:creationId xmlns:a16="http://schemas.microsoft.com/office/drawing/2014/main" id="{40E09F5F-E5D5-4459-9A62-67F3B2EE7EA8}"/>
                  </a:ext>
                </a:extLst>
              </p:cNvPr>
              <p:cNvSpPr txBox="1"/>
              <p:nvPr/>
            </p:nvSpPr>
            <p:spPr>
              <a:xfrm>
                <a:off x="2736000" y="34452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-2</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6" name="object 18">
                <a:extLst>
                  <a:ext uri="{FF2B5EF4-FFF2-40B4-BE49-F238E27FC236}">
                    <a16:creationId xmlns:a16="http://schemas.microsoft.com/office/drawing/2014/main" id="{1BD4C1B9-5B1C-485A-815E-1F0A5FAB7D35}"/>
                  </a:ext>
                </a:extLst>
              </p:cNvPr>
              <p:cNvSpPr txBox="1"/>
              <p:nvPr/>
            </p:nvSpPr>
            <p:spPr>
              <a:xfrm>
                <a:off x="3456000" y="32328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-1</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7</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7" name="object 19">
                <a:extLst>
                  <a:ext uri="{FF2B5EF4-FFF2-40B4-BE49-F238E27FC236}">
                    <a16:creationId xmlns:a16="http://schemas.microsoft.com/office/drawing/2014/main" id="{444ACA68-3C17-4DB5-A6AF-CCCF22A1E4E3}"/>
                  </a:ext>
                </a:extLst>
              </p:cNvPr>
              <p:cNvSpPr txBox="1"/>
              <p:nvPr/>
            </p:nvSpPr>
            <p:spPr>
              <a:xfrm>
                <a:off x="4176000" y="30420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-1</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4</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8" name="object 20">
                <a:extLst>
                  <a:ext uri="{FF2B5EF4-FFF2-40B4-BE49-F238E27FC236}">
                    <a16:creationId xmlns:a16="http://schemas.microsoft.com/office/drawing/2014/main" id="{DEA8FD9C-8EAC-459E-B78B-36BF714F908D}"/>
                  </a:ext>
                </a:extLst>
              </p:cNvPr>
              <p:cNvSpPr txBox="1"/>
              <p:nvPr/>
            </p:nvSpPr>
            <p:spPr>
              <a:xfrm>
                <a:off x="4896001" y="26280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7</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29" name="object 21">
                <a:extLst>
                  <a:ext uri="{FF2B5EF4-FFF2-40B4-BE49-F238E27FC236}">
                    <a16:creationId xmlns:a16="http://schemas.microsoft.com/office/drawing/2014/main" id="{0EBFC805-190D-479C-9119-A2683787FDF6}"/>
                  </a:ext>
                </a:extLst>
              </p:cNvPr>
              <p:cNvSpPr txBox="1"/>
              <p:nvPr/>
            </p:nvSpPr>
            <p:spPr>
              <a:xfrm>
                <a:off x="5616001" y="24480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a:t>
                </a: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4</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3" name="object 22">
                <a:extLst>
                  <a:ext uri="{FF2B5EF4-FFF2-40B4-BE49-F238E27FC236}">
                    <a16:creationId xmlns:a16="http://schemas.microsoft.com/office/drawing/2014/main" id="{23C8BDE6-5A45-4ACF-AFE3-DB329FFAE0D8}"/>
                  </a:ext>
                </a:extLst>
              </p:cNvPr>
              <p:cNvSpPr txBox="1"/>
              <p:nvPr/>
            </p:nvSpPr>
            <p:spPr>
              <a:xfrm>
                <a:off x="6336000" y="21528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0</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36" name="object 23">
                <a:extLst>
                  <a:ext uri="{FF2B5EF4-FFF2-40B4-BE49-F238E27FC236}">
                    <a16:creationId xmlns:a16="http://schemas.microsoft.com/office/drawing/2014/main" id="{9493D21C-1A38-482E-AA89-2FE0554118B7}"/>
                  </a:ext>
                </a:extLst>
              </p:cNvPr>
              <p:cNvSpPr txBox="1"/>
              <p:nvPr/>
            </p:nvSpPr>
            <p:spPr>
              <a:xfrm>
                <a:off x="7056001" y="15588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30" normalizeH="0" baseline="0" noProof="0" dirty="0">
                    <a:ln>
                      <a:noFill/>
                    </a:ln>
                    <a:solidFill>
                      <a:prstClr val="black"/>
                    </a:solidFill>
                    <a:effectLst/>
                    <a:uLnTx/>
                    <a:uFillTx/>
                    <a:latin typeface="Arial"/>
                    <a:ea typeface="ＭＳ Ｐゴシック" pitchFamily="34" charset="-128"/>
                    <a:cs typeface="Arial"/>
                  </a:rPr>
                  <a:t>7</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 name="Rectangle 5">
                <a:extLst>
                  <a:ext uri="{FF2B5EF4-FFF2-40B4-BE49-F238E27FC236}">
                    <a16:creationId xmlns:a16="http://schemas.microsoft.com/office/drawing/2014/main" id="{C2FC3EC9-413E-4BAE-A154-AB7CED38C560}"/>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90" name="TextBox 89">
                <a:extLst>
                  <a:ext uri="{FF2B5EF4-FFF2-40B4-BE49-F238E27FC236}">
                    <a16:creationId xmlns:a16="http://schemas.microsoft.com/office/drawing/2014/main" id="{7F064A1A-AC3D-420C-8567-84943425E6F4}"/>
                  </a:ext>
                </a:extLst>
              </p:cNvPr>
              <p:cNvSpPr txBox="1"/>
              <p:nvPr/>
            </p:nvSpPr>
            <p:spPr>
              <a:xfrm>
                <a:off x="1746000" y="4140000"/>
                <a:ext cx="720000" cy="153888"/>
              </a:xfrm>
              <a:prstGeom prst="rect">
                <a:avLst/>
              </a:prstGeom>
              <a:noFill/>
            </p:spPr>
            <p:txBody>
              <a:bodyPr vert="horz" wrap="none" lIns="0" tIns="0" rIns="0" bIns="0"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Cuba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7" name="TextBox 56">
                <a:extLst>
                  <a:ext uri="{FF2B5EF4-FFF2-40B4-BE49-F238E27FC236}">
                    <a16:creationId xmlns:a16="http://schemas.microsoft.com/office/drawing/2014/main" id="{72CC4432-341E-4078-A6A6-B9E3D8D6B03B}"/>
                  </a:ext>
                </a:extLst>
              </p:cNvPr>
              <p:cNvSpPr txBox="1"/>
              <p:nvPr/>
            </p:nvSpPr>
            <p:spPr>
              <a:xfrm>
                <a:off x="820120" y="144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4" name="TextBox 103">
                <a:extLst>
                  <a:ext uri="{FF2B5EF4-FFF2-40B4-BE49-F238E27FC236}">
                    <a16:creationId xmlns:a16="http://schemas.microsoft.com/office/drawing/2014/main" id="{81405E39-DE32-4875-9260-5B60461C14B0}"/>
                  </a:ext>
                </a:extLst>
              </p:cNvPr>
              <p:cNvSpPr txBox="1"/>
              <p:nvPr/>
            </p:nvSpPr>
            <p:spPr>
              <a:xfrm>
                <a:off x="540000" y="2579638"/>
                <a:ext cx="123111" cy="384721"/>
              </a:xfrm>
              <a:prstGeom prst="rect">
                <a:avLst/>
              </a:prstGeom>
              <a:noFill/>
            </p:spPr>
            <p:txBody>
              <a:bodyPr vert="vert270"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5" name="TextBox 104">
                <a:extLst>
                  <a:ext uri="{FF2B5EF4-FFF2-40B4-BE49-F238E27FC236}">
                    <a16:creationId xmlns:a16="http://schemas.microsoft.com/office/drawing/2014/main" id="{D9B5E498-3FC5-4B39-ADB7-CA7F06340713}"/>
                  </a:ext>
                </a:extLst>
              </p:cNvPr>
              <p:cNvSpPr txBox="1"/>
              <p:nvPr/>
            </p:nvSpPr>
            <p:spPr>
              <a:xfrm>
                <a:off x="884240" y="2073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6" name="TextBox 105">
                <a:extLst>
                  <a:ext uri="{FF2B5EF4-FFF2-40B4-BE49-F238E27FC236}">
                    <a16:creationId xmlns:a16="http://schemas.microsoft.com/office/drawing/2014/main" id="{2A305E6C-541A-47C9-B22F-30F60F1BCFEA}"/>
                  </a:ext>
                </a:extLst>
              </p:cNvPr>
              <p:cNvSpPr txBox="1"/>
              <p:nvPr/>
            </p:nvSpPr>
            <p:spPr>
              <a:xfrm>
                <a:off x="845768" y="2390400"/>
                <a:ext cx="10259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344F5917-E7AF-4BB8-ADF0-C8EACDDEC67A}"/>
                  </a:ext>
                </a:extLst>
              </p:cNvPr>
              <p:cNvSpPr txBox="1"/>
              <p:nvPr/>
            </p:nvSpPr>
            <p:spPr>
              <a:xfrm>
                <a:off x="781648" y="270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8" name="TextBox 107">
                <a:extLst>
                  <a:ext uri="{FF2B5EF4-FFF2-40B4-BE49-F238E27FC236}">
                    <a16:creationId xmlns:a16="http://schemas.microsoft.com/office/drawing/2014/main" id="{4AD8F548-2562-44E1-9510-A93E8440F6AD}"/>
                  </a:ext>
                </a:extLst>
              </p:cNvPr>
              <p:cNvSpPr txBox="1"/>
              <p:nvPr/>
            </p:nvSpPr>
            <p:spPr>
              <a:xfrm>
                <a:off x="781648" y="30204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-15</a:t>
                </a:r>
              </a:p>
            </p:txBody>
          </p:sp>
          <p:sp>
            <p:nvSpPr>
              <p:cNvPr id="109" name="TextBox 108">
                <a:extLst>
                  <a:ext uri="{FF2B5EF4-FFF2-40B4-BE49-F238E27FC236}">
                    <a16:creationId xmlns:a16="http://schemas.microsoft.com/office/drawing/2014/main" id="{4D5E067D-592E-49AF-824A-88D44B43E7EB}"/>
                  </a:ext>
                </a:extLst>
              </p:cNvPr>
              <p:cNvSpPr txBox="1"/>
              <p:nvPr/>
            </p:nvSpPr>
            <p:spPr>
              <a:xfrm>
                <a:off x="781648" y="333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0" name="TextBox 109">
                <a:extLst>
                  <a:ext uri="{FF2B5EF4-FFF2-40B4-BE49-F238E27FC236}">
                    <a16:creationId xmlns:a16="http://schemas.microsoft.com/office/drawing/2014/main" id="{97E8B319-88DB-4B66-A3B6-F48FBD65DD0A}"/>
                  </a:ext>
                </a:extLst>
              </p:cNvPr>
              <p:cNvSpPr txBox="1"/>
              <p:nvPr/>
            </p:nvSpPr>
            <p:spPr>
              <a:xfrm>
                <a:off x="781648" y="36504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433274E0-6BC4-42FE-9EA3-C8974AF0F505}"/>
                  </a:ext>
                </a:extLst>
              </p:cNvPr>
              <p:cNvSpPr txBox="1"/>
              <p:nvPr/>
            </p:nvSpPr>
            <p:spPr>
              <a:xfrm>
                <a:off x="781648" y="3963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7EC6A6A2-370E-44E3-B41A-6A4F068362C9}"/>
                  </a:ext>
                </a:extLst>
              </p:cNvPr>
              <p:cNvSpPr txBox="1"/>
              <p:nvPr/>
            </p:nvSpPr>
            <p:spPr>
              <a:xfrm>
                <a:off x="3186000" y="4140000"/>
                <a:ext cx="720000" cy="153888"/>
              </a:xfrm>
              <a:prstGeom prst="rect">
                <a:avLst/>
              </a:prstGeom>
              <a:noFill/>
            </p:spPr>
            <p:txBody>
              <a:bodyPr vert="horz" wrap="none" lIns="0" tIns="0" rIns="0" bIns="0" rtlCol="0" anchor="t">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Haiti</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D384F964-9CEE-430E-BA79-1F8AF2B5BCF2}"/>
                  </a:ext>
                </a:extLst>
              </p:cNvPr>
              <p:cNvSpPr txBox="1"/>
              <p:nvPr/>
            </p:nvSpPr>
            <p:spPr>
              <a:xfrm>
                <a:off x="2466000" y="4140000"/>
                <a:ext cx="720000" cy="153888"/>
              </a:xfrm>
              <a:prstGeom prst="rect">
                <a:avLst/>
              </a:prstGeom>
              <a:noFill/>
            </p:spPr>
            <p:txBody>
              <a:bodyPr vert="horz" wrap="none" lIns="0" tIns="0" rIns="0" bIns="0"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Guyana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6" name="TextBox 95">
                <a:extLst>
                  <a:ext uri="{FF2B5EF4-FFF2-40B4-BE49-F238E27FC236}">
                    <a16:creationId xmlns:a16="http://schemas.microsoft.com/office/drawing/2014/main" id="{7A52E24A-4683-40DB-97D1-D3E1067818B6}"/>
                  </a:ext>
                </a:extLst>
              </p:cNvPr>
              <p:cNvSpPr txBox="1"/>
              <p:nvPr/>
            </p:nvSpPr>
            <p:spPr>
              <a:xfrm>
                <a:off x="4626000" y="4140000"/>
                <a:ext cx="763830" cy="153888"/>
              </a:xfrm>
              <a:prstGeom prst="rect">
                <a:avLst/>
              </a:prstGeom>
              <a:noFill/>
            </p:spPr>
            <p:txBody>
              <a:bodyPr vert="horz" wrap="none" lIns="0" tIns="0" rIns="0" bIns="0" rtlCol="0" anchor="t">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Suriname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0FAAF607-2862-42FF-9B96-9F893BDF9862}"/>
                  </a:ext>
                </a:extLst>
              </p:cNvPr>
              <p:cNvSpPr txBox="1"/>
              <p:nvPr/>
            </p:nvSpPr>
            <p:spPr>
              <a:xfrm>
                <a:off x="3906000" y="4140000"/>
                <a:ext cx="720000" cy="153888"/>
              </a:xfrm>
              <a:prstGeom prst="rect">
                <a:avLst/>
              </a:prstGeom>
              <a:noFill/>
            </p:spPr>
            <p:txBody>
              <a:bodyPr vert="horz" wrap="none" lIns="0" tIns="0" rIns="0" bIns="0" rtlCol="0" anchor="t">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Dominican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Republic</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2195A697-D56C-4BC9-8214-422F618A77F7}"/>
                  </a:ext>
                </a:extLst>
              </p:cNvPr>
              <p:cNvSpPr txBox="1"/>
              <p:nvPr/>
            </p:nvSpPr>
            <p:spPr>
              <a:xfrm>
                <a:off x="5346000" y="4140000"/>
                <a:ext cx="720000" cy="153888"/>
              </a:xfrm>
              <a:prstGeom prst="rect">
                <a:avLst/>
              </a:prstGeom>
              <a:noFill/>
            </p:spPr>
            <p:txBody>
              <a:bodyPr vert="horz" wrap="none" lIns="0" tIns="0" rIns="0" bIns="0" rtlCol="0" anchor="t">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Barbados</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2" name="TextBox 101">
                <a:extLst>
                  <a:ext uri="{FF2B5EF4-FFF2-40B4-BE49-F238E27FC236}">
                    <a16:creationId xmlns:a16="http://schemas.microsoft.com/office/drawing/2014/main" id="{15117155-6FFE-4D77-8DE3-FC58D8C7EF79}"/>
                  </a:ext>
                </a:extLst>
              </p:cNvPr>
              <p:cNvSpPr txBox="1"/>
              <p:nvPr/>
            </p:nvSpPr>
            <p:spPr>
              <a:xfrm>
                <a:off x="6066000" y="4140000"/>
                <a:ext cx="720000" cy="153888"/>
              </a:xfrm>
              <a:prstGeom prst="rect">
                <a:avLst/>
              </a:prstGeom>
              <a:noFill/>
            </p:spPr>
            <p:txBody>
              <a:bodyPr vert="horz" wrap="none" lIns="0" tIns="0" rIns="0" bIns="0" rtlCol="0" anchor="t">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Jamaica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7" name="TextBox 166">
                <a:extLst>
                  <a:ext uri="{FF2B5EF4-FFF2-40B4-BE49-F238E27FC236}">
                    <a16:creationId xmlns:a16="http://schemas.microsoft.com/office/drawing/2014/main" id="{BC33101D-D665-4883-8E55-E827F120CECD}"/>
                  </a:ext>
                </a:extLst>
              </p:cNvPr>
              <p:cNvSpPr txBox="1"/>
              <p:nvPr/>
            </p:nvSpPr>
            <p:spPr>
              <a:xfrm>
                <a:off x="6786000" y="4140000"/>
                <a:ext cx="720000" cy="153888"/>
              </a:xfrm>
              <a:prstGeom prst="rect">
                <a:avLst/>
              </a:prstGeom>
              <a:noFill/>
            </p:spPr>
            <p:txBody>
              <a:bodyPr vert="horz" wrap="none" lIns="0" tIns="0" rIns="0" bIns="0" rtlCol="0" anchor="t">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Belize</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FAF9D977-1A5D-4F17-A331-DBE7248F9975}"/>
                  </a:ext>
                </a:extLst>
              </p:cNvPr>
              <p:cNvSpPr txBox="1"/>
              <p:nvPr/>
            </p:nvSpPr>
            <p:spPr>
              <a:xfrm>
                <a:off x="1026000" y="4140000"/>
                <a:ext cx="720000" cy="153888"/>
              </a:xfrm>
              <a:prstGeom prst="rect">
                <a:avLst/>
              </a:prstGeom>
              <a:noFill/>
            </p:spPr>
            <p:txBody>
              <a:bodyPr vert="horz" wrap="none" lIns="0" tIns="0" rIns="0" bIns="0"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Bahamas</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9" name="object 21">
                <a:extLst>
                  <a:ext uri="{FF2B5EF4-FFF2-40B4-BE49-F238E27FC236}">
                    <a16:creationId xmlns:a16="http://schemas.microsoft.com/office/drawing/2014/main" id="{006D7AA3-3A88-4D09-8BC5-888347D857A4}"/>
                  </a:ext>
                </a:extLst>
              </p:cNvPr>
              <p:cNvSpPr/>
              <p:nvPr/>
            </p:nvSpPr>
            <p:spPr>
              <a:xfrm>
                <a:off x="1026000" y="1512000"/>
                <a:ext cx="0" cy="2520000"/>
              </a:xfrm>
              <a:custGeom>
                <a:avLst/>
                <a:gdLst/>
                <a:ahLst/>
                <a:cxnLst/>
                <a:rect l="l" t="t" r="r" b="b"/>
                <a:pathLst>
                  <a:path h="2372360">
                    <a:moveTo>
                      <a:pt x="0" y="0"/>
                    </a:moveTo>
                    <a:lnTo>
                      <a:pt x="0" y="2372118"/>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cxnSp>
            <p:nvCxnSpPr>
              <p:cNvPr id="87" name="Straight Connector 86">
                <a:extLst>
                  <a:ext uri="{FF2B5EF4-FFF2-40B4-BE49-F238E27FC236}">
                    <a16:creationId xmlns:a16="http://schemas.microsoft.com/office/drawing/2014/main" id="{96617F0A-0CB8-4B44-824D-F9814E59C065}"/>
                  </a:ext>
                </a:extLst>
              </p:cNvPr>
              <p:cNvCxnSpPr/>
              <p:nvPr/>
            </p:nvCxnSpPr>
            <p:spPr>
              <a:xfrm>
                <a:off x="102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369FD6E2-B93C-48DC-B1DB-E9113B2970EE}"/>
                  </a:ext>
                </a:extLst>
              </p:cNvPr>
              <p:cNvCxnSpPr/>
              <p:nvPr/>
            </p:nvCxnSpPr>
            <p:spPr>
              <a:xfrm>
                <a:off x="1026000" y="1512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7169106F-DB88-4009-8CEB-D705ADAC915E}"/>
                  </a:ext>
                </a:extLst>
              </p:cNvPr>
              <p:cNvCxnSpPr/>
              <p:nvPr/>
            </p:nvCxnSpPr>
            <p:spPr>
              <a:xfrm>
                <a:off x="1026000" y="2142000"/>
                <a:ext cx="648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Rectangle 119">
                <a:extLst>
                  <a:ext uri="{FF2B5EF4-FFF2-40B4-BE49-F238E27FC236}">
                    <a16:creationId xmlns:a16="http://schemas.microsoft.com/office/drawing/2014/main" id="{C4655627-E5D6-49DA-8BE1-8764CD913E88}"/>
                  </a:ext>
                </a:extLst>
              </p:cNvPr>
              <p:cNvSpPr/>
              <p:nvPr/>
            </p:nvSpPr>
            <p:spPr>
              <a:xfrm>
                <a:off x="2016000" y="2141998"/>
                <a:ext cx="180000" cy="146645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4" name="Rectangle 133">
                <a:extLst>
                  <a:ext uri="{FF2B5EF4-FFF2-40B4-BE49-F238E27FC236}">
                    <a16:creationId xmlns:a16="http://schemas.microsoft.com/office/drawing/2014/main" id="{5CD41B67-66F9-43EB-B4A5-0730DE065692}"/>
                  </a:ext>
                </a:extLst>
              </p:cNvPr>
              <p:cNvSpPr/>
              <p:nvPr/>
            </p:nvSpPr>
            <p:spPr>
              <a:xfrm>
                <a:off x="2736000" y="2141998"/>
                <a:ext cx="180000" cy="1256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3" name="Rectangle 152">
                <a:extLst>
                  <a:ext uri="{FF2B5EF4-FFF2-40B4-BE49-F238E27FC236}">
                    <a16:creationId xmlns:a16="http://schemas.microsoft.com/office/drawing/2014/main" id="{EBA12326-C455-42DF-BB4E-77604B0CE58A}"/>
                  </a:ext>
                </a:extLst>
              </p:cNvPr>
              <p:cNvSpPr/>
              <p:nvPr/>
            </p:nvSpPr>
            <p:spPr>
              <a:xfrm>
                <a:off x="4896000" y="2142000"/>
                <a:ext cx="180000" cy="43753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5" name="Rectangle 154">
                <a:extLst>
                  <a:ext uri="{FF2B5EF4-FFF2-40B4-BE49-F238E27FC236}">
                    <a16:creationId xmlns:a16="http://schemas.microsoft.com/office/drawing/2014/main" id="{EBFDD64D-E8C0-4855-90F6-86E26B60A1F6}"/>
                  </a:ext>
                </a:extLst>
              </p:cNvPr>
              <p:cNvSpPr/>
              <p:nvPr/>
            </p:nvSpPr>
            <p:spPr>
              <a:xfrm>
                <a:off x="5616000" y="2141999"/>
                <a:ext cx="180000" cy="2589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8" name="Rectangle 157">
                <a:extLst>
                  <a:ext uri="{FF2B5EF4-FFF2-40B4-BE49-F238E27FC236}">
                    <a16:creationId xmlns:a16="http://schemas.microsoft.com/office/drawing/2014/main" id="{AD63E786-40DA-443F-A72D-CCD41A73F1D1}"/>
                  </a:ext>
                </a:extLst>
              </p:cNvPr>
              <p:cNvSpPr/>
              <p:nvPr/>
            </p:nvSpPr>
            <p:spPr>
              <a:xfrm>
                <a:off x="3456000" y="2141999"/>
                <a:ext cx="180000" cy="104297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0" name="Rectangle 159">
                <a:extLst>
                  <a:ext uri="{FF2B5EF4-FFF2-40B4-BE49-F238E27FC236}">
                    <a16:creationId xmlns:a16="http://schemas.microsoft.com/office/drawing/2014/main" id="{D99EA9EF-19A0-4E95-AD17-C9D193863E69}"/>
                  </a:ext>
                </a:extLst>
              </p:cNvPr>
              <p:cNvSpPr/>
              <p:nvPr/>
            </p:nvSpPr>
            <p:spPr>
              <a:xfrm>
                <a:off x="4176000" y="2141998"/>
                <a:ext cx="180000" cy="85230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5" name="Rectangle 164">
                <a:extLst>
                  <a:ext uri="{FF2B5EF4-FFF2-40B4-BE49-F238E27FC236}">
                    <a16:creationId xmlns:a16="http://schemas.microsoft.com/office/drawing/2014/main" id="{44CB2749-C157-4780-BC6A-37BF7A0C7446}"/>
                  </a:ext>
                </a:extLst>
              </p:cNvPr>
              <p:cNvSpPr/>
              <p:nvPr/>
            </p:nvSpPr>
            <p:spPr>
              <a:xfrm>
                <a:off x="7056000" y="1706400"/>
                <a:ext cx="180000" cy="435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4" name="Rectangle 83">
                <a:extLst>
                  <a:ext uri="{FF2B5EF4-FFF2-40B4-BE49-F238E27FC236}">
                    <a16:creationId xmlns:a16="http://schemas.microsoft.com/office/drawing/2014/main" id="{EB0EA92C-6ED4-479D-AC53-FDADE9F4B7C8}"/>
                  </a:ext>
                </a:extLst>
              </p:cNvPr>
              <p:cNvSpPr/>
              <p:nvPr/>
            </p:nvSpPr>
            <p:spPr>
              <a:xfrm>
                <a:off x="1296000" y="2141999"/>
                <a:ext cx="180000" cy="159557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6" name="TextBox 85">
                <a:extLst>
                  <a:ext uri="{FF2B5EF4-FFF2-40B4-BE49-F238E27FC236}">
                    <a16:creationId xmlns:a16="http://schemas.microsoft.com/office/drawing/2014/main" id="{7DC398EE-AD47-4E49-B577-2E01BD231A99}"/>
                  </a:ext>
                </a:extLst>
              </p:cNvPr>
              <p:cNvSpPr txBox="1"/>
              <p:nvPr/>
            </p:nvSpPr>
            <p:spPr>
              <a:xfrm>
                <a:off x="884240" y="17604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7" name="object 16">
                <a:extLst>
                  <a:ext uri="{FF2B5EF4-FFF2-40B4-BE49-F238E27FC236}">
                    <a16:creationId xmlns:a16="http://schemas.microsoft.com/office/drawing/2014/main" id="{7D035715-225A-4ACF-8148-20FB9DB83DB9}"/>
                  </a:ext>
                </a:extLst>
              </p:cNvPr>
              <p:cNvSpPr txBox="1"/>
              <p:nvPr/>
            </p:nvSpPr>
            <p:spPr>
              <a:xfrm>
                <a:off x="1295998" y="3783600"/>
                <a:ext cx="180000" cy="119905"/>
              </a:xfrm>
              <a:prstGeom prst="rect">
                <a:avLst/>
              </a:prstGeom>
            </p:spPr>
            <p:txBody>
              <a:bodyPr vert="horz" wrap="square" lIns="0" tIns="12065" rIns="0" bIns="0" rtlCol="0" anchor="ctr">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-2</a:t>
                </a:r>
                <a:r>
                  <a:rPr lang="en-GB" sz="700" spc="-30" dirty="0">
                    <a:solidFill>
                      <a:prstClr val="black"/>
                    </a:solidFill>
                    <a:latin typeface="Arial"/>
                    <a:cs typeface="Arial"/>
                  </a:rPr>
                  <a:t>6</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grpSp>
    </p:spTree>
    <p:extLst>
      <p:ext uri="{BB962C8B-B14F-4D97-AF65-F5344CB8AC3E}">
        <p14:creationId xmlns:p14="http://schemas.microsoft.com/office/powerpoint/2010/main" val="221605501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D01AC09-02E8-4337-B9DD-38B248C9E714}"/>
              </a:ext>
            </a:extLst>
          </p:cNvPr>
          <p:cNvGrpSpPr/>
          <p:nvPr/>
        </p:nvGrpSpPr>
        <p:grpSpPr>
          <a:xfrm>
            <a:off x="0" y="0"/>
            <a:ext cx="10285200" cy="5760000"/>
            <a:chOff x="0" y="0"/>
            <a:chExt cx="10285200" cy="5760000"/>
          </a:xfrm>
        </p:grpSpPr>
        <p:sp>
          <p:nvSpPr>
            <p:cNvPr id="113" name="Rectangle 112">
              <a:extLst>
                <a:ext uri="{FF2B5EF4-FFF2-40B4-BE49-F238E27FC236}">
                  <a16:creationId xmlns:a16="http://schemas.microsoft.com/office/drawing/2014/main" id="{8AFBC85E-F8EC-4239-8753-873FD625CBF4}"/>
                </a:ext>
              </a:extLst>
            </p:cNvPr>
            <p:cNvSpPr/>
            <p:nvPr/>
          </p:nvSpPr>
          <p:spPr>
            <a:xfrm>
              <a:off x="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Caribbean, 2014–2018</a:t>
              </a:r>
            </a:p>
          </p:txBody>
        </p:sp>
        <p:sp>
          <p:nvSpPr>
            <p:cNvPr id="101" name="object 2">
              <a:extLst>
                <a:ext uri="{FF2B5EF4-FFF2-40B4-BE49-F238E27FC236}">
                  <a16:creationId xmlns:a16="http://schemas.microsoft.com/office/drawing/2014/main" id="{1CAF60ED-982C-4AE8-9C00-CAF1C1C569A2}"/>
                </a:ext>
              </a:extLst>
            </p:cNvPr>
            <p:cNvSpPr txBox="1"/>
            <p:nvPr/>
          </p:nvSpPr>
          <p:spPr>
            <a:xfrm>
              <a:off x="1058400" y="3119145"/>
              <a:ext cx="139065" cy="419100"/>
            </a:xfrm>
            <a:prstGeom prst="rect">
              <a:avLst/>
            </a:prstGeom>
          </p:spPr>
          <p:txBody>
            <a:bodyPr vert="vert270" wrap="square" lIns="0" tIns="3175" rIns="0" bIns="0" rtlCol="0">
              <a:spAutoFit/>
            </a:bodyPr>
            <a:lstStyle/>
            <a:p>
              <a:pPr marL="12700" marR="0" lvl="0" indent="0" algn="l" defTabSz="914400" rtl="0" eaLnBrk="1" fontAlgn="auto" latinLnBrk="0" hangingPunct="1">
                <a:lnSpc>
                  <a:spcPct val="100000"/>
                </a:lnSpc>
                <a:spcBef>
                  <a:spcPts val="25"/>
                </a:spcBef>
                <a:spcAft>
                  <a:spcPts val="0"/>
                </a:spcAft>
                <a:buClrTx/>
                <a:buSzTx/>
                <a:buFontTx/>
                <a:buNone/>
                <a:tabLst/>
                <a:defRPr/>
              </a:pPr>
              <a:r>
                <a:rPr kumimoji="0" sz="800" b="1" i="0" u="none" strike="noStrike" kern="0" cap="none" spc="-10" normalizeH="0" baseline="0" noProof="0" dirty="0">
                  <a:ln>
                    <a:noFill/>
                  </a:ln>
                  <a:solidFill>
                    <a:srgbClr val="808285"/>
                  </a:solidFill>
                  <a:effectLst/>
                  <a:uLnTx/>
                  <a:uFillTx/>
                  <a:latin typeface="Arial"/>
                  <a:ea typeface="ＭＳ Ｐゴシック" pitchFamily="34" charset="-128"/>
                  <a:cs typeface="Arial"/>
                </a:rPr>
                <a:t>Per</a:t>
              </a:r>
              <a:r>
                <a:rPr kumimoji="0" sz="800" b="1" i="0" u="none" strike="noStrike" kern="0" cap="none" spc="-40" normalizeH="0" baseline="0" noProof="0" dirty="0">
                  <a:ln>
                    <a:noFill/>
                  </a:ln>
                  <a:solidFill>
                    <a:srgbClr val="808285"/>
                  </a:solidFill>
                  <a:effectLst/>
                  <a:uLnTx/>
                  <a:uFillTx/>
                  <a:latin typeface="Arial"/>
                  <a:ea typeface="ＭＳ Ｐゴシック" pitchFamily="34" charset="-128"/>
                  <a:cs typeface="Arial"/>
                </a:rPr>
                <a:t> </a:t>
              </a:r>
              <a:r>
                <a:rPr kumimoji="0" sz="800" b="1" i="0" u="none" strike="noStrike" kern="0" cap="none" spc="-20" normalizeH="0" baseline="0" noProof="0" dirty="0">
                  <a:ln>
                    <a:noFill/>
                  </a:ln>
                  <a:solidFill>
                    <a:srgbClr val="808285"/>
                  </a:solidFill>
                  <a:effectLst/>
                  <a:uLnTx/>
                  <a:uFillTx/>
                  <a:latin typeface="Arial"/>
                  <a:ea typeface="ＭＳ Ｐゴシック" pitchFamily="34" charset="-128"/>
                  <a:cs typeface="Arial"/>
                </a:rPr>
                <a:t>cent</a:t>
              </a:r>
              <a:endParaRPr kumimoji="0" sz="800" b="0" i="0" u="none" strike="noStrike" kern="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4" name="object 3">
              <a:extLst>
                <a:ext uri="{FF2B5EF4-FFF2-40B4-BE49-F238E27FC236}">
                  <a16:creationId xmlns:a16="http://schemas.microsoft.com/office/drawing/2014/main" id="{D6D50AA9-BA25-41C3-B877-15D0972C589E}"/>
                </a:ext>
              </a:extLst>
            </p:cNvPr>
            <p:cNvSpPr txBox="1"/>
            <p:nvPr/>
          </p:nvSpPr>
          <p:spPr>
            <a:xfrm>
              <a:off x="1309304" y="2520000"/>
              <a:ext cx="131445" cy="110744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30" normalizeH="0" baseline="0" noProof="0" dirty="0">
                  <a:ln>
                    <a:noFill/>
                  </a:ln>
                  <a:solidFill>
                    <a:srgbClr val="808285"/>
                  </a:solidFill>
                  <a:effectLst/>
                  <a:uLnTx/>
                  <a:uFillTx/>
                  <a:latin typeface="Arial"/>
                  <a:ea typeface="ＭＳ Ｐゴシック" pitchFamily="34" charset="-128"/>
                  <a:cs typeface="Arial"/>
                </a:rPr>
                <a:t>60</a:t>
              </a:r>
              <a:endParaRPr kumimoji="0" sz="800" b="0" i="0" u="none" strike="noStrike" kern="0" cap="none" spc="0" normalizeH="0" baseline="0" noProof="0">
                <a:ln>
                  <a:noFill/>
                </a:ln>
                <a:solidFill>
                  <a:prstClr val="black"/>
                </a:solidFill>
                <a:effectLst/>
                <a:uLnTx/>
                <a:uFillTx/>
                <a:latin typeface="Arial"/>
                <a:ea typeface="ＭＳ Ｐゴシック" pitchFamily="34" charset="-128"/>
                <a:cs typeface="Arial"/>
              </a:endParaRP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800" b="0" i="0" u="none" strike="noStrike" kern="0" cap="none" spc="0" normalizeH="0" baseline="0" noProof="0">
                <a:ln>
                  <a:noFill/>
                </a:ln>
                <a:solidFill>
                  <a:prstClr val="black"/>
                </a:solidFill>
                <a:effectLst/>
                <a:uLnTx/>
                <a:uFillTx/>
                <a:latin typeface="Times New Roman"/>
                <a:ea typeface="ＭＳ Ｐゴシック" pitchFamily="34" charset="-128"/>
                <a:cs typeface="Times New Roman"/>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0" cap="none" spc="-30" normalizeH="0" baseline="0" noProof="0" dirty="0">
                  <a:ln>
                    <a:noFill/>
                  </a:ln>
                  <a:solidFill>
                    <a:srgbClr val="808285"/>
                  </a:solidFill>
                  <a:effectLst/>
                  <a:uLnTx/>
                  <a:uFillTx/>
                  <a:latin typeface="Arial"/>
                  <a:ea typeface="ＭＳ Ｐゴシック" pitchFamily="34" charset="-128"/>
                  <a:cs typeface="Arial"/>
                </a:rPr>
                <a:t>50</a:t>
              </a:r>
              <a:endParaRPr kumimoji="0" sz="800" b="0" i="0" u="none" strike="noStrike" kern="0" cap="none" spc="0" normalizeH="0" baseline="0" noProof="0">
                <a:ln>
                  <a:noFill/>
                </a:ln>
                <a:solidFill>
                  <a:prstClr val="black"/>
                </a:solidFill>
                <a:effectLst/>
                <a:uLnTx/>
                <a:uFillTx/>
                <a:latin typeface="Arial"/>
                <a:ea typeface="ＭＳ Ｐゴシック" pitchFamily="34" charset="-128"/>
                <a:cs typeface="Arial"/>
              </a:endParaRPr>
            </a:p>
            <a:p>
              <a:pPr marL="0" marR="0" lvl="0" indent="0" algn="l" defTabSz="914400" rtl="0" eaLnBrk="1" fontAlgn="auto" latinLnBrk="0" hangingPunct="1">
                <a:lnSpc>
                  <a:spcPct val="100000"/>
                </a:lnSpc>
                <a:spcBef>
                  <a:spcPts val="10"/>
                </a:spcBef>
                <a:spcAft>
                  <a:spcPts val="0"/>
                </a:spcAft>
                <a:buClrTx/>
                <a:buSzTx/>
                <a:buFontTx/>
                <a:buNone/>
                <a:tabLst/>
                <a:defRPr/>
              </a:pPr>
              <a:endParaRPr kumimoji="0" sz="800" b="0" i="0" u="none" strike="noStrike" kern="0" cap="none" spc="0" normalizeH="0" baseline="0" noProof="0">
                <a:ln>
                  <a:noFill/>
                </a:ln>
                <a:solidFill>
                  <a:prstClr val="black"/>
                </a:solidFill>
                <a:effectLst/>
                <a:uLnTx/>
                <a:uFillTx/>
                <a:latin typeface="Times New Roman"/>
                <a:ea typeface="ＭＳ Ｐゴシック" pitchFamily="34" charset="-128"/>
                <a:cs typeface="Times New Roman"/>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0" cap="none" spc="-30" normalizeH="0" baseline="0" noProof="0" dirty="0">
                  <a:ln>
                    <a:noFill/>
                  </a:ln>
                  <a:solidFill>
                    <a:srgbClr val="808285"/>
                  </a:solidFill>
                  <a:effectLst/>
                  <a:uLnTx/>
                  <a:uFillTx/>
                  <a:latin typeface="Arial"/>
                  <a:ea typeface="ＭＳ Ｐゴシック" pitchFamily="34" charset="-128"/>
                  <a:cs typeface="Arial"/>
                </a:rPr>
                <a:t>40</a:t>
              </a:r>
              <a:endParaRPr kumimoji="0" sz="800" b="0" i="0" u="none" strike="noStrike" kern="0" cap="none" spc="0" normalizeH="0" baseline="0" noProof="0">
                <a:ln>
                  <a:noFill/>
                </a:ln>
                <a:solidFill>
                  <a:prstClr val="black"/>
                </a:solidFill>
                <a:effectLst/>
                <a:uLnTx/>
                <a:uFillTx/>
                <a:latin typeface="Arial"/>
                <a:ea typeface="ＭＳ Ｐゴシック" pitchFamily="34" charset="-128"/>
                <a:cs typeface="Arial"/>
              </a:endParaRPr>
            </a:p>
            <a:p>
              <a:pPr marL="0" marR="0" lvl="0" indent="0" algn="l" defTabSz="914400" rtl="0" eaLnBrk="1" fontAlgn="auto" latinLnBrk="0" hangingPunct="1">
                <a:lnSpc>
                  <a:spcPct val="100000"/>
                </a:lnSpc>
                <a:spcBef>
                  <a:spcPts val="10"/>
                </a:spcBef>
                <a:spcAft>
                  <a:spcPts val="0"/>
                </a:spcAft>
                <a:buClrTx/>
                <a:buSzTx/>
                <a:buFontTx/>
                <a:buNone/>
                <a:tabLst/>
                <a:defRPr/>
              </a:pPr>
              <a:endParaRPr kumimoji="0" sz="800" b="0" i="0" u="none" strike="noStrike" kern="0" cap="none" spc="0" normalizeH="0" baseline="0" noProof="0">
                <a:ln>
                  <a:noFill/>
                </a:ln>
                <a:solidFill>
                  <a:prstClr val="black"/>
                </a:solidFill>
                <a:effectLst/>
                <a:uLnTx/>
                <a:uFillTx/>
                <a:latin typeface="Times New Roman"/>
                <a:ea typeface="ＭＳ Ｐゴシック" pitchFamily="34" charset="-128"/>
                <a:cs typeface="Times New Roman"/>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0" cap="none" spc="-30" normalizeH="0" baseline="0" noProof="0" dirty="0">
                  <a:ln>
                    <a:noFill/>
                  </a:ln>
                  <a:solidFill>
                    <a:srgbClr val="808285"/>
                  </a:solidFill>
                  <a:effectLst/>
                  <a:uLnTx/>
                  <a:uFillTx/>
                  <a:latin typeface="Arial"/>
                  <a:ea typeface="ＭＳ Ｐゴシック" pitchFamily="34" charset="-128"/>
                  <a:cs typeface="Arial"/>
                </a:rPr>
                <a:t>30</a:t>
              </a:r>
              <a:endParaRPr kumimoji="0" sz="800" b="0" i="0" u="none" strike="noStrike" kern="0" cap="none" spc="0" normalizeH="0" baseline="0" noProof="0">
                <a:ln>
                  <a:noFill/>
                </a:ln>
                <a:solidFill>
                  <a:prstClr val="black"/>
                </a:solidFill>
                <a:effectLst/>
                <a:uLnTx/>
                <a:uFillTx/>
                <a:latin typeface="Arial"/>
                <a:ea typeface="ＭＳ Ｐゴシック" pitchFamily="34" charset="-128"/>
                <a:cs typeface="Arial"/>
              </a:endParaRPr>
            </a:p>
            <a:p>
              <a:pPr marL="0" marR="0" lvl="0" indent="0" algn="l" defTabSz="914400" rtl="0" eaLnBrk="1" fontAlgn="auto" latinLnBrk="0" hangingPunct="1">
                <a:lnSpc>
                  <a:spcPct val="100000"/>
                </a:lnSpc>
                <a:spcBef>
                  <a:spcPts val="10"/>
                </a:spcBef>
                <a:spcAft>
                  <a:spcPts val="0"/>
                </a:spcAft>
                <a:buClrTx/>
                <a:buSzTx/>
                <a:buFontTx/>
                <a:buNone/>
                <a:tabLst/>
                <a:defRPr/>
              </a:pPr>
              <a:endParaRPr kumimoji="0" sz="800" b="0" i="0" u="none" strike="noStrike" kern="0" cap="none" spc="0" normalizeH="0" baseline="0" noProof="0">
                <a:ln>
                  <a:noFill/>
                </a:ln>
                <a:solidFill>
                  <a:prstClr val="black"/>
                </a:solidFill>
                <a:effectLst/>
                <a:uLnTx/>
                <a:uFillTx/>
                <a:latin typeface="Times New Roman"/>
                <a:ea typeface="ＭＳ Ｐゴシック" pitchFamily="34" charset="-128"/>
                <a:cs typeface="Times New Roman"/>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0" cap="none" spc="-30" normalizeH="0" baseline="0" noProof="0" dirty="0">
                  <a:ln>
                    <a:noFill/>
                  </a:ln>
                  <a:solidFill>
                    <a:srgbClr val="808285"/>
                  </a:solidFill>
                  <a:effectLst/>
                  <a:uLnTx/>
                  <a:uFillTx/>
                  <a:latin typeface="Arial"/>
                  <a:ea typeface="ＭＳ Ｐゴシック" pitchFamily="34" charset="-128"/>
                  <a:cs typeface="Arial"/>
                </a:rPr>
                <a:t>20</a:t>
              </a:r>
              <a:endParaRPr kumimoji="0" sz="800" b="0" i="0" u="none" strike="noStrike" kern="0" cap="none" spc="0" normalizeH="0" baseline="0" noProof="0">
                <a:ln>
                  <a:noFill/>
                </a:ln>
                <a:solidFill>
                  <a:prstClr val="black"/>
                </a:solidFill>
                <a:effectLst/>
                <a:uLnTx/>
                <a:uFillTx/>
                <a:latin typeface="Arial"/>
                <a:ea typeface="ＭＳ Ｐゴシック" pitchFamily="34" charset="-128"/>
                <a:cs typeface="Arial"/>
              </a:endParaRPr>
            </a:p>
          </p:txBody>
        </p:sp>
        <p:sp>
          <p:nvSpPr>
            <p:cNvPr id="105" name="object 4">
              <a:extLst>
                <a:ext uri="{FF2B5EF4-FFF2-40B4-BE49-F238E27FC236}">
                  <a16:creationId xmlns:a16="http://schemas.microsoft.com/office/drawing/2014/main" id="{D4BD3411-AC8C-44A2-B279-AB3CEE8D39E5}"/>
                </a:ext>
              </a:extLst>
            </p:cNvPr>
            <p:cNvSpPr txBox="1"/>
            <p:nvPr/>
          </p:nvSpPr>
          <p:spPr>
            <a:xfrm>
              <a:off x="1309304" y="3719388"/>
              <a:ext cx="131445"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30" normalizeH="0" baseline="0" noProof="0" dirty="0">
                  <a:ln>
                    <a:noFill/>
                  </a:ln>
                  <a:solidFill>
                    <a:srgbClr val="808285"/>
                  </a:solidFill>
                  <a:effectLst/>
                  <a:uLnTx/>
                  <a:uFillTx/>
                  <a:latin typeface="Arial"/>
                  <a:ea typeface="ＭＳ Ｐゴシック" pitchFamily="34" charset="-128"/>
                  <a:cs typeface="Arial"/>
                </a:rPr>
                <a:t>10</a:t>
              </a:r>
              <a:endParaRPr kumimoji="0" sz="800" b="0" i="0" u="none" strike="noStrike" kern="0" cap="none" spc="0" normalizeH="0" baseline="0" noProof="0">
                <a:ln>
                  <a:noFill/>
                </a:ln>
                <a:solidFill>
                  <a:prstClr val="black"/>
                </a:solidFill>
                <a:effectLst/>
                <a:uLnTx/>
                <a:uFillTx/>
                <a:latin typeface="Arial"/>
                <a:ea typeface="ＭＳ Ｐゴシック" pitchFamily="34" charset="-128"/>
                <a:cs typeface="Arial"/>
              </a:endParaRPr>
            </a:p>
          </p:txBody>
        </p:sp>
        <p:sp>
          <p:nvSpPr>
            <p:cNvPr id="106" name="object 5">
              <a:extLst>
                <a:ext uri="{FF2B5EF4-FFF2-40B4-BE49-F238E27FC236}">
                  <a16:creationId xmlns:a16="http://schemas.microsoft.com/office/drawing/2014/main" id="{5EFDCC2C-1269-4FB7-937F-584636F5655A}"/>
                </a:ext>
              </a:extLst>
            </p:cNvPr>
            <p:cNvSpPr txBox="1"/>
            <p:nvPr/>
          </p:nvSpPr>
          <p:spPr>
            <a:xfrm>
              <a:off x="1362137" y="3959266"/>
              <a:ext cx="78740"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30" normalizeH="0" baseline="0" noProof="0" dirty="0">
                  <a:ln>
                    <a:noFill/>
                  </a:ln>
                  <a:solidFill>
                    <a:srgbClr val="808285"/>
                  </a:solidFill>
                  <a:effectLst/>
                  <a:uLnTx/>
                  <a:uFillTx/>
                  <a:latin typeface="Arial"/>
                  <a:ea typeface="ＭＳ Ｐゴシック" pitchFamily="34" charset="-128"/>
                  <a:cs typeface="Arial"/>
                </a:rPr>
                <a:t>0</a:t>
              </a:r>
              <a:endParaRPr kumimoji="0" sz="800" b="0" i="0" u="none" strike="noStrike" kern="0" cap="none" spc="0" normalizeH="0" baseline="0" noProof="0">
                <a:ln>
                  <a:noFill/>
                </a:ln>
                <a:solidFill>
                  <a:prstClr val="black"/>
                </a:solidFill>
                <a:effectLst/>
                <a:uLnTx/>
                <a:uFillTx/>
                <a:latin typeface="Arial"/>
                <a:ea typeface="ＭＳ Ｐゴシック" pitchFamily="34" charset="-128"/>
                <a:cs typeface="Arial"/>
              </a:endParaRPr>
            </a:p>
          </p:txBody>
        </p:sp>
        <p:sp>
          <p:nvSpPr>
            <p:cNvPr id="107" name="object 6">
              <a:extLst>
                <a:ext uri="{FF2B5EF4-FFF2-40B4-BE49-F238E27FC236}">
                  <a16:creationId xmlns:a16="http://schemas.microsoft.com/office/drawing/2014/main" id="{8E5246E5-3551-4256-AF49-91BD774CE595}"/>
                </a:ext>
              </a:extLst>
            </p:cNvPr>
            <p:cNvSpPr/>
            <p:nvPr/>
          </p:nvSpPr>
          <p:spPr>
            <a:xfrm>
              <a:off x="1521442" y="2612287"/>
              <a:ext cx="0" cy="1423035"/>
            </a:xfrm>
            <a:custGeom>
              <a:avLst/>
              <a:gdLst/>
              <a:ahLst/>
              <a:cxnLst/>
              <a:rect l="l" t="t" r="r" b="b"/>
              <a:pathLst>
                <a:path h="1423035">
                  <a:moveTo>
                    <a:pt x="0" y="1422653"/>
                  </a:moveTo>
                  <a:lnTo>
                    <a:pt x="0"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9" name="object 7">
              <a:extLst>
                <a:ext uri="{FF2B5EF4-FFF2-40B4-BE49-F238E27FC236}">
                  <a16:creationId xmlns:a16="http://schemas.microsoft.com/office/drawing/2014/main" id="{6D9FD4F3-AF71-4690-9FC2-DF4B31A88211}"/>
                </a:ext>
              </a:extLst>
            </p:cNvPr>
            <p:cNvSpPr/>
            <p:nvPr/>
          </p:nvSpPr>
          <p:spPr>
            <a:xfrm>
              <a:off x="1518267" y="4038116"/>
              <a:ext cx="2538095" cy="0"/>
            </a:xfrm>
            <a:custGeom>
              <a:avLst/>
              <a:gdLst/>
              <a:ahLst/>
              <a:cxnLst/>
              <a:rect l="l" t="t" r="r" b="b"/>
              <a:pathLst>
                <a:path w="2538095">
                  <a:moveTo>
                    <a:pt x="0" y="0"/>
                  </a:moveTo>
                  <a:lnTo>
                    <a:pt x="2537993"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0" name="object 8">
              <a:extLst>
                <a:ext uri="{FF2B5EF4-FFF2-40B4-BE49-F238E27FC236}">
                  <a16:creationId xmlns:a16="http://schemas.microsoft.com/office/drawing/2014/main" id="{76B505DE-DE21-42F1-9C97-2C7033B5A737}"/>
                </a:ext>
              </a:extLst>
            </p:cNvPr>
            <p:cNvSpPr/>
            <p:nvPr/>
          </p:nvSpPr>
          <p:spPr>
            <a:xfrm>
              <a:off x="1943845" y="4038692"/>
              <a:ext cx="109855" cy="0"/>
            </a:xfrm>
            <a:custGeom>
              <a:avLst/>
              <a:gdLst/>
              <a:ahLst/>
              <a:cxnLst/>
              <a:rect l="l" t="t" r="r" b="b"/>
              <a:pathLst>
                <a:path w="109854">
                  <a:moveTo>
                    <a:pt x="0" y="0"/>
                  </a:moveTo>
                  <a:lnTo>
                    <a:pt x="10932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1" name="object 9">
              <a:extLst>
                <a:ext uri="{FF2B5EF4-FFF2-40B4-BE49-F238E27FC236}">
                  <a16:creationId xmlns:a16="http://schemas.microsoft.com/office/drawing/2014/main" id="{4902BC59-85C7-4516-8361-A40B2D58098B}"/>
                </a:ext>
              </a:extLst>
            </p:cNvPr>
            <p:cNvSpPr/>
            <p:nvPr/>
          </p:nvSpPr>
          <p:spPr>
            <a:xfrm>
              <a:off x="1943845" y="3798039"/>
              <a:ext cx="109855" cy="0"/>
            </a:xfrm>
            <a:custGeom>
              <a:avLst/>
              <a:gdLst/>
              <a:ahLst/>
              <a:cxnLst/>
              <a:rect l="l" t="t" r="r" b="b"/>
              <a:pathLst>
                <a:path w="109854">
                  <a:moveTo>
                    <a:pt x="0" y="0"/>
                  </a:moveTo>
                  <a:lnTo>
                    <a:pt x="10932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5" name="object 10">
              <a:extLst>
                <a:ext uri="{FF2B5EF4-FFF2-40B4-BE49-F238E27FC236}">
                  <a16:creationId xmlns:a16="http://schemas.microsoft.com/office/drawing/2014/main" id="{03700C95-5BEA-47F2-8F91-38650A90B27E}"/>
                </a:ext>
              </a:extLst>
            </p:cNvPr>
            <p:cNvSpPr/>
            <p:nvPr/>
          </p:nvSpPr>
          <p:spPr>
            <a:xfrm>
              <a:off x="1994302" y="3798039"/>
              <a:ext cx="0" cy="66040"/>
            </a:xfrm>
            <a:custGeom>
              <a:avLst/>
              <a:gdLst/>
              <a:ahLst/>
              <a:cxnLst/>
              <a:rect l="l" t="t" r="r" b="b"/>
              <a:pathLst>
                <a:path h="66039">
                  <a:moveTo>
                    <a:pt x="0" y="0"/>
                  </a:moveTo>
                  <a:lnTo>
                    <a:pt x="0" y="6565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6" name="object 11">
              <a:extLst>
                <a:ext uri="{FF2B5EF4-FFF2-40B4-BE49-F238E27FC236}">
                  <a16:creationId xmlns:a16="http://schemas.microsoft.com/office/drawing/2014/main" id="{23388047-A087-4BE3-B07C-2BD9A5BD8F64}"/>
                </a:ext>
              </a:extLst>
            </p:cNvPr>
            <p:cNvSpPr/>
            <p:nvPr/>
          </p:nvSpPr>
          <p:spPr>
            <a:xfrm>
              <a:off x="1817699" y="3863698"/>
              <a:ext cx="353695" cy="168275"/>
            </a:xfrm>
            <a:custGeom>
              <a:avLst/>
              <a:gdLst/>
              <a:ahLst/>
              <a:cxnLst/>
              <a:rect l="l" t="t" r="r" b="b"/>
              <a:pathLst>
                <a:path w="353695" h="168275">
                  <a:moveTo>
                    <a:pt x="0" y="0"/>
                  </a:moveTo>
                  <a:lnTo>
                    <a:pt x="353199" y="0"/>
                  </a:lnTo>
                  <a:lnTo>
                    <a:pt x="353199" y="168186"/>
                  </a:lnTo>
                  <a:lnTo>
                    <a:pt x="0" y="168186"/>
                  </a:lnTo>
                  <a:lnTo>
                    <a:pt x="0" y="0"/>
                  </a:lnTo>
                  <a:close/>
                </a:path>
              </a:pathLst>
            </a:custGeom>
            <a:solidFill>
              <a:srgbClr val="F78E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7" name="object 12">
              <a:extLst>
                <a:ext uri="{FF2B5EF4-FFF2-40B4-BE49-F238E27FC236}">
                  <a16:creationId xmlns:a16="http://schemas.microsoft.com/office/drawing/2014/main" id="{C72904B1-74D8-47C8-A421-7B2CD27D80FE}"/>
                </a:ext>
              </a:extLst>
            </p:cNvPr>
            <p:cNvSpPr/>
            <p:nvPr/>
          </p:nvSpPr>
          <p:spPr>
            <a:xfrm>
              <a:off x="1819313" y="3862873"/>
              <a:ext cx="352425" cy="167640"/>
            </a:xfrm>
            <a:custGeom>
              <a:avLst/>
              <a:gdLst/>
              <a:ahLst/>
              <a:cxnLst/>
              <a:rect l="l" t="t" r="r" b="b"/>
              <a:pathLst>
                <a:path w="352425" h="167639">
                  <a:moveTo>
                    <a:pt x="0" y="0"/>
                  </a:moveTo>
                  <a:lnTo>
                    <a:pt x="352285" y="0"/>
                  </a:lnTo>
                  <a:lnTo>
                    <a:pt x="352285" y="167411"/>
                  </a:lnTo>
                  <a:lnTo>
                    <a:pt x="0" y="167411"/>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8" name="object 13">
              <a:extLst>
                <a:ext uri="{FF2B5EF4-FFF2-40B4-BE49-F238E27FC236}">
                  <a16:creationId xmlns:a16="http://schemas.microsoft.com/office/drawing/2014/main" id="{9EE20D77-BEA9-42A8-8822-2590CB1435EF}"/>
                </a:ext>
              </a:extLst>
            </p:cNvPr>
            <p:cNvSpPr/>
            <p:nvPr/>
          </p:nvSpPr>
          <p:spPr>
            <a:xfrm>
              <a:off x="1819313" y="3862873"/>
              <a:ext cx="352425" cy="0"/>
            </a:xfrm>
            <a:custGeom>
              <a:avLst/>
              <a:gdLst/>
              <a:ahLst/>
              <a:cxnLst/>
              <a:rect l="l" t="t" r="r" b="b"/>
              <a:pathLst>
                <a:path w="352425">
                  <a:moveTo>
                    <a:pt x="0" y="0"/>
                  </a:moveTo>
                  <a:lnTo>
                    <a:pt x="35228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9" name="object 14">
              <a:extLst>
                <a:ext uri="{FF2B5EF4-FFF2-40B4-BE49-F238E27FC236}">
                  <a16:creationId xmlns:a16="http://schemas.microsoft.com/office/drawing/2014/main" id="{43234CDF-02A0-40EB-98B6-327D04D46ADD}"/>
                </a:ext>
              </a:extLst>
            </p:cNvPr>
            <p:cNvSpPr/>
            <p:nvPr/>
          </p:nvSpPr>
          <p:spPr>
            <a:xfrm>
              <a:off x="1819313" y="4030284"/>
              <a:ext cx="352425" cy="0"/>
            </a:xfrm>
            <a:custGeom>
              <a:avLst/>
              <a:gdLst/>
              <a:ahLst/>
              <a:cxnLst/>
              <a:rect l="l" t="t" r="r" b="b"/>
              <a:pathLst>
                <a:path w="352425">
                  <a:moveTo>
                    <a:pt x="0" y="0"/>
                  </a:moveTo>
                  <a:lnTo>
                    <a:pt x="35228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0" name="object 15">
              <a:extLst>
                <a:ext uri="{FF2B5EF4-FFF2-40B4-BE49-F238E27FC236}">
                  <a16:creationId xmlns:a16="http://schemas.microsoft.com/office/drawing/2014/main" id="{BB98B7A3-B461-451F-8406-00C0251DF386}"/>
                </a:ext>
              </a:extLst>
            </p:cNvPr>
            <p:cNvSpPr/>
            <p:nvPr/>
          </p:nvSpPr>
          <p:spPr>
            <a:xfrm>
              <a:off x="1819313" y="3988425"/>
              <a:ext cx="352425" cy="0"/>
            </a:xfrm>
            <a:custGeom>
              <a:avLst/>
              <a:gdLst/>
              <a:ahLst/>
              <a:cxnLst/>
              <a:rect l="l" t="t" r="r" b="b"/>
              <a:pathLst>
                <a:path w="352425">
                  <a:moveTo>
                    <a:pt x="0" y="0"/>
                  </a:moveTo>
                  <a:lnTo>
                    <a:pt x="35228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1" name="object 16">
              <a:extLst>
                <a:ext uri="{FF2B5EF4-FFF2-40B4-BE49-F238E27FC236}">
                  <a16:creationId xmlns:a16="http://schemas.microsoft.com/office/drawing/2014/main" id="{59C63922-0787-478D-B76F-162312CB389E}"/>
                </a:ext>
              </a:extLst>
            </p:cNvPr>
            <p:cNvSpPr/>
            <p:nvPr/>
          </p:nvSpPr>
          <p:spPr>
            <a:xfrm>
              <a:off x="1970290" y="3929840"/>
              <a:ext cx="50800" cy="50800"/>
            </a:xfrm>
            <a:custGeom>
              <a:avLst/>
              <a:gdLst/>
              <a:ahLst/>
              <a:cxnLst/>
              <a:rect l="l" t="t" r="r" b="b"/>
              <a:pathLst>
                <a:path w="50800" h="50800">
                  <a:moveTo>
                    <a:pt x="0" y="50215"/>
                  </a:moveTo>
                  <a:lnTo>
                    <a:pt x="5033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2" name="object 17">
              <a:extLst>
                <a:ext uri="{FF2B5EF4-FFF2-40B4-BE49-F238E27FC236}">
                  <a16:creationId xmlns:a16="http://schemas.microsoft.com/office/drawing/2014/main" id="{BD6292EC-AB14-4FEA-ABEC-D079505E13F6}"/>
                </a:ext>
              </a:extLst>
            </p:cNvPr>
            <p:cNvSpPr/>
            <p:nvPr/>
          </p:nvSpPr>
          <p:spPr>
            <a:xfrm>
              <a:off x="1970290" y="3929840"/>
              <a:ext cx="50800" cy="50800"/>
            </a:xfrm>
            <a:custGeom>
              <a:avLst/>
              <a:gdLst/>
              <a:ahLst/>
              <a:cxnLst/>
              <a:rect l="l" t="t" r="r" b="b"/>
              <a:pathLst>
                <a:path w="50800" h="50800">
                  <a:moveTo>
                    <a:pt x="0" y="0"/>
                  </a:moveTo>
                  <a:lnTo>
                    <a:pt x="50330" y="5021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3" name="object 18">
              <a:extLst>
                <a:ext uri="{FF2B5EF4-FFF2-40B4-BE49-F238E27FC236}">
                  <a16:creationId xmlns:a16="http://schemas.microsoft.com/office/drawing/2014/main" id="{F14306D7-70D5-4941-BD8B-F61EC7E71FE5}"/>
                </a:ext>
              </a:extLst>
            </p:cNvPr>
            <p:cNvSpPr/>
            <p:nvPr/>
          </p:nvSpPr>
          <p:spPr>
            <a:xfrm>
              <a:off x="2339352" y="4013546"/>
              <a:ext cx="100965" cy="0"/>
            </a:xfrm>
            <a:custGeom>
              <a:avLst/>
              <a:gdLst/>
              <a:ahLst/>
              <a:cxnLst/>
              <a:rect l="l" t="t" r="r" b="b"/>
              <a:pathLst>
                <a:path w="100964">
                  <a:moveTo>
                    <a:pt x="0" y="0"/>
                  </a:moveTo>
                  <a:lnTo>
                    <a:pt x="10064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4" name="object 19">
              <a:extLst>
                <a:ext uri="{FF2B5EF4-FFF2-40B4-BE49-F238E27FC236}">
                  <a16:creationId xmlns:a16="http://schemas.microsoft.com/office/drawing/2014/main" id="{98DA28EE-31CB-4460-878E-411E901480D3}"/>
                </a:ext>
              </a:extLst>
            </p:cNvPr>
            <p:cNvSpPr/>
            <p:nvPr/>
          </p:nvSpPr>
          <p:spPr>
            <a:xfrm>
              <a:off x="2389670" y="3981427"/>
              <a:ext cx="0" cy="32384"/>
            </a:xfrm>
            <a:custGeom>
              <a:avLst/>
              <a:gdLst/>
              <a:ahLst/>
              <a:cxnLst/>
              <a:rect l="l" t="t" r="r" b="b"/>
              <a:pathLst>
                <a:path h="32385">
                  <a:moveTo>
                    <a:pt x="0" y="0"/>
                  </a:moveTo>
                  <a:lnTo>
                    <a:pt x="0" y="3211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5" name="object 20">
              <a:extLst>
                <a:ext uri="{FF2B5EF4-FFF2-40B4-BE49-F238E27FC236}">
                  <a16:creationId xmlns:a16="http://schemas.microsoft.com/office/drawing/2014/main" id="{168149AC-85B2-4ED9-985F-A6E0E4F4BFC2}"/>
                </a:ext>
              </a:extLst>
            </p:cNvPr>
            <p:cNvSpPr/>
            <p:nvPr/>
          </p:nvSpPr>
          <p:spPr>
            <a:xfrm>
              <a:off x="2339352" y="3335518"/>
              <a:ext cx="100965" cy="0"/>
            </a:xfrm>
            <a:custGeom>
              <a:avLst/>
              <a:gdLst/>
              <a:ahLst/>
              <a:cxnLst/>
              <a:rect l="l" t="t" r="r" b="b"/>
              <a:pathLst>
                <a:path w="100964">
                  <a:moveTo>
                    <a:pt x="0" y="0"/>
                  </a:moveTo>
                  <a:lnTo>
                    <a:pt x="10064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6" name="object 21">
              <a:extLst>
                <a:ext uri="{FF2B5EF4-FFF2-40B4-BE49-F238E27FC236}">
                  <a16:creationId xmlns:a16="http://schemas.microsoft.com/office/drawing/2014/main" id="{A101FA5F-3223-49C4-97C8-EF26D03A423E}"/>
                </a:ext>
              </a:extLst>
            </p:cNvPr>
            <p:cNvSpPr/>
            <p:nvPr/>
          </p:nvSpPr>
          <p:spPr>
            <a:xfrm>
              <a:off x="2389670" y="3335518"/>
              <a:ext cx="0" cy="193040"/>
            </a:xfrm>
            <a:custGeom>
              <a:avLst/>
              <a:gdLst/>
              <a:ahLst/>
              <a:cxnLst/>
              <a:rect l="l" t="t" r="r" b="b"/>
              <a:pathLst>
                <a:path h="193039">
                  <a:moveTo>
                    <a:pt x="0" y="0"/>
                  </a:moveTo>
                  <a:lnTo>
                    <a:pt x="0" y="19253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7" name="object 22">
              <a:extLst>
                <a:ext uri="{FF2B5EF4-FFF2-40B4-BE49-F238E27FC236}">
                  <a16:creationId xmlns:a16="http://schemas.microsoft.com/office/drawing/2014/main" id="{C1C3A10E-D62B-4D02-867F-FF7F25098370}"/>
                </a:ext>
              </a:extLst>
            </p:cNvPr>
            <p:cNvSpPr/>
            <p:nvPr/>
          </p:nvSpPr>
          <p:spPr>
            <a:xfrm>
              <a:off x="2212949" y="3527326"/>
              <a:ext cx="353695" cy="454659"/>
            </a:xfrm>
            <a:custGeom>
              <a:avLst/>
              <a:gdLst/>
              <a:ahLst/>
              <a:cxnLst/>
              <a:rect l="l" t="t" r="r" b="b"/>
              <a:pathLst>
                <a:path w="353695" h="454660">
                  <a:moveTo>
                    <a:pt x="0" y="0"/>
                  </a:moveTo>
                  <a:lnTo>
                    <a:pt x="353199" y="0"/>
                  </a:lnTo>
                  <a:lnTo>
                    <a:pt x="353199" y="454101"/>
                  </a:lnTo>
                  <a:lnTo>
                    <a:pt x="0" y="454101"/>
                  </a:lnTo>
                  <a:lnTo>
                    <a:pt x="0" y="0"/>
                  </a:lnTo>
                  <a:close/>
                </a:path>
              </a:pathLst>
            </a:custGeom>
            <a:solidFill>
              <a:srgbClr val="FFE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8" name="object 23">
              <a:extLst>
                <a:ext uri="{FF2B5EF4-FFF2-40B4-BE49-F238E27FC236}">
                  <a16:creationId xmlns:a16="http://schemas.microsoft.com/office/drawing/2014/main" id="{AC3785A5-01FB-483F-A0FF-06FB595CFF25}"/>
                </a:ext>
              </a:extLst>
            </p:cNvPr>
            <p:cNvSpPr/>
            <p:nvPr/>
          </p:nvSpPr>
          <p:spPr>
            <a:xfrm>
              <a:off x="2214549" y="3526983"/>
              <a:ext cx="353060" cy="453390"/>
            </a:xfrm>
            <a:custGeom>
              <a:avLst/>
              <a:gdLst/>
              <a:ahLst/>
              <a:cxnLst/>
              <a:rect l="l" t="t" r="r" b="b"/>
              <a:pathLst>
                <a:path w="353060" h="453389">
                  <a:moveTo>
                    <a:pt x="0" y="0"/>
                  </a:moveTo>
                  <a:lnTo>
                    <a:pt x="352628" y="0"/>
                  </a:lnTo>
                  <a:lnTo>
                    <a:pt x="352628" y="452843"/>
                  </a:lnTo>
                  <a:lnTo>
                    <a:pt x="0" y="452843"/>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9" name="object 24">
              <a:extLst>
                <a:ext uri="{FF2B5EF4-FFF2-40B4-BE49-F238E27FC236}">
                  <a16:creationId xmlns:a16="http://schemas.microsoft.com/office/drawing/2014/main" id="{C2801016-4746-4B93-B787-2A4B3A05E991}"/>
                </a:ext>
              </a:extLst>
            </p:cNvPr>
            <p:cNvSpPr/>
            <p:nvPr/>
          </p:nvSpPr>
          <p:spPr>
            <a:xfrm>
              <a:off x="2214549" y="3526983"/>
              <a:ext cx="353060" cy="0"/>
            </a:xfrm>
            <a:custGeom>
              <a:avLst/>
              <a:gdLst/>
              <a:ahLst/>
              <a:cxnLst/>
              <a:rect l="l" t="t" r="r" b="b"/>
              <a:pathLst>
                <a:path w="353060">
                  <a:moveTo>
                    <a:pt x="0" y="0"/>
                  </a:moveTo>
                  <a:lnTo>
                    <a:pt x="35262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0" name="object 25">
              <a:extLst>
                <a:ext uri="{FF2B5EF4-FFF2-40B4-BE49-F238E27FC236}">
                  <a16:creationId xmlns:a16="http://schemas.microsoft.com/office/drawing/2014/main" id="{497087D9-7D4A-4990-B5FF-331DB4794064}"/>
                </a:ext>
              </a:extLst>
            </p:cNvPr>
            <p:cNvSpPr/>
            <p:nvPr/>
          </p:nvSpPr>
          <p:spPr>
            <a:xfrm>
              <a:off x="2214549" y="3979827"/>
              <a:ext cx="353060" cy="0"/>
            </a:xfrm>
            <a:custGeom>
              <a:avLst/>
              <a:gdLst/>
              <a:ahLst/>
              <a:cxnLst/>
              <a:rect l="l" t="t" r="r" b="b"/>
              <a:pathLst>
                <a:path w="353060">
                  <a:moveTo>
                    <a:pt x="0" y="0"/>
                  </a:moveTo>
                  <a:lnTo>
                    <a:pt x="35262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1" name="object 26">
              <a:extLst>
                <a:ext uri="{FF2B5EF4-FFF2-40B4-BE49-F238E27FC236}">
                  <a16:creationId xmlns:a16="http://schemas.microsoft.com/office/drawing/2014/main" id="{64796F7E-8DA9-41DB-94F6-F54BFBE63DB0}"/>
                </a:ext>
              </a:extLst>
            </p:cNvPr>
            <p:cNvSpPr/>
            <p:nvPr/>
          </p:nvSpPr>
          <p:spPr>
            <a:xfrm>
              <a:off x="2214549" y="3828875"/>
              <a:ext cx="353060" cy="0"/>
            </a:xfrm>
            <a:custGeom>
              <a:avLst/>
              <a:gdLst/>
              <a:ahLst/>
              <a:cxnLst/>
              <a:rect l="l" t="t" r="r" b="b"/>
              <a:pathLst>
                <a:path w="353060">
                  <a:moveTo>
                    <a:pt x="0" y="0"/>
                  </a:moveTo>
                  <a:lnTo>
                    <a:pt x="35262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2" name="object 27">
              <a:extLst>
                <a:ext uri="{FF2B5EF4-FFF2-40B4-BE49-F238E27FC236}">
                  <a16:creationId xmlns:a16="http://schemas.microsoft.com/office/drawing/2014/main" id="{BE410833-96D9-454E-92B1-449257A93E6C}"/>
                </a:ext>
              </a:extLst>
            </p:cNvPr>
            <p:cNvSpPr/>
            <p:nvPr/>
          </p:nvSpPr>
          <p:spPr>
            <a:xfrm>
              <a:off x="2365679" y="3728240"/>
              <a:ext cx="50800" cy="50800"/>
            </a:xfrm>
            <a:custGeom>
              <a:avLst/>
              <a:gdLst/>
              <a:ahLst/>
              <a:cxnLst/>
              <a:rect l="l" t="t" r="r" b="b"/>
              <a:pathLst>
                <a:path w="50800" h="50800">
                  <a:moveTo>
                    <a:pt x="0" y="50317"/>
                  </a:moveTo>
                  <a:lnTo>
                    <a:pt x="5038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3" name="object 28">
              <a:extLst>
                <a:ext uri="{FF2B5EF4-FFF2-40B4-BE49-F238E27FC236}">
                  <a16:creationId xmlns:a16="http://schemas.microsoft.com/office/drawing/2014/main" id="{6E8A3658-0080-4AF6-B37C-B0316363B357}"/>
                </a:ext>
              </a:extLst>
            </p:cNvPr>
            <p:cNvSpPr/>
            <p:nvPr/>
          </p:nvSpPr>
          <p:spPr>
            <a:xfrm>
              <a:off x="2365679" y="3728240"/>
              <a:ext cx="50800" cy="50800"/>
            </a:xfrm>
            <a:custGeom>
              <a:avLst/>
              <a:gdLst/>
              <a:ahLst/>
              <a:cxnLst/>
              <a:rect l="l" t="t" r="r" b="b"/>
              <a:pathLst>
                <a:path w="50800" h="50800">
                  <a:moveTo>
                    <a:pt x="0" y="0"/>
                  </a:moveTo>
                  <a:lnTo>
                    <a:pt x="50380" y="5031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4" name="object 29">
              <a:extLst>
                <a:ext uri="{FF2B5EF4-FFF2-40B4-BE49-F238E27FC236}">
                  <a16:creationId xmlns:a16="http://schemas.microsoft.com/office/drawing/2014/main" id="{621FC1FB-4664-4961-875A-6CF399E090D2}"/>
                </a:ext>
              </a:extLst>
            </p:cNvPr>
            <p:cNvSpPr/>
            <p:nvPr/>
          </p:nvSpPr>
          <p:spPr>
            <a:xfrm>
              <a:off x="3112909" y="3963051"/>
              <a:ext cx="100965" cy="0"/>
            </a:xfrm>
            <a:custGeom>
              <a:avLst/>
              <a:gdLst/>
              <a:ahLst/>
              <a:cxnLst/>
              <a:rect l="l" t="t" r="r" b="b"/>
              <a:pathLst>
                <a:path w="100964">
                  <a:moveTo>
                    <a:pt x="0" y="0"/>
                  </a:moveTo>
                  <a:lnTo>
                    <a:pt x="10074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5" name="object 30">
              <a:extLst>
                <a:ext uri="{FF2B5EF4-FFF2-40B4-BE49-F238E27FC236}">
                  <a16:creationId xmlns:a16="http://schemas.microsoft.com/office/drawing/2014/main" id="{66005D67-A912-46DC-82E4-008B32A77ADE}"/>
                </a:ext>
              </a:extLst>
            </p:cNvPr>
            <p:cNvSpPr/>
            <p:nvPr/>
          </p:nvSpPr>
          <p:spPr>
            <a:xfrm>
              <a:off x="3163290" y="3939390"/>
              <a:ext cx="0" cy="24130"/>
            </a:xfrm>
            <a:custGeom>
              <a:avLst/>
              <a:gdLst/>
              <a:ahLst/>
              <a:cxnLst/>
              <a:rect l="l" t="t" r="r" b="b"/>
              <a:pathLst>
                <a:path h="24130">
                  <a:moveTo>
                    <a:pt x="0" y="0"/>
                  </a:moveTo>
                  <a:lnTo>
                    <a:pt x="0" y="2366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6" name="object 31">
              <a:extLst>
                <a:ext uri="{FF2B5EF4-FFF2-40B4-BE49-F238E27FC236}">
                  <a16:creationId xmlns:a16="http://schemas.microsoft.com/office/drawing/2014/main" id="{55FA7E90-BC2F-4A3B-BE45-8F3FAB7F6610}"/>
                </a:ext>
              </a:extLst>
            </p:cNvPr>
            <p:cNvSpPr/>
            <p:nvPr/>
          </p:nvSpPr>
          <p:spPr>
            <a:xfrm>
              <a:off x="3112909" y="2822552"/>
              <a:ext cx="100965" cy="0"/>
            </a:xfrm>
            <a:custGeom>
              <a:avLst/>
              <a:gdLst/>
              <a:ahLst/>
              <a:cxnLst/>
              <a:rect l="l" t="t" r="r" b="b"/>
              <a:pathLst>
                <a:path w="100964">
                  <a:moveTo>
                    <a:pt x="0" y="0"/>
                  </a:moveTo>
                  <a:lnTo>
                    <a:pt x="10074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7" name="object 32">
              <a:extLst>
                <a:ext uri="{FF2B5EF4-FFF2-40B4-BE49-F238E27FC236}">
                  <a16:creationId xmlns:a16="http://schemas.microsoft.com/office/drawing/2014/main" id="{FABBE7F1-C304-4350-A6C6-F4F0D36216E7}"/>
                </a:ext>
              </a:extLst>
            </p:cNvPr>
            <p:cNvSpPr/>
            <p:nvPr/>
          </p:nvSpPr>
          <p:spPr>
            <a:xfrm>
              <a:off x="3163290" y="2822552"/>
              <a:ext cx="0" cy="142875"/>
            </a:xfrm>
            <a:custGeom>
              <a:avLst/>
              <a:gdLst/>
              <a:ahLst/>
              <a:cxnLst/>
              <a:rect l="l" t="t" r="r" b="b"/>
              <a:pathLst>
                <a:path h="142875">
                  <a:moveTo>
                    <a:pt x="0" y="0"/>
                  </a:moveTo>
                  <a:lnTo>
                    <a:pt x="0" y="14255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8" name="object 33">
              <a:extLst>
                <a:ext uri="{FF2B5EF4-FFF2-40B4-BE49-F238E27FC236}">
                  <a16:creationId xmlns:a16="http://schemas.microsoft.com/office/drawing/2014/main" id="{78D6A73D-D32A-466B-8174-E143157A74AD}"/>
                </a:ext>
              </a:extLst>
            </p:cNvPr>
            <p:cNvSpPr/>
            <p:nvPr/>
          </p:nvSpPr>
          <p:spPr>
            <a:xfrm>
              <a:off x="2986608" y="2963903"/>
              <a:ext cx="353695" cy="975994"/>
            </a:xfrm>
            <a:custGeom>
              <a:avLst/>
              <a:gdLst/>
              <a:ahLst/>
              <a:cxnLst/>
              <a:rect l="l" t="t" r="r" b="b"/>
              <a:pathLst>
                <a:path w="353695" h="975994">
                  <a:moveTo>
                    <a:pt x="0" y="0"/>
                  </a:moveTo>
                  <a:lnTo>
                    <a:pt x="353199" y="0"/>
                  </a:lnTo>
                  <a:lnTo>
                    <a:pt x="353199" y="975487"/>
                  </a:lnTo>
                  <a:lnTo>
                    <a:pt x="0" y="975487"/>
                  </a:lnTo>
                  <a:lnTo>
                    <a:pt x="0" y="0"/>
                  </a:lnTo>
                  <a:close/>
                </a:path>
              </a:pathLst>
            </a:custGeom>
            <a:solidFill>
              <a:srgbClr val="88C54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39" name="object 34">
              <a:extLst>
                <a:ext uri="{FF2B5EF4-FFF2-40B4-BE49-F238E27FC236}">
                  <a16:creationId xmlns:a16="http://schemas.microsoft.com/office/drawing/2014/main" id="{E4C1A49F-0DCE-418D-8995-107D9A083885}"/>
                </a:ext>
              </a:extLst>
            </p:cNvPr>
            <p:cNvSpPr/>
            <p:nvPr/>
          </p:nvSpPr>
          <p:spPr>
            <a:xfrm>
              <a:off x="2988221" y="2965504"/>
              <a:ext cx="352425" cy="972819"/>
            </a:xfrm>
            <a:custGeom>
              <a:avLst/>
              <a:gdLst/>
              <a:ahLst/>
              <a:cxnLst/>
              <a:rect l="l" t="t" r="r" b="b"/>
              <a:pathLst>
                <a:path w="352425" h="972819">
                  <a:moveTo>
                    <a:pt x="0" y="0"/>
                  </a:moveTo>
                  <a:lnTo>
                    <a:pt x="352285" y="0"/>
                  </a:lnTo>
                  <a:lnTo>
                    <a:pt x="352285" y="972578"/>
                  </a:lnTo>
                  <a:lnTo>
                    <a:pt x="0" y="972578"/>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0" name="object 35">
              <a:extLst>
                <a:ext uri="{FF2B5EF4-FFF2-40B4-BE49-F238E27FC236}">
                  <a16:creationId xmlns:a16="http://schemas.microsoft.com/office/drawing/2014/main" id="{30351A95-901F-4BEF-863B-274919D49E59}"/>
                </a:ext>
              </a:extLst>
            </p:cNvPr>
            <p:cNvSpPr/>
            <p:nvPr/>
          </p:nvSpPr>
          <p:spPr>
            <a:xfrm>
              <a:off x="2988221" y="2965504"/>
              <a:ext cx="352425" cy="0"/>
            </a:xfrm>
            <a:custGeom>
              <a:avLst/>
              <a:gdLst/>
              <a:ahLst/>
              <a:cxnLst/>
              <a:rect l="l" t="t" r="r" b="b"/>
              <a:pathLst>
                <a:path w="352425">
                  <a:moveTo>
                    <a:pt x="0" y="0"/>
                  </a:moveTo>
                  <a:lnTo>
                    <a:pt x="35228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1" name="object 36">
              <a:extLst>
                <a:ext uri="{FF2B5EF4-FFF2-40B4-BE49-F238E27FC236}">
                  <a16:creationId xmlns:a16="http://schemas.microsoft.com/office/drawing/2014/main" id="{26187675-3C32-4992-86B0-D408299C78FC}"/>
                </a:ext>
              </a:extLst>
            </p:cNvPr>
            <p:cNvSpPr/>
            <p:nvPr/>
          </p:nvSpPr>
          <p:spPr>
            <a:xfrm>
              <a:off x="2988221" y="3938082"/>
              <a:ext cx="352425" cy="0"/>
            </a:xfrm>
            <a:custGeom>
              <a:avLst/>
              <a:gdLst/>
              <a:ahLst/>
              <a:cxnLst/>
              <a:rect l="l" t="t" r="r" b="b"/>
              <a:pathLst>
                <a:path w="352425">
                  <a:moveTo>
                    <a:pt x="0" y="0"/>
                  </a:moveTo>
                  <a:lnTo>
                    <a:pt x="35228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2" name="object 37">
              <a:extLst>
                <a:ext uri="{FF2B5EF4-FFF2-40B4-BE49-F238E27FC236}">
                  <a16:creationId xmlns:a16="http://schemas.microsoft.com/office/drawing/2014/main" id="{71B07E83-D448-4236-9F4C-FF8773DEDFE7}"/>
                </a:ext>
              </a:extLst>
            </p:cNvPr>
            <p:cNvSpPr/>
            <p:nvPr/>
          </p:nvSpPr>
          <p:spPr>
            <a:xfrm>
              <a:off x="2988221" y="3611095"/>
              <a:ext cx="352425" cy="0"/>
            </a:xfrm>
            <a:custGeom>
              <a:avLst/>
              <a:gdLst/>
              <a:ahLst/>
              <a:cxnLst/>
              <a:rect l="l" t="t" r="r" b="b"/>
              <a:pathLst>
                <a:path w="352425">
                  <a:moveTo>
                    <a:pt x="0" y="0"/>
                  </a:moveTo>
                  <a:lnTo>
                    <a:pt x="35228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3" name="object 38">
              <a:extLst>
                <a:ext uri="{FF2B5EF4-FFF2-40B4-BE49-F238E27FC236}">
                  <a16:creationId xmlns:a16="http://schemas.microsoft.com/office/drawing/2014/main" id="{FBBA3BC6-AB73-454F-BD48-74F7EA16D056}"/>
                </a:ext>
              </a:extLst>
            </p:cNvPr>
            <p:cNvSpPr/>
            <p:nvPr/>
          </p:nvSpPr>
          <p:spPr>
            <a:xfrm>
              <a:off x="3139198" y="3476945"/>
              <a:ext cx="50800" cy="50800"/>
            </a:xfrm>
            <a:custGeom>
              <a:avLst/>
              <a:gdLst/>
              <a:ahLst/>
              <a:cxnLst/>
              <a:rect l="l" t="t" r="r" b="b"/>
              <a:pathLst>
                <a:path w="50800" h="50800">
                  <a:moveTo>
                    <a:pt x="0" y="50304"/>
                  </a:moveTo>
                  <a:lnTo>
                    <a:pt x="50330" y="0"/>
                  </a:lnTo>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4" name="object 39">
              <a:extLst>
                <a:ext uri="{FF2B5EF4-FFF2-40B4-BE49-F238E27FC236}">
                  <a16:creationId xmlns:a16="http://schemas.microsoft.com/office/drawing/2014/main" id="{87FA6CB8-9B88-43F7-9C6D-4414D9736F69}"/>
                </a:ext>
              </a:extLst>
            </p:cNvPr>
            <p:cNvSpPr/>
            <p:nvPr/>
          </p:nvSpPr>
          <p:spPr>
            <a:xfrm>
              <a:off x="3139198" y="3476945"/>
              <a:ext cx="50800" cy="50800"/>
            </a:xfrm>
            <a:custGeom>
              <a:avLst/>
              <a:gdLst/>
              <a:ahLst/>
              <a:cxnLst/>
              <a:rect l="l" t="t" r="r" b="b"/>
              <a:pathLst>
                <a:path w="50800" h="50800">
                  <a:moveTo>
                    <a:pt x="0" y="0"/>
                  </a:moveTo>
                  <a:lnTo>
                    <a:pt x="50330" y="50304"/>
                  </a:lnTo>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5" name="object 40">
              <a:extLst>
                <a:ext uri="{FF2B5EF4-FFF2-40B4-BE49-F238E27FC236}">
                  <a16:creationId xmlns:a16="http://schemas.microsoft.com/office/drawing/2014/main" id="{3D39526D-1414-469A-AAF3-6EEF8AEF79D3}"/>
                </a:ext>
              </a:extLst>
            </p:cNvPr>
            <p:cNvSpPr/>
            <p:nvPr/>
          </p:nvSpPr>
          <p:spPr>
            <a:xfrm>
              <a:off x="3499865" y="4038692"/>
              <a:ext cx="109220" cy="0"/>
            </a:xfrm>
            <a:custGeom>
              <a:avLst/>
              <a:gdLst/>
              <a:ahLst/>
              <a:cxnLst/>
              <a:rect l="l" t="t" r="r" b="b"/>
              <a:pathLst>
                <a:path w="109220">
                  <a:moveTo>
                    <a:pt x="0" y="0"/>
                  </a:moveTo>
                  <a:lnTo>
                    <a:pt x="10904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6" name="object 41">
              <a:extLst>
                <a:ext uri="{FF2B5EF4-FFF2-40B4-BE49-F238E27FC236}">
                  <a16:creationId xmlns:a16="http://schemas.microsoft.com/office/drawing/2014/main" id="{734D57C8-0201-4C53-A930-CC735E37497A}"/>
                </a:ext>
              </a:extLst>
            </p:cNvPr>
            <p:cNvSpPr/>
            <p:nvPr/>
          </p:nvSpPr>
          <p:spPr>
            <a:xfrm>
              <a:off x="3558578" y="4015070"/>
              <a:ext cx="0" cy="24130"/>
            </a:xfrm>
            <a:custGeom>
              <a:avLst/>
              <a:gdLst/>
              <a:ahLst/>
              <a:cxnLst/>
              <a:rect l="l" t="t" r="r" b="b"/>
              <a:pathLst>
                <a:path h="24130">
                  <a:moveTo>
                    <a:pt x="0" y="0"/>
                  </a:moveTo>
                  <a:lnTo>
                    <a:pt x="0" y="2362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7" name="object 42">
              <a:extLst>
                <a:ext uri="{FF2B5EF4-FFF2-40B4-BE49-F238E27FC236}">
                  <a16:creationId xmlns:a16="http://schemas.microsoft.com/office/drawing/2014/main" id="{FDF9DD94-98DA-4AF8-92A1-212A39230AFA}"/>
                </a:ext>
              </a:extLst>
            </p:cNvPr>
            <p:cNvSpPr/>
            <p:nvPr/>
          </p:nvSpPr>
          <p:spPr>
            <a:xfrm>
              <a:off x="3499865" y="3904542"/>
              <a:ext cx="109220" cy="0"/>
            </a:xfrm>
            <a:custGeom>
              <a:avLst/>
              <a:gdLst/>
              <a:ahLst/>
              <a:cxnLst/>
              <a:rect l="l" t="t" r="r" b="b"/>
              <a:pathLst>
                <a:path w="109220">
                  <a:moveTo>
                    <a:pt x="0" y="0"/>
                  </a:moveTo>
                  <a:lnTo>
                    <a:pt x="109042"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8" name="object 43">
              <a:extLst>
                <a:ext uri="{FF2B5EF4-FFF2-40B4-BE49-F238E27FC236}">
                  <a16:creationId xmlns:a16="http://schemas.microsoft.com/office/drawing/2014/main" id="{A4BF8914-175F-442E-9DFC-3FCA0BA5201F}"/>
                </a:ext>
              </a:extLst>
            </p:cNvPr>
            <p:cNvSpPr/>
            <p:nvPr/>
          </p:nvSpPr>
          <p:spPr>
            <a:xfrm>
              <a:off x="3558578" y="3904542"/>
              <a:ext cx="0" cy="50800"/>
            </a:xfrm>
            <a:custGeom>
              <a:avLst/>
              <a:gdLst/>
              <a:ahLst/>
              <a:cxnLst/>
              <a:rect l="l" t="t" r="r" b="b"/>
              <a:pathLst>
                <a:path h="50800">
                  <a:moveTo>
                    <a:pt x="0" y="0"/>
                  </a:moveTo>
                  <a:lnTo>
                    <a:pt x="0" y="5030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49" name="object 44">
              <a:extLst>
                <a:ext uri="{FF2B5EF4-FFF2-40B4-BE49-F238E27FC236}">
                  <a16:creationId xmlns:a16="http://schemas.microsoft.com/office/drawing/2014/main" id="{FAB8E956-E63B-400B-97D4-575C0FAF610E}"/>
                </a:ext>
              </a:extLst>
            </p:cNvPr>
            <p:cNvSpPr/>
            <p:nvPr/>
          </p:nvSpPr>
          <p:spPr>
            <a:xfrm>
              <a:off x="3381857" y="3985638"/>
              <a:ext cx="353695" cy="0"/>
            </a:xfrm>
            <a:custGeom>
              <a:avLst/>
              <a:gdLst/>
              <a:ahLst/>
              <a:cxnLst/>
              <a:rect l="l" t="t" r="r" b="b"/>
              <a:pathLst>
                <a:path w="353695">
                  <a:moveTo>
                    <a:pt x="0" y="0"/>
                  </a:moveTo>
                  <a:lnTo>
                    <a:pt x="353199" y="0"/>
                  </a:lnTo>
                </a:path>
              </a:pathLst>
            </a:custGeom>
            <a:ln w="58864">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0" name="object 45">
              <a:extLst>
                <a:ext uri="{FF2B5EF4-FFF2-40B4-BE49-F238E27FC236}">
                  <a16:creationId xmlns:a16="http://schemas.microsoft.com/office/drawing/2014/main" id="{54374050-D48E-49FE-AAE8-F82F75E3CD9D}"/>
                </a:ext>
              </a:extLst>
            </p:cNvPr>
            <p:cNvSpPr/>
            <p:nvPr/>
          </p:nvSpPr>
          <p:spPr>
            <a:xfrm>
              <a:off x="3383457" y="3957818"/>
              <a:ext cx="350520" cy="55880"/>
            </a:xfrm>
            <a:custGeom>
              <a:avLst/>
              <a:gdLst/>
              <a:ahLst/>
              <a:cxnLst/>
              <a:rect l="l" t="t" r="r" b="b"/>
              <a:pathLst>
                <a:path w="350520" h="55880">
                  <a:moveTo>
                    <a:pt x="0" y="0"/>
                  </a:moveTo>
                  <a:lnTo>
                    <a:pt x="349973" y="0"/>
                  </a:lnTo>
                  <a:lnTo>
                    <a:pt x="349973" y="55651"/>
                  </a:lnTo>
                  <a:lnTo>
                    <a:pt x="0" y="55651"/>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1" name="object 46">
              <a:extLst>
                <a:ext uri="{FF2B5EF4-FFF2-40B4-BE49-F238E27FC236}">
                  <a16:creationId xmlns:a16="http://schemas.microsoft.com/office/drawing/2014/main" id="{1EE06431-72BD-476D-B1A9-CE39F6AE5EDE}"/>
                </a:ext>
              </a:extLst>
            </p:cNvPr>
            <p:cNvSpPr/>
            <p:nvPr/>
          </p:nvSpPr>
          <p:spPr>
            <a:xfrm>
              <a:off x="3383457" y="3957818"/>
              <a:ext cx="350520" cy="0"/>
            </a:xfrm>
            <a:custGeom>
              <a:avLst/>
              <a:gdLst/>
              <a:ahLst/>
              <a:cxnLst/>
              <a:rect l="l" t="t" r="r" b="b"/>
              <a:pathLst>
                <a:path w="350520">
                  <a:moveTo>
                    <a:pt x="0" y="0"/>
                  </a:moveTo>
                  <a:lnTo>
                    <a:pt x="34997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2" name="object 47">
              <a:extLst>
                <a:ext uri="{FF2B5EF4-FFF2-40B4-BE49-F238E27FC236}">
                  <a16:creationId xmlns:a16="http://schemas.microsoft.com/office/drawing/2014/main" id="{CE0ADB4A-A287-4DB4-B710-FC6AD3D05C9F}"/>
                </a:ext>
              </a:extLst>
            </p:cNvPr>
            <p:cNvSpPr/>
            <p:nvPr/>
          </p:nvSpPr>
          <p:spPr>
            <a:xfrm>
              <a:off x="3383457" y="4013470"/>
              <a:ext cx="350520" cy="0"/>
            </a:xfrm>
            <a:custGeom>
              <a:avLst/>
              <a:gdLst/>
              <a:ahLst/>
              <a:cxnLst/>
              <a:rect l="l" t="t" r="r" b="b"/>
              <a:pathLst>
                <a:path w="350520">
                  <a:moveTo>
                    <a:pt x="0" y="0"/>
                  </a:moveTo>
                  <a:lnTo>
                    <a:pt x="34997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3" name="object 48">
              <a:extLst>
                <a:ext uri="{FF2B5EF4-FFF2-40B4-BE49-F238E27FC236}">
                  <a16:creationId xmlns:a16="http://schemas.microsoft.com/office/drawing/2014/main" id="{D7827E9E-6F7E-4208-8EE9-4A44483AE434}"/>
                </a:ext>
              </a:extLst>
            </p:cNvPr>
            <p:cNvSpPr/>
            <p:nvPr/>
          </p:nvSpPr>
          <p:spPr>
            <a:xfrm>
              <a:off x="3383457" y="3981669"/>
              <a:ext cx="350520" cy="0"/>
            </a:xfrm>
            <a:custGeom>
              <a:avLst/>
              <a:gdLst/>
              <a:ahLst/>
              <a:cxnLst/>
              <a:rect l="l" t="t" r="r" b="b"/>
              <a:pathLst>
                <a:path w="350520">
                  <a:moveTo>
                    <a:pt x="0" y="0"/>
                  </a:moveTo>
                  <a:lnTo>
                    <a:pt x="349973"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4" name="object 49">
              <a:extLst>
                <a:ext uri="{FF2B5EF4-FFF2-40B4-BE49-F238E27FC236}">
                  <a16:creationId xmlns:a16="http://schemas.microsoft.com/office/drawing/2014/main" id="{77DB4AFE-6907-4AC4-AF77-D1C8EA8E8216}"/>
                </a:ext>
              </a:extLst>
            </p:cNvPr>
            <p:cNvSpPr/>
            <p:nvPr/>
          </p:nvSpPr>
          <p:spPr>
            <a:xfrm>
              <a:off x="3533444" y="3957818"/>
              <a:ext cx="50165" cy="48260"/>
            </a:xfrm>
            <a:custGeom>
              <a:avLst/>
              <a:gdLst/>
              <a:ahLst/>
              <a:cxnLst/>
              <a:rect l="l" t="t" r="r" b="b"/>
              <a:pathLst>
                <a:path w="50164" h="48260">
                  <a:moveTo>
                    <a:pt x="0" y="47701"/>
                  </a:moveTo>
                  <a:lnTo>
                    <a:pt x="4999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5" name="object 50">
              <a:extLst>
                <a:ext uri="{FF2B5EF4-FFF2-40B4-BE49-F238E27FC236}">
                  <a16:creationId xmlns:a16="http://schemas.microsoft.com/office/drawing/2014/main" id="{14C683F7-3090-4DDB-972C-EE72FF550610}"/>
                </a:ext>
              </a:extLst>
            </p:cNvPr>
            <p:cNvSpPr/>
            <p:nvPr/>
          </p:nvSpPr>
          <p:spPr>
            <a:xfrm>
              <a:off x="3533444" y="3957818"/>
              <a:ext cx="50165" cy="48260"/>
            </a:xfrm>
            <a:custGeom>
              <a:avLst/>
              <a:gdLst/>
              <a:ahLst/>
              <a:cxnLst/>
              <a:rect l="l" t="t" r="r" b="b"/>
              <a:pathLst>
                <a:path w="50164" h="48260">
                  <a:moveTo>
                    <a:pt x="0" y="0"/>
                  </a:moveTo>
                  <a:lnTo>
                    <a:pt x="49999" y="47701"/>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56" name="object 51">
              <a:extLst>
                <a:ext uri="{FF2B5EF4-FFF2-40B4-BE49-F238E27FC236}">
                  <a16:creationId xmlns:a16="http://schemas.microsoft.com/office/drawing/2014/main" id="{141F28C4-8CF4-4A45-B76A-CEAC6D9E19F8}"/>
                </a:ext>
              </a:extLst>
            </p:cNvPr>
            <p:cNvSpPr txBox="1"/>
            <p:nvPr/>
          </p:nvSpPr>
          <p:spPr>
            <a:xfrm>
              <a:off x="1627789" y="3896750"/>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0" cap="none" spc="25" normalizeH="0" baseline="0" noProof="0" dirty="0">
                  <a:ln>
                    <a:noFill/>
                  </a:ln>
                  <a:solidFill>
                    <a:prstClr val="black"/>
                  </a:solidFill>
                  <a:effectLst/>
                  <a:uLnTx/>
                  <a:uFillTx/>
                  <a:latin typeface="Arial"/>
                  <a:ea typeface="ＭＳ Ｐゴシック" pitchFamily="34" charset="-128"/>
                  <a:cs typeface="Arial"/>
                </a:rPr>
                <a:t>2</a:t>
              </a:r>
              <a:r>
                <a:rPr kumimoji="0" sz="800" b="1" i="0" u="none" strike="noStrike" kern="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0" cap="none" spc="0" normalizeH="0" baseline="0" noProof="0" dirty="0">
                  <a:ln>
                    <a:noFill/>
                  </a:ln>
                  <a:solidFill>
                    <a:prstClr val="black"/>
                  </a:solidFill>
                  <a:effectLst/>
                  <a:uLnTx/>
                  <a:uFillTx/>
                  <a:latin typeface="Arial"/>
                  <a:ea typeface="ＭＳ Ｐゴシック" pitchFamily="34" charset="-128"/>
                  <a:cs typeface="Arial"/>
                </a:rPr>
                <a:t>0</a:t>
              </a:r>
              <a:endParaRPr kumimoji="0" sz="800" b="0" i="0" u="none" strike="noStrike" kern="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7" name="object 52">
              <a:extLst>
                <a:ext uri="{FF2B5EF4-FFF2-40B4-BE49-F238E27FC236}">
                  <a16:creationId xmlns:a16="http://schemas.microsoft.com/office/drawing/2014/main" id="{4CB370E0-1D5F-4B91-BC31-3898542A019A}"/>
                </a:ext>
              </a:extLst>
            </p:cNvPr>
            <p:cNvSpPr txBox="1"/>
            <p:nvPr/>
          </p:nvSpPr>
          <p:spPr>
            <a:xfrm>
              <a:off x="2306070" y="3816079"/>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0" cap="none" spc="25" normalizeH="0" baseline="0" noProof="0" dirty="0">
                  <a:ln>
                    <a:noFill/>
                  </a:ln>
                  <a:solidFill>
                    <a:prstClr val="black"/>
                  </a:solidFill>
                  <a:effectLst/>
                  <a:uLnTx/>
                  <a:uFillTx/>
                  <a:latin typeface="Arial"/>
                  <a:ea typeface="ＭＳ Ｐゴシック" pitchFamily="34" charset="-128"/>
                  <a:cs typeface="Arial"/>
                </a:rPr>
                <a:t>8</a:t>
              </a:r>
              <a:r>
                <a:rPr kumimoji="0" sz="800" b="1" i="0" u="none" strike="noStrike" kern="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0" cap="none" spc="0" normalizeH="0" baseline="0" noProof="0" dirty="0">
                  <a:ln>
                    <a:noFill/>
                  </a:ln>
                  <a:solidFill>
                    <a:prstClr val="black"/>
                  </a:solidFill>
                  <a:effectLst/>
                  <a:uLnTx/>
                  <a:uFillTx/>
                  <a:latin typeface="Arial"/>
                  <a:ea typeface="ＭＳ Ｐゴシック" pitchFamily="34" charset="-128"/>
                  <a:cs typeface="Arial"/>
                </a:rPr>
                <a:t>9</a:t>
              </a:r>
              <a:endParaRPr kumimoji="0" sz="800" b="0" i="0" u="none" strike="noStrike" kern="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8" name="object 53">
              <a:extLst>
                <a:ext uri="{FF2B5EF4-FFF2-40B4-BE49-F238E27FC236}">
                  <a16:creationId xmlns:a16="http://schemas.microsoft.com/office/drawing/2014/main" id="{295D2F9B-0C4D-4393-B3AA-63D02B8A339E}"/>
                </a:ext>
              </a:extLst>
            </p:cNvPr>
            <p:cNvSpPr txBox="1"/>
            <p:nvPr/>
          </p:nvSpPr>
          <p:spPr>
            <a:xfrm>
              <a:off x="2986608" y="3636000"/>
              <a:ext cx="353695" cy="135935"/>
            </a:xfrm>
            <a:prstGeom prst="rect">
              <a:avLst/>
            </a:prstGeom>
          </p:spPr>
          <p:txBody>
            <a:bodyPr vert="horz" wrap="square" lIns="0" tIns="12700" rIns="0" bIns="0" rtlCol="0">
              <a:spAutoFit/>
            </a:bodyPr>
            <a:lstStyle/>
            <a:p>
              <a:pPr marL="79375"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0" cap="none" spc="15" normalizeH="0" baseline="0" noProof="0" dirty="0">
                  <a:ln>
                    <a:noFill/>
                  </a:ln>
                  <a:solidFill>
                    <a:prstClr val="white"/>
                  </a:solidFill>
                  <a:effectLst/>
                  <a:uLnTx/>
                  <a:uFillTx/>
                  <a:latin typeface="Arial"/>
                  <a:ea typeface="ＭＳ Ｐゴシック" pitchFamily="34" charset="-128"/>
                  <a:cs typeface="Arial"/>
                </a:rPr>
                <a:t>18.1</a:t>
              </a:r>
              <a:endParaRPr kumimoji="0" sz="800" b="0" i="0" u="none" strike="noStrike" kern="0" cap="none" spc="0" normalizeH="0" baseline="0" noProof="0" dirty="0">
                <a:ln>
                  <a:noFill/>
                </a:ln>
                <a:solidFill>
                  <a:prstClr val="white"/>
                </a:solidFill>
                <a:effectLst/>
                <a:uLnTx/>
                <a:uFillTx/>
                <a:latin typeface="Arial"/>
                <a:ea typeface="ＭＳ Ｐゴシック" pitchFamily="34" charset="-128"/>
                <a:cs typeface="Arial"/>
              </a:endParaRPr>
            </a:p>
          </p:txBody>
        </p:sp>
        <p:sp>
          <p:nvSpPr>
            <p:cNvPr id="159" name="object 54">
              <a:extLst>
                <a:ext uri="{FF2B5EF4-FFF2-40B4-BE49-F238E27FC236}">
                  <a16:creationId xmlns:a16="http://schemas.microsoft.com/office/drawing/2014/main" id="{17A7B601-3D75-4EAD-9716-97CFC97A0E2F}"/>
                </a:ext>
              </a:extLst>
            </p:cNvPr>
            <p:cNvSpPr txBox="1"/>
            <p:nvPr/>
          </p:nvSpPr>
          <p:spPr>
            <a:xfrm>
              <a:off x="3745031" y="3896750"/>
              <a:ext cx="1727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0" cap="none" spc="25" normalizeH="0" baseline="0" noProof="0" dirty="0">
                  <a:ln>
                    <a:noFill/>
                  </a:ln>
                  <a:solidFill>
                    <a:prstClr val="black"/>
                  </a:solidFill>
                  <a:effectLst/>
                  <a:uLnTx/>
                  <a:uFillTx/>
                  <a:latin typeface="Arial"/>
                  <a:ea typeface="ＭＳ Ｐゴシック" pitchFamily="34" charset="-128"/>
                  <a:cs typeface="Arial"/>
                </a:rPr>
                <a:t>2</a:t>
              </a:r>
              <a:r>
                <a:rPr kumimoji="0" sz="800" b="1" i="0" u="none" strike="noStrike" kern="0" cap="none" spc="10" normalizeH="0" baseline="0" noProof="0" dirty="0">
                  <a:ln>
                    <a:noFill/>
                  </a:ln>
                  <a:solidFill>
                    <a:prstClr val="black"/>
                  </a:solidFill>
                  <a:effectLst/>
                  <a:uLnTx/>
                  <a:uFillTx/>
                  <a:latin typeface="Arial"/>
                  <a:ea typeface="ＭＳ Ｐゴシック" pitchFamily="34" charset="-128"/>
                  <a:cs typeface="Arial"/>
                </a:rPr>
                <a:t>.</a:t>
              </a:r>
              <a:r>
                <a:rPr kumimoji="0" sz="800" b="1" i="0" u="none" strike="noStrike" kern="0" cap="none" spc="0" normalizeH="0" baseline="0" noProof="0" dirty="0">
                  <a:ln>
                    <a:noFill/>
                  </a:ln>
                  <a:solidFill>
                    <a:prstClr val="black"/>
                  </a:solidFill>
                  <a:effectLst/>
                  <a:uLnTx/>
                  <a:uFillTx/>
                  <a:latin typeface="Arial"/>
                  <a:ea typeface="ＭＳ Ｐゴシック" pitchFamily="34" charset="-128"/>
                  <a:cs typeface="Arial"/>
                </a:rPr>
                <a:t>4</a:t>
              </a:r>
              <a:endParaRPr kumimoji="0" sz="800" b="0" i="0" u="none" strike="noStrike" kern="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95" name="Rectangle 194">
              <a:extLst>
                <a:ext uri="{FF2B5EF4-FFF2-40B4-BE49-F238E27FC236}">
                  <a16:creationId xmlns:a16="http://schemas.microsoft.com/office/drawing/2014/main" id="{C5CD42CC-8745-4411-8BBE-4757FB239D75}"/>
                </a:ext>
              </a:extLst>
            </p:cNvPr>
            <p:cNvSpPr/>
            <p:nvPr/>
          </p:nvSpPr>
          <p:spPr>
            <a:xfrm>
              <a:off x="524520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Caribbean, 2018</a:t>
              </a: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prevalence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among key populations</a:t>
              </a:r>
            </a:p>
          </p:txBody>
        </p:sp>
        <p:sp>
          <p:nvSpPr>
            <p:cNvPr id="95" name="Rectangle 94">
              <a:extLst>
                <a:ext uri="{FF2B5EF4-FFF2-40B4-BE49-F238E27FC236}">
                  <a16:creationId xmlns:a16="http://schemas.microsoft.com/office/drawing/2014/main" id="{82901BC7-0700-41C0-8DB2-C04892DCE002}"/>
                </a:ext>
              </a:extLst>
            </p:cNvPr>
            <p:cNvSpPr/>
            <p:nvPr/>
          </p:nvSpPr>
          <p:spPr>
            <a:xfrm>
              <a:off x="524520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Distribution of new HIV infections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(aged 15–49 years), by population group</a:t>
              </a:r>
            </a:p>
          </p:txBody>
        </p:sp>
        <p:sp>
          <p:nvSpPr>
            <p:cNvPr id="211" name="Rectangle 210">
              <a:extLst>
                <a:ext uri="{FF2B5EF4-FFF2-40B4-BE49-F238E27FC236}">
                  <a16:creationId xmlns:a16="http://schemas.microsoft.com/office/drawing/2014/main" id="{0922FD3B-9713-40D0-B7A1-83FE0384323F}"/>
                </a:ext>
              </a:extLst>
            </p:cNvPr>
            <p:cNvSpPr/>
            <p:nvPr/>
          </p:nvSpPr>
          <p:spPr>
            <a:xfrm>
              <a:off x="432000" y="4338000"/>
              <a:ext cx="108000" cy="108000"/>
            </a:xfrm>
            <a:prstGeom prst="rect">
              <a:avLst/>
            </a:prstGeom>
            <a:solidFill>
              <a:srgbClr val="F78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TextBox 209">
              <a:extLst>
                <a:ext uri="{FF2B5EF4-FFF2-40B4-BE49-F238E27FC236}">
                  <a16:creationId xmlns:a16="http://schemas.microsoft.com/office/drawing/2014/main" id="{28006A5A-5860-476E-8D1E-17663F79FF23}"/>
                </a:ext>
              </a:extLst>
            </p:cNvPr>
            <p:cNvSpPr txBox="1"/>
            <p:nvPr/>
          </p:nvSpPr>
          <p:spPr>
            <a:xfrm>
              <a:off x="576000" y="4320000"/>
              <a:ext cx="958596"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Sex workers, n = 9</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9" name="Rectangle 208">
              <a:extLst>
                <a:ext uri="{FF2B5EF4-FFF2-40B4-BE49-F238E27FC236}">
                  <a16:creationId xmlns:a16="http://schemas.microsoft.com/office/drawing/2014/main" id="{41680D92-001D-42AF-82F4-0FD1D7BC36F9}"/>
                </a:ext>
              </a:extLst>
            </p:cNvPr>
            <p:cNvSpPr/>
            <p:nvPr/>
          </p:nvSpPr>
          <p:spPr>
            <a:xfrm>
              <a:off x="1800000" y="4338000"/>
              <a:ext cx="108000" cy="108000"/>
            </a:xfrm>
            <a:prstGeom prst="rect">
              <a:avLst/>
            </a:prstGeom>
            <a:solidFill>
              <a:srgbClr val="FFE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Rectangle 207">
              <a:extLst>
                <a:ext uri="{FF2B5EF4-FFF2-40B4-BE49-F238E27FC236}">
                  <a16:creationId xmlns:a16="http://schemas.microsoft.com/office/drawing/2014/main" id="{72A2F8A2-B950-414C-9724-EA2FF99C953D}"/>
                </a:ext>
              </a:extLst>
            </p:cNvPr>
            <p:cNvSpPr/>
            <p:nvPr/>
          </p:nvSpPr>
          <p:spPr>
            <a:xfrm>
              <a:off x="1944000" y="4320000"/>
              <a:ext cx="2862963"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Gay men and other men who have sex with men, n = 10</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7" name="Rectangle 206">
              <a:extLst>
                <a:ext uri="{FF2B5EF4-FFF2-40B4-BE49-F238E27FC236}">
                  <a16:creationId xmlns:a16="http://schemas.microsoft.com/office/drawing/2014/main" id="{EEEA617A-C3F1-4853-BCF0-06225B466437}"/>
                </a:ext>
              </a:extLst>
            </p:cNvPr>
            <p:cNvSpPr/>
            <p:nvPr/>
          </p:nvSpPr>
          <p:spPr>
            <a:xfrm>
              <a:off x="432000" y="4554000"/>
              <a:ext cx="108000" cy="108000"/>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Rectangle 205">
              <a:extLst>
                <a:ext uri="{FF2B5EF4-FFF2-40B4-BE49-F238E27FC236}">
                  <a16:creationId xmlns:a16="http://schemas.microsoft.com/office/drawing/2014/main" id="{2BC64016-FDB4-416D-ADC3-87DECFF20933}"/>
                </a:ext>
              </a:extLst>
            </p:cNvPr>
            <p:cNvSpPr/>
            <p:nvPr/>
          </p:nvSpPr>
          <p:spPr>
            <a:xfrm>
              <a:off x="576000" y="4536000"/>
              <a:ext cx="1548501"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who inject drugs, n = 0</a:t>
              </a:r>
            </a:p>
          </p:txBody>
        </p:sp>
        <p:sp>
          <p:nvSpPr>
            <p:cNvPr id="205" name="Rectangle 204">
              <a:extLst>
                <a:ext uri="{FF2B5EF4-FFF2-40B4-BE49-F238E27FC236}">
                  <a16:creationId xmlns:a16="http://schemas.microsoft.com/office/drawing/2014/main" id="{EB8CEB18-3576-4AD7-BD85-3F1709FEE2EE}"/>
                </a:ext>
              </a:extLst>
            </p:cNvPr>
            <p:cNvSpPr/>
            <p:nvPr/>
          </p:nvSpPr>
          <p:spPr>
            <a:xfrm>
              <a:off x="2304000" y="4554000"/>
              <a:ext cx="108000" cy="108000"/>
            </a:xfrm>
            <a:prstGeom prst="rect">
              <a:avLst/>
            </a:prstGeom>
            <a:solidFill>
              <a:srgbClr val="88C5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Rectangle 203">
              <a:extLst>
                <a:ext uri="{FF2B5EF4-FFF2-40B4-BE49-F238E27FC236}">
                  <a16:creationId xmlns:a16="http://schemas.microsoft.com/office/drawing/2014/main" id="{86839D15-3EAB-4ACD-AC66-46671E9C97F7}"/>
                </a:ext>
              </a:extLst>
            </p:cNvPr>
            <p:cNvSpPr/>
            <p:nvPr/>
          </p:nvSpPr>
          <p:spPr>
            <a:xfrm>
              <a:off x="2448000" y="4536000"/>
              <a:ext cx="13561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Transgender people, n = 4</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2" name="Rectangle 201">
              <a:extLst>
                <a:ext uri="{FF2B5EF4-FFF2-40B4-BE49-F238E27FC236}">
                  <a16:creationId xmlns:a16="http://schemas.microsoft.com/office/drawing/2014/main" id="{2CB80449-51DE-4748-A040-F3DCB43AA934}"/>
                </a:ext>
              </a:extLst>
            </p:cNvPr>
            <p:cNvSpPr/>
            <p:nvPr/>
          </p:nvSpPr>
          <p:spPr>
            <a:xfrm>
              <a:off x="4124244" y="4536000"/>
              <a:ext cx="811119"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Prisoners, n = 6</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3" name="Rectangle 202">
              <a:extLst>
                <a:ext uri="{FF2B5EF4-FFF2-40B4-BE49-F238E27FC236}">
                  <a16:creationId xmlns:a16="http://schemas.microsoft.com/office/drawing/2014/main" id="{9BB85FB8-0046-41A3-9B46-40C5025E0E60}"/>
                </a:ext>
              </a:extLst>
            </p:cNvPr>
            <p:cNvSpPr/>
            <p:nvPr/>
          </p:nvSpPr>
          <p:spPr>
            <a:xfrm>
              <a:off x="3980244" y="4554000"/>
              <a:ext cx="108000" cy="108000"/>
            </a:xfrm>
            <a:prstGeom prst="rect">
              <a:avLst/>
            </a:prstGeom>
            <a:solidFill>
              <a:srgbClr val="EC00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Rectangle 214">
              <a:extLst>
                <a:ext uri="{FF2B5EF4-FFF2-40B4-BE49-F238E27FC236}">
                  <a16:creationId xmlns:a16="http://schemas.microsoft.com/office/drawing/2014/main" id="{E6900FF3-CB22-405D-9E13-0A7F051DE1F7}"/>
                </a:ext>
              </a:extLst>
            </p:cNvPr>
            <p:cNvSpPr/>
            <p:nvPr/>
          </p:nvSpPr>
          <p:spPr>
            <a:xfrm>
              <a:off x="0" y="5490000"/>
              <a:ext cx="2848170"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Global AIDS Monitoring, 2014–2018.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6" name="Rectangle 215">
              <a:extLst>
                <a:ext uri="{FF2B5EF4-FFF2-40B4-BE49-F238E27FC236}">
                  <a16:creationId xmlns:a16="http://schemas.microsoft.com/office/drawing/2014/main" id="{A45CD371-7FC1-4F64-9B7A-38E1E7FEDA1C}"/>
                </a:ext>
              </a:extLst>
            </p:cNvPr>
            <p:cNvSpPr/>
            <p:nvPr/>
          </p:nvSpPr>
          <p:spPr>
            <a:xfrm>
              <a:off x="5245200" y="5490000"/>
              <a:ext cx="2022005"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UNAIDS special analysis, 2019.</a:t>
              </a:r>
            </a:p>
          </p:txBody>
        </p:sp>
        <p:sp>
          <p:nvSpPr>
            <p:cNvPr id="161" name="object 68">
              <a:extLst>
                <a:ext uri="{FF2B5EF4-FFF2-40B4-BE49-F238E27FC236}">
                  <a16:creationId xmlns:a16="http://schemas.microsoft.com/office/drawing/2014/main" id="{F0348425-EC39-453E-9810-490C46871422}"/>
                </a:ext>
              </a:extLst>
            </p:cNvPr>
            <p:cNvSpPr/>
            <p:nvPr/>
          </p:nvSpPr>
          <p:spPr>
            <a:xfrm>
              <a:off x="6721462" y="2955650"/>
              <a:ext cx="1283402" cy="128329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2" name="object 69">
              <a:extLst>
                <a:ext uri="{FF2B5EF4-FFF2-40B4-BE49-F238E27FC236}">
                  <a16:creationId xmlns:a16="http://schemas.microsoft.com/office/drawing/2014/main" id="{304547EF-D2C9-4DA8-BB75-835B7E5C0A85}"/>
                </a:ext>
              </a:extLst>
            </p:cNvPr>
            <p:cNvSpPr txBox="1"/>
            <p:nvPr/>
          </p:nvSpPr>
          <p:spPr>
            <a:xfrm>
              <a:off x="7128000" y="2483031"/>
              <a:ext cx="634636" cy="307777"/>
            </a:xfrm>
            <a:prstGeom prst="rect">
              <a:avLst/>
            </a:prstGeom>
          </p:spPr>
          <p:txBody>
            <a:bodyPr vert="horz" wrap="square" lIns="0" tIns="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Sex</a:t>
              </a:r>
              <a:r>
                <a:rPr kumimoji="0" sz="900" b="0" i="0" u="none" strike="noStrike" kern="1200" cap="none" spc="-10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workers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 </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6%</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3" name="object 70">
              <a:extLst>
                <a:ext uri="{FF2B5EF4-FFF2-40B4-BE49-F238E27FC236}">
                  <a16:creationId xmlns:a16="http://schemas.microsoft.com/office/drawing/2014/main" id="{E5D4B629-ED3A-419A-AF80-3191343E22D1}"/>
                </a:ext>
              </a:extLst>
            </p:cNvPr>
            <p:cNvSpPr txBox="1"/>
            <p:nvPr/>
          </p:nvSpPr>
          <p:spPr>
            <a:xfrm>
              <a:off x="7830662" y="2628000"/>
              <a:ext cx="1650464" cy="307777"/>
            </a:xfrm>
            <a:prstGeom prst="rect">
              <a:avLst/>
            </a:prstGeom>
          </p:spPr>
          <p:txBody>
            <a:bodyPr vert="horz" wrap="square" lIns="0" tIns="0" rIns="0" bIns="0" rtlCol="0">
              <a:spAutoFit/>
            </a:bodyPr>
            <a:lstStyle/>
            <a:p>
              <a:pPr marL="0" marR="370205"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a:t>
              </a:r>
              <a:r>
                <a:rPr kumimoji="0" sz="900" b="0" i="0" u="none" strike="noStrike" kern="1200" cap="none" spc="-9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who inject</a:t>
              </a:r>
              <a:r>
                <a:rPr kumimoji="0" sz="900" b="0" i="0" u="none" strike="noStrike" kern="1200" cap="none" spc="-7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drugs  </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2%</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4" name="object 73">
              <a:extLst>
                <a:ext uri="{FF2B5EF4-FFF2-40B4-BE49-F238E27FC236}">
                  <a16:creationId xmlns:a16="http://schemas.microsoft.com/office/drawing/2014/main" id="{10294E44-A77E-4F5E-8D48-9E0343D7EE06}"/>
                </a:ext>
              </a:extLst>
            </p:cNvPr>
            <p:cNvSpPr txBox="1"/>
            <p:nvPr/>
          </p:nvSpPr>
          <p:spPr>
            <a:xfrm>
              <a:off x="7786087" y="4143283"/>
              <a:ext cx="1830633" cy="446276"/>
            </a:xfrm>
            <a:prstGeom prst="rect">
              <a:avLst/>
            </a:prstGeom>
          </p:spPr>
          <p:txBody>
            <a:bodyPr vert="horz" wrap="square" lIns="0" tIns="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Arial"/>
                </a:rPr>
                <a:t>Clients </a:t>
              </a:r>
              <a:r>
                <a:rPr kumimoji="0" sz="900" b="0" i="0" u="none" strike="noStrike" kern="1200" cap="none" spc="20" normalizeH="0" baseline="0" noProof="0" dirty="0">
                  <a:ln>
                    <a:noFill/>
                  </a:ln>
                  <a:solidFill>
                    <a:prstClr val="black">
                      <a:lumMod val="75000"/>
                      <a:lumOff val="25000"/>
                    </a:prstClr>
                  </a:solidFill>
                  <a:effectLst/>
                  <a:uLnTx/>
                  <a:uFillTx/>
                  <a:latin typeface="Arial"/>
                  <a:ea typeface="ＭＳ Ｐゴシック" pitchFamily="34" charset="-128"/>
                  <a:cs typeface="Arial"/>
                </a:rPr>
                <a:t>of </a:t>
              </a:r>
              <a:r>
                <a:rPr kumimoji="0" sz="900" b="0" i="0" u="none" strike="noStrike" kern="1200" cap="none" spc="-25" normalizeH="0" baseline="0" noProof="0" dirty="0">
                  <a:ln>
                    <a:noFill/>
                  </a:ln>
                  <a:solidFill>
                    <a:prstClr val="black">
                      <a:lumMod val="75000"/>
                      <a:lumOff val="25000"/>
                    </a:prstClr>
                  </a:solidFill>
                  <a:effectLst/>
                  <a:uLnTx/>
                  <a:uFillTx/>
                  <a:latin typeface="Arial"/>
                  <a:ea typeface="ＭＳ Ｐゴシック" pitchFamily="34" charset="-128"/>
                  <a:cs typeface="Arial"/>
                </a:rPr>
                <a:t>sex </a:t>
              </a: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workers </a:t>
              </a:r>
              <a:r>
                <a:rPr kumimoji="0" sz="9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rPr>
                <a:t>and</a:t>
              </a:r>
              <a:r>
                <a:rPr kumimoji="0" sz="900" b="0" i="0" u="none" strike="noStrike" kern="1200" cap="none" spc="-85" normalizeH="0" baseline="0" noProof="0" dirty="0">
                  <a:ln>
                    <a:noFill/>
                  </a:ln>
                  <a:solidFill>
                    <a:prstClr val="black">
                      <a:lumMod val="75000"/>
                      <a:lumOff val="25000"/>
                    </a:prstClr>
                  </a:solidFill>
                  <a:effectLst/>
                  <a:uLnTx/>
                  <a:uFillTx/>
                  <a:latin typeface="Arial"/>
                  <a:ea typeface="ＭＳ Ｐゴシック" pitchFamily="34" charset="-128"/>
                  <a:cs typeface="Arial"/>
                </a:rPr>
                <a:t> </a:t>
              </a:r>
              <a:r>
                <a:rPr kumimoji="0" sz="900" b="0" i="0" u="none" strike="noStrike" kern="1200" cap="none" spc="-25" normalizeH="0" baseline="0" noProof="0" dirty="0">
                  <a:ln>
                    <a:noFill/>
                  </a:ln>
                  <a:solidFill>
                    <a:prstClr val="black">
                      <a:lumMod val="75000"/>
                      <a:lumOff val="25000"/>
                    </a:prstClr>
                  </a:solidFill>
                  <a:effectLst/>
                  <a:uLnTx/>
                  <a:uFillTx/>
                  <a:latin typeface="Arial"/>
                  <a:ea typeface="ＭＳ Ｐゴシック" pitchFamily="34" charset="-128"/>
                  <a:cs typeface="Arial"/>
                </a:rPr>
                <a:t>sex </a:t>
              </a:r>
              <a:r>
                <a:rPr kumimoji="0" sz="9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Arial"/>
                </a:rPr>
                <a:t>partners </a:t>
              </a:r>
              <a:r>
                <a:rPr kumimoji="0" sz="900" b="0" i="0" u="none" strike="noStrike" kern="1200" cap="none" spc="20" normalizeH="0" baseline="0" noProof="0" dirty="0">
                  <a:ln>
                    <a:noFill/>
                  </a:ln>
                  <a:solidFill>
                    <a:prstClr val="black">
                      <a:lumMod val="75000"/>
                      <a:lumOff val="25000"/>
                    </a:prstClr>
                  </a:solidFill>
                  <a:effectLst/>
                  <a:uLnTx/>
                  <a:uFillTx/>
                  <a:latin typeface="Arial"/>
                  <a:ea typeface="ＭＳ Ｐゴシック" pitchFamily="34" charset="-128"/>
                  <a:cs typeface="Arial"/>
                </a:rPr>
                <a:t>of </a:t>
              </a: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other </a:t>
              </a:r>
              <a:r>
                <a:rPr kumimoji="0" sz="900" b="0" i="0" u="none" strike="noStrike" kern="1200" cap="none" spc="-15" normalizeH="0" baseline="0" noProof="0" dirty="0">
                  <a:ln>
                    <a:noFill/>
                  </a:ln>
                  <a:solidFill>
                    <a:prstClr val="black">
                      <a:lumMod val="75000"/>
                      <a:lumOff val="25000"/>
                    </a:prstClr>
                  </a:solidFill>
                  <a:effectLst/>
                  <a:uLnTx/>
                  <a:uFillTx/>
                  <a:latin typeface="Arial"/>
                  <a:ea typeface="ＭＳ Ｐゴシック" pitchFamily="34" charset="-128"/>
                  <a:cs typeface="Arial"/>
                </a:rPr>
                <a:t>key </a:t>
              </a: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populations</a:t>
              </a:r>
              <a:endParaRPr kumimoji="0" sz="9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12%</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5" name="object 74">
              <a:extLst>
                <a:ext uri="{FF2B5EF4-FFF2-40B4-BE49-F238E27FC236}">
                  <a16:creationId xmlns:a16="http://schemas.microsoft.com/office/drawing/2014/main" id="{1F470C92-D62C-4A99-B446-BFBB2D3331A1}"/>
                </a:ext>
              </a:extLst>
            </p:cNvPr>
            <p:cNvSpPr txBox="1"/>
            <p:nvPr/>
          </p:nvSpPr>
          <p:spPr>
            <a:xfrm>
              <a:off x="6084000" y="3516929"/>
              <a:ext cx="554042" cy="446276"/>
            </a:xfrm>
            <a:prstGeom prst="rect">
              <a:avLst/>
            </a:prstGeom>
          </p:spPr>
          <p:txBody>
            <a:bodyPr vert="horz" wrap="square" lIns="0" tIns="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Remaining  </a:t>
              </a:r>
              <a:r>
                <a:rPr kumimoji="0" sz="900" b="0" i="0" u="none" strike="noStrike" kern="1200" cap="none" spc="15" normalizeH="0" baseline="0" noProof="0" dirty="0">
                  <a:ln>
                    <a:noFill/>
                  </a:ln>
                  <a:solidFill>
                    <a:prstClr val="black">
                      <a:lumMod val="75000"/>
                      <a:lumOff val="25000"/>
                    </a:prstClr>
                  </a:solidFill>
                  <a:effectLst/>
                  <a:uLnTx/>
                  <a:uFillTx/>
                  <a:latin typeface="Arial"/>
                  <a:ea typeface="ＭＳ Ｐゴシック" pitchFamily="34" charset="-128"/>
                  <a:cs typeface="Arial"/>
                </a:rPr>
                <a:t>population  </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53%</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6" name="object 110">
              <a:extLst>
                <a:ext uri="{FF2B5EF4-FFF2-40B4-BE49-F238E27FC236}">
                  <a16:creationId xmlns:a16="http://schemas.microsoft.com/office/drawing/2014/main" id="{01BDA504-CAE8-498B-802B-3B15078EB770}"/>
                </a:ext>
              </a:extLst>
            </p:cNvPr>
            <p:cNvSpPr txBox="1"/>
            <p:nvPr/>
          </p:nvSpPr>
          <p:spPr>
            <a:xfrm>
              <a:off x="8033282" y="3772671"/>
              <a:ext cx="1083543" cy="307777"/>
            </a:xfrm>
            <a:prstGeom prst="rect">
              <a:avLst/>
            </a:prstGeom>
          </p:spPr>
          <p:txBody>
            <a:bodyPr vert="horz"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Transgender</a:t>
              </a:r>
              <a:r>
                <a:rPr kumimoji="0" sz="900" b="0" i="0" u="none" strike="noStrike" kern="1200" cap="none" spc="-80" normalizeH="0" baseline="0" noProof="0" dirty="0">
                  <a:ln>
                    <a:noFill/>
                  </a:ln>
                  <a:solidFill>
                    <a:prstClr val="black">
                      <a:lumMod val="75000"/>
                      <a:lumOff val="25000"/>
                    </a:prstClr>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Arial"/>
                </a:rPr>
                <a:t>women</a:t>
              </a:r>
              <a:endParaRPr kumimoji="0" lang="en-GB" sz="9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5" normalizeH="0" baseline="0" noProof="0" dirty="0">
                  <a:ln>
                    <a:noFill/>
                  </a:ln>
                  <a:solidFill>
                    <a:prstClr val="black"/>
                  </a:solidFill>
                  <a:effectLst/>
                  <a:uLnTx/>
                  <a:uFillTx/>
                  <a:latin typeface="Arial"/>
                  <a:ea typeface="ＭＳ Ｐゴシック" pitchFamily="34" charset="-128"/>
                  <a:cs typeface="Arial"/>
                </a:rPr>
                <a:t>5%</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7" name="object 70">
              <a:extLst>
                <a:ext uri="{FF2B5EF4-FFF2-40B4-BE49-F238E27FC236}">
                  <a16:creationId xmlns:a16="http://schemas.microsoft.com/office/drawing/2014/main" id="{61C7E211-9972-47C8-B272-EADAE598CE2E}"/>
                </a:ext>
              </a:extLst>
            </p:cNvPr>
            <p:cNvSpPr txBox="1"/>
            <p:nvPr/>
          </p:nvSpPr>
          <p:spPr>
            <a:xfrm>
              <a:off x="8076702" y="3142352"/>
              <a:ext cx="1283402" cy="446276"/>
            </a:xfrm>
            <a:prstGeom prst="rect">
              <a:avLst/>
            </a:prstGeom>
          </p:spPr>
          <p:txBody>
            <a:bodyPr vert="horz"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20" normalizeH="0" baseline="0" noProof="0" dirty="0">
                  <a:ln>
                    <a:noFill/>
                  </a:ln>
                  <a:solidFill>
                    <a:prstClr val="black">
                      <a:lumMod val="75000"/>
                      <a:lumOff val="25000"/>
                    </a:prstClr>
                  </a:solidFill>
                  <a:effectLst/>
                  <a:uLnTx/>
                  <a:uFillTx/>
                  <a:latin typeface="Arial"/>
                  <a:ea typeface="ＭＳ Ｐゴシック" pitchFamily="34" charset="-128"/>
                  <a:cs typeface="Arial"/>
                </a:rPr>
                <a:t>Gay </a:t>
              </a:r>
              <a:r>
                <a:rPr kumimoji="0" sz="9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Arial"/>
                </a:rPr>
                <a:t>men</a:t>
              </a:r>
              <a:r>
                <a:rPr kumimoji="0" sz="900" b="0" i="0" u="none" strike="noStrike" kern="1200" cap="none" spc="-75" normalizeH="0" baseline="0" noProof="0" dirty="0">
                  <a:ln>
                    <a:noFill/>
                  </a:ln>
                  <a:solidFill>
                    <a:prstClr val="black">
                      <a:lumMod val="75000"/>
                      <a:lumOff val="25000"/>
                    </a:prstClr>
                  </a:solidFill>
                  <a:effectLst/>
                  <a:uLnTx/>
                  <a:uFillTx/>
                  <a:latin typeface="Arial"/>
                  <a:ea typeface="ＭＳ Ｐゴシック" pitchFamily="34" charset="-128"/>
                  <a:cs typeface="Arial"/>
                </a:rPr>
                <a:t> </a:t>
              </a:r>
              <a:r>
                <a:rPr kumimoji="0" sz="9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rPr>
                <a:t>and</a:t>
              </a:r>
              <a:r>
                <a:rPr kumimoji="0" lang="en-GB" sz="9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rPr>
                <a:t> </a:t>
              </a: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other </a:t>
              </a:r>
              <a:r>
                <a:rPr kumimoji="0" sz="9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Arial"/>
                </a:rPr>
                <a:t>men who </a:t>
              </a:r>
              <a:r>
                <a:rPr kumimoji="0" sz="900" b="0" i="0" u="none" strike="noStrike" kern="1200" cap="none" spc="-15" normalizeH="0" baseline="0" noProof="0" dirty="0">
                  <a:ln>
                    <a:noFill/>
                  </a:ln>
                  <a:solidFill>
                    <a:prstClr val="black">
                      <a:lumMod val="75000"/>
                      <a:lumOff val="25000"/>
                    </a:prstClr>
                  </a:solidFill>
                  <a:effectLst/>
                  <a:uLnTx/>
                  <a:uFillTx/>
                  <a:latin typeface="Arial"/>
                  <a:ea typeface="ＭＳ Ｐゴシック" pitchFamily="34" charset="-128"/>
                  <a:cs typeface="Arial"/>
                </a:rPr>
                <a:t>have</a:t>
              </a:r>
              <a:r>
                <a:rPr kumimoji="0" sz="900" b="0" i="0" u="none" strike="noStrike" kern="1200" cap="none" spc="-130" normalizeH="0" baseline="0" noProof="0" dirty="0">
                  <a:ln>
                    <a:noFill/>
                  </a:ln>
                  <a:solidFill>
                    <a:prstClr val="black">
                      <a:lumMod val="75000"/>
                      <a:lumOff val="25000"/>
                    </a:prstClr>
                  </a:solidFill>
                  <a:effectLst/>
                  <a:uLnTx/>
                  <a:uFillTx/>
                  <a:latin typeface="Arial"/>
                  <a:ea typeface="ＭＳ Ｐゴシック" pitchFamily="34" charset="-128"/>
                  <a:cs typeface="Arial"/>
                </a:rPr>
                <a:t> </a:t>
              </a:r>
              <a:r>
                <a:rPr kumimoji="0" sz="900" b="0" i="0" u="none" strike="noStrike" kern="1200" cap="none" spc="-25" normalizeH="0" baseline="0" noProof="0" dirty="0">
                  <a:ln>
                    <a:noFill/>
                  </a:ln>
                  <a:solidFill>
                    <a:prstClr val="black">
                      <a:lumMod val="75000"/>
                      <a:lumOff val="25000"/>
                    </a:prstClr>
                  </a:solidFill>
                  <a:effectLst/>
                  <a:uLnTx/>
                  <a:uFillTx/>
                  <a:latin typeface="Arial"/>
                  <a:ea typeface="ＭＳ Ｐゴシック" pitchFamily="34" charset="-128"/>
                  <a:cs typeface="Arial"/>
                </a:rPr>
                <a:t>sex  </a:t>
              </a:r>
              <a:r>
                <a:rPr kumimoji="0" sz="900" b="0" i="0" u="none" strike="noStrike" kern="1200" cap="none" spc="10" normalizeH="0" baseline="0" noProof="0" dirty="0">
                  <a:ln>
                    <a:noFill/>
                  </a:ln>
                  <a:solidFill>
                    <a:prstClr val="black">
                      <a:lumMod val="75000"/>
                      <a:lumOff val="25000"/>
                    </a:prstClr>
                  </a:solidFill>
                  <a:effectLst/>
                  <a:uLnTx/>
                  <a:uFillTx/>
                  <a:latin typeface="Arial"/>
                  <a:ea typeface="ＭＳ Ｐゴシック" pitchFamily="34" charset="-128"/>
                  <a:cs typeface="Arial"/>
                </a:rPr>
                <a:t>with </a:t>
              </a:r>
              <a:r>
                <a:rPr kumimoji="0" sz="9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rPr>
                <a:t>men  </a:t>
              </a:r>
              <a:endParaRPr kumimoji="0" lang="en-GB" sz="9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22%</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cxnSp>
          <p:nvCxnSpPr>
            <p:cNvPr id="168" name="Straight Connector 167">
              <a:extLst>
                <a:ext uri="{FF2B5EF4-FFF2-40B4-BE49-F238E27FC236}">
                  <a16:creationId xmlns:a16="http://schemas.microsoft.com/office/drawing/2014/main" id="{D6CCA679-025B-43CB-9619-604797656F59}"/>
                </a:ext>
              </a:extLst>
            </p:cNvPr>
            <p:cNvCxnSpPr>
              <a:cxnSpLocks/>
            </p:cNvCxnSpPr>
            <p:nvPr/>
          </p:nvCxnSpPr>
          <p:spPr>
            <a:xfrm>
              <a:off x="7303740" y="2797200"/>
              <a:ext cx="179489" cy="14400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EFA71E01-99F0-4E4C-80BC-A4C375811C89}"/>
                </a:ext>
              </a:extLst>
            </p:cNvPr>
            <p:cNvCxnSpPr>
              <a:cxnSpLocks/>
            </p:cNvCxnSpPr>
            <p:nvPr/>
          </p:nvCxnSpPr>
          <p:spPr>
            <a:xfrm flipH="1">
              <a:off x="7638318" y="2907131"/>
              <a:ext cx="179489" cy="851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2969358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4">
            <a:extLst>
              <a:ext uri="{FF2B5EF4-FFF2-40B4-BE49-F238E27FC236}">
                <a16:creationId xmlns:a16="http://schemas.microsoft.com/office/drawing/2014/main" id="{8BCC4431-A1C4-4674-937C-79D5B1E36406}"/>
              </a:ext>
            </a:extLst>
          </p:cNvPr>
          <p:cNvGraphicFramePr>
            <a:graphicFrameLocks noGrp="1"/>
          </p:cNvGraphicFramePr>
          <p:nvPr/>
        </p:nvGraphicFramePr>
        <p:xfrm>
          <a:off x="360000" y="1620000"/>
          <a:ext cx="9576000" cy="2502000"/>
        </p:xfrm>
        <a:graphic>
          <a:graphicData uri="http://schemas.openxmlformats.org/drawingml/2006/table">
            <a:tbl>
              <a:tblPr firstRow="1" bandRow="1"/>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756000">
                  <a:extLst>
                    <a:ext uri="{9D8B030D-6E8A-4147-A177-3AD203B41FA5}">
                      <a16:colId xmlns:a16="http://schemas.microsoft.com/office/drawing/2014/main" val="20002"/>
                    </a:ext>
                  </a:extLst>
                </a:gridCol>
                <a:gridCol w="792000">
                  <a:extLst>
                    <a:ext uri="{9D8B030D-6E8A-4147-A177-3AD203B41FA5}">
                      <a16:colId xmlns:a16="http://schemas.microsoft.com/office/drawing/2014/main" val="20003"/>
                    </a:ext>
                  </a:extLst>
                </a:gridCol>
                <a:gridCol w="756000">
                  <a:extLst>
                    <a:ext uri="{9D8B030D-6E8A-4147-A177-3AD203B41FA5}">
                      <a16:colId xmlns:a16="http://schemas.microsoft.com/office/drawing/2014/main" val="20004"/>
                    </a:ext>
                  </a:extLst>
                </a:gridCol>
                <a:gridCol w="756000">
                  <a:extLst>
                    <a:ext uri="{9D8B030D-6E8A-4147-A177-3AD203B41FA5}">
                      <a16:colId xmlns:a16="http://schemas.microsoft.com/office/drawing/2014/main" val="20005"/>
                    </a:ext>
                  </a:extLst>
                </a:gridCol>
                <a:gridCol w="756000">
                  <a:extLst>
                    <a:ext uri="{9D8B030D-6E8A-4147-A177-3AD203B41FA5}">
                      <a16:colId xmlns:a16="http://schemas.microsoft.com/office/drawing/2014/main" val="20006"/>
                    </a:ext>
                  </a:extLst>
                </a:gridCol>
                <a:gridCol w="756000">
                  <a:extLst>
                    <a:ext uri="{9D8B030D-6E8A-4147-A177-3AD203B41FA5}">
                      <a16:colId xmlns:a16="http://schemas.microsoft.com/office/drawing/2014/main" val="20007"/>
                    </a:ext>
                  </a:extLst>
                </a:gridCol>
                <a:gridCol w="756000">
                  <a:extLst>
                    <a:ext uri="{9D8B030D-6E8A-4147-A177-3AD203B41FA5}">
                      <a16:colId xmlns:a16="http://schemas.microsoft.com/office/drawing/2014/main" val="20008"/>
                    </a:ext>
                  </a:extLst>
                </a:gridCol>
                <a:gridCol w="756000">
                  <a:extLst>
                    <a:ext uri="{9D8B030D-6E8A-4147-A177-3AD203B41FA5}">
                      <a16:colId xmlns:a16="http://schemas.microsoft.com/office/drawing/2014/main" val="20009"/>
                    </a:ext>
                  </a:extLst>
                </a:gridCol>
                <a:gridCol w="756000">
                  <a:extLst>
                    <a:ext uri="{9D8B030D-6E8A-4147-A177-3AD203B41FA5}">
                      <a16:colId xmlns:a16="http://schemas.microsoft.com/office/drawing/2014/main" val="20010"/>
                    </a:ext>
                  </a:extLst>
                </a:gridCol>
                <a:gridCol w="756000">
                  <a:extLst>
                    <a:ext uri="{9D8B030D-6E8A-4147-A177-3AD203B41FA5}">
                      <a16:colId xmlns:a16="http://schemas.microsoft.com/office/drawing/2014/main" val="20011"/>
                    </a:ext>
                  </a:extLst>
                </a:gridCol>
              </a:tblGrid>
              <a:tr h="11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Country</a:t>
                      </a:r>
                    </a:p>
                  </a:txBody>
                  <a:tcPr marL="36000" marR="0" marT="72000" marB="0">
                    <a:lnL w="6350" cap="flat" cmpd="sng" algn="ctr">
                      <a:solidFill>
                        <a:schemeClr val="tx1">
                          <a:lumMod val="75000"/>
                          <a:lumOff val="2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National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Sex workers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lang="en-GB" sz="800" b="1" kern="1200" spc="0" baseline="0" dirty="0">
                          <a:solidFill>
                            <a:schemeClr val="bg1"/>
                          </a:solidFill>
                          <a:latin typeface="+mn-lt"/>
                          <a:ea typeface="+mn-ea"/>
                          <a:cs typeface="Arial"/>
                        </a:rPr>
                        <a:t>S</a:t>
                      </a:r>
                      <a:r>
                        <a:rPr sz="800" b="1" kern="1200" spc="0" baseline="0" dirty="0">
                          <a:solidFill>
                            <a:schemeClr val="bg1"/>
                          </a:solidFill>
                          <a:latin typeface="+mn-lt"/>
                          <a:ea typeface="+mn-ea"/>
                          <a:cs typeface="Arial"/>
                        </a:rPr>
                        <a:t>ex workers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extLst>
                  <a:ext uri="{0D108BD9-81ED-4DB2-BD59-A6C34878D82A}">
                    <a16:rowId xmlns:a16="http://schemas.microsoft.com/office/drawing/2014/main" val="10000"/>
                  </a:ext>
                </a:extLst>
              </a:tr>
              <a:tr h="216000">
                <a:tc>
                  <a:txBody>
                    <a:bodyPr/>
                    <a:lstStyle/>
                    <a:p>
                      <a:pPr marL="53975" marR="61594" algn="l" defTabSz="914400" rtl="0" eaLnBrk="1" fontAlgn="ctr" latinLnBrk="0" hangingPunct="1">
                        <a:lnSpc>
                          <a:spcPct val="100000"/>
                        </a:lnSpc>
                        <a:spcBef>
                          <a:spcPts val="0"/>
                        </a:spcBef>
                      </a:pPr>
                      <a:r>
                        <a:rPr lang="fr-CH" sz="800" kern="1200" spc="-15" dirty="0">
                          <a:solidFill>
                            <a:schemeClr val="tx1"/>
                          </a:solidFill>
                          <a:latin typeface="Arial"/>
                          <a:ea typeface="+mn-ea"/>
                          <a:cs typeface="Arial"/>
                        </a:rPr>
                        <a:t>Bahamas</a:t>
                      </a:r>
                    </a:p>
                  </a:txBody>
                  <a:tcPr marL="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319 000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2300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0.73</a:t>
                      </a:r>
                    </a:p>
                  </a:txBody>
                  <a:tcPr marL="0" marR="252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6000">
                <a:tc>
                  <a:txBody>
                    <a:bodyPr/>
                    <a:lstStyle/>
                    <a:p>
                      <a:pPr marL="53975" marR="61594" algn="l" defTabSz="914400" rtl="0" eaLnBrk="1" fontAlgn="ctr" latinLnBrk="0" hangingPunct="1">
                        <a:lnSpc>
                          <a:spcPct val="100000"/>
                        </a:lnSpc>
                        <a:spcBef>
                          <a:spcPts val="0"/>
                        </a:spcBef>
                      </a:pPr>
                      <a:r>
                        <a:rPr lang="fr-CH" sz="800" kern="1200" spc="-15" dirty="0" err="1">
                          <a:solidFill>
                            <a:schemeClr val="tx1"/>
                          </a:solidFill>
                          <a:latin typeface="Arial"/>
                          <a:ea typeface="+mn-ea"/>
                          <a:cs typeface="Arial"/>
                        </a:rPr>
                        <a:t>Dominican</a:t>
                      </a:r>
                      <a:r>
                        <a:rPr lang="fr-CH" sz="800" kern="1200" spc="-15" dirty="0">
                          <a:solidFill>
                            <a:schemeClr val="tx1"/>
                          </a:solidFill>
                          <a:latin typeface="Arial"/>
                          <a:ea typeface="+mn-ea"/>
                          <a:cs typeface="Arial"/>
                        </a:rPr>
                        <a:t> </a:t>
                      </a:r>
                      <a:r>
                        <a:rPr lang="fr-CH" sz="800" kern="1200" spc="-15" dirty="0" err="1">
                          <a:solidFill>
                            <a:schemeClr val="tx1"/>
                          </a:solidFill>
                          <a:latin typeface="Arial"/>
                          <a:ea typeface="+mn-ea"/>
                          <a:cs typeface="Arial"/>
                        </a:rPr>
                        <a:t>Republic</a:t>
                      </a:r>
                      <a:endParaRPr lang="fr-CH" sz="800" kern="1200" spc="-15" dirty="0">
                        <a:solidFill>
                          <a:schemeClr val="tx1"/>
                        </a:solidFill>
                        <a:latin typeface="Arial"/>
                        <a:ea typeface="+mn-ea"/>
                        <a:cs typeface="Arial"/>
                      </a:endParaRPr>
                    </a:p>
                  </a:txBody>
                  <a:tcPr marL="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7 731 000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130 000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1.71</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9400</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0.12</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20 000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dirty="0">
                          <a:solidFill>
                            <a:schemeClr val="tx1"/>
                          </a:solidFill>
                          <a:effectLst/>
                          <a:latin typeface="Arial" panose="020B0604020202020204" pitchFamily="34" charset="0"/>
                        </a:rPr>
                        <a:t>0.26</a:t>
                      </a:r>
                    </a:p>
                  </a:txBody>
                  <a:tcPr marL="0" marR="252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6000">
                <a:tc>
                  <a:txBody>
                    <a:bodyPr/>
                    <a:lstStyle/>
                    <a:p>
                      <a:pPr marL="53975" marR="61594" algn="l" defTabSz="914400" rtl="0" eaLnBrk="1" fontAlgn="ctr" latinLnBrk="0" hangingPunct="1">
                        <a:lnSpc>
                          <a:spcPct val="100000"/>
                        </a:lnSpc>
                        <a:spcBef>
                          <a:spcPts val="0"/>
                        </a:spcBef>
                      </a:pPr>
                      <a:r>
                        <a:rPr lang="fr-CH" sz="800" kern="1200" spc="-15">
                          <a:solidFill>
                            <a:schemeClr val="tx1"/>
                          </a:solidFill>
                          <a:latin typeface="Arial"/>
                          <a:ea typeface="+mn-ea"/>
                          <a:cs typeface="Arial"/>
                        </a:rPr>
                        <a:t>Haiti</a:t>
                      </a:r>
                    </a:p>
                  </a:txBody>
                  <a:tcPr marL="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a:solidFill>
                            <a:schemeClr val="tx1"/>
                          </a:solidFill>
                          <a:effectLst/>
                          <a:latin typeface="Arial" panose="020B0604020202020204" pitchFamily="34" charset="0"/>
                        </a:rPr>
                        <a:t>7 487 000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11 000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r>
                        <a:rPr lang="en-CH" sz="800" b="0" i="0" u="none" strike="noStrike">
                          <a:solidFill>
                            <a:schemeClr val="tx1"/>
                          </a:solidFill>
                          <a:effectLst/>
                          <a:latin typeface="Arial" panose="020B0604020202020204" pitchFamily="34" charset="0"/>
                        </a:rPr>
                        <a:t>0.14</a:t>
                      </a:r>
                    </a:p>
                  </a:txBody>
                  <a:tcPr marL="0" marR="252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6000">
                <a:tc>
                  <a:txBody>
                    <a:bodyPr/>
                    <a:lstStyle/>
                    <a:p>
                      <a:pPr marL="53975" marR="61594" algn="l" defTabSz="914400" rtl="0" eaLnBrk="1" fontAlgn="ctr" latinLnBrk="0" hangingPunct="1">
                        <a:lnSpc>
                          <a:spcPct val="100000"/>
                        </a:lnSpc>
                        <a:spcBef>
                          <a:spcPts val="0"/>
                        </a:spcBef>
                      </a:pPr>
                      <a:r>
                        <a:rPr lang="fr-CH" sz="800" kern="1200" spc="-15">
                          <a:solidFill>
                            <a:schemeClr val="tx1"/>
                          </a:solidFill>
                          <a:latin typeface="Arial"/>
                          <a:ea typeface="+mn-ea"/>
                          <a:cs typeface="Arial"/>
                        </a:rPr>
                        <a:t>Jamaica</a:t>
                      </a:r>
                    </a:p>
                  </a:txBody>
                  <a:tcPr marL="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a:solidFill>
                            <a:schemeClr val="tx1"/>
                          </a:solidFill>
                          <a:effectLst/>
                          <a:latin typeface="Arial" panose="020B0604020202020204" pitchFamily="34" charset="0"/>
                        </a:rPr>
                        <a:t>2 243 000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42 000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1.89</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3800</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0.17</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6000">
                <a:tc>
                  <a:txBody>
                    <a:bodyPr/>
                    <a:lstStyle/>
                    <a:p>
                      <a:pPr marL="53975" marR="61594" algn="l" defTabSz="914400" rtl="0" eaLnBrk="1" fontAlgn="ctr" latinLnBrk="0" hangingPunct="1">
                        <a:lnSpc>
                          <a:spcPct val="100000"/>
                        </a:lnSpc>
                        <a:spcBef>
                          <a:spcPts val="0"/>
                        </a:spcBef>
                      </a:pPr>
                      <a:r>
                        <a:rPr lang="fr-CH" sz="800" kern="1200" spc="-15">
                          <a:solidFill>
                            <a:schemeClr val="tx1"/>
                          </a:solidFill>
                          <a:latin typeface="Arial"/>
                          <a:ea typeface="+mn-ea"/>
                          <a:cs typeface="Arial"/>
                        </a:rPr>
                        <a:t>Saint Lucia</a:t>
                      </a:r>
                    </a:p>
                  </a:txBody>
                  <a:tcPr marL="0" marR="0"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a:solidFill>
                            <a:schemeClr val="tx1"/>
                          </a:solidFill>
                          <a:effectLst/>
                          <a:latin typeface="Arial" panose="020B0604020202020204" pitchFamily="34" charset="0"/>
                        </a:rPr>
                        <a:t>146 000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3000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2.05</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0000">
                <a:tc>
                  <a:txBody>
                    <a:bodyPr/>
                    <a:lstStyle/>
                    <a:p>
                      <a:pPr marL="53975" marR="61594" algn="l" defTabSz="914400" rtl="0" eaLnBrk="1" fontAlgn="ctr" latinLnBrk="0" hangingPunct="1">
                        <a:lnSpc>
                          <a:spcPct val="100000"/>
                        </a:lnSpc>
                        <a:spcBef>
                          <a:spcPts val="0"/>
                        </a:spcBef>
                      </a:pPr>
                      <a:r>
                        <a:rPr lang="en-GB" sz="800" kern="1200" spc="-15" dirty="0">
                          <a:solidFill>
                            <a:schemeClr val="tx1"/>
                          </a:solidFill>
                          <a:latin typeface="Arial"/>
                          <a:ea typeface="+mn-ea"/>
                          <a:cs typeface="Arial"/>
                        </a:rPr>
                        <a:t>Saint Vincent and the Grenadines</a:t>
                      </a:r>
                    </a:p>
                  </a:txBody>
                  <a:tcPr marL="0" marR="9525" marT="0"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lnSpc>
                          <a:spcPct val="100000"/>
                        </a:lnSpc>
                        <a:spcBef>
                          <a:spcPts val="0"/>
                        </a:spcBef>
                      </a:pPr>
                      <a:r>
                        <a:rPr lang="en-CH" sz="800" b="0" i="0" u="none" strike="noStrike" dirty="0">
                          <a:solidFill>
                            <a:schemeClr val="tx1"/>
                          </a:solidFill>
                          <a:effectLst/>
                          <a:latin typeface="Arial" panose="020B0604020202020204" pitchFamily="34" charset="0"/>
                        </a:rPr>
                        <a:t>83 000</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fontAlgn="t">
                        <a:lnSpc>
                          <a:spcPct val="100000"/>
                        </a:lnSpc>
                        <a:spcBef>
                          <a:spcPts val="0"/>
                        </a:spcBef>
                      </a:pPr>
                      <a:r>
                        <a:rPr lang="en-CH" sz="800" b="0" i="0" u="none" strike="noStrike">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FFF39A"/>
                    </a:solidFill>
                  </a:tcPr>
                </a:tc>
                <a:tc>
                  <a:txBody>
                    <a:bodyPr/>
                    <a:lstStyle/>
                    <a:p>
                      <a:pPr algn="r" fontAlgn="t">
                        <a:lnSpc>
                          <a:spcPct val="100000"/>
                        </a:lnSpc>
                        <a:spcBef>
                          <a:spcPts val="0"/>
                        </a:spcBef>
                      </a:pPr>
                      <a:r>
                        <a:rPr lang="en-CH" sz="800" b="0" i="0" u="none" strike="noStrike">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spcBef>
                          <a:spcPts val="0"/>
                        </a:spcBef>
                      </a:pPr>
                      <a:r>
                        <a:rPr lang="en-CH" sz="800" b="0" i="0" u="none" strike="noStrike" dirty="0">
                          <a:solidFill>
                            <a:schemeClr val="tx1"/>
                          </a:solidFill>
                          <a:effectLst/>
                          <a:latin typeface="Arial" panose="020B0604020202020204" pitchFamily="34" charset="0"/>
                        </a:rPr>
                        <a:t> </a:t>
                      </a:r>
                    </a:p>
                  </a:txBody>
                  <a:tcPr marL="0" marR="180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p>
                      <a:pPr algn="r" fontAlgn="t"/>
                      <a:r>
                        <a:rPr lang="en-CH" sz="800" b="0" i="0" u="none" strike="noStrike" dirty="0">
                          <a:solidFill>
                            <a:schemeClr val="tx1"/>
                          </a:solidFill>
                          <a:effectLst/>
                          <a:latin typeface="Arial" panose="020B0604020202020204" pitchFamily="34" charset="0"/>
                        </a:rPr>
                        <a:t> </a:t>
                      </a:r>
                    </a:p>
                  </a:txBody>
                  <a:tcPr marL="0" marR="252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pSp>
        <p:nvGrpSpPr>
          <p:cNvPr id="2" name="Group 1">
            <a:extLst>
              <a:ext uri="{FF2B5EF4-FFF2-40B4-BE49-F238E27FC236}">
                <a16:creationId xmlns:a16="http://schemas.microsoft.com/office/drawing/2014/main" id="{F4414E90-3780-4690-A6BA-D5F84A018EA7}"/>
              </a:ext>
            </a:extLst>
          </p:cNvPr>
          <p:cNvGrpSpPr/>
          <p:nvPr/>
        </p:nvGrpSpPr>
        <p:grpSpPr>
          <a:xfrm>
            <a:off x="0" y="0"/>
            <a:ext cx="10285200" cy="6096221"/>
            <a:chOff x="0" y="0"/>
            <a:chExt cx="10285200" cy="609622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Estimated size of key populations, Caribbean,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5850000"/>
              <a:ext cx="6943739" cy="24622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2018; United Nations, Department of Economic and Social Affairs, Population Division. World population prospects: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the 2017 revision. 2018 (custom data acquired via website).</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32" name="Group 31">
              <a:extLst>
                <a:ext uri="{FF2B5EF4-FFF2-40B4-BE49-F238E27FC236}">
                  <a16:creationId xmlns:a16="http://schemas.microsoft.com/office/drawing/2014/main" id="{77653525-ECBE-47CE-9959-3337B16EAAD7}"/>
                </a:ext>
              </a:extLst>
            </p:cNvPr>
            <p:cNvGrpSpPr/>
            <p:nvPr/>
          </p:nvGrpSpPr>
          <p:grpSpPr>
            <a:xfrm>
              <a:off x="432000" y="4932000"/>
              <a:ext cx="5890357" cy="138499"/>
              <a:chOff x="720000" y="4500000"/>
              <a:chExt cx="5890357" cy="138499"/>
            </a:xfrm>
          </p:grpSpPr>
          <p:grpSp>
            <p:nvGrpSpPr>
              <p:cNvPr id="4" name="Group 3">
                <a:extLst>
                  <a:ext uri="{FF2B5EF4-FFF2-40B4-BE49-F238E27FC236}">
                    <a16:creationId xmlns:a16="http://schemas.microsoft.com/office/drawing/2014/main" id="{60170454-4197-4ADA-9B57-7948E285C24A}"/>
                  </a:ext>
                </a:extLst>
              </p:cNvPr>
              <p:cNvGrpSpPr/>
              <p:nvPr/>
            </p:nvGrpSpPr>
            <p:grpSpPr>
              <a:xfrm>
                <a:off x="2844000" y="4500000"/>
                <a:ext cx="1689295" cy="138499"/>
                <a:chOff x="3532575" y="4500000"/>
                <a:chExt cx="1689295" cy="138499"/>
              </a:xfrm>
            </p:grpSpPr>
            <p:sp>
              <p:nvSpPr>
                <p:cNvPr id="17" name="object 14">
                  <a:extLst>
                    <a:ext uri="{FF2B5EF4-FFF2-40B4-BE49-F238E27FC236}">
                      <a16:creationId xmlns:a16="http://schemas.microsoft.com/office/drawing/2014/main" id="{3BF573EF-D027-4348-87D9-2B6F29DE8AF4}"/>
                    </a:ext>
                  </a:extLst>
                </p:cNvPr>
                <p:cNvSpPr/>
                <p:nvPr/>
              </p:nvSpPr>
              <p:spPr>
                <a:xfrm>
                  <a:off x="3532575"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83D0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 name="TextBox 17">
                  <a:extLst>
                    <a:ext uri="{FF2B5EF4-FFF2-40B4-BE49-F238E27FC236}">
                      <a16:creationId xmlns:a16="http://schemas.microsoft.com/office/drawing/2014/main" id="{0E935F64-E908-4A70-B633-F5972180C3A3}"/>
                    </a:ext>
                  </a:extLst>
                </p:cNvPr>
                <p:cNvSpPr txBox="1"/>
                <p:nvPr/>
              </p:nvSpPr>
              <p:spPr>
                <a:xfrm>
                  <a:off x="3676575" y="4500000"/>
                  <a:ext cx="1545295"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Local population size estimate</a:t>
                  </a:r>
                </a:p>
              </p:txBody>
            </p:sp>
          </p:grpSp>
          <p:grpSp>
            <p:nvGrpSpPr>
              <p:cNvPr id="29" name="Group 28">
                <a:extLst>
                  <a:ext uri="{FF2B5EF4-FFF2-40B4-BE49-F238E27FC236}">
                    <a16:creationId xmlns:a16="http://schemas.microsoft.com/office/drawing/2014/main" id="{5E06D784-EB50-42CB-912E-0B979F36B23D}"/>
                  </a:ext>
                </a:extLst>
              </p:cNvPr>
              <p:cNvGrpSpPr/>
              <p:nvPr/>
            </p:nvGrpSpPr>
            <p:grpSpPr>
              <a:xfrm>
                <a:off x="4824000" y="4500000"/>
                <a:ext cx="951913" cy="138499"/>
                <a:chOff x="7418479" y="4500000"/>
                <a:chExt cx="951913" cy="138499"/>
              </a:xfrm>
            </p:grpSpPr>
            <p:sp>
              <p:nvSpPr>
                <p:cNvPr id="20" name="object 15">
                  <a:extLst>
                    <a:ext uri="{FF2B5EF4-FFF2-40B4-BE49-F238E27FC236}">
                      <a16:creationId xmlns:a16="http://schemas.microsoft.com/office/drawing/2014/main" id="{89EEAA3D-9F21-43BC-B4BE-ACE3DA77F7F9}"/>
                    </a:ext>
                  </a:extLst>
                </p:cNvPr>
                <p:cNvSpPr/>
                <p:nvPr/>
              </p:nvSpPr>
              <p:spPr>
                <a:xfrm>
                  <a:off x="74184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F3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C2B62A3C-260B-4A8A-9BD9-7877CFF48912}"/>
                    </a:ext>
                  </a:extLst>
                </p:cNvPr>
                <p:cNvSpPr txBox="1"/>
                <p:nvPr/>
              </p:nvSpPr>
              <p:spPr>
                <a:xfrm>
                  <a:off x="7562479" y="4500000"/>
                  <a:ext cx="807913"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Insufficient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1" name="Group 30">
                <a:extLst>
                  <a:ext uri="{FF2B5EF4-FFF2-40B4-BE49-F238E27FC236}">
                    <a16:creationId xmlns:a16="http://schemas.microsoft.com/office/drawing/2014/main" id="{6C6AE5E8-233E-4A0C-A02A-8B7FE66008AA}"/>
                  </a:ext>
                </a:extLst>
              </p:cNvPr>
              <p:cNvGrpSpPr/>
              <p:nvPr/>
            </p:nvGrpSpPr>
            <p:grpSpPr>
              <a:xfrm>
                <a:off x="6062400" y="4500000"/>
                <a:ext cx="547957" cy="138499"/>
                <a:chOff x="9420079" y="4500000"/>
                <a:chExt cx="547957" cy="138499"/>
              </a:xfrm>
            </p:grpSpPr>
            <p:sp>
              <p:nvSpPr>
                <p:cNvPr id="24" name="object 16">
                  <a:extLst>
                    <a:ext uri="{FF2B5EF4-FFF2-40B4-BE49-F238E27FC236}">
                      <a16:creationId xmlns:a16="http://schemas.microsoft.com/office/drawing/2014/main" id="{61A6E4DA-D9D5-48D2-AC22-C9E785FF6CDA}"/>
                    </a:ext>
                  </a:extLst>
                </p:cNvPr>
                <p:cNvSpPr/>
                <p:nvPr/>
              </p:nvSpPr>
              <p:spPr>
                <a:xfrm>
                  <a:off x="94200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DEDE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 name="TextBox 24">
                  <a:extLst>
                    <a:ext uri="{FF2B5EF4-FFF2-40B4-BE49-F238E27FC236}">
                      <a16:creationId xmlns:a16="http://schemas.microsoft.com/office/drawing/2014/main" id="{07C132F7-67AB-4664-88E5-F347B7F54C3F}"/>
                    </a:ext>
                  </a:extLst>
                </p:cNvPr>
                <p:cNvSpPr txBox="1"/>
                <p:nvPr/>
              </p:nvSpPr>
              <p:spPr>
                <a:xfrm>
                  <a:off x="9564079" y="4500000"/>
                  <a:ext cx="403957"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No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 name="Group 2">
                <a:extLst>
                  <a:ext uri="{FF2B5EF4-FFF2-40B4-BE49-F238E27FC236}">
                    <a16:creationId xmlns:a16="http://schemas.microsoft.com/office/drawing/2014/main" id="{D8886F6E-946C-42FA-BE0D-ED35D44CBE80}"/>
                  </a:ext>
                </a:extLst>
              </p:cNvPr>
              <p:cNvGrpSpPr/>
              <p:nvPr/>
            </p:nvGrpSpPr>
            <p:grpSpPr>
              <a:xfrm>
                <a:off x="720000" y="4500000"/>
                <a:ext cx="1836771" cy="138499"/>
                <a:chOff x="720000" y="4500000"/>
                <a:chExt cx="1836771" cy="138499"/>
              </a:xfrm>
            </p:grpSpPr>
            <p:sp>
              <p:nvSpPr>
                <p:cNvPr id="27" name="object 13">
                  <a:extLst>
                    <a:ext uri="{FF2B5EF4-FFF2-40B4-BE49-F238E27FC236}">
                      <a16:creationId xmlns:a16="http://schemas.microsoft.com/office/drawing/2014/main" id="{50E582ED-F257-4432-875A-563BC5E381DE}"/>
                    </a:ext>
                  </a:extLst>
                </p:cNvPr>
                <p:cNvSpPr/>
                <p:nvPr/>
              </p:nvSpPr>
              <p:spPr>
                <a:xfrm>
                  <a:off x="720000"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8" name="TextBox 27">
                  <a:extLst>
                    <a:ext uri="{FF2B5EF4-FFF2-40B4-BE49-F238E27FC236}">
                      <a16:creationId xmlns:a16="http://schemas.microsoft.com/office/drawing/2014/main" id="{18DA4204-07AC-4CEE-A4CB-77084D882524}"/>
                    </a:ext>
                  </a:extLst>
                </p:cNvPr>
                <p:cNvSpPr txBox="1"/>
                <p:nvPr/>
              </p:nvSpPr>
              <p:spPr>
                <a:xfrm>
                  <a:off x="864000" y="4500000"/>
                  <a:ext cx="169277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National population size estimate</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grpSp>
    </p:spTree>
    <p:extLst>
      <p:ext uri="{BB962C8B-B14F-4D97-AF65-F5344CB8AC3E}">
        <p14:creationId xmlns:p14="http://schemas.microsoft.com/office/powerpoint/2010/main" val="30576771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1386C74-4D49-4452-AF4B-64AE2047FBEB}"/>
              </a:ext>
            </a:extLst>
          </p:cNvPr>
          <p:cNvGrpSpPr/>
          <p:nvPr/>
        </p:nvGrpSpPr>
        <p:grpSpPr>
          <a:xfrm>
            <a:off x="0" y="0"/>
            <a:ext cx="10285200" cy="6153111"/>
            <a:chOff x="0" y="0"/>
            <a:chExt cx="10285200" cy="6153111"/>
          </a:xfrm>
        </p:grpSpPr>
        <p:sp>
          <p:nvSpPr>
            <p:cNvPr id="101" name="object 24">
              <a:extLst>
                <a:ext uri="{FF2B5EF4-FFF2-40B4-BE49-F238E27FC236}">
                  <a16:creationId xmlns:a16="http://schemas.microsoft.com/office/drawing/2014/main" id="{86614135-BF7A-4941-A90A-B0F48A4B6EBF}"/>
                </a:ext>
              </a:extLst>
            </p:cNvPr>
            <p:cNvSpPr/>
            <p:nvPr/>
          </p:nvSpPr>
          <p:spPr>
            <a:xfrm>
              <a:off x="2088623" y="2052000"/>
              <a:ext cx="0" cy="2304000"/>
            </a:xfrm>
            <a:custGeom>
              <a:avLst/>
              <a:gdLst/>
              <a:ahLst/>
              <a:cxnLst/>
              <a:rect l="l" t="t" r="r" b="b"/>
              <a:pathLst>
                <a:path h="1734820">
                  <a:moveTo>
                    <a:pt x="0" y="0"/>
                  </a:moveTo>
                  <a:lnTo>
                    <a:pt x="0" y="1734324"/>
                  </a:lnTo>
                </a:path>
              </a:pathLst>
            </a:custGeom>
            <a:ln w="3822">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02" name="object 27">
              <a:extLst>
                <a:ext uri="{FF2B5EF4-FFF2-40B4-BE49-F238E27FC236}">
                  <a16:creationId xmlns:a16="http://schemas.microsoft.com/office/drawing/2014/main" id="{F34AD945-66C9-40DA-8990-9E756147DA8F}"/>
                </a:ext>
              </a:extLst>
            </p:cNvPr>
            <p:cNvSpPr txBox="1"/>
            <p:nvPr/>
          </p:nvSpPr>
          <p:spPr>
            <a:xfrm>
              <a:off x="2287284" y="4464000"/>
              <a:ext cx="1584176"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103" name="object 28">
              <a:extLst>
                <a:ext uri="{FF2B5EF4-FFF2-40B4-BE49-F238E27FC236}">
                  <a16:creationId xmlns:a16="http://schemas.microsoft.com/office/drawing/2014/main" id="{58EC1809-5315-4489-9858-259C108E2FFD}"/>
                </a:ext>
              </a:extLst>
            </p:cNvPr>
            <p:cNvSpPr txBox="1"/>
            <p:nvPr/>
          </p:nvSpPr>
          <p:spPr>
            <a:xfrm>
              <a:off x="4312800" y="4464000"/>
              <a:ext cx="1489483"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on treatment</a:t>
              </a:r>
            </a:p>
          </p:txBody>
        </p:sp>
        <p:sp>
          <p:nvSpPr>
            <p:cNvPr id="104" name="object 29">
              <a:extLst>
                <a:ext uri="{FF2B5EF4-FFF2-40B4-BE49-F238E27FC236}">
                  <a16:creationId xmlns:a16="http://schemas.microsoft.com/office/drawing/2014/main" id="{4373B9FF-AAE8-4CA1-BF52-29AB08D96D59}"/>
                </a:ext>
              </a:extLst>
            </p:cNvPr>
            <p:cNvSpPr txBox="1"/>
            <p:nvPr/>
          </p:nvSpPr>
          <p:spPr>
            <a:xfrm>
              <a:off x="6079652" y="4464000"/>
              <a:ext cx="1920064"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105" name="object 30">
              <a:extLst>
                <a:ext uri="{FF2B5EF4-FFF2-40B4-BE49-F238E27FC236}">
                  <a16:creationId xmlns:a16="http://schemas.microsoft.com/office/drawing/2014/main" id="{8F7F1134-7730-47DF-A59C-2A8D2DBE4BD7}"/>
                </a:ext>
              </a:extLst>
            </p:cNvPr>
            <p:cNvSpPr txBox="1"/>
            <p:nvPr/>
          </p:nvSpPr>
          <p:spPr>
            <a:xfrm>
              <a:off x="644400" y="2970000"/>
              <a:ext cx="780020" cy="615553"/>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Number of people living  with HIV</a:t>
              </a:r>
              <a:endPar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lang="en-GB" sz="1000" dirty="0">
                  <a:solidFill>
                    <a:prstClr val="black">
                      <a:lumMod val="75000"/>
                      <a:lumOff val="25000"/>
                    </a:prstClr>
                  </a:solidFill>
                  <a:latin typeface="Arial" panose="020B0604020202020204" pitchFamily="34" charset="0"/>
                  <a:cs typeface="Arial" panose="020B0604020202020204" pitchFamily="34" charset="0"/>
                </a:rPr>
                <a:t>(million)</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6" name="object 30">
              <a:extLst>
                <a:ext uri="{FF2B5EF4-FFF2-40B4-BE49-F238E27FC236}">
                  <a16:creationId xmlns:a16="http://schemas.microsoft.com/office/drawing/2014/main" id="{D230E97B-5480-446F-B3A9-B763D0D6CCFC}"/>
                </a:ext>
              </a:extLst>
            </p:cNvPr>
            <p:cNvSpPr txBox="1"/>
            <p:nvPr/>
          </p:nvSpPr>
          <p:spPr>
            <a:xfrm>
              <a:off x="1819372" y="1980000"/>
              <a:ext cx="141064"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25</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7" name="object 30">
              <a:extLst>
                <a:ext uri="{FF2B5EF4-FFF2-40B4-BE49-F238E27FC236}">
                  <a16:creationId xmlns:a16="http://schemas.microsoft.com/office/drawing/2014/main" id="{14CE0625-E0F8-4950-BBF7-A93513EB9903}"/>
                </a:ext>
              </a:extLst>
            </p:cNvPr>
            <p:cNvSpPr txBox="1"/>
            <p:nvPr/>
          </p:nvSpPr>
          <p:spPr>
            <a:xfrm>
              <a:off x="1819372" y="2440800"/>
              <a:ext cx="141064"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lang="fr-CH" sz="1000" spc="-20" dirty="0">
                  <a:solidFill>
                    <a:prstClr val="black">
                      <a:lumMod val="75000"/>
                      <a:lumOff val="25000"/>
                    </a:prstClr>
                  </a:solidFill>
                  <a:latin typeface="Arial" panose="020B0604020202020204" pitchFamily="34" charset="0"/>
                  <a:cs typeface="Arial" panose="020B0604020202020204" pitchFamily="34" charset="0"/>
                </a:rPr>
                <a:t>20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8" name="object 30">
              <a:extLst>
                <a:ext uri="{FF2B5EF4-FFF2-40B4-BE49-F238E27FC236}">
                  <a16:creationId xmlns:a16="http://schemas.microsoft.com/office/drawing/2014/main" id="{09AC5440-5BFD-4259-AB43-C836E592D117}"/>
                </a:ext>
              </a:extLst>
            </p:cNvPr>
            <p:cNvSpPr txBox="1"/>
            <p:nvPr/>
          </p:nvSpPr>
          <p:spPr>
            <a:xfrm>
              <a:off x="1819372" y="2901600"/>
              <a:ext cx="141064"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15</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9" name="object 30">
              <a:extLst>
                <a:ext uri="{FF2B5EF4-FFF2-40B4-BE49-F238E27FC236}">
                  <a16:creationId xmlns:a16="http://schemas.microsoft.com/office/drawing/2014/main" id="{35466835-F6B7-4463-ACB0-0367A9749DAA}"/>
                </a:ext>
              </a:extLst>
            </p:cNvPr>
            <p:cNvSpPr txBox="1"/>
            <p:nvPr/>
          </p:nvSpPr>
          <p:spPr>
            <a:xfrm>
              <a:off x="1819372" y="3362400"/>
              <a:ext cx="141064"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lang="fr-CH" sz="1000" spc="-20" dirty="0">
                  <a:solidFill>
                    <a:prstClr val="black">
                      <a:lumMod val="75000"/>
                      <a:lumOff val="25000"/>
                    </a:prstClr>
                  </a:solidFill>
                  <a:latin typeface="Arial" panose="020B0604020202020204" pitchFamily="34" charset="0"/>
                  <a:cs typeface="Arial" panose="020B0604020202020204" pitchFamily="34" charset="0"/>
                </a:rPr>
                <a:t>10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10" name="object 30">
              <a:extLst>
                <a:ext uri="{FF2B5EF4-FFF2-40B4-BE49-F238E27FC236}">
                  <a16:creationId xmlns:a16="http://schemas.microsoft.com/office/drawing/2014/main" id="{D8E19739-E67C-4EC6-9189-902D6C37266A}"/>
                </a:ext>
              </a:extLst>
            </p:cNvPr>
            <p:cNvSpPr txBox="1"/>
            <p:nvPr/>
          </p:nvSpPr>
          <p:spPr>
            <a:xfrm>
              <a:off x="1887339" y="38232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12" name="object 30">
              <a:extLst>
                <a:ext uri="{FF2B5EF4-FFF2-40B4-BE49-F238E27FC236}">
                  <a16:creationId xmlns:a16="http://schemas.microsoft.com/office/drawing/2014/main" id="{12085324-6DA6-4C00-B9C9-8273C145DC8D}"/>
                </a:ext>
              </a:extLst>
            </p:cNvPr>
            <p:cNvSpPr txBox="1"/>
            <p:nvPr/>
          </p:nvSpPr>
          <p:spPr>
            <a:xfrm>
              <a:off x="1887339" y="42840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6" name="object 31">
              <a:extLst>
                <a:ext uri="{FF2B5EF4-FFF2-40B4-BE49-F238E27FC236}">
                  <a16:creationId xmlns:a16="http://schemas.microsoft.com/office/drawing/2014/main" id="{FE59DAD6-8EB1-4DBB-9AB5-0EEEC3611A66}"/>
                </a:ext>
              </a:extLst>
            </p:cNvPr>
            <p:cNvSpPr txBox="1"/>
            <p:nvPr/>
          </p:nvSpPr>
          <p:spPr>
            <a:xfrm>
              <a:off x="3439372" y="2610000"/>
              <a:ext cx="962543" cy="540533"/>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1.1 million</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7" name="object 32">
              <a:extLst>
                <a:ext uri="{FF2B5EF4-FFF2-40B4-BE49-F238E27FC236}">
                  <a16:creationId xmlns:a16="http://schemas.microsoft.com/office/drawing/2014/main" id="{FA71DC84-600E-4C2D-A233-5E9206F5B800}"/>
                </a:ext>
              </a:extLst>
            </p:cNvPr>
            <p:cNvSpPr txBox="1"/>
            <p:nvPr/>
          </p:nvSpPr>
          <p:spPr>
            <a:xfrm>
              <a:off x="5419372" y="2790000"/>
              <a:ext cx="962543" cy="691215"/>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and  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lang="en-GB" sz="1400" dirty="0">
                  <a:solidFill>
                    <a:prstClr val="black">
                      <a:lumMod val="75000"/>
                      <a:lumOff val="25000"/>
                    </a:prstClr>
                  </a:solidFill>
                  <a:latin typeface="Arial" panose="020B0604020202020204" pitchFamily="34" charset="0"/>
                  <a:cs typeface="Arial" panose="020B0604020202020204" pitchFamily="34" charset="0"/>
                </a:rPr>
                <a:t>3.</a:t>
              </a: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 million</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8" name="object 33">
              <a:extLst>
                <a:ext uri="{FF2B5EF4-FFF2-40B4-BE49-F238E27FC236}">
                  <a16:creationId xmlns:a16="http://schemas.microsoft.com/office/drawing/2014/main" id="{DF5CAE5E-C114-42A9-81D8-FDB118C07064}"/>
                </a:ext>
              </a:extLst>
            </p:cNvPr>
            <p:cNvSpPr txBox="1"/>
            <p:nvPr/>
          </p:nvSpPr>
          <p:spPr>
            <a:xfrm>
              <a:off x="7399372" y="2916000"/>
              <a:ext cx="962543" cy="537327"/>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all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spc="0" dirty="0">
                  <a:solidFill>
                    <a:prstClr val="black">
                      <a:lumMod val="75000"/>
                      <a:lumOff val="25000"/>
                    </a:prstClr>
                  </a:solidFill>
                </a:rPr>
                <a:t>3.</a:t>
              </a: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 million</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9" name="object 34">
              <a:extLst>
                <a:ext uri="{FF2B5EF4-FFF2-40B4-BE49-F238E27FC236}">
                  <a16:creationId xmlns:a16="http://schemas.microsoft.com/office/drawing/2014/main" id="{3509C2F6-CBE7-4C26-AFFA-E8D341577173}"/>
                </a:ext>
              </a:extLst>
            </p:cNvPr>
            <p:cNvSpPr txBox="1"/>
            <p:nvPr/>
          </p:nvSpPr>
          <p:spPr>
            <a:xfrm>
              <a:off x="3439372" y="3456000"/>
              <a:ext cx="540000" cy="371255"/>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85</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75</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900" dirty="0">
                  <a:solidFill>
                    <a:prstClr val="black">
                      <a:lumMod val="75000"/>
                      <a:lumOff val="25000"/>
                    </a:prstClr>
                  </a:solidFill>
                </a:rPr>
                <a:t>95</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0" name="object 35">
              <a:extLst>
                <a:ext uri="{FF2B5EF4-FFF2-40B4-BE49-F238E27FC236}">
                  <a16:creationId xmlns:a16="http://schemas.microsoft.com/office/drawing/2014/main" id="{3A18464D-CF7A-4E3A-BB4E-D1BF687DC079}"/>
                </a:ext>
              </a:extLst>
            </p:cNvPr>
            <p:cNvSpPr txBox="1"/>
            <p:nvPr/>
          </p:nvSpPr>
          <p:spPr>
            <a:xfrm>
              <a:off x="5419372" y="3600000"/>
              <a:ext cx="640096" cy="366126"/>
            </a:xfrm>
            <a:prstGeom prst="rect">
              <a:avLst/>
            </a:prstGeom>
          </p:spPr>
          <p:txBody>
            <a:bodyPr vert="horz" wrap="square" lIns="0" tIns="12065"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67</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52</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900" dirty="0">
                  <a:solidFill>
                    <a:prstClr val="black">
                      <a:lumMod val="75000"/>
                      <a:lumOff val="25000"/>
                    </a:prstClr>
                  </a:solidFill>
                  <a:latin typeface="Arial" panose="020B0604020202020204" pitchFamily="34" charset="0"/>
                  <a:cs typeface="Arial" panose="020B0604020202020204" pitchFamily="34" charset="0"/>
                </a:rPr>
                <a:t>78</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1" name="object 36">
              <a:extLst>
                <a:ext uri="{FF2B5EF4-FFF2-40B4-BE49-F238E27FC236}">
                  <a16:creationId xmlns:a16="http://schemas.microsoft.com/office/drawing/2014/main" id="{055529AB-D471-454C-8324-3E0931B7683F}"/>
                </a:ext>
              </a:extLst>
            </p:cNvPr>
            <p:cNvSpPr txBox="1"/>
            <p:nvPr/>
          </p:nvSpPr>
          <p:spPr>
            <a:xfrm>
              <a:off x="7399372" y="3744000"/>
              <a:ext cx="700677" cy="366126"/>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58</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50</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900" dirty="0">
                  <a:solidFill>
                    <a:prstClr val="black">
                      <a:lumMod val="75000"/>
                      <a:lumOff val="25000"/>
                    </a:prstClr>
                  </a:solidFill>
                </a:rPr>
                <a:t>66</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2" name="object 25">
              <a:extLst>
                <a:ext uri="{FF2B5EF4-FFF2-40B4-BE49-F238E27FC236}">
                  <a16:creationId xmlns:a16="http://schemas.microsoft.com/office/drawing/2014/main" id="{1DA8CDC3-18E5-406F-AE01-AC4ECF932E14}"/>
                </a:ext>
              </a:extLst>
            </p:cNvPr>
            <p:cNvSpPr/>
            <p:nvPr/>
          </p:nvSpPr>
          <p:spPr>
            <a:xfrm>
              <a:off x="2088997" y="4355343"/>
              <a:ext cx="5940000" cy="0"/>
            </a:xfrm>
            <a:custGeom>
              <a:avLst/>
              <a:gdLst/>
              <a:ahLst/>
              <a:cxnLst/>
              <a:rect l="l" t="t" r="r" b="b"/>
              <a:pathLst>
                <a:path w="4963795">
                  <a:moveTo>
                    <a:pt x="0" y="0"/>
                  </a:moveTo>
                  <a:lnTo>
                    <a:pt x="4963667"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testing and treatment cascade, eastern and southern Africa,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683701" cy="123111"/>
            </a:xfrm>
            <a:prstGeom prst="rect">
              <a:avLst/>
            </a:prstGeom>
          </p:spPr>
          <p:txBody>
            <a:bodyPr wrap="none" lIns="0" tIns="0" rIns="0" bIns="0">
              <a:spAutoFit/>
            </a:bodyPr>
            <a:lstStyle/>
            <a:p>
              <a:pPr lvl="0">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lang="en-GB" sz="800" dirty="0">
                  <a:solidFill>
                    <a:srgbClr val="231F20"/>
                  </a:solidFill>
                  <a:latin typeface="Arial"/>
                  <a:cs typeface="Arial"/>
                </a:rPr>
                <a:t>UNAIDS special analysis, 2019; see annex on methods for more details.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90" name="bk object 16">
              <a:extLst>
                <a:ext uri="{FF2B5EF4-FFF2-40B4-BE49-F238E27FC236}">
                  <a16:creationId xmlns:a16="http://schemas.microsoft.com/office/drawing/2014/main" id="{85829F8D-5680-4A80-BBE2-33120FD9FFDD}"/>
                </a:ext>
              </a:extLst>
            </p:cNvPr>
            <p:cNvSpPr/>
            <p:nvPr/>
          </p:nvSpPr>
          <p:spPr>
            <a:xfrm>
              <a:off x="2808000" y="2743723"/>
              <a:ext cx="540000" cy="1611696"/>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91" name="bk object 17">
              <a:extLst>
                <a:ext uri="{FF2B5EF4-FFF2-40B4-BE49-F238E27FC236}">
                  <a16:creationId xmlns:a16="http://schemas.microsoft.com/office/drawing/2014/main" id="{ACE0DABF-9CC0-44F1-950D-A621B55391FD}"/>
                </a:ext>
              </a:extLst>
            </p:cNvPr>
            <p:cNvSpPr/>
            <p:nvPr/>
          </p:nvSpPr>
          <p:spPr>
            <a:xfrm>
              <a:off x="4788000" y="3086971"/>
              <a:ext cx="540000" cy="1269029"/>
            </a:xfrm>
            <a:custGeom>
              <a:avLst/>
              <a:gdLst/>
              <a:ahLst/>
              <a:cxnLst/>
              <a:rect l="l" t="t" r="r" b="b"/>
              <a:pathLst>
                <a:path w="435610" h="1109979">
                  <a:moveTo>
                    <a:pt x="0" y="1109472"/>
                  </a:moveTo>
                  <a:lnTo>
                    <a:pt x="435101" y="1109472"/>
                  </a:lnTo>
                  <a:lnTo>
                    <a:pt x="435101" y="0"/>
                  </a:lnTo>
                  <a:lnTo>
                    <a:pt x="0" y="0"/>
                  </a:lnTo>
                  <a:lnTo>
                    <a:pt x="0" y="1109472"/>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92" name="bk object 18">
              <a:extLst>
                <a:ext uri="{FF2B5EF4-FFF2-40B4-BE49-F238E27FC236}">
                  <a16:creationId xmlns:a16="http://schemas.microsoft.com/office/drawing/2014/main" id="{296D84DF-194D-4A1A-AC60-7AE0E60E6F8F}"/>
                </a:ext>
              </a:extLst>
            </p:cNvPr>
            <p:cNvSpPr/>
            <p:nvPr/>
          </p:nvSpPr>
          <p:spPr>
            <a:xfrm>
              <a:off x="6804000" y="3250754"/>
              <a:ext cx="540000" cy="1104955"/>
            </a:xfrm>
            <a:custGeom>
              <a:avLst/>
              <a:gdLst/>
              <a:ahLst/>
              <a:cxnLst/>
              <a:rect l="l" t="t" r="r" b="b"/>
              <a:pathLst>
                <a:path w="435610" h="966470">
                  <a:moveTo>
                    <a:pt x="0" y="966216"/>
                  </a:moveTo>
                  <a:lnTo>
                    <a:pt x="435101" y="966216"/>
                  </a:lnTo>
                  <a:lnTo>
                    <a:pt x="435101" y="0"/>
                  </a:lnTo>
                  <a:lnTo>
                    <a:pt x="0" y="0"/>
                  </a:lnTo>
                  <a:lnTo>
                    <a:pt x="0" y="966216"/>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93" name="bk object 19">
              <a:extLst>
                <a:ext uri="{FF2B5EF4-FFF2-40B4-BE49-F238E27FC236}">
                  <a16:creationId xmlns:a16="http://schemas.microsoft.com/office/drawing/2014/main" id="{60F63AA3-3DEC-4960-A5E5-C6EAC2CEAFB6}"/>
                </a:ext>
              </a:extLst>
            </p:cNvPr>
            <p:cNvSpPr/>
            <p:nvPr/>
          </p:nvSpPr>
          <p:spPr>
            <a:xfrm>
              <a:off x="2808000" y="2642665"/>
              <a:ext cx="540000" cy="101058"/>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94" name="bk object 20">
              <a:extLst>
                <a:ext uri="{FF2B5EF4-FFF2-40B4-BE49-F238E27FC236}">
                  <a16:creationId xmlns:a16="http://schemas.microsoft.com/office/drawing/2014/main" id="{4B5BDBC4-BC2C-44D7-ADDE-C176A046BB60}"/>
                </a:ext>
              </a:extLst>
            </p:cNvPr>
            <p:cNvSpPr/>
            <p:nvPr/>
          </p:nvSpPr>
          <p:spPr>
            <a:xfrm>
              <a:off x="4788000" y="2814289"/>
              <a:ext cx="540000" cy="272680"/>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95" name="bk object 21">
              <a:extLst>
                <a:ext uri="{FF2B5EF4-FFF2-40B4-BE49-F238E27FC236}">
                  <a16:creationId xmlns:a16="http://schemas.microsoft.com/office/drawing/2014/main" id="{D4AB7B9D-DEDE-46F4-BA8D-A236651DF8D0}"/>
                </a:ext>
              </a:extLst>
            </p:cNvPr>
            <p:cNvSpPr/>
            <p:nvPr/>
          </p:nvSpPr>
          <p:spPr>
            <a:xfrm>
              <a:off x="6804000" y="2966747"/>
              <a:ext cx="540000" cy="283136"/>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96" name="bk object 22">
              <a:extLst>
                <a:ext uri="{FF2B5EF4-FFF2-40B4-BE49-F238E27FC236}">
                  <a16:creationId xmlns:a16="http://schemas.microsoft.com/office/drawing/2014/main" id="{F4E97771-FDD4-4B21-9E1A-11EE6FE93DD9}"/>
                </a:ext>
              </a:extLst>
            </p:cNvPr>
            <p:cNvSpPr/>
            <p:nvPr/>
          </p:nvSpPr>
          <p:spPr>
            <a:xfrm>
              <a:off x="2808000" y="2452746"/>
              <a:ext cx="540000" cy="190209"/>
            </a:xfrm>
            <a:custGeom>
              <a:avLst/>
              <a:gdLst/>
              <a:ahLst/>
              <a:cxnLst/>
              <a:rect l="l" t="t" r="r" b="b"/>
              <a:pathLst>
                <a:path w="436244" h="166369">
                  <a:moveTo>
                    <a:pt x="435863" y="0"/>
                  </a:moveTo>
                  <a:lnTo>
                    <a:pt x="0" y="0"/>
                  </a:lnTo>
                  <a:lnTo>
                    <a:pt x="0" y="166116"/>
                  </a:lnTo>
                  <a:lnTo>
                    <a:pt x="435863" y="166116"/>
                  </a:lnTo>
                  <a:lnTo>
                    <a:pt x="435863" y="0"/>
                  </a:lnTo>
                  <a:close/>
                </a:path>
              </a:pathLst>
            </a:custGeom>
            <a:solidFill>
              <a:srgbClr val="878787"/>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97" name="bk object 23">
              <a:extLst>
                <a:ext uri="{FF2B5EF4-FFF2-40B4-BE49-F238E27FC236}">
                  <a16:creationId xmlns:a16="http://schemas.microsoft.com/office/drawing/2014/main" id="{CB5A9810-CE00-417D-8956-5E6417F6BEE5}"/>
                </a:ext>
              </a:extLst>
            </p:cNvPr>
            <p:cNvSpPr/>
            <p:nvPr/>
          </p:nvSpPr>
          <p:spPr>
            <a:xfrm>
              <a:off x="4788000" y="2452746"/>
              <a:ext cx="540000" cy="361543"/>
            </a:xfrm>
            <a:custGeom>
              <a:avLst/>
              <a:gdLst/>
              <a:ahLst/>
              <a:cxnLst/>
              <a:rect l="l" t="t" r="r" b="b"/>
              <a:pathLst>
                <a:path w="436245" h="316230">
                  <a:moveTo>
                    <a:pt x="435863" y="0"/>
                  </a:moveTo>
                  <a:lnTo>
                    <a:pt x="0" y="0"/>
                  </a:lnTo>
                  <a:lnTo>
                    <a:pt x="0" y="316229"/>
                  </a:lnTo>
                  <a:lnTo>
                    <a:pt x="435863" y="316229"/>
                  </a:lnTo>
                  <a:lnTo>
                    <a:pt x="435863" y="0"/>
                  </a:lnTo>
                  <a:close/>
                </a:path>
              </a:pathLst>
            </a:custGeom>
            <a:solidFill>
              <a:srgbClr val="878787"/>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98" name="bk object 24">
              <a:extLst>
                <a:ext uri="{FF2B5EF4-FFF2-40B4-BE49-F238E27FC236}">
                  <a16:creationId xmlns:a16="http://schemas.microsoft.com/office/drawing/2014/main" id="{32632CC1-BA0A-4DD9-BA71-F0F4BE37DD72}"/>
                </a:ext>
              </a:extLst>
            </p:cNvPr>
            <p:cNvSpPr/>
            <p:nvPr/>
          </p:nvSpPr>
          <p:spPr>
            <a:xfrm>
              <a:off x="6804000" y="2452746"/>
              <a:ext cx="540000" cy="514001"/>
            </a:xfrm>
            <a:custGeom>
              <a:avLst/>
              <a:gdLst/>
              <a:ahLst/>
              <a:cxnLst/>
              <a:rect l="l" t="t" r="r" b="b"/>
              <a:pathLst>
                <a:path w="436245" h="449580">
                  <a:moveTo>
                    <a:pt x="435851" y="0"/>
                  </a:moveTo>
                  <a:lnTo>
                    <a:pt x="0" y="0"/>
                  </a:lnTo>
                  <a:lnTo>
                    <a:pt x="0" y="449579"/>
                  </a:lnTo>
                  <a:lnTo>
                    <a:pt x="435851" y="449579"/>
                  </a:lnTo>
                  <a:lnTo>
                    <a:pt x="435851" y="0"/>
                  </a:lnTo>
                  <a:close/>
                </a:path>
              </a:pathLst>
            </a:custGeom>
            <a:solidFill>
              <a:srgbClr val="878787"/>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grpSp>
    </p:spTree>
    <p:extLst>
      <p:ext uri="{BB962C8B-B14F-4D97-AF65-F5344CB8AC3E}">
        <p14:creationId xmlns:p14="http://schemas.microsoft.com/office/powerpoint/2010/main" val="8877555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7FFA145-3E66-4FF0-9534-7B7AF5027637}"/>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testing and treatment cascade, Caribbean,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68370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special analysis, 2019; see annex on methods for more details.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6" name="object 24">
              <a:extLst>
                <a:ext uri="{FF2B5EF4-FFF2-40B4-BE49-F238E27FC236}">
                  <a16:creationId xmlns:a16="http://schemas.microsoft.com/office/drawing/2014/main" id="{91D873C0-44F3-43AD-A2B5-3D2BDFBD322F}"/>
                </a:ext>
              </a:extLst>
            </p:cNvPr>
            <p:cNvSpPr/>
            <p:nvPr/>
          </p:nvSpPr>
          <p:spPr>
            <a:xfrm>
              <a:off x="2088623" y="2052000"/>
              <a:ext cx="0" cy="2304000"/>
            </a:xfrm>
            <a:custGeom>
              <a:avLst/>
              <a:gdLst/>
              <a:ahLst/>
              <a:cxnLst/>
              <a:rect l="l" t="t" r="r" b="b"/>
              <a:pathLst>
                <a:path h="1734820">
                  <a:moveTo>
                    <a:pt x="0" y="0"/>
                  </a:moveTo>
                  <a:lnTo>
                    <a:pt x="0" y="1734324"/>
                  </a:lnTo>
                </a:path>
              </a:pathLst>
            </a:custGeom>
            <a:ln w="3822">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37" name="object 27">
              <a:extLst>
                <a:ext uri="{FF2B5EF4-FFF2-40B4-BE49-F238E27FC236}">
                  <a16:creationId xmlns:a16="http://schemas.microsoft.com/office/drawing/2014/main" id="{F6C78892-89DB-4B27-B055-F2204C3914AF}"/>
                </a:ext>
              </a:extLst>
            </p:cNvPr>
            <p:cNvSpPr txBox="1"/>
            <p:nvPr/>
          </p:nvSpPr>
          <p:spPr>
            <a:xfrm>
              <a:off x="2287284" y="4464000"/>
              <a:ext cx="1584176"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40" name="object 28">
              <a:extLst>
                <a:ext uri="{FF2B5EF4-FFF2-40B4-BE49-F238E27FC236}">
                  <a16:creationId xmlns:a16="http://schemas.microsoft.com/office/drawing/2014/main" id="{D4FA6F2B-2B59-4FC0-950D-9BDC11FF25E9}"/>
                </a:ext>
              </a:extLst>
            </p:cNvPr>
            <p:cNvSpPr txBox="1"/>
            <p:nvPr/>
          </p:nvSpPr>
          <p:spPr>
            <a:xfrm>
              <a:off x="4312800" y="4464000"/>
              <a:ext cx="1489483"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on treatment</a:t>
              </a:r>
            </a:p>
          </p:txBody>
        </p:sp>
        <p:sp>
          <p:nvSpPr>
            <p:cNvPr id="41" name="object 29">
              <a:extLst>
                <a:ext uri="{FF2B5EF4-FFF2-40B4-BE49-F238E27FC236}">
                  <a16:creationId xmlns:a16="http://schemas.microsoft.com/office/drawing/2014/main" id="{5CB3085E-F3FA-47B9-81A3-BEFD8C427DAB}"/>
                </a:ext>
              </a:extLst>
            </p:cNvPr>
            <p:cNvSpPr txBox="1"/>
            <p:nvPr/>
          </p:nvSpPr>
          <p:spPr>
            <a:xfrm>
              <a:off x="6079652" y="4464000"/>
              <a:ext cx="1920064"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42" name="object 30">
              <a:extLst>
                <a:ext uri="{FF2B5EF4-FFF2-40B4-BE49-F238E27FC236}">
                  <a16:creationId xmlns:a16="http://schemas.microsoft.com/office/drawing/2014/main" id="{703A4BC8-8A2E-45B5-9D0A-66E5C1D95B1E}"/>
                </a:ext>
              </a:extLst>
            </p:cNvPr>
            <p:cNvSpPr txBox="1"/>
            <p:nvPr/>
          </p:nvSpPr>
          <p:spPr>
            <a:xfrm>
              <a:off x="644400" y="2970000"/>
              <a:ext cx="780020" cy="461665"/>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Number of people living  with HIV</a:t>
              </a:r>
              <a:endPar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3" name="object 30">
              <a:extLst>
                <a:ext uri="{FF2B5EF4-FFF2-40B4-BE49-F238E27FC236}">
                  <a16:creationId xmlns:a16="http://schemas.microsoft.com/office/drawing/2014/main" id="{0B403282-EEF6-4EAE-8ED8-83DAF7C863C4}"/>
                </a:ext>
              </a:extLst>
            </p:cNvPr>
            <p:cNvSpPr txBox="1"/>
            <p:nvPr/>
          </p:nvSpPr>
          <p:spPr>
            <a:xfrm>
              <a:off x="1514800" y="19764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400 000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4" name="object 30">
              <a:extLst>
                <a:ext uri="{FF2B5EF4-FFF2-40B4-BE49-F238E27FC236}">
                  <a16:creationId xmlns:a16="http://schemas.microsoft.com/office/drawing/2014/main" id="{E08031FA-79CD-4A50-86A5-474FF435A35F}"/>
                </a:ext>
              </a:extLst>
            </p:cNvPr>
            <p:cNvSpPr txBox="1"/>
            <p:nvPr/>
          </p:nvSpPr>
          <p:spPr>
            <a:xfrm>
              <a:off x="1887339" y="4280400"/>
              <a:ext cx="73097" cy="153888"/>
            </a:xfrm>
            <a:prstGeom prst="rect">
              <a:avLst/>
            </a:prstGeom>
          </p:spPr>
          <p:txBody>
            <a:bodyPr vert="horz" wrap="none" lIns="0" tIns="0" rIns="0" bIns="0" rtlCol="0" anchor="ctr">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5" name="object 31">
              <a:extLst>
                <a:ext uri="{FF2B5EF4-FFF2-40B4-BE49-F238E27FC236}">
                  <a16:creationId xmlns:a16="http://schemas.microsoft.com/office/drawing/2014/main" id="{DBD35DA0-CCFA-48E7-83C0-1BB2231F18CE}"/>
                </a:ext>
              </a:extLst>
            </p:cNvPr>
            <p:cNvSpPr txBox="1"/>
            <p:nvPr/>
          </p:nvSpPr>
          <p:spPr>
            <a:xfrm>
              <a:off x="3439372" y="2556000"/>
              <a:ext cx="962543" cy="540533"/>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59 800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6" name="object 32">
              <a:extLst>
                <a:ext uri="{FF2B5EF4-FFF2-40B4-BE49-F238E27FC236}">
                  <a16:creationId xmlns:a16="http://schemas.microsoft.com/office/drawing/2014/main" id="{6A162D07-4FF2-450A-88EF-990E0681C584}"/>
                </a:ext>
              </a:extLst>
            </p:cNvPr>
            <p:cNvSpPr txBox="1"/>
            <p:nvPr/>
          </p:nvSpPr>
          <p:spPr>
            <a:xfrm>
              <a:off x="5416436" y="2772000"/>
              <a:ext cx="962543" cy="691215"/>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and  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86 500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7" name="object 33">
              <a:extLst>
                <a:ext uri="{FF2B5EF4-FFF2-40B4-BE49-F238E27FC236}">
                  <a16:creationId xmlns:a16="http://schemas.microsoft.com/office/drawing/2014/main" id="{DCECFB1D-4178-480B-B592-5F2309DF18C0}"/>
                </a:ext>
              </a:extLst>
            </p:cNvPr>
            <p:cNvSpPr txBox="1"/>
            <p:nvPr/>
          </p:nvSpPr>
          <p:spPr>
            <a:xfrm>
              <a:off x="7398000" y="2988000"/>
              <a:ext cx="962543" cy="537327"/>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all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109 000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8" name="object 35">
              <a:extLst>
                <a:ext uri="{FF2B5EF4-FFF2-40B4-BE49-F238E27FC236}">
                  <a16:creationId xmlns:a16="http://schemas.microsoft.com/office/drawing/2014/main" id="{2A0BDB90-96BF-44DD-B521-0A4C215326AD}"/>
                </a:ext>
              </a:extLst>
            </p:cNvPr>
            <p:cNvSpPr txBox="1"/>
            <p:nvPr/>
          </p:nvSpPr>
          <p:spPr>
            <a:xfrm>
              <a:off x="5419372" y="3600000"/>
              <a:ext cx="640096" cy="366126"/>
            </a:xfrm>
            <a:prstGeom prst="rect">
              <a:avLst/>
            </a:prstGeom>
          </p:spPr>
          <p:txBody>
            <a:bodyPr vert="horz" wrap="square" lIns="0" tIns="12065"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55</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42</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67</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49" name="object 36">
              <a:extLst>
                <a:ext uri="{FF2B5EF4-FFF2-40B4-BE49-F238E27FC236}">
                  <a16:creationId xmlns:a16="http://schemas.microsoft.com/office/drawing/2014/main" id="{5700C200-C6DB-4DB8-993D-3B2110368447}"/>
                </a:ext>
              </a:extLst>
            </p:cNvPr>
            <p:cNvSpPr txBox="1"/>
            <p:nvPr/>
          </p:nvSpPr>
          <p:spPr>
            <a:xfrm>
              <a:off x="7399372" y="3744000"/>
              <a:ext cx="700677" cy="366126"/>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41</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28</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52</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50" name="object 25">
              <a:extLst>
                <a:ext uri="{FF2B5EF4-FFF2-40B4-BE49-F238E27FC236}">
                  <a16:creationId xmlns:a16="http://schemas.microsoft.com/office/drawing/2014/main" id="{C8B93323-B86C-4602-8E4F-78E67E5CAD32}"/>
                </a:ext>
              </a:extLst>
            </p:cNvPr>
            <p:cNvSpPr/>
            <p:nvPr/>
          </p:nvSpPr>
          <p:spPr>
            <a:xfrm>
              <a:off x="2088997" y="4355343"/>
              <a:ext cx="5940000" cy="0"/>
            </a:xfrm>
            <a:custGeom>
              <a:avLst/>
              <a:gdLst/>
              <a:ahLst/>
              <a:cxnLst/>
              <a:rect l="l" t="t" r="r" b="b"/>
              <a:pathLst>
                <a:path w="4963795">
                  <a:moveTo>
                    <a:pt x="0" y="0"/>
                  </a:moveTo>
                  <a:lnTo>
                    <a:pt x="4963667"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cxnSp>
          <p:nvCxnSpPr>
            <p:cNvPr id="51" name="Straight Connector 50">
              <a:extLst>
                <a:ext uri="{FF2B5EF4-FFF2-40B4-BE49-F238E27FC236}">
                  <a16:creationId xmlns:a16="http://schemas.microsoft.com/office/drawing/2014/main" id="{C02842B7-45E4-4C2C-B40D-33CD03B3348C}"/>
                </a:ext>
              </a:extLst>
            </p:cNvPr>
            <p:cNvCxnSpPr/>
            <p:nvPr/>
          </p:nvCxnSpPr>
          <p:spPr>
            <a:xfrm>
              <a:off x="2088000" y="2052000"/>
              <a:ext cx="0" cy="2304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object 34">
              <a:extLst>
                <a:ext uri="{FF2B5EF4-FFF2-40B4-BE49-F238E27FC236}">
                  <a16:creationId xmlns:a16="http://schemas.microsoft.com/office/drawing/2014/main" id="{8C7955FC-4A66-4A5E-8D3C-9961AE5836B6}"/>
                </a:ext>
              </a:extLst>
            </p:cNvPr>
            <p:cNvSpPr txBox="1"/>
            <p:nvPr/>
          </p:nvSpPr>
          <p:spPr>
            <a:xfrm>
              <a:off x="3437999" y="3384000"/>
              <a:ext cx="629003" cy="371255"/>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72</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60</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86</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cxnSp>
          <p:nvCxnSpPr>
            <p:cNvPr id="53" name="Straight Connector 52">
              <a:extLst>
                <a:ext uri="{FF2B5EF4-FFF2-40B4-BE49-F238E27FC236}">
                  <a16:creationId xmlns:a16="http://schemas.microsoft.com/office/drawing/2014/main" id="{EB27BEAE-10BB-4362-A460-2F815F782B87}"/>
                </a:ext>
              </a:extLst>
            </p:cNvPr>
            <p:cNvCxnSpPr/>
            <p:nvPr/>
          </p:nvCxnSpPr>
          <p:spPr>
            <a:xfrm>
              <a:off x="2088000" y="4355591"/>
              <a:ext cx="5940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object 30">
              <a:extLst>
                <a:ext uri="{FF2B5EF4-FFF2-40B4-BE49-F238E27FC236}">
                  <a16:creationId xmlns:a16="http://schemas.microsoft.com/office/drawing/2014/main" id="{D62C2687-502D-4C34-836E-748057ABC98C}"/>
                </a:ext>
              </a:extLst>
            </p:cNvPr>
            <p:cNvSpPr txBox="1"/>
            <p:nvPr/>
          </p:nvSpPr>
          <p:spPr>
            <a:xfrm>
              <a:off x="1515600" y="22644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350 000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5" name="object 30">
              <a:extLst>
                <a:ext uri="{FF2B5EF4-FFF2-40B4-BE49-F238E27FC236}">
                  <a16:creationId xmlns:a16="http://schemas.microsoft.com/office/drawing/2014/main" id="{ED9FC28C-3AF1-4703-A3C7-BF756BF5DB8B}"/>
                </a:ext>
              </a:extLst>
            </p:cNvPr>
            <p:cNvSpPr txBox="1"/>
            <p:nvPr/>
          </p:nvSpPr>
          <p:spPr>
            <a:xfrm>
              <a:off x="1515600" y="25524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300 000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6" name="object 30">
              <a:extLst>
                <a:ext uri="{FF2B5EF4-FFF2-40B4-BE49-F238E27FC236}">
                  <a16:creationId xmlns:a16="http://schemas.microsoft.com/office/drawing/2014/main" id="{7BAF7F98-0BB9-4616-89DC-BC41AC49E37E}"/>
                </a:ext>
              </a:extLst>
            </p:cNvPr>
            <p:cNvSpPr txBox="1"/>
            <p:nvPr/>
          </p:nvSpPr>
          <p:spPr>
            <a:xfrm>
              <a:off x="1515600" y="28404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250 000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7" name="object 30">
              <a:extLst>
                <a:ext uri="{FF2B5EF4-FFF2-40B4-BE49-F238E27FC236}">
                  <a16:creationId xmlns:a16="http://schemas.microsoft.com/office/drawing/2014/main" id="{D4DDCA5E-4F83-4B98-B2DA-B524B3ACFC0F}"/>
                </a:ext>
              </a:extLst>
            </p:cNvPr>
            <p:cNvSpPr txBox="1"/>
            <p:nvPr/>
          </p:nvSpPr>
          <p:spPr>
            <a:xfrm>
              <a:off x="1515600" y="31284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200 000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0" name="object 30">
              <a:extLst>
                <a:ext uri="{FF2B5EF4-FFF2-40B4-BE49-F238E27FC236}">
                  <a16:creationId xmlns:a16="http://schemas.microsoft.com/office/drawing/2014/main" id="{C73FC169-7F84-4FC0-938A-04874194C3C9}"/>
                </a:ext>
              </a:extLst>
            </p:cNvPr>
            <p:cNvSpPr txBox="1"/>
            <p:nvPr/>
          </p:nvSpPr>
          <p:spPr>
            <a:xfrm>
              <a:off x="1515600" y="34164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150 000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3" name="object 30">
              <a:extLst>
                <a:ext uri="{FF2B5EF4-FFF2-40B4-BE49-F238E27FC236}">
                  <a16:creationId xmlns:a16="http://schemas.microsoft.com/office/drawing/2014/main" id="{EAFA9935-D236-4FF3-9C39-85B9783AB762}"/>
                </a:ext>
              </a:extLst>
            </p:cNvPr>
            <p:cNvSpPr txBox="1"/>
            <p:nvPr/>
          </p:nvSpPr>
          <p:spPr>
            <a:xfrm>
              <a:off x="1515600" y="37044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100 000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7" name="object 30">
              <a:extLst>
                <a:ext uri="{FF2B5EF4-FFF2-40B4-BE49-F238E27FC236}">
                  <a16:creationId xmlns:a16="http://schemas.microsoft.com/office/drawing/2014/main" id="{1D2B16E4-57AC-4171-94E5-D96C58EABE28}"/>
                </a:ext>
              </a:extLst>
            </p:cNvPr>
            <p:cNvSpPr txBox="1"/>
            <p:nvPr/>
          </p:nvSpPr>
          <p:spPr>
            <a:xfrm>
              <a:off x="1583567" y="3992400"/>
              <a:ext cx="377669"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9" name="Rectangle 68">
              <a:extLst>
                <a:ext uri="{FF2B5EF4-FFF2-40B4-BE49-F238E27FC236}">
                  <a16:creationId xmlns:a16="http://schemas.microsoft.com/office/drawing/2014/main" id="{DB89F52B-8EBC-4821-8EC1-DA94112D140B}"/>
                </a:ext>
              </a:extLst>
            </p:cNvPr>
            <p:cNvSpPr/>
            <p:nvPr/>
          </p:nvSpPr>
          <p:spPr>
            <a:xfrm>
              <a:off x="4788000" y="3265200"/>
              <a:ext cx="540000" cy="10908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4" name="Rectangle 73">
              <a:extLst>
                <a:ext uri="{FF2B5EF4-FFF2-40B4-BE49-F238E27FC236}">
                  <a16:creationId xmlns:a16="http://schemas.microsoft.com/office/drawing/2014/main" id="{0DEFC0B3-A894-4199-A0FA-7DA098E67F04}"/>
                </a:ext>
              </a:extLst>
            </p:cNvPr>
            <p:cNvSpPr/>
            <p:nvPr/>
          </p:nvSpPr>
          <p:spPr>
            <a:xfrm>
              <a:off x="4788000" y="2410216"/>
              <a:ext cx="540000" cy="388800"/>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5" name="Rectangle 74">
              <a:extLst>
                <a:ext uri="{FF2B5EF4-FFF2-40B4-BE49-F238E27FC236}">
                  <a16:creationId xmlns:a16="http://schemas.microsoft.com/office/drawing/2014/main" id="{2CA4B8BE-F35C-4D18-940E-ACBD785311F0}"/>
                </a:ext>
              </a:extLst>
            </p:cNvPr>
            <p:cNvSpPr/>
            <p:nvPr/>
          </p:nvSpPr>
          <p:spPr>
            <a:xfrm>
              <a:off x="4788000" y="2800800"/>
              <a:ext cx="540000" cy="465946"/>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6" name="Rectangle 75">
              <a:extLst>
                <a:ext uri="{FF2B5EF4-FFF2-40B4-BE49-F238E27FC236}">
                  <a16:creationId xmlns:a16="http://schemas.microsoft.com/office/drawing/2014/main" id="{B8A0AC0F-20B3-49C7-B97F-2C4C496B07F4}"/>
                </a:ext>
              </a:extLst>
            </p:cNvPr>
            <p:cNvSpPr/>
            <p:nvPr/>
          </p:nvSpPr>
          <p:spPr>
            <a:xfrm>
              <a:off x="2808000" y="2937599"/>
              <a:ext cx="540000" cy="1418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7" name="Rectangle 76">
              <a:extLst>
                <a:ext uri="{FF2B5EF4-FFF2-40B4-BE49-F238E27FC236}">
                  <a16:creationId xmlns:a16="http://schemas.microsoft.com/office/drawing/2014/main" id="{3E2A4492-8ED3-49C4-BD2C-497DA086CAE1}"/>
                </a:ext>
              </a:extLst>
            </p:cNvPr>
            <p:cNvSpPr/>
            <p:nvPr/>
          </p:nvSpPr>
          <p:spPr>
            <a:xfrm>
              <a:off x="2808000" y="2411076"/>
              <a:ext cx="540000" cy="184412"/>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8" name="Rectangle 77">
              <a:extLst>
                <a:ext uri="{FF2B5EF4-FFF2-40B4-BE49-F238E27FC236}">
                  <a16:creationId xmlns:a16="http://schemas.microsoft.com/office/drawing/2014/main" id="{8F7F770C-0AEF-4626-AE4A-EA170E60D9EE}"/>
                </a:ext>
              </a:extLst>
            </p:cNvPr>
            <p:cNvSpPr/>
            <p:nvPr/>
          </p:nvSpPr>
          <p:spPr>
            <a:xfrm>
              <a:off x="2808000" y="2598115"/>
              <a:ext cx="540000" cy="339013"/>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56E5017E-8142-4932-B1A3-52450C137F74}"/>
                </a:ext>
              </a:extLst>
            </p:cNvPr>
            <p:cNvSpPr/>
            <p:nvPr/>
          </p:nvSpPr>
          <p:spPr>
            <a:xfrm>
              <a:off x="6768000" y="3538800"/>
              <a:ext cx="540000" cy="813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0" name="Rectangle 79">
              <a:extLst>
                <a:ext uri="{FF2B5EF4-FFF2-40B4-BE49-F238E27FC236}">
                  <a16:creationId xmlns:a16="http://schemas.microsoft.com/office/drawing/2014/main" id="{661C7610-F839-4670-9F61-F91BD1E11436}"/>
                </a:ext>
              </a:extLst>
            </p:cNvPr>
            <p:cNvSpPr/>
            <p:nvPr/>
          </p:nvSpPr>
          <p:spPr>
            <a:xfrm>
              <a:off x="6768000" y="2409042"/>
              <a:ext cx="540000" cy="558668"/>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81" name="Rectangle 80">
              <a:extLst>
                <a:ext uri="{FF2B5EF4-FFF2-40B4-BE49-F238E27FC236}">
                  <a16:creationId xmlns:a16="http://schemas.microsoft.com/office/drawing/2014/main" id="{2CF232DD-9C07-4747-9BD7-0D03CB34B085}"/>
                </a:ext>
              </a:extLst>
            </p:cNvPr>
            <p:cNvSpPr/>
            <p:nvPr/>
          </p:nvSpPr>
          <p:spPr>
            <a:xfrm>
              <a:off x="6768000" y="2966400"/>
              <a:ext cx="540000" cy="568800"/>
            </a:xfrm>
            <a:prstGeom prst="rect">
              <a:avLst/>
            </a:prstGeom>
            <a:pattFill prst="wdUpDiag">
              <a:fgClr>
                <a:srgbClr val="E7128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176060468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7">
            <a:extLst>
              <a:ext uri="{FF2B5EF4-FFF2-40B4-BE49-F238E27FC236}">
                <a16:creationId xmlns:a16="http://schemas.microsoft.com/office/drawing/2014/main" id="{BBE5D40D-4DBC-462F-A6A9-34B1B46523A3}"/>
              </a:ext>
            </a:extLst>
          </p:cNvPr>
          <p:cNvGraphicFramePr>
            <a:graphicFrameLocks noGrp="1"/>
          </p:cNvGraphicFramePr>
          <p:nvPr/>
        </p:nvGraphicFramePr>
        <p:xfrm>
          <a:off x="360000" y="1260000"/>
          <a:ext cx="9645005" cy="3817022"/>
        </p:xfrm>
        <a:graphic>
          <a:graphicData uri="http://schemas.openxmlformats.org/drawingml/2006/table">
            <a:tbl>
              <a:tblPr firstRow="1" bandRow="1">
                <a:tableStyleId>{2D5ABB26-0587-4C30-8999-92F81FD0307C}</a:tableStyleId>
              </a:tblPr>
              <a:tblGrid>
                <a:gridCol w="1437005">
                  <a:extLst>
                    <a:ext uri="{9D8B030D-6E8A-4147-A177-3AD203B41FA5}">
                      <a16:colId xmlns:a16="http://schemas.microsoft.com/office/drawing/2014/main" val="20000"/>
                    </a:ext>
                  </a:extLst>
                </a:gridCol>
                <a:gridCol w="684000">
                  <a:extLst>
                    <a:ext uri="{9D8B030D-6E8A-4147-A177-3AD203B41FA5}">
                      <a16:colId xmlns:a16="http://schemas.microsoft.com/office/drawing/2014/main" val="20001"/>
                    </a:ext>
                  </a:extLst>
                </a:gridCol>
                <a:gridCol w="684000">
                  <a:extLst>
                    <a:ext uri="{9D8B030D-6E8A-4147-A177-3AD203B41FA5}">
                      <a16:colId xmlns:a16="http://schemas.microsoft.com/office/drawing/2014/main" val="20002"/>
                    </a:ext>
                  </a:extLst>
                </a:gridCol>
                <a:gridCol w="684000">
                  <a:extLst>
                    <a:ext uri="{9D8B030D-6E8A-4147-A177-3AD203B41FA5}">
                      <a16:colId xmlns:a16="http://schemas.microsoft.com/office/drawing/2014/main" val="20003"/>
                    </a:ext>
                  </a:extLst>
                </a:gridCol>
                <a:gridCol w="684000">
                  <a:extLst>
                    <a:ext uri="{9D8B030D-6E8A-4147-A177-3AD203B41FA5}">
                      <a16:colId xmlns:a16="http://schemas.microsoft.com/office/drawing/2014/main" val="20004"/>
                    </a:ext>
                  </a:extLst>
                </a:gridCol>
                <a:gridCol w="684000">
                  <a:extLst>
                    <a:ext uri="{9D8B030D-6E8A-4147-A177-3AD203B41FA5}">
                      <a16:colId xmlns:a16="http://schemas.microsoft.com/office/drawing/2014/main" val="20005"/>
                    </a:ext>
                  </a:extLst>
                </a:gridCol>
                <a:gridCol w="684000">
                  <a:extLst>
                    <a:ext uri="{9D8B030D-6E8A-4147-A177-3AD203B41FA5}">
                      <a16:colId xmlns:a16="http://schemas.microsoft.com/office/drawing/2014/main" val="20006"/>
                    </a:ext>
                  </a:extLst>
                </a:gridCol>
                <a:gridCol w="684000">
                  <a:extLst>
                    <a:ext uri="{9D8B030D-6E8A-4147-A177-3AD203B41FA5}">
                      <a16:colId xmlns:a16="http://schemas.microsoft.com/office/drawing/2014/main" val="20007"/>
                    </a:ext>
                  </a:extLst>
                </a:gridCol>
                <a:gridCol w="684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gridCol w="684000">
                  <a:extLst>
                    <a:ext uri="{9D8B030D-6E8A-4147-A177-3AD203B41FA5}">
                      <a16:colId xmlns:a16="http://schemas.microsoft.com/office/drawing/2014/main" val="20010"/>
                    </a:ext>
                  </a:extLst>
                </a:gridCol>
                <a:gridCol w="684000">
                  <a:extLst>
                    <a:ext uri="{9D8B030D-6E8A-4147-A177-3AD203B41FA5}">
                      <a16:colId xmlns:a16="http://schemas.microsoft.com/office/drawing/2014/main" val="20011"/>
                    </a:ext>
                  </a:extLst>
                </a:gridCol>
                <a:gridCol w="684000">
                  <a:extLst>
                    <a:ext uri="{9D8B030D-6E8A-4147-A177-3AD203B41FA5}">
                      <a16:colId xmlns:a16="http://schemas.microsoft.com/office/drawing/2014/main" val="20012"/>
                    </a:ext>
                  </a:extLst>
                </a:gridCol>
              </a:tblGrid>
              <a:tr h="747182">
                <a:tc rowSpan="2">
                  <a:txBody>
                    <a:bodyPr/>
                    <a:lstStyle/>
                    <a:p>
                      <a:pPr>
                        <a:lnSpc>
                          <a:spcPct val="100000"/>
                        </a:lnSpc>
                      </a:pPr>
                      <a:endParaRPr sz="800" dirty="0">
                        <a:latin typeface="Times New Roman"/>
                        <a:cs typeface="Times New Roman"/>
                      </a:endParaRPr>
                    </a:p>
                  </a:txBody>
                  <a:tcPr marL="0" marR="0" marT="0" marB="0">
                    <a:lnR w="6350" cap="flat" cmpd="sng" algn="ctr">
                      <a:solidFill>
                        <a:schemeClr val="tx1">
                          <a:lumMod val="85000"/>
                          <a:lumOff val="15000"/>
                        </a:schemeClr>
                      </a:solidFill>
                      <a:prstDash val="solid"/>
                      <a:round/>
                      <a:headEnd type="none" w="med" len="med"/>
                      <a:tailEnd type="none" w="med" len="med"/>
                    </a:lnR>
                    <a:lnB w="9525" cap="flat" cmpd="sng" algn="ctr">
                      <a:solidFill>
                        <a:schemeClr val="tx1">
                          <a:lumMod val="75000"/>
                          <a:lumOff val="25000"/>
                        </a:schemeClr>
                      </a:solidFill>
                      <a:prstDash val="solid"/>
                      <a:round/>
                      <a:headEnd type="none" w="med" len="med"/>
                      <a:tailEnd type="none" w="med" len="med"/>
                    </a:lnB>
                  </a:tcPr>
                </a:tc>
                <a:tc gridSpan="3">
                  <a:txBody>
                    <a:bodyPr/>
                    <a:lstStyle/>
                    <a:p>
                      <a:pPr marL="0" marR="90805" indent="-635" algn="ctr">
                        <a:lnSpc>
                          <a:spcPct val="100000"/>
                        </a:lnSpc>
                        <a:spcBef>
                          <a:spcPts val="0"/>
                        </a:spcBef>
                      </a:pPr>
                      <a:r>
                        <a:rPr sz="1000" b="1" i="1" spc="0" baseline="0" dirty="0">
                          <a:solidFill>
                            <a:schemeClr val="bg1"/>
                          </a:solidFill>
                          <a:latin typeface="Arial"/>
                          <a:cs typeface="Arial"/>
                        </a:rPr>
                        <a:t>First 90: </a:t>
                      </a:r>
                      <a:r>
                        <a:rPr sz="1000" b="0" spc="0" baseline="0" dirty="0">
                          <a:solidFill>
                            <a:schemeClr val="bg1"/>
                          </a:solidFill>
                          <a:latin typeface="Arial"/>
                          <a:cs typeface="Arial"/>
                        </a:rPr>
                        <a:t>percentage of people living with HIV who know their HIV status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62865" algn="ctr">
                        <a:lnSpc>
                          <a:spcPct val="100000"/>
                        </a:lnSpc>
                        <a:spcBef>
                          <a:spcPts val="0"/>
                        </a:spcBef>
                      </a:pPr>
                      <a:r>
                        <a:rPr sz="1000" b="1" i="1" spc="0" baseline="0" dirty="0">
                          <a:solidFill>
                            <a:schemeClr val="bg1"/>
                          </a:solidFill>
                          <a:latin typeface="Arial"/>
                          <a:cs typeface="Arial"/>
                        </a:rPr>
                        <a:t>Second 90:</a:t>
                      </a:r>
                      <a:r>
                        <a:rPr sz="1000" b="1" spc="0" baseline="0" dirty="0">
                          <a:solidFill>
                            <a:schemeClr val="bg1"/>
                          </a:solidFill>
                          <a:latin typeface="Arial"/>
                          <a:cs typeface="Arial"/>
                        </a:rPr>
                        <a:t>  </a:t>
                      </a:r>
                      <a:r>
                        <a:rPr sz="1000" b="0" spc="0" baseline="0" dirty="0">
                          <a:solidFill>
                            <a:schemeClr val="bg1"/>
                          </a:solidFill>
                          <a:latin typeface="Arial"/>
                          <a:cs typeface="Arial"/>
                        </a:rPr>
                        <a:t>percentage of people living with HIV who know their status and who are on treatment</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52705" algn="ctr">
                        <a:lnSpc>
                          <a:spcPct val="100000"/>
                        </a:lnSpc>
                        <a:spcBef>
                          <a:spcPts val="0"/>
                        </a:spcBef>
                      </a:pPr>
                      <a:r>
                        <a:rPr sz="1000" b="1" i="1" spc="0" baseline="0" dirty="0">
                          <a:solidFill>
                            <a:schemeClr val="bg1"/>
                          </a:solidFill>
                          <a:latin typeface="Arial"/>
                          <a:cs typeface="Arial"/>
                        </a:rPr>
                        <a:t>Third 90: </a:t>
                      </a:r>
                      <a:r>
                        <a:rPr sz="1000" b="0" spc="0" baseline="0" dirty="0">
                          <a:solidFill>
                            <a:schemeClr val="bg1"/>
                          </a:solidFill>
                          <a:latin typeface="Arial"/>
                          <a:cs typeface="Arial"/>
                        </a:rPr>
                        <a:t>percentage of people living with HIV on treatment who have suppressed viral loads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46355" algn="ctr">
                        <a:lnSpc>
                          <a:spcPct val="100000"/>
                        </a:lnSpc>
                        <a:spcBef>
                          <a:spcPts val="0"/>
                        </a:spcBef>
                      </a:pPr>
                      <a:r>
                        <a:rPr sz="1000" b="1" spc="0" baseline="0" dirty="0">
                          <a:solidFill>
                            <a:schemeClr val="bg1"/>
                          </a:solidFill>
                          <a:latin typeface="Arial"/>
                          <a:cs typeface="Arial"/>
                        </a:rPr>
                        <a:t>Viral load suppression:  </a:t>
                      </a:r>
                      <a:r>
                        <a:rPr sz="1000" b="0" spc="0" baseline="0" dirty="0">
                          <a:solidFill>
                            <a:schemeClr val="bg1"/>
                          </a:solidFill>
                          <a:latin typeface="Arial"/>
                          <a:cs typeface="Arial"/>
                        </a:rPr>
                        <a:t>percentage of people living with HIV who are virally suppressed</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68000">
                <a:tc vMerge="1">
                  <a:txBody>
                    <a:bodyPr/>
                    <a:lstStyle/>
                    <a:p>
                      <a:endParaRPr/>
                    </a:p>
                  </a:txBody>
                  <a:tcPr marL="0" marR="0" marT="0" marB="0">
                    <a:lnR w="6350">
                      <a:solidFill>
                        <a:srgbClr val="878787"/>
                      </a:solidFill>
                      <a:prstDash val="solid"/>
                    </a:lnR>
                    <a:lnB w="6350">
                      <a:solidFill>
                        <a:srgbClr val="878787"/>
                      </a:solidFill>
                      <a:prstDash val="solid"/>
                    </a:lnB>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rgbClr val="FB5772">
                        <a:alpha val="85000"/>
                      </a:srgbClr>
                    </a:solidFill>
                  </a:tcPr>
                </a:tc>
                <a:extLst>
                  <a:ext uri="{0D108BD9-81ED-4DB2-BD59-A6C34878D82A}">
                    <a16:rowId xmlns:a16="http://schemas.microsoft.com/office/drawing/2014/main" val="10001"/>
                  </a:ext>
                </a:extLst>
              </a:tr>
              <a:tr h="252000">
                <a:tc>
                  <a:txBody>
                    <a:bodyPr/>
                    <a:lstStyle/>
                    <a:p>
                      <a:pPr marL="53975" algn="l" defTabSz="914400" rtl="0" eaLnBrk="1" fontAlgn="ctr" latinLnBrk="0" hangingPunct="1">
                        <a:lnSpc>
                          <a:spcPct val="100000"/>
                        </a:lnSpc>
                        <a:spcBef>
                          <a:spcPts val="114"/>
                        </a:spcBef>
                        <a:spcAft>
                          <a:spcPts val="0"/>
                        </a:spcAft>
                      </a:pPr>
                      <a:r>
                        <a:rPr lang="fr-CH" sz="800" b="1" kern="1200" spc="-45" dirty="0">
                          <a:solidFill>
                            <a:schemeClr val="tx1"/>
                          </a:solidFill>
                          <a:latin typeface="Arial"/>
                          <a:ea typeface="+mn-ea"/>
                          <a:cs typeface="Arial"/>
                        </a:rPr>
                        <a:t>Caribbean</a:t>
                      </a:r>
                    </a:p>
                  </a:txBody>
                  <a:tcPr marL="9525" marR="9525" marT="9525"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72</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80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67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77</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77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75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74</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75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73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41</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46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b="1" kern="1200" spc="-45" dirty="0">
                          <a:solidFill>
                            <a:schemeClr val="tx1"/>
                          </a:solidFill>
                          <a:latin typeface="Arial"/>
                          <a:ea typeface="+mn-ea"/>
                          <a:cs typeface="Arial"/>
                        </a:rPr>
                        <a:t>37</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02"/>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mn-lt"/>
                          <a:ea typeface="+mn-ea"/>
                          <a:cs typeface="Arial"/>
                        </a:rPr>
                        <a:t>Antigua and Barbuda</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47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42</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19</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27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15</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03"/>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mn-lt"/>
                          <a:ea typeface="+mn-ea"/>
                          <a:cs typeface="Arial"/>
                        </a:rPr>
                        <a:t>Bahamas</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04"/>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err="1">
                          <a:solidFill>
                            <a:schemeClr val="tx1"/>
                          </a:solidFill>
                          <a:latin typeface="+mn-lt"/>
                          <a:ea typeface="+mn-ea"/>
                          <a:cs typeface="Arial"/>
                        </a:rPr>
                        <a:t>Barbados</a:t>
                      </a:r>
                      <a:endParaRPr lang="fr-CH" sz="800" kern="1200" dirty="0">
                        <a:solidFill>
                          <a:schemeClr val="tx1"/>
                        </a:solidFill>
                        <a:latin typeface="+mn-lt"/>
                        <a:ea typeface="+mn-ea"/>
                        <a:cs typeface="Arial"/>
                      </a:endParaRP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88</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mn-lt"/>
                        </a:rPr>
                        <a:t>88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mn-lt"/>
                        </a:rPr>
                        <a:t>88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mn-lt"/>
                        </a:rPr>
                        <a:t>44</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55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39</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05"/>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mn-lt"/>
                          <a:ea typeface="+mn-ea"/>
                          <a:cs typeface="Arial"/>
                        </a:rPr>
                        <a:t>Belize</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mn-lt"/>
                        </a:rPr>
                        <a:t>49</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51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48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58</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58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56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65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65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67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18</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19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18</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06"/>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mn-lt"/>
                          <a:ea typeface="+mn-ea"/>
                          <a:cs typeface="Arial"/>
                        </a:rPr>
                        <a:t>Cuba</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mn-lt"/>
                        </a:rPr>
                        <a:t>83</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90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mn-lt"/>
                        </a:rPr>
                        <a:t>82</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86</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mn-lt"/>
                        </a:rPr>
                        <a:t>89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mn-lt"/>
                        </a:rPr>
                        <a:t>86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fontAlgn="ctr"/>
                      <a:r>
                        <a:rPr lang="en-CH" sz="800" b="0" i="0" u="none" strike="noStrike" dirty="0">
                          <a:solidFill>
                            <a:srgbClr val="000000"/>
                          </a:solidFill>
                          <a:effectLst/>
                          <a:latin typeface="+mn-lt"/>
                        </a:rPr>
                        <a:t>67</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67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67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48</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54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47</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07"/>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a:solidFill>
                            <a:schemeClr val="tx1"/>
                          </a:solidFill>
                          <a:latin typeface="+mn-lt"/>
                          <a:ea typeface="+mn-ea"/>
                          <a:cs typeface="Arial"/>
                        </a:rPr>
                        <a:t>Dominica</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55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58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53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18</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27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14</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08"/>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err="1">
                          <a:solidFill>
                            <a:schemeClr val="tx1"/>
                          </a:solidFill>
                          <a:latin typeface="+mn-lt"/>
                          <a:ea typeface="+mn-ea"/>
                          <a:cs typeface="Arial"/>
                        </a:rPr>
                        <a:t>Dominican</a:t>
                      </a:r>
                      <a:r>
                        <a:rPr lang="fr-CH" sz="800" kern="1200" dirty="0">
                          <a:solidFill>
                            <a:schemeClr val="tx1"/>
                          </a:solidFill>
                          <a:latin typeface="+mn-lt"/>
                          <a:ea typeface="+mn-ea"/>
                          <a:cs typeface="Arial"/>
                        </a:rPr>
                        <a:t> </a:t>
                      </a:r>
                      <a:r>
                        <a:rPr lang="fr-CH" sz="800" kern="1200" dirty="0" err="1">
                          <a:solidFill>
                            <a:schemeClr val="tx1"/>
                          </a:solidFill>
                          <a:latin typeface="+mn-lt"/>
                          <a:ea typeface="+mn-ea"/>
                          <a:cs typeface="Arial"/>
                        </a:rPr>
                        <a:t>Republic</a:t>
                      </a:r>
                      <a:endParaRPr lang="fr-CH" sz="800" kern="1200" dirty="0">
                        <a:solidFill>
                          <a:schemeClr val="tx1"/>
                        </a:solidFill>
                        <a:latin typeface="+mn-lt"/>
                        <a:ea typeface="+mn-ea"/>
                        <a:cs typeface="Arial"/>
                      </a:endParaRP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mn-lt"/>
                        </a:rPr>
                        <a:t>82</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91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mn-lt"/>
                        </a:rPr>
                        <a:t>75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68</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67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69</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67</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65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70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37</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40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36</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09"/>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mn-lt"/>
                          <a:ea typeface="+mn-ea"/>
                          <a:cs typeface="Arial"/>
                        </a:rPr>
                        <a:t>Grenada</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12</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10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8</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6</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10"/>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mn-lt"/>
                          <a:ea typeface="+mn-ea"/>
                          <a:cs typeface="Arial"/>
                        </a:rPr>
                        <a:t>Guyana</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mn-lt"/>
                        </a:rPr>
                        <a:t>93</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mn-lt"/>
                        </a:rPr>
                        <a:t>95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mn-lt"/>
                        </a:rPr>
                        <a:t>95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mn-lt"/>
                        </a:rPr>
                        <a:t>73</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82</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64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81</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81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80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55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63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49</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1"/>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err="1">
                          <a:solidFill>
                            <a:schemeClr val="tx1"/>
                          </a:solidFill>
                          <a:latin typeface="+mn-lt"/>
                          <a:ea typeface="+mn-ea"/>
                          <a:cs typeface="Arial"/>
                        </a:rPr>
                        <a:t>Haiti</a:t>
                      </a:r>
                      <a:endParaRPr lang="fr-CH" sz="800" kern="1200" dirty="0">
                        <a:solidFill>
                          <a:schemeClr val="tx1"/>
                        </a:solidFill>
                        <a:latin typeface="+mn-lt"/>
                        <a:ea typeface="+mn-ea"/>
                        <a:cs typeface="Arial"/>
                      </a:endParaRP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mn-lt"/>
                        </a:rPr>
                        <a:t>67</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74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61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86</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mn-lt"/>
                        </a:rPr>
                        <a:t>86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mn-lt"/>
                        </a:rPr>
                        <a:t>86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extLst>
                  <a:ext uri="{0D108BD9-81ED-4DB2-BD59-A6C34878D82A}">
                    <a16:rowId xmlns:a16="http://schemas.microsoft.com/office/drawing/2014/main" val="10012"/>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err="1">
                          <a:solidFill>
                            <a:schemeClr val="tx1"/>
                          </a:solidFill>
                          <a:latin typeface="+mn-lt"/>
                          <a:ea typeface="+mn-ea"/>
                          <a:cs typeface="Arial"/>
                        </a:rPr>
                        <a:t>Jamaica</a:t>
                      </a:r>
                      <a:endParaRPr lang="fr-CH" sz="800" kern="1200" dirty="0">
                        <a:solidFill>
                          <a:schemeClr val="tx1"/>
                        </a:solidFill>
                        <a:latin typeface="+mn-lt"/>
                        <a:ea typeface="+mn-ea"/>
                        <a:cs typeface="Arial"/>
                      </a:endParaRP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80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81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80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25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38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18</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13"/>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mn-lt"/>
                          <a:ea typeface="+mn-ea"/>
                          <a:cs typeface="Arial"/>
                        </a:rPr>
                        <a:t>Saint </a:t>
                      </a:r>
                      <a:r>
                        <a:rPr lang="fr-CH" sz="800" kern="1200" dirty="0" err="1">
                          <a:solidFill>
                            <a:schemeClr val="tx1"/>
                          </a:solidFill>
                          <a:latin typeface="+mn-lt"/>
                          <a:ea typeface="+mn-ea"/>
                          <a:cs typeface="Arial"/>
                        </a:rPr>
                        <a:t>Kitts</a:t>
                      </a:r>
                      <a:r>
                        <a:rPr lang="fr-CH" sz="800" kern="1200" dirty="0">
                          <a:solidFill>
                            <a:schemeClr val="tx1"/>
                          </a:solidFill>
                          <a:latin typeface="+mn-lt"/>
                          <a:ea typeface="+mn-ea"/>
                          <a:cs typeface="Arial"/>
                        </a:rPr>
                        <a:t> and Nevis</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60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73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55</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25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16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35</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14"/>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mn-lt"/>
                          <a:ea typeface="+mn-ea"/>
                          <a:cs typeface="Arial"/>
                        </a:rPr>
                        <a:t>Saint Lucia</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 </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noFill/>
                  </a:tcPr>
                </a:tc>
                <a:tc>
                  <a:txBody>
                    <a:bodyPr/>
                    <a:lstStyle/>
                    <a:p>
                      <a:pPr algn="r" fontAlgn="ctr"/>
                      <a:r>
                        <a:rPr lang="en-CH" sz="800" b="0" i="0" u="none" strike="noStrike" dirty="0">
                          <a:solidFill>
                            <a:srgbClr val="000000"/>
                          </a:solidFill>
                          <a:effectLst/>
                          <a:latin typeface="+mn-lt"/>
                        </a:rPr>
                        <a:t>35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33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37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15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14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17</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15"/>
                  </a:ext>
                </a:extLst>
              </a:tr>
              <a:tr h="140400">
                <a:tc>
                  <a:txBody>
                    <a:bodyPr/>
                    <a:lstStyle/>
                    <a:p>
                      <a:pPr marL="53975" algn="l" defTabSz="914400" rtl="0" eaLnBrk="1" fontAlgn="ctr" latinLnBrk="0" hangingPunct="1">
                        <a:lnSpc>
                          <a:spcPct val="100000"/>
                        </a:lnSpc>
                        <a:spcBef>
                          <a:spcPts val="114"/>
                        </a:spcBef>
                        <a:spcAft>
                          <a:spcPts val="0"/>
                        </a:spcAft>
                      </a:pPr>
                      <a:r>
                        <a:rPr lang="en-GB" sz="800" kern="1200" dirty="0">
                          <a:solidFill>
                            <a:schemeClr val="tx1"/>
                          </a:solidFill>
                          <a:latin typeface="+mn-lt"/>
                          <a:ea typeface="+mn-ea"/>
                          <a:cs typeface="Arial"/>
                        </a:rPr>
                        <a:t>Saint Vincent and the Grenadines</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fontAlgn="ctr"/>
                      <a:r>
                        <a:rPr lang="en-CH" sz="800" b="0" i="0" u="none" strike="noStrike" dirty="0">
                          <a:solidFill>
                            <a:srgbClr val="000000"/>
                          </a:solidFill>
                          <a:effectLst/>
                          <a:latin typeface="+mn-lt"/>
                        </a:rPr>
                        <a:t>70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93</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fontAlgn="ctr"/>
                      <a:r>
                        <a:rPr lang="en-CH" sz="800" b="0" i="0" u="none" strike="noStrike" dirty="0">
                          <a:solidFill>
                            <a:srgbClr val="000000"/>
                          </a:solidFill>
                          <a:effectLst/>
                          <a:latin typeface="+mn-lt"/>
                        </a:rPr>
                        <a:t>60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47</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52</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42</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fontAlgn="ctr"/>
                      <a:r>
                        <a:rPr lang="en-CH" sz="800" b="0" i="0" u="none" strike="noStrike" dirty="0">
                          <a:solidFill>
                            <a:srgbClr val="000000"/>
                          </a:solidFill>
                          <a:effectLst/>
                          <a:latin typeface="+mn-lt"/>
                        </a:rPr>
                        <a:t>81</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84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81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27</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fontAlgn="ctr"/>
                      <a:r>
                        <a:rPr lang="en-CH" sz="800" b="0" i="0" u="none" strike="noStrike" dirty="0">
                          <a:solidFill>
                            <a:srgbClr val="000000"/>
                          </a:solidFill>
                          <a:effectLst/>
                          <a:latin typeface="+mn-lt"/>
                        </a:rPr>
                        <a:t>41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fontAlgn="ctr"/>
                      <a:r>
                        <a:rPr lang="en-CH" sz="800" b="0" i="0" u="none" strike="noStrike" dirty="0">
                          <a:solidFill>
                            <a:srgbClr val="000000"/>
                          </a:solidFill>
                          <a:effectLst/>
                          <a:latin typeface="+mn-lt"/>
                        </a:rPr>
                        <a:t>21</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16"/>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mn-lt"/>
                          <a:ea typeface="+mn-ea"/>
                          <a:cs typeface="Arial"/>
                        </a:rPr>
                        <a:t>Suriname</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60</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71</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50</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87</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87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87</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87</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88</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86</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45</a:t>
                      </a: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54</a:t>
                      </a: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53975" algn="r" defTabSz="914400" rtl="0" eaLnBrk="1" fontAlgn="ctr" latinLnBrk="0" hangingPunct="1">
                        <a:lnSpc>
                          <a:spcPct val="100000"/>
                        </a:lnSpc>
                        <a:spcBef>
                          <a:spcPts val="114"/>
                        </a:spcBef>
                        <a:spcAft>
                          <a:spcPts val="0"/>
                        </a:spcAft>
                      </a:pPr>
                      <a:r>
                        <a:rPr lang="en-CH" sz="800" kern="1200" dirty="0">
                          <a:solidFill>
                            <a:schemeClr val="tx1"/>
                          </a:solidFill>
                          <a:latin typeface="+mn-lt"/>
                          <a:ea typeface="+mn-ea"/>
                          <a:cs typeface="Arial"/>
                        </a:rPr>
                        <a:t>38</a:t>
                      </a: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17"/>
                  </a:ext>
                </a:extLst>
              </a:tr>
              <a:tr h="140400">
                <a:tc>
                  <a:txBody>
                    <a:bodyPr/>
                    <a:lstStyle/>
                    <a:p>
                      <a:pPr marL="53975" algn="l" defTabSz="914400" rtl="0" eaLnBrk="1" fontAlgn="ctr" latinLnBrk="0" hangingPunct="1">
                        <a:lnSpc>
                          <a:spcPct val="100000"/>
                        </a:lnSpc>
                        <a:spcBef>
                          <a:spcPts val="114"/>
                        </a:spcBef>
                        <a:spcAft>
                          <a:spcPts val="0"/>
                        </a:spcAft>
                      </a:pPr>
                      <a:r>
                        <a:rPr lang="fr-CH" sz="800" kern="1200" dirty="0">
                          <a:solidFill>
                            <a:schemeClr val="tx1"/>
                          </a:solidFill>
                          <a:latin typeface="+mn-lt"/>
                          <a:ea typeface="+mn-ea"/>
                          <a:cs typeface="Arial"/>
                        </a:rPr>
                        <a:t>Trinidad and Tobago</a:t>
                      </a:r>
                    </a:p>
                  </a:txBody>
                  <a:tcPr marL="0" marR="0" marT="0" marB="0" anchor="ctr">
                    <a:lnL w="9525" cap="flat" cmpd="sng" algn="ctr">
                      <a:solidFill>
                        <a:schemeClr val="tx1">
                          <a:lumMod val="75000"/>
                          <a:lumOff val="2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tc>
                  <a:txBody>
                    <a:bodyPr/>
                    <a:lstStyle/>
                    <a:p>
                      <a:pPr marL="53975" algn="r" defTabSz="914400" rtl="0" eaLnBrk="1" fontAlgn="ctr" latinLnBrk="0" hangingPunct="1">
                        <a:lnSpc>
                          <a:spcPct val="100000"/>
                        </a:lnSpc>
                        <a:spcBef>
                          <a:spcPts val="114"/>
                        </a:spcBef>
                        <a:spcAft>
                          <a:spcPts val="0"/>
                        </a:spcAft>
                      </a:pPr>
                      <a:endParaRPr lang="en-CH" sz="800" kern="1200" dirty="0">
                        <a:solidFill>
                          <a:schemeClr val="tx1"/>
                        </a:solidFill>
                        <a:latin typeface="+mn-lt"/>
                        <a:ea typeface="+mn-ea"/>
                        <a:cs typeface="Arial"/>
                      </a:endParaRPr>
                    </a:p>
                  </a:txBody>
                  <a:tcPr marL="0" marR="252000" marT="0" marB="0" anchor="ctr">
                    <a:lnL w="6350" cap="flat" cmpd="sng" algn="ctr">
                      <a:solidFill>
                        <a:schemeClr val="bg1"/>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noFill/>
                  </a:tcPr>
                </a:tc>
                <a:extLst>
                  <a:ext uri="{0D108BD9-81ED-4DB2-BD59-A6C34878D82A}">
                    <a16:rowId xmlns:a16="http://schemas.microsoft.com/office/drawing/2014/main" val="2726216100"/>
                  </a:ext>
                </a:extLst>
              </a:tr>
            </a:tbl>
          </a:graphicData>
        </a:graphic>
      </p:graphicFrame>
      <p:grpSp>
        <p:nvGrpSpPr>
          <p:cNvPr id="2" name="Group 1">
            <a:extLst>
              <a:ext uri="{FF2B5EF4-FFF2-40B4-BE49-F238E27FC236}">
                <a16:creationId xmlns:a16="http://schemas.microsoft.com/office/drawing/2014/main" id="{17B347A7-76BD-4AD1-8D91-9322BB7C2287}"/>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90–90–90 country scorecard: Caribbean, 2018</a:t>
              </a:r>
              <a:endParaRPr kumimoji="0" lang="en-CH" sz="1600" b="0" i="1"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A6BEF24-6037-4784-8781-E0FFC9E9835D}"/>
                </a:ext>
              </a:extLst>
            </p:cNvPr>
            <p:cNvSpPr/>
            <p:nvPr/>
          </p:nvSpPr>
          <p:spPr>
            <a:xfrm>
              <a:off x="360000" y="6480000"/>
              <a:ext cx="1598194"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special analysis, 2019.</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4" name="object 13">
              <a:extLst>
                <a:ext uri="{FF2B5EF4-FFF2-40B4-BE49-F238E27FC236}">
                  <a16:creationId xmlns:a16="http://schemas.microsoft.com/office/drawing/2014/main" id="{DF333510-11EE-4A7F-A2C7-17BB19175B24}"/>
                </a:ext>
              </a:extLst>
            </p:cNvPr>
            <p:cNvSpPr/>
            <p:nvPr/>
          </p:nvSpPr>
          <p:spPr>
            <a:xfrm>
              <a:off x="2124000" y="578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 name="TextBox 14">
              <a:extLst>
                <a:ext uri="{FF2B5EF4-FFF2-40B4-BE49-F238E27FC236}">
                  <a16:creationId xmlns:a16="http://schemas.microsoft.com/office/drawing/2014/main" id="{4074D7D5-78BE-4F3C-A84A-421ED1992DFC}"/>
                </a:ext>
              </a:extLst>
            </p:cNvPr>
            <p:cNvSpPr txBox="1"/>
            <p:nvPr/>
          </p:nvSpPr>
          <p:spPr>
            <a:xfrm>
              <a:off x="2268000" y="577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 name="Group 2">
              <a:extLst>
                <a:ext uri="{FF2B5EF4-FFF2-40B4-BE49-F238E27FC236}">
                  <a16:creationId xmlns:a16="http://schemas.microsoft.com/office/drawing/2014/main" id="{E615C798-5543-4513-BDE6-F51AB3A29B75}"/>
                </a:ext>
              </a:extLst>
            </p:cNvPr>
            <p:cNvGrpSpPr/>
            <p:nvPr/>
          </p:nvGrpSpPr>
          <p:grpSpPr>
            <a:xfrm>
              <a:off x="3276000" y="5770800"/>
              <a:ext cx="523912" cy="123111"/>
              <a:chOff x="3811116" y="5763600"/>
              <a:chExt cx="523912" cy="123111"/>
            </a:xfrm>
          </p:grpSpPr>
          <p:sp>
            <p:nvSpPr>
              <p:cNvPr id="20" name="object 14">
                <a:extLst>
                  <a:ext uri="{FF2B5EF4-FFF2-40B4-BE49-F238E27FC236}">
                    <a16:creationId xmlns:a16="http://schemas.microsoft.com/office/drawing/2014/main" id="{8441A3A3-EA61-4A92-BAED-F3EAA6AB05B6}"/>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10339EF6-002B-42A7-A9DE-32D09C47195C}"/>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85–89%</a:t>
                </a:r>
              </a:p>
            </p:txBody>
          </p:sp>
        </p:grpSp>
        <p:grpSp>
          <p:nvGrpSpPr>
            <p:cNvPr id="4" name="Group 3">
              <a:extLst>
                <a:ext uri="{FF2B5EF4-FFF2-40B4-BE49-F238E27FC236}">
                  <a16:creationId xmlns:a16="http://schemas.microsoft.com/office/drawing/2014/main" id="{E66C2B61-87BE-4808-810F-708FAAD4AF47}"/>
                </a:ext>
              </a:extLst>
            </p:cNvPr>
            <p:cNvGrpSpPr/>
            <p:nvPr/>
          </p:nvGrpSpPr>
          <p:grpSpPr>
            <a:xfrm>
              <a:off x="4089600" y="5770800"/>
              <a:ext cx="523912" cy="123111"/>
              <a:chOff x="5791116" y="5763600"/>
              <a:chExt cx="523912" cy="123111"/>
            </a:xfrm>
          </p:grpSpPr>
          <p:sp>
            <p:nvSpPr>
              <p:cNvPr id="18" name="object 15">
                <a:extLst>
                  <a:ext uri="{FF2B5EF4-FFF2-40B4-BE49-F238E27FC236}">
                    <a16:creationId xmlns:a16="http://schemas.microsoft.com/office/drawing/2014/main" id="{ED0CC85F-F780-4C55-8CDA-7807568C3CFD}"/>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 name="TextBox 18">
                <a:extLst>
                  <a:ext uri="{FF2B5EF4-FFF2-40B4-BE49-F238E27FC236}">
                    <a16:creationId xmlns:a16="http://schemas.microsoft.com/office/drawing/2014/main" id="{AF77B3EC-F3A3-4DB0-8BC2-88B27F4E2417}"/>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70–84%</a:t>
                </a:r>
              </a:p>
            </p:txBody>
          </p:sp>
        </p:grpSp>
        <p:grpSp>
          <p:nvGrpSpPr>
            <p:cNvPr id="5" name="Group 4">
              <a:extLst>
                <a:ext uri="{FF2B5EF4-FFF2-40B4-BE49-F238E27FC236}">
                  <a16:creationId xmlns:a16="http://schemas.microsoft.com/office/drawing/2014/main" id="{4EE900AC-C26F-4132-A771-4698881D62B0}"/>
                </a:ext>
              </a:extLst>
            </p:cNvPr>
            <p:cNvGrpSpPr/>
            <p:nvPr/>
          </p:nvGrpSpPr>
          <p:grpSpPr>
            <a:xfrm>
              <a:off x="4903200" y="5770800"/>
              <a:ext cx="523912" cy="123111"/>
              <a:chOff x="7029516" y="5763600"/>
              <a:chExt cx="523912" cy="123111"/>
            </a:xfrm>
          </p:grpSpPr>
          <p:sp>
            <p:nvSpPr>
              <p:cNvPr id="16" name="object 16">
                <a:extLst>
                  <a:ext uri="{FF2B5EF4-FFF2-40B4-BE49-F238E27FC236}">
                    <a16:creationId xmlns:a16="http://schemas.microsoft.com/office/drawing/2014/main" id="{165CCC88-1F91-49B8-9E0C-C2E1B05F510E}"/>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 name="TextBox 16">
                <a:extLst>
                  <a:ext uri="{FF2B5EF4-FFF2-40B4-BE49-F238E27FC236}">
                    <a16:creationId xmlns:a16="http://schemas.microsoft.com/office/drawing/2014/main" id="{2B7B92C8-1E9D-4B81-8654-F953E8DA389B}"/>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50–69%</a:t>
                </a:r>
              </a:p>
            </p:txBody>
          </p:sp>
        </p:grpSp>
        <p:grpSp>
          <p:nvGrpSpPr>
            <p:cNvPr id="29" name="Group 28">
              <a:extLst>
                <a:ext uri="{FF2B5EF4-FFF2-40B4-BE49-F238E27FC236}">
                  <a16:creationId xmlns:a16="http://schemas.microsoft.com/office/drawing/2014/main" id="{E09BAC8F-4B55-4ACC-B51C-E1AF6D3109C6}"/>
                </a:ext>
              </a:extLst>
            </p:cNvPr>
            <p:cNvGrpSpPr/>
            <p:nvPr/>
          </p:nvGrpSpPr>
          <p:grpSpPr>
            <a:xfrm>
              <a:off x="5716800" y="5770800"/>
              <a:ext cx="828483" cy="123111"/>
              <a:chOff x="7654385" y="5763600"/>
              <a:chExt cx="828483" cy="123111"/>
            </a:xfrm>
          </p:grpSpPr>
          <p:sp>
            <p:nvSpPr>
              <p:cNvPr id="25" name="object 16">
                <a:extLst>
                  <a:ext uri="{FF2B5EF4-FFF2-40B4-BE49-F238E27FC236}">
                    <a16:creationId xmlns:a16="http://schemas.microsoft.com/office/drawing/2014/main" id="{F80A49E7-61A3-4236-BB93-CBB722089F71}"/>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6" name="TextBox 25">
                <a:extLst>
                  <a:ext uri="{FF2B5EF4-FFF2-40B4-BE49-F238E27FC236}">
                    <a16:creationId xmlns:a16="http://schemas.microsoft.com/office/drawing/2014/main" id="{42B59056-E225-41EF-BA22-4CD582511BCB}"/>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50%</a:t>
                </a:r>
              </a:p>
            </p:txBody>
          </p:sp>
        </p:grpSp>
        <p:sp>
          <p:nvSpPr>
            <p:cNvPr id="27" name="TextBox 26">
              <a:extLst>
                <a:ext uri="{FF2B5EF4-FFF2-40B4-BE49-F238E27FC236}">
                  <a16:creationId xmlns:a16="http://schemas.microsoft.com/office/drawing/2014/main" id="{C28064B1-DD4E-46AF-91CC-F0CA5D6BDF6D}"/>
                </a:ext>
              </a:extLst>
            </p:cNvPr>
            <p:cNvSpPr txBox="1"/>
            <p:nvPr/>
          </p:nvSpPr>
          <p:spPr>
            <a:xfrm>
              <a:off x="720000" y="5760000"/>
              <a:ext cx="599523"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90–90–90: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8" name="TextBox 27">
              <a:extLst>
                <a:ext uri="{FF2B5EF4-FFF2-40B4-BE49-F238E27FC236}">
                  <a16:creationId xmlns:a16="http://schemas.microsoft.com/office/drawing/2014/main" id="{4192FA27-91F6-4647-BA54-FB78EE4E1EF5}"/>
                </a:ext>
              </a:extLst>
            </p:cNvPr>
            <p:cNvSpPr txBox="1"/>
            <p:nvPr/>
          </p:nvSpPr>
          <p:spPr>
            <a:xfrm>
              <a:off x="720000" y="5940000"/>
              <a:ext cx="1290418"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Viral load suppression:</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2" name="object 13">
              <a:extLst>
                <a:ext uri="{FF2B5EF4-FFF2-40B4-BE49-F238E27FC236}">
                  <a16:creationId xmlns:a16="http://schemas.microsoft.com/office/drawing/2014/main" id="{86D6496B-1757-4726-83C7-EED2EBCE61B7}"/>
                </a:ext>
              </a:extLst>
            </p:cNvPr>
            <p:cNvSpPr/>
            <p:nvPr/>
          </p:nvSpPr>
          <p:spPr>
            <a:xfrm>
              <a:off x="2124000" y="59616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 name="TextBox 32">
              <a:extLst>
                <a:ext uri="{FF2B5EF4-FFF2-40B4-BE49-F238E27FC236}">
                  <a16:creationId xmlns:a16="http://schemas.microsoft.com/office/drawing/2014/main" id="{9104F2F0-6992-4871-8F51-5A413FAEB3A7}"/>
                </a:ext>
              </a:extLst>
            </p:cNvPr>
            <p:cNvSpPr txBox="1"/>
            <p:nvPr/>
          </p:nvSpPr>
          <p:spPr>
            <a:xfrm>
              <a:off x="2268000" y="5950800"/>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73%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6" name="Group 35">
              <a:extLst>
                <a:ext uri="{FF2B5EF4-FFF2-40B4-BE49-F238E27FC236}">
                  <a16:creationId xmlns:a16="http://schemas.microsoft.com/office/drawing/2014/main" id="{665A206F-18D1-49BB-A215-771AAC397260}"/>
                </a:ext>
              </a:extLst>
            </p:cNvPr>
            <p:cNvGrpSpPr/>
            <p:nvPr/>
          </p:nvGrpSpPr>
          <p:grpSpPr>
            <a:xfrm>
              <a:off x="3276000" y="5950800"/>
              <a:ext cx="523912" cy="123111"/>
              <a:chOff x="3811116" y="5763600"/>
              <a:chExt cx="523912" cy="123111"/>
            </a:xfrm>
          </p:grpSpPr>
          <p:sp>
            <p:nvSpPr>
              <p:cNvPr id="46" name="object 14">
                <a:extLst>
                  <a:ext uri="{FF2B5EF4-FFF2-40B4-BE49-F238E27FC236}">
                    <a16:creationId xmlns:a16="http://schemas.microsoft.com/office/drawing/2014/main" id="{3AE00945-F0EE-46AD-9552-DB6B3D5D8161}"/>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7" name="TextBox 46">
                <a:extLst>
                  <a:ext uri="{FF2B5EF4-FFF2-40B4-BE49-F238E27FC236}">
                    <a16:creationId xmlns:a16="http://schemas.microsoft.com/office/drawing/2014/main" id="{F41D7FE2-81C2-4A7C-ABD6-6508B06F2A22}"/>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65–72%</a:t>
                </a:r>
              </a:p>
            </p:txBody>
          </p:sp>
        </p:grpSp>
        <p:grpSp>
          <p:nvGrpSpPr>
            <p:cNvPr id="37" name="Group 36">
              <a:extLst>
                <a:ext uri="{FF2B5EF4-FFF2-40B4-BE49-F238E27FC236}">
                  <a16:creationId xmlns:a16="http://schemas.microsoft.com/office/drawing/2014/main" id="{A6693942-E317-4905-A311-1396047A0DAA}"/>
                </a:ext>
              </a:extLst>
            </p:cNvPr>
            <p:cNvGrpSpPr/>
            <p:nvPr/>
          </p:nvGrpSpPr>
          <p:grpSpPr>
            <a:xfrm>
              <a:off x="4089600" y="5950800"/>
              <a:ext cx="523912" cy="123111"/>
              <a:chOff x="5791116" y="5763600"/>
              <a:chExt cx="523912" cy="123111"/>
            </a:xfrm>
          </p:grpSpPr>
          <p:sp>
            <p:nvSpPr>
              <p:cNvPr id="44" name="object 15">
                <a:extLst>
                  <a:ext uri="{FF2B5EF4-FFF2-40B4-BE49-F238E27FC236}">
                    <a16:creationId xmlns:a16="http://schemas.microsoft.com/office/drawing/2014/main" id="{AFF47AF7-46FE-4C00-B4D0-2761698C9521}"/>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5" name="TextBox 44">
                <a:extLst>
                  <a:ext uri="{FF2B5EF4-FFF2-40B4-BE49-F238E27FC236}">
                    <a16:creationId xmlns:a16="http://schemas.microsoft.com/office/drawing/2014/main" id="{2FF30BF4-E7B1-4321-9F82-9E4D5EEB27AF}"/>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40–64%</a:t>
                </a:r>
              </a:p>
            </p:txBody>
          </p:sp>
        </p:grpSp>
        <p:grpSp>
          <p:nvGrpSpPr>
            <p:cNvPr id="38" name="Group 37">
              <a:extLst>
                <a:ext uri="{FF2B5EF4-FFF2-40B4-BE49-F238E27FC236}">
                  <a16:creationId xmlns:a16="http://schemas.microsoft.com/office/drawing/2014/main" id="{379677F8-982B-4F76-88AA-291CC4C5F7B7}"/>
                </a:ext>
              </a:extLst>
            </p:cNvPr>
            <p:cNvGrpSpPr/>
            <p:nvPr/>
          </p:nvGrpSpPr>
          <p:grpSpPr>
            <a:xfrm>
              <a:off x="4903200" y="5950800"/>
              <a:ext cx="523912" cy="123111"/>
              <a:chOff x="7029516" y="5763600"/>
              <a:chExt cx="523912" cy="123111"/>
            </a:xfrm>
          </p:grpSpPr>
          <p:sp>
            <p:nvSpPr>
              <p:cNvPr id="42" name="object 16">
                <a:extLst>
                  <a:ext uri="{FF2B5EF4-FFF2-40B4-BE49-F238E27FC236}">
                    <a16:creationId xmlns:a16="http://schemas.microsoft.com/office/drawing/2014/main" id="{C5817743-D26F-4650-A687-8C7AEDD9CA72}"/>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 name="TextBox 42">
                <a:extLst>
                  <a:ext uri="{FF2B5EF4-FFF2-40B4-BE49-F238E27FC236}">
                    <a16:creationId xmlns:a16="http://schemas.microsoft.com/office/drawing/2014/main" id="{360B471A-E338-4F07-AF1F-A965D27AA574}"/>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25–39%</a:t>
                </a:r>
              </a:p>
            </p:txBody>
          </p:sp>
        </p:grpSp>
        <p:grpSp>
          <p:nvGrpSpPr>
            <p:cNvPr id="39" name="Group 38">
              <a:extLst>
                <a:ext uri="{FF2B5EF4-FFF2-40B4-BE49-F238E27FC236}">
                  <a16:creationId xmlns:a16="http://schemas.microsoft.com/office/drawing/2014/main" id="{AAD3E5EF-C61B-4CE7-A4CF-DA817F0FE791}"/>
                </a:ext>
              </a:extLst>
            </p:cNvPr>
            <p:cNvGrpSpPr/>
            <p:nvPr/>
          </p:nvGrpSpPr>
          <p:grpSpPr>
            <a:xfrm>
              <a:off x="5716800" y="5950800"/>
              <a:ext cx="828483" cy="123111"/>
              <a:chOff x="7654385" y="5763600"/>
              <a:chExt cx="828483" cy="123111"/>
            </a:xfrm>
          </p:grpSpPr>
          <p:sp>
            <p:nvSpPr>
              <p:cNvPr id="40" name="object 16">
                <a:extLst>
                  <a:ext uri="{FF2B5EF4-FFF2-40B4-BE49-F238E27FC236}">
                    <a16:creationId xmlns:a16="http://schemas.microsoft.com/office/drawing/2014/main" id="{88D4C011-927E-46C7-B3BF-B1C0CEEB1407}"/>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 name="TextBox 40">
                <a:extLst>
                  <a:ext uri="{FF2B5EF4-FFF2-40B4-BE49-F238E27FC236}">
                    <a16:creationId xmlns:a16="http://schemas.microsoft.com/office/drawing/2014/main" id="{2267F4DD-CF09-4B41-8F5C-C3FA0BF541F4}"/>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25%</a:t>
                </a:r>
              </a:p>
            </p:txBody>
          </p:sp>
        </p:grpSp>
      </p:grpSp>
    </p:spTree>
    <p:extLst>
      <p:ext uri="{BB962C8B-B14F-4D97-AF65-F5344CB8AC3E}">
        <p14:creationId xmlns:p14="http://schemas.microsoft.com/office/powerpoint/2010/main" val="214741167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8E57D8F-9938-4171-A78A-0D3820DC4778}"/>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people living with HIV with a low CD4 count at initiation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of antiretroviral therapy, Caribbean, 2018</a:t>
              </a:r>
            </a:p>
          </p:txBody>
        </p:sp>
        <p:sp>
          <p:nvSpPr>
            <p:cNvPr id="55" name="Rectangle 54">
              <a:extLst>
                <a:ext uri="{FF2B5EF4-FFF2-40B4-BE49-F238E27FC236}">
                  <a16:creationId xmlns:a16="http://schemas.microsoft.com/office/drawing/2014/main" id="{BA8324B7-9CD2-4DEC-90E8-5BEB0ADF4D73}"/>
                </a:ext>
              </a:extLst>
            </p:cNvPr>
            <p:cNvSpPr/>
            <p:nvPr/>
          </p:nvSpPr>
          <p:spPr>
            <a:xfrm>
              <a:off x="360000" y="6030000"/>
              <a:ext cx="6943739" cy="12311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2019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1" name="Rectangle 210">
              <a:extLst>
                <a:ext uri="{FF2B5EF4-FFF2-40B4-BE49-F238E27FC236}">
                  <a16:creationId xmlns:a16="http://schemas.microsoft.com/office/drawing/2014/main" id="{B043319A-8182-4E02-8D43-39334EEC1504}"/>
                </a:ext>
              </a:extLst>
            </p:cNvPr>
            <p:cNvSpPr/>
            <p:nvPr/>
          </p:nvSpPr>
          <p:spPr>
            <a:xfrm>
              <a:off x="540000" y="5400000"/>
              <a:ext cx="5859938" cy="338554"/>
            </a:xfrm>
            <a:prstGeom prst="rect">
              <a:avLst/>
            </a:prstGeom>
          </p:spPr>
          <p:txBody>
            <a:bodyPr wrap="none" lIns="0">
              <a:spAutoFit/>
            </a:bodyPr>
            <a:lstStyle/>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Data shown come from surveys, which are typically conducted in areas with high prevalence and needs and may not be </a:t>
              </a:r>
            </a:p>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nationally representative.</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3" name="Group 2">
              <a:extLst>
                <a:ext uri="{FF2B5EF4-FFF2-40B4-BE49-F238E27FC236}">
                  <a16:creationId xmlns:a16="http://schemas.microsoft.com/office/drawing/2014/main" id="{53E2A501-F7DB-4465-A654-200AA8168A4C}"/>
                </a:ext>
              </a:extLst>
            </p:cNvPr>
            <p:cNvGrpSpPr/>
            <p:nvPr/>
          </p:nvGrpSpPr>
          <p:grpSpPr>
            <a:xfrm>
              <a:off x="540000" y="1800000"/>
              <a:ext cx="7560010" cy="3211277"/>
              <a:chOff x="900000" y="1800000"/>
              <a:chExt cx="7560010" cy="3211277"/>
            </a:xfrm>
          </p:grpSpPr>
          <p:sp>
            <p:nvSpPr>
              <p:cNvPr id="106" name="object 110">
                <a:extLst>
                  <a:ext uri="{FF2B5EF4-FFF2-40B4-BE49-F238E27FC236}">
                    <a16:creationId xmlns:a16="http://schemas.microsoft.com/office/drawing/2014/main" id="{C49259CD-466F-4B39-B45C-70D4C1ED7490}"/>
                  </a:ext>
                </a:extLst>
              </p:cNvPr>
              <p:cNvSpPr/>
              <p:nvPr/>
            </p:nvSpPr>
            <p:spPr>
              <a:xfrm>
                <a:off x="1439450" y="1871999"/>
                <a:ext cx="0" cy="2232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nvGrpSpPr>
              <p:cNvPr id="107" name="Group 106">
                <a:extLst>
                  <a:ext uri="{FF2B5EF4-FFF2-40B4-BE49-F238E27FC236}">
                    <a16:creationId xmlns:a16="http://schemas.microsoft.com/office/drawing/2014/main" id="{52E9DCF1-CCDD-4C0B-AA6F-A9A8CA145580}"/>
                  </a:ext>
                </a:extLst>
              </p:cNvPr>
              <p:cNvGrpSpPr/>
              <p:nvPr/>
            </p:nvGrpSpPr>
            <p:grpSpPr>
              <a:xfrm>
                <a:off x="1620000" y="4842000"/>
                <a:ext cx="2209199" cy="169277"/>
                <a:chOff x="720000" y="4694400"/>
                <a:chExt cx="2209199" cy="169277"/>
              </a:xfrm>
            </p:grpSpPr>
            <p:sp>
              <p:nvSpPr>
                <p:cNvPr id="108" name="object 13">
                  <a:extLst>
                    <a:ext uri="{FF2B5EF4-FFF2-40B4-BE49-F238E27FC236}">
                      <a16:creationId xmlns:a16="http://schemas.microsoft.com/office/drawing/2014/main" id="{EFA0AB27-0996-47A0-9180-6DA0635B2C38}"/>
                    </a:ext>
                  </a:extLst>
                </p:cNvPr>
                <p:cNvSpPr/>
                <p:nvPr/>
              </p:nvSpPr>
              <p:spPr>
                <a:xfrm>
                  <a:off x="72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9" name="TextBox 108">
                  <a:extLst>
                    <a:ext uri="{FF2B5EF4-FFF2-40B4-BE49-F238E27FC236}">
                      <a16:creationId xmlns:a16="http://schemas.microsoft.com/office/drawing/2014/main" id="{68C1090E-CA24-48CC-A83F-C61780578681}"/>
                    </a:ext>
                  </a:extLst>
                </p:cNvPr>
                <p:cNvSpPr txBox="1"/>
                <p:nvPr/>
              </p:nvSpPr>
              <p:spPr>
                <a:xfrm>
                  <a:off x="936000" y="4694400"/>
                  <a:ext cx="639599"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CD4 &lt;200</a:t>
                  </a:r>
                </a:p>
              </p:txBody>
            </p:sp>
            <p:sp>
              <p:nvSpPr>
                <p:cNvPr id="111" name="object 14">
                  <a:extLst>
                    <a:ext uri="{FF2B5EF4-FFF2-40B4-BE49-F238E27FC236}">
                      <a16:creationId xmlns:a16="http://schemas.microsoft.com/office/drawing/2014/main" id="{3F61A65B-99B1-45C5-9F18-23BA14AE9D74}"/>
                    </a:ext>
                  </a:extLst>
                </p:cNvPr>
                <p:cNvSpPr/>
                <p:nvPr/>
              </p:nvSpPr>
              <p:spPr>
                <a:xfrm>
                  <a:off x="20736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2" name="TextBox 111">
                  <a:extLst>
                    <a:ext uri="{FF2B5EF4-FFF2-40B4-BE49-F238E27FC236}">
                      <a16:creationId xmlns:a16="http://schemas.microsoft.com/office/drawing/2014/main" id="{42AC6E11-304C-49D5-B75A-6CBE48E1E9FD}"/>
                    </a:ext>
                  </a:extLst>
                </p:cNvPr>
                <p:cNvSpPr txBox="1"/>
                <p:nvPr/>
              </p:nvSpPr>
              <p:spPr>
                <a:xfrm>
                  <a:off x="2289600" y="4694400"/>
                  <a:ext cx="639599"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CD4 &lt;350</a:t>
                  </a:r>
                </a:p>
              </p:txBody>
            </p:sp>
          </p:grpSp>
          <p:sp>
            <p:nvSpPr>
              <p:cNvPr id="123" name="TextBox 122">
                <a:extLst>
                  <a:ext uri="{FF2B5EF4-FFF2-40B4-BE49-F238E27FC236}">
                    <a16:creationId xmlns:a16="http://schemas.microsoft.com/office/drawing/2014/main" id="{CD9A2A6D-5172-4297-96FC-F9379601EF2D}"/>
                  </a:ext>
                </a:extLst>
              </p:cNvPr>
              <p:cNvSpPr txBox="1"/>
              <p:nvPr/>
            </p:nvSpPr>
            <p:spPr>
              <a:xfrm>
                <a:off x="900000" y="276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4" name="TextBox 123">
                <a:extLst>
                  <a:ext uri="{FF2B5EF4-FFF2-40B4-BE49-F238E27FC236}">
                    <a16:creationId xmlns:a16="http://schemas.microsoft.com/office/drawing/2014/main" id="{99444B1C-0055-4A1E-BF8E-D7F90B6BBA2F}"/>
                  </a:ext>
                </a:extLst>
              </p:cNvPr>
              <p:cNvSpPr txBox="1"/>
              <p:nvPr/>
            </p:nvSpPr>
            <p:spPr>
              <a:xfrm>
                <a:off x="1216120" y="180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5" name="TextBox 124">
                <a:extLst>
                  <a:ext uri="{FF2B5EF4-FFF2-40B4-BE49-F238E27FC236}">
                    <a16:creationId xmlns:a16="http://schemas.microsoft.com/office/drawing/2014/main" id="{639371D6-2A44-440F-AB35-CB66546E0ED3}"/>
                  </a:ext>
                </a:extLst>
              </p:cNvPr>
              <p:cNvSpPr txBox="1"/>
              <p:nvPr/>
            </p:nvSpPr>
            <p:spPr>
              <a:xfrm>
                <a:off x="1216120" y="22788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6" name="TextBox 125">
                <a:extLst>
                  <a:ext uri="{FF2B5EF4-FFF2-40B4-BE49-F238E27FC236}">
                    <a16:creationId xmlns:a16="http://schemas.microsoft.com/office/drawing/2014/main" id="{E4CB372F-B587-49FB-8E7E-C343207AC24C}"/>
                  </a:ext>
                </a:extLst>
              </p:cNvPr>
              <p:cNvSpPr txBox="1"/>
              <p:nvPr/>
            </p:nvSpPr>
            <p:spPr>
              <a:xfrm>
                <a:off x="1216120" y="252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7" name="TextBox 126">
                <a:extLst>
                  <a:ext uri="{FF2B5EF4-FFF2-40B4-BE49-F238E27FC236}">
                    <a16:creationId xmlns:a16="http://schemas.microsoft.com/office/drawing/2014/main" id="{75A1E3EA-3249-42B1-B3B8-6CBD2A49343A}"/>
                  </a:ext>
                </a:extLst>
              </p:cNvPr>
              <p:cNvSpPr txBox="1"/>
              <p:nvPr/>
            </p:nvSpPr>
            <p:spPr>
              <a:xfrm>
                <a:off x="1216120" y="27612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8" name="TextBox 127">
                <a:extLst>
                  <a:ext uri="{FF2B5EF4-FFF2-40B4-BE49-F238E27FC236}">
                    <a16:creationId xmlns:a16="http://schemas.microsoft.com/office/drawing/2014/main" id="{051A0FBE-7C44-41D6-973E-601ACA2AF7FA}"/>
                  </a:ext>
                </a:extLst>
              </p:cNvPr>
              <p:cNvSpPr txBox="1"/>
              <p:nvPr/>
            </p:nvSpPr>
            <p:spPr>
              <a:xfrm>
                <a:off x="1216120" y="29988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9" name="TextBox 128">
                <a:extLst>
                  <a:ext uri="{FF2B5EF4-FFF2-40B4-BE49-F238E27FC236}">
                    <a16:creationId xmlns:a16="http://schemas.microsoft.com/office/drawing/2014/main" id="{510B61F8-686D-4589-82F7-16197642E32C}"/>
                  </a:ext>
                </a:extLst>
              </p:cNvPr>
              <p:cNvSpPr txBox="1"/>
              <p:nvPr/>
            </p:nvSpPr>
            <p:spPr>
              <a:xfrm>
                <a:off x="1216120" y="324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0" name="TextBox 129">
                <a:extLst>
                  <a:ext uri="{FF2B5EF4-FFF2-40B4-BE49-F238E27FC236}">
                    <a16:creationId xmlns:a16="http://schemas.microsoft.com/office/drawing/2014/main" id="{7C12BE3B-515C-46B4-B487-C2077C491C30}"/>
                  </a:ext>
                </a:extLst>
              </p:cNvPr>
              <p:cNvSpPr txBox="1"/>
              <p:nvPr/>
            </p:nvSpPr>
            <p:spPr>
              <a:xfrm>
                <a:off x="1216120" y="34812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3" name="TextBox 132">
                <a:extLst>
                  <a:ext uri="{FF2B5EF4-FFF2-40B4-BE49-F238E27FC236}">
                    <a16:creationId xmlns:a16="http://schemas.microsoft.com/office/drawing/2014/main" id="{1138EA3C-AB9F-4C19-8A97-641BD2A80235}"/>
                  </a:ext>
                </a:extLst>
              </p:cNvPr>
              <p:cNvSpPr txBox="1"/>
              <p:nvPr/>
            </p:nvSpPr>
            <p:spPr>
              <a:xfrm>
                <a:off x="1216120" y="37188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39" name="TextBox 138">
                <a:extLst>
                  <a:ext uri="{FF2B5EF4-FFF2-40B4-BE49-F238E27FC236}">
                    <a16:creationId xmlns:a16="http://schemas.microsoft.com/office/drawing/2014/main" id="{2B68E77C-20AD-457D-A06C-4C9F65C0A3FD}"/>
                  </a:ext>
                </a:extLst>
              </p:cNvPr>
              <p:cNvSpPr txBox="1"/>
              <p:nvPr/>
            </p:nvSpPr>
            <p:spPr>
              <a:xfrm>
                <a:off x="1280240"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40" name="object 54">
                <a:extLst>
                  <a:ext uri="{FF2B5EF4-FFF2-40B4-BE49-F238E27FC236}">
                    <a16:creationId xmlns:a16="http://schemas.microsoft.com/office/drawing/2014/main" id="{A6F9D4C4-28AD-4E2C-A32B-736A555420B6}"/>
                  </a:ext>
                </a:extLst>
              </p:cNvPr>
              <p:cNvSpPr txBox="1"/>
              <p:nvPr/>
            </p:nvSpPr>
            <p:spPr>
              <a:xfrm>
                <a:off x="14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Antigua and Barbuda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1" name="object 54">
                <a:extLst>
                  <a:ext uri="{FF2B5EF4-FFF2-40B4-BE49-F238E27FC236}">
                    <a16:creationId xmlns:a16="http://schemas.microsoft.com/office/drawing/2014/main" id="{DB248444-67C7-4E85-8E82-0008B68A9E1A}"/>
                  </a:ext>
                </a:extLst>
              </p:cNvPr>
              <p:cNvSpPr txBox="1"/>
              <p:nvPr/>
            </p:nvSpPr>
            <p:spPr>
              <a:xfrm>
                <a:off x="1980000" y="411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Bahamas (2017)</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2" name="object 54">
                <a:extLst>
                  <a:ext uri="{FF2B5EF4-FFF2-40B4-BE49-F238E27FC236}">
                    <a16:creationId xmlns:a16="http://schemas.microsoft.com/office/drawing/2014/main" id="{9B05EB68-8389-4763-91EC-7AD618E6C0F4}"/>
                  </a:ext>
                </a:extLst>
              </p:cNvPr>
              <p:cNvSpPr txBox="1"/>
              <p:nvPr/>
            </p:nvSpPr>
            <p:spPr>
              <a:xfrm>
                <a:off x="252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Barbados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5" name="object 54">
                <a:extLst>
                  <a:ext uri="{FF2B5EF4-FFF2-40B4-BE49-F238E27FC236}">
                    <a16:creationId xmlns:a16="http://schemas.microsoft.com/office/drawing/2014/main" id="{B4FA626C-316E-491A-B37F-9A990598F397}"/>
                  </a:ext>
                </a:extLst>
              </p:cNvPr>
              <p:cNvSpPr txBox="1"/>
              <p:nvPr/>
            </p:nvSpPr>
            <p:spPr>
              <a:xfrm>
                <a:off x="306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Cuba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6" name="object 54">
                <a:extLst>
                  <a:ext uri="{FF2B5EF4-FFF2-40B4-BE49-F238E27FC236}">
                    <a16:creationId xmlns:a16="http://schemas.microsoft.com/office/drawing/2014/main" id="{A91A63FE-5972-4826-BE1F-1F6A636DBB13}"/>
                  </a:ext>
                </a:extLst>
              </p:cNvPr>
              <p:cNvSpPr txBox="1"/>
              <p:nvPr/>
            </p:nvSpPr>
            <p:spPr>
              <a:xfrm>
                <a:off x="360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Dominican Republic</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7" name="object 54">
                <a:extLst>
                  <a:ext uri="{FF2B5EF4-FFF2-40B4-BE49-F238E27FC236}">
                    <a16:creationId xmlns:a16="http://schemas.microsoft.com/office/drawing/2014/main" id="{676DFF5E-04D0-4CA0-A017-492CC032552F}"/>
                  </a:ext>
                </a:extLst>
              </p:cNvPr>
              <p:cNvSpPr txBox="1"/>
              <p:nvPr/>
            </p:nvSpPr>
            <p:spPr>
              <a:xfrm>
                <a:off x="41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Grenada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8" name="object 54">
                <a:extLst>
                  <a:ext uri="{FF2B5EF4-FFF2-40B4-BE49-F238E27FC236}">
                    <a16:creationId xmlns:a16="http://schemas.microsoft.com/office/drawing/2014/main" id="{11F21762-3CFF-495B-B527-7DDAFE979271}"/>
                  </a:ext>
                </a:extLst>
              </p:cNvPr>
              <p:cNvSpPr txBox="1"/>
              <p:nvPr/>
            </p:nvSpPr>
            <p:spPr>
              <a:xfrm>
                <a:off x="4662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Guyana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49" name="object 54">
                <a:extLst>
                  <a:ext uri="{FF2B5EF4-FFF2-40B4-BE49-F238E27FC236}">
                    <a16:creationId xmlns:a16="http://schemas.microsoft.com/office/drawing/2014/main" id="{3C2BF478-8638-47E8-BE09-4C108FF897D9}"/>
                  </a:ext>
                </a:extLst>
              </p:cNvPr>
              <p:cNvSpPr txBox="1"/>
              <p:nvPr/>
            </p:nvSpPr>
            <p:spPr>
              <a:xfrm>
                <a:off x="5238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Haiti</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2" name="object 54">
                <a:extLst>
                  <a:ext uri="{FF2B5EF4-FFF2-40B4-BE49-F238E27FC236}">
                    <a16:creationId xmlns:a16="http://schemas.microsoft.com/office/drawing/2014/main" id="{6742893F-6A31-4E2E-850F-E34520CA5AFD}"/>
                  </a:ext>
                </a:extLst>
              </p:cNvPr>
              <p:cNvSpPr txBox="1"/>
              <p:nvPr/>
            </p:nvSpPr>
            <p:spPr>
              <a:xfrm>
                <a:off x="576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Jamaica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3" name="object 54">
                <a:extLst>
                  <a:ext uri="{FF2B5EF4-FFF2-40B4-BE49-F238E27FC236}">
                    <a16:creationId xmlns:a16="http://schemas.microsoft.com/office/drawing/2014/main" id="{42DABE38-E911-4B4E-9E9D-2392604BF571}"/>
                  </a:ext>
                </a:extLst>
              </p:cNvPr>
              <p:cNvSpPr txBox="1"/>
              <p:nvPr/>
            </p:nvSpPr>
            <p:spPr>
              <a:xfrm>
                <a:off x="630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Saint Kitts and Nevis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4" name="object 54">
                <a:extLst>
                  <a:ext uri="{FF2B5EF4-FFF2-40B4-BE49-F238E27FC236}">
                    <a16:creationId xmlns:a16="http://schemas.microsoft.com/office/drawing/2014/main" id="{602C474F-810C-4313-A298-A1674B7CB13F}"/>
                  </a:ext>
                </a:extLst>
              </p:cNvPr>
              <p:cNvSpPr txBox="1"/>
              <p:nvPr/>
            </p:nvSpPr>
            <p:spPr>
              <a:xfrm>
                <a:off x="68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Saint </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Lucia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5" name="object 54">
                <a:extLst>
                  <a:ext uri="{FF2B5EF4-FFF2-40B4-BE49-F238E27FC236}">
                    <a16:creationId xmlns:a16="http://schemas.microsoft.com/office/drawing/2014/main" id="{2199EAF8-B026-4F6A-A471-428950B57BB3}"/>
                  </a:ext>
                </a:extLst>
              </p:cNvPr>
              <p:cNvSpPr txBox="1"/>
              <p:nvPr/>
            </p:nvSpPr>
            <p:spPr>
              <a:xfrm>
                <a:off x="738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Suriname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6" name="object 54">
                <a:extLst>
                  <a:ext uri="{FF2B5EF4-FFF2-40B4-BE49-F238E27FC236}">
                    <a16:creationId xmlns:a16="http://schemas.microsoft.com/office/drawing/2014/main" id="{D2526B77-223D-45CA-9BA8-9179F67DB495}"/>
                  </a:ext>
                </a:extLst>
              </p:cNvPr>
              <p:cNvSpPr txBox="1"/>
              <p:nvPr/>
            </p:nvSpPr>
            <p:spPr>
              <a:xfrm>
                <a:off x="792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Trinidad and Tobago (2017)</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9" name="Rectangle 158">
                <a:extLst>
                  <a:ext uri="{FF2B5EF4-FFF2-40B4-BE49-F238E27FC236}">
                    <a16:creationId xmlns:a16="http://schemas.microsoft.com/office/drawing/2014/main" id="{8BB2F176-9FCE-4014-8922-97ACEE9AB054}"/>
                  </a:ext>
                </a:extLst>
              </p:cNvPr>
              <p:cNvSpPr/>
              <p:nvPr/>
            </p:nvSpPr>
            <p:spPr>
              <a:xfrm>
                <a:off x="1728000" y="3704798"/>
                <a:ext cx="108000" cy="327202"/>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0" name="Rectangle 159">
                <a:extLst>
                  <a:ext uri="{FF2B5EF4-FFF2-40B4-BE49-F238E27FC236}">
                    <a16:creationId xmlns:a16="http://schemas.microsoft.com/office/drawing/2014/main" id="{6EFEF073-29B6-48D2-A0B6-6D4CE2434C64}"/>
                  </a:ext>
                </a:extLst>
              </p:cNvPr>
              <p:cNvSpPr/>
              <p:nvPr/>
            </p:nvSpPr>
            <p:spPr>
              <a:xfrm>
                <a:off x="1584000" y="3757520"/>
                <a:ext cx="108000" cy="274480"/>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1" name="Rectangle 160">
                <a:extLst>
                  <a:ext uri="{FF2B5EF4-FFF2-40B4-BE49-F238E27FC236}">
                    <a16:creationId xmlns:a16="http://schemas.microsoft.com/office/drawing/2014/main" id="{DB693F49-11D7-4530-9061-D75E9052D790}"/>
                  </a:ext>
                </a:extLst>
              </p:cNvPr>
              <p:cNvSpPr/>
              <p:nvPr/>
            </p:nvSpPr>
            <p:spPr>
              <a:xfrm>
                <a:off x="2268000" y="2579598"/>
                <a:ext cx="108000" cy="1452401"/>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2" name="Rectangle 161">
                <a:extLst>
                  <a:ext uri="{FF2B5EF4-FFF2-40B4-BE49-F238E27FC236}">
                    <a16:creationId xmlns:a16="http://schemas.microsoft.com/office/drawing/2014/main" id="{4BBC8F51-B5D5-4159-A086-9C85A198FA38}"/>
                  </a:ext>
                </a:extLst>
              </p:cNvPr>
              <p:cNvSpPr/>
              <p:nvPr/>
            </p:nvSpPr>
            <p:spPr>
              <a:xfrm>
                <a:off x="2124000" y="3148442"/>
                <a:ext cx="108000" cy="883558"/>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4" name="Rectangle 163">
                <a:extLst>
                  <a:ext uri="{FF2B5EF4-FFF2-40B4-BE49-F238E27FC236}">
                    <a16:creationId xmlns:a16="http://schemas.microsoft.com/office/drawing/2014/main" id="{C5B4805B-5D06-4E7D-8665-8B35DA058B58}"/>
                  </a:ext>
                </a:extLst>
              </p:cNvPr>
              <p:cNvSpPr/>
              <p:nvPr/>
            </p:nvSpPr>
            <p:spPr>
              <a:xfrm>
                <a:off x="2808000" y="2490804"/>
                <a:ext cx="108000" cy="1541196"/>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5" name="Rectangle 164">
                <a:extLst>
                  <a:ext uri="{FF2B5EF4-FFF2-40B4-BE49-F238E27FC236}">
                    <a16:creationId xmlns:a16="http://schemas.microsoft.com/office/drawing/2014/main" id="{EB5FE39A-24A5-4830-84EA-C98C071DC903}"/>
                  </a:ext>
                </a:extLst>
              </p:cNvPr>
              <p:cNvSpPr/>
              <p:nvPr/>
            </p:nvSpPr>
            <p:spPr>
              <a:xfrm>
                <a:off x="2664000" y="3052800"/>
                <a:ext cx="108000" cy="979200"/>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6" name="Rectangle 165">
                <a:extLst>
                  <a:ext uri="{FF2B5EF4-FFF2-40B4-BE49-F238E27FC236}">
                    <a16:creationId xmlns:a16="http://schemas.microsoft.com/office/drawing/2014/main" id="{B143E0B2-ADE7-49F9-809F-2281F9FFBC8C}"/>
                  </a:ext>
                </a:extLst>
              </p:cNvPr>
              <p:cNvSpPr/>
              <p:nvPr/>
            </p:nvSpPr>
            <p:spPr>
              <a:xfrm>
                <a:off x="3348000" y="3419682"/>
                <a:ext cx="108000" cy="612317"/>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7" name="Rectangle 166">
                <a:extLst>
                  <a:ext uri="{FF2B5EF4-FFF2-40B4-BE49-F238E27FC236}">
                    <a16:creationId xmlns:a16="http://schemas.microsoft.com/office/drawing/2014/main" id="{959600CF-7C6A-4B01-9665-4673C652DDAD}"/>
                  </a:ext>
                </a:extLst>
              </p:cNvPr>
              <p:cNvSpPr/>
              <p:nvPr/>
            </p:nvSpPr>
            <p:spPr>
              <a:xfrm>
                <a:off x="3204000" y="3528000"/>
                <a:ext cx="108000" cy="504000"/>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8" name="Rectangle 167">
                <a:extLst>
                  <a:ext uri="{FF2B5EF4-FFF2-40B4-BE49-F238E27FC236}">
                    <a16:creationId xmlns:a16="http://schemas.microsoft.com/office/drawing/2014/main" id="{2F131E6D-1362-4454-86AB-242675F30234}"/>
                  </a:ext>
                </a:extLst>
              </p:cNvPr>
              <p:cNvSpPr/>
              <p:nvPr/>
            </p:nvSpPr>
            <p:spPr>
              <a:xfrm>
                <a:off x="3888000" y="3877532"/>
                <a:ext cx="108000" cy="154467"/>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0" name="Rectangle 169">
                <a:extLst>
                  <a:ext uri="{FF2B5EF4-FFF2-40B4-BE49-F238E27FC236}">
                    <a16:creationId xmlns:a16="http://schemas.microsoft.com/office/drawing/2014/main" id="{15967D54-401A-4D17-AE0F-9295DD774BB5}"/>
                  </a:ext>
                </a:extLst>
              </p:cNvPr>
              <p:cNvSpPr/>
              <p:nvPr/>
            </p:nvSpPr>
            <p:spPr>
              <a:xfrm>
                <a:off x="3744000" y="3916380"/>
                <a:ext cx="108000" cy="115620"/>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2" name="Rectangle 171">
                <a:extLst>
                  <a:ext uri="{FF2B5EF4-FFF2-40B4-BE49-F238E27FC236}">
                    <a16:creationId xmlns:a16="http://schemas.microsoft.com/office/drawing/2014/main" id="{CB8EFAD7-FC10-43B3-8617-3AF1DFF85A5D}"/>
                  </a:ext>
                </a:extLst>
              </p:cNvPr>
              <p:cNvSpPr/>
              <p:nvPr/>
            </p:nvSpPr>
            <p:spPr>
              <a:xfrm>
                <a:off x="4284000" y="3525128"/>
                <a:ext cx="108000" cy="506872"/>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3" name="Rectangle 172">
                <a:extLst>
                  <a:ext uri="{FF2B5EF4-FFF2-40B4-BE49-F238E27FC236}">
                    <a16:creationId xmlns:a16="http://schemas.microsoft.com/office/drawing/2014/main" id="{62A94E54-39D3-4BF0-9283-84A8BA76E521}"/>
                  </a:ext>
                </a:extLst>
              </p:cNvPr>
              <p:cNvSpPr/>
              <p:nvPr/>
            </p:nvSpPr>
            <p:spPr>
              <a:xfrm>
                <a:off x="4968000" y="3901813"/>
                <a:ext cx="108000" cy="130186"/>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4" name="Rectangle 173">
                <a:extLst>
                  <a:ext uri="{FF2B5EF4-FFF2-40B4-BE49-F238E27FC236}">
                    <a16:creationId xmlns:a16="http://schemas.microsoft.com/office/drawing/2014/main" id="{2BE52AA9-616F-4BE1-9B76-11E73C0D4E9B}"/>
                  </a:ext>
                </a:extLst>
              </p:cNvPr>
              <p:cNvSpPr/>
              <p:nvPr/>
            </p:nvSpPr>
            <p:spPr>
              <a:xfrm>
                <a:off x="4824000" y="3815792"/>
                <a:ext cx="108000" cy="216208"/>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5" name="Rectangle 174">
                <a:extLst>
                  <a:ext uri="{FF2B5EF4-FFF2-40B4-BE49-F238E27FC236}">
                    <a16:creationId xmlns:a16="http://schemas.microsoft.com/office/drawing/2014/main" id="{3BEE0D85-9945-415B-8765-2E4178DF22C2}"/>
                  </a:ext>
                </a:extLst>
              </p:cNvPr>
              <p:cNvSpPr/>
              <p:nvPr/>
            </p:nvSpPr>
            <p:spPr>
              <a:xfrm>
                <a:off x="5508000" y="2831416"/>
                <a:ext cx="108000" cy="1200584"/>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6" name="Rectangle 175">
                <a:extLst>
                  <a:ext uri="{FF2B5EF4-FFF2-40B4-BE49-F238E27FC236}">
                    <a16:creationId xmlns:a16="http://schemas.microsoft.com/office/drawing/2014/main" id="{127BCA86-A2B0-46EE-A306-AD5E842CCA1E}"/>
                  </a:ext>
                </a:extLst>
              </p:cNvPr>
              <p:cNvSpPr/>
              <p:nvPr/>
            </p:nvSpPr>
            <p:spPr>
              <a:xfrm>
                <a:off x="5364000" y="3364186"/>
                <a:ext cx="108000" cy="667813"/>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7" name="Rectangle 176">
                <a:extLst>
                  <a:ext uri="{FF2B5EF4-FFF2-40B4-BE49-F238E27FC236}">
                    <a16:creationId xmlns:a16="http://schemas.microsoft.com/office/drawing/2014/main" id="{8433EE15-CA1B-4974-862E-277EEF075E9D}"/>
                  </a:ext>
                </a:extLst>
              </p:cNvPr>
              <p:cNvSpPr/>
              <p:nvPr/>
            </p:nvSpPr>
            <p:spPr>
              <a:xfrm>
                <a:off x="6048000" y="3201164"/>
                <a:ext cx="108000" cy="841636"/>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8" name="Rectangle 177">
                <a:extLst>
                  <a:ext uri="{FF2B5EF4-FFF2-40B4-BE49-F238E27FC236}">
                    <a16:creationId xmlns:a16="http://schemas.microsoft.com/office/drawing/2014/main" id="{26EDD69A-EFD8-441D-9F89-2C8B8FBAC16B}"/>
                  </a:ext>
                </a:extLst>
              </p:cNvPr>
              <p:cNvSpPr/>
              <p:nvPr/>
            </p:nvSpPr>
            <p:spPr>
              <a:xfrm>
                <a:off x="5904000" y="3541776"/>
                <a:ext cx="108000" cy="490224"/>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9" name="Rectangle 178">
                <a:extLst>
                  <a:ext uri="{FF2B5EF4-FFF2-40B4-BE49-F238E27FC236}">
                    <a16:creationId xmlns:a16="http://schemas.microsoft.com/office/drawing/2014/main" id="{B4767C6E-8E11-4D61-A95E-27BF229E73DF}"/>
                  </a:ext>
                </a:extLst>
              </p:cNvPr>
              <p:cNvSpPr/>
              <p:nvPr/>
            </p:nvSpPr>
            <p:spPr>
              <a:xfrm>
                <a:off x="6588000" y="2112036"/>
                <a:ext cx="108000" cy="1919964"/>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0" name="Rectangle 179">
                <a:extLst>
                  <a:ext uri="{FF2B5EF4-FFF2-40B4-BE49-F238E27FC236}">
                    <a16:creationId xmlns:a16="http://schemas.microsoft.com/office/drawing/2014/main" id="{7FFB46DF-E774-4D22-8A5B-B725579020CC}"/>
                  </a:ext>
                </a:extLst>
              </p:cNvPr>
              <p:cNvSpPr/>
              <p:nvPr/>
            </p:nvSpPr>
            <p:spPr>
              <a:xfrm>
                <a:off x="6444000" y="2591390"/>
                <a:ext cx="108000" cy="1440609"/>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2" name="Rectangle 181">
                <a:extLst>
                  <a:ext uri="{FF2B5EF4-FFF2-40B4-BE49-F238E27FC236}">
                    <a16:creationId xmlns:a16="http://schemas.microsoft.com/office/drawing/2014/main" id="{42CF62C3-50B5-41BC-BB99-B7EFFA9940C4}"/>
                  </a:ext>
                </a:extLst>
              </p:cNvPr>
              <p:cNvSpPr/>
              <p:nvPr/>
            </p:nvSpPr>
            <p:spPr>
              <a:xfrm>
                <a:off x="7128000" y="3604210"/>
                <a:ext cx="108000" cy="427789"/>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3" name="Rectangle 182">
                <a:extLst>
                  <a:ext uri="{FF2B5EF4-FFF2-40B4-BE49-F238E27FC236}">
                    <a16:creationId xmlns:a16="http://schemas.microsoft.com/office/drawing/2014/main" id="{B0D8CA9A-027F-4B34-B9D4-965BD44F2A9A}"/>
                  </a:ext>
                </a:extLst>
              </p:cNvPr>
              <p:cNvSpPr/>
              <p:nvPr/>
            </p:nvSpPr>
            <p:spPr>
              <a:xfrm>
                <a:off x="6984000" y="3124162"/>
                <a:ext cx="108000" cy="907838"/>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4" name="Rectangle 183">
                <a:extLst>
                  <a:ext uri="{FF2B5EF4-FFF2-40B4-BE49-F238E27FC236}">
                    <a16:creationId xmlns:a16="http://schemas.microsoft.com/office/drawing/2014/main" id="{8014C019-C627-495C-B9DC-D6CA5EB28794}"/>
                  </a:ext>
                </a:extLst>
              </p:cNvPr>
              <p:cNvSpPr/>
              <p:nvPr/>
            </p:nvSpPr>
            <p:spPr>
              <a:xfrm>
                <a:off x="7668000" y="2747476"/>
                <a:ext cx="108000" cy="1284524"/>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5" name="Rectangle 184">
                <a:extLst>
                  <a:ext uri="{FF2B5EF4-FFF2-40B4-BE49-F238E27FC236}">
                    <a16:creationId xmlns:a16="http://schemas.microsoft.com/office/drawing/2014/main" id="{F0B95234-4486-4455-9EFE-507B8660B3FB}"/>
                  </a:ext>
                </a:extLst>
              </p:cNvPr>
              <p:cNvSpPr/>
              <p:nvPr/>
            </p:nvSpPr>
            <p:spPr>
              <a:xfrm>
                <a:off x="7524000" y="3201164"/>
                <a:ext cx="108000" cy="830836"/>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6" name="Rectangle 185">
                <a:extLst>
                  <a:ext uri="{FF2B5EF4-FFF2-40B4-BE49-F238E27FC236}">
                    <a16:creationId xmlns:a16="http://schemas.microsoft.com/office/drawing/2014/main" id="{F9C18D12-EA55-4C70-ACCE-2B790AC7E89A}"/>
                  </a:ext>
                </a:extLst>
              </p:cNvPr>
              <p:cNvSpPr/>
              <p:nvPr/>
            </p:nvSpPr>
            <p:spPr>
              <a:xfrm>
                <a:off x="8208000" y="2860552"/>
                <a:ext cx="108000" cy="1171447"/>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8" name="Rectangle 187">
                <a:extLst>
                  <a:ext uri="{FF2B5EF4-FFF2-40B4-BE49-F238E27FC236}">
                    <a16:creationId xmlns:a16="http://schemas.microsoft.com/office/drawing/2014/main" id="{4A367A4E-8399-4DF9-9D55-2E16A05135F6}"/>
                  </a:ext>
                </a:extLst>
              </p:cNvPr>
              <p:cNvSpPr/>
              <p:nvPr/>
            </p:nvSpPr>
            <p:spPr>
              <a:xfrm>
                <a:off x="8064000" y="3347537"/>
                <a:ext cx="108000" cy="684463"/>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9" name="object 48">
                <a:extLst>
                  <a:ext uri="{FF2B5EF4-FFF2-40B4-BE49-F238E27FC236}">
                    <a16:creationId xmlns:a16="http://schemas.microsoft.com/office/drawing/2014/main" id="{659B52AE-8F5C-4F32-9D45-8DBB8D4E71A4}"/>
                  </a:ext>
                </a:extLst>
              </p:cNvPr>
              <p:cNvSpPr/>
              <p:nvPr/>
            </p:nvSpPr>
            <p:spPr>
              <a:xfrm>
                <a:off x="1440010" y="4031341"/>
                <a:ext cx="7020000" cy="0"/>
              </a:xfrm>
              <a:custGeom>
                <a:avLst/>
                <a:gdLst/>
                <a:ahLst/>
                <a:cxnLst/>
                <a:rect l="l" t="t" r="r" b="b"/>
                <a:pathLst>
                  <a:path w="5788659">
                    <a:moveTo>
                      <a:pt x="0" y="0"/>
                    </a:moveTo>
                    <a:lnTo>
                      <a:pt x="5788317"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0" name="TextBox 189">
                <a:extLst>
                  <a:ext uri="{FF2B5EF4-FFF2-40B4-BE49-F238E27FC236}">
                    <a16:creationId xmlns:a16="http://schemas.microsoft.com/office/drawing/2014/main" id="{D3A2C4A5-9465-4D6E-91CC-B4B01936E387}"/>
                  </a:ext>
                </a:extLst>
              </p:cNvPr>
              <p:cNvSpPr txBox="1"/>
              <p:nvPr/>
            </p:nvSpPr>
            <p:spPr>
              <a:xfrm>
                <a:off x="1216800" y="20412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grpSp>
    </p:spTree>
    <p:extLst>
      <p:ext uri="{BB962C8B-B14F-4D97-AF65-F5344CB8AC3E}">
        <p14:creationId xmlns:p14="http://schemas.microsoft.com/office/powerpoint/2010/main" val="266729094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D40332A-6DFB-4BE6-81A7-4093ABBF21F6}"/>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Knowledge of status among key populations, Caribbean, 2016–2018</a:t>
              </a:r>
            </a:p>
          </p:txBody>
        </p:sp>
        <p:sp>
          <p:nvSpPr>
            <p:cNvPr id="41" name="Rectangle 40">
              <a:extLst>
                <a:ext uri="{FF2B5EF4-FFF2-40B4-BE49-F238E27FC236}">
                  <a16:creationId xmlns:a16="http://schemas.microsoft.com/office/drawing/2014/main" id="{B369C2B8-51E8-4793-A1B7-9579824472C7}"/>
                </a:ext>
              </a:extLst>
            </p:cNvPr>
            <p:cNvSpPr/>
            <p:nvPr/>
          </p:nvSpPr>
          <p:spPr>
            <a:xfrm>
              <a:off x="360000" y="6030000"/>
              <a:ext cx="2067874"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2016–2018.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71" name="Rectangle 170">
              <a:extLst>
                <a:ext uri="{FF2B5EF4-FFF2-40B4-BE49-F238E27FC236}">
                  <a16:creationId xmlns:a16="http://schemas.microsoft.com/office/drawing/2014/main" id="{75629322-0AED-4C88-8180-9E077ECDF417}"/>
                </a:ext>
              </a:extLst>
            </p:cNvPr>
            <p:cNvSpPr/>
            <p:nvPr/>
          </p:nvSpPr>
          <p:spPr>
            <a:xfrm>
              <a:off x="846000" y="5400000"/>
              <a:ext cx="6768000" cy="200055"/>
            </a:xfrm>
            <a:prstGeom prst="rect">
              <a:avLst/>
            </a:prstGeom>
          </p:spPr>
          <p:txBody>
            <a:bodyPr wrap="square" lIns="0">
              <a:noAutofit/>
            </a:bodyPr>
            <a:lstStyle/>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Data shown come from surveys, which are typically conducted in areas with high prevalence and needs and may not be nationally  representative.</a:t>
              </a:r>
            </a:p>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endPar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7" name="TextBox 76">
              <a:extLst>
                <a:ext uri="{FF2B5EF4-FFF2-40B4-BE49-F238E27FC236}">
                  <a16:creationId xmlns:a16="http://schemas.microsoft.com/office/drawing/2014/main" id="{14B39AAA-872E-43C0-BFAD-6B0B4654F20A}"/>
                </a:ext>
              </a:extLst>
            </p:cNvPr>
            <p:cNvSpPr txBox="1"/>
            <p:nvPr/>
          </p:nvSpPr>
          <p:spPr>
            <a:xfrm>
              <a:off x="540000" y="276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79" name="TextBox 78">
              <a:extLst>
                <a:ext uri="{FF2B5EF4-FFF2-40B4-BE49-F238E27FC236}">
                  <a16:creationId xmlns:a16="http://schemas.microsoft.com/office/drawing/2014/main" id="{FD3A8F4C-0915-4BE4-B086-E5C0E7F8E886}"/>
                </a:ext>
              </a:extLst>
            </p:cNvPr>
            <p:cNvSpPr txBox="1"/>
            <p:nvPr/>
          </p:nvSpPr>
          <p:spPr>
            <a:xfrm>
              <a:off x="792000" y="180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0" name="TextBox 79">
              <a:extLst>
                <a:ext uri="{FF2B5EF4-FFF2-40B4-BE49-F238E27FC236}">
                  <a16:creationId xmlns:a16="http://schemas.microsoft.com/office/drawing/2014/main" id="{8063986D-718A-4984-A49C-AF8ADDA95B89}"/>
                </a:ext>
              </a:extLst>
            </p:cNvPr>
            <p:cNvSpPr txBox="1"/>
            <p:nvPr/>
          </p:nvSpPr>
          <p:spPr>
            <a:xfrm>
              <a:off x="856120" y="201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2" name="TextBox 81">
              <a:extLst>
                <a:ext uri="{FF2B5EF4-FFF2-40B4-BE49-F238E27FC236}">
                  <a16:creationId xmlns:a16="http://schemas.microsoft.com/office/drawing/2014/main" id="{66571E09-8FBC-4E5C-A524-AB6236E4B58C}"/>
                </a:ext>
              </a:extLst>
            </p:cNvPr>
            <p:cNvSpPr txBox="1"/>
            <p:nvPr/>
          </p:nvSpPr>
          <p:spPr>
            <a:xfrm>
              <a:off x="856120" y="22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30421935-470F-4F40-A782-56161C24208D}"/>
                </a:ext>
              </a:extLst>
            </p:cNvPr>
            <p:cNvSpPr txBox="1"/>
            <p:nvPr/>
          </p:nvSpPr>
          <p:spPr>
            <a:xfrm>
              <a:off x="856120" y="244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34EAAADC-7EDB-49BA-A564-966BA6B67DEA}"/>
                </a:ext>
              </a:extLst>
            </p:cNvPr>
            <p:cNvSpPr txBox="1"/>
            <p:nvPr/>
          </p:nvSpPr>
          <p:spPr>
            <a:xfrm>
              <a:off x="856120" y="266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6" name="TextBox 85">
              <a:extLst>
                <a:ext uri="{FF2B5EF4-FFF2-40B4-BE49-F238E27FC236}">
                  <a16:creationId xmlns:a16="http://schemas.microsoft.com/office/drawing/2014/main" id="{F180408C-2AB7-4789-838B-D8979BA82118}"/>
                </a:ext>
              </a:extLst>
            </p:cNvPr>
            <p:cNvSpPr txBox="1"/>
            <p:nvPr/>
          </p:nvSpPr>
          <p:spPr>
            <a:xfrm>
              <a:off x="85612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8" name="TextBox 87">
              <a:extLst>
                <a:ext uri="{FF2B5EF4-FFF2-40B4-BE49-F238E27FC236}">
                  <a16:creationId xmlns:a16="http://schemas.microsoft.com/office/drawing/2014/main" id="{07AB112C-A510-44BB-8CAF-2CDDED22485D}"/>
                </a:ext>
              </a:extLst>
            </p:cNvPr>
            <p:cNvSpPr txBox="1"/>
            <p:nvPr/>
          </p:nvSpPr>
          <p:spPr>
            <a:xfrm>
              <a:off x="856120" y="309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C0409408-179A-4636-A3EA-7642B50618FE}"/>
                </a:ext>
              </a:extLst>
            </p:cNvPr>
            <p:cNvSpPr txBox="1"/>
            <p:nvPr/>
          </p:nvSpPr>
          <p:spPr>
            <a:xfrm>
              <a:off x="856120" y="331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0" name="TextBox 89">
              <a:extLst>
                <a:ext uri="{FF2B5EF4-FFF2-40B4-BE49-F238E27FC236}">
                  <a16:creationId xmlns:a16="http://schemas.microsoft.com/office/drawing/2014/main" id="{EE6B5145-1B34-4E63-A4D8-78F04409F525}"/>
                </a:ext>
              </a:extLst>
            </p:cNvPr>
            <p:cNvSpPr txBox="1"/>
            <p:nvPr/>
          </p:nvSpPr>
          <p:spPr>
            <a:xfrm>
              <a:off x="856120" y="35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C52380E3-1F15-4B99-ACE9-E425341E322C}"/>
                </a:ext>
              </a:extLst>
            </p:cNvPr>
            <p:cNvSpPr txBox="1"/>
            <p:nvPr/>
          </p:nvSpPr>
          <p:spPr>
            <a:xfrm>
              <a:off x="856120" y="374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F3678197-9CCE-43C8-BBAF-C93629BF04F5}"/>
                </a:ext>
              </a:extLst>
            </p:cNvPr>
            <p:cNvSpPr txBox="1"/>
            <p:nvPr/>
          </p:nvSpPr>
          <p:spPr>
            <a:xfrm>
              <a:off x="920240"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3" name="object 54">
              <a:extLst>
                <a:ext uri="{FF2B5EF4-FFF2-40B4-BE49-F238E27FC236}">
                  <a16:creationId xmlns:a16="http://schemas.microsoft.com/office/drawing/2014/main" id="{294C18FD-F56A-42FB-B09B-1C6176B3C60C}"/>
                </a:ext>
              </a:extLst>
            </p:cNvPr>
            <p:cNvSpPr txBox="1"/>
            <p:nvPr/>
          </p:nvSpPr>
          <p:spPr>
            <a:xfrm>
              <a:off x="1080000" y="41220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Belize</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4" name="object 54">
              <a:extLst>
                <a:ext uri="{FF2B5EF4-FFF2-40B4-BE49-F238E27FC236}">
                  <a16:creationId xmlns:a16="http://schemas.microsoft.com/office/drawing/2014/main" id="{9579B9A2-357E-43C6-BD16-8FCB20446193}"/>
                </a:ext>
              </a:extLst>
            </p:cNvPr>
            <p:cNvSpPr txBox="1"/>
            <p:nvPr/>
          </p:nvSpPr>
          <p:spPr>
            <a:xfrm>
              <a:off x="2160000" y="41220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Dominican Republic</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5" name="object 54">
              <a:extLst>
                <a:ext uri="{FF2B5EF4-FFF2-40B4-BE49-F238E27FC236}">
                  <a16:creationId xmlns:a16="http://schemas.microsoft.com/office/drawing/2014/main" id="{3152CB97-7288-4DB6-BD40-16A7E9A77800}"/>
                </a:ext>
              </a:extLst>
            </p:cNvPr>
            <p:cNvSpPr txBox="1"/>
            <p:nvPr/>
          </p:nvSpPr>
          <p:spPr>
            <a:xfrm>
              <a:off x="4320000" y="41220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Jamaica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6" name="object 54">
              <a:extLst>
                <a:ext uri="{FF2B5EF4-FFF2-40B4-BE49-F238E27FC236}">
                  <a16:creationId xmlns:a16="http://schemas.microsoft.com/office/drawing/2014/main" id="{DD374928-6B46-4104-A713-36E2606DE369}"/>
                </a:ext>
              </a:extLst>
            </p:cNvPr>
            <p:cNvSpPr txBox="1"/>
            <p:nvPr/>
          </p:nvSpPr>
          <p:spPr>
            <a:xfrm>
              <a:off x="5400000" y="41220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Saint Vincent and the Grenadines</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7" name="object 54">
              <a:extLst>
                <a:ext uri="{FF2B5EF4-FFF2-40B4-BE49-F238E27FC236}">
                  <a16:creationId xmlns:a16="http://schemas.microsoft.com/office/drawing/2014/main" id="{4B74C44D-F5C6-452C-A3A0-A0237C0BCDB2}"/>
                </a:ext>
              </a:extLst>
            </p:cNvPr>
            <p:cNvSpPr txBox="1"/>
            <p:nvPr/>
          </p:nvSpPr>
          <p:spPr>
            <a:xfrm>
              <a:off x="3240000" y="41220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Haiti</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98" name="object 54">
              <a:extLst>
                <a:ext uri="{FF2B5EF4-FFF2-40B4-BE49-F238E27FC236}">
                  <a16:creationId xmlns:a16="http://schemas.microsoft.com/office/drawing/2014/main" id="{F3C475BB-711F-46A2-B10A-DA1BBEBBBA7D}"/>
                </a:ext>
              </a:extLst>
            </p:cNvPr>
            <p:cNvSpPr txBox="1"/>
            <p:nvPr/>
          </p:nvSpPr>
          <p:spPr>
            <a:xfrm>
              <a:off x="6480000" y="4122000"/>
              <a:ext cx="108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Suriname</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nvGrpSpPr>
            <p:cNvPr id="7" name="Group 6">
              <a:extLst>
                <a:ext uri="{FF2B5EF4-FFF2-40B4-BE49-F238E27FC236}">
                  <a16:creationId xmlns:a16="http://schemas.microsoft.com/office/drawing/2014/main" id="{6FF88D7D-15CA-4797-9D8C-87CF2DC71571}"/>
                </a:ext>
              </a:extLst>
            </p:cNvPr>
            <p:cNvGrpSpPr/>
            <p:nvPr/>
          </p:nvGrpSpPr>
          <p:grpSpPr>
            <a:xfrm>
              <a:off x="1080000" y="4860000"/>
              <a:ext cx="6429166" cy="169277"/>
              <a:chOff x="720000" y="4694400"/>
              <a:chExt cx="6429166" cy="169277"/>
            </a:xfrm>
          </p:grpSpPr>
          <p:sp>
            <p:nvSpPr>
              <p:cNvPr id="99" name="object 13">
                <a:extLst>
                  <a:ext uri="{FF2B5EF4-FFF2-40B4-BE49-F238E27FC236}">
                    <a16:creationId xmlns:a16="http://schemas.microsoft.com/office/drawing/2014/main" id="{AD5C25EC-EA7D-4FFC-8ED4-2F69E9A47035}"/>
                  </a:ext>
                </a:extLst>
              </p:cNvPr>
              <p:cNvSpPr/>
              <p:nvPr/>
            </p:nvSpPr>
            <p:spPr>
              <a:xfrm>
                <a:off x="72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0" name="TextBox 99">
                <a:extLst>
                  <a:ext uri="{FF2B5EF4-FFF2-40B4-BE49-F238E27FC236}">
                    <a16:creationId xmlns:a16="http://schemas.microsoft.com/office/drawing/2014/main" id="{3F128476-ED52-4ED4-A7DA-6602F28ABBB7}"/>
                  </a:ext>
                </a:extLst>
              </p:cNvPr>
              <p:cNvSpPr txBox="1"/>
              <p:nvPr/>
            </p:nvSpPr>
            <p:spPr>
              <a:xfrm>
                <a:off x="936000" y="4694400"/>
                <a:ext cx="775853"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Sex workers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2" name="object 14">
                <a:extLst>
                  <a:ext uri="{FF2B5EF4-FFF2-40B4-BE49-F238E27FC236}">
                    <a16:creationId xmlns:a16="http://schemas.microsoft.com/office/drawing/2014/main" id="{0BD19B9D-3E6E-4CA4-9843-6E325A15F890}"/>
                  </a:ext>
                </a:extLst>
              </p:cNvPr>
              <p:cNvSpPr/>
              <p:nvPr/>
            </p:nvSpPr>
            <p:spPr>
              <a:xfrm>
                <a:off x="20736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3" name="TextBox 102">
                <a:extLst>
                  <a:ext uri="{FF2B5EF4-FFF2-40B4-BE49-F238E27FC236}">
                    <a16:creationId xmlns:a16="http://schemas.microsoft.com/office/drawing/2014/main" id="{17D2CBC2-423A-45BF-9C45-4DDEFCE6BC25}"/>
                  </a:ext>
                </a:extLst>
              </p:cNvPr>
              <p:cNvSpPr txBox="1"/>
              <p:nvPr/>
            </p:nvSpPr>
            <p:spPr>
              <a:xfrm>
                <a:off x="2289600" y="4694400"/>
                <a:ext cx="3020058"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Gay men and other men who have sex with men</a:t>
                </a:r>
              </a:p>
            </p:txBody>
          </p:sp>
          <p:sp>
            <p:nvSpPr>
              <p:cNvPr id="104" name="object 15">
                <a:extLst>
                  <a:ext uri="{FF2B5EF4-FFF2-40B4-BE49-F238E27FC236}">
                    <a16:creationId xmlns:a16="http://schemas.microsoft.com/office/drawing/2014/main" id="{2C0666E8-A75C-4CFA-A1B0-442E898DB40A}"/>
                  </a:ext>
                </a:extLst>
              </p:cNvPr>
              <p:cNvSpPr/>
              <p:nvPr/>
            </p:nvSpPr>
            <p:spPr>
              <a:xfrm>
                <a:off x="567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5" name="TextBox 104">
                <a:extLst>
                  <a:ext uri="{FF2B5EF4-FFF2-40B4-BE49-F238E27FC236}">
                    <a16:creationId xmlns:a16="http://schemas.microsoft.com/office/drawing/2014/main" id="{B90E6770-8053-4C06-AB0C-8CA345F31E55}"/>
                  </a:ext>
                </a:extLst>
              </p:cNvPr>
              <p:cNvSpPr txBox="1"/>
              <p:nvPr/>
            </p:nvSpPr>
            <p:spPr>
              <a:xfrm>
                <a:off x="5886000" y="4694400"/>
                <a:ext cx="1263166" cy="169277"/>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Transgender people</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sp>
          <p:nvSpPr>
            <p:cNvPr id="108" name="object 40">
              <a:extLst>
                <a:ext uri="{FF2B5EF4-FFF2-40B4-BE49-F238E27FC236}">
                  <a16:creationId xmlns:a16="http://schemas.microsoft.com/office/drawing/2014/main" id="{94D01824-0EC4-4B9B-BE9A-9F0C9E38DD49}"/>
                </a:ext>
              </a:extLst>
            </p:cNvPr>
            <p:cNvSpPr/>
            <p:nvPr/>
          </p:nvSpPr>
          <p:spPr>
            <a:xfrm>
              <a:off x="1080000" y="1872000"/>
              <a:ext cx="0" cy="2159449"/>
            </a:xfrm>
            <a:custGeom>
              <a:avLst/>
              <a:gdLst/>
              <a:ahLst/>
              <a:cxnLst/>
              <a:rect l="l" t="t" r="r" b="b"/>
              <a:pathLst>
                <a:path h="2141220">
                  <a:moveTo>
                    <a:pt x="0" y="0"/>
                  </a:moveTo>
                  <a:lnTo>
                    <a:pt x="0" y="2141169"/>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14" name="object 41">
              <a:extLst>
                <a:ext uri="{FF2B5EF4-FFF2-40B4-BE49-F238E27FC236}">
                  <a16:creationId xmlns:a16="http://schemas.microsoft.com/office/drawing/2014/main" id="{C75BA97C-6F70-4558-8D0A-7BF462D61B22}"/>
                </a:ext>
              </a:extLst>
            </p:cNvPr>
            <p:cNvSpPr/>
            <p:nvPr/>
          </p:nvSpPr>
          <p:spPr>
            <a:xfrm>
              <a:off x="1080008" y="4031410"/>
              <a:ext cx="6480000" cy="0"/>
            </a:xfrm>
            <a:custGeom>
              <a:avLst/>
              <a:gdLst/>
              <a:ahLst/>
              <a:cxnLst/>
              <a:rect l="l" t="t" r="r" b="b"/>
              <a:pathLst>
                <a:path w="5812790">
                  <a:moveTo>
                    <a:pt x="0" y="0"/>
                  </a:moveTo>
                  <a:lnTo>
                    <a:pt x="5812523" y="0"/>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9" name="Rectangle 128">
              <a:extLst>
                <a:ext uri="{FF2B5EF4-FFF2-40B4-BE49-F238E27FC236}">
                  <a16:creationId xmlns:a16="http://schemas.microsoft.com/office/drawing/2014/main" id="{FFE3B7A6-F907-4B73-B259-C607F83F6CD9}"/>
                </a:ext>
              </a:extLst>
            </p:cNvPr>
            <p:cNvSpPr/>
            <p:nvPr/>
          </p:nvSpPr>
          <p:spPr>
            <a:xfrm>
              <a:off x="1512000" y="3073830"/>
              <a:ext cx="216000" cy="958169"/>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0" name="Rectangle 129">
              <a:extLst>
                <a:ext uri="{FF2B5EF4-FFF2-40B4-BE49-F238E27FC236}">
                  <a16:creationId xmlns:a16="http://schemas.microsoft.com/office/drawing/2014/main" id="{AFD10CD5-6769-4A97-B267-D1B784B503DD}"/>
                </a:ext>
              </a:extLst>
            </p:cNvPr>
            <p:cNvSpPr/>
            <p:nvPr/>
          </p:nvSpPr>
          <p:spPr>
            <a:xfrm>
              <a:off x="1260000" y="2688058"/>
              <a:ext cx="216000" cy="1343941"/>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3" name="Rectangle 172">
              <a:extLst>
                <a:ext uri="{FF2B5EF4-FFF2-40B4-BE49-F238E27FC236}">
                  <a16:creationId xmlns:a16="http://schemas.microsoft.com/office/drawing/2014/main" id="{9C7B7850-FD38-4A4E-9AA1-71B5C0C15122}"/>
                </a:ext>
              </a:extLst>
            </p:cNvPr>
            <p:cNvSpPr/>
            <p:nvPr/>
          </p:nvSpPr>
          <p:spPr>
            <a:xfrm>
              <a:off x="2844000" y="2232000"/>
              <a:ext cx="216000" cy="1800000"/>
            </a:xfrm>
            <a:prstGeom prst="rect">
              <a:avLst/>
            </a:pr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4" name="Rectangle 173">
              <a:extLst>
                <a:ext uri="{FF2B5EF4-FFF2-40B4-BE49-F238E27FC236}">
                  <a16:creationId xmlns:a16="http://schemas.microsoft.com/office/drawing/2014/main" id="{54354851-7745-4D5B-96D7-84C42CC704EA}"/>
                </a:ext>
              </a:extLst>
            </p:cNvPr>
            <p:cNvSpPr/>
            <p:nvPr/>
          </p:nvSpPr>
          <p:spPr>
            <a:xfrm>
              <a:off x="2592000" y="2664000"/>
              <a:ext cx="216000" cy="1368000"/>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0" name="Rectangle 179">
              <a:extLst>
                <a:ext uri="{FF2B5EF4-FFF2-40B4-BE49-F238E27FC236}">
                  <a16:creationId xmlns:a16="http://schemas.microsoft.com/office/drawing/2014/main" id="{C0D09D85-DD15-4D46-8CF6-B205DCAFBFFB}"/>
                </a:ext>
              </a:extLst>
            </p:cNvPr>
            <p:cNvSpPr/>
            <p:nvPr/>
          </p:nvSpPr>
          <p:spPr>
            <a:xfrm>
              <a:off x="2340000" y="2069832"/>
              <a:ext cx="216000" cy="1962168"/>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3" name="Rectangle 182">
              <a:extLst>
                <a:ext uri="{FF2B5EF4-FFF2-40B4-BE49-F238E27FC236}">
                  <a16:creationId xmlns:a16="http://schemas.microsoft.com/office/drawing/2014/main" id="{663BBB3D-3EC9-41F2-8ACD-FA8E7396D5BD}"/>
                </a:ext>
              </a:extLst>
            </p:cNvPr>
            <p:cNvSpPr/>
            <p:nvPr/>
          </p:nvSpPr>
          <p:spPr>
            <a:xfrm>
              <a:off x="4752000" y="2126216"/>
              <a:ext cx="216000" cy="1905784"/>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4" name="Rectangle 183">
              <a:extLst>
                <a:ext uri="{FF2B5EF4-FFF2-40B4-BE49-F238E27FC236}">
                  <a16:creationId xmlns:a16="http://schemas.microsoft.com/office/drawing/2014/main" id="{C91EA256-80F8-4E14-8521-CAD0F3BC027F}"/>
                </a:ext>
              </a:extLst>
            </p:cNvPr>
            <p:cNvSpPr/>
            <p:nvPr/>
          </p:nvSpPr>
          <p:spPr>
            <a:xfrm>
              <a:off x="4500000" y="2027300"/>
              <a:ext cx="216000" cy="2004700"/>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7" name="Rectangle 186">
              <a:extLst>
                <a:ext uri="{FF2B5EF4-FFF2-40B4-BE49-F238E27FC236}">
                  <a16:creationId xmlns:a16="http://schemas.microsoft.com/office/drawing/2014/main" id="{22F99828-AADA-4993-ACC0-DFAF70568109}"/>
                </a:ext>
              </a:extLst>
            </p:cNvPr>
            <p:cNvSpPr/>
            <p:nvPr/>
          </p:nvSpPr>
          <p:spPr>
            <a:xfrm>
              <a:off x="3672000" y="2529792"/>
              <a:ext cx="216000" cy="1502208"/>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1" name="Rectangle 190">
              <a:extLst>
                <a:ext uri="{FF2B5EF4-FFF2-40B4-BE49-F238E27FC236}">
                  <a16:creationId xmlns:a16="http://schemas.microsoft.com/office/drawing/2014/main" id="{BF9FB6E6-6B37-4EFB-A0E7-EFD33F0AE0EC}"/>
                </a:ext>
              </a:extLst>
            </p:cNvPr>
            <p:cNvSpPr/>
            <p:nvPr/>
          </p:nvSpPr>
          <p:spPr>
            <a:xfrm>
              <a:off x="5832000" y="2843358"/>
              <a:ext cx="216000" cy="1188642"/>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5" name="Rectangle 194">
              <a:extLst>
                <a:ext uri="{FF2B5EF4-FFF2-40B4-BE49-F238E27FC236}">
                  <a16:creationId xmlns:a16="http://schemas.microsoft.com/office/drawing/2014/main" id="{25651ED6-020E-48D1-B68D-17E85FD5666D}"/>
                </a:ext>
              </a:extLst>
            </p:cNvPr>
            <p:cNvSpPr/>
            <p:nvPr/>
          </p:nvSpPr>
          <p:spPr>
            <a:xfrm>
              <a:off x="6912000" y="1925416"/>
              <a:ext cx="216000" cy="2106584"/>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6" name="Rectangle 195">
              <a:extLst>
                <a:ext uri="{FF2B5EF4-FFF2-40B4-BE49-F238E27FC236}">
                  <a16:creationId xmlns:a16="http://schemas.microsoft.com/office/drawing/2014/main" id="{CED0028E-C645-4CDF-9E1C-315AB5947C93}"/>
                </a:ext>
              </a:extLst>
            </p:cNvPr>
            <p:cNvSpPr/>
            <p:nvPr/>
          </p:nvSpPr>
          <p:spPr>
            <a:xfrm>
              <a:off x="6660000" y="2929412"/>
              <a:ext cx="216000" cy="1102587"/>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178992528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C94D723-3A21-4CD5-B302-28A8841763FA}"/>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key populations who reported receiving at least two prevention services in the past three months, Caribbean, 2016–2018</a:t>
              </a:r>
            </a:p>
          </p:txBody>
        </p:sp>
        <p:sp>
          <p:nvSpPr>
            <p:cNvPr id="170" name="object 13">
              <a:extLst>
                <a:ext uri="{FF2B5EF4-FFF2-40B4-BE49-F238E27FC236}">
                  <a16:creationId xmlns:a16="http://schemas.microsoft.com/office/drawing/2014/main" id="{E5F61D00-6F40-4375-9163-43F34EE8BDA7}"/>
                </a:ext>
              </a:extLst>
            </p:cNvPr>
            <p:cNvSpPr/>
            <p:nvPr/>
          </p:nvSpPr>
          <p:spPr>
            <a:xfrm>
              <a:off x="72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1" name="TextBox 170">
              <a:extLst>
                <a:ext uri="{FF2B5EF4-FFF2-40B4-BE49-F238E27FC236}">
                  <a16:creationId xmlns:a16="http://schemas.microsoft.com/office/drawing/2014/main" id="{3861AFB7-8857-4E47-818A-F65BF1128108}"/>
                </a:ext>
              </a:extLst>
            </p:cNvPr>
            <p:cNvSpPr txBox="1"/>
            <p:nvPr/>
          </p:nvSpPr>
          <p:spPr>
            <a:xfrm>
              <a:off x="936000" y="4694400"/>
              <a:ext cx="775853"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Sex workers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72" name="object 14">
              <a:extLst>
                <a:ext uri="{FF2B5EF4-FFF2-40B4-BE49-F238E27FC236}">
                  <a16:creationId xmlns:a16="http://schemas.microsoft.com/office/drawing/2014/main" id="{AC7C903B-F5C7-48C3-B510-9E216DC29156}"/>
                </a:ext>
              </a:extLst>
            </p:cNvPr>
            <p:cNvSpPr/>
            <p:nvPr/>
          </p:nvSpPr>
          <p:spPr>
            <a:xfrm>
              <a:off x="20736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3" name="TextBox 172">
              <a:extLst>
                <a:ext uri="{FF2B5EF4-FFF2-40B4-BE49-F238E27FC236}">
                  <a16:creationId xmlns:a16="http://schemas.microsoft.com/office/drawing/2014/main" id="{3EBA70DC-7FA4-4D7C-B7C6-2E3B3D2EAD4B}"/>
                </a:ext>
              </a:extLst>
            </p:cNvPr>
            <p:cNvSpPr txBox="1"/>
            <p:nvPr/>
          </p:nvSpPr>
          <p:spPr>
            <a:xfrm>
              <a:off x="2289600" y="4694400"/>
              <a:ext cx="3020058"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Gay men and other men who have sex with men</a:t>
              </a:r>
            </a:p>
          </p:txBody>
        </p:sp>
        <p:sp>
          <p:nvSpPr>
            <p:cNvPr id="174" name="object 15">
              <a:extLst>
                <a:ext uri="{FF2B5EF4-FFF2-40B4-BE49-F238E27FC236}">
                  <a16:creationId xmlns:a16="http://schemas.microsoft.com/office/drawing/2014/main" id="{DB4E36A1-C900-4CDE-9F69-B28DCC51AAB2}"/>
                </a:ext>
              </a:extLst>
            </p:cNvPr>
            <p:cNvSpPr/>
            <p:nvPr/>
          </p:nvSpPr>
          <p:spPr>
            <a:xfrm>
              <a:off x="56700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3FA5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5" name="TextBox 174">
              <a:extLst>
                <a:ext uri="{FF2B5EF4-FFF2-40B4-BE49-F238E27FC236}">
                  <a16:creationId xmlns:a16="http://schemas.microsoft.com/office/drawing/2014/main" id="{C9ECEE9E-FEFD-4065-8FC8-C098A3999836}"/>
                </a:ext>
              </a:extLst>
            </p:cNvPr>
            <p:cNvSpPr txBox="1"/>
            <p:nvPr/>
          </p:nvSpPr>
          <p:spPr>
            <a:xfrm>
              <a:off x="5886000" y="4694400"/>
              <a:ext cx="1498808" cy="169277"/>
            </a:xfrm>
            <a:prstGeom prst="rect">
              <a:avLst/>
            </a:prstGeom>
            <a:noFill/>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 who inject drugs</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76" name="object 16">
              <a:extLst>
                <a:ext uri="{FF2B5EF4-FFF2-40B4-BE49-F238E27FC236}">
                  <a16:creationId xmlns:a16="http://schemas.microsoft.com/office/drawing/2014/main" id="{C589F480-E152-4605-B847-EA61300AE242}"/>
                </a:ext>
              </a:extLst>
            </p:cNvPr>
            <p:cNvSpPr/>
            <p:nvPr/>
          </p:nvSpPr>
          <p:spPr>
            <a:xfrm>
              <a:off x="7743600" y="47088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7" name="TextBox 176">
              <a:extLst>
                <a:ext uri="{FF2B5EF4-FFF2-40B4-BE49-F238E27FC236}">
                  <a16:creationId xmlns:a16="http://schemas.microsoft.com/office/drawing/2014/main" id="{C297ABE6-476C-4623-9ABD-04C9863E60FF}"/>
                </a:ext>
              </a:extLst>
            </p:cNvPr>
            <p:cNvSpPr txBox="1"/>
            <p:nvPr/>
          </p:nvSpPr>
          <p:spPr>
            <a:xfrm>
              <a:off x="7959600" y="4694400"/>
              <a:ext cx="1256754" cy="169277"/>
            </a:xfrm>
            <a:prstGeom prst="rect">
              <a:avLst/>
            </a:prstGeom>
            <a:noFill/>
          </p:spPr>
          <p:txBody>
            <a:bodyPr vert="horz" wrap="none" lIns="0" tIns="0" rIns="0" bIns="0" rtlCol="0">
              <a:spAutoFit/>
            </a:bodyPr>
            <a:lstStyle>
              <a:defPPr>
                <a:defRPr lang="en-US"/>
              </a:defPPr>
              <a:lvl1pPr algn="ctr" fontAlgn="auto">
                <a:spcBef>
                  <a:spcPts val="0"/>
                </a:spcBef>
                <a:spcAft>
                  <a:spcPts val="0"/>
                </a:spcAft>
                <a:defRPr sz="1100">
                  <a:solidFill>
                    <a:prstClr val="black"/>
                  </a:solidFill>
                  <a:latin typeface="Aria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Transgender people</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00" name="Rectangle 199">
              <a:extLst>
                <a:ext uri="{FF2B5EF4-FFF2-40B4-BE49-F238E27FC236}">
                  <a16:creationId xmlns:a16="http://schemas.microsoft.com/office/drawing/2014/main" id="{F961F224-092E-4BEE-A14D-4F6AFDC353D7}"/>
                </a:ext>
              </a:extLst>
            </p:cNvPr>
            <p:cNvSpPr/>
            <p:nvPr/>
          </p:nvSpPr>
          <p:spPr>
            <a:xfrm>
              <a:off x="360000" y="6030000"/>
              <a:ext cx="2067874"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2016–2018.</a:t>
              </a:r>
            </a:p>
          </p:txBody>
        </p:sp>
        <p:sp>
          <p:nvSpPr>
            <p:cNvPr id="201" name="Rectangle 200">
              <a:extLst>
                <a:ext uri="{FF2B5EF4-FFF2-40B4-BE49-F238E27FC236}">
                  <a16:creationId xmlns:a16="http://schemas.microsoft.com/office/drawing/2014/main" id="{AF469542-12C5-47F9-A510-BF4AEF1519A6}"/>
                </a:ext>
              </a:extLst>
            </p:cNvPr>
            <p:cNvSpPr/>
            <p:nvPr/>
          </p:nvSpPr>
          <p:spPr>
            <a:xfrm>
              <a:off x="540001" y="5130000"/>
              <a:ext cx="6822000" cy="738664"/>
            </a:xfrm>
            <a:prstGeom prst="rect">
              <a:avLst/>
            </a:prstGeom>
          </p:spPr>
          <p:txBody>
            <a:bodyPr wrap="square" lIns="0">
              <a:spAutoFit/>
            </a:bodyPr>
            <a:lstStyle/>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a:t>
              </a:r>
              <a:r>
                <a:rPr kumimoji="0" lang="en-GB" sz="7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The use of an asterisk (*) indicates that data for marked countries come from programme data (which tend to show higher values due to the use as a denominator of the number of key population members that are linked to the programme) and not from a survey.</a:t>
              </a:r>
            </a:p>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endPar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a:p>
              <a:pPr marL="360363" marR="0" lvl="0" indent="-360363" algn="l" defTabSz="914400" rtl="0" eaLnBrk="1" fontAlgn="base" latinLnBrk="0" hangingPunct="1">
                <a:lnSpc>
                  <a:spcPct val="100000"/>
                </a:lnSpc>
                <a:spcBef>
                  <a:spcPct val="0"/>
                </a:spcBef>
                <a:spcAft>
                  <a:spcPct val="0"/>
                </a:spcAft>
                <a:buClrTx/>
                <a:buSzTx/>
                <a:buFontTx/>
                <a:buNone/>
                <a:tabLst>
                  <a:tab pos="357188" algn="l"/>
                </a:tabLst>
                <a:defRPr/>
              </a:pP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a:t>
              </a:r>
              <a:r>
                <a:rPr kumimoji="0" lang="en-GB" sz="700" b="0" i="1"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a:t>
              </a:r>
              <a:r>
                <a:rPr kumimoji="0" lang="en-GB" sz="7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Possible prevention services received among sex workers, gay men and other men who have sex with men and transgender people: condoms and lubricant, counselling on condom use and safe sex, and testing of sexually transmitted infections. Possible prevention services received among people who inject drugs:  condoms and lubricant, counselling on condom use and safe sex, and clean needles or syringes.</a:t>
              </a:r>
            </a:p>
          </p:txBody>
        </p:sp>
        <p:grpSp>
          <p:nvGrpSpPr>
            <p:cNvPr id="11" name="Group 10">
              <a:extLst>
                <a:ext uri="{FF2B5EF4-FFF2-40B4-BE49-F238E27FC236}">
                  <a16:creationId xmlns:a16="http://schemas.microsoft.com/office/drawing/2014/main" id="{493ABD41-240F-4E30-BBBE-98A3CE537FA7}"/>
                </a:ext>
              </a:extLst>
            </p:cNvPr>
            <p:cNvGrpSpPr/>
            <p:nvPr/>
          </p:nvGrpSpPr>
          <p:grpSpPr>
            <a:xfrm>
              <a:off x="1080000" y="1620000"/>
              <a:ext cx="5400008" cy="2525477"/>
              <a:chOff x="540000" y="1530000"/>
              <a:chExt cx="5400008" cy="2525477"/>
            </a:xfrm>
          </p:grpSpPr>
          <p:sp>
            <p:nvSpPr>
              <p:cNvPr id="152" name="TextBox 151">
                <a:extLst>
                  <a:ext uri="{FF2B5EF4-FFF2-40B4-BE49-F238E27FC236}">
                    <a16:creationId xmlns:a16="http://schemas.microsoft.com/office/drawing/2014/main" id="{63C13166-AA4D-49F4-B611-8E177DBCDE05}"/>
                  </a:ext>
                </a:extLst>
              </p:cNvPr>
              <p:cNvSpPr txBox="1"/>
              <p:nvPr/>
            </p:nvSpPr>
            <p:spPr>
              <a:xfrm>
                <a:off x="540000" y="249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3" name="TextBox 152">
                <a:extLst>
                  <a:ext uri="{FF2B5EF4-FFF2-40B4-BE49-F238E27FC236}">
                    <a16:creationId xmlns:a16="http://schemas.microsoft.com/office/drawing/2014/main" id="{E83F1AEE-0A13-4C88-8810-EECCE0EDBE75}"/>
                  </a:ext>
                </a:extLst>
              </p:cNvPr>
              <p:cNvSpPr txBox="1"/>
              <p:nvPr/>
            </p:nvSpPr>
            <p:spPr>
              <a:xfrm>
                <a:off x="792000" y="153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4" name="TextBox 153">
                <a:extLst>
                  <a:ext uri="{FF2B5EF4-FFF2-40B4-BE49-F238E27FC236}">
                    <a16:creationId xmlns:a16="http://schemas.microsoft.com/office/drawing/2014/main" id="{69653A1D-C162-4AC1-BBFA-A8A1986184C9}"/>
                  </a:ext>
                </a:extLst>
              </p:cNvPr>
              <p:cNvSpPr txBox="1"/>
              <p:nvPr/>
            </p:nvSpPr>
            <p:spPr>
              <a:xfrm>
                <a:off x="856120" y="174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5" name="TextBox 154">
                <a:extLst>
                  <a:ext uri="{FF2B5EF4-FFF2-40B4-BE49-F238E27FC236}">
                    <a16:creationId xmlns:a16="http://schemas.microsoft.com/office/drawing/2014/main" id="{17A5662D-A4C0-4219-AD9A-D07907A62D1E}"/>
                  </a:ext>
                </a:extLst>
              </p:cNvPr>
              <p:cNvSpPr txBox="1"/>
              <p:nvPr/>
            </p:nvSpPr>
            <p:spPr>
              <a:xfrm>
                <a:off x="856120" y="196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6" name="TextBox 155">
                <a:extLst>
                  <a:ext uri="{FF2B5EF4-FFF2-40B4-BE49-F238E27FC236}">
                    <a16:creationId xmlns:a16="http://schemas.microsoft.com/office/drawing/2014/main" id="{C5E73436-9586-45F4-9234-461221AA0EEB}"/>
                  </a:ext>
                </a:extLst>
              </p:cNvPr>
              <p:cNvSpPr txBox="1"/>
              <p:nvPr/>
            </p:nvSpPr>
            <p:spPr>
              <a:xfrm>
                <a:off x="856120" y="217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7" name="TextBox 156">
                <a:extLst>
                  <a:ext uri="{FF2B5EF4-FFF2-40B4-BE49-F238E27FC236}">
                    <a16:creationId xmlns:a16="http://schemas.microsoft.com/office/drawing/2014/main" id="{1315557B-93B8-4C06-9FE5-5D183D0CA71D}"/>
                  </a:ext>
                </a:extLst>
              </p:cNvPr>
              <p:cNvSpPr txBox="1"/>
              <p:nvPr/>
            </p:nvSpPr>
            <p:spPr>
              <a:xfrm>
                <a:off x="856120" y="239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8" name="TextBox 157">
                <a:extLst>
                  <a:ext uri="{FF2B5EF4-FFF2-40B4-BE49-F238E27FC236}">
                    <a16:creationId xmlns:a16="http://schemas.microsoft.com/office/drawing/2014/main" id="{3371A224-4026-46C1-A244-DF317444722E}"/>
                  </a:ext>
                </a:extLst>
              </p:cNvPr>
              <p:cNvSpPr txBox="1"/>
              <p:nvPr/>
            </p:nvSpPr>
            <p:spPr>
              <a:xfrm>
                <a:off x="856120" y="261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9" name="TextBox 158">
                <a:extLst>
                  <a:ext uri="{FF2B5EF4-FFF2-40B4-BE49-F238E27FC236}">
                    <a16:creationId xmlns:a16="http://schemas.microsoft.com/office/drawing/2014/main" id="{6C33D7BA-8484-4CF1-9083-7E6DBE03488A}"/>
                  </a:ext>
                </a:extLst>
              </p:cNvPr>
              <p:cNvSpPr txBox="1"/>
              <p:nvPr/>
            </p:nvSpPr>
            <p:spPr>
              <a:xfrm>
                <a:off x="856120" y="282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0" name="TextBox 159">
                <a:extLst>
                  <a:ext uri="{FF2B5EF4-FFF2-40B4-BE49-F238E27FC236}">
                    <a16:creationId xmlns:a16="http://schemas.microsoft.com/office/drawing/2014/main" id="{33CC9198-5E31-499E-BA97-844F27393E87}"/>
                  </a:ext>
                </a:extLst>
              </p:cNvPr>
              <p:cNvSpPr txBox="1"/>
              <p:nvPr/>
            </p:nvSpPr>
            <p:spPr>
              <a:xfrm>
                <a:off x="856120" y="304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1" name="TextBox 160">
                <a:extLst>
                  <a:ext uri="{FF2B5EF4-FFF2-40B4-BE49-F238E27FC236}">
                    <a16:creationId xmlns:a16="http://schemas.microsoft.com/office/drawing/2014/main" id="{09FABABB-CC63-4D3E-BDB4-C2A0A36D2EA2}"/>
                  </a:ext>
                </a:extLst>
              </p:cNvPr>
              <p:cNvSpPr txBox="1"/>
              <p:nvPr/>
            </p:nvSpPr>
            <p:spPr>
              <a:xfrm>
                <a:off x="856120" y="325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2" name="TextBox 161">
                <a:extLst>
                  <a:ext uri="{FF2B5EF4-FFF2-40B4-BE49-F238E27FC236}">
                    <a16:creationId xmlns:a16="http://schemas.microsoft.com/office/drawing/2014/main" id="{C661B5F8-FCC8-4E03-882F-0AC0DC30F1E1}"/>
                  </a:ext>
                </a:extLst>
              </p:cNvPr>
              <p:cNvSpPr txBox="1"/>
              <p:nvPr/>
            </p:nvSpPr>
            <p:spPr>
              <a:xfrm>
                <a:off x="856120" y="347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3" name="TextBox 162">
                <a:extLst>
                  <a:ext uri="{FF2B5EF4-FFF2-40B4-BE49-F238E27FC236}">
                    <a16:creationId xmlns:a16="http://schemas.microsoft.com/office/drawing/2014/main" id="{E10051DF-0241-4A8F-9DC4-8560FBD47AD6}"/>
                  </a:ext>
                </a:extLst>
              </p:cNvPr>
              <p:cNvSpPr txBox="1"/>
              <p:nvPr/>
            </p:nvSpPr>
            <p:spPr>
              <a:xfrm>
                <a:off x="920240" y="369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64" name="object 54">
                <a:extLst>
                  <a:ext uri="{FF2B5EF4-FFF2-40B4-BE49-F238E27FC236}">
                    <a16:creationId xmlns:a16="http://schemas.microsoft.com/office/drawing/2014/main" id="{727ED2E8-3A31-42A7-A0B2-93620857BF8D}"/>
                  </a:ext>
                </a:extLst>
              </p:cNvPr>
              <p:cNvSpPr txBox="1"/>
              <p:nvPr/>
            </p:nvSpPr>
            <p:spPr>
              <a:xfrm>
                <a:off x="1080000" y="3852000"/>
                <a:ext cx="16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Dominican Republic</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6" name="object 54">
                <a:extLst>
                  <a:ext uri="{FF2B5EF4-FFF2-40B4-BE49-F238E27FC236}">
                    <a16:creationId xmlns:a16="http://schemas.microsoft.com/office/drawing/2014/main" id="{59EF4989-FD4A-40FA-B03C-245BDB2187C3}"/>
                  </a:ext>
                </a:extLst>
              </p:cNvPr>
              <p:cNvSpPr txBox="1"/>
              <p:nvPr/>
            </p:nvSpPr>
            <p:spPr>
              <a:xfrm>
                <a:off x="4320000" y="3852000"/>
                <a:ext cx="16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Suriname</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68" name="object 54">
                <a:extLst>
                  <a:ext uri="{FF2B5EF4-FFF2-40B4-BE49-F238E27FC236}">
                    <a16:creationId xmlns:a16="http://schemas.microsoft.com/office/drawing/2014/main" id="{2AFDF20D-1828-4A3E-8FC2-861846094E1B}"/>
                  </a:ext>
                </a:extLst>
              </p:cNvPr>
              <p:cNvSpPr txBox="1"/>
              <p:nvPr/>
            </p:nvSpPr>
            <p:spPr>
              <a:xfrm>
                <a:off x="2700000" y="3852000"/>
                <a:ext cx="16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Saint Vincent and the Grenadines*</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78" name="object 40">
                <a:extLst>
                  <a:ext uri="{FF2B5EF4-FFF2-40B4-BE49-F238E27FC236}">
                    <a16:creationId xmlns:a16="http://schemas.microsoft.com/office/drawing/2014/main" id="{C182A94B-58E9-462D-B2F4-941B534CBAEB}"/>
                  </a:ext>
                </a:extLst>
              </p:cNvPr>
              <p:cNvSpPr/>
              <p:nvPr/>
            </p:nvSpPr>
            <p:spPr>
              <a:xfrm>
                <a:off x="1080000" y="1602000"/>
                <a:ext cx="0" cy="2159449"/>
              </a:xfrm>
              <a:custGeom>
                <a:avLst/>
                <a:gdLst/>
                <a:ahLst/>
                <a:cxnLst/>
                <a:rect l="l" t="t" r="r" b="b"/>
                <a:pathLst>
                  <a:path h="2141220">
                    <a:moveTo>
                      <a:pt x="0" y="0"/>
                    </a:moveTo>
                    <a:lnTo>
                      <a:pt x="0" y="2141169"/>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2" name="object 41">
                <a:extLst>
                  <a:ext uri="{FF2B5EF4-FFF2-40B4-BE49-F238E27FC236}">
                    <a16:creationId xmlns:a16="http://schemas.microsoft.com/office/drawing/2014/main" id="{DDF5B90E-95C5-488A-A01C-CA23CE8CD757}"/>
                  </a:ext>
                </a:extLst>
              </p:cNvPr>
              <p:cNvSpPr/>
              <p:nvPr/>
            </p:nvSpPr>
            <p:spPr>
              <a:xfrm>
                <a:off x="1080008" y="3761410"/>
                <a:ext cx="4860000" cy="0"/>
              </a:xfrm>
              <a:custGeom>
                <a:avLst/>
                <a:gdLst/>
                <a:ahLst/>
                <a:cxnLst/>
                <a:rect l="l" t="t" r="r" b="b"/>
                <a:pathLst>
                  <a:path w="5812790">
                    <a:moveTo>
                      <a:pt x="0" y="0"/>
                    </a:moveTo>
                    <a:lnTo>
                      <a:pt x="5812523" y="0"/>
                    </a:lnTo>
                  </a:path>
                </a:pathLst>
              </a:custGeom>
              <a:ln w="3175">
                <a:solidFill>
                  <a:srgbClr val="878787"/>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85" name="Rectangle 184">
                <a:extLst>
                  <a:ext uri="{FF2B5EF4-FFF2-40B4-BE49-F238E27FC236}">
                    <a16:creationId xmlns:a16="http://schemas.microsoft.com/office/drawing/2014/main" id="{FD9DEC1D-ED3F-42F9-83CA-E30D1A84ACBE}"/>
                  </a:ext>
                </a:extLst>
              </p:cNvPr>
              <p:cNvSpPr/>
              <p:nvPr/>
            </p:nvSpPr>
            <p:spPr>
              <a:xfrm>
                <a:off x="1620000" y="3104099"/>
                <a:ext cx="252000" cy="657902"/>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6" name="Rectangle 185">
                <a:extLst>
                  <a:ext uri="{FF2B5EF4-FFF2-40B4-BE49-F238E27FC236}">
                    <a16:creationId xmlns:a16="http://schemas.microsoft.com/office/drawing/2014/main" id="{5D12130A-058B-43EC-A6BE-F4DF36AB3041}"/>
                  </a:ext>
                </a:extLst>
              </p:cNvPr>
              <p:cNvSpPr/>
              <p:nvPr/>
            </p:nvSpPr>
            <p:spPr>
              <a:xfrm>
                <a:off x="1332000" y="3396499"/>
                <a:ext cx="252000" cy="365502"/>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0" name="Rectangle 209">
                <a:extLst>
                  <a:ext uri="{FF2B5EF4-FFF2-40B4-BE49-F238E27FC236}">
                    <a16:creationId xmlns:a16="http://schemas.microsoft.com/office/drawing/2014/main" id="{0AC65609-B795-4B70-B6C7-DA65E62566C1}"/>
                  </a:ext>
                </a:extLst>
              </p:cNvPr>
              <p:cNvSpPr/>
              <p:nvPr/>
            </p:nvSpPr>
            <p:spPr>
              <a:xfrm>
                <a:off x="2196000" y="2959810"/>
                <a:ext cx="252000" cy="802189"/>
              </a:xfrm>
              <a:prstGeom prst="rect">
                <a:avLst/>
              </a:prstGeom>
              <a:solidFill>
                <a:srgbClr val="E5007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8" name="Rectangle 207">
                <a:extLst>
                  <a:ext uri="{FF2B5EF4-FFF2-40B4-BE49-F238E27FC236}">
                    <a16:creationId xmlns:a16="http://schemas.microsoft.com/office/drawing/2014/main" id="{4E99965A-E90C-415D-880A-8D941BE4C603}"/>
                  </a:ext>
                </a:extLst>
              </p:cNvPr>
              <p:cNvSpPr/>
              <p:nvPr/>
            </p:nvSpPr>
            <p:spPr>
              <a:xfrm>
                <a:off x="3240000" y="3169503"/>
                <a:ext cx="252000" cy="592497"/>
              </a:xfrm>
              <a:prstGeom prst="rect">
                <a:avLst/>
              </a:prstGeom>
              <a:solidFill>
                <a:srgbClr val="F28C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5" name="Rectangle 204">
                <a:extLst>
                  <a:ext uri="{FF2B5EF4-FFF2-40B4-BE49-F238E27FC236}">
                    <a16:creationId xmlns:a16="http://schemas.microsoft.com/office/drawing/2014/main" id="{1A4F6FB1-6001-477C-BF45-D7AAF23D7DB8}"/>
                  </a:ext>
                </a:extLst>
              </p:cNvPr>
              <p:cNvSpPr/>
              <p:nvPr/>
            </p:nvSpPr>
            <p:spPr>
              <a:xfrm>
                <a:off x="4572000" y="2376389"/>
                <a:ext cx="252000" cy="1385611"/>
              </a:xfrm>
              <a:prstGeom prst="rect">
                <a:avLst/>
              </a:prstGeom>
              <a:solidFill>
                <a:srgbClr val="FFE7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grpSp>
    </p:spTree>
    <p:extLst>
      <p:ext uri="{BB962C8B-B14F-4D97-AF65-F5344CB8AC3E}">
        <p14:creationId xmlns:p14="http://schemas.microsoft.com/office/powerpoint/2010/main" val="209779896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2857531-05BF-4589-8C79-B373E4B7DE41}"/>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Viral load suppression among adults (15 years and older)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living with HIV, by sex, Caribbean,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840247"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special</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analysis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2019.</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4A4920E9-DE47-4F09-ADB7-48173F4DB34F}"/>
                </a:ext>
              </a:extLst>
            </p:cNvPr>
            <p:cNvGrpSpPr/>
            <p:nvPr/>
          </p:nvGrpSpPr>
          <p:grpSpPr>
            <a:xfrm>
              <a:off x="1620000" y="4950000"/>
              <a:ext cx="1407040" cy="153888"/>
              <a:chOff x="1800000" y="4784400"/>
              <a:chExt cx="1407040" cy="153888"/>
            </a:xfrm>
          </p:grpSpPr>
          <p:sp>
            <p:nvSpPr>
              <p:cNvPr id="75" name="object 14">
                <a:extLst>
                  <a:ext uri="{FF2B5EF4-FFF2-40B4-BE49-F238E27FC236}">
                    <a16:creationId xmlns:a16="http://schemas.microsoft.com/office/drawing/2014/main" id="{714A1DDA-03CB-4435-B909-121C2DEC55EC}"/>
                  </a:ext>
                </a:extLst>
              </p:cNvPr>
              <p:cNvSpPr/>
              <p:nvPr/>
            </p:nvSpPr>
            <p:spPr>
              <a:xfrm>
                <a:off x="27216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6" name="TextBox 75">
                <a:extLst>
                  <a:ext uri="{FF2B5EF4-FFF2-40B4-BE49-F238E27FC236}">
                    <a16:creationId xmlns:a16="http://schemas.microsoft.com/office/drawing/2014/main" id="{A94EC0FB-58A5-48A3-9687-8EDF20110C73}"/>
                  </a:ext>
                </a:extLst>
              </p:cNvPr>
              <p:cNvSpPr txBox="1"/>
              <p:nvPr/>
            </p:nvSpPr>
            <p:spPr>
              <a:xfrm>
                <a:off x="2865600" y="4784400"/>
                <a:ext cx="341440"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Males</a:t>
                </a:r>
              </a:p>
            </p:txBody>
          </p:sp>
          <p:sp>
            <p:nvSpPr>
              <p:cNvPr id="77" name="object 13">
                <a:extLst>
                  <a:ext uri="{FF2B5EF4-FFF2-40B4-BE49-F238E27FC236}">
                    <a16:creationId xmlns:a16="http://schemas.microsoft.com/office/drawing/2014/main" id="{985FAAC6-F63A-48FD-9CF8-4D95EC7B2D64}"/>
                  </a:ext>
                </a:extLst>
              </p:cNvPr>
              <p:cNvSpPr/>
              <p:nvPr/>
            </p:nvSpPr>
            <p:spPr>
              <a:xfrm>
                <a:off x="18000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8" name="TextBox 77">
                <a:extLst>
                  <a:ext uri="{FF2B5EF4-FFF2-40B4-BE49-F238E27FC236}">
                    <a16:creationId xmlns:a16="http://schemas.microsoft.com/office/drawing/2014/main" id="{50734F6C-5E6D-4F5F-8649-AFA134403EFB}"/>
                  </a:ext>
                </a:extLst>
              </p:cNvPr>
              <p:cNvSpPr txBox="1"/>
              <p:nvPr/>
            </p:nvSpPr>
            <p:spPr>
              <a:xfrm>
                <a:off x="1944000" y="4784400"/>
                <a:ext cx="490519"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Females</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
          <p:nvSpPr>
            <p:cNvPr id="85" name="object 110">
              <a:extLst>
                <a:ext uri="{FF2B5EF4-FFF2-40B4-BE49-F238E27FC236}">
                  <a16:creationId xmlns:a16="http://schemas.microsoft.com/office/drawing/2014/main" id="{51CD5F59-917B-4B80-B58F-4AA6CCE61273}"/>
                </a:ext>
              </a:extLst>
            </p:cNvPr>
            <p:cNvSpPr/>
            <p:nvPr/>
          </p:nvSpPr>
          <p:spPr>
            <a:xfrm>
              <a:off x="1079450" y="187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7" name="TextBox 86">
              <a:extLst>
                <a:ext uri="{FF2B5EF4-FFF2-40B4-BE49-F238E27FC236}">
                  <a16:creationId xmlns:a16="http://schemas.microsoft.com/office/drawing/2014/main" id="{DCC4E37F-EF7C-47DC-B96E-08B571C33124}"/>
                </a:ext>
              </a:extLst>
            </p:cNvPr>
            <p:cNvSpPr txBox="1"/>
            <p:nvPr/>
          </p:nvSpPr>
          <p:spPr>
            <a:xfrm>
              <a:off x="540000" y="27648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88" name="TextBox 87">
              <a:extLst>
                <a:ext uri="{FF2B5EF4-FFF2-40B4-BE49-F238E27FC236}">
                  <a16:creationId xmlns:a16="http://schemas.microsoft.com/office/drawing/2014/main" id="{4F007A15-3440-446F-B8FC-76E5000531A6}"/>
                </a:ext>
              </a:extLst>
            </p:cNvPr>
            <p:cNvSpPr txBox="1"/>
            <p:nvPr/>
          </p:nvSpPr>
          <p:spPr>
            <a:xfrm>
              <a:off x="792000" y="180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856CDB4A-5359-4280-8456-51AAFACCFA53}"/>
                </a:ext>
              </a:extLst>
            </p:cNvPr>
            <p:cNvSpPr txBox="1"/>
            <p:nvPr/>
          </p:nvSpPr>
          <p:spPr>
            <a:xfrm>
              <a:off x="856120" y="244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057AB4F9-C0A5-4436-8362-CE19074B0CA8}"/>
                </a:ext>
              </a:extLst>
            </p:cNvPr>
            <p:cNvSpPr txBox="1"/>
            <p:nvPr/>
          </p:nvSpPr>
          <p:spPr>
            <a:xfrm>
              <a:off x="856120" y="266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8E604C40-BAEB-4468-B5B9-B07592E2DD2E}"/>
                </a:ext>
              </a:extLst>
            </p:cNvPr>
            <p:cNvSpPr txBox="1"/>
            <p:nvPr/>
          </p:nvSpPr>
          <p:spPr>
            <a:xfrm>
              <a:off x="856120"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50C60253-3D64-46C8-B28F-764F5B19A78D}"/>
                </a:ext>
              </a:extLst>
            </p:cNvPr>
            <p:cNvSpPr txBox="1"/>
            <p:nvPr/>
          </p:nvSpPr>
          <p:spPr>
            <a:xfrm>
              <a:off x="856120" y="309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155F3681-2B81-4C48-840F-862896CAA0A4}"/>
                </a:ext>
              </a:extLst>
            </p:cNvPr>
            <p:cNvSpPr txBox="1"/>
            <p:nvPr/>
          </p:nvSpPr>
          <p:spPr>
            <a:xfrm>
              <a:off x="856120" y="331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2AAF7B12-6DA5-4CE6-82FD-3069B21F906C}"/>
                </a:ext>
              </a:extLst>
            </p:cNvPr>
            <p:cNvSpPr txBox="1"/>
            <p:nvPr/>
          </p:nvSpPr>
          <p:spPr>
            <a:xfrm>
              <a:off x="856120" y="35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BAD8D937-BC94-4789-A1F7-6C4676FF818B}"/>
                </a:ext>
              </a:extLst>
            </p:cNvPr>
            <p:cNvSpPr txBox="1"/>
            <p:nvPr/>
          </p:nvSpPr>
          <p:spPr>
            <a:xfrm>
              <a:off x="856120" y="374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0" name="TextBox 99">
              <a:extLst>
                <a:ext uri="{FF2B5EF4-FFF2-40B4-BE49-F238E27FC236}">
                  <a16:creationId xmlns:a16="http://schemas.microsoft.com/office/drawing/2014/main" id="{AA10C6F7-88C8-4B69-B51E-6D4D6DD9517E}"/>
                </a:ext>
              </a:extLst>
            </p:cNvPr>
            <p:cNvSpPr txBox="1"/>
            <p:nvPr/>
          </p:nvSpPr>
          <p:spPr>
            <a:xfrm>
              <a:off x="920240" y="396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01" name="object 54">
              <a:extLst>
                <a:ext uri="{FF2B5EF4-FFF2-40B4-BE49-F238E27FC236}">
                  <a16:creationId xmlns:a16="http://schemas.microsoft.com/office/drawing/2014/main" id="{BAC86BD1-2F03-4FFD-9000-9F5499534589}"/>
                </a:ext>
              </a:extLst>
            </p:cNvPr>
            <p:cNvSpPr txBox="1"/>
            <p:nvPr/>
          </p:nvSpPr>
          <p:spPr>
            <a:xfrm>
              <a:off x="108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Antigua and Barbuda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2" name="object 54">
              <a:extLst>
                <a:ext uri="{FF2B5EF4-FFF2-40B4-BE49-F238E27FC236}">
                  <a16:creationId xmlns:a16="http://schemas.microsoft.com/office/drawing/2014/main" id="{4142D493-4773-4F0F-AF47-BA1725FE8FC5}"/>
                </a:ext>
              </a:extLst>
            </p:cNvPr>
            <p:cNvSpPr txBox="1"/>
            <p:nvPr/>
          </p:nvSpPr>
          <p:spPr>
            <a:xfrm>
              <a:off x="1620000" y="411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Barbados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04D75E46-B0CE-4BA5-9BA4-BD05FA4E4E97}"/>
                </a:ext>
              </a:extLst>
            </p:cNvPr>
            <p:cNvSpPr txBox="1"/>
            <p:nvPr/>
          </p:nvSpPr>
          <p:spPr>
            <a:xfrm>
              <a:off x="216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Belize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4" name="object 54">
              <a:extLst>
                <a:ext uri="{FF2B5EF4-FFF2-40B4-BE49-F238E27FC236}">
                  <a16:creationId xmlns:a16="http://schemas.microsoft.com/office/drawing/2014/main" id="{B515053B-FBB9-47D9-B06B-1DBA0BAF56EE}"/>
                </a:ext>
              </a:extLst>
            </p:cNvPr>
            <p:cNvSpPr txBox="1"/>
            <p:nvPr/>
          </p:nvSpPr>
          <p:spPr>
            <a:xfrm>
              <a:off x="270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Cuba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38B1650B-1E3C-410E-8711-5EA06654E2D0}"/>
                </a:ext>
              </a:extLst>
            </p:cNvPr>
            <p:cNvSpPr txBox="1"/>
            <p:nvPr/>
          </p:nvSpPr>
          <p:spPr>
            <a:xfrm>
              <a:off x="32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Dominica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7" name="object 54">
              <a:extLst>
                <a:ext uri="{FF2B5EF4-FFF2-40B4-BE49-F238E27FC236}">
                  <a16:creationId xmlns:a16="http://schemas.microsoft.com/office/drawing/2014/main" id="{D2EE1ED7-C63C-481C-8D0D-0C0F6DAB6157}"/>
                </a:ext>
              </a:extLst>
            </p:cNvPr>
            <p:cNvSpPr txBox="1"/>
            <p:nvPr/>
          </p:nvSpPr>
          <p:spPr>
            <a:xfrm>
              <a:off x="378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Dominican</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Republic</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8" name="object 54">
              <a:extLst>
                <a:ext uri="{FF2B5EF4-FFF2-40B4-BE49-F238E27FC236}">
                  <a16:creationId xmlns:a16="http://schemas.microsoft.com/office/drawing/2014/main" id="{EC53793D-074D-4349-9A2A-D97FEBE5E8AA}"/>
                </a:ext>
              </a:extLst>
            </p:cNvPr>
            <p:cNvSpPr txBox="1"/>
            <p:nvPr/>
          </p:nvSpPr>
          <p:spPr>
            <a:xfrm>
              <a:off x="4302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Grenada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9" name="object 54">
              <a:extLst>
                <a:ext uri="{FF2B5EF4-FFF2-40B4-BE49-F238E27FC236}">
                  <a16:creationId xmlns:a16="http://schemas.microsoft.com/office/drawing/2014/main" id="{1C74AC99-3A06-4255-A210-F1589E4BE756}"/>
                </a:ext>
              </a:extLst>
            </p:cNvPr>
            <p:cNvSpPr txBox="1"/>
            <p:nvPr/>
          </p:nvSpPr>
          <p:spPr>
            <a:xfrm>
              <a:off x="4878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Guyana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0" name="object 54">
              <a:extLst>
                <a:ext uri="{FF2B5EF4-FFF2-40B4-BE49-F238E27FC236}">
                  <a16:creationId xmlns:a16="http://schemas.microsoft.com/office/drawing/2014/main" id="{6855F6BA-529A-4789-909F-4858963A0605}"/>
                </a:ext>
              </a:extLst>
            </p:cNvPr>
            <p:cNvSpPr txBox="1"/>
            <p:nvPr/>
          </p:nvSpPr>
          <p:spPr>
            <a:xfrm>
              <a:off x="540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Jamaica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1" name="object 54">
              <a:extLst>
                <a:ext uri="{FF2B5EF4-FFF2-40B4-BE49-F238E27FC236}">
                  <a16:creationId xmlns:a16="http://schemas.microsoft.com/office/drawing/2014/main" id="{A644E112-84BE-436F-B056-351FF23A118D}"/>
                </a:ext>
              </a:extLst>
            </p:cNvPr>
            <p:cNvSpPr txBox="1"/>
            <p:nvPr/>
          </p:nvSpPr>
          <p:spPr>
            <a:xfrm>
              <a:off x="594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Saint Kitts and Nevis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2" name="object 54">
              <a:extLst>
                <a:ext uri="{FF2B5EF4-FFF2-40B4-BE49-F238E27FC236}">
                  <a16:creationId xmlns:a16="http://schemas.microsoft.com/office/drawing/2014/main" id="{B7EE5ED1-0C26-405B-BC2F-3D7EC4FFA58B}"/>
                </a:ext>
              </a:extLst>
            </p:cNvPr>
            <p:cNvSpPr txBox="1"/>
            <p:nvPr/>
          </p:nvSpPr>
          <p:spPr>
            <a:xfrm>
              <a:off x="648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Saint </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Lucia</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3" name="object 54">
              <a:extLst>
                <a:ext uri="{FF2B5EF4-FFF2-40B4-BE49-F238E27FC236}">
                  <a16:creationId xmlns:a16="http://schemas.microsoft.com/office/drawing/2014/main" id="{28860E09-FF0F-4A2C-9A8D-4E24AA6B13DD}"/>
                </a:ext>
              </a:extLst>
            </p:cNvPr>
            <p:cNvSpPr txBox="1"/>
            <p:nvPr/>
          </p:nvSpPr>
          <p:spPr>
            <a:xfrm>
              <a:off x="7002000" y="4118400"/>
              <a:ext cx="576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Saint Vincent</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 and the Grenadines</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4" name="object 54">
              <a:extLst>
                <a:ext uri="{FF2B5EF4-FFF2-40B4-BE49-F238E27FC236}">
                  <a16:creationId xmlns:a16="http://schemas.microsoft.com/office/drawing/2014/main" id="{DA6331B3-3C3C-4C09-A454-2CDDF937D1D9}"/>
                </a:ext>
              </a:extLst>
            </p:cNvPr>
            <p:cNvSpPr txBox="1"/>
            <p:nvPr/>
          </p:nvSpPr>
          <p:spPr>
            <a:xfrm>
              <a:off x="7560000" y="4118400"/>
              <a:ext cx="54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Suriname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6" name="Rectangle 115">
              <a:extLst>
                <a:ext uri="{FF2B5EF4-FFF2-40B4-BE49-F238E27FC236}">
                  <a16:creationId xmlns:a16="http://schemas.microsoft.com/office/drawing/2014/main" id="{DE4CE4E2-74A8-4385-A7E1-3D73BC2A5A29}"/>
                </a:ext>
              </a:extLst>
            </p:cNvPr>
            <p:cNvSpPr/>
            <p:nvPr/>
          </p:nvSpPr>
          <p:spPr>
            <a:xfrm>
              <a:off x="1224000" y="3457940"/>
              <a:ext cx="108000" cy="574059"/>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8" name="Rectangle 117">
              <a:extLst>
                <a:ext uri="{FF2B5EF4-FFF2-40B4-BE49-F238E27FC236}">
                  <a16:creationId xmlns:a16="http://schemas.microsoft.com/office/drawing/2014/main" id="{65F16B1D-0B71-4075-B1C3-DABA2759B7E3}"/>
                </a:ext>
              </a:extLst>
            </p:cNvPr>
            <p:cNvSpPr/>
            <p:nvPr/>
          </p:nvSpPr>
          <p:spPr>
            <a:xfrm>
              <a:off x="1764000" y="2846184"/>
              <a:ext cx="108000" cy="1185815"/>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0" name="Rectangle 119">
              <a:extLst>
                <a:ext uri="{FF2B5EF4-FFF2-40B4-BE49-F238E27FC236}">
                  <a16:creationId xmlns:a16="http://schemas.microsoft.com/office/drawing/2014/main" id="{1C8E1639-85D4-4419-91A1-6BCBA8FC6ECD}"/>
                </a:ext>
              </a:extLst>
            </p:cNvPr>
            <p:cNvSpPr/>
            <p:nvPr/>
          </p:nvSpPr>
          <p:spPr>
            <a:xfrm>
              <a:off x="2304000" y="3616022"/>
              <a:ext cx="108000" cy="415978"/>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2" name="Rectangle 121">
              <a:extLst>
                <a:ext uri="{FF2B5EF4-FFF2-40B4-BE49-F238E27FC236}">
                  <a16:creationId xmlns:a16="http://schemas.microsoft.com/office/drawing/2014/main" id="{60C9A073-8ADF-482C-991E-2E430204E964}"/>
                </a:ext>
              </a:extLst>
            </p:cNvPr>
            <p:cNvSpPr/>
            <p:nvPr/>
          </p:nvSpPr>
          <p:spPr>
            <a:xfrm>
              <a:off x="2844000" y="2868676"/>
              <a:ext cx="108000" cy="1163323"/>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Rectangle 123">
              <a:extLst>
                <a:ext uri="{FF2B5EF4-FFF2-40B4-BE49-F238E27FC236}">
                  <a16:creationId xmlns:a16="http://schemas.microsoft.com/office/drawing/2014/main" id="{7DD62CD4-5401-4A5E-A213-40963FDD02FA}"/>
                </a:ext>
              </a:extLst>
            </p:cNvPr>
            <p:cNvSpPr/>
            <p:nvPr/>
          </p:nvSpPr>
          <p:spPr>
            <a:xfrm>
              <a:off x="3384000" y="3443804"/>
              <a:ext cx="108000" cy="588195"/>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Rectangle 124">
              <a:extLst>
                <a:ext uri="{FF2B5EF4-FFF2-40B4-BE49-F238E27FC236}">
                  <a16:creationId xmlns:a16="http://schemas.microsoft.com/office/drawing/2014/main" id="{38EA52A0-A0B9-484F-B9AD-165F3F55DCE1}"/>
                </a:ext>
              </a:extLst>
            </p:cNvPr>
            <p:cNvSpPr/>
            <p:nvPr/>
          </p:nvSpPr>
          <p:spPr>
            <a:xfrm>
              <a:off x="3924000" y="3176482"/>
              <a:ext cx="108000" cy="855518"/>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Rectangle 126">
              <a:extLst>
                <a:ext uri="{FF2B5EF4-FFF2-40B4-BE49-F238E27FC236}">
                  <a16:creationId xmlns:a16="http://schemas.microsoft.com/office/drawing/2014/main" id="{35365C75-8C2F-4280-BFD1-135E499449E9}"/>
                </a:ext>
              </a:extLst>
            </p:cNvPr>
            <p:cNvSpPr/>
            <p:nvPr/>
          </p:nvSpPr>
          <p:spPr>
            <a:xfrm>
              <a:off x="4464000" y="3879488"/>
              <a:ext cx="108000" cy="152511"/>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9" name="Rectangle 128">
              <a:extLst>
                <a:ext uri="{FF2B5EF4-FFF2-40B4-BE49-F238E27FC236}">
                  <a16:creationId xmlns:a16="http://schemas.microsoft.com/office/drawing/2014/main" id="{E039A978-680B-41C7-A255-F9F5B63451B8}"/>
                </a:ext>
              </a:extLst>
            </p:cNvPr>
            <p:cNvSpPr/>
            <p:nvPr/>
          </p:nvSpPr>
          <p:spPr>
            <a:xfrm>
              <a:off x="5004000" y="2680393"/>
              <a:ext cx="108000" cy="1351607"/>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5" name="Rectangle 134">
              <a:extLst>
                <a:ext uri="{FF2B5EF4-FFF2-40B4-BE49-F238E27FC236}">
                  <a16:creationId xmlns:a16="http://schemas.microsoft.com/office/drawing/2014/main" id="{868261FB-3DAE-42FB-8C35-D405E9B2914B}"/>
                </a:ext>
              </a:extLst>
            </p:cNvPr>
            <p:cNvSpPr/>
            <p:nvPr/>
          </p:nvSpPr>
          <p:spPr>
            <a:xfrm>
              <a:off x="5544000" y="3208612"/>
              <a:ext cx="108000" cy="823388"/>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1" name="Rectangle 140">
              <a:extLst>
                <a:ext uri="{FF2B5EF4-FFF2-40B4-BE49-F238E27FC236}">
                  <a16:creationId xmlns:a16="http://schemas.microsoft.com/office/drawing/2014/main" id="{E2D3F9BF-ACEB-4EB8-A6B5-E1913D5E376C}"/>
                </a:ext>
              </a:extLst>
            </p:cNvPr>
            <p:cNvSpPr/>
            <p:nvPr/>
          </p:nvSpPr>
          <p:spPr>
            <a:xfrm>
              <a:off x="6084000" y="3673856"/>
              <a:ext cx="108000" cy="358144"/>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3" name="Rectangle 142">
              <a:extLst>
                <a:ext uri="{FF2B5EF4-FFF2-40B4-BE49-F238E27FC236}">
                  <a16:creationId xmlns:a16="http://schemas.microsoft.com/office/drawing/2014/main" id="{2FC6EA60-8512-4308-A0C5-2462DD6D1DA8}"/>
                </a:ext>
              </a:extLst>
            </p:cNvPr>
            <p:cNvSpPr/>
            <p:nvPr/>
          </p:nvSpPr>
          <p:spPr>
            <a:xfrm>
              <a:off x="6624000" y="3737688"/>
              <a:ext cx="108000" cy="294311"/>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5" name="Rectangle 144">
              <a:extLst>
                <a:ext uri="{FF2B5EF4-FFF2-40B4-BE49-F238E27FC236}">
                  <a16:creationId xmlns:a16="http://schemas.microsoft.com/office/drawing/2014/main" id="{D8AE9088-4F06-41E8-A243-009DD390C228}"/>
                </a:ext>
              </a:extLst>
            </p:cNvPr>
            <p:cNvSpPr/>
            <p:nvPr/>
          </p:nvSpPr>
          <p:spPr>
            <a:xfrm>
              <a:off x="7164000" y="3148208"/>
              <a:ext cx="108000" cy="883792"/>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7" name="Rectangle 146">
              <a:extLst>
                <a:ext uri="{FF2B5EF4-FFF2-40B4-BE49-F238E27FC236}">
                  <a16:creationId xmlns:a16="http://schemas.microsoft.com/office/drawing/2014/main" id="{01258619-E466-4D52-A035-B4873E28E9F6}"/>
                </a:ext>
              </a:extLst>
            </p:cNvPr>
            <p:cNvSpPr/>
            <p:nvPr/>
          </p:nvSpPr>
          <p:spPr>
            <a:xfrm>
              <a:off x="7704000" y="2853896"/>
              <a:ext cx="108000" cy="1178104"/>
            </a:xfrm>
            <a:prstGeom prst="rect">
              <a:avLst/>
            </a:pr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object 48">
              <a:extLst>
                <a:ext uri="{FF2B5EF4-FFF2-40B4-BE49-F238E27FC236}">
                  <a16:creationId xmlns:a16="http://schemas.microsoft.com/office/drawing/2014/main" id="{3C53C4FE-0F8E-4C80-A430-BB62434F3956}"/>
                </a:ext>
              </a:extLst>
            </p:cNvPr>
            <p:cNvSpPr/>
            <p:nvPr/>
          </p:nvSpPr>
          <p:spPr>
            <a:xfrm>
              <a:off x="1080010" y="4031341"/>
              <a:ext cx="7020000" cy="0"/>
            </a:xfrm>
            <a:custGeom>
              <a:avLst/>
              <a:gdLst/>
              <a:ahLst/>
              <a:cxnLst/>
              <a:rect l="l" t="t" r="r" b="b"/>
              <a:pathLst>
                <a:path w="5788659">
                  <a:moveTo>
                    <a:pt x="0" y="0"/>
                  </a:moveTo>
                  <a:lnTo>
                    <a:pt x="5788317"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9" name="TextBox 148">
              <a:extLst>
                <a:ext uri="{FF2B5EF4-FFF2-40B4-BE49-F238E27FC236}">
                  <a16:creationId xmlns:a16="http://schemas.microsoft.com/office/drawing/2014/main" id="{F0D78F17-6C24-4927-8C5E-EDCE9B4BEA7B}"/>
                </a:ext>
              </a:extLst>
            </p:cNvPr>
            <p:cNvSpPr txBox="1"/>
            <p:nvPr/>
          </p:nvSpPr>
          <p:spPr>
            <a:xfrm>
              <a:off x="856800" y="223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54" name="TextBox 153">
              <a:extLst>
                <a:ext uri="{FF2B5EF4-FFF2-40B4-BE49-F238E27FC236}">
                  <a16:creationId xmlns:a16="http://schemas.microsoft.com/office/drawing/2014/main" id="{70D82A94-3973-43E5-984F-377938B7A1A1}"/>
                </a:ext>
              </a:extLst>
            </p:cNvPr>
            <p:cNvSpPr txBox="1"/>
            <p:nvPr/>
          </p:nvSpPr>
          <p:spPr>
            <a:xfrm>
              <a:off x="856800" y="201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5" name="Rectangle 114">
              <a:extLst>
                <a:ext uri="{FF2B5EF4-FFF2-40B4-BE49-F238E27FC236}">
                  <a16:creationId xmlns:a16="http://schemas.microsoft.com/office/drawing/2014/main" id="{FCFEEC61-875F-4141-8625-81CEA5EA3B61}"/>
                </a:ext>
              </a:extLst>
            </p:cNvPr>
            <p:cNvSpPr/>
            <p:nvPr/>
          </p:nvSpPr>
          <p:spPr>
            <a:xfrm>
              <a:off x="1368000" y="3698274"/>
              <a:ext cx="108000" cy="333725"/>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7" name="Rectangle 116">
              <a:extLst>
                <a:ext uri="{FF2B5EF4-FFF2-40B4-BE49-F238E27FC236}">
                  <a16:creationId xmlns:a16="http://schemas.microsoft.com/office/drawing/2014/main" id="{EB45089A-3214-4C0F-A9D4-C9D0BD059FB4}"/>
                </a:ext>
              </a:extLst>
            </p:cNvPr>
            <p:cNvSpPr/>
            <p:nvPr/>
          </p:nvSpPr>
          <p:spPr>
            <a:xfrm>
              <a:off x="1908000" y="3188048"/>
              <a:ext cx="108000" cy="843951"/>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Rectangle 118">
              <a:extLst>
                <a:ext uri="{FF2B5EF4-FFF2-40B4-BE49-F238E27FC236}">
                  <a16:creationId xmlns:a16="http://schemas.microsoft.com/office/drawing/2014/main" id="{C21397E8-7A76-4130-8610-21C840312781}"/>
                </a:ext>
              </a:extLst>
            </p:cNvPr>
            <p:cNvSpPr/>
            <p:nvPr/>
          </p:nvSpPr>
          <p:spPr>
            <a:xfrm>
              <a:off x="2448000" y="3641726"/>
              <a:ext cx="108000" cy="390274"/>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1" name="Rectangle 120">
              <a:extLst>
                <a:ext uri="{FF2B5EF4-FFF2-40B4-BE49-F238E27FC236}">
                  <a16:creationId xmlns:a16="http://schemas.microsoft.com/office/drawing/2014/main" id="{060D13A3-8A5E-4A8C-9DF0-4459006421DF}"/>
                </a:ext>
              </a:extLst>
            </p:cNvPr>
            <p:cNvSpPr/>
            <p:nvPr/>
          </p:nvSpPr>
          <p:spPr>
            <a:xfrm>
              <a:off x="2988000" y="3017116"/>
              <a:ext cx="108000" cy="1014883"/>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3" name="Rectangle 122">
              <a:extLst>
                <a:ext uri="{FF2B5EF4-FFF2-40B4-BE49-F238E27FC236}">
                  <a16:creationId xmlns:a16="http://schemas.microsoft.com/office/drawing/2014/main" id="{F97593FA-3C84-4DAF-8292-05459C38C5F1}"/>
                </a:ext>
              </a:extLst>
            </p:cNvPr>
            <p:cNvSpPr/>
            <p:nvPr/>
          </p:nvSpPr>
          <p:spPr>
            <a:xfrm>
              <a:off x="3528000" y="3729120"/>
              <a:ext cx="108000" cy="302880"/>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6" name="Rectangle 125">
              <a:extLst>
                <a:ext uri="{FF2B5EF4-FFF2-40B4-BE49-F238E27FC236}">
                  <a16:creationId xmlns:a16="http://schemas.microsoft.com/office/drawing/2014/main" id="{7B7824D8-C4F9-4374-B76E-E9DA7C45FB51}"/>
                </a:ext>
              </a:extLst>
            </p:cNvPr>
            <p:cNvSpPr/>
            <p:nvPr/>
          </p:nvSpPr>
          <p:spPr>
            <a:xfrm>
              <a:off x="4608000" y="3891600"/>
              <a:ext cx="108000" cy="140400"/>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8" name="Rectangle 127">
              <a:extLst>
                <a:ext uri="{FF2B5EF4-FFF2-40B4-BE49-F238E27FC236}">
                  <a16:creationId xmlns:a16="http://schemas.microsoft.com/office/drawing/2014/main" id="{B4711EC8-2A04-41F5-99BC-A4E2410B1221}"/>
                </a:ext>
              </a:extLst>
            </p:cNvPr>
            <p:cNvSpPr/>
            <p:nvPr/>
          </p:nvSpPr>
          <p:spPr>
            <a:xfrm>
              <a:off x="5148000" y="2974704"/>
              <a:ext cx="108000" cy="1057295"/>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4" name="Rectangle 133">
              <a:extLst>
                <a:ext uri="{FF2B5EF4-FFF2-40B4-BE49-F238E27FC236}">
                  <a16:creationId xmlns:a16="http://schemas.microsoft.com/office/drawing/2014/main" id="{45B182C6-EFCE-4A4F-8BF5-E6CE15FBCFEA}"/>
                </a:ext>
              </a:extLst>
            </p:cNvPr>
            <p:cNvSpPr/>
            <p:nvPr/>
          </p:nvSpPr>
          <p:spPr>
            <a:xfrm>
              <a:off x="5688000" y="3646800"/>
              <a:ext cx="108000" cy="385200"/>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6" name="Rectangle 135">
              <a:extLst>
                <a:ext uri="{FF2B5EF4-FFF2-40B4-BE49-F238E27FC236}">
                  <a16:creationId xmlns:a16="http://schemas.microsoft.com/office/drawing/2014/main" id="{EBF3958F-0A0F-49F1-9D48-08A5A9C5494E}"/>
                </a:ext>
              </a:extLst>
            </p:cNvPr>
            <p:cNvSpPr/>
            <p:nvPr/>
          </p:nvSpPr>
          <p:spPr>
            <a:xfrm>
              <a:off x="6228000" y="3265200"/>
              <a:ext cx="108000" cy="766800"/>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2" name="Rectangle 141">
              <a:extLst>
                <a:ext uri="{FF2B5EF4-FFF2-40B4-BE49-F238E27FC236}">
                  <a16:creationId xmlns:a16="http://schemas.microsoft.com/office/drawing/2014/main" id="{B57F224B-0E3A-4BB8-A409-AEA63651386A}"/>
                </a:ext>
              </a:extLst>
            </p:cNvPr>
            <p:cNvSpPr/>
            <p:nvPr/>
          </p:nvSpPr>
          <p:spPr>
            <a:xfrm>
              <a:off x="6768000" y="3657148"/>
              <a:ext cx="108000" cy="374852"/>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Rectangle 143">
              <a:extLst>
                <a:ext uri="{FF2B5EF4-FFF2-40B4-BE49-F238E27FC236}">
                  <a16:creationId xmlns:a16="http://schemas.microsoft.com/office/drawing/2014/main" id="{FBA03205-BE6E-4ADD-9C5F-A7F3FC7D4720}"/>
                </a:ext>
              </a:extLst>
            </p:cNvPr>
            <p:cNvSpPr/>
            <p:nvPr/>
          </p:nvSpPr>
          <p:spPr>
            <a:xfrm>
              <a:off x="7308000" y="3586462"/>
              <a:ext cx="108000" cy="445537"/>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6" name="Rectangle 145">
              <a:extLst>
                <a:ext uri="{FF2B5EF4-FFF2-40B4-BE49-F238E27FC236}">
                  <a16:creationId xmlns:a16="http://schemas.microsoft.com/office/drawing/2014/main" id="{9D7AF450-83B1-400F-A184-BC19955F3241}"/>
                </a:ext>
              </a:extLst>
            </p:cNvPr>
            <p:cNvSpPr/>
            <p:nvPr/>
          </p:nvSpPr>
          <p:spPr>
            <a:xfrm>
              <a:off x="7848000" y="3214800"/>
              <a:ext cx="108000" cy="817200"/>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5" name="Rectangle 154">
              <a:extLst>
                <a:ext uri="{FF2B5EF4-FFF2-40B4-BE49-F238E27FC236}">
                  <a16:creationId xmlns:a16="http://schemas.microsoft.com/office/drawing/2014/main" id="{30F8226F-F70A-452E-9DBB-1AC4F6973890}"/>
                </a:ext>
              </a:extLst>
            </p:cNvPr>
            <p:cNvSpPr/>
            <p:nvPr/>
          </p:nvSpPr>
          <p:spPr>
            <a:xfrm>
              <a:off x="4068000" y="3258734"/>
              <a:ext cx="108000" cy="773265"/>
            </a:xfrm>
            <a:prstGeom prst="rect">
              <a:avLst/>
            </a:pr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308584489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447B55F-B6F9-41D9-910C-E26EAD2AEE45}"/>
              </a:ext>
            </a:extLst>
          </p:cNvPr>
          <p:cNvGrpSpPr/>
          <p:nvPr/>
        </p:nvGrpSpPr>
        <p:grpSpPr>
          <a:xfrm>
            <a:off x="0" y="0"/>
            <a:ext cx="10285200" cy="6096221"/>
            <a:chOff x="0" y="0"/>
            <a:chExt cx="10285200" cy="609622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Number of countries with public policies for delivery of HIV prevention services recommended by World Health Organization, by key population, Caribbean</a:t>
              </a:r>
            </a:p>
          </p:txBody>
        </p:sp>
        <p:sp>
          <p:nvSpPr>
            <p:cNvPr id="55" name="Rectangle 54">
              <a:extLst>
                <a:ext uri="{FF2B5EF4-FFF2-40B4-BE49-F238E27FC236}">
                  <a16:creationId xmlns:a16="http://schemas.microsoft.com/office/drawing/2014/main" id="{BA8324B7-9CD2-4DEC-90E8-5BEB0ADF4D73}"/>
                </a:ext>
              </a:extLst>
            </p:cNvPr>
            <p:cNvSpPr/>
            <p:nvPr/>
          </p:nvSpPr>
          <p:spPr>
            <a:xfrm>
              <a:off x="360000" y="5850000"/>
              <a:ext cx="7015748" cy="24622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HIV prevention in the spotlight: an analysis from the perspective of the health sector in Latin America and the Caribbean, 2017.  Washington (DC): Pan American Health Organization, UNAIDS; 2017.</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 name="Rectangle 3">
              <a:extLst>
                <a:ext uri="{FF2B5EF4-FFF2-40B4-BE49-F238E27FC236}">
                  <a16:creationId xmlns:a16="http://schemas.microsoft.com/office/drawing/2014/main" id="{95CC8410-C1D8-41A4-86E6-4B0645AF7F3F}"/>
                </a:ext>
              </a:extLst>
            </p:cNvPr>
            <p:cNvSpPr/>
            <p:nvPr/>
          </p:nvSpPr>
          <p:spPr>
            <a:xfrm>
              <a:off x="846000" y="5040000"/>
              <a:ext cx="2122056" cy="200055"/>
            </a:xfrm>
            <a:prstGeom prst="rect">
              <a:avLst/>
            </a:prstGeom>
          </p:spPr>
          <p:txBody>
            <a:bodyPr wrap="none" lIns="0">
              <a:noAutofit/>
            </a:bodyPr>
            <a:lstStyle/>
            <a:p>
              <a:pPr marL="269875" marR="0" lvl="0" indent="-269875" algn="l" defTabSz="914400" rtl="0" eaLnBrk="1" fontAlgn="base" latinLnBrk="0" hangingPunct="1">
                <a:lnSpc>
                  <a:spcPct val="100000"/>
                </a:lnSpc>
                <a:spcBef>
                  <a:spcPct val="0"/>
                </a:spcBef>
                <a:spcAft>
                  <a:spcPct val="0"/>
                </a:spcAft>
                <a:buClrTx/>
                <a:buSzTx/>
                <a:buFontTx/>
                <a:buNone/>
                <a:tabLst>
                  <a:tab pos="269875" algn="l"/>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Note:	Number of countries in the region (n = 16)</a:t>
              </a:r>
            </a:p>
          </p:txBody>
        </p:sp>
      </p:grpSp>
      <p:graphicFrame>
        <p:nvGraphicFramePr>
          <p:cNvPr id="5" name="object 14">
            <a:extLst>
              <a:ext uri="{FF2B5EF4-FFF2-40B4-BE49-F238E27FC236}">
                <a16:creationId xmlns:a16="http://schemas.microsoft.com/office/drawing/2014/main" id="{237F2E47-5249-43AF-A298-7AAAC1BE79C3}"/>
              </a:ext>
            </a:extLst>
          </p:cNvPr>
          <p:cNvGraphicFramePr>
            <a:graphicFrameLocks noGrp="1"/>
          </p:cNvGraphicFramePr>
          <p:nvPr/>
        </p:nvGraphicFramePr>
        <p:xfrm>
          <a:off x="792000" y="1620000"/>
          <a:ext cx="8843082" cy="3222000"/>
        </p:xfrm>
        <a:graphic>
          <a:graphicData uri="http://schemas.openxmlformats.org/drawingml/2006/table">
            <a:tbl>
              <a:tblPr firstRow="1" firstCol="1" lastRow="1" lastCol="1" bandRow="1" bandCol="1"/>
              <a:tblGrid>
                <a:gridCol w="4523082">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440000">
                  <a:extLst>
                    <a:ext uri="{9D8B030D-6E8A-4147-A177-3AD203B41FA5}">
                      <a16:colId xmlns:a16="http://schemas.microsoft.com/office/drawing/2014/main" val="20002"/>
                    </a:ext>
                  </a:extLst>
                </a:gridCol>
                <a:gridCol w="1440000">
                  <a:extLst>
                    <a:ext uri="{9D8B030D-6E8A-4147-A177-3AD203B41FA5}">
                      <a16:colId xmlns:a16="http://schemas.microsoft.com/office/drawing/2014/main" val="20003"/>
                    </a:ext>
                  </a:extLst>
                </a:gridCol>
              </a:tblGrid>
              <a:tr h="57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08000" marR="59055" algn="l" defTabSz="914400" rtl="0" eaLnBrk="1" latinLnBrk="0" hangingPunct="1">
                        <a:lnSpc>
                          <a:spcPct val="100000"/>
                        </a:lnSpc>
                        <a:spcBef>
                          <a:spcPts val="600"/>
                        </a:spcBef>
                      </a:pPr>
                      <a:r>
                        <a:rPr lang="en-GB" sz="1100" b="1" kern="1200" spc="0" baseline="0" dirty="0">
                          <a:solidFill>
                            <a:schemeClr val="bg1"/>
                          </a:solidFill>
                          <a:latin typeface="+mn-lt"/>
                          <a:ea typeface="+mn-ea"/>
                          <a:cs typeface="Arial"/>
                        </a:rPr>
                        <a:t>Caribbean</a:t>
                      </a:r>
                      <a:endParaRPr sz="1100" b="1" kern="1200" spc="0" baseline="0" dirty="0">
                        <a:solidFill>
                          <a:schemeClr val="bg1"/>
                        </a:solidFill>
                        <a:latin typeface="+mn-lt"/>
                        <a:ea typeface="+mn-ea"/>
                        <a:cs typeface="Arial"/>
                      </a:endParaRPr>
                    </a:p>
                  </a:txBody>
                  <a:tcPr marL="36000" marR="0" marT="36000" marB="36000" anchor="ctr">
                    <a:lnL w="6350" cap="flat" cmpd="sng" algn="ctr">
                      <a:solidFill>
                        <a:schemeClr val="tx1">
                          <a:lumMod val="75000"/>
                          <a:lumOff val="2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p>
                      <a:pPr marL="108000" marR="46990">
                        <a:lnSpc>
                          <a:spcPct val="100000"/>
                        </a:lnSpc>
                        <a:spcBef>
                          <a:spcPts val="600"/>
                        </a:spcBef>
                      </a:pPr>
                      <a:r>
                        <a:rPr sz="1100" b="0" spc="-15" dirty="0">
                          <a:solidFill>
                            <a:srgbClr val="FFFFFF"/>
                          </a:solidFill>
                          <a:latin typeface="+mn-lt"/>
                          <a:cs typeface="Arial"/>
                        </a:rPr>
                        <a:t>Gay men </a:t>
                      </a:r>
                      <a:r>
                        <a:rPr sz="1100" b="0" spc="-10" dirty="0">
                          <a:solidFill>
                            <a:srgbClr val="FFFFFF"/>
                          </a:solidFill>
                          <a:latin typeface="+mn-lt"/>
                          <a:cs typeface="Arial"/>
                        </a:rPr>
                        <a:t>and </a:t>
                      </a:r>
                      <a:r>
                        <a:rPr sz="1100" b="0" spc="5" dirty="0">
                          <a:solidFill>
                            <a:srgbClr val="FFFFFF"/>
                          </a:solidFill>
                          <a:latin typeface="+mn-lt"/>
                          <a:cs typeface="Arial"/>
                        </a:rPr>
                        <a:t>other </a:t>
                      </a:r>
                      <a:r>
                        <a:rPr sz="1100" b="0" spc="-15" dirty="0">
                          <a:solidFill>
                            <a:srgbClr val="FFFFFF"/>
                          </a:solidFill>
                          <a:latin typeface="+mn-lt"/>
                          <a:cs typeface="Arial"/>
                        </a:rPr>
                        <a:t>men  </a:t>
                      </a:r>
                      <a:r>
                        <a:rPr sz="1100" b="0" spc="-10" dirty="0">
                          <a:solidFill>
                            <a:srgbClr val="FFFFFF"/>
                          </a:solidFill>
                          <a:latin typeface="+mn-lt"/>
                          <a:cs typeface="Arial"/>
                        </a:rPr>
                        <a:t>who </a:t>
                      </a:r>
                      <a:r>
                        <a:rPr sz="1100" b="0" spc="-20" dirty="0">
                          <a:solidFill>
                            <a:srgbClr val="FFFFFF"/>
                          </a:solidFill>
                          <a:latin typeface="+mn-lt"/>
                          <a:cs typeface="Arial"/>
                        </a:rPr>
                        <a:t>have </a:t>
                      </a:r>
                      <a:r>
                        <a:rPr sz="1100" b="0" spc="-35" dirty="0">
                          <a:solidFill>
                            <a:srgbClr val="FFFFFF"/>
                          </a:solidFill>
                          <a:latin typeface="+mn-lt"/>
                          <a:cs typeface="Arial"/>
                        </a:rPr>
                        <a:t>sex </a:t>
                      </a:r>
                      <a:r>
                        <a:rPr sz="1100" b="0" dirty="0">
                          <a:solidFill>
                            <a:srgbClr val="FFFFFF"/>
                          </a:solidFill>
                          <a:latin typeface="+mn-lt"/>
                          <a:cs typeface="Arial"/>
                        </a:rPr>
                        <a:t>with</a:t>
                      </a:r>
                      <a:r>
                        <a:rPr sz="1100" b="0" spc="85" dirty="0">
                          <a:solidFill>
                            <a:srgbClr val="FFFFFF"/>
                          </a:solidFill>
                          <a:latin typeface="+mn-lt"/>
                          <a:cs typeface="Arial"/>
                        </a:rPr>
                        <a:t> </a:t>
                      </a:r>
                      <a:r>
                        <a:rPr sz="1100" b="0" spc="-15" dirty="0">
                          <a:solidFill>
                            <a:srgbClr val="FFFFFF"/>
                          </a:solidFill>
                          <a:latin typeface="+mn-lt"/>
                          <a:cs typeface="Arial"/>
                        </a:rPr>
                        <a:t>men</a:t>
                      </a:r>
                      <a:endParaRPr sz="1100" b="0" dirty="0">
                        <a:latin typeface="+mn-lt"/>
                        <a:cs typeface="Arial"/>
                      </a:endParaRPr>
                    </a:p>
                  </a:txBody>
                  <a:tcPr marL="0" marR="0" marT="36000" marB="3600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p>
                      <a:pPr marL="108000" marR="62865">
                        <a:lnSpc>
                          <a:spcPct val="100000"/>
                        </a:lnSpc>
                        <a:spcBef>
                          <a:spcPts val="600"/>
                        </a:spcBef>
                      </a:pPr>
                      <a:r>
                        <a:rPr sz="1100" b="0" spc="-10" dirty="0">
                          <a:solidFill>
                            <a:srgbClr val="FFFFFF"/>
                          </a:solidFill>
                          <a:latin typeface="+mn-lt"/>
                          <a:cs typeface="Arial"/>
                        </a:rPr>
                        <a:t>Female</a:t>
                      </a:r>
                      <a:r>
                        <a:rPr sz="1100" b="0" spc="-60" dirty="0">
                          <a:solidFill>
                            <a:srgbClr val="FFFFFF"/>
                          </a:solidFill>
                          <a:latin typeface="+mn-lt"/>
                          <a:cs typeface="Arial"/>
                        </a:rPr>
                        <a:t> </a:t>
                      </a:r>
                      <a:r>
                        <a:rPr sz="1100" b="0" spc="-35" dirty="0">
                          <a:solidFill>
                            <a:srgbClr val="FFFFFF"/>
                          </a:solidFill>
                          <a:latin typeface="+mn-lt"/>
                          <a:cs typeface="Arial"/>
                        </a:rPr>
                        <a:t>sex </a:t>
                      </a:r>
                      <a:r>
                        <a:rPr sz="1100" b="0" dirty="0">
                          <a:solidFill>
                            <a:srgbClr val="FFFFFF"/>
                          </a:solidFill>
                          <a:latin typeface="+mn-lt"/>
                          <a:cs typeface="Arial"/>
                        </a:rPr>
                        <a:t> </a:t>
                      </a:r>
                      <a:r>
                        <a:rPr sz="1100" b="0" spc="-15" dirty="0">
                          <a:solidFill>
                            <a:srgbClr val="FFFFFF"/>
                          </a:solidFill>
                          <a:latin typeface="+mn-lt"/>
                          <a:cs typeface="Arial"/>
                        </a:rPr>
                        <a:t>workers</a:t>
                      </a:r>
                      <a:endParaRPr sz="1100" b="0" dirty="0">
                        <a:latin typeface="+mn-lt"/>
                        <a:cs typeface="Arial"/>
                      </a:endParaRPr>
                    </a:p>
                  </a:txBody>
                  <a:tcPr marL="0" marR="0" marT="36000" marB="3600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p>
                      <a:pPr marL="108000" marR="66040">
                        <a:lnSpc>
                          <a:spcPct val="100000"/>
                        </a:lnSpc>
                        <a:spcBef>
                          <a:spcPts val="600"/>
                        </a:spcBef>
                      </a:pPr>
                      <a:r>
                        <a:rPr sz="1100" b="0" spc="-75" dirty="0">
                          <a:solidFill>
                            <a:srgbClr val="FFFFFF"/>
                          </a:solidFill>
                          <a:latin typeface="+mn-lt"/>
                          <a:cs typeface="Arial"/>
                        </a:rPr>
                        <a:t>T</a:t>
                      </a:r>
                      <a:r>
                        <a:rPr sz="1100" b="0" dirty="0">
                          <a:solidFill>
                            <a:srgbClr val="FFFFFF"/>
                          </a:solidFill>
                          <a:latin typeface="+mn-lt"/>
                          <a:cs typeface="Arial"/>
                        </a:rPr>
                        <a:t>ransgender  </a:t>
                      </a:r>
                      <a:r>
                        <a:rPr sz="1100" b="0" spc="-5" dirty="0">
                          <a:solidFill>
                            <a:srgbClr val="FFFFFF"/>
                          </a:solidFill>
                          <a:latin typeface="+mn-lt"/>
                          <a:cs typeface="Arial"/>
                        </a:rPr>
                        <a:t>women</a:t>
                      </a:r>
                      <a:endParaRPr sz="1100" b="0" dirty="0">
                        <a:latin typeface="+mn-lt"/>
                        <a:cs typeface="Arial"/>
                      </a:endParaRPr>
                    </a:p>
                  </a:txBody>
                  <a:tcPr marL="0" marR="0" marT="36000" marB="36000">
                    <a:lnL w="6350" cap="flat" cmpd="sng" algn="ctr">
                      <a:solidFill>
                        <a:schemeClr val="bg1"/>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extLst>
                  <a:ext uri="{0D108BD9-81ED-4DB2-BD59-A6C34878D82A}">
                    <a16:rowId xmlns:a16="http://schemas.microsoft.com/office/drawing/2014/main" val="10000"/>
                  </a:ext>
                </a:extLst>
              </a:tr>
              <a:tr h="220500">
                <a:tc>
                  <a:txBody>
                    <a:bodyPr/>
                    <a:lstStyle/>
                    <a:p>
                      <a:pPr marL="53975">
                        <a:lnSpc>
                          <a:spcPct val="100000"/>
                        </a:lnSpc>
                        <a:spcBef>
                          <a:spcPts val="229"/>
                        </a:spcBef>
                      </a:pPr>
                      <a:r>
                        <a:rPr sz="1000" spc="-25" dirty="0">
                          <a:latin typeface="Arial"/>
                          <a:cs typeface="Arial"/>
                        </a:rPr>
                        <a:t>HIV </a:t>
                      </a:r>
                      <a:r>
                        <a:rPr sz="1000" spc="10" dirty="0">
                          <a:latin typeface="Arial"/>
                          <a:cs typeface="Arial"/>
                        </a:rPr>
                        <a:t>testing </a:t>
                      </a:r>
                      <a:r>
                        <a:rPr sz="1000" dirty="0">
                          <a:latin typeface="Arial"/>
                          <a:cs typeface="Arial"/>
                        </a:rPr>
                        <a:t>and</a:t>
                      </a:r>
                      <a:r>
                        <a:rPr sz="1000" spc="-35" dirty="0">
                          <a:latin typeface="Arial"/>
                          <a:cs typeface="Arial"/>
                        </a:rPr>
                        <a:t> </a:t>
                      </a:r>
                      <a:r>
                        <a:rPr sz="1000" dirty="0">
                          <a:latin typeface="Arial"/>
                          <a:cs typeface="Arial"/>
                        </a:rPr>
                        <a:t>counselling</a:t>
                      </a: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14</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12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11</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0500">
                <a:tc>
                  <a:txBody>
                    <a:bodyPr/>
                    <a:lstStyle/>
                    <a:p>
                      <a:pPr marL="53975">
                        <a:lnSpc>
                          <a:spcPct val="100000"/>
                        </a:lnSpc>
                        <a:spcBef>
                          <a:spcPts val="229"/>
                        </a:spcBef>
                      </a:pPr>
                      <a:r>
                        <a:rPr sz="1000" spc="-20" dirty="0">
                          <a:latin typeface="Arial"/>
                          <a:cs typeface="Arial"/>
                        </a:rPr>
                        <a:t>Sexually </a:t>
                      </a:r>
                      <a:r>
                        <a:rPr sz="1000" spc="10" dirty="0">
                          <a:latin typeface="Arial"/>
                          <a:cs typeface="Arial"/>
                        </a:rPr>
                        <a:t>transmitted infection </a:t>
                      </a:r>
                      <a:r>
                        <a:rPr sz="1000" spc="-5" dirty="0">
                          <a:latin typeface="Arial"/>
                          <a:cs typeface="Arial"/>
                        </a:rPr>
                        <a:t>diagnosis </a:t>
                      </a:r>
                      <a:r>
                        <a:rPr sz="1000" dirty="0">
                          <a:latin typeface="Arial"/>
                          <a:cs typeface="Arial"/>
                        </a:rPr>
                        <a:t>and</a:t>
                      </a:r>
                      <a:r>
                        <a:rPr sz="1000" spc="-70" dirty="0">
                          <a:latin typeface="Arial"/>
                          <a:cs typeface="Arial"/>
                        </a:rPr>
                        <a:t> </a:t>
                      </a:r>
                      <a:r>
                        <a:rPr sz="1000" spc="10" dirty="0">
                          <a:latin typeface="Arial"/>
                          <a:cs typeface="Arial"/>
                        </a:rPr>
                        <a:t>treatment</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11</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10</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9</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20500">
                <a:tc>
                  <a:txBody>
                    <a:bodyPr/>
                    <a:lstStyle/>
                    <a:p>
                      <a:pPr marL="53975">
                        <a:lnSpc>
                          <a:spcPct val="100000"/>
                        </a:lnSpc>
                        <a:spcBef>
                          <a:spcPts val="229"/>
                        </a:spcBef>
                      </a:pPr>
                      <a:r>
                        <a:rPr sz="1000" spc="-55" dirty="0">
                          <a:latin typeface="Arial"/>
                          <a:cs typeface="Arial"/>
                        </a:rPr>
                        <a:t>PrEP</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1</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3</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0500">
                <a:tc>
                  <a:txBody>
                    <a:bodyPr/>
                    <a:lstStyle/>
                    <a:p>
                      <a:pPr marL="53975">
                        <a:lnSpc>
                          <a:spcPct val="100000"/>
                        </a:lnSpc>
                        <a:spcBef>
                          <a:spcPts val="229"/>
                        </a:spcBef>
                      </a:pPr>
                      <a:r>
                        <a:rPr sz="1000" spc="-10" dirty="0">
                          <a:latin typeface="Arial"/>
                          <a:cs typeface="Arial"/>
                        </a:rPr>
                        <a:t>Post-exposure </a:t>
                      </a:r>
                      <a:r>
                        <a:rPr sz="1000" spc="-5" dirty="0">
                          <a:latin typeface="Arial"/>
                          <a:cs typeface="Arial"/>
                        </a:rPr>
                        <a:t>prophylaxis</a:t>
                      </a:r>
                      <a:r>
                        <a:rPr sz="1000" spc="-20" dirty="0">
                          <a:latin typeface="Arial"/>
                          <a:cs typeface="Arial"/>
                        </a:rPr>
                        <a:t> </a:t>
                      </a:r>
                      <a:r>
                        <a:rPr sz="1000" spc="-65" dirty="0">
                          <a:latin typeface="Arial"/>
                          <a:cs typeface="Arial"/>
                        </a:rPr>
                        <a:t>(PEP)</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6</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0</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4</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0500">
                <a:tc>
                  <a:txBody>
                    <a:bodyPr/>
                    <a:lstStyle/>
                    <a:p>
                      <a:pPr marL="53975">
                        <a:lnSpc>
                          <a:spcPct val="100000"/>
                        </a:lnSpc>
                        <a:spcBef>
                          <a:spcPts val="229"/>
                        </a:spcBef>
                      </a:pPr>
                      <a:r>
                        <a:rPr sz="1000" spc="5" dirty="0">
                          <a:latin typeface="Arial"/>
                          <a:cs typeface="Arial"/>
                        </a:rPr>
                        <a:t>Condoms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14</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12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10</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2852375"/>
                  </a:ext>
                </a:extLst>
              </a:tr>
              <a:tr h="220500">
                <a:tc>
                  <a:txBody>
                    <a:bodyPr/>
                    <a:lstStyle/>
                    <a:p>
                      <a:pPr marL="53975">
                        <a:lnSpc>
                          <a:spcPct val="100000"/>
                        </a:lnSpc>
                        <a:spcBef>
                          <a:spcPts val="229"/>
                        </a:spcBef>
                      </a:pPr>
                      <a:r>
                        <a:rPr sz="1000" spc="-5" dirty="0">
                          <a:latin typeface="Arial"/>
                          <a:cs typeface="Arial"/>
                        </a:rPr>
                        <a:t>Lubricants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13</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10</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10</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3209941"/>
                  </a:ext>
                </a:extLst>
              </a:tr>
              <a:tr h="220500">
                <a:tc>
                  <a:txBody>
                    <a:bodyPr/>
                    <a:lstStyle/>
                    <a:p>
                      <a:pPr marL="53975">
                        <a:lnSpc>
                          <a:spcPct val="100000"/>
                        </a:lnSpc>
                        <a:spcBef>
                          <a:spcPts val="229"/>
                        </a:spcBef>
                      </a:pPr>
                      <a:r>
                        <a:rPr sz="1000" spc="5" dirty="0">
                          <a:latin typeface="Arial"/>
                          <a:cs typeface="Arial"/>
                        </a:rPr>
                        <a:t>Antiretroviral </a:t>
                      </a:r>
                      <a:r>
                        <a:rPr sz="1000" dirty="0">
                          <a:latin typeface="Arial"/>
                          <a:cs typeface="Arial"/>
                        </a:rPr>
                        <a:t>therapy </a:t>
                      </a:r>
                      <a:r>
                        <a:rPr sz="1000" spc="10" dirty="0">
                          <a:latin typeface="Arial"/>
                          <a:cs typeface="Arial"/>
                        </a:rPr>
                        <a:t>for</a:t>
                      </a:r>
                      <a:r>
                        <a:rPr sz="1000" spc="-55" dirty="0">
                          <a:latin typeface="Arial"/>
                          <a:cs typeface="Arial"/>
                        </a:rPr>
                        <a:t> </a:t>
                      </a:r>
                      <a:r>
                        <a:rPr sz="1000" spc="-5" dirty="0">
                          <a:latin typeface="Arial"/>
                          <a:cs typeface="Arial"/>
                        </a:rPr>
                        <a:t>all</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13</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10</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12</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5264496"/>
                  </a:ext>
                </a:extLst>
              </a:tr>
              <a:tr h="220500">
                <a:tc>
                  <a:txBody>
                    <a:bodyPr/>
                    <a:lstStyle/>
                    <a:p>
                      <a:pPr marL="53975">
                        <a:lnSpc>
                          <a:spcPct val="100000"/>
                        </a:lnSpc>
                        <a:spcBef>
                          <a:spcPts val="229"/>
                        </a:spcBef>
                      </a:pPr>
                      <a:r>
                        <a:rPr sz="1000" spc="-10" dirty="0">
                          <a:latin typeface="Arial"/>
                          <a:cs typeface="Arial"/>
                        </a:rPr>
                        <a:t>Peer-led </a:t>
                      </a:r>
                      <a:r>
                        <a:rPr sz="1000" spc="5" dirty="0">
                          <a:latin typeface="Arial"/>
                          <a:cs typeface="Arial"/>
                        </a:rPr>
                        <a:t>community </a:t>
                      </a:r>
                      <a:r>
                        <a:rPr sz="1000" dirty="0">
                          <a:latin typeface="Arial"/>
                          <a:cs typeface="Arial"/>
                        </a:rPr>
                        <a:t>outreach</a:t>
                      </a:r>
                      <a:r>
                        <a:rPr sz="1000" spc="-40" dirty="0">
                          <a:latin typeface="Arial"/>
                          <a:cs typeface="Arial"/>
                        </a:rPr>
                        <a:t> </a:t>
                      </a:r>
                      <a:r>
                        <a:rPr sz="1000" spc="-5" dirty="0">
                          <a:latin typeface="Arial"/>
                          <a:cs typeface="Arial"/>
                        </a:rPr>
                        <a:t>activities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12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9</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9</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445930"/>
                  </a:ext>
                </a:extLst>
              </a:tr>
              <a:tr h="220500">
                <a:tc>
                  <a:txBody>
                    <a:bodyPr/>
                    <a:lstStyle/>
                    <a:p>
                      <a:pPr marL="53975">
                        <a:lnSpc>
                          <a:spcPct val="100000"/>
                        </a:lnSpc>
                        <a:spcBef>
                          <a:spcPts val="229"/>
                        </a:spcBef>
                      </a:pPr>
                      <a:r>
                        <a:rPr sz="1000" spc="-20" dirty="0">
                          <a:latin typeface="Arial"/>
                          <a:cs typeface="Arial"/>
                        </a:rPr>
                        <a:t>Sexual </a:t>
                      </a:r>
                      <a:r>
                        <a:rPr sz="1000" dirty="0">
                          <a:latin typeface="Arial"/>
                          <a:cs typeface="Arial"/>
                        </a:rPr>
                        <a:t>health </a:t>
                      </a:r>
                      <a:r>
                        <a:rPr sz="1000" spc="10" dirty="0">
                          <a:latin typeface="Arial"/>
                          <a:cs typeface="Arial"/>
                        </a:rPr>
                        <a:t>information </a:t>
                      </a:r>
                      <a:r>
                        <a:rPr sz="1000" dirty="0">
                          <a:latin typeface="Arial"/>
                          <a:cs typeface="Arial"/>
                        </a:rPr>
                        <a:t>and</a:t>
                      </a:r>
                      <a:r>
                        <a:rPr sz="1000" spc="-50" dirty="0">
                          <a:latin typeface="Arial"/>
                          <a:cs typeface="Arial"/>
                        </a:rPr>
                        <a:t> </a:t>
                      </a:r>
                      <a:r>
                        <a:rPr sz="1000" spc="5" dirty="0">
                          <a:latin typeface="Arial"/>
                          <a:cs typeface="Arial"/>
                        </a:rPr>
                        <a:t>education</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a:solidFill>
                            <a:srgbClr val="000000"/>
                          </a:solidFill>
                          <a:effectLst/>
                          <a:latin typeface="+mn-lt"/>
                        </a:rPr>
                        <a:t>10</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8</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CH" sz="900" b="0" i="0" u="none" strike="noStrike" dirty="0">
                          <a:solidFill>
                            <a:srgbClr val="000000"/>
                          </a:solidFill>
                          <a:effectLst/>
                          <a:latin typeface="+mn-lt"/>
                        </a:rPr>
                        <a:t>9</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20500">
                <a:tc>
                  <a:txBody>
                    <a:bodyPr/>
                    <a:lstStyle/>
                    <a:p>
                      <a:pPr marL="53975">
                        <a:lnSpc>
                          <a:spcPct val="100000"/>
                        </a:lnSpc>
                        <a:spcBef>
                          <a:spcPts val="229"/>
                        </a:spcBef>
                      </a:pPr>
                      <a:r>
                        <a:rPr sz="1000" spc="15" dirty="0">
                          <a:latin typeface="Arial"/>
                          <a:cs typeface="Arial"/>
                        </a:rPr>
                        <a:t>Number</a:t>
                      </a:r>
                      <a:r>
                        <a:rPr sz="1000" spc="-15" dirty="0">
                          <a:latin typeface="Arial"/>
                          <a:cs typeface="Arial"/>
                        </a:rPr>
                        <a:t> </a:t>
                      </a:r>
                      <a:r>
                        <a:rPr sz="1000" spc="20" dirty="0">
                          <a:latin typeface="Arial"/>
                          <a:cs typeface="Arial"/>
                        </a:rPr>
                        <a:t>of</a:t>
                      </a:r>
                      <a:r>
                        <a:rPr sz="1000" spc="-15" dirty="0">
                          <a:latin typeface="Arial"/>
                          <a:cs typeface="Arial"/>
                        </a:rPr>
                        <a:t> </a:t>
                      </a:r>
                      <a:r>
                        <a:rPr sz="1000" dirty="0">
                          <a:latin typeface="Arial"/>
                          <a:cs typeface="Arial"/>
                        </a:rPr>
                        <a:t>countries</a:t>
                      </a:r>
                      <a:r>
                        <a:rPr sz="1000" spc="-15" dirty="0">
                          <a:latin typeface="Arial"/>
                          <a:cs typeface="Arial"/>
                        </a:rPr>
                        <a:t> </a:t>
                      </a:r>
                      <a:r>
                        <a:rPr sz="1000" spc="10" dirty="0">
                          <a:latin typeface="Arial"/>
                          <a:cs typeface="Arial"/>
                        </a:rPr>
                        <a:t>with</a:t>
                      </a:r>
                      <a:r>
                        <a:rPr sz="1000" spc="-15" dirty="0">
                          <a:latin typeface="Arial"/>
                          <a:cs typeface="Arial"/>
                        </a:rPr>
                        <a:t> </a:t>
                      </a:r>
                      <a:r>
                        <a:rPr sz="1000" spc="15" dirty="0">
                          <a:latin typeface="Arial"/>
                          <a:cs typeface="Arial"/>
                        </a:rPr>
                        <a:t>public</a:t>
                      </a:r>
                      <a:r>
                        <a:rPr sz="1000" spc="-15" dirty="0">
                          <a:latin typeface="Arial"/>
                          <a:cs typeface="Arial"/>
                        </a:rPr>
                        <a:t> </a:t>
                      </a:r>
                      <a:r>
                        <a:rPr sz="1000" spc="5" dirty="0">
                          <a:latin typeface="Arial"/>
                          <a:cs typeface="Arial"/>
                        </a:rPr>
                        <a:t>policies</a:t>
                      </a:r>
                      <a:r>
                        <a:rPr sz="1000" spc="-10" dirty="0">
                          <a:latin typeface="Arial"/>
                          <a:cs typeface="Arial"/>
                        </a:rPr>
                        <a:t> </a:t>
                      </a:r>
                      <a:r>
                        <a:rPr sz="1000" spc="10" dirty="0">
                          <a:latin typeface="Arial"/>
                          <a:cs typeface="Arial"/>
                        </a:rPr>
                        <a:t>for</a:t>
                      </a:r>
                      <a:r>
                        <a:rPr sz="1000" spc="-15" dirty="0">
                          <a:latin typeface="Arial"/>
                          <a:cs typeface="Arial"/>
                        </a:rPr>
                        <a:t> </a:t>
                      </a:r>
                      <a:r>
                        <a:rPr sz="1000" dirty="0">
                          <a:latin typeface="Arial"/>
                          <a:cs typeface="Arial"/>
                        </a:rPr>
                        <a:t>delivery</a:t>
                      </a:r>
                      <a:r>
                        <a:rPr sz="1000" spc="-15" dirty="0">
                          <a:latin typeface="Arial"/>
                          <a:cs typeface="Arial"/>
                        </a:rPr>
                        <a:t> </a:t>
                      </a:r>
                      <a:r>
                        <a:rPr sz="1000" spc="20" dirty="0">
                          <a:latin typeface="Arial"/>
                          <a:cs typeface="Arial"/>
                        </a:rPr>
                        <a:t>of</a:t>
                      </a:r>
                      <a:r>
                        <a:rPr sz="1000" spc="-15" dirty="0">
                          <a:latin typeface="Arial"/>
                          <a:cs typeface="Arial"/>
                        </a:rPr>
                        <a:t> </a:t>
                      </a:r>
                      <a:r>
                        <a:rPr sz="1000" spc="-5" dirty="0">
                          <a:latin typeface="Arial"/>
                          <a:cs typeface="Arial"/>
                        </a:rPr>
                        <a:t>all</a:t>
                      </a:r>
                      <a:r>
                        <a:rPr sz="1000" spc="-15" dirty="0">
                          <a:latin typeface="Arial"/>
                          <a:cs typeface="Arial"/>
                        </a:rPr>
                        <a:t> </a:t>
                      </a:r>
                      <a:r>
                        <a:rPr sz="1000" dirty="0">
                          <a:latin typeface="Arial"/>
                          <a:cs typeface="Arial"/>
                        </a:rPr>
                        <a:t>nine</a:t>
                      </a:r>
                      <a:r>
                        <a:rPr sz="1000" spc="-10" dirty="0">
                          <a:latin typeface="Arial"/>
                          <a:cs typeface="Arial"/>
                        </a:rPr>
                        <a:t> </a:t>
                      </a:r>
                      <a:r>
                        <a:rPr sz="1000" spc="-20" dirty="0">
                          <a:latin typeface="Arial"/>
                          <a:cs typeface="Arial"/>
                        </a:rPr>
                        <a:t>services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b"/>
                      <a:r>
                        <a:rPr lang="en-CH" sz="900" b="0" i="0" u="none" strike="noStrike">
                          <a:solidFill>
                            <a:srgbClr val="000000"/>
                          </a:solidFill>
                          <a:effectLst/>
                          <a:latin typeface="+mn-lt"/>
                        </a:rPr>
                        <a:t>0</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b"/>
                      <a:r>
                        <a:rPr lang="en-CH" sz="900" b="0" i="0" u="none" strike="noStrike">
                          <a:solidFill>
                            <a:srgbClr val="000000"/>
                          </a:solidFill>
                          <a:effectLst/>
                          <a:latin typeface="+mn-lt"/>
                        </a:rPr>
                        <a:t>1</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b"/>
                      <a:r>
                        <a:rPr lang="en-CH" sz="900" b="0" i="0" u="none" strike="noStrike" dirty="0">
                          <a:solidFill>
                            <a:srgbClr val="000000"/>
                          </a:solidFill>
                          <a:effectLst/>
                          <a:latin typeface="+mn-lt"/>
                        </a:rPr>
                        <a:t>0</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4029503757"/>
                  </a:ext>
                </a:extLst>
              </a:tr>
              <a:tr h="220500">
                <a:tc>
                  <a:txBody>
                    <a:bodyPr/>
                    <a:lstStyle/>
                    <a:p>
                      <a:pPr marL="53975">
                        <a:lnSpc>
                          <a:spcPct val="100000"/>
                        </a:lnSpc>
                        <a:spcBef>
                          <a:spcPts val="229"/>
                        </a:spcBef>
                      </a:pPr>
                      <a:r>
                        <a:rPr sz="1000" spc="15" dirty="0">
                          <a:latin typeface="Arial"/>
                          <a:cs typeface="Arial"/>
                        </a:rPr>
                        <a:t>Number</a:t>
                      </a:r>
                      <a:r>
                        <a:rPr sz="1000" spc="-15" dirty="0">
                          <a:latin typeface="Arial"/>
                          <a:cs typeface="Arial"/>
                        </a:rPr>
                        <a:t> </a:t>
                      </a:r>
                      <a:r>
                        <a:rPr sz="1000" spc="20" dirty="0">
                          <a:latin typeface="Arial"/>
                          <a:cs typeface="Arial"/>
                        </a:rPr>
                        <a:t>of</a:t>
                      </a:r>
                      <a:r>
                        <a:rPr sz="1000" spc="-20" dirty="0">
                          <a:latin typeface="Arial"/>
                          <a:cs typeface="Arial"/>
                        </a:rPr>
                        <a:t> </a:t>
                      </a:r>
                      <a:r>
                        <a:rPr sz="1000" dirty="0">
                          <a:latin typeface="Arial"/>
                          <a:cs typeface="Arial"/>
                        </a:rPr>
                        <a:t>countries</a:t>
                      </a:r>
                      <a:r>
                        <a:rPr sz="1000" spc="-15" dirty="0">
                          <a:latin typeface="Arial"/>
                          <a:cs typeface="Arial"/>
                        </a:rPr>
                        <a:t> </a:t>
                      </a:r>
                      <a:r>
                        <a:rPr sz="1000" spc="10" dirty="0">
                          <a:latin typeface="Arial"/>
                          <a:cs typeface="Arial"/>
                        </a:rPr>
                        <a:t>with</a:t>
                      </a:r>
                      <a:r>
                        <a:rPr sz="1000" spc="-15" dirty="0">
                          <a:latin typeface="Arial"/>
                          <a:cs typeface="Arial"/>
                        </a:rPr>
                        <a:t> </a:t>
                      </a:r>
                      <a:r>
                        <a:rPr sz="1000" spc="15" dirty="0">
                          <a:latin typeface="Arial"/>
                          <a:cs typeface="Arial"/>
                        </a:rPr>
                        <a:t>public</a:t>
                      </a:r>
                      <a:r>
                        <a:rPr sz="1000" spc="-15" dirty="0">
                          <a:latin typeface="Arial"/>
                          <a:cs typeface="Arial"/>
                        </a:rPr>
                        <a:t> </a:t>
                      </a:r>
                      <a:r>
                        <a:rPr sz="1000" spc="5" dirty="0">
                          <a:latin typeface="Arial"/>
                          <a:cs typeface="Arial"/>
                        </a:rPr>
                        <a:t>policies</a:t>
                      </a:r>
                      <a:r>
                        <a:rPr sz="1000" spc="-15" dirty="0">
                          <a:latin typeface="Arial"/>
                          <a:cs typeface="Arial"/>
                        </a:rPr>
                        <a:t> </a:t>
                      </a:r>
                      <a:r>
                        <a:rPr sz="1000" spc="10" dirty="0">
                          <a:latin typeface="Arial"/>
                          <a:cs typeface="Arial"/>
                        </a:rPr>
                        <a:t>for</a:t>
                      </a:r>
                      <a:r>
                        <a:rPr sz="1000" spc="-15" dirty="0">
                          <a:latin typeface="Arial"/>
                          <a:cs typeface="Arial"/>
                        </a:rPr>
                        <a:t> </a:t>
                      </a:r>
                      <a:r>
                        <a:rPr sz="1000" dirty="0">
                          <a:latin typeface="Arial"/>
                          <a:cs typeface="Arial"/>
                        </a:rPr>
                        <a:t>delivery</a:t>
                      </a:r>
                      <a:r>
                        <a:rPr sz="1000" spc="-15" dirty="0">
                          <a:latin typeface="Arial"/>
                          <a:cs typeface="Arial"/>
                        </a:rPr>
                        <a:t> </a:t>
                      </a:r>
                      <a:r>
                        <a:rPr sz="1000" spc="20" dirty="0">
                          <a:latin typeface="Arial"/>
                          <a:cs typeface="Arial"/>
                        </a:rPr>
                        <a:t>of</a:t>
                      </a:r>
                      <a:r>
                        <a:rPr sz="1000" spc="-15" dirty="0">
                          <a:latin typeface="Arial"/>
                          <a:cs typeface="Arial"/>
                        </a:rPr>
                        <a:t> </a:t>
                      </a:r>
                      <a:r>
                        <a:rPr sz="1000" spc="-5" dirty="0">
                          <a:latin typeface="Arial"/>
                          <a:cs typeface="Arial"/>
                        </a:rPr>
                        <a:t>five</a:t>
                      </a:r>
                      <a:r>
                        <a:rPr sz="1000" spc="-15" dirty="0">
                          <a:latin typeface="Arial"/>
                          <a:cs typeface="Arial"/>
                        </a:rPr>
                        <a:t> </a:t>
                      </a:r>
                      <a:r>
                        <a:rPr sz="1000" spc="35" dirty="0">
                          <a:latin typeface="Arial"/>
                          <a:cs typeface="Arial"/>
                        </a:rPr>
                        <a:t>to</a:t>
                      </a:r>
                      <a:r>
                        <a:rPr sz="1000" spc="-15" dirty="0">
                          <a:latin typeface="Arial"/>
                          <a:cs typeface="Arial"/>
                        </a:rPr>
                        <a:t> </a:t>
                      </a:r>
                      <a:r>
                        <a:rPr sz="1000" spc="20" dirty="0">
                          <a:latin typeface="Arial"/>
                          <a:cs typeface="Arial"/>
                        </a:rPr>
                        <a:t>eight</a:t>
                      </a:r>
                      <a:r>
                        <a:rPr sz="1000" spc="-15" dirty="0">
                          <a:latin typeface="Arial"/>
                          <a:cs typeface="Arial"/>
                        </a:rPr>
                        <a:t> </a:t>
                      </a:r>
                      <a:r>
                        <a:rPr sz="1000" spc="-20" dirty="0">
                          <a:latin typeface="Arial"/>
                          <a:cs typeface="Arial"/>
                        </a:rPr>
                        <a:t>services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b"/>
                      <a:r>
                        <a:rPr lang="en-CH" sz="900" b="0" i="0" u="none" strike="noStrike">
                          <a:solidFill>
                            <a:srgbClr val="000000"/>
                          </a:solidFill>
                          <a:effectLst/>
                          <a:latin typeface="+mn-lt"/>
                        </a:rPr>
                        <a:t>12</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b"/>
                      <a:r>
                        <a:rPr lang="en-CH" sz="900" b="0" i="0" u="none" strike="noStrike">
                          <a:solidFill>
                            <a:srgbClr val="000000"/>
                          </a:solidFill>
                          <a:effectLst/>
                          <a:latin typeface="+mn-lt"/>
                        </a:rPr>
                        <a:t>10</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b"/>
                      <a:r>
                        <a:rPr lang="en-CH" sz="900" b="0" i="0" u="none" strike="noStrike" dirty="0">
                          <a:solidFill>
                            <a:srgbClr val="000000"/>
                          </a:solidFill>
                          <a:effectLst/>
                          <a:latin typeface="+mn-lt"/>
                        </a:rPr>
                        <a:t>10</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06"/>
                  </a:ext>
                </a:extLst>
              </a:tr>
              <a:tr h="220500">
                <a:tc>
                  <a:txBody>
                    <a:bodyPr/>
                    <a:lstStyle/>
                    <a:p>
                      <a:pPr marL="53975">
                        <a:lnSpc>
                          <a:spcPct val="100000"/>
                        </a:lnSpc>
                        <a:spcBef>
                          <a:spcPts val="229"/>
                        </a:spcBef>
                      </a:pPr>
                      <a:r>
                        <a:rPr sz="1000" spc="15" dirty="0">
                          <a:latin typeface="Arial"/>
                          <a:cs typeface="Arial"/>
                        </a:rPr>
                        <a:t>Number</a:t>
                      </a:r>
                      <a:r>
                        <a:rPr sz="1000" spc="-15" dirty="0">
                          <a:latin typeface="Arial"/>
                          <a:cs typeface="Arial"/>
                        </a:rPr>
                        <a:t> </a:t>
                      </a:r>
                      <a:r>
                        <a:rPr sz="1000" spc="20" dirty="0">
                          <a:latin typeface="Arial"/>
                          <a:cs typeface="Arial"/>
                        </a:rPr>
                        <a:t>of</a:t>
                      </a:r>
                      <a:r>
                        <a:rPr sz="1000" spc="-15" dirty="0">
                          <a:latin typeface="Arial"/>
                          <a:cs typeface="Arial"/>
                        </a:rPr>
                        <a:t> </a:t>
                      </a:r>
                      <a:r>
                        <a:rPr sz="1000" dirty="0">
                          <a:latin typeface="Arial"/>
                          <a:cs typeface="Arial"/>
                        </a:rPr>
                        <a:t>countries</a:t>
                      </a:r>
                      <a:r>
                        <a:rPr sz="1000" spc="-15" dirty="0">
                          <a:latin typeface="Arial"/>
                          <a:cs typeface="Arial"/>
                        </a:rPr>
                        <a:t> </a:t>
                      </a:r>
                      <a:r>
                        <a:rPr sz="1000" spc="10" dirty="0">
                          <a:latin typeface="Arial"/>
                          <a:cs typeface="Arial"/>
                        </a:rPr>
                        <a:t>with</a:t>
                      </a:r>
                      <a:r>
                        <a:rPr sz="1000" spc="-15" dirty="0">
                          <a:latin typeface="Arial"/>
                          <a:cs typeface="Arial"/>
                        </a:rPr>
                        <a:t> </a:t>
                      </a:r>
                      <a:r>
                        <a:rPr sz="1000" spc="15" dirty="0">
                          <a:latin typeface="Arial"/>
                          <a:cs typeface="Arial"/>
                        </a:rPr>
                        <a:t>public</a:t>
                      </a:r>
                      <a:r>
                        <a:rPr sz="1000" spc="-15" dirty="0">
                          <a:latin typeface="Arial"/>
                          <a:cs typeface="Arial"/>
                        </a:rPr>
                        <a:t> </a:t>
                      </a:r>
                      <a:r>
                        <a:rPr sz="1000" spc="5" dirty="0">
                          <a:latin typeface="Arial"/>
                          <a:cs typeface="Arial"/>
                        </a:rPr>
                        <a:t>policies</a:t>
                      </a:r>
                      <a:r>
                        <a:rPr sz="1000" spc="-10" dirty="0">
                          <a:latin typeface="Arial"/>
                          <a:cs typeface="Arial"/>
                        </a:rPr>
                        <a:t> </a:t>
                      </a:r>
                      <a:r>
                        <a:rPr sz="1000" spc="10" dirty="0">
                          <a:latin typeface="Arial"/>
                          <a:cs typeface="Arial"/>
                        </a:rPr>
                        <a:t>for</a:t>
                      </a:r>
                      <a:r>
                        <a:rPr sz="1000" spc="-15" dirty="0">
                          <a:latin typeface="Arial"/>
                          <a:cs typeface="Arial"/>
                        </a:rPr>
                        <a:t> </a:t>
                      </a:r>
                      <a:r>
                        <a:rPr sz="1000" dirty="0">
                          <a:latin typeface="Arial"/>
                          <a:cs typeface="Arial"/>
                        </a:rPr>
                        <a:t>delivery</a:t>
                      </a:r>
                      <a:r>
                        <a:rPr sz="1000" spc="-15" dirty="0">
                          <a:latin typeface="Arial"/>
                          <a:cs typeface="Arial"/>
                        </a:rPr>
                        <a:t> </a:t>
                      </a:r>
                      <a:r>
                        <a:rPr sz="1000" spc="20" dirty="0">
                          <a:latin typeface="Arial"/>
                          <a:cs typeface="Arial"/>
                        </a:rPr>
                        <a:t>of</a:t>
                      </a:r>
                      <a:r>
                        <a:rPr sz="1000" spc="-15" dirty="0">
                          <a:latin typeface="Arial"/>
                          <a:cs typeface="Arial"/>
                        </a:rPr>
                        <a:t> </a:t>
                      </a:r>
                      <a:r>
                        <a:rPr sz="1000" spc="10" dirty="0">
                          <a:latin typeface="Arial"/>
                          <a:cs typeface="Arial"/>
                        </a:rPr>
                        <a:t>four</a:t>
                      </a:r>
                      <a:r>
                        <a:rPr sz="1000" spc="-15" dirty="0">
                          <a:latin typeface="Arial"/>
                          <a:cs typeface="Arial"/>
                        </a:rPr>
                        <a:t> </a:t>
                      </a:r>
                      <a:r>
                        <a:rPr sz="1000" spc="-20" dirty="0">
                          <a:latin typeface="Arial"/>
                          <a:cs typeface="Arial"/>
                        </a:rPr>
                        <a:t>services</a:t>
                      </a:r>
                      <a:r>
                        <a:rPr sz="1000" spc="-15" dirty="0">
                          <a:latin typeface="Arial"/>
                          <a:cs typeface="Arial"/>
                        </a:rPr>
                        <a:t> </a:t>
                      </a:r>
                      <a:r>
                        <a:rPr sz="1000" spc="15" dirty="0">
                          <a:latin typeface="Arial"/>
                          <a:cs typeface="Arial"/>
                        </a:rPr>
                        <a:t>or</a:t>
                      </a:r>
                      <a:r>
                        <a:rPr sz="1000" spc="-10" dirty="0">
                          <a:latin typeface="Arial"/>
                          <a:cs typeface="Arial"/>
                        </a:rPr>
                        <a:t> </a:t>
                      </a:r>
                      <a:r>
                        <a:rPr sz="1000" spc="-30" dirty="0">
                          <a:latin typeface="Arial"/>
                          <a:cs typeface="Arial"/>
                        </a:rPr>
                        <a:t>less</a:t>
                      </a:r>
                      <a:endParaRPr sz="1000" dirty="0">
                        <a:latin typeface="Arial"/>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b"/>
                      <a:r>
                        <a:rPr lang="en-CH" sz="900" b="0" i="0" u="none" strike="noStrike">
                          <a:solidFill>
                            <a:srgbClr val="000000"/>
                          </a:solidFill>
                          <a:effectLst/>
                          <a:latin typeface="+mn-lt"/>
                        </a:rPr>
                        <a:t>4</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b"/>
                      <a:r>
                        <a:rPr lang="en-CH" sz="900" b="0" i="0" u="none" strike="noStrike">
                          <a:solidFill>
                            <a:srgbClr val="000000"/>
                          </a:solidFill>
                          <a:effectLst/>
                          <a:latin typeface="+mn-lt"/>
                        </a:rPr>
                        <a:t>5</a:t>
                      </a:r>
                    </a:p>
                  </a:txBody>
                  <a:tcPr marL="9525" marR="630000" marT="9525"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r" fontAlgn="b"/>
                      <a:r>
                        <a:rPr lang="en-CH" sz="900" b="0" i="0" u="none" strike="noStrike" dirty="0">
                          <a:solidFill>
                            <a:srgbClr val="000000"/>
                          </a:solidFill>
                          <a:effectLst/>
                          <a:latin typeface="+mn-lt"/>
                        </a:rPr>
                        <a:t>6</a:t>
                      </a:r>
                    </a:p>
                  </a:txBody>
                  <a:tcPr marL="9525" marR="630000" marT="9525"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245404613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15C64FD-E387-472A-84DE-F1B5EE28B781}"/>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Cascade of services for preventing vertical transmission, numbers of new HIV infections and transmission rate, Caribbean,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292548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a:t>
              </a:r>
              <a:r>
                <a:rPr kumimoji="0" lang="fr-CH" sz="800" b="0" i="0" u="none" strike="noStrike" kern="1200" cap="none" spc="0" normalizeH="0" baseline="0" noProof="0" dirty="0" err="1">
                  <a:ln>
                    <a:noFill/>
                  </a:ln>
                  <a:solidFill>
                    <a:srgbClr val="231F20"/>
                  </a:solidFill>
                  <a:effectLst/>
                  <a:uLnTx/>
                  <a:uFillTx/>
                  <a:latin typeface="Arial"/>
                  <a:ea typeface="ＭＳ Ｐゴシック" pitchFamily="34" charset="-128"/>
                  <a:cs typeface="Arial"/>
                </a:rPr>
                <a:t>estimates</a:t>
              </a:r>
              <a:r>
                <a:rPr kumimoji="0" lang="fr-CH"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 2019 Global AIDS Monitoring.</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 name="object 6">
              <a:extLst>
                <a:ext uri="{FF2B5EF4-FFF2-40B4-BE49-F238E27FC236}">
                  <a16:creationId xmlns:a16="http://schemas.microsoft.com/office/drawing/2014/main" id="{ED44B079-0939-4D20-9AE4-61B42500B422}"/>
                </a:ext>
              </a:extLst>
            </p:cNvPr>
            <p:cNvSpPr/>
            <p:nvPr/>
          </p:nvSpPr>
          <p:spPr>
            <a:xfrm>
              <a:off x="7041001" y="3844714"/>
              <a:ext cx="360000" cy="255685"/>
            </a:xfrm>
            <a:custGeom>
              <a:avLst/>
              <a:gdLst/>
              <a:ahLst/>
              <a:cxnLst/>
              <a:rect l="l" t="t" r="r" b="b"/>
              <a:pathLst>
                <a:path w="183515" h="126364">
                  <a:moveTo>
                    <a:pt x="0" y="125920"/>
                  </a:moveTo>
                  <a:lnTo>
                    <a:pt x="182943" y="125920"/>
                  </a:lnTo>
                  <a:lnTo>
                    <a:pt x="182943" y="0"/>
                  </a:lnTo>
                  <a:lnTo>
                    <a:pt x="0" y="0"/>
                  </a:lnTo>
                  <a:lnTo>
                    <a:pt x="0" y="12592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 name="object 7">
              <a:extLst>
                <a:ext uri="{FF2B5EF4-FFF2-40B4-BE49-F238E27FC236}">
                  <a16:creationId xmlns:a16="http://schemas.microsoft.com/office/drawing/2014/main" id="{77687684-9A1F-41A5-8033-66851B46D99D}"/>
                </a:ext>
              </a:extLst>
            </p:cNvPr>
            <p:cNvSpPr/>
            <p:nvPr/>
          </p:nvSpPr>
          <p:spPr>
            <a:xfrm>
              <a:off x="2178000" y="2220196"/>
              <a:ext cx="360000" cy="1880204"/>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 name="object 8">
              <a:extLst>
                <a:ext uri="{FF2B5EF4-FFF2-40B4-BE49-F238E27FC236}">
                  <a16:creationId xmlns:a16="http://schemas.microsoft.com/office/drawing/2014/main" id="{3A302CA4-814C-4F81-9896-69DACBDE632D}"/>
                </a:ext>
              </a:extLst>
            </p:cNvPr>
            <p:cNvSpPr/>
            <p:nvPr/>
          </p:nvSpPr>
          <p:spPr>
            <a:xfrm>
              <a:off x="3799000" y="2485699"/>
              <a:ext cx="360000" cy="1614699"/>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 name="object 9">
              <a:extLst>
                <a:ext uri="{FF2B5EF4-FFF2-40B4-BE49-F238E27FC236}">
                  <a16:creationId xmlns:a16="http://schemas.microsoft.com/office/drawing/2014/main" id="{42E19F98-5944-47B8-AE58-928BF4F0529A}"/>
                </a:ext>
              </a:extLst>
            </p:cNvPr>
            <p:cNvSpPr/>
            <p:nvPr/>
          </p:nvSpPr>
          <p:spPr>
            <a:xfrm>
              <a:off x="5420002" y="3212780"/>
              <a:ext cx="360000" cy="887619"/>
            </a:xfrm>
            <a:custGeom>
              <a:avLst/>
              <a:gdLst/>
              <a:ahLst/>
              <a:cxnLst/>
              <a:rect l="l" t="t" r="r" b="b"/>
              <a:pathLst>
                <a:path w="183514" h="928370">
                  <a:moveTo>
                    <a:pt x="182956" y="0"/>
                  </a:moveTo>
                  <a:lnTo>
                    <a:pt x="0" y="0"/>
                  </a:lnTo>
                  <a:lnTo>
                    <a:pt x="0" y="928077"/>
                  </a:lnTo>
                  <a:lnTo>
                    <a:pt x="182956" y="928077"/>
                  </a:lnTo>
                  <a:lnTo>
                    <a:pt x="182956"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 name="object 10">
              <a:extLst>
                <a:ext uri="{FF2B5EF4-FFF2-40B4-BE49-F238E27FC236}">
                  <a16:creationId xmlns:a16="http://schemas.microsoft.com/office/drawing/2014/main" id="{B5498210-61F8-4AE0-94A6-7063999F099A}"/>
                </a:ext>
              </a:extLst>
            </p:cNvPr>
            <p:cNvSpPr/>
            <p:nvPr/>
          </p:nvSpPr>
          <p:spPr>
            <a:xfrm>
              <a:off x="1548000" y="1938434"/>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 name="object 11">
              <a:extLst>
                <a:ext uri="{FF2B5EF4-FFF2-40B4-BE49-F238E27FC236}">
                  <a16:creationId xmlns:a16="http://schemas.microsoft.com/office/drawing/2014/main" id="{AEBD2260-E1C2-41CB-A83E-B0E8538269C9}"/>
                </a:ext>
              </a:extLst>
            </p:cNvPr>
            <p:cNvSpPr/>
            <p:nvPr/>
          </p:nvSpPr>
          <p:spPr>
            <a:xfrm>
              <a:off x="1548017" y="4097550"/>
              <a:ext cx="6479983"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 name="object 18">
              <a:extLst>
                <a:ext uri="{FF2B5EF4-FFF2-40B4-BE49-F238E27FC236}">
                  <a16:creationId xmlns:a16="http://schemas.microsoft.com/office/drawing/2014/main" id="{1D41022F-1B35-4C1D-9F6E-F35D79D00695}"/>
                </a:ext>
              </a:extLst>
            </p:cNvPr>
            <p:cNvSpPr txBox="1"/>
            <p:nvPr/>
          </p:nvSpPr>
          <p:spPr>
            <a:xfrm>
              <a:off x="3528573" y="1990800"/>
              <a:ext cx="898853" cy="385362"/>
            </a:xfrm>
            <a:prstGeom prst="rect">
              <a:avLst/>
            </a:prstGeom>
          </p:spPr>
          <p:txBody>
            <a:bodyPr vert="horz" wrap="square" lIns="0" tIns="15875"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86</a:t>
              </a:r>
              <a:r>
                <a:rPr kumimoji="0"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68</a:t>
              </a:r>
              <a:r>
                <a:rPr kumimoji="0"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s-ES" sz="1000" b="0" i="0" u="none" strike="noStrike" kern="1200" cap="none" spc="5"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&gt;</a:t>
              </a:r>
              <a:r>
                <a:rPr kumimoji="0" lang="fr-CH" sz="1000" b="0" i="0" u="none" strike="noStrike" kern="1200" cap="none" spc="5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95</a:t>
              </a:r>
              <a:r>
                <a:rPr kumimoji="0" sz="1000" b="0" i="0" u="none" strike="noStrike" kern="1200" cap="none" spc="5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 name="object 19">
              <a:extLst>
                <a:ext uri="{FF2B5EF4-FFF2-40B4-BE49-F238E27FC236}">
                  <a16:creationId xmlns:a16="http://schemas.microsoft.com/office/drawing/2014/main" id="{A5871349-8059-4AF6-B9F1-7AC4456193EC}"/>
                </a:ext>
              </a:extLst>
            </p:cNvPr>
            <p:cNvSpPr txBox="1"/>
            <p:nvPr/>
          </p:nvSpPr>
          <p:spPr>
            <a:xfrm>
              <a:off x="5256589" y="2714400"/>
              <a:ext cx="682822" cy="385362"/>
            </a:xfrm>
            <a:prstGeom prst="rect">
              <a:avLst/>
            </a:prstGeom>
          </p:spPr>
          <p:txBody>
            <a:bodyPr vert="horz" wrap="square" lIns="0" tIns="15875"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47</a:t>
              </a:r>
              <a:r>
                <a:rPr kumimoji="0" sz="1400" b="1" i="0" u="none" strike="noStrike" kern="1200" cap="none" spc="4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40</a:t>
              </a: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59</a:t>
              </a:r>
              <a:r>
                <a:rPr kumimoji="0" sz="1000" b="0" i="0" u="none" strike="noStrike" kern="1200" cap="none" spc="1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 name="object 20">
              <a:extLst>
                <a:ext uri="{FF2B5EF4-FFF2-40B4-BE49-F238E27FC236}">
                  <a16:creationId xmlns:a16="http://schemas.microsoft.com/office/drawing/2014/main" id="{7A5DD1CD-7708-4F82-83AC-F2DE19DFC750}"/>
                </a:ext>
              </a:extLst>
            </p:cNvPr>
            <p:cNvSpPr txBox="1"/>
            <p:nvPr/>
          </p:nvSpPr>
          <p:spPr>
            <a:xfrm>
              <a:off x="6462000" y="3304800"/>
              <a:ext cx="1512000" cy="396899"/>
            </a:xfrm>
            <a:prstGeom prst="rect">
              <a:avLst/>
            </a:prstGeom>
          </p:spPr>
          <p:txBody>
            <a:bodyPr vert="horz" wrap="square" lIns="0" tIns="21590" rIns="0" bIns="0" rtlCol="0">
              <a:noAutofit/>
            </a:bodyPr>
            <a:lstStyle/>
            <a:p>
              <a:pPr marL="0" marR="5080" lvl="0" indent="0" algn="ctr"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Transmission rate: </a:t>
              </a:r>
              <a:r>
                <a:rPr kumimoji="0" lang="fr-CH"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14</a:t>
              </a:r>
              <a:r>
                <a:rPr kumimoji="0" sz="1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10</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16</a:t>
              </a:r>
              <a:r>
                <a:rPr kumimoji="0"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9" name="object 54">
              <a:extLst>
                <a:ext uri="{FF2B5EF4-FFF2-40B4-BE49-F238E27FC236}">
                  <a16:creationId xmlns:a16="http://schemas.microsoft.com/office/drawing/2014/main" id="{2FEFE41D-802A-498E-A3A8-F6DA4F787720}"/>
                </a:ext>
              </a:extLst>
            </p:cNvPr>
            <p:cNvSpPr txBox="1"/>
            <p:nvPr/>
          </p:nvSpPr>
          <p:spPr>
            <a:xfrm>
              <a:off x="1548000" y="4206434"/>
              <a:ext cx="1620000" cy="507599"/>
            </a:xfrm>
            <a:prstGeom prst="rect">
              <a:avLst/>
            </a:prstGeom>
          </p:spPr>
          <p:txBody>
            <a:bodyPr vert="horz" wrap="square" lIns="72000" tIns="0" rIns="7200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Births to women  living with HIV</a:t>
              </a:r>
            </a:p>
          </p:txBody>
        </p:sp>
        <p:sp>
          <p:nvSpPr>
            <p:cNvPr id="33" name="object 54">
              <a:extLst>
                <a:ext uri="{FF2B5EF4-FFF2-40B4-BE49-F238E27FC236}">
                  <a16:creationId xmlns:a16="http://schemas.microsoft.com/office/drawing/2014/main" id="{A299563E-7523-4B43-8BAD-F7859B6D2214}"/>
                </a:ext>
              </a:extLst>
            </p:cNvPr>
            <p:cNvSpPr txBox="1"/>
            <p:nvPr/>
          </p:nvSpPr>
          <p:spPr>
            <a:xfrm>
              <a:off x="3168000" y="4206434"/>
              <a:ext cx="1620000" cy="768739"/>
            </a:xfrm>
            <a:prstGeom prst="rect">
              <a:avLst/>
            </a:prstGeom>
          </p:spPr>
          <p:txBody>
            <a:bodyPr vert="horz" wrap="square" lIns="72000" tIns="0" rIns="72000" bIns="0" rtlCol="0" anchor="t" anchorCtr="0">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Women receiving  antiretrovirals to prevent vertical transmission</a:t>
              </a:r>
            </a:p>
          </p:txBody>
        </p:sp>
        <p:sp>
          <p:nvSpPr>
            <p:cNvPr id="36" name="object 54">
              <a:extLst>
                <a:ext uri="{FF2B5EF4-FFF2-40B4-BE49-F238E27FC236}">
                  <a16:creationId xmlns:a16="http://schemas.microsoft.com/office/drawing/2014/main" id="{3A1C6428-1F3B-4694-8E11-728EAE6A6462}"/>
                </a:ext>
              </a:extLst>
            </p:cNvPr>
            <p:cNvSpPr txBox="1"/>
            <p:nvPr/>
          </p:nvSpPr>
          <p:spPr>
            <a:xfrm>
              <a:off x="4788000" y="4206434"/>
              <a:ext cx="1620000" cy="768737"/>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mn-ea"/>
                  <a:cs typeface="Arial"/>
                </a:rPr>
                <a:t>Infants tested by eight weeks of age</a:t>
              </a:r>
            </a:p>
          </p:txBody>
        </p:sp>
        <p:sp>
          <p:nvSpPr>
            <p:cNvPr id="39" name="object 54">
              <a:extLst>
                <a:ext uri="{FF2B5EF4-FFF2-40B4-BE49-F238E27FC236}">
                  <a16:creationId xmlns:a16="http://schemas.microsoft.com/office/drawing/2014/main" id="{73FEB3EE-9FF9-4849-A380-45F784D505EF}"/>
                </a:ext>
              </a:extLst>
            </p:cNvPr>
            <p:cNvSpPr txBox="1"/>
            <p:nvPr/>
          </p:nvSpPr>
          <p:spPr>
            <a:xfrm>
              <a:off x="6408000" y="4206434"/>
              <a:ext cx="1620000" cy="396904"/>
            </a:xfrm>
            <a:prstGeom prst="rect">
              <a:avLst/>
            </a:prstGeom>
          </p:spPr>
          <p:txBody>
            <a:bodyPr vert="horz" wrap="square" lIns="72000" tIns="0" rIns="7200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mn-ea"/>
                  <a:cs typeface="Arial"/>
                </a:rPr>
                <a:t>New child infections</a:t>
              </a:r>
            </a:p>
          </p:txBody>
        </p:sp>
        <p:sp>
          <p:nvSpPr>
            <p:cNvPr id="43" name="TextBox 42">
              <a:extLst>
                <a:ext uri="{FF2B5EF4-FFF2-40B4-BE49-F238E27FC236}">
                  <a16:creationId xmlns:a16="http://schemas.microsoft.com/office/drawing/2014/main" id="{89D18A82-3A4C-44B3-8A1F-47826346038B}"/>
                </a:ext>
              </a:extLst>
            </p:cNvPr>
            <p:cNvSpPr txBox="1"/>
            <p:nvPr/>
          </p:nvSpPr>
          <p:spPr>
            <a:xfrm>
              <a:off x="720000" y="2827634"/>
              <a:ext cx="123111" cy="36548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Number</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4" name="TextBox 43">
              <a:extLst>
                <a:ext uri="{FF2B5EF4-FFF2-40B4-BE49-F238E27FC236}">
                  <a16:creationId xmlns:a16="http://schemas.microsoft.com/office/drawing/2014/main" id="{F1C2166F-BC2D-4CA3-A321-8B9CB02FC497}"/>
                </a:ext>
              </a:extLst>
            </p:cNvPr>
            <p:cNvSpPr txBox="1"/>
            <p:nvPr/>
          </p:nvSpPr>
          <p:spPr>
            <a:xfrm>
              <a:off x="1195201" y="1866434"/>
              <a:ext cx="25648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6" name="TextBox 45">
              <a:extLst>
                <a:ext uri="{FF2B5EF4-FFF2-40B4-BE49-F238E27FC236}">
                  <a16:creationId xmlns:a16="http://schemas.microsoft.com/office/drawing/2014/main" id="{9F072545-8E72-4E5D-9C17-0CFFC051DCA3}"/>
                </a:ext>
              </a:extLst>
            </p:cNvPr>
            <p:cNvSpPr txBox="1"/>
            <p:nvPr/>
          </p:nvSpPr>
          <p:spPr>
            <a:xfrm>
              <a:off x="1195200" y="2829600"/>
              <a:ext cx="25648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7" name="TextBox 46">
              <a:extLst>
                <a:ext uri="{FF2B5EF4-FFF2-40B4-BE49-F238E27FC236}">
                  <a16:creationId xmlns:a16="http://schemas.microsoft.com/office/drawing/2014/main" id="{1BE96102-9928-4270-AC26-06EFAADDF238}"/>
                </a:ext>
              </a:extLst>
            </p:cNvPr>
            <p:cNvSpPr txBox="1"/>
            <p:nvPr/>
          </p:nvSpPr>
          <p:spPr>
            <a:xfrm>
              <a:off x="1195200" y="3067200"/>
              <a:ext cx="25648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8" name="TextBox 47">
              <a:extLst>
                <a:ext uri="{FF2B5EF4-FFF2-40B4-BE49-F238E27FC236}">
                  <a16:creationId xmlns:a16="http://schemas.microsoft.com/office/drawing/2014/main" id="{83F54BCD-7F4F-4CE7-ADE2-32A6208C4A3B}"/>
                </a:ext>
              </a:extLst>
            </p:cNvPr>
            <p:cNvSpPr txBox="1"/>
            <p:nvPr/>
          </p:nvSpPr>
          <p:spPr>
            <a:xfrm>
              <a:off x="1195200" y="3308400"/>
              <a:ext cx="25648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49" name="TextBox 48">
              <a:extLst>
                <a:ext uri="{FF2B5EF4-FFF2-40B4-BE49-F238E27FC236}">
                  <a16:creationId xmlns:a16="http://schemas.microsoft.com/office/drawing/2014/main" id="{6847A186-B983-4A7D-B4DF-DC04A9506734}"/>
                </a:ext>
              </a:extLst>
            </p:cNvPr>
            <p:cNvSpPr txBox="1"/>
            <p:nvPr/>
          </p:nvSpPr>
          <p:spPr>
            <a:xfrm>
              <a:off x="1195200" y="3549600"/>
              <a:ext cx="25648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50" name="TextBox 49">
              <a:extLst>
                <a:ext uri="{FF2B5EF4-FFF2-40B4-BE49-F238E27FC236}">
                  <a16:creationId xmlns:a16="http://schemas.microsoft.com/office/drawing/2014/main" id="{A896AC5E-A745-4FF8-902D-763AF8394B64}"/>
                </a:ext>
              </a:extLst>
            </p:cNvPr>
            <p:cNvSpPr txBox="1"/>
            <p:nvPr/>
          </p:nvSpPr>
          <p:spPr>
            <a:xfrm>
              <a:off x="1195200" y="3787200"/>
              <a:ext cx="25648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54" name="TextBox 53">
              <a:extLst>
                <a:ext uri="{FF2B5EF4-FFF2-40B4-BE49-F238E27FC236}">
                  <a16:creationId xmlns:a16="http://schemas.microsoft.com/office/drawing/2014/main" id="{9A91E61C-8E78-4BA6-9B96-5DC899926DF3}"/>
                </a:ext>
              </a:extLst>
            </p:cNvPr>
            <p:cNvSpPr txBox="1"/>
            <p:nvPr/>
          </p:nvSpPr>
          <p:spPr>
            <a:xfrm>
              <a:off x="1387561" y="40284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117" name="Group 116">
              <a:extLst>
                <a:ext uri="{FF2B5EF4-FFF2-40B4-BE49-F238E27FC236}">
                  <a16:creationId xmlns:a16="http://schemas.microsoft.com/office/drawing/2014/main" id="{CD92501E-0FF1-40FF-842B-3B9071055443}"/>
                </a:ext>
              </a:extLst>
            </p:cNvPr>
            <p:cNvGrpSpPr/>
            <p:nvPr/>
          </p:nvGrpSpPr>
          <p:grpSpPr>
            <a:xfrm>
              <a:off x="5077303" y="5286434"/>
              <a:ext cx="2046445" cy="153888"/>
              <a:chOff x="2160000" y="5147320"/>
              <a:chExt cx="2046445" cy="153888"/>
            </a:xfrm>
          </p:grpSpPr>
          <p:sp>
            <p:nvSpPr>
              <p:cNvPr id="112" name="object 14">
                <a:extLst>
                  <a:ext uri="{FF2B5EF4-FFF2-40B4-BE49-F238E27FC236}">
                    <a16:creationId xmlns:a16="http://schemas.microsoft.com/office/drawing/2014/main" id="{FD5950C5-419E-4625-95CC-0260A5E8EEC3}"/>
                  </a:ext>
                </a:extLst>
              </p:cNvPr>
              <p:cNvSpPr/>
              <p:nvPr/>
            </p:nvSpPr>
            <p:spPr>
              <a:xfrm>
                <a:off x="2160000" y="516532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3" name="TextBox 112">
                <a:extLst>
                  <a:ext uri="{FF2B5EF4-FFF2-40B4-BE49-F238E27FC236}">
                    <a16:creationId xmlns:a16="http://schemas.microsoft.com/office/drawing/2014/main" id="{612C1630-BE0B-403F-95AC-D6FB3019B11B}"/>
                  </a:ext>
                </a:extLst>
              </p:cNvPr>
              <p:cNvSpPr txBox="1"/>
              <p:nvPr/>
            </p:nvSpPr>
            <p:spPr>
              <a:xfrm>
                <a:off x="2340550" y="5147320"/>
                <a:ext cx="1865895"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Children newly infected with HIV</a:t>
                </a:r>
              </a:p>
            </p:txBody>
          </p:sp>
        </p:grpSp>
        <p:grpSp>
          <p:nvGrpSpPr>
            <p:cNvPr id="116" name="Group 115">
              <a:extLst>
                <a:ext uri="{FF2B5EF4-FFF2-40B4-BE49-F238E27FC236}">
                  <a16:creationId xmlns:a16="http://schemas.microsoft.com/office/drawing/2014/main" id="{9EF29CB7-DAAD-40CC-9F9E-5C0A1310737D}"/>
                </a:ext>
              </a:extLst>
            </p:cNvPr>
            <p:cNvGrpSpPr/>
            <p:nvPr/>
          </p:nvGrpSpPr>
          <p:grpSpPr>
            <a:xfrm>
              <a:off x="2557303" y="5286434"/>
              <a:ext cx="2110566" cy="153888"/>
              <a:chOff x="2160000" y="4931320"/>
              <a:chExt cx="2110566" cy="153888"/>
            </a:xfrm>
          </p:grpSpPr>
          <p:sp>
            <p:nvSpPr>
              <p:cNvPr id="114" name="object 13">
                <a:extLst>
                  <a:ext uri="{FF2B5EF4-FFF2-40B4-BE49-F238E27FC236}">
                    <a16:creationId xmlns:a16="http://schemas.microsoft.com/office/drawing/2014/main" id="{5C6B7841-0189-4D95-B67C-028CB8920ED3}"/>
                  </a:ext>
                </a:extLst>
              </p:cNvPr>
              <p:cNvSpPr/>
              <p:nvPr/>
            </p:nvSpPr>
            <p:spPr>
              <a:xfrm>
                <a:off x="2160000" y="494932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5" name="TextBox 114">
                <a:extLst>
                  <a:ext uri="{FF2B5EF4-FFF2-40B4-BE49-F238E27FC236}">
                    <a16:creationId xmlns:a16="http://schemas.microsoft.com/office/drawing/2014/main" id="{169317BC-111B-400E-80B2-0DD5B78E86D4}"/>
                  </a:ext>
                </a:extLst>
              </p:cNvPr>
              <p:cNvSpPr txBox="1"/>
              <p:nvPr/>
            </p:nvSpPr>
            <p:spPr>
              <a:xfrm>
                <a:off x="2340550" y="4931320"/>
                <a:ext cx="1930016"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Any birth to women living with HIV</a:t>
                </a:r>
              </a:p>
            </p:txBody>
          </p:sp>
        </p:grpSp>
        <p:sp>
          <p:nvSpPr>
            <p:cNvPr id="32" name="TextBox 31">
              <a:extLst>
                <a:ext uri="{FF2B5EF4-FFF2-40B4-BE49-F238E27FC236}">
                  <a16:creationId xmlns:a16="http://schemas.microsoft.com/office/drawing/2014/main" id="{E36538D3-DC1D-4A18-AAB8-4688A9B72DA5}"/>
                </a:ext>
              </a:extLst>
            </p:cNvPr>
            <p:cNvSpPr txBox="1"/>
            <p:nvPr/>
          </p:nvSpPr>
          <p:spPr>
            <a:xfrm>
              <a:off x="1195199" y="2347200"/>
              <a:ext cx="25648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4" name="TextBox 33">
              <a:extLst>
                <a:ext uri="{FF2B5EF4-FFF2-40B4-BE49-F238E27FC236}">
                  <a16:creationId xmlns:a16="http://schemas.microsoft.com/office/drawing/2014/main" id="{496C1DA8-3AA4-45D1-9B3B-D8BD8500F322}"/>
                </a:ext>
              </a:extLst>
            </p:cNvPr>
            <p:cNvSpPr txBox="1"/>
            <p:nvPr/>
          </p:nvSpPr>
          <p:spPr>
            <a:xfrm>
              <a:off x="1194182" y="2109600"/>
              <a:ext cx="25648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5" name="TextBox 34">
              <a:extLst>
                <a:ext uri="{FF2B5EF4-FFF2-40B4-BE49-F238E27FC236}">
                  <a16:creationId xmlns:a16="http://schemas.microsoft.com/office/drawing/2014/main" id="{20284591-19AB-4898-8C93-82D63A0F3D17}"/>
                </a:ext>
              </a:extLst>
            </p:cNvPr>
            <p:cNvSpPr txBox="1"/>
            <p:nvPr/>
          </p:nvSpPr>
          <p:spPr>
            <a:xfrm>
              <a:off x="1194182" y="2588400"/>
              <a:ext cx="25648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6000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154486186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6326DBC-BB12-476C-BDB0-581ABE464C2A}"/>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infants receiving HIV testing in the first 4–6 weeks,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Caribbean, 2018</a:t>
              </a:r>
            </a:p>
          </p:txBody>
        </p:sp>
        <p:sp>
          <p:nvSpPr>
            <p:cNvPr id="55" name="Rectangle 54">
              <a:extLst>
                <a:ext uri="{FF2B5EF4-FFF2-40B4-BE49-F238E27FC236}">
                  <a16:creationId xmlns:a16="http://schemas.microsoft.com/office/drawing/2014/main" id="{BA8324B7-9CD2-4DEC-90E8-5BEB0ADF4D73}"/>
                </a:ext>
              </a:extLst>
            </p:cNvPr>
            <p:cNvSpPr/>
            <p:nvPr/>
          </p:nvSpPr>
          <p:spPr>
            <a:xfrm>
              <a:off x="360000" y="6030000"/>
              <a:ext cx="6943739" cy="12311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2019 Global AIDS Monitoring.</a:t>
              </a:r>
            </a:p>
          </p:txBody>
        </p:sp>
        <p:sp>
          <p:nvSpPr>
            <p:cNvPr id="47" name="object 110">
              <a:extLst>
                <a:ext uri="{FF2B5EF4-FFF2-40B4-BE49-F238E27FC236}">
                  <a16:creationId xmlns:a16="http://schemas.microsoft.com/office/drawing/2014/main" id="{4D0DB7FE-C1DC-4104-9612-B8AD4A857909}"/>
                </a:ext>
              </a:extLst>
            </p:cNvPr>
            <p:cNvSpPr/>
            <p:nvPr/>
          </p:nvSpPr>
          <p:spPr>
            <a:xfrm>
              <a:off x="1349450" y="2052000"/>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1" name="TextBox 60">
              <a:extLst>
                <a:ext uri="{FF2B5EF4-FFF2-40B4-BE49-F238E27FC236}">
                  <a16:creationId xmlns:a16="http://schemas.microsoft.com/office/drawing/2014/main" id="{429BB495-A891-42D1-BCC7-EF3A74FF4D0E}"/>
                </a:ext>
              </a:extLst>
            </p:cNvPr>
            <p:cNvSpPr txBox="1"/>
            <p:nvPr/>
          </p:nvSpPr>
          <p:spPr>
            <a:xfrm>
              <a:off x="630000" y="2358000"/>
              <a:ext cx="138499" cy="1488916"/>
            </a:xfrm>
            <a:prstGeom prst="rect">
              <a:avLst/>
            </a:prstGeom>
            <a:noFill/>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1A52C3EB-267D-4863-BD39-CF709390DBA3}"/>
                </a:ext>
              </a:extLst>
            </p:cNvPr>
            <p:cNvSpPr txBox="1"/>
            <p:nvPr/>
          </p:nvSpPr>
          <p:spPr>
            <a:xfrm>
              <a:off x="1062000" y="19800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4" name="TextBox 113">
              <a:extLst>
                <a:ext uri="{FF2B5EF4-FFF2-40B4-BE49-F238E27FC236}">
                  <a16:creationId xmlns:a16="http://schemas.microsoft.com/office/drawing/2014/main" id="{2A859A9F-45CB-4AD4-AD11-CB6A54007741}"/>
                </a:ext>
              </a:extLst>
            </p:cNvPr>
            <p:cNvSpPr txBox="1"/>
            <p:nvPr/>
          </p:nvSpPr>
          <p:spPr>
            <a:xfrm>
              <a:off x="1126120" y="241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6" name="TextBox 115">
              <a:extLst>
                <a:ext uri="{FF2B5EF4-FFF2-40B4-BE49-F238E27FC236}">
                  <a16:creationId xmlns:a16="http://schemas.microsoft.com/office/drawing/2014/main" id="{F3AFCBF9-C680-4680-BF45-F4492694C7EC}"/>
                </a:ext>
              </a:extLst>
            </p:cNvPr>
            <p:cNvSpPr txBox="1"/>
            <p:nvPr/>
          </p:nvSpPr>
          <p:spPr>
            <a:xfrm>
              <a:off x="1126120" y="284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18" name="TextBox 117">
              <a:extLst>
                <a:ext uri="{FF2B5EF4-FFF2-40B4-BE49-F238E27FC236}">
                  <a16:creationId xmlns:a16="http://schemas.microsoft.com/office/drawing/2014/main" id="{37C7392C-3B87-4EF9-AA55-164AAC14122E}"/>
                </a:ext>
              </a:extLst>
            </p:cNvPr>
            <p:cNvSpPr txBox="1"/>
            <p:nvPr/>
          </p:nvSpPr>
          <p:spPr>
            <a:xfrm>
              <a:off x="1126120" y="327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0" name="TextBox 119">
              <a:extLst>
                <a:ext uri="{FF2B5EF4-FFF2-40B4-BE49-F238E27FC236}">
                  <a16:creationId xmlns:a16="http://schemas.microsoft.com/office/drawing/2014/main" id="{7120683D-11BB-4D5C-B1EB-28A7713DB485}"/>
                </a:ext>
              </a:extLst>
            </p:cNvPr>
            <p:cNvSpPr txBox="1"/>
            <p:nvPr/>
          </p:nvSpPr>
          <p:spPr>
            <a:xfrm>
              <a:off x="1126120" y="370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22" name="TextBox 121">
              <a:extLst>
                <a:ext uri="{FF2B5EF4-FFF2-40B4-BE49-F238E27FC236}">
                  <a16:creationId xmlns:a16="http://schemas.microsoft.com/office/drawing/2014/main" id="{08DE9300-7A36-458D-8DC8-E9EB505387A3}"/>
                </a:ext>
              </a:extLst>
            </p:cNvPr>
            <p:cNvSpPr txBox="1"/>
            <p:nvPr/>
          </p:nvSpPr>
          <p:spPr>
            <a:xfrm>
              <a:off x="1190240" y="414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8" name="object 54">
              <a:extLst>
                <a:ext uri="{FF2B5EF4-FFF2-40B4-BE49-F238E27FC236}">
                  <a16:creationId xmlns:a16="http://schemas.microsoft.com/office/drawing/2014/main" id="{C5DE48D0-7FD3-48F9-9728-F43DCDD42FE8}"/>
                </a:ext>
              </a:extLst>
            </p:cNvPr>
            <p:cNvSpPr txBox="1"/>
            <p:nvPr/>
          </p:nvSpPr>
          <p:spPr>
            <a:xfrm>
              <a:off x="1350000" y="43272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Antigua and Barbuda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0" name="object 54">
              <a:extLst>
                <a:ext uri="{FF2B5EF4-FFF2-40B4-BE49-F238E27FC236}">
                  <a16:creationId xmlns:a16="http://schemas.microsoft.com/office/drawing/2014/main" id="{8D1D1F53-F98F-4DC3-98EE-D4299922420C}"/>
                </a:ext>
              </a:extLst>
            </p:cNvPr>
            <p:cNvSpPr txBox="1"/>
            <p:nvPr/>
          </p:nvSpPr>
          <p:spPr>
            <a:xfrm>
              <a:off x="4230000" y="43272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Grenada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2" name="object 54">
              <a:extLst>
                <a:ext uri="{FF2B5EF4-FFF2-40B4-BE49-F238E27FC236}">
                  <a16:creationId xmlns:a16="http://schemas.microsoft.com/office/drawing/2014/main" id="{548B7884-290E-4A20-BC4C-C8E7903249B2}"/>
                </a:ext>
              </a:extLst>
            </p:cNvPr>
            <p:cNvSpPr txBox="1"/>
            <p:nvPr/>
          </p:nvSpPr>
          <p:spPr>
            <a:xfrm>
              <a:off x="5670000" y="43272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Haiti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(2015)</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3" name="object 54">
              <a:extLst>
                <a:ext uri="{FF2B5EF4-FFF2-40B4-BE49-F238E27FC236}">
                  <a16:creationId xmlns:a16="http://schemas.microsoft.com/office/drawing/2014/main" id="{39F95EA2-9ED6-42D6-9C9A-1F9E048787B8}"/>
                </a:ext>
              </a:extLst>
            </p:cNvPr>
            <p:cNvSpPr txBox="1"/>
            <p:nvPr/>
          </p:nvSpPr>
          <p:spPr>
            <a:xfrm>
              <a:off x="2790000" y="43272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Dominica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4" name="object 54">
              <a:extLst>
                <a:ext uri="{FF2B5EF4-FFF2-40B4-BE49-F238E27FC236}">
                  <a16:creationId xmlns:a16="http://schemas.microsoft.com/office/drawing/2014/main" id="{A7F675BA-22B8-4E9C-8815-B099282F27B0}"/>
                </a:ext>
              </a:extLst>
            </p:cNvPr>
            <p:cNvSpPr txBox="1"/>
            <p:nvPr/>
          </p:nvSpPr>
          <p:spPr>
            <a:xfrm>
              <a:off x="4950000" y="43272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Guyana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(2015)</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5" name="object 54">
              <a:extLst>
                <a:ext uri="{FF2B5EF4-FFF2-40B4-BE49-F238E27FC236}">
                  <a16:creationId xmlns:a16="http://schemas.microsoft.com/office/drawing/2014/main" id="{10D94FF2-B057-44C8-9C55-5004297A3C4C}"/>
                </a:ext>
              </a:extLst>
            </p:cNvPr>
            <p:cNvSpPr txBox="1"/>
            <p:nvPr/>
          </p:nvSpPr>
          <p:spPr>
            <a:xfrm>
              <a:off x="6390000" y="43272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Saint Lucia</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8" name="object 54">
              <a:extLst>
                <a:ext uri="{FF2B5EF4-FFF2-40B4-BE49-F238E27FC236}">
                  <a16:creationId xmlns:a16="http://schemas.microsoft.com/office/drawing/2014/main" id="{6693C064-96AA-4898-BF57-516A2B5BCED3}"/>
                </a:ext>
              </a:extLst>
            </p:cNvPr>
            <p:cNvSpPr txBox="1"/>
            <p:nvPr/>
          </p:nvSpPr>
          <p:spPr>
            <a:xfrm>
              <a:off x="2070000" y="43272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Bahamas</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9" name="object 54">
              <a:extLst>
                <a:ext uri="{FF2B5EF4-FFF2-40B4-BE49-F238E27FC236}">
                  <a16:creationId xmlns:a16="http://schemas.microsoft.com/office/drawing/2014/main" id="{1616A9E5-C8EA-4396-B60E-57F1585929BA}"/>
                </a:ext>
              </a:extLst>
            </p:cNvPr>
            <p:cNvSpPr txBox="1"/>
            <p:nvPr/>
          </p:nvSpPr>
          <p:spPr>
            <a:xfrm>
              <a:off x="3510000" y="4327200"/>
              <a:ext cx="72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Dominican Republic</a:t>
              </a:r>
              <a:endParaRPr kumimoji="0" sz="10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5" name="object 104">
              <a:extLst>
                <a:ext uri="{FF2B5EF4-FFF2-40B4-BE49-F238E27FC236}">
                  <a16:creationId xmlns:a16="http://schemas.microsoft.com/office/drawing/2014/main" id="{CF8D47CB-13CC-4D25-A8D9-A1CBAFD66172}"/>
                </a:ext>
              </a:extLst>
            </p:cNvPr>
            <p:cNvSpPr/>
            <p:nvPr/>
          </p:nvSpPr>
          <p:spPr>
            <a:xfrm>
              <a:off x="1350000" y="4212000"/>
              <a:ext cx="5760000" cy="0"/>
            </a:xfrm>
            <a:custGeom>
              <a:avLst/>
              <a:gdLst/>
              <a:ahLst/>
              <a:cxnLst/>
              <a:rect l="l" t="t" r="r" b="b"/>
              <a:pathLst>
                <a:path w="2435860">
                  <a:moveTo>
                    <a:pt x="0" y="0"/>
                  </a:moveTo>
                  <a:lnTo>
                    <a:pt x="2435352"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0" name="object 7">
              <a:extLst>
                <a:ext uri="{FF2B5EF4-FFF2-40B4-BE49-F238E27FC236}">
                  <a16:creationId xmlns:a16="http://schemas.microsoft.com/office/drawing/2014/main" id="{AEB32B47-503B-4F1A-948C-BBD80EABBD1C}"/>
                </a:ext>
              </a:extLst>
            </p:cNvPr>
            <p:cNvSpPr/>
            <p:nvPr/>
          </p:nvSpPr>
          <p:spPr>
            <a:xfrm>
              <a:off x="1584000" y="2051993"/>
              <a:ext cx="252000" cy="2160006"/>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object 7">
              <a:extLst>
                <a:ext uri="{FF2B5EF4-FFF2-40B4-BE49-F238E27FC236}">
                  <a16:creationId xmlns:a16="http://schemas.microsoft.com/office/drawing/2014/main" id="{61096869-78D0-4A26-BA56-9EDEE7DC3ECB}"/>
                </a:ext>
              </a:extLst>
            </p:cNvPr>
            <p:cNvSpPr/>
            <p:nvPr/>
          </p:nvSpPr>
          <p:spPr>
            <a:xfrm>
              <a:off x="2304000" y="2928626"/>
              <a:ext cx="252000" cy="1283373"/>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1" name="object 7">
              <a:extLst>
                <a:ext uri="{FF2B5EF4-FFF2-40B4-BE49-F238E27FC236}">
                  <a16:creationId xmlns:a16="http://schemas.microsoft.com/office/drawing/2014/main" id="{393BF2C2-391A-40F6-AD6A-0D633E00FFDA}"/>
                </a:ext>
              </a:extLst>
            </p:cNvPr>
            <p:cNvSpPr/>
            <p:nvPr/>
          </p:nvSpPr>
          <p:spPr>
            <a:xfrm>
              <a:off x="3024000" y="2051994"/>
              <a:ext cx="252000" cy="2160006"/>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3" name="object 7">
              <a:extLst>
                <a:ext uri="{FF2B5EF4-FFF2-40B4-BE49-F238E27FC236}">
                  <a16:creationId xmlns:a16="http://schemas.microsoft.com/office/drawing/2014/main" id="{6703E2D7-7381-41B4-B9A6-541C92894F4A}"/>
                </a:ext>
              </a:extLst>
            </p:cNvPr>
            <p:cNvSpPr/>
            <p:nvPr/>
          </p:nvSpPr>
          <p:spPr>
            <a:xfrm>
              <a:off x="3744000" y="2750160"/>
              <a:ext cx="252000" cy="1461840"/>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object 7">
              <a:extLst>
                <a:ext uri="{FF2B5EF4-FFF2-40B4-BE49-F238E27FC236}">
                  <a16:creationId xmlns:a16="http://schemas.microsoft.com/office/drawing/2014/main" id="{B145E7F2-A788-44C0-A68C-F9C6A3E77B58}"/>
                </a:ext>
              </a:extLst>
            </p:cNvPr>
            <p:cNvSpPr/>
            <p:nvPr/>
          </p:nvSpPr>
          <p:spPr>
            <a:xfrm>
              <a:off x="4464000" y="2051990"/>
              <a:ext cx="252000" cy="2160010"/>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6" name="object 7">
              <a:extLst>
                <a:ext uri="{FF2B5EF4-FFF2-40B4-BE49-F238E27FC236}">
                  <a16:creationId xmlns:a16="http://schemas.microsoft.com/office/drawing/2014/main" id="{DCFC9956-6FDA-48C7-A5FB-C5A0E2C89DCF}"/>
                </a:ext>
              </a:extLst>
            </p:cNvPr>
            <p:cNvSpPr/>
            <p:nvPr/>
          </p:nvSpPr>
          <p:spPr>
            <a:xfrm>
              <a:off x="5184000" y="2888803"/>
              <a:ext cx="252000" cy="1323198"/>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9" name="object 7">
              <a:extLst>
                <a:ext uri="{FF2B5EF4-FFF2-40B4-BE49-F238E27FC236}">
                  <a16:creationId xmlns:a16="http://schemas.microsoft.com/office/drawing/2014/main" id="{D3D0ED50-F7AA-449C-96C2-8B9E08536BD7}"/>
                </a:ext>
              </a:extLst>
            </p:cNvPr>
            <p:cNvSpPr/>
            <p:nvPr/>
          </p:nvSpPr>
          <p:spPr>
            <a:xfrm>
              <a:off x="5904000" y="3215261"/>
              <a:ext cx="252000" cy="996739"/>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object 7">
              <a:extLst>
                <a:ext uri="{FF2B5EF4-FFF2-40B4-BE49-F238E27FC236}">
                  <a16:creationId xmlns:a16="http://schemas.microsoft.com/office/drawing/2014/main" id="{EC66062B-9D0C-4F87-83D6-7D8BAA1DDC58}"/>
                </a:ext>
              </a:extLst>
            </p:cNvPr>
            <p:cNvSpPr/>
            <p:nvPr/>
          </p:nvSpPr>
          <p:spPr>
            <a:xfrm>
              <a:off x="6624000" y="2668026"/>
              <a:ext cx="252000" cy="1543975"/>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198" name="TextBox 197">
              <a:extLst>
                <a:ext uri="{FF2B5EF4-FFF2-40B4-BE49-F238E27FC236}">
                  <a16:creationId xmlns:a16="http://schemas.microsoft.com/office/drawing/2014/main" id="{8F4E3211-38C1-40B2-AE2D-827FCAB79E5E}"/>
                </a:ext>
              </a:extLst>
            </p:cNvPr>
            <p:cNvSpPr txBox="1"/>
            <p:nvPr/>
          </p:nvSpPr>
          <p:spPr>
            <a:xfrm>
              <a:off x="1126120" y="2196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99" name="TextBox 198">
              <a:extLst>
                <a:ext uri="{FF2B5EF4-FFF2-40B4-BE49-F238E27FC236}">
                  <a16:creationId xmlns:a16="http://schemas.microsoft.com/office/drawing/2014/main" id="{ECF338F7-A7B2-484E-9E22-F33AD52F6F4F}"/>
                </a:ext>
              </a:extLst>
            </p:cNvPr>
            <p:cNvSpPr txBox="1"/>
            <p:nvPr/>
          </p:nvSpPr>
          <p:spPr>
            <a:xfrm>
              <a:off x="1126120" y="2628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00" name="TextBox 199">
              <a:extLst>
                <a:ext uri="{FF2B5EF4-FFF2-40B4-BE49-F238E27FC236}">
                  <a16:creationId xmlns:a16="http://schemas.microsoft.com/office/drawing/2014/main" id="{46F123D1-BA30-408C-BEAD-11811BFD4750}"/>
                </a:ext>
              </a:extLst>
            </p:cNvPr>
            <p:cNvSpPr txBox="1"/>
            <p:nvPr/>
          </p:nvSpPr>
          <p:spPr>
            <a:xfrm>
              <a:off x="1126120" y="306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01" name="TextBox 200">
              <a:extLst>
                <a:ext uri="{FF2B5EF4-FFF2-40B4-BE49-F238E27FC236}">
                  <a16:creationId xmlns:a16="http://schemas.microsoft.com/office/drawing/2014/main" id="{4966A662-B90C-46C1-B90B-2D76CA805A01}"/>
                </a:ext>
              </a:extLst>
            </p:cNvPr>
            <p:cNvSpPr txBox="1"/>
            <p:nvPr/>
          </p:nvSpPr>
          <p:spPr>
            <a:xfrm>
              <a:off x="1126120" y="3492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02" name="TextBox 201">
              <a:extLst>
                <a:ext uri="{FF2B5EF4-FFF2-40B4-BE49-F238E27FC236}">
                  <a16:creationId xmlns:a16="http://schemas.microsoft.com/office/drawing/2014/main" id="{CF0BF7E7-D653-43EB-9B1C-237D46D52A4D}"/>
                </a:ext>
              </a:extLst>
            </p:cNvPr>
            <p:cNvSpPr txBox="1"/>
            <p:nvPr/>
          </p:nvSpPr>
          <p:spPr>
            <a:xfrm>
              <a:off x="1126120" y="3924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80000753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DA5D810-76E8-461B-9CB8-FDA0DCAE4503}"/>
              </a:ext>
            </a:extLst>
          </p:cNvPr>
          <p:cNvGrpSpPr/>
          <p:nvPr/>
        </p:nvGrpSpPr>
        <p:grpSpPr>
          <a:xfrm>
            <a:off x="0" y="0"/>
            <a:ext cx="10285200" cy="5760000"/>
            <a:chOff x="0" y="0"/>
            <a:chExt cx="10285200" cy="5760000"/>
          </a:xfrm>
        </p:grpSpPr>
        <p:grpSp>
          <p:nvGrpSpPr>
            <p:cNvPr id="2" name="Group 1">
              <a:extLst>
                <a:ext uri="{FF2B5EF4-FFF2-40B4-BE49-F238E27FC236}">
                  <a16:creationId xmlns:a16="http://schemas.microsoft.com/office/drawing/2014/main" id="{D2E054D9-EFC9-4F27-9BAB-5E948C6682CF}"/>
                </a:ext>
              </a:extLst>
            </p:cNvPr>
            <p:cNvGrpSpPr/>
            <p:nvPr/>
          </p:nvGrpSpPr>
          <p:grpSpPr>
            <a:xfrm>
              <a:off x="0" y="1440000"/>
              <a:ext cx="10285200" cy="4320000"/>
              <a:chOff x="0" y="1440000"/>
              <a:chExt cx="10285200" cy="4320000"/>
            </a:xfrm>
          </p:grpSpPr>
          <p:sp>
            <p:nvSpPr>
              <p:cNvPr id="113" name="Rectangle 112">
                <a:extLst>
                  <a:ext uri="{FF2B5EF4-FFF2-40B4-BE49-F238E27FC236}">
                    <a16:creationId xmlns:a16="http://schemas.microsoft.com/office/drawing/2014/main" id="{8AFBC85E-F8EC-4239-8753-873FD625CBF4}"/>
                  </a:ext>
                </a:extLst>
              </p:cNvPr>
              <p:cNvSpPr/>
              <p:nvPr/>
            </p:nvSpPr>
            <p:spPr>
              <a:xfrm>
                <a:off x="0" y="1440000"/>
                <a:ext cx="5040000" cy="432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endPar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95" name="Rectangle 194">
                <a:extLst>
                  <a:ext uri="{FF2B5EF4-FFF2-40B4-BE49-F238E27FC236}">
                    <a16:creationId xmlns:a16="http://schemas.microsoft.com/office/drawing/2014/main" id="{C5CD42CC-8745-4411-8BBE-4757FB239D75}"/>
                  </a:ext>
                </a:extLst>
              </p:cNvPr>
              <p:cNvSpPr/>
              <p:nvPr/>
            </p:nvSpPr>
            <p:spPr>
              <a:xfrm>
                <a:off x="5245200" y="1440000"/>
                <a:ext cx="5040000" cy="432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endPar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grpSp>
        <p:sp>
          <p:nvSpPr>
            <p:cNvPr id="21" name="Rectangle 20">
              <a:extLst>
                <a:ext uri="{FF2B5EF4-FFF2-40B4-BE49-F238E27FC236}">
                  <a16:creationId xmlns:a16="http://schemas.microsoft.com/office/drawing/2014/main" id="{31F09C0B-1377-4C31-A376-657BE2B24ABC}"/>
                </a:ext>
              </a:extLst>
            </p:cNvPr>
            <p:cNvSpPr/>
            <p:nvPr/>
          </p:nvSpPr>
          <p:spPr>
            <a:xfrm>
              <a:off x="0" y="0"/>
              <a:ext cx="5040000" cy="144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80000" rIns="180000"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8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men and women aged 15–49 years with discriminatory attitudes towards  people living with HIV</a:t>
              </a:r>
            </a:p>
          </p:txBody>
        </p:sp>
        <p:sp>
          <p:nvSpPr>
            <p:cNvPr id="95" name="Rectangle 94">
              <a:extLst>
                <a:ext uri="{FF2B5EF4-FFF2-40B4-BE49-F238E27FC236}">
                  <a16:creationId xmlns:a16="http://schemas.microsoft.com/office/drawing/2014/main" id="{82901BC7-0700-41C0-8DB2-C04892DCE002}"/>
                </a:ext>
              </a:extLst>
            </p:cNvPr>
            <p:cNvSpPr/>
            <p:nvPr/>
          </p:nvSpPr>
          <p:spPr>
            <a:xfrm>
              <a:off x="5245200" y="0"/>
              <a:ext cx="5040000" cy="144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0"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8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of ever-married or partnered women aged 15–49 years who experienced physical and/or sexual violence by an intimate partner in the past 12 months</a:t>
              </a:r>
            </a:p>
          </p:txBody>
        </p:sp>
        <p:sp>
          <p:nvSpPr>
            <p:cNvPr id="215" name="Rectangle 214">
              <a:extLst>
                <a:ext uri="{FF2B5EF4-FFF2-40B4-BE49-F238E27FC236}">
                  <a16:creationId xmlns:a16="http://schemas.microsoft.com/office/drawing/2014/main" id="{E6900FF3-CB22-405D-9E13-0A7F051DE1F7}"/>
                </a:ext>
              </a:extLst>
            </p:cNvPr>
            <p:cNvSpPr/>
            <p:nvPr/>
          </p:nvSpPr>
          <p:spPr>
            <a:xfrm>
              <a:off x="0" y="5490000"/>
              <a:ext cx="3896534"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Population-based surveys, 2013–2017, countries with available data.</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6" name="Rectangle 215">
              <a:extLst>
                <a:ext uri="{FF2B5EF4-FFF2-40B4-BE49-F238E27FC236}">
                  <a16:creationId xmlns:a16="http://schemas.microsoft.com/office/drawing/2014/main" id="{A45CD371-7FC1-4F64-9B7A-38E1E7FEDA1C}"/>
                </a:ext>
              </a:extLst>
            </p:cNvPr>
            <p:cNvSpPr/>
            <p:nvPr/>
          </p:nvSpPr>
          <p:spPr>
            <a:xfrm>
              <a:off x="5245200" y="5490000"/>
              <a:ext cx="2360239"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Population-</a:t>
              </a:r>
              <a:r>
                <a:rPr kumimoji="0" lang="fr-CH" sz="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based</a:t>
              </a: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lang="fr-CH" sz="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surveys</a:t>
              </a: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2013–2017.</a:t>
              </a:r>
            </a:p>
          </p:txBody>
        </p:sp>
        <p:sp>
          <p:nvSpPr>
            <p:cNvPr id="188" name="TextBox 187">
              <a:extLst>
                <a:ext uri="{FF2B5EF4-FFF2-40B4-BE49-F238E27FC236}">
                  <a16:creationId xmlns:a16="http://schemas.microsoft.com/office/drawing/2014/main" id="{DA333A02-3CD5-4BEE-88CB-51B8ABC4C696}"/>
                </a:ext>
              </a:extLst>
            </p:cNvPr>
            <p:cNvSpPr txBox="1"/>
            <p:nvPr/>
          </p:nvSpPr>
          <p:spPr>
            <a:xfrm>
              <a:off x="360000" y="1800000"/>
              <a:ext cx="1891543" cy="230832"/>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Caribbean, </a:t>
              </a:r>
              <a:r>
                <a:rPr kumimoji="0" lang="en-GB"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2013–2017</a:t>
              </a:r>
              <a:endParaRPr kumimoji="0" lang="en-CH"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89" name="TextBox 188">
              <a:extLst>
                <a:ext uri="{FF2B5EF4-FFF2-40B4-BE49-F238E27FC236}">
                  <a16:creationId xmlns:a16="http://schemas.microsoft.com/office/drawing/2014/main" id="{0F0179A5-8A7F-4FB6-8A87-C0AD9ED501F0}"/>
                </a:ext>
              </a:extLst>
            </p:cNvPr>
            <p:cNvSpPr txBox="1"/>
            <p:nvPr/>
          </p:nvSpPr>
          <p:spPr>
            <a:xfrm>
              <a:off x="5425200" y="1800000"/>
              <a:ext cx="3323026" cy="230832"/>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Caribbean, </a:t>
              </a:r>
              <a:r>
                <a:rPr kumimoji="0" lang="en-GB"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most recent data, 2013–2017</a:t>
              </a:r>
              <a:endParaRPr kumimoji="0" lang="en-CH" sz="14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197" name="object 54">
              <a:extLst>
                <a:ext uri="{FF2B5EF4-FFF2-40B4-BE49-F238E27FC236}">
                  <a16:creationId xmlns:a16="http://schemas.microsoft.com/office/drawing/2014/main" id="{586CF35B-71D8-4B47-B7F5-2F52010D2ABB}"/>
                </a:ext>
              </a:extLst>
            </p:cNvPr>
            <p:cNvSpPr txBox="1"/>
            <p:nvPr/>
          </p:nvSpPr>
          <p:spPr>
            <a:xfrm>
              <a:off x="1548000" y="4662000"/>
              <a:ext cx="684000" cy="154209"/>
            </a:xfrm>
            <a:prstGeom prst="rect">
              <a:avLst/>
            </a:prstGeom>
          </p:spPr>
          <p:txBody>
            <a:bodyPr vert="horz" wrap="square" lIns="0" tIns="0"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Haiti</a:t>
              </a:r>
            </a:p>
          </p:txBody>
        </p:sp>
        <p:sp>
          <p:nvSpPr>
            <p:cNvPr id="198" name="object 54">
              <a:extLst>
                <a:ext uri="{FF2B5EF4-FFF2-40B4-BE49-F238E27FC236}">
                  <a16:creationId xmlns:a16="http://schemas.microsoft.com/office/drawing/2014/main" id="{E40D62CE-79D9-4F3A-8972-ED777B0D9D65}"/>
                </a:ext>
              </a:extLst>
            </p:cNvPr>
            <p:cNvSpPr txBox="1"/>
            <p:nvPr/>
          </p:nvSpPr>
          <p:spPr>
            <a:xfrm>
              <a:off x="2232000" y="4662000"/>
              <a:ext cx="684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mn-ea"/>
                  <a:cs typeface="Arial"/>
                </a:rPr>
                <a:t>Dominican Republic</a:t>
              </a:r>
            </a:p>
          </p:txBody>
        </p:sp>
        <p:sp>
          <p:nvSpPr>
            <p:cNvPr id="200" name="TextBox 199">
              <a:extLst>
                <a:ext uri="{FF2B5EF4-FFF2-40B4-BE49-F238E27FC236}">
                  <a16:creationId xmlns:a16="http://schemas.microsoft.com/office/drawing/2014/main" id="{48529EF0-89B3-4F99-8331-92EA654595D9}"/>
                </a:ext>
              </a:extLst>
            </p:cNvPr>
            <p:cNvSpPr txBox="1"/>
            <p:nvPr/>
          </p:nvSpPr>
          <p:spPr>
            <a:xfrm>
              <a:off x="390972" y="330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96" name="object 54">
              <a:extLst>
                <a:ext uri="{FF2B5EF4-FFF2-40B4-BE49-F238E27FC236}">
                  <a16:creationId xmlns:a16="http://schemas.microsoft.com/office/drawing/2014/main" id="{614E8D87-B5A5-4564-81CB-F6BF7D4A8BFC}"/>
                </a:ext>
              </a:extLst>
            </p:cNvPr>
            <p:cNvSpPr txBox="1"/>
            <p:nvPr/>
          </p:nvSpPr>
          <p:spPr>
            <a:xfrm>
              <a:off x="864679" y="4662000"/>
              <a:ext cx="684000" cy="154209"/>
            </a:xfrm>
            <a:prstGeom prst="rect">
              <a:avLst/>
            </a:prstGeom>
          </p:spPr>
          <p:txBody>
            <a:bodyPr vert="horz" wrap="square" lIns="0" tIns="0"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Jamaica</a:t>
              </a:r>
            </a:p>
          </p:txBody>
        </p:sp>
        <p:sp>
          <p:nvSpPr>
            <p:cNvPr id="194" name="object 10">
              <a:extLst>
                <a:ext uri="{FF2B5EF4-FFF2-40B4-BE49-F238E27FC236}">
                  <a16:creationId xmlns:a16="http://schemas.microsoft.com/office/drawing/2014/main" id="{1949510F-F639-48DC-836C-2C2860A1BE47}"/>
                </a:ext>
              </a:extLst>
            </p:cNvPr>
            <p:cNvSpPr/>
            <p:nvPr/>
          </p:nvSpPr>
          <p:spPr>
            <a:xfrm>
              <a:off x="864679" y="2412000"/>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9" name="object 54">
              <a:extLst>
                <a:ext uri="{FF2B5EF4-FFF2-40B4-BE49-F238E27FC236}">
                  <a16:creationId xmlns:a16="http://schemas.microsoft.com/office/drawing/2014/main" id="{87ED7BEB-5C9B-48A3-8DC5-56F8C102B912}"/>
                </a:ext>
              </a:extLst>
            </p:cNvPr>
            <p:cNvSpPr txBox="1"/>
            <p:nvPr/>
          </p:nvSpPr>
          <p:spPr>
            <a:xfrm>
              <a:off x="2916000" y="4662000"/>
              <a:ext cx="684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mn-ea"/>
                  <a:cs typeface="Arial"/>
                </a:rPr>
                <a:t>Belize</a:t>
              </a:r>
            </a:p>
          </p:txBody>
        </p:sp>
        <p:sp>
          <p:nvSpPr>
            <p:cNvPr id="201" name="TextBox 200">
              <a:extLst>
                <a:ext uri="{FF2B5EF4-FFF2-40B4-BE49-F238E27FC236}">
                  <a16:creationId xmlns:a16="http://schemas.microsoft.com/office/drawing/2014/main" id="{99F857FE-500A-42F7-949B-0217F0060CB7}"/>
                </a:ext>
              </a:extLst>
            </p:cNvPr>
            <p:cNvSpPr txBox="1"/>
            <p:nvPr/>
          </p:nvSpPr>
          <p:spPr>
            <a:xfrm>
              <a:off x="640120" y="234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5" name="TextBox 204">
              <a:extLst>
                <a:ext uri="{FF2B5EF4-FFF2-40B4-BE49-F238E27FC236}">
                  <a16:creationId xmlns:a16="http://schemas.microsoft.com/office/drawing/2014/main" id="{79A9C748-F72F-47C9-BBB9-687CD7D29946}"/>
                </a:ext>
              </a:extLst>
            </p:cNvPr>
            <p:cNvSpPr txBox="1"/>
            <p:nvPr/>
          </p:nvSpPr>
          <p:spPr>
            <a:xfrm>
              <a:off x="640119" y="288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6" name="TextBox 205">
              <a:extLst>
                <a:ext uri="{FF2B5EF4-FFF2-40B4-BE49-F238E27FC236}">
                  <a16:creationId xmlns:a16="http://schemas.microsoft.com/office/drawing/2014/main" id="{5B47F15C-4D37-40FF-A32B-692FF4548700}"/>
                </a:ext>
              </a:extLst>
            </p:cNvPr>
            <p:cNvSpPr txBox="1"/>
            <p:nvPr/>
          </p:nvSpPr>
          <p:spPr>
            <a:xfrm>
              <a:off x="640119" y="315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7" name="TextBox 206">
              <a:extLst>
                <a:ext uri="{FF2B5EF4-FFF2-40B4-BE49-F238E27FC236}">
                  <a16:creationId xmlns:a16="http://schemas.microsoft.com/office/drawing/2014/main" id="{FF00012A-B4D9-49E5-959A-9FA84EF347F5}"/>
                </a:ext>
              </a:extLst>
            </p:cNvPr>
            <p:cNvSpPr txBox="1"/>
            <p:nvPr/>
          </p:nvSpPr>
          <p:spPr>
            <a:xfrm>
              <a:off x="640119" y="342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8" name="TextBox 207">
              <a:extLst>
                <a:ext uri="{FF2B5EF4-FFF2-40B4-BE49-F238E27FC236}">
                  <a16:creationId xmlns:a16="http://schemas.microsoft.com/office/drawing/2014/main" id="{EB26F0A9-574F-41F3-85F3-F133A35CFA2E}"/>
                </a:ext>
              </a:extLst>
            </p:cNvPr>
            <p:cNvSpPr txBox="1"/>
            <p:nvPr/>
          </p:nvSpPr>
          <p:spPr>
            <a:xfrm>
              <a:off x="640119" y="369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09" name="TextBox 208">
              <a:extLst>
                <a:ext uri="{FF2B5EF4-FFF2-40B4-BE49-F238E27FC236}">
                  <a16:creationId xmlns:a16="http://schemas.microsoft.com/office/drawing/2014/main" id="{21458620-74DF-4857-97E7-66C0E584E729}"/>
                </a:ext>
              </a:extLst>
            </p:cNvPr>
            <p:cNvSpPr txBox="1"/>
            <p:nvPr/>
          </p:nvSpPr>
          <p:spPr>
            <a:xfrm>
              <a:off x="640119" y="396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0" name="TextBox 209">
              <a:extLst>
                <a:ext uri="{FF2B5EF4-FFF2-40B4-BE49-F238E27FC236}">
                  <a16:creationId xmlns:a16="http://schemas.microsoft.com/office/drawing/2014/main" id="{423FA40F-B582-4561-9A69-4E844BCD2E19}"/>
                </a:ext>
              </a:extLst>
            </p:cNvPr>
            <p:cNvSpPr txBox="1"/>
            <p:nvPr/>
          </p:nvSpPr>
          <p:spPr>
            <a:xfrm>
              <a:off x="640120" y="423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1" name="TextBox 210">
              <a:extLst>
                <a:ext uri="{FF2B5EF4-FFF2-40B4-BE49-F238E27FC236}">
                  <a16:creationId xmlns:a16="http://schemas.microsoft.com/office/drawing/2014/main" id="{8EBAFE17-23B6-4250-96C9-FB31E2669B58}"/>
                </a:ext>
              </a:extLst>
            </p:cNvPr>
            <p:cNvSpPr txBox="1"/>
            <p:nvPr/>
          </p:nvSpPr>
          <p:spPr>
            <a:xfrm>
              <a:off x="704240" y="45000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2" name="object 11">
              <a:extLst>
                <a:ext uri="{FF2B5EF4-FFF2-40B4-BE49-F238E27FC236}">
                  <a16:creationId xmlns:a16="http://schemas.microsoft.com/office/drawing/2014/main" id="{0144BFEC-B5C3-4002-8AF6-A4F67D73872A}"/>
                </a:ext>
              </a:extLst>
            </p:cNvPr>
            <p:cNvSpPr/>
            <p:nvPr/>
          </p:nvSpPr>
          <p:spPr>
            <a:xfrm>
              <a:off x="864696" y="4571116"/>
              <a:ext cx="4104000"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9" name="TextBox 218">
              <a:extLst>
                <a:ext uri="{FF2B5EF4-FFF2-40B4-BE49-F238E27FC236}">
                  <a16:creationId xmlns:a16="http://schemas.microsoft.com/office/drawing/2014/main" id="{5B6F7747-99C7-4099-8E78-DFE33E3517F7}"/>
                </a:ext>
              </a:extLst>
            </p:cNvPr>
            <p:cNvSpPr txBox="1"/>
            <p:nvPr/>
          </p:nvSpPr>
          <p:spPr>
            <a:xfrm>
              <a:off x="5652000" y="33012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54" name="object 7">
              <a:extLst>
                <a:ext uri="{FF2B5EF4-FFF2-40B4-BE49-F238E27FC236}">
                  <a16:creationId xmlns:a16="http://schemas.microsoft.com/office/drawing/2014/main" id="{0D70CD33-1D3E-4E7D-8419-928D90B64B55}"/>
                </a:ext>
              </a:extLst>
            </p:cNvPr>
            <p:cNvSpPr/>
            <p:nvPr/>
          </p:nvSpPr>
          <p:spPr>
            <a:xfrm>
              <a:off x="7560000" y="2903042"/>
              <a:ext cx="360000" cy="1668957"/>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6" name="object 10">
              <a:extLst>
                <a:ext uri="{FF2B5EF4-FFF2-40B4-BE49-F238E27FC236}">
                  <a16:creationId xmlns:a16="http://schemas.microsoft.com/office/drawing/2014/main" id="{C4EAD8EA-C4F6-41A3-99D6-B66B2E412190}"/>
                </a:ext>
              </a:extLst>
            </p:cNvPr>
            <p:cNvSpPr/>
            <p:nvPr/>
          </p:nvSpPr>
          <p:spPr>
            <a:xfrm>
              <a:off x="6120000" y="2412000"/>
              <a:ext cx="0" cy="2160000"/>
            </a:xfrm>
            <a:custGeom>
              <a:avLst/>
              <a:gdLst/>
              <a:ahLst/>
              <a:cxnLst/>
              <a:rect l="l" t="t" r="r" b="b"/>
              <a:pathLst>
                <a:path h="1504950">
                  <a:moveTo>
                    <a:pt x="0" y="0"/>
                  </a:moveTo>
                  <a:lnTo>
                    <a:pt x="0" y="150434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7" name="object 54">
              <a:extLst>
                <a:ext uri="{FF2B5EF4-FFF2-40B4-BE49-F238E27FC236}">
                  <a16:creationId xmlns:a16="http://schemas.microsoft.com/office/drawing/2014/main" id="{22708615-5E9B-42CB-AFF1-E4813AD577EB}"/>
                </a:ext>
              </a:extLst>
            </p:cNvPr>
            <p:cNvSpPr txBox="1"/>
            <p:nvPr/>
          </p:nvSpPr>
          <p:spPr>
            <a:xfrm>
              <a:off x="6120000" y="4662000"/>
              <a:ext cx="1080000" cy="154209"/>
            </a:xfrm>
            <a:prstGeom prst="rect">
              <a:avLst/>
            </a:prstGeom>
          </p:spPr>
          <p:txBody>
            <a:bodyPr vert="horz" wrap="square" lIns="0" tIns="0" rIns="0" bIns="0" rtlCol="0" anchor="t" anchorCtr="0">
              <a:no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Dominican Republic</a:t>
              </a:r>
              <a:endPar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58" name="object 54">
              <a:extLst>
                <a:ext uri="{FF2B5EF4-FFF2-40B4-BE49-F238E27FC236}">
                  <a16:creationId xmlns:a16="http://schemas.microsoft.com/office/drawing/2014/main" id="{97D59E5A-EE83-4640-BAD4-4F1F485E9E2D}"/>
                </a:ext>
              </a:extLst>
            </p:cNvPr>
            <p:cNvSpPr txBox="1"/>
            <p:nvPr/>
          </p:nvSpPr>
          <p:spPr>
            <a:xfrm>
              <a:off x="8280000" y="4662000"/>
              <a:ext cx="1080000" cy="154209"/>
            </a:xfrm>
            <a:prstGeom prst="rect">
              <a:avLst/>
            </a:prstGeom>
          </p:spPr>
          <p:txBody>
            <a:bodyPr vert="horz" wrap="square" lIns="0" tIns="0" rIns="0" bIns="0" rtlCol="0" anchor="t" anchorCtr="0">
              <a:no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Cuba</a:t>
              </a:r>
            </a:p>
          </p:txBody>
        </p:sp>
        <p:sp>
          <p:nvSpPr>
            <p:cNvPr id="260" name="TextBox 259">
              <a:extLst>
                <a:ext uri="{FF2B5EF4-FFF2-40B4-BE49-F238E27FC236}">
                  <a16:creationId xmlns:a16="http://schemas.microsoft.com/office/drawing/2014/main" id="{C9ECB8AE-0E99-41C7-A33E-4AC83F313B9E}"/>
                </a:ext>
              </a:extLst>
            </p:cNvPr>
            <p:cNvSpPr txBox="1"/>
            <p:nvPr/>
          </p:nvSpPr>
          <p:spPr>
            <a:xfrm>
              <a:off x="5900401" y="234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18</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1" name="TextBox 260">
              <a:extLst>
                <a:ext uri="{FF2B5EF4-FFF2-40B4-BE49-F238E27FC236}">
                  <a16:creationId xmlns:a16="http://schemas.microsoft.com/office/drawing/2014/main" id="{A3B82D2D-0FFB-42E7-AC4E-AC34D5806D99}"/>
                </a:ext>
              </a:extLst>
            </p:cNvPr>
            <p:cNvSpPr txBox="1"/>
            <p:nvPr/>
          </p:nvSpPr>
          <p:spPr>
            <a:xfrm>
              <a:off x="5900400" y="25831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16</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2" name="TextBox 261">
              <a:extLst>
                <a:ext uri="{FF2B5EF4-FFF2-40B4-BE49-F238E27FC236}">
                  <a16:creationId xmlns:a16="http://schemas.microsoft.com/office/drawing/2014/main" id="{A5B81C79-FC33-49EB-AE65-E9154F84598F}"/>
                </a:ext>
              </a:extLst>
            </p:cNvPr>
            <p:cNvSpPr txBox="1"/>
            <p:nvPr/>
          </p:nvSpPr>
          <p:spPr>
            <a:xfrm>
              <a:off x="5900400" y="28207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14</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3" name="TextBox 262">
              <a:extLst>
                <a:ext uri="{FF2B5EF4-FFF2-40B4-BE49-F238E27FC236}">
                  <a16:creationId xmlns:a16="http://schemas.microsoft.com/office/drawing/2014/main" id="{D19EAC25-3486-4FC3-93D5-C4A112480760}"/>
                </a:ext>
              </a:extLst>
            </p:cNvPr>
            <p:cNvSpPr txBox="1"/>
            <p:nvPr/>
          </p:nvSpPr>
          <p:spPr>
            <a:xfrm>
              <a:off x="5900400" y="30619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12</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4" name="TextBox 263">
              <a:extLst>
                <a:ext uri="{FF2B5EF4-FFF2-40B4-BE49-F238E27FC236}">
                  <a16:creationId xmlns:a16="http://schemas.microsoft.com/office/drawing/2014/main" id="{E94E8691-DE81-4D31-895B-F22045BAD4D4}"/>
                </a:ext>
              </a:extLst>
            </p:cNvPr>
            <p:cNvSpPr txBox="1"/>
            <p:nvPr/>
          </p:nvSpPr>
          <p:spPr>
            <a:xfrm>
              <a:off x="5900400" y="3299566"/>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5" name="TextBox 264">
              <a:extLst>
                <a:ext uri="{FF2B5EF4-FFF2-40B4-BE49-F238E27FC236}">
                  <a16:creationId xmlns:a16="http://schemas.microsoft.com/office/drawing/2014/main" id="{B48EDFCC-768C-4E88-985E-E5894A441A93}"/>
                </a:ext>
              </a:extLst>
            </p:cNvPr>
            <p:cNvSpPr txBox="1"/>
            <p:nvPr/>
          </p:nvSpPr>
          <p:spPr>
            <a:xfrm>
              <a:off x="5964520" y="3540766"/>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6" name="TextBox 265">
              <a:extLst>
                <a:ext uri="{FF2B5EF4-FFF2-40B4-BE49-F238E27FC236}">
                  <a16:creationId xmlns:a16="http://schemas.microsoft.com/office/drawing/2014/main" id="{F683FEC7-255E-4376-BA7C-BF31630D267D}"/>
                </a:ext>
              </a:extLst>
            </p:cNvPr>
            <p:cNvSpPr txBox="1"/>
            <p:nvPr/>
          </p:nvSpPr>
          <p:spPr>
            <a:xfrm>
              <a:off x="5964520" y="3778366"/>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7" name="TextBox 266">
              <a:extLst>
                <a:ext uri="{FF2B5EF4-FFF2-40B4-BE49-F238E27FC236}">
                  <a16:creationId xmlns:a16="http://schemas.microsoft.com/office/drawing/2014/main" id="{CF07C80A-CCD3-4199-8099-27E1A50BB5EB}"/>
                </a:ext>
              </a:extLst>
            </p:cNvPr>
            <p:cNvSpPr txBox="1"/>
            <p:nvPr/>
          </p:nvSpPr>
          <p:spPr>
            <a:xfrm>
              <a:off x="5964520" y="4019566"/>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8" name="TextBox 267">
              <a:extLst>
                <a:ext uri="{FF2B5EF4-FFF2-40B4-BE49-F238E27FC236}">
                  <a16:creationId xmlns:a16="http://schemas.microsoft.com/office/drawing/2014/main" id="{D87C1891-E644-457D-94BD-A675D6F5C4B3}"/>
                </a:ext>
              </a:extLst>
            </p:cNvPr>
            <p:cNvSpPr txBox="1"/>
            <p:nvPr/>
          </p:nvSpPr>
          <p:spPr>
            <a:xfrm>
              <a:off x="5964521" y="4257166"/>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69" name="TextBox 268">
              <a:extLst>
                <a:ext uri="{FF2B5EF4-FFF2-40B4-BE49-F238E27FC236}">
                  <a16:creationId xmlns:a16="http://schemas.microsoft.com/office/drawing/2014/main" id="{31EEBAA1-8612-4C0C-9233-514C19FBFC72}"/>
                </a:ext>
              </a:extLst>
            </p:cNvPr>
            <p:cNvSpPr txBox="1"/>
            <p:nvPr/>
          </p:nvSpPr>
          <p:spPr>
            <a:xfrm>
              <a:off x="5964521" y="44964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70" name="object 11">
              <a:extLst>
                <a:ext uri="{FF2B5EF4-FFF2-40B4-BE49-F238E27FC236}">
                  <a16:creationId xmlns:a16="http://schemas.microsoft.com/office/drawing/2014/main" id="{80721A1A-1B7A-42F9-976C-DE386FC0A5B9}"/>
                </a:ext>
              </a:extLst>
            </p:cNvPr>
            <p:cNvSpPr/>
            <p:nvPr/>
          </p:nvSpPr>
          <p:spPr>
            <a:xfrm>
              <a:off x="6120000" y="4571116"/>
              <a:ext cx="3240000" cy="0"/>
            </a:xfrm>
            <a:custGeom>
              <a:avLst/>
              <a:gdLst/>
              <a:ahLst/>
              <a:cxnLst/>
              <a:rect l="l" t="t" r="r" b="b"/>
              <a:pathLst>
                <a:path w="2336165">
                  <a:moveTo>
                    <a:pt x="0" y="0"/>
                  </a:moveTo>
                  <a:lnTo>
                    <a:pt x="233612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1" name="object 54">
              <a:extLst>
                <a:ext uri="{FF2B5EF4-FFF2-40B4-BE49-F238E27FC236}">
                  <a16:creationId xmlns:a16="http://schemas.microsoft.com/office/drawing/2014/main" id="{F5332FC1-41EF-4294-8E3C-538C13C4E55C}"/>
                </a:ext>
              </a:extLst>
            </p:cNvPr>
            <p:cNvSpPr txBox="1"/>
            <p:nvPr/>
          </p:nvSpPr>
          <p:spPr>
            <a:xfrm>
              <a:off x="4284000" y="4662000"/>
              <a:ext cx="684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mn-ea"/>
                  <a:cs typeface="Arial"/>
                </a:rPr>
                <a:t>Cuba</a:t>
              </a:r>
            </a:p>
          </p:txBody>
        </p:sp>
        <p:sp>
          <p:nvSpPr>
            <p:cNvPr id="52" name="object 54">
              <a:extLst>
                <a:ext uri="{FF2B5EF4-FFF2-40B4-BE49-F238E27FC236}">
                  <a16:creationId xmlns:a16="http://schemas.microsoft.com/office/drawing/2014/main" id="{0743A5BB-A5DB-4164-A070-84DC6C3A378B}"/>
                </a:ext>
              </a:extLst>
            </p:cNvPr>
            <p:cNvSpPr txBox="1"/>
            <p:nvPr/>
          </p:nvSpPr>
          <p:spPr>
            <a:xfrm>
              <a:off x="3600000" y="4662000"/>
              <a:ext cx="684000" cy="154209"/>
            </a:xfrm>
            <a:prstGeom prst="rect">
              <a:avLst/>
            </a:prstGeom>
          </p:spPr>
          <p:txBody>
            <a:bodyPr vert="horz" wrap="square" lIns="0" tIns="0" rIns="0" bIns="0" rtlCol="0" anchor="t" anchorCtr="0">
              <a:noAutofit/>
            </a:bodyPr>
            <a:lstStyle>
              <a:defPPr>
                <a:defRPr lang="en-US"/>
              </a:defPPr>
              <a:lvl1pPr algn="ctr" fontAlgn="auto">
                <a:spcBef>
                  <a:spcPts val="0"/>
                </a:spcBef>
                <a:spcAft>
                  <a:spcPts val="0"/>
                </a:spcAft>
                <a:defRPr sz="1200">
                  <a:latin typeface="Arial"/>
                  <a:ea typeface="+mn-ea"/>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mn-ea"/>
                  <a:cs typeface="Arial"/>
                </a:rPr>
                <a:t>Guyana</a:t>
              </a:r>
            </a:p>
          </p:txBody>
        </p:sp>
        <p:sp>
          <p:nvSpPr>
            <p:cNvPr id="55" name="object 54">
              <a:extLst>
                <a:ext uri="{FF2B5EF4-FFF2-40B4-BE49-F238E27FC236}">
                  <a16:creationId xmlns:a16="http://schemas.microsoft.com/office/drawing/2014/main" id="{F4F69B80-C6C3-458F-A971-73C617BE93C1}"/>
                </a:ext>
              </a:extLst>
            </p:cNvPr>
            <p:cNvSpPr txBox="1"/>
            <p:nvPr/>
          </p:nvSpPr>
          <p:spPr>
            <a:xfrm>
              <a:off x="7200000" y="4662000"/>
              <a:ext cx="1080000" cy="154209"/>
            </a:xfrm>
            <a:prstGeom prst="rect">
              <a:avLst/>
            </a:prstGeom>
          </p:spPr>
          <p:txBody>
            <a:bodyPr vert="horz" wrap="square" lIns="0" tIns="0" rIns="0" bIns="0" rtlCol="0" anchor="t" anchorCtr="0">
              <a:noAutofit/>
            </a:bodyPr>
            <a:lstStyle>
              <a:defPPr>
                <a:defRPr lang="en-US"/>
              </a:defPPr>
              <a:lvl1pPr marL="0" marR="0" lvl="0" indent="0" algn="ctr" defTabSz="914400" eaLnBrk="1" fontAlgn="auto" latinLnBrk="0" hangingPunct="1">
                <a:lnSpc>
                  <a:spcPts val="1300"/>
                </a:lnSpc>
                <a:spcBef>
                  <a:spcPts val="0"/>
                </a:spcBef>
                <a:spcAft>
                  <a:spcPts val="0"/>
                </a:spcAft>
                <a:buClrTx/>
                <a:buSzTx/>
                <a:buFontTx/>
                <a:buNone/>
                <a:tabLst/>
                <a:defRPr sz="1000">
                  <a:solidFill>
                    <a:prstClr val="black"/>
                  </a:solidFill>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Haiti</a:t>
              </a:r>
            </a:p>
          </p:txBody>
        </p:sp>
        <p:sp>
          <p:nvSpPr>
            <p:cNvPr id="57" name="object 7">
              <a:extLst>
                <a:ext uri="{FF2B5EF4-FFF2-40B4-BE49-F238E27FC236}">
                  <a16:creationId xmlns:a16="http://schemas.microsoft.com/office/drawing/2014/main" id="{AC7FE301-9618-4A91-8003-C7071F025F54}"/>
                </a:ext>
              </a:extLst>
            </p:cNvPr>
            <p:cNvSpPr/>
            <p:nvPr/>
          </p:nvSpPr>
          <p:spPr>
            <a:xfrm>
              <a:off x="6480000" y="2700196"/>
              <a:ext cx="360000" cy="1871803"/>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8" name="object 7">
              <a:extLst>
                <a:ext uri="{FF2B5EF4-FFF2-40B4-BE49-F238E27FC236}">
                  <a16:creationId xmlns:a16="http://schemas.microsoft.com/office/drawing/2014/main" id="{04C0C405-9F61-4FDA-BEAD-5699AE3522C8}"/>
                </a:ext>
              </a:extLst>
            </p:cNvPr>
            <p:cNvSpPr/>
            <p:nvPr/>
          </p:nvSpPr>
          <p:spPr>
            <a:xfrm>
              <a:off x="8640000" y="3755442"/>
              <a:ext cx="360000" cy="816558"/>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0" name="object 6">
              <a:extLst>
                <a:ext uri="{FF2B5EF4-FFF2-40B4-BE49-F238E27FC236}">
                  <a16:creationId xmlns:a16="http://schemas.microsoft.com/office/drawing/2014/main" id="{F2959E25-7C87-4800-AAAF-D13DAE438F76}"/>
                </a:ext>
              </a:extLst>
            </p:cNvPr>
            <p:cNvSpPr/>
            <p:nvPr/>
          </p:nvSpPr>
          <p:spPr>
            <a:xfrm>
              <a:off x="3096000" y="3708635"/>
              <a:ext cx="144000" cy="863363"/>
            </a:xfrm>
            <a:custGeom>
              <a:avLst/>
              <a:gdLst/>
              <a:ahLst/>
              <a:cxnLst/>
              <a:rect l="l" t="t" r="r" b="b"/>
              <a:pathLst>
                <a:path w="183515" h="126364">
                  <a:moveTo>
                    <a:pt x="0" y="125920"/>
                  </a:moveTo>
                  <a:lnTo>
                    <a:pt x="182943" y="125920"/>
                  </a:lnTo>
                  <a:lnTo>
                    <a:pt x="182943" y="0"/>
                  </a:lnTo>
                  <a:lnTo>
                    <a:pt x="0" y="0"/>
                  </a:lnTo>
                  <a:lnTo>
                    <a:pt x="0" y="12592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1" name="object 7">
              <a:extLst>
                <a:ext uri="{FF2B5EF4-FFF2-40B4-BE49-F238E27FC236}">
                  <a16:creationId xmlns:a16="http://schemas.microsoft.com/office/drawing/2014/main" id="{32DA7071-8E0E-4AA1-AFF1-B3D55A295638}"/>
                </a:ext>
              </a:extLst>
            </p:cNvPr>
            <p:cNvSpPr/>
            <p:nvPr/>
          </p:nvSpPr>
          <p:spPr>
            <a:xfrm>
              <a:off x="1044000" y="2767015"/>
              <a:ext cx="144000" cy="1804983"/>
            </a:xfrm>
            <a:custGeom>
              <a:avLst/>
              <a:gdLst/>
              <a:ahLst/>
              <a:cxnLst/>
              <a:rect l="l" t="t" r="r" b="b"/>
              <a:pathLst>
                <a:path w="184150" h="1365885">
                  <a:moveTo>
                    <a:pt x="183692" y="0"/>
                  </a:moveTo>
                  <a:lnTo>
                    <a:pt x="0" y="0"/>
                  </a:lnTo>
                  <a:lnTo>
                    <a:pt x="0" y="1365834"/>
                  </a:lnTo>
                  <a:lnTo>
                    <a:pt x="183692" y="1365834"/>
                  </a:lnTo>
                  <a:lnTo>
                    <a:pt x="183692"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2" name="object 8">
              <a:extLst>
                <a:ext uri="{FF2B5EF4-FFF2-40B4-BE49-F238E27FC236}">
                  <a16:creationId xmlns:a16="http://schemas.microsoft.com/office/drawing/2014/main" id="{04019974-CCF5-4599-96BE-7D5F5E1DB9AE}"/>
                </a:ext>
              </a:extLst>
            </p:cNvPr>
            <p:cNvSpPr/>
            <p:nvPr/>
          </p:nvSpPr>
          <p:spPr>
            <a:xfrm>
              <a:off x="1728000" y="2850998"/>
              <a:ext cx="144000" cy="1721002"/>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3" name="object 9">
              <a:extLst>
                <a:ext uri="{FF2B5EF4-FFF2-40B4-BE49-F238E27FC236}">
                  <a16:creationId xmlns:a16="http://schemas.microsoft.com/office/drawing/2014/main" id="{4BC12381-401A-4C14-82C7-49A64C9F705F}"/>
                </a:ext>
              </a:extLst>
            </p:cNvPr>
            <p:cNvSpPr/>
            <p:nvPr/>
          </p:nvSpPr>
          <p:spPr>
            <a:xfrm>
              <a:off x="2412000" y="3239097"/>
              <a:ext cx="144000" cy="1332901"/>
            </a:xfrm>
            <a:custGeom>
              <a:avLst/>
              <a:gdLst/>
              <a:ahLst/>
              <a:cxnLst/>
              <a:rect l="l" t="t" r="r" b="b"/>
              <a:pathLst>
                <a:path w="183514" h="928370">
                  <a:moveTo>
                    <a:pt x="182956" y="0"/>
                  </a:moveTo>
                  <a:lnTo>
                    <a:pt x="0" y="0"/>
                  </a:lnTo>
                  <a:lnTo>
                    <a:pt x="0" y="928077"/>
                  </a:lnTo>
                  <a:lnTo>
                    <a:pt x="182956" y="928077"/>
                  </a:lnTo>
                  <a:lnTo>
                    <a:pt x="182956"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2" name="object 8">
              <a:extLst>
                <a:ext uri="{FF2B5EF4-FFF2-40B4-BE49-F238E27FC236}">
                  <a16:creationId xmlns:a16="http://schemas.microsoft.com/office/drawing/2014/main" id="{FEAED809-12E0-4901-A13A-4B18887EF376}"/>
                </a:ext>
              </a:extLst>
            </p:cNvPr>
            <p:cNvSpPr/>
            <p:nvPr/>
          </p:nvSpPr>
          <p:spPr>
            <a:xfrm>
              <a:off x="3780000" y="3776066"/>
              <a:ext cx="144000" cy="795933"/>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3" name="object 9">
              <a:extLst>
                <a:ext uri="{FF2B5EF4-FFF2-40B4-BE49-F238E27FC236}">
                  <a16:creationId xmlns:a16="http://schemas.microsoft.com/office/drawing/2014/main" id="{E3914C01-4590-4679-BDFB-2F4351B7548F}"/>
                </a:ext>
              </a:extLst>
            </p:cNvPr>
            <p:cNvSpPr/>
            <p:nvPr/>
          </p:nvSpPr>
          <p:spPr>
            <a:xfrm>
              <a:off x="4464000" y="4129817"/>
              <a:ext cx="144000" cy="442181"/>
            </a:xfrm>
            <a:custGeom>
              <a:avLst/>
              <a:gdLst/>
              <a:ahLst/>
              <a:cxnLst/>
              <a:rect l="l" t="t" r="r" b="b"/>
              <a:pathLst>
                <a:path w="183514" h="928370">
                  <a:moveTo>
                    <a:pt x="182956" y="0"/>
                  </a:moveTo>
                  <a:lnTo>
                    <a:pt x="0" y="0"/>
                  </a:lnTo>
                  <a:lnTo>
                    <a:pt x="0" y="928077"/>
                  </a:lnTo>
                  <a:lnTo>
                    <a:pt x="182956" y="928077"/>
                  </a:lnTo>
                  <a:lnTo>
                    <a:pt x="182956" y="0"/>
                  </a:lnTo>
                  <a:close/>
                </a:path>
              </a:pathLst>
            </a:custGeom>
            <a:solidFill>
              <a:srgbClr val="E6007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5" name="object 6">
              <a:extLst>
                <a:ext uri="{FF2B5EF4-FFF2-40B4-BE49-F238E27FC236}">
                  <a16:creationId xmlns:a16="http://schemas.microsoft.com/office/drawing/2014/main" id="{38BD03A5-A5F9-4D65-81E0-E99785EB335A}"/>
                </a:ext>
              </a:extLst>
            </p:cNvPr>
            <p:cNvSpPr/>
            <p:nvPr/>
          </p:nvSpPr>
          <p:spPr>
            <a:xfrm>
              <a:off x="3276000" y="4096736"/>
              <a:ext cx="144000" cy="475264"/>
            </a:xfrm>
            <a:custGeom>
              <a:avLst/>
              <a:gdLst/>
              <a:ahLst/>
              <a:cxnLst/>
              <a:rect l="l" t="t" r="r" b="b"/>
              <a:pathLst>
                <a:path w="183515" h="126364">
                  <a:moveTo>
                    <a:pt x="0" y="125920"/>
                  </a:moveTo>
                  <a:lnTo>
                    <a:pt x="182943" y="125920"/>
                  </a:lnTo>
                  <a:lnTo>
                    <a:pt x="182943" y="0"/>
                  </a:lnTo>
                  <a:lnTo>
                    <a:pt x="0" y="0"/>
                  </a:lnTo>
                  <a:lnTo>
                    <a:pt x="0" y="125920"/>
                  </a:lnTo>
                  <a:close/>
                </a:path>
              </a:pathLst>
            </a:custGeom>
            <a:solidFill>
              <a:srgbClr val="FFE700"/>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7" name="object 8">
              <a:extLst>
                <a:ext uri="{FF2B5EF4-FFF2-40B4-BE49-F238E27FC236}">
                  <a16:creationId xmlns:a16="http://schemas.microsoft.com/office/drawing/2014/main" id="{78E2676D-0C23-4A6F-8EE0-81A8CF0AB2F6}"/>
                </a:ext>
              </a:extLst>
            </p:cNvPr>
            <p:cNvSpPr/>
            <p:nvPr/>
          </p:nvSpPr>
          <p:spPr>
            <a:xfrm>
              <a:off x="1908000" y="3101501"/>
              <a:ext cx="144000" cy="1470500"/>
            </a:xfrm>
            <a:custGeom>
              <a:avLst/>
              <a:gdLst/>
              <a:ahLst/>
              <a:cxnLst/>
              <a:rect l="l" t="t" r="r" b="b"/>
              <a:pathLst>
                <a:path w="183514" h="1254760">
                  <a:moveTo>
                    <a:pt x="182956" y="0"/>
                  </a:moveTo>
                  <a:lnTo>
                    <a:pt x="0" y="0"/>
                  </a:lnTo>
                  <a:lnTo>
                    <a:pt x="0" y="1254721"/>
                  </a:lnTo>
                  <a:lnTo>
                    <a:pt x="182956" y="1254721"/>
                  </a:lnTo>
                  <a:lnTo>
                    <a:pt x="182956" y="0"/>
                  </a:lnTo>
                  <a:close/>
                </a:path>
              </a:pathLst>
            </a:custGeom>
            <a:solidFill>
              <a:srgbClr val="FFE700"/>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71" name="TextBox 70">
              <a:extLst>
                <a:ext uri="{FF2B5EF4-FFF2-40B4-BE49-F238E27FC236}">
                  <a16:creationId xmlns:a16="http://schemas.microsoft.com/office/drawing/2014/main" id="{E7D2F4F8-5F28-4391-B432-A01858BC9345}"/>
                </a:ext>
              </a:extLst>
            </p:cNvPr>
            <p:cNvSpPr txBox="1"/>
            <p:nvPr/>
          </p:nvSpPr>
          <p:spPr>
            <a:xfrm>
              <a:off x="640800" y="26100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88" name="object 14">
              <a:extLst>
                <a:ext uri="{FF2B5EF4-FFF2-40B4-BE49-F238E27FC236}">
                  <a16:creationId xmlns:a16="http://schemas.microsoft.com/office/drawing/2014/main" id="{5042D8C3-5CCC-4D28-B470-72FC4BE4F712}"/>
                </a:ext>
              </a:extLst>
            </p:cNvPr>
            <p:cNvSpPr/>
            <p:nvPr/>
          </p:nvSpPr>
          <p:spPr>
            <a:xfrm>
              <a:off x="2160000" y="27360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89" name="TextBox 88">
              <a:extLst>
                <a:ext uri="{FF2B5EF4-FFF2-40B4-BE49-F238E27FC236}">
                  <a16:creationId xmlns:a16="http://schemas.microsoft.com/office/drawing/2014/main" id="{363BF770-1652-4686-8777-B402BFB30825}"/>
                </a:ext>
              </a:extLst>
            </p:cNvPr>
            <p:cNvSpPr txBox="1"/>
            <p:nvPr/>
          </p:nvSpPr>
          <p:spPr>
            <a:xfrm>
              <a:off x="2340000" y="2727669"/>
              <a:ext cx="2781486" cy="256480"/>
            </a:xfrm>
            <a:prstGeom prst="rect">
              <a:avLst/>
            </a:prstGeom>
            <a:noFill/>
          </p:spPr>
          <p:txBody>
            <a:bodyPr vert="horz" wrap="square" lIns="0" tIns="0" rIns="0" bIns="0" rtlCol="0">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People who think children living with HIV should not be allowed to attend school with children not living with HIV</a:t>
              </a:r>
            </a:p>
          </p:txBody>
        </p:sp>
        <p:sp>
          <p:nvSpPr>
            <p:cNvPr id="90" name="object 13">
              <a:extLst>
                <a:ext uri="{FF2B5EF4-FFF2-40B4-BE49-F238E27FC236}">
                  <a16:creationId xmlns:a16="http://schemas.microsoft.com/office/drawing/2014/main" id="{9EA9BDD2-1BDF-4BF6-970B-BC180C848D65}"/>
                </a:ext>
              </a:extLst>
            </p:cNvPr>
            <p:cNvSpPr/>
            <p:nvPr/>
          </p:nvSpPr>
          <p:spPr>
            <a:xfrm>
              <a:off x="2160000" y="24120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1" name="TextBox 90">
              <a:extLst>
                <a:ext uri="{FF2B5EF4-FFF2-40B4-BE49-F238E27FC236}">
                  <a16:creationId xmlns:a16="http://schemas.microsoft.com/office/drawing/2014/main" id="{22C0C9D6-6393-4623-B634-056616D21554}"/>
                </a:ext>
              </a:extLst>
            </p:cNvPr>
            <p:cNvSpPr txBox="1"/>
            <p:nvPr/>
          </p:nvSpPr>
          <p:spPr>
            <a:xfrm>
              <a:off x="2340000" y="2402947"/>
              <a:ext cx="2789819" cy="256463"/>
            </a:xfrm>
            <a:prstGeom prst="rect">
              <a:avLst/>
            </a:prstGeom>
            <a:noFill/>
          </p:spPr>
          <p:txBody>
            <a:bodyPr vert="horz" wrap="square" lIns="0" tIns="0" rIns="0" bIns="0" rtlCol="0">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People who would not </a:t>
              </a: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buy</a:t>
              </a: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 vegetables from a shopkeeper living with HIV</a:t>
              </a:r>
            </a:p>
          </p:txBody>
        </p:sp>
      </p:grpSp>
    </p:spTree>
    <p:extLst>
      <p:ext uri="{BB962C8B-B14F-4D97-AF65-F5344CB8AC3E}">
        <p14:creationId xmlns:p14="http://schemas.microsoft.com/office/powerpoint/2010/main" val="37752001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C9A351-D68A-4A5A-9568-042D2C38CAE8}"/>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lvl="0"/>
              <a:r>
                <a:rPr lang="en-GB" sz="2400" kern="100" dirty="0">
                  <a:solidFill>
                    <a:prstClr val="white"/>
                  </a:solidFill>
                  <a:latin typeface="Arial" panose="020B0604020202020204" pitchFamily="34" charset="0"/>
                  <a:cs typeface="Arial" panose="020B0604020202020204" pitchFamily="34" charset="0"/>
                </a:rPr>
                <a:t>Viral load suppression among adults (15 years and older) </a:t>
              </a:r>
            </a:p>
            <a:p>
              <a:pPr lvl="0"/>
              <a:r>
                <a:rPr lang="en-GB" sz="2400" kern="100" dirty="0">
                  <a:solidFill>
                    <a:prstClr val="white"/>
                  </a:solidFill>
                  <a:latin typeface="Arial" panose="020B0604020202020204" pitchFamily="34" charset="0"/>
                  <a:cs typeface="Arial" panose="020B0604020202020204" pitchFamily="34" charset="0"/>
                </a:rPr>
                <a:t>living with HIV, by sex, eastern and southern Africa,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840247" cy="123111"/>
            </a:xfrm>
            <a:prstGeom prst="rect">
              <a:avLst/>
            </a:prstGeom>
          </p:spPr>
          <p:txBody>
            <a:bodyPr wrap="none" lIns="0" tIns="0" rIns="0" bIns="0">
              <a:spAutoFit/>
            </a:bodyPr>
            <a:lstStyle/>
            <a:p>
              <a:pPr lvl="0">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lang="fr-CH" sz="800" dirty="0">
                  <a:solidFill>
                    <a:srgbClr val="231F20"/>
                  </a:solidFill>
                  <a:latin typeface="Arial"/>
                  <a:cs typeface="Arial"/>
                </a:rPr>
                <a:t>UNAIDS </a:t>
              </a:r>
              <a:r>
                <a:rPr lang="fr-CH" sz="800" dirty="0" err="1">
                  <a:solidFill>
                    <a:srgbClr val="231F20"/>
                  </a:solidFill>
                  <a:latin typeface="Arial"/>
                  <a:cs typeface="Arial"/>
                </a:rPr>
                <a:t>special</a:t>
              </a:r>
              <a:r>
                <a:rPr lang="fr-CH" sz="800" dirty="0">
                  <a:solidFill>
                    <a:srgbClr val="231F20"/>
                  </a:solidFill>
                  <a:latin typeface="Arial"/>
                  <a:cs typeface="Arial"/>
                </a:rPr>
                <a:t> </a:t>
              </a:r>
              <a:r>
                <a:rPr lang="fr-CH" sz="800" dirty="0" err="1">
                  <a:solidFill>
                    <a:srgbClr val="231F20"/>
                  </a:solidFill>
                  <a:latin typeface="Arial"/>
                  <a:cs typeface="Arial"/>
                </a:rPr>
                <a:t>analysis</a:t>
              </a:r>
              <a:r>
                <a:rPr lang="fr-CH" sz="800" dirty="0">
                  <a:solidFill>
                    <a:srgbClr val="231F20"/>
                  </a:solidFill>
                  <a:latin typeface="Arial"/>
                  <a:cs typeface="Arial"/>
                </a:rPr>
                <a:t>, 2019.</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4" name="object 103">
              <a:extLst>
                <a:ext uri="{FF2B5EF4-FFF2-40B4-BE49-F238E27FC236}">
                  <a16:creationId xmlns:a16="http://schemas.microsoft.com/office/drawing/2014/main" id="{A9530862-6082-4E57-A328-5F0EB1E03D60}"/>
                </a:ext>
              </a:extLst>
            </p:cNvPr>
            <p:cNvSpPr/>
            <p:nvPr/>
          </p:nvSpPr>
          <p:spPr>
            <a:xfrm>
              <a:off x="1440000" y="1872000"/>
              <a:ext cx="0" cy="2158786"/>
            </a:xfrm>
            <a:custGeom>
              <a:avLst/>
              <a:gdLst/>
              <a:ahLst/>
              <a:cxnLst/>
              <a:rect l="l" t="t" r="r" b="b"/>
              <a:pathLst>
                <a:path h="1567179">
                  <a:moveTo>
                    <a:pt x="0" y="0"/>
                  </a:moveTo>
                  <a:lnTo>
                    <a:pt x="0" y="1566671"/>
                  </a:lnTo>
                </a:path>
              </a:pathLst>
            </a:custGeom>
            <a:ln w="3175">
              <a:solidFill>
                <a:srgbClr val="878787"/>
              </a:solidFill>
            </a:ln>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55" name="object 110">
              <a:extLst>
                <a:ext uri="{FF2B5EF4-FFF2-40B4-BE49-F238E27FC236}">
                  <a16:creationId xmlns:a16="http://schemas.microsoft.com/office/drawing/2014/main" id="{30480DD2-DAFE-4463-ADA4-1CBB363FBF2F}"/>
                </a:ext>
              </a:extLst>
            </p:cNvPr>
            <p:cNvSpPr/>
            <p:nvPr/>
          </p:nvSpPr>
          <p:spPr>
            <a:xfrm>
              <a:off x="1439450" y="18719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6" name="object 54">
              <a:extLst>
                <a:ext uri="{FF2B5EF4-FFF2-40B4-BE49-F238E27FC236}">
                  <a16:creationId xmlns:a16="http://schemas.microsoft.com/office/drawing/2014/main" id="{FBFB39EB-9FB3-486F-BD85-81340EACC479}"/>
                </a:ext>
              </a:extLst>
            </p:cNvPr>
            <p:cNvSpPr txBox="1"/>
            <p:nvPr/>
          </p:nvSpPr>
          <p:spPr>
            <a:xfrm>
              <a:off x="1440000" y="4140000"/>
              <a:ext cx="63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Botswana</a:t>
              </a:r>
              <a:endParaRPr sz="1100" dirty="0">
                <a:latin typeface="Arial"/>
                <a:ea typeface="+mn-ea"/>
                <a:cs typeface="Arial"/>
              </a:endParaRPr>
            </a:p>
          </p:txBody>
        </p:sp>
        <p:sp>
          <p:nvSpPr>
            <p:cNvPr id="57" name="object 54">
              <a:extLst>
                <a:ext uri="{FF2B5EF4-FFF2-40B4-BE49-F238E27FC236}">
                  <a16:creationId xmlns:a16="http://schemas.microsoft.com/office/drawing/2014/main" id="{1CD38FA8-8411-41B8-AF1D-AFCAA26BD00A}"/>
                </a:ext>
              </a:extLst>
            </p:cNvPr>
            <p:cNvSpPr txBox="1"/>
            <p:nvPr/>
          </p:nvSpPr>
          <p:spPr>
            <a:xfrm>
              <a:off x="2070000" y="4140000"/>
              <a:ext cx="63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Eswatini</a:t>
              </a:r>
              <a:endParaRPr sz="1100" dirty="0">
                <a:latin typeface="Arial"/>
                <a:ea typeface="+mn-ea"/>
                <a:cs typeface="Arial"/>
              </a:endParaRPr>
            </a:p>
          </p:txBody>
        </p:sp>
        <p:sp>
          <p:nvSpPr>
            <p:cNvPr id="58" name="object 54">
              <a:extLst>
                <a:ext uri="{FF2B5EF4-FFF2-40B4-BE49-F238E27FC236}">
                  <a16:creationId xmlns:a16="http://schemas.microsoft.com/office/drawing/2014/main" id="{5E1524E0-02A4-41D8-8D58-1BDAF6E632AC}"/>
                </a:ext>
              </a:extLst>
            </p:cNvPr>
            <p:cNvSpPr txBox="1"/>
            <p:nvPr/>
          </p:nvSpPr>
          <p:spPr>
            <a:xfrm>
              <a:off x="2700000" y="4140000"/>
              <a:ext cx="63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Lesotho</a:t>
              </a:r>
              <a:endParaRPr sz="1100" dirty="0">
                <a:latin typeface="Arial"/>
                <a:ea typeface="+mn-ea"/>
                <a:cs typeface="Arial"/>
              </a:endParaRPr>
            </a:p>
          </p:txBody>
        </p:sp>
        <p:sp>
          <p:nvSpPr>
            <p:cNvPr id="59" name="object 54">
              <a:extLst>
                <a:ext uri="{FF2B5EF4-FFF2-40B4-BE49-F238E27FC236}">
                  <a16:creationId xmlns:a16="http://schemas.microsoft.com/office/drawing/2014/main" id="{2724DFE8-2145-4E49-A69C-5C17D299D09F}"/>
                </a:ext>
              </a:extLst>
            </p:cNvPr>
            <p:cNvSpPr txBox="1"/>
            <p:nvPr/>
          </p:nvSpPr>
          <p:spPr>
            <a:xfrm>
              <a:off x="3330000" y="4140000"/>
              <a:ext cx="63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Malawi</a:t>
              </a:r>
              <a:endParaRPr sz="1100" dirty="0">
                <a:latin typeface="Arial"/>
                <a:ea typeface="+mn-ea"/>
                <a:cs typeface="Arial"/>
              </a:endParaRPr>
            </a:p>
          </p:txBody>
        </p:sp>
        <p:sp>
          <p:nvSpPr>
            <p:cNvPr id="62" name="TextBox 61">
              <a:extLst>
                <a:ext uri="{FF2B5EF4-FFF2-40B4-BE49-F238E27FC236}">
                  <a16:creationId xmlns:a16="http://schemas.microsoft.com/office/drawing/2014/main" id="{AD49CECB-2B7F-43FF-9BF1-E6E2283D8843}"/>
                </a:ext>
              </a:extLst>
            </p:cNvPr>
            <p:cNvSpPr txBox="1"/>
            <p:nvPr/>
          </p:nvSpPr>
          <p:spPr>
            <a:xfrm>
              <a:off x="900000" y="2764800"/>
              <a:ext cx="123111" cy="384721"/>
            </a:xfrm>
            <a:prstGeom prst="rect">
              <a:avLst/>
            </a:prstGeom>
            <a:noFill/>
          </p:spPr>
          <p:txBody>
            <a:bodyPr vert="vert270" wrap="none" lIns="0" tIns="0" rIns="0" bIns="0" rtlCol="0">
              <a:spAutoFit/>
            </a:bodyPr>
            <a:lstStyle/>
            <a:p>
              <a:pPr algn="r"/>
              <a:r>
                <a:rPr lang="en-GB" sz="800" dirty="0"/>
                <a:t>Per cent</a:t>
              </a:r>
              <a:endParaRPr lang="en-CH" sz="800" dirty="0"/>
            </a:p>
          </p:txBody>
        </p:sp>
        <p:sp>
          <p:nvSpPr>
            <p:cNvPr id="63" name="TextBox 62">
              <a:extLst>
                <a:ext uri="{FF2B5EF4-FFF2-40B4-BE49-F238E27FC236}">
                  <a16:creationId xmlns:a16="http://schemas.microsoft.com/office/drawing/2014/main" id="{5D2A797A-790A-4DFE-99A9-9995D8169587}"/>
                </a:ext>
              </a:extLst>
            </p:cNvPr>
            <p:cNvSpPr txBox="1"/>
            <p:nvPr/>
          </p:nvSpPr>
          <p:spPr>
            <a:xfrm>
              <a:off x="1152000" y="1800000"/>
              <a:ext cx="192360" cy="138499"/>
            </a:xfrm>
            <a:prstGeom prst="rect">
              <a:avLst/>
            </a:prstGeom>
            <a:noFill/>
          </p:spPr>
          <p:txBody>
            <a:bodyPr vert="horz" wrap="none" lIns="0" tIns="0" rIns="0" bIns="0" rtlCol="0">
              <a:spAutoFit/>
            </a:bodyPr>
            <a:lstStyle/>
            <a:p>
              <a:pPr algn="r"/>
              <a:r>
                <a:rPr lang="en-GB" sz="900" dirty="0"/>
                <a:t>100</a:t>
              </a:r>
              <a:endParaRPr lang="en-CH" sz="900" dirty="0"/>
            </a:p>
          </p:txBody>
        </p:sp>
        <p:sp>
          <p:nvSpPr>
            <p:cNvPr id="64" name="object 111">
              <a:extLst>
                <a:ext uri="{FF2B5EF4-FFF2-40B4-BE49-F238E27FC236}">
                  <a16:creationId xmlns:a16="http://schemas.microsoft.com/office/drawing/2014/main" id="{844E3A8A-C62F-4399-B9C6-808CDD1FF246}"/>
                </a:ext>
              </a:extLst>
            </p:cNvPr>
            <p:cNvSpPr/>
            <p:nvPr/>
          </p:nvSpPr>
          <p:spPr>
            <a:xfrm>
              <a:off x="1439450" y="4032000"/>
              <a:ext cx="693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5" name="TextBox 64">
              <a:extLst>
                <a:ext uri="{FF2B5EF4-FFF2-40B4-BE49-F238E27FC236}">
                  <a16:creationId xmlns:a16="http://schemas.microsoft.com/office/drawing/2014/main" id="{A068E696-A1E2-4837-84C2-E8F7916469E4}"/>
                </a:ext>
              </a:extLst>
            </p:cNvPr>
            <p:cNvSpPr txBox="1"/>
            <p:nvPr/>
          </p:nvSpPr>
          <p:spPr>
            <a:xfrm>
              <a:off x="1216120" y="2016000"/>
              <a:ext cx="128240" cy="138499"/>
            </a:xfrm>
            <a:prstGeom prst="rect">
              <a:avLst/>
            </a:prstGeom>
            <a:noFill/>
          </p:spPr>
          <p:txBody>
            <a:bodyPr vert="horz" wrap="none" lIns="0" tIns="0" rIns="0" bIns="0" rtlCol="0">
              <a:spAutoFit/>
            </a:bodyPr>
            <a:lstStyle/>
            <a:p>
              <a:pPr algn="r"/>
              <a:r>
                <a:rPr lang="en-GB" sz="900" dirty="0"/>
                <a:t>90</a:t>
              </a:r>
              <a:endParaRPr lang="en-CH" sz="900" dirty="0"/>
            </a:p>
          </p:txBody>
        </p:sp>
        <p:sp>
          <p:nvSpPr>
            <p:cNvPr id="66" name="TextBox 65">
              <a:extLst>
                <a:ext uri="{FF2B5EF4-FFF2-40B4-BE49-F238E27FC236}">
                  <a16:creationId xmlns:a16="http://schemas.microsoft.com/office/drawing/2014/main" id="{6FD8B8BD-9F09-4C15-A2C9-2322B581D0DA}"/>
                </a:ext>
              </a:extLst>
            </p:cNvPr>
            <p:cNvSpPr txBox="1"/>
            <p:nvPr/>
          </p:nvSpPr>
          <p:spPr>
            <a:xfrm>
              <a:off x="1216120" y="2232000"/>
              <a:ext cx="128240" cy="138499"/>
            </a:xfrm>
            <a:prstGeom prst="rect">
              <a:avLst/>
            </a:prstGeom>
            <a:noFill/>
          </p:spPr>
          <p:txBody>
            <a:bodyPr vert="horz" wrap="none" lIns="0" tIns="0" rIns="0" bIns="0" rtlCol="0">
              <a:spAutoFit/>
            </a:bodyPr>
            <a:lstStyle/>
            <a:p>
              <a:pPr algn="r"/>
              <a:r>
                <a:rPr lang="en-GB" sz="900" dirty="0"/>
                <a:t>80</a:t>
              </a:r>
              <a:endParaRPr lang="en-CH" sz="900" dirty="0"/>
            </a:p>
          </p:txBody>
        </p:sp>
        <p:sp>
          <p:nvSpPr>
            <p:cNvPr id="67" name="TextBox 66">
              <a:extLst>
                <a:ext uri="{FF2B5EF4-FFF2-40B4-BE49-F238E27FC236}">
                  <a16:creationId xmlns:a16="http://schemas.microsoft.com/office/drawing/2014/main" id="{54B6E908-4A76-4B11-A353-10D83CEF8EB7}"/>
                </a:ext>
              </a:extLst>
            </p:cNvPr>
            <p:cNvSpPr txBox="1"/>
            <p:nvPr/>
          </p:nvSpPr>
          <p:spPr>
            <a:xfrm>
              <a:off x="1216120" y="2448000"/>
              <a:ext cx="128240" cy="138499"/>
            </a:xfrm>
            <a:prstGeom prst="rect">
              <a:avLst/>
            </a:prstGeom>
            <a:noFill/>
          </p:spPr>
          <p:txBody>
            <a:bodyPr vert="horz" wrap="none" lIns="0" tIns="0" rIns="0" bIns="0" rtlCol="0">
              <a:spAutoFit/>
            </a:bodyPr>
            <a:lstStyle/>
            <a:p>
              <a:pPr algn="r"/>
              <a:r>
                <a:rPr lang="en-GB" sz="900" dirty="0"/>
                <a:t>70</a:t>
              </a:r>
              <a:endParaRPr lang="en-CH" sz="900" dirty="0"/>
            </a:p>
          </p:txBody>
        </p:sp>
        <p:sp>
          <p:nvSpPr>
            <p:cNvPr id="68" name="TextBox 67">
              <a:extLst>
                <a:ext uri="{FF2B5EF4-FFF2-40B4-BE49-F238E27FC236}">
                  <a16:creationId xmlns:a16="http://schemas.microsoft.com/office/drawing/2014/main" id="{A7F007F4-8F06-4741-9343-20B61AE58036}"/>
                </a:ext>
              </a:extLst>
            </p:cNvPr>
            <p:cNvSpPr txBox="1"/>
            <p:nvPr/>
          </p:nvSpPr>
          <p:spPr>
            <a:xfrm>
              <a:off x="1216120" y="2664000"/>
              <a:ext cx="128240" cy="138499"/>
            </a:xfrm>
            <a:prstGeom prst="rect">
              <a:avLst/>
            </a:prstGeom>
            <a:noFill/>
          </p:spPr>
          <p:txBody>
            <a:bodyPr vert="horz" wrap="none" lIns="0" tIns="0" rIns="0" bIns="0" rtlCol="0">
              <a:spAutoFit/>
            </a:bodyPr>
            <a:lstStyle/>
            <a:p>
              <a:pPr algn="r"/>
              <a:r>
                <a:rPr lang="en-GB" sz="900" dirty="0"/>
                <a:t>60</a:t>
              </a:r>
              <a:endParaRPr lang="en-CH" sz="900" dirty="0"/>
            </a:p>
          </p:txBody>
        </p:sp>
        <p:sp>
          <p:nvSpPr>
            <p:cNvPr id="69" name="TextBox 68">
              <a:extLst>
                <a:ext uri="{FF2B5EF4-FFF2-40B4-BE49-F238E27FC236}">
                  <a16:creationId xmlns:a16="http://schemas.microsoft.com/office/drawing/2014/main" id="{3A86EE88-91B0-45EB-BAAB-2698A474FC90}"/>
                </a:ext>
              </a:extLst>
            </p:cNvPr>
            <p:cNvSpPr txBox="1"/>
            <p:nvPr/>
          </p:nvSpPr>
          <p:spPr>
            <a:xfrm>
              <a:off x="1216120" y="2880000"/>
              <a:ext cx="128240" cy="138499"/>
            </a:xfrm>
            <a:prstGeom prst="rect">
              <a:avLst/>
            </a:prstGeom>
            <a:noFill/>
          </p:spPr>
          <p:txBody>
            <a:bodyPr vert="horz" wrap="none" lIns="0" tIns="0" rIns="0" bIns="0" rtlCol="0">
              <a:spAutoFit/>
            </a:bodyPr>
            <a:lstStyle/>
            <a:p>
              <a:pPr algn="r"/>
              <a:r>
                <a:rPr lang="en-GB" sz="900" dirty="0"/>
                <a:t>50</a:t>
              </a:r>
              <a:endParaRPr lang="en-CH" sz="900" dirty="0"/>
            </a:p>
          </p:txBody>
        </p:sp>
        <p:sp>
          <p:nvSpPr>
            <p:cNvPr id="70" name="TextBox 69">
              <a:extLst>
                <a:ext uri="{FF2B5EF4-FFF2-40B4-BE49-F238E27FC236}">
                  <a16:creationId xmlns:a16="http://schemas.microsoft.com/office/drawing/2014/main" id="{62D10D1E-095B-4021-9E2A-89421AEA2133}"/>
                </a:ext>
              </a:extLst>
            </p:cNvPr>
            <p:cNvSpPr txBox="1"/>
            <p:nvPr/>
          </p:nvSpPr>
          <p:spPr>
            <a:xfrm>
              <a:off x="1216120" y="3096000"/>
              <a:ext cx="128240" cy="138499"/>
            </a:xfrm>
            <a:prstGeom prst="rect">
              <a:avLst/>
            </a:prstGeom>
            <a:noFill/>
          </p:spPr>
          <p:txBody>
            <a:bodyPr vert="horz" wrap="none" lIns="0" tIns="0" rIns="0" bIns="0" rtlCol="0">
              <a:spAutoFit/>
            </a:bodyPr>
            <a:lstStyle/>
            <a:p>
              <a:pPr algn="r"/>
              <a:r>
                <a:rPr lang="en-GB" sz="900" dirty="0"/>
                <a:t>40</a:t>
              </a:r>
              <a:endParaRPr lang="en-CH" sz="900" dirty="0"/>
            </a:p>
          </p:txBody>
        </p:sp>
        <p:sp>
          <p:nvSpPr>
            <p:cNvPr id="71" name="TextBox 70">
              <a:extLst>
                <a:ext uri="{FF2B5EF4-FFF2-40B4-BE49-F238E27FC236}">
                  <a16:creationId xmlns:a16="http://schemas.microsoft.com/office/drawing/2014/main" id="{748EFCE3-B2FA-44CA-A87B-34474F11DDE1}"/>
                </a:ext>
              </a:extLst>
            </p:cNvPr>
            <p:cNvSpPr txBox="1"/>
            <p:nvPr/>
          </p:nvSpPr>
          <p:spPr>
            <a:xfrm>
              <a:off x="1216120" y="3312000"/>
              <a:ext cx="128240" cy="138499"/>
            </a:xfrm>
            <a:prstGeom prst="rect">
              <a:avLst/>
            </a:prstGeom>
            <a:noFill/>
          </p:spPr>
          <p:txBody>
            <a:bodyPr vert="horz" wrap="none" lIns="0" tIns="0" rIns="0" bIns="0" rtlCol="0">
              <a:spAutoFit/>
            </a:bodyPr>
            <a:lstStyle/>
            <a:p>
              <a:pPr algn="r"/>
              <a:r>
                <a:rPr lang="en-GB" sz="900" dirty="0"/>
                <a:t>30</a:t>
              </a:r>
              <a:endParaRPr lang="en-CH" sz="900" dirty="0"/>
            </a:p>
          </p:txBody>
        </p:sp>
        <p:sp>
          <p:nvSpPr>
            <p:cNvPr id="72" name="TextBox 71">
              <a:extLst>
                <a:ext uri="{FF2B5EF4-FFF2-40B4-BE49-F238E27FC236}">
                  <a16:creationId xmlns:a16="http://schemas.microsoft.com/office/drawing/2014/main" id="{23C81714-C3BB-40A1-89A7-74DB9BD9A6FF}"/>
                </a:ext>
              </a:extLst>
            </p:cNvPr>
            <p:cNvSpPr txBox="1"/>
            <p:nvPr/>
          </p:nvSpPr>
          <p:spPr>
            <a:xfrm>
              <a:off x="1216120" y="3528000"/>
              <a:ext cx="128240" cy="138499"/>
            </a:xfrm>
            <a:prstGeom prst="rect">
              <a:avLst/>
            </a:prstGeom>
            <a:noFill/>
          </p:spPr>
          <p:txBody>
            <a:bodyPr vert="horz" wrap="none" lIns="0" tIns="0" rIns="0" bIns="0" rtlCol="0">
              <a:spAutoFit/>
            </a:bodyPr>
            <a:lstStyle/>
            <a:p>
              <a:pPr algn="r"/>
              <a:r>
                <a:rPr lang="en-GB" sz="900" dirty="0"/>
                <a:t>20</a:t>
              </a:r>
              <a:endParaRPr lang="en-CH" sz="900" dirty="0"/>
            </a:p>
          </p:txBody>
        </p:sp>
        <p:sp>
          <p:nvSpPr>
            <p:cNvPr id="73" name="TextBox 72">
              <a:extLst>
                <a:ext uri="{FF2B5EF4-FFF2-40B4-BE49-F238E27FC236}">
                  <a16:creationId xmlns:a16="http://schemas.microsoft.com/office/drawing/2014/main" id="{AF6D3937-F393-4622-93AA-B780C8FC9B97}"/>
                </a:ext>
              </a:extLst>
            </p:cNvPr>
            <p:cNvSpPr txBox="1"/>
            <p:nvPr/>
          </p:nvSpPr>
          <p:spPr>
            <a:xfrm>
              <a:off x="1216120" y="3744000"/>
              <a:ext cx="128240" cy="138499"/>
            </a:xfrm>
            <a:prstGeom prst="rect">
              <a:avLst/>
            </a:prstGeom>
            <a:noFill/>
          </p:spPr>
          <p:txBody>
            <a:bodyPr vert="horz" wrap="none" lIns="0" tIns="0" rIns="0" bIns="0" rtlCol="0">
              <a:spAutoFit/>
            </a:bodyPr>
            <a:lstStyle/>
            <a:p>
              <a:pPr algn="r"/>
              <a:r>
                <a:rPr lang="en-GB" sz="900" dirty="0"/>
                <a:t>10</a:t>
              </a:r>
              <a:endParaRPr lang="en-CH" sz="900" dirty="0"/>
            </a:p>
          </p:txBody>
        </p:sp>
        <p:sp>
          <p:nvSpPr>
            <p:cNvPr id="74" name="TextBox 73">
              <a:extLst>
                <a:ext uri="{FF2B5EF4-FFF2-40B4-BE49-F238E27FC236}">
                  <a16:creationId xmlns:a16="http://schemas.microsoft.com/office/drawing/2014/main" id="{BA3AC0C1-24BF-4886-BCA4-4AFE2BAD83A0}"/>
                </a:ext>
              </a:extLst>
            </p:cNvPr>
            <p:cNvSpPr txBox="1"/>
            <p:nvPr/>
          </p:nvSpPr>
          <p:spPr>
            <a:xfrm>
              <a:off x="1280240" y="3960000"/>
              <a:ext cx="64120" cy="138499"/>
            </a:xfrm>
            <a:prstGeom prst="rect">
              <a:avLst/>
            </a:prstGeom>
            <a:noFill/>
          </p:spPr>
          <p:txBody>
            <a:bodyPr vert="horz" wrap="none" lIns="0" tIns="0" rIns="0" bIns="0" rtlCol="0">
              <a:spAutoFit/>
            </a:bodyPr>
            <a:lstStyle/>
            <a:p>
              <a:pPr algn="r"/>
              <a:r>
                <a:rPr lang="en-GB" sz="900" dirty="0"/>
                <a:t>0</a:t>
              </a:r>
              <a:endParaRPr lang="en-CH" sz="900" dirty="0"/>
            </a:p>
          </p:txBody>
        </p:sp>
        <p:sp>
          <p:nvSpPr>
            <p:cNvPr id="75" name="object 14">
              <a:extLst>
                <a:ext uri="{FF2B5EF4-FFF2-40B4-BE49-F238E27FC236}">
                  <a16:creationId xmlns:a16="http://schemas.microsoft.com/office/drawing/2014/main" id="{714A1DDA-03CB-4435-B909-121C2DEC55EC}"/>
                </a:ext>
              </a:extLst>
            </p:cNvPr>
            <p:cNvSpPr/>
            <p:nvPr/>
          </p:nvSpPr>
          <p:spPr>
            <a:xfrm>
              <a:off x="27216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76" name="TextBox 75">
              <a:extLst>
                <a:ext uri="{FF2B5EF4-FFF2-40B4-BE49-F238E27FC236}">
                  <a16:creationId xmlns:a16="http://schemas.microsoft.com/office/drawing/2014/main" id="{A94EC0FB-58A5-48A3-9687-8EDF20110C73}"/>
                </a:ext>
              </a:extLst>
            </p:cNvPr>
            <p:cNvSpPr txBox="1"/>
            <p:nvPr/>
          </p:nvSpPr>
          <p:spPr>
            <a:xfrm>
              <a:off x="2865600" y="4784400"/>
              <a:ext cx="341440"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Males</a:t>
              </a:r>
            </a:p>
          </p:txBody>
        </p:sp>
        <p:sp>
          <p:nvSpPr>
            <p:cNvPr id="77" name="object 13">
              <a:extLst>
                <a:ext uri="{FF2B5EF4-FFF2-40B4-BE49-F238E27FC236}">
                  <a16:creationId xmlns:a16="http://schemas.microsoft.com/office/drawing/2014/main" id="{985FAAC6-F63A-48FD-9CF8-4D95EC7B2D64}"/>
                </a:ext>
              </a:extLst>
            </p:cNvPr>
            <p:cNvSpPr/>
            <p:nvPr/>
          </p:nvSpPr>
          <p:spPr>
            <a:xfrm>
              <a:off x="1800000" y="4802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fontAlgn="auto">
                <a:spcBef>
                  <a:spcPts val="0"/>
                </a:spcBef>
                <a:spcAft>
                  <a:spcPts val="0"/>
                </a:spcAft>
              </a:pPr>
              <a:endParaRPr>
                <a:solidFill>
                  <a:prstClr val="black"/>
                </a:solidFill>
                <a:latin typeface="Calibri"/>
                <a:ea typeface="+mn-ea"/>
              </a:endParaRPr>
            </a:p>
          </p:txBody>
        </p:sp>
        <p:sp>
          <p:nvSpPr>
            <p:cNvPr id="78" name="TextBox 77">
              <a:extLst>
                <a:ext uri="{FF2B5EF4-FFF2-40B4-BE49-F238E27FC236}">
                  <a16:creationId xmlns:a16="http://schemas.microsoft.com/office/drawing/2014/main" id="{50734F6C-5E6D-4F5F-8649-AFA134403EFB}"/>
                </a:ext>
              </a:extLst>
            </p:cNvPr>
            <p:cNvSpPr txBox="1"/>
            <p:nvPr/>
          </p:nvSpPr>
          <p:spPr>
            <a:xfrm>
              <a:off x="1944000" y="4784400"/>
              <a:ext cx="490519" cy="153888"/>
            </a:xfrm>
            <a:prstGeom prst="rect">
              <a:avLst/>
            </a:prstGeom>
            <a:noFill/>
          </p:spPr>
          <p:txBody>
            <a:bodyPr vert="horz" wrap="none" lIns="0" tIns="0" rIns="0" bIns="0" rtlCol="0">
              <a:spAutoFit/>
            </a:bodyPr>
            <a:lstStyle/>
            <a:p>
              <a:r>
                <a:rPr lang="en-GB" sz="1000" dirty="0">
                  <a:solidFill>
                    <a:schemeClr val="tx1">
                      <a:lumMod val="75000"/>
                      <a:lumOff val="25000"/>
                    </a:schemeClr>
                  </a:solidFill>
                </a:rPr>
                <a:t>Females</a:t>
              </a:r>
              <a:endParaRPr lang="en-CH" sz="1000" dirty="0">
                <a:solidFill>
                  <a:schemeClr val="tx1">
                    <a:lumMod val="75000"/>
                    <a:lumOff val="25000"/>
                  </a:schemeClr>
                </a:solidFill>
              </a:endParaRPr>
            </a:p>
          </p:txBody>
        </p:sp>
        <p:sp>
          <p:nvSpPr>
            <p:cNvPr id="89" name="Rectangle 88">
              <a:extLst>
                <a:ext uri="{FF2B5EF4-FFF2-40B4-BE49-F238E27FC236}">
                  <a16:creationId xmlns:a16="http://schemas.microsoft.com/office/drawing/2014/main" id="{9F187DB4-75B5-4D5D-AD81-8D0136C50EA0}"/>
                </a:ext>
              </a:extLst>
            </p:cNvPr>
            <p:cNvSpPr/>
            <p:nvPr/>
          </p:nvSpPr>
          <p:spPr>
            <a:xfrm>
              <a:off x="1782000" y="2548092"/>
              <a:ext cx="144000" cy="148390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90" name="Rectangle 89">
              <a:extLst>
                <a:ext uri="{FF2B5EF4-FFF2-40B4-BE49-F238E27FC236}">
                  <a16:creationId xmlns:a16="http://schemas.microsoft.com/office/drawing/2014/main" id="{6104D28E-21F8-4C2C-9C17-EF293F769ACE}"/>
                </a:ext>
              </a:extLst>
            </p:cNvPr>
            <p:cNvSpPr/>
            <p:nvPr/>
          </p:nvSpPr>
          <p:spPr>
            <a:xfrm>
              <a:off x="1602000" y="2013450"/>
              <a:ext cx="144000" cy="201855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96" name="Rectangle 95">
              <a:extLst>
                <a:ext uri="{FF2B5EF4-FFF2-40B4-BE49-F238E27FC236}">
                  <a16:creationId xmlns:a16="http://schemas.microsoft.com/office/drawing/2014/main" id="{FB37CB8A-BF7C-4BC1-BA92-DFDBC23BED71}"/>
                </a:ext>
              </a:extLst>
            </p:cNvPr>
            <p:cNvSpPr/>
            <p:nvPr/>
          </p:nvSpPr>
          <p:spPr>
            <a:xfrm>
              <a:off x="2412000" y="2416862"/>
              <a:ext cx="144000" cy="161513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97" name="Rectangle 96">
              <a:extLst>
                <a:ext uri="{FF2B5EF4-FFF2-40B4-BE49-F238E27FC236}">
                  <a16:creationId xmlns:a16="http://schemas.microsoft.com/office/drawing/2014/main" id="{602B0766-7382-4E53-A881-5948D1DFE015}"/>
                </a:ext>
              </a:extLst>
            </p:cNvPr>
            <p:cNvSpPr/>
            <p:nvPr/>
          </p:nvSpPr>
          <p:spPr>
            <a:xfrm>
              <a:off x="2232000" y="2165780"/>
              <a:ext cx="144000" cy="186622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32" name="Rectangle 131">
              <a:extLst>
                <a:ext uri="{FF2B5EF4-FFF2-40B4-BE49-F238E27FC236}">
                  <a16:creationId xmlns:a16="http://schemas.microsoft.com/office/drawing/2014/main" id="{19EB190F-D16A-40EB-8557-D5F479283AEB}"/>
                </a:ext>
              </a:extLst>
            </p:cNvPr>
            <p:cNvSpPr/>
            <p:nvPr/>
          </p:nvSpPr>
          <p:spPr>
            <a:xfrm>
              <a:off x="3042000" y="2969970"/>
              <a:ext cx="144000" cy="106203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33" name="Rectangle 132">
              <a:extLst>
                <a:ext uri="{FF2B5EF4-FFF2-40B4-BE49-F238E27FC236}">
                  <a16:creationId xmlns:a16="http://schemas.microsoft.com/office/drawing/2014/main" id="{9A95130E-EAC7-4812-A610-590D9754C7E9}"/>
                </a:ext>
              </a:extLst>
            </p:cNvPr>
            <p:cNvSpPr/>
            <p:nvPr/>
          </p:nvSpPr>
          <p:spPr>
            <a:xfrm>
              <a:off x="2862000" y="2707510"/>
              <a:ext cx="144000" cy="132448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30" name="Rectangle 129">
              <a:extLst>
                <a:ext uri="{FF2B5EF4-FFF2-40B4-BE49-F238E27FC236}">
                  <a16:creationId xmlns:a16="http://schemas.microsoft.com/office/drawing/2014/main" id="{97685458-4229-4E87-A0CC-8052D69B6B7E}"/>
                </a:ext>
              </a:extLst>
            </p:cNvPr>
            <p:cNvSpPr/>
            <p:nvPr/>
          </p:nvSpPr>
          <p:spPr>
            <a:xfrm>
              <a:off x="3672000" y="2716248"/>
              <a:ext cx="144000" cy="131575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31" name="Rectangle 130">
              <a:extLst>
                <a:ext uri="{FF2B5EF4-FFF2-40B4-BE49-F238E27FC236}">
                  <a16:creationId xmlns:a16="http://schemas.microsoft.com/office/drawing/2014/main" id="{A24F1A5F-820A-4376-82B4-C145064FA6C7}"/>
                </a:ext>
              </a:extLst>
            </p:cNvPr>
            <p:cNvSpPr/>
            <p:nvPr/>
          </p:nvSpPr>
          <p:spPr>
            <a:xfrm>
              <a:off x="3492000" y="2318798"/>
              <a:ext cx="144000" cy="171320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39" name="Rectangle 138">
              <a:extLst>
                <a:ext uri="{FF2B5EF4-FFF2-40B4-BE49-F238E27FC236}">
                  <a16:creationId xmlns:a16="http://schemas.microsoft.com/office/drawing/2014/main" id="{7F4BDA88-F8AB-46F2-BFDA-5AB7A1B9FC99}"/>
                </a:ext>
              </a:extLst>
            </p:cNvPr>
            <p:cNvSpPr/>
            <p:nvPr/>
          </p:nvSpPr>
          <p:spPr>
            <a:xfrm>
              <a:off x="4302000" y="3662056"/>
              <a:ext cx="144000" cy="36994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0" name="Rectangle 139">
              <a:extLst>
                <a:ext uri="{FF2B5EF4-FFF2-40B4-BE49-F238E27FC236}">
                  <a16:creationId xmlns:a16="http://schemas.microsoft.com/office/drawing/2014/main" id="{C08E6DD1-86BA-4538-AEE2-C06ED54E9892}"/>
                </a:ext>
              </a:extLst>
            </p:cNvPr>
            <p:cNvSpPr/>
            <p:nvPr/>
          </p:nvSpPr>
          <p:spPr>
            <a:xfrm>
              <a:off x="4122000" y="3741184"/>
              <a:ext cx="144000" cy="29081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37" name="Rectangle 136">
              <a:extLst>
                <a:ext uri="{FF2B5EF4-FFF2-40B4-BE49-F238E27FC236}">
                  <a16:creationId xmlns:a16="http://schemas.microsoft.com/office/drawing/2014/main" id="{D600F84F-3CCE-4259-A78E-B361BE25C30C}"/>
                </a:ext>
              </a:extLst>
            </p:cNvPr>
            <p:cNvSpPr/>
            <p:nvPr/>
          </p:nvSpPr>
          <p:spPr>
            <a:xfrm>
              <a:off x="4932000" y="2470112"/>
              <a:ext cx="144000" cy="1561887"/>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38" name="Rectangle 137">
              <a:extLst>
                <a:ext uri="{FF2B5EF4-FFF2-40B4-BE49-F238E27FC236}">
                  <a16:creationId xmlns:a16="http://schemas.microsoft.com/office/drawing/2014/main" id="{38928245-F69D-42E3-8F4F-16042C15AA3F}"/>
                </a:ext>
              </a:extLst>
            </p:cNvPr>
            <p:cNvSpPr/>
            <p:nvPr/>
          </p:nvSpPr>
          <p:spPr>
            <a:xfrm>
              <a:off x="4752000" y="1979818"/>
              <a:ext cx="144000" cy="205218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6" name="Rectangle 145">
              <a:extLst>
                <a:ext uri="{FF2B5EF4-FFF2-40B4-BE49-F238E27FC236}">
                  <a16:creationId xmlns:a16="http://schemas.microsoft.com/office/drawing/2014/main" id="{8A53FDBC-BC9E-4FF2-8739-71E66CC9E7C6}"/>
                </a:ext>
              </a:extLst>
            </p:cNvPr>
            <p:cNvSpPr/>
            <p:nvPr/>
          </p:nvSpPr>
          <p:spPr>
            <a:xfrm>
              <a:off x="5562000" y="2509678"/>
              <a:ext cx="144000" cy="1522321"/>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7" name="Rectangle 146">
              <a:extLst>
                <a:ext uri="{FF2B5EF4-FFF2-40B4-BE49-F238E27FC236}">
                  <a16:creationId xmlns:a16="http://schemas.microsoft.com/office/drawing/2014/main" id="{BEBE5973-C693-4CAC-9022-40F7EFA8DBD3}"/>
                </a:ext>
              </a:extLst>
            </p:cNvPr>
            <p:cNvSpPr/>
            <p:nvPr/>
          </p:nvSpPr>
          <p:spPr>
            <a:xfrm>
              <a:off x="5382000" y="2331628"/>
              <a:ext cx="144000" cy="170037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4" name="Rectangle 143">
              <a:extLst>
                <a:ext uri="{FF2B5EF4-FFF2-40B4-BE49-F238E27FC236}">
                  <a16:creationId xmlns:a16="http://schemas.microsoft.com/office/drawing/2014/main" id="{DC18A66C-E314-462F-87C6-E55166081F08}"/>
                </a:ext>
              </a:extLst>
            </p:cNvPr>
            <p:cNvSpPr/>
            <p:nvPr/>
          </p:nvSpPr>
          <p:spPr>
            <a:xfrm>
              <a:off x="6192000" y="3010224"/>
              <a:ext cx="144000" cy="1021775"/>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5" name="Rectangle 144">
              <a:extLst>
                <a:ext uri="{FF2B5EF4-FFF2-40B4-BE49-F238E27FC236}">
                  <a16:creationId xmlns:a16="http://schemas.microsoft.com/office/drawing/2014/main" id="{8B1432E1-09ED-4913-86CA-D903AF530A94}"/>
                </a:ext>
              </a:extLst>
            </p:cNvPr>
            <p:cNvSpPr/>
            <p:nvPr/>
          </p:nvSpPr>
          <p:spPr>
            <a:xfrm>
              <a:off x="6012000" y="2771642"/>
              <a:ext cx="144000" cy="1260358"/>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3" name="Rectangle 152">
              <a:extLst>
                <a:ext uri="{FF2B5EF4-FFF2-40B4-BE49-F238E27FC236}">
                  <a16:creationId xmlns:a16="http://schemas.microsoft.com/office/drawing/2014/main" id="{A8D09E65-D310-4DF7-99F3-1A9186165E58}"/>
                </a:ext>
              </a:extLst>
            </p:cNvPr>
            <p:cNvSpPr/>
            <p:nvPr/>
          </p:nvSpPr>
          <p:spPr>
            <a:xfrm>
              <a:off x="6822000" y="2833464"/>
              <a:ext cx="144000" cy="1198536"/>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4" name="Rectangle 153">
              <a:extLst>
                <a:ext uri="{FF2B5EF4-FFF2-40B4-BE49-F238E27FC236}">
                  <a16:creationId xmlns:a16="http://schemas.microsoft.com/office/drawing/2014/main" id="{84F28907-0E22-4302-B9F6-F5CED07C9860}"/>
                </a:ext>
              </a:extLst>
            </p:cNvPr>
            <p:cNvSpPr/>
            <p:nvPr/>
          </p:nvSpPr>
          <p:spPr>
            <a:xfrm>
              <a:off x="6642000" y="2485280"/>
              <a:ext cx="144000" cy="154672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1" name="Rectangle 150">
              <a:extLst>
                <a:ext uri="{FF2B5EF4-FFF2-40B4-BE49-F238E27FC236}">
                  <a16:creationId xmlns:a16="http://schemas.microsoft.com/office/drawing/2014/main" id="{E72180BA-DA4B-419B-8F21-206A916B8645}"/>
                </a:ext>
              </a:extLst>
            </p:cNvPr>
            <p:cNvSpPr/>
            <p:nvPr/>
          </p:nvSpPr>
          <p:spPr>
            <a:xfrm>
              <a:off x="7452000" y="2981836"/>
              <a:ext cx="144000" cy="1050163"/>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2" name="Rectangle 151">
              <a:extLst>
                <a:ext uri="{FF2B5EF4-FFF2-40B4-BE49-F238E27FC236}">
                  <a16:creationId xmlns:a16="http://schemas.microsoft.com/office/drawing/2014/main" id="{16A10420-AFD6-4242-B1EF-38DF7200E38E}"/>
                </a:ext>
              </a:extLst>
            </p:cNvPr>
            <p:cNvSpPr/>
            <p:nvPr/>
          </p:nvSpPr>
          <p:spPr>
            <a:xfrm>
              <a:off x="7272000" y="2458540"/>
              <a:ext cx="144000" cy="157345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60" name="Rectangle 159">
              <a:extLst>
                <a:ext uri="{FF2B5EF4-FFF2-40B4-BE49-F238E27FC236}">
                  <a16:creationId xmlns:a16="http://schemas.microsoft.com/office/drawing/2014/main" id="{220D9C7A-B363-42FE-ACBF-5A14E9A62736}"/>
                </a:ext>
              </a:extLst>
            </p:cNvPr>
            <p:cNvSpPr/>
            <p:nvPr/>
          </p:nvSpPr>
          <p:spPr>
            <a:xfrm>
              <a:off x="8082000" y="2908800"/>
              <a:ext cx="144000" cy="11268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61" name="Rectangle 160">
              <a:extLst>
                <a:ext uri="{FF2B5EF4-FFF2-40B4-BE49-F238E27FC236}">
                  <a16:creationId xmlns:a16="http://schemas.microsoft.com/office/drawing/2014/main" id="{D6B34540-27F8-4E02-A2FA-874DF95EAC6C}"/>
                </a:ext>
              </a:extLst>
            </p:cNvPr>
            <p:cNvSpPr/>
            <p:nvPr/>
          </p:nvSpPr>
          <p:spPr>
            <a:xfrm>
              <a:off x="7902000" y="2677177"/>
              <a:ext cx="144000" cy="1354822"/>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64" name="object 54">
              <a:extLst>
                <a:ext uri="{FF2B5EF4-FFF2-40B4-BE49-F238E27FC236}">
                  <a16:creationId xmlns:a16="http://schemas.microsoft.com/office/drawing/2014/main" id="{A1B31C4A-3F5E-45E5-BC4D-8F65004D9429}"/>
                </a:ext>
              </a:extLst>
            </p:cNvPr>
            <p:cNvSpPr txBox="1"/>
            <p:nvPr/>
          </p:nvSpPr>
          <p:spPr>
            <a:xfrm>
              <a:off x="3960000" y="4140000"/>
              <a:ext cx="63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Mauritius</a:t>
              </a:r>
              <a:endParaRPr sz="1100" dirty="0">
                <a:latin typeface="Arial"/>
                <a:ea typeface="+mn-ea"/>
                <a:cs typeface="Arial"/>
              </a:endParaRPr>
            </a:p>
          </p:txBody>
        </p:sp>
        <p:sp>
          <p:nvSpPr>
            <p:cNvPr id="165" name="object 54">
              <a:extLst>
                <a:ext uri="{FF2B5EF4-FFF2-40B4-BE49-F238E27FC236}">
                  <a16:creationId xmlns:a16="http://schemas.microsoft.com/office/drawing/2014/main" id="{0115CA98-E09E-4058-9A93-1AB1080A0C6E}"/>
                </a:ext>
              </a:extLst>
            </p:cNvPr>
            <p:cNvSpPr txBox="1"/>
            <p:nvPr/>
          </p:nvSpPr>
          <p:spPr>
            <a:xfrm>
              <a:off x="4590000" y="4140000"/>
              <a:ext cx="63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Namibia</a:t>
              </a:r>
              <a:endParaRPr sz="1100" dirty="0">
                <a:latin typeface="Arial"/>
                <a:ea typeface="+mn-ea"/>
                <a:cs typeface="Arial"/>
              </a:endParaRPr>
            </a:p>
          </p:txBody>
        </p:sp>
        <p:sp>
          <p:nvSpPr>
            <p:cNvPr id="166" name="object 54">
              <a:extLst>
                <a:ext uri="{FF2B5EF4-FFF2-40B4-BE49-F238E27FC236}">
                  <a16:creationId xmlns:a16="http://schemas.microsoft.com/office/drawing/2014/main" id="{F768C5E8-E7EA-4F17-860B-EBA67F7112D3}"/>
                </a:ext>
              </a:extLst>
            </p:cNvPr>
            <p:cNvSpPr txBox="1"/>
            <p:nvPr/>
          </p:nvSpPr>
          <p:spPr>
            <a:xfrm>
              <a:off x="5220000" y="4140000"/>
              <a:ext cx="63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Rwanda</a:t>
              </a:r>
              <a:endParaRPr sz="1100" dirty="0">
                <a:latin typeface="Arial"/>
                <a:ea typeface="+mn-ea"/>
                <a:cs typeface="Arial"/>
              </a:endParaRPr>
            </a:p>
          </p:txBody>
        </p:sp>
        <p:sp>
          <p:nvSpPr>
            <p:cNvPr id="167" name="object 54">
              <a:extLst>
                <a:ext uri="{FF2B5EF4-FFF2-40B4-BE49-F238E27FC236}">
                  <a16:creationId xmlns:a16="http://schemas.microsoft.com/office/drawing/2014/main" id="{D2123F64-D48D-4CC7-A454-A73888E409A3}"/>
                </a:ext>
              </a:extLst>
            </p:cNvPr>
            <p:cNvSpPr txBox="1"/>
            <p:nvPr/>
          </p:nvSpPr>
          <p:spPr>
            <a:xfrm>
              <a:off x="5850000" y="4140000"/>
              <a:ext cx="63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South Africa</a:t>
              </a:r>
              <a:endParaRPr sz="1100" dirty="0">
                <a:latin typeface="Arial"/>
                <a:ea typeface="+mn-ea"/>
                <a:cs typeface="Arial"/>
              </a:endParaRPr>
            </a:p>
          </p:txBody>
        </p:sp>
        <p:sp>
          <p:nvSpPr>
            <p:cNvPr id="169" name="object 54">
              <a:extLst>
                <a:ext uri="{FF2B5EF4-FFF2-40B4-BE49-F238E27FC236}">
                  <a16:creationId xmlns:a16="http://schemas.microsoft.com/office/drawing/2014/main" id="{3B8101A9-4B2F-4EC2-B25F-958D4B7DFF08}"/>
                </a:ext>
              </a:extLst>
            </p:cNvPr>
            <p:cNvSpPr txBox="1"/>
            <p:nvPr/>
          </p:nvSpPr>
          <p:spPr>
            <a:xfrm>
              <a:off x="6480000" y="4140000"/>
              <a:ext cx="63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Uganda</a:t>
              </a:r>
              <a:endParaRPr sz="1100" dirty="0">
                <a:latin typeface="Arial"/>
                <a:ea typeface="+mn-ea"/>
                <a:cs typeface="Arial"/>
              </a:endParaRPr>
            </a:p>
          </p:txBody>
        </p:sp>
        <p:sp>
          <p:nvSpPr>
            <p:cNvPr id="170" name="object 54">
              <a:extLst>
                <a:ext uri="{FF2B5EF4-FFF2-40B4-BE49-F238E27FC236}">
                  <a16:creationId xmlns:a16="http://schemas.microsoft.com/office/drawing/2014/main" id="{CFEADC1B-646E-4677-876A-DF03B9D96A48}"/>
                </a:ext>
              </a:extLst>
            </p:cNvPr>
            <p:cNvSpPr txBox="1"/>
            <p:nvPr/>
          </p:nvSpPr>
          <p:spPr>
            <a:xfrm>
              <a:off x="7081200" y="4140000"/>
              <a:ext cx="6876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United Republic of Tanzania</a:t>
              </a:r>
              <a:endParaRPr sz="1100" dirty="0">
                <a:latin typeface="Arial"/>
                <a:ea typeface="+mn-ea"/>
                <a:cs typeface="Arial"/>
              </a:endParaRPr>
            </a:p>
          </p:txBody>
        </p:sp>
        <p:sp>
          <p:nvSpPr>
            <p:cNvPr id="171" name="object 54">
              <a:extLst>
                <a:ext uri="{FF2B5EF4-FFF2-40B4-BE49-F238E27FC236}">
                  <a16:creationId xmlns:a16="http://schemas.microsoft.com/office/drawing/2014/main" id="{781E55AE-E531-44B8-8C16-3BA2DC7ECA6E}"/>
                </a:ext>
              </a:extLst>
            </p:cNvPr>
            <p:cNvSpPr txBox="1"/>
            <p:nvPr/>
          </p:nvSpPr>
          <p:spPr>
            <a:xfrm>
              <a:off x="7740000" y="4140000"/>
              <a:ext cx="630000" cy="203477"/>
            </a:xfrm>
            <a:prstGeom prst="rect">
              <a:avLst/>
            </a:prstGeom>
          </p:spPr>
          <p:txBody>
            <a:bodyPr vert="horz" wrap="square" lIns="0" tIns="12065" rIns="0" bIns="0" rtlCol="0" anchor="t" anchorCtr="0">
              <a:noAutofit/>
            </a:bodyPr>
            <a:lstStyle/>
            <a:p>
              <a:pPr algn="ctr" fontAlgn="auto">
                <a:spcBef>
                  <a:spcPts val="0"/>
                </a:spcBef>
                <a:spcAft>
                  <a:spcPts val="0"/>
                </a:spcAft>
              </a:pPr>
              <a:r>
                <a:rPr lang="en-GB" sz="1100" spc="-35" dirty="0">
                  <a:latin typeface="Arial"/>
                  <a:ea typeface="+mn-ea"/>
                  <a:cs typeface="Arial"/>
                </a:rPr>
                <a:t>Zambia</a:t>
              </a:r>
              <a:endParaRPr sz="1100" dirty="0">
                <a:latin typeface="Arial"/>
                <a:ea typeface="+mn-ea"/>
                <a:cs typeface="Arial"/>
              </a:endParaRPr>
            </a:p>
          </p:txBody>
        </p:sp>
      </p:grpSp>
    </p:spTree>
    <p:extLst>
      <p:ext uri="{BB962C8B-B14F-4D97-AF65-F5344CB8AC3E}">
        <p14:creationId xmlns:p14="http://schemas.microsoft.com/office/powerpoint/2010/main" val="275171098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8227168-D5D4-456A-9F0E-BF86272E743E}"/>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resource availability, by source, Caribbean,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2010–2018, and projected resource needs by 2020</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00563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resource availability and needs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41" name="object 66">
              <a:extLst>
                <a:ext uri="{FF2B5EF4-FFF2-40B4-BE49-F238E27FC236}">
                  <a16:creationId xmlns:a16="http://schemas.microsoft.com/office/drawing/2014/main" id="{1A990569-C8AA-4A00-826D-F07CE1C377D0}"/>
                </a:ext>
              </a:extLst>
            </p:cNvPr>
            <p:cNvSpPr txBox="1"/>
            <p:nvPr/>
          </p:nvSpPr>
          <p:spPr>
            <a:xfrm>
              <a:off x="504000" y="2862000"/>
              <a:ext cx="153888" cy="767614"/>
            </a:xfrm>
            <a:prstGeom prst="rect">
              <a:avLst/>
            </a:prstGeom>
            <a:noFill/>
          </p:spPr>
          <p:txBody>
            <a:bodyPr vert="vert270" wrap="square" lIns="0" tIns="0" rIns="0" bIns="0" rtlCol="0">
              <a:spAutoFit/>
            </a:bodyPr>
            <a:lstStyle>
              <a:defPPr>
                <a:defRPr lang="en-US"/>
              </a:defPPr>
              <a:lvl1pPr algn="r">
                <a:defRPr sz="1000">
                  <a:solidFill>
                    <a:schemeClr val="tx1">
                      <a:lumMod val="75000"/>
                      <a:lumOff val="25000"/>
                    </a:schemeClr>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US$ (million)</a:t>
              </a:r>
            </a:p>
          </p:txBody>
        </p:sp>
        <p:sp>
          <p:nvSpPr>
            <p:cNvPr id="142" name="object 55">
              <a:extLst>
                <a:ext uri="{FF2B5EF4-FFF2-40B4-BE49-F238E27FC236}">
                  <a16:creationId xmlns:a16="http://schemas.microsoft.com/office/drawing/2014/main" id="{0969C8C7-6C11-4C60-9EE6-16460BC097C4}"/>
                </a:ext>
              </a:extLst>
            </p:cNvPr>
            <p:cNvSpPr/>
            <p:nvPr/>
          </p:nvSpPr>
          <p:spPr>
            <a:xfrm>
              <a:off x="1260617" y="2160000"/>
              <a:ext cx="0" cy="2160000"/>
            </a:xfrm>
            <a:custGeom>
              <a:avLst/>
              <a:gdLst/>
              <a:ahLst/>
              <a:cxnLst/>
              <a:rect l="l" t="t" r="r" b="b"/>
              <a:pathLst>
                <a:path h="2371090">
                  <a:moveTo>
                    <a:pt x="0" y="0"/>
                  </a:moveTo>
                  <a:lnTo>
                    <a:pt x="0" y="2370582"/>
                  </a:lnTo>
                </a:path>
              </a:pathLst>
            </a:custGeom>
            <a:ln w="380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ＭＳ Ｐゴシック" pitchFamily="34" charset="-128"/>
                <a:cs typeface="+mn-cs"/>
              </a:endParaRPr>
            </a:p>
          </p:txBody>
        </p:sp>
        <p:sp>
          <p:nvSpPr>
            <p:cNvPr id="143" name="object 56">
              <a:extLst>
                <a:ext uri="{FF2B5EF4-FFF2-40B4-BE49-F238E27FC236}">
                  <a16:creationId xmlns:a16="http://schemas.microsoft.com/office/drawing/2014/main" id="{5E265C2E-12DC-4CA6-A7D2-4C70D370BF67}"/>
                </a:ext>
              </a:extLst>
            </p:cNvPr>
            <p:cNvSpPr/>
            <p:nvPr/>
          </p:nvSpPr>
          <p:spPr>
            <a:xfrm>
              <a:off x="1260000" y="4319185"/>
              <a:ext cx="5940000" cy="0"/>
            </a:xfrm>
            <a:custGeom>
              <a:avLst/>
              <a:gdLst/>
              <a:ahLst/>
              <a:cxnLst/>
              <a:rect l="l" t="t" r="r" b="b"/>
              <a:pathLst>
                <a:path w="3792854">
                  <a:moveTo>
                    <a:pt x="0" y="0"/>
                  </a:moveTo>
                  <a:lnTo>
                    <a:pt x="3792474" y="0"/>
                  </a:lnTo>
                </a:path>
              </a:pathLst>
            </a:custGeom>
            <a:ln w="3822">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TextBox 143">
              <a:extLst>
                <a:ext uri="{FF2B5EF4-FFF2-40B4-BE49-F238E27FC236}">
                  <a16:creationId xmlns:a16="http://schemas.microsoft.com/office/drawing/2014/main" id="{BB12862F-EEEC-46F8-81D8-F8545EFA349A}"/>
                </a:ext>
              </a:extLst>
            </p:cNvPr>
            <p:cNvSpPr txBox="1"/>
            <p:nvPr/>
          </p:nvSpPr>
          <p:spPr>
            <a:xfrm>
              <a:off x="964662" y="20808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5" name="TextBox 144">
              <a:extLst>
                <a:ext uri="{FF2B5EF4-FFF2-40B4-BE49-F238E27FC236}">
                  <a16:creationId xmlns:a16="http://schemas.microsoft.com/office/drawing/2014/main" id="{03FEF328-9473-4085-A2FA-8AAF455C9027}"/>
                </a:ext>
              </a:extLst>
            </p:cNvPr>
            <p:cNvSpPr txBox="1"/>
            <p:nvPr/>
          </p:nvSpPr>
          <p:spPr>
            <a:xfrm>
              <a:off x="964662" y="36252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6" name="TextBox 145">
              <a:extLst>
                <a:ext uri="{FF2B5EF4-FFF2-40B4-BE49-F238E27FC236}">
                  <a16:creationId xmlns:a16="http://schemas.microsoft.com/office/drawing/2014/main" id="{25596BC8-463D-4DA3-BD86-88C6A70411AE}"/>
                </a:ext>
              </a:extLst>
            </p:cNvPr>
            <p:cNvSpPr txBox="1"/>
            <p:nvPr/>
          </p:nvSpPr>
          <p:spPr>
            <a:xfrm>
              <a:off x="964662" y="39312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100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7" name="TextBox 146">
              <a:extLst>
                <a:ext uri="{FF2B5EF4-FFF2-40B4-BE49-F238E27FC236}">
                  <a16:creationId xmlns:a16="http://schemas.microsoft.com/office/drawing/2014/main" id="{6CF324AF-B1BA-441D-8F37-74A91E29E815}"/>
                </a:ext>
              </a:extLst>
            </p:cNvPr>
            <p:cNvSpPr txBox="1"/>
            <p:nvPr/>
          </p:nvSpPr>
          <p:spPr>
            <a:xfrm>
              <a:off x="964662" y="30060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8" name="TextBox 147">
              <a:extLst>
                <a:ext uri="{FF2B5EF4-FFF2-40B4-BE49-F238E27FC236}">
                  <a16:creationId xmlns:a16="http://schemas.microsoft.com/office/drawing/2014/main" id="{0B6B40BA-AD67-4888-974F-2480F61A6C34}"/>
                </a:ext>
              </a:extLst>
            </p:cNvPr>
            <p:cNvSpPr txBox="1"/>
            <p:nvPr/>
          </p:nvSpPr>
          <p:spPr>
            <a:xfrm>
              <a:off x="1105726" y="4240800"/>
              <a:ext cx="70532"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49" name="object 54">
              <a:extLst>
                <a:ext uri="{FF2B5EF4-FFF2-40B4-BE49-F238E27FC236}">
                  <a16:creationId xmlns:a16="http://schemas.microsoft.com/office/drawing/2014/main" id="{2F0445D0-A727-4BE9-B163-985B10B1968E}"/>
                </a:ext>
              </a:extLst>
            </p:cNvPr>
            <p:cNvSpPr txBox="1"/>
            <p:nvPr/>
          </p:nvSpPr>
          <p:spPr>
            <a:xfrm>
              <a:off x="12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50" name="object 54">
              <a:extLst>
                <a:ext uri="{FF2B5EF4-FFF2-40B4-BE49-F238E27FC236}">
                  <a16:creationId xmlns:a16="http://schemas.microsoft.com/office/drawing/2014/main" id="{68D84021-0873-4DE5-931C-01AC838DEBC5}"/>
                </a:ext>
              </a:extLst>
            </p:cNvPr>
            <p:cNvSpPr txBox="1"/>
            <p:nvPr/>
          </p:nvSpPr>
          <p:spPr>
            <a:xfrm>
              <a:off x="18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11</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51" name="object 54">
              <a:extLst>
                <a:ext uri="{FF2B5EF4-FFF2-40B4-BE49-F238E27FC236}">
                  <a16:creationId xmlns:a16="http://schemas.microsoft.com/office/drawing/2014/main" id="{C538D21C-E159-4947-A62B-55B6A2B2ACB7}"/>
                </a:ext>
              </a:extLst>
            </p:cNvPr>
            <p:cNvSpPr txBox="1"/>
            <p:nvPr/>
          </p:nvSpPr>
          <p:spPr>
            <a:xfrm>
              <a:off x="23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2</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52" name="object 54">
              <a:extLst>
                <a:ext uri="{FF2B5EF4-FFF2-40B4-BE49-F238E27FC236}">
                  <a16:creationId xmlns:a16="http://schemas.microsoft.com/office/drawing/2014/main" id="{8BA55FA3-AB6F-4F38-8BFA-C9BB2CEF45BA}"/>
                </a:ext>
              </a:extLst>
            </p:cNvPr>
            <p:cNvSpPr txBox="1"/>
            <p:nvPr/>
          </p:nvSpPr>
          <p:spPr>
            <a:xfrm>
              <a:off x="28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3</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53" name="object 54">
              <a:extLst>
                <a:ext uri="{FF2B5EF4-FFF2-40B4-BE49-F238E27FC236}">
                  <a16:creationId xmlns:a16="http://schemas.microsoft.com/office/drawing/2014/main" id="{3FFF363B-BF5D-4A07-9ED8-2C35D1840D17}"/>
                </a:ext>
              </a:extLst>
            </p:cNvPr>
            <p:cNvSpPr txBox="1"/>
            <p:nvPr/>
          </p:nvSpPr>
          <p:spPr>
            <a:xfrm>
              <a:off x="342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4</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54" name="object 54">
              <a:extLst>
                <a:ext uri="{FF2B5EF4-FFF2-40B4-BE49-F238E27FC236}">
                  <a16:creationId xmlns:a16="http://schemas.microsoft.com/office/drawing/2014/main" id="{601A9092-CA4D-4742-9761-BBE27E6C0314}"/>
                </a:ext>
              </a:extLst>
            </p:cNvPr>
            <p:cNvSpPr txBox="1"/>
            <p:nvPr/>
          </p:nvSpPr>
          <p:spPr>
            <a:xfrm>
              <a:off x="39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5</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55" name="object 54">
              <a:extLst>
                <a:ext uri="{FF2B5EF4-FFF2-40B4-BE49-F238E27FC236}">
                  <a16:creationId xmlns:a16="http://schemas.microsoft.com/office/drawing/2014/main" id="{D5947ACC-D840-4A04-9A70-1A5644DCF230}"/>
                </a:ext>
              </a:extLst>
            </p:cNvPr>
            <p:cNvSpPr txBox="1"/>
            <p:nvPr/>
          </p:nvSpPr>
          <p:spPr>
            <a:xfrm>
              <a:off x="558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8</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56" name="object 54">
              <a:extLst>
                <a:ext uri="{FF2B5EF4-FFF2-40B4-BE49-F238E27FC236}">
                  <a16:creationId xmlns:a16="http://schemas.microsoft.com/office/drawing/2014/main" id="{CD3CAEC5-FC61-4B30-8156-1AE002752306}"/>
                </a:ext>
              </a:extLst>
            </p:cNvPr>
            <p:cNvSpPr txBox="1"/>
            <p:nvPr/>
          </p:nvSpPr>
          <p:spPr>
            <a:xfrm>
              <a:off x="450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6</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57" name="object 54">
              <a:extLst>
                <a:ext uri="{FF2B5EF4-FFF2-40B4-BE49-F238E27FC236}">
                  <a16:creationId xmlns:a16="http://schemas.microsoft.com/office/drawing/2014/main" id="{85A67B45-BD7D-407B-9072-8594F910F24B}"/>
                </a:ext>
              </a:extLst>
            </p:cNvPr>
            <p:cNvSpPr txBox="1"/>
            <p:nvPr/>
          </p:nvSpPr>
          <p:spPr>
            <a:xfrm>
              <a:off x="504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1</a:t>
              </a:r>
              <a:r>
                <a:rPr kumimoji="0" lang="en-GB"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7</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sp>
          <p:nvSpPr>
            <p:cNvPr id="158" name="object 54">
              <a:extLst>
                <a:ext uri="{FF2B5EF4-FFF2-40B4-BE49-F238E27FC236}">
                  <a16:creationId xmlns:a16="http://schemas.microsoft.com/office/drawing/2014/main" id="{6E821E99-BA5E-4E80-8D4B-CF3C229620CD}"/>
                </a:ext>
              </a:extLst>
            </p:cNvPr>
            <p:cNvSpPr txBox="1"/>
            <p:nvPr/>
          </p:nvSpPr>
          <p:spPr>
            <a:xfrm>
              <a:off x="6660000" y="4410000"/>
              <a:ext cx="540000" cy="166071"/>
            </a:xfrm>
            <a:prstGeom prst="rect">
              <a:avLst/>
            </a:prstGeom>
          </p:spPr>
          <p:txBody>
            <a:bodyPr vert="horz" wrap="non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a:t>
              </a:r>
              <a:r>
                <a:rPr kumimoji="0" sz="1000" b="0" i="0" u="none" strike="noStrike" kern="1200" cap="none" spc="-30" normalizeH="0" baseline="0" noProof="0" dirty="0">
                  <a:ln>
                    <a:noFill/>
                  </a:ln>
                  <a:solidFill>
                    <a:prstClr val="black">
                      <a:lumMod val="75000"/>
                      <a:lumOff val="25000"/>
                    </a:prstClr>
                  </a:solidFill>
                  <a:effectLst/>
                  <a:uLnTx/>
                  <a:uFillTx/>
                  <a:latin typeface="Arial"/>
                  <a:ea typeface="ＭＳ Ｐゴシック" pitchFamily="34" charset="-128"/>
                  <a:cs typeface="Arial"/>
                </a:rPr>
                <a:t>0</a:t>
              </a:r>
              <a:r>
                <a:rPr kumimoji="0" lang="en-GB" sz="10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Arial"/>
                </a:rPr>
                <a:t>20</a:t>
              </a:r>
              <a:endParaRPr kumimoji="0" sz="10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Arial"/>
              </a:endParaRPr>
            </a:p>
          </p:txBody>
        </p:sp>
        <p:grpSp>
          <p:nvGrpSpPr>
            <p:cNvPr id="159" name="Group 158">
              <a:extLst>
                <a:ext uri="{FF2B5EF4-FFF2-40B4-BE49-F238E27FC236}">
                  <a16:creationId xmlns:a16="http://schemas.microsoft.com/office/drawing/2014/main" id="{2696DB89-2F06-4D40-A508-577EC25C6858}"/>
                </a:ext>
              </a:extLst>
            </p:cNvPr>
            <p:cNvGrpSpPr/>
            <p:nvPr/>
          </p:nvGrpSpPr>
          <p:grpSpPr>
            <a:xfrm>
              <a:off x="7560000" y="3096000"/>
              <a:ext cx="1727632" cy="169277"/>
              <a:chOff x="7740000" y="2754000"/>
              <a:chExt cx="1727632" cy="169277"/>
            </a:xfrm>
          </p:grpSpPr>
          <p:sp>
            <p:nvSpPr>
              <p:cNvPr id="160" name="object 14">
                <a:extLst>
                  <a:ext uri="{FF2B5EF4-FFF2-40B4-BE49-F238E27FC236}">
                    <a16:creationId xmlns:a16="http://schemas.microsoft.com/office/drawing/2014/main" id="{AD75C326-CBD5-4459-84E3-281683CEB61E}"/>
                  </a:ext>
                </a:extLst>
              </p:cNvPr>
              <p:cNvSpPr/>
              <p:nvPr/>
            </p:nvSpPr>
            <p:spPr>
              <a:xfrm>
                <a:off x="7740000" y="2772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1" name="TextBox 160">
                <a:extLst>
                  <a:ext uri="{FF2B5EF4-FFF2-40B4-BE49-F238E27FC236}">
                    <a16:creationId xmlns:a16="http://schemas.microsoft.com/office/drawing/2014/main" id="{7EA09917-DC35-43F2-B0B0-043DB7FC2204}"/>
                  </a:ext>
                </a:extLst>
              </p:cNvPr>
              <p:cNvSpPr txBox="1"/>
              <p:nvPr/>
            </p:nvSpPr>
            <p:spPr>
              <a:xfrm>
                <a:off x="7956000" y="2754000"/>
                <a:ext cx="151163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United States (bilateral)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62" name="Group 161">
              <a:extLst>
                <a:ext uri="{FF2B5EF4-FFF2-40B4-BE49-F238E27FC236}">
                  <a16:creationId xmlns:a16="http://schemas.microsoft.com/office/drawing/2014/main" id="{5DDC46E1-E79C-4E6A-8110-D643C74CF50A}"/>
                </a:ext>
              </a:extLst>
            </p:cNvPr>
            <p:cNvGrpSpPr/>
            <p:nvPr/>
          </p:nvGrpSpPr>
          <p:grpSpPr>
            <a:xfrm>
              <a:off x="7560000" y="3312000"/>
              <a:ext cx="985441" cy="169277"/>
              <a:chOff x="7740000" y="3006000"/>
              <a:chExt cx="985441" cy="169277"/>
            </a:xfrm>
          </p:grpSpPr>
          <p:sp>
            <p:nvSpPr>
              <p:cNvPr id="163" name="object 15">
                <a:extLst>
                  <a:ext uri="{FF2B5EF4-FFF2-40B4-BE49-F238E27FC236}">
                    <a16:creationId xmlns:a16="http://schemas.microsoft.com/office/drawing/2014/main" id="{29951CDC-03C7-4FD5-A247-ACC0C1B51E64}"/>
                  </a:ext>
                </a:extLst>
              </p:cNvPr>
              <p:cNvSpPr/>
              <p:nvPr/>
            </p:nvSpPr>
            <p:spPr>
              <a:xfrm>
                <a:off x="7740000" y="3024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4" name="TextBox 163">
                <a:extLst>
                  <a:ext uri="{FF2B5EF4-FFF2-40B4-BE49-F238E27FC236}">
                    <a16:creationId xmlns:a16="http://schemas.microsoft.com/office/drawing/2014/main" id="{39DC03EA-C2B9-492C-B186-2E5956B94D72}"/>
                  </a:ext>
                </a:extLst>
              </p:cNvPr>
              <p:cNvSpPr txBox="1"/>
              <p:nvPr/>
            </p:nvSpPr>
            <p:spPr>
              <a:xfrm>
                <a:off x="7956000" y="3006000"/>
                <a:ext cx="769441"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Global Fund</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65" name="Group 164">
              <a:extLst>
                <a:ext uri="{FF2B5EF4-FFF2-40B4-BE49-F238E27FC236}">
                  <a16:creationId xmlns:a16="http://schemas.microsoft.com/office/drawing/2014/main" id="{93F7BCC0-EEE5-4C2A-A3C0-CA90F4070DB5}"/>
                </a:ext>
              </a:extLst>
            </p:cNvPr>
            <p:cNvGrpSpPr/>
            <p:nvPr/>
          </p:nvGrpSpPr>
          <p:grpSpPr>
            <a:xfrm>
              <a:off x="7560000" y="3528000"/>
              <a:ext cx="1374972" cy="169277"/>
              <a:chOff x="7740000" y="3258000"/>
              <a:chExt cx="1374972" cy="169277"/>
            </a:xfrm>
          </p:grpSpPr>
          <p:sp>
            <p:nvSpPr>
              <p:cNvPr id="166" name="object 16">
                <a:extLst>
                  <a:ext uri="{FF2B5EF4-FFF2-40B4-BE49-F238E27FC236}">
                    <a16:creationId xmlns:a16="http://schemas.microsoft.com/office/drawing/2014/main" id="{5B9BDD0F-C165-41A0-8AB2-19DC6DE8C211}"/>
                  </a:ext>
                </a:extLst>
              </p:cNvPr>
              <p:cNvSpPr/>
              <p:nvPr/>
            </p:nvSpPr>
            <p:spPr>
              <a:xfrm>
                <a:off x="7740000" y="3276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5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7" name="TextBox 166">
                <a:extLst>
                  <a:ext uri="{FF2B5EF4-FFF2-40B4-BE49-F238E27FC236}">
                    <a16:creationId xmlns:a16="http://schemas.microsoft.com/office/drawing/2014/main" id="{19726D18-4DBE-49EF-A408-1A7CB7A78A3B}"/>
                  </a:ext>
                </a:extLst>
              </p:cNvPr>
              <p:cNvSpPr txBox="1"/>
              <p:nvPr/>
            </p:nvSpPr>
            <p:spPr>
              <a:xfrm>
                <a:off x="7956000" y="3258000"/>
                <a:ext cx="1158972"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Other international</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68" name="Group 167">
              <a:extLst>
                <a:ext uri="{FF2B5EF4-FFF2-40B4-BE49-F238E27FC236}">
                  <a16:creationId xmlns:a16="http://schemas.microsoft.com/office/drawing/2014/main" id="{F8261F2E-D78B-40D0-8C8C-BFF538C700BD}"/>
                </a:ext>
              </a:extLst>
            </p:cNvPr>
            <p:cNvGrpSpPr/>
            <p:nvPr/>
          </p:nvGrpSpPr>
          <p:grpSpPr>
            <a:xfrm>
              <a:off x="7560000" y="3744000"/>
              <a:ext cx="2048233" cy="169277"/>
              <a:chOff x="7740000" y="3510000"/>
              <a:chExt cx="2048233" cy="169277"/>
            </a:xfrm>
          </p:grpSpPr>
          <p:sp>
            <p:nvSpPr>
              <p:cNvPr id="169" name="object 17">
                <a:extLst>
                  <a:ext uri="{FF2B5EF4-FFF2-40B4-BE49-F238E27FC236}">
                    <a16:creationId xmlns:a16="http://schemas.microsoft.com/office/drawing/2014/main" id="{3550DBE5-FAFE-4334-B073-832B2D58D91D}"/>
                  </a:ext>
                </a:extLst>
              </p:cNvPr>
              <p:cNvSpPr/>
              <p:nvPr/>
            </p:nvSpPr>
            <p:spPr>
              <a:xfrm>
                <a:off x="7740000" y="3528000"/>
                <a:ext cx="144000" cy="1440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0" name="TextBox 169">
                <a:extLst>
                  <a:ext uri="{FF2B5EF4-FFF2-40B4-BE49-F238E27FC236}">
                    <a16:creationId xmlns:a16="http://schemas.microsoft.com/office/drawing/2014/main" id="{40BCB13F-7572-47AD-B5CD-F26E15612A22}"/>
                  </a:ext>
                </a:extLst>
              </p:cNvPr>
              <p:cNvSpPr txBox="1"/>
              <p:nvPr/>
            </p:nvSpPr>
            <p:spPr>
              <a:xfrm>
                <a:off x="7956000" y="3510000"/>
                <a:ext cx="183223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Resource needs (Fast-Track)</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171" name="Group 170">
              <a:extLst>
                <a:ext uri="{FF2B5EF4-FFF2-40B4-BE49-F238E27FC236}">
                  <a16:creationId xmlns:a16="http://schemas.microsoft.com/office/drawing/2014/main" id="{38FCE585-59E0-4241-AA66-5FF32A59138C}"/>
                </a:ext>
              </a:extLst>
            </p:cNvPr>
            <p:cNvGrpSpPr/>
            <p:nvPr/>
          </p:nvGrpSpPr>
          <p:grpSpPr>
            <a:xfrm>
              <a:off x="7560000" y="2880000"/>
              <a:ext cx="2080293" cy="169277"/>
              <a:chOff x="7740000" y="2502000"/>
              <a:chExt cx="2080293" cy="169277"/>
            </a:xfrm>
          </p:grpSpPr>
          <p:sp>
            <p:nvSpPr>
              <p:cNvPr id="172" name="object 13">
                <a:extLst>
                  <a:ext uri="{FF2B5EF4-FFF2-40B4-BE49-F238E27FC236}">
                    <a16:creationId xmlns:a16="http://schemas.microsoft.com/office/drawing/2014/main" id="{7F1F52E2-1BC2-40FB-BCE0-07E9E036FDDB}"/>
                  </a:ext>
                </a:extLst>
              </p:cNvPr>
              <p:cNvSpPr/>
              <p:nvPr/>
            </p:nvSpPr>
            <p:spPr>
              <a:xfrm>
                <a:off x="7740000" y="2520000"/>
                <a:ext cx="144000" cy="144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3" name="TextBox 172">
                <a:extLst>
                  <a:ext uri="{FF2B5EF4-FFF2-40B4-BE49-F238E27FC236}">
                    <a16:creationId xmlns:a16="http://schemas.microsoft.com/office/drawing/2014/main" id="{FA8A8A80-4F52-4643-A27D-6FC7C19B757A}"/>
                  </a:ext>
                </a:extLst>
              </p:cNvPr>
              <p:cNvSpPr txBox="1"/>
              <p:nvPr/>
            </p:nvSpPr>
            <p:spPr>
              <a:xfrm>
                <a:off x="7956000" y="2502000"/>
                <a:ext cx="1864293" cy="169277"/>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Domestic (public and private) </a:t>
                </a:r>
                <a:endParaRPr kumimoji="0" lang="en-CH" sz="11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sp>
          <p:nvSpPr>
            <p:cNvPr id="174" name="TextBox 173">
              <a:extLst>
                <a:ext uri="{FF2B5EF4-FFF2-40B4-BE49-F238E27FC236}">
                  <a16:creationId xmlns:a16="http://schemas.microsoft.com/office/drawing/2014/main" id="{AF468496-4812-47D9-ABDF-31D955B3A932}"/>
                </a:ext>
              </a:extLst>
            </p:cNvPr>
            <p:cNvSpPr txBox="1"/>
            <p:nvPr/>
          </p:nvSpPr>
          <p:spPr>
            <a:xfrm>
              <a:off x="963334" y="33156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300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5" name="TextBox 174">
              <a:extLst>
                <a:ext uri="{FF2B5EF4-FFF2-40B4-BE49-F238E27FC236}">
                  <a16:creationId xmlns:a16="http://schemas.microsoft.com/office/drawing/2014/main" id="{76F1B401-B681-4E71-AADB-826FED8A184F}"/>
                </a:ext>
              </a:extLst>
            </p:cNvPr>
            <p:cNvSpPr txBox="1"/>
            <p:nvPr/>
          </p:nvSpPr>
          <p:spPr>
            <a:xfrm>
              <a:off x="963334" y="26964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176" name="Oval 175">
              <a:extLst>
                <a:ext uri="{FF2B5EF4-FFF2-40B4-BE49-F238E27FC236}">
                  <a16:creationId xmlns:a16="http://schemas.microsoft.com/office/drawing/2014/main" id="{98725D47-3E5F-4B55-9089-8B625866D6BC}"/>
                </a:ext>
              </a:extLst>
            </p:cNvPr>
            <p:cNvSpPr/>
            <p:nvPr/>
          </p:nvSpPr>
          <p:spPr>
            <a:xfrm>
              <a:off x="6804000" y="2314800"/>
              <a:ext cx="252000" cy="252000"/>
            </a:xfrm>
            <a:prstGeom prst="ellipse">
              <a:avLst/>
            </a:prstGeom>
            <a:solidFill>
              <a:srgbClr val="8FBF2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182" name="TextBox 181">
              <a:extLst>
                <a:ext uri="{FF2B5EF4-FFF2-40B4-BE49-F238E27FC236}">
                  <a16:creationId xmlns:a16="http://schemas.microsoft.com/office/drawing/2014/main" id="{691E9C62-8D0D-4F11-AA5C-C875969EEC19}"/>
                </a:ext>
              </a:extLst>
            </p:cNvPr>
            <p:cNvSpPr txBox="1"/>
            <p:nvPr/>
          </p:nvSpPr>
          <p:spPr>
            <a:xfrm>
              <a:off x="963334" y="2390400"/>
              <a:ext cx="211596" cy="153888"/>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600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19" name="object 19">
              <a:extLst>
                <a:ext uri="{FF2B5EF4-FFF2-40B4-BE49-F238E27FC236}">
                  <a16:creationId xmlns:a16="http://schemas.microsoft.com/office/drawing/2014/main" id="{0CB0E945-649E-49CE-9DC9-A633D3FB4B1B}"/>
                </a:ext>
              </a:extLst>
            </p:cNvPr>
            <p:cNvSpPr/>
            <p:nvPr/>
          </p:nvSpPr>
          <p:spPr>
            <a:xfrm>
              <a:off x="1404000" y="4157787"/>
              <a:ext cx="252000" cy="161971"/>
            </a:xfrm>
            <a:custGeom>
              <a:avLst/>
              <a:gdLst/>
              <a:ahLst/>
              <a:cxnLst/>
              <a:rect l="l" t="t" r="r" b="b"/>
              <a:pathLst>
                <a:path w="108584" h="177800">
                  <a:moveTo>
                    <a:pt x="108203" y="0"/>
                  </a:moveTo>
                  <a:lnTo>
                    <a:pt x="0" y="0"/>
                  </a:lnTo>
                  <a:lnTo>
                    <a:pt x="0" y="177545"/>
                  </a:lnTo>
                  <a:lnTo>
                    <a:pt x="108203" y="177545"/>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0" name="object 20">
              <a:extLst>
                <a:ext uri="{FF2B5EF4-FFF2-40B4-BE49-F238E27FC236}">
                  <a16:creationId xmlns:a16="http://schemas.microsoft.com/office/drawing/2014/main" id="{F4457183-041E-4D97-97B5-8EE3D835E9AE}"/>
                </a:ext>
              </a:extLst>
            </p:cNvPr>
            <p:cNvSpPr/>
            <p:nvPr/>
          </p:nvSpPr>
          <p:spPr>
            <a:xfrm>
              <a:off x="1944597" y="4139738"/>
              <a:ext cx="252000" cy="179904"/>
            </a:xfrm>
            <a:custGeom>
              <a:avLst/>
              <a:gdLst/>
              <a:ahLst/>
              <a:cxnLst/>
              <a:rect l="l" t="t" r="r" b="b"/>
              <a:pathLst>
                <a:path w="107950" h="197484">
                  <a:moveTo>
                    <a:pt x="107442" y="0"/>
                  </a:moveTo>
                  <a:lnTo>
                    <a:pt x="0" y="0"/>
                  </a:lnTo>
                  <a:lnTo>
                    <a:pt x="0" y="197357"/>
                  </a:lnTo>
                  <a:lnTo>
                    <a:pt x="107442" y="197357"/>
                  </a:lnTo>
                  <a:lnTo>
                    <a:pt x="107442"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1" name="object 21">
              <a:extLst>
                <a:ext uri="{FF2B5EF4-FFF2-40B4-BE49-F238E27FC236}">
                  <a16:creationId xmlns:a16="http://schemas.microsoft.com/office/drawing/2014/main" id="{B78D35B4-5662-4954-BAB9-2084FBE7E8E9}"/>
                </a:ext>
              </a:extLst>
            </p:cNvPr>
            <p:cNvSpPr/>
            <p:nvPr/>
          </p:nvSpPr>
          <p:spPr>
            <a:xfrm>
              <a:off x="2484000" y="4132797"/>
              <a:ext cx="252000" cy="186844"/>
            </a:xfrm>
            <a:custGeom>
              <a:avLst/>
              <a:gdLst/>
              <a:ahLst/>
              <a:cxnLst/>
              <a:rect l="l" t="t" r="r" b="b"/>
              <a:pathLst>
                <a:path w="108585" h="205104">
                  <a:moveTo>
                    <a:pt x="108204" y="0"/>
                  </a:moveTo>
                  <a:lnTo>
                    <a:pt x="0" y="0"/>
                  </a:lnTo>
                  <a:lnTo>
                    <a:pt x="0" y="204977"/>
                  </a:lnTo>
                  <a:lnTo>
                    <a:pt x="108204" y="204977"/>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2" name="object 22">
              <a:extLst>
                <a:ext uri="{FF2B5EF4-FFF2-40B4-BE49-F238E27FC236}">
                  <a16:creationId xmlns:a16="http://schemas.microsoft.com/office/drawing/2014/main" id="{4292FA74-EF7B-4861-B638-5ED91C0CCAA2}"/>
                </a:ext>
              </a:extLst>
            </p:cNvPr>
            <p:cNvSpPr/>
            <p:nvPr/>
          </p:nvSpPr>
          <p:spPr>
            <a:xfrm>
              <a:off x="3023404" y="4127243"/>
              <a:ext cx="252000" cy="192629"/>
            </a:xfrm>
            <a:custGeom>
              <a:avLst/>
              <a:gdLst/>
              <a:ahLst/>
              <a:cxnLst/>
              <a:rect l="l" t="t" r="r" b="b"/>
              <a:pathLst>
                <a:path w="108585" h="211454">
                  <a:moveTo>
                    <a:pt x="108204" y="0"/>
                  </a:moveTo>
                  <a:lnTo>
                    <a:pt x="0" y="0"/>
                  </a:lnTo>
                  <a:lnTo>
                    <a:pt x="0" y="211074"/>
                  </a:lnTo>
                  <a:lnTo>
                    <a:pt x="108204" y="211074"/>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3" name="object 23">
              <a:extLst>
                <a:ext uri="{FF2B5EF4-FFF2-40B4-BE49-F238E27FC236}">
                  <a16:creationId xmlns:a16="http://schemas.microsoft.com/office/drawing/2014/main" id="{0BD86900-A167-47FD-B286-89756AFF607C}"/>
                </a:ext>
              </a:extLst>
            </p:cNvPr>
            <p:cNvSpPr/>
            <p:nvPr/>
          </p:nvSpPr>
          <p:spPr>
            <a:xfrm>
              <a:off x="3564000" y="4116831"/>
              <a:ext cx="252000" cy="203042"/>
            </a:xfrm>
            <a:custGeom>
              <a:avLst/>
              <a:gdLst/>
              <a:ahLst/>
              <a:cxnLst/>
              <a:rect l="l" t="t" r="r" b="b"/>
              <a:pathLst>
                <a:path w="108585" h="222884">
                  <a:moveTo>
                    <a:pt x="108204" y="0"/>
                  </a:moveTo>
                  <a:lnTo>
                    <a:pt x="0" y="0"/>
                  </a:lnTo>
                  <a:lnTo>
                    <a:pt x="0" y="222504"/>
                  </a:lnTo>
                  <a:lnTo>
                    <a:pt x="108204" y="222504"/>
                  </a:lnTo>
                  <a:lnTo>
                    <a:pt x="108204"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4" name="object 24">
              <a:extLst>
                <a:ext uri="{FF2B5EF4-FFF2-40B4-BE49-F238E27FC236}">
                  <a16:creationId xmlns:a16="http://schemas.microsoft.com/office/drawing/2014/main" id="{89C1100E-1C7F-4B08-8EDD-5FB2F5E9412C}"/>
                </a:ext>
              </a:extLst>
            </p:cNvPr>
            <p:cNvSpPr/>
            <p:nvPr/>
          </p:nvSpPr>
          <p:spPr>
            <a:xfrm>
              <a:off x="4103404" y="4110584"/>
              <a:ext cx="252000" cy="209405"/>
            </a:xfrm>
            <a:custGeom>
              <a:avLst/>
              <a:gdLst/>
              <a:ahLst/>
              <a:cxnLst/>
              <a:rect l="l" t="t" r="r" b="b"/>
              <a:pathLst>
                <a:path w="108585" h="229870">
                  <a:moveTo>
                    <a:pt x="108216" y="0"/>
                  </a:moveTo>
                  <a:lnTo>
                    <a:pt x="0" y="0"/>
                  </a:lnTo>
                  <a:lnTo>
                    <a:pt x="0" y="229361"/>
                  </a:lnTo>
                  <a:lnTo>
                    <a:pt x="108216" y="229361"/>
                  </a:lnTo>
                  <a:lnTo>
                    <a:pt x="108216"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5" name="object 25">
              <a:extLst>
                <a:ext uri="{FF2B5EF4-FFF2-40B4-BE49-F238E27FC236}">
                  <a16:creationId xmlns:a16="http://schemas.microsoft.com/office/drawing/2014/main" id="{6C817774-D520-4130-AB9C-FED9494366A6}"/>
                </a:ext>
              </a:extLst>
            </p:cNvPr>
            <p:cNvSpPr/>
            <p:nvPr/>
          </p:nvSpPr>
          <p:spPr>
            <a:xfrm>
              <a:off x="4644001" y="4102948"/>
              <a:ext cx="252000" cy="216926"/>
            </a:xfrm>
            <a:custGeom>
              <a:avLst/>
              <a:gdLst/>
              <a:ahLst/>
              <a:cxnLst/>
              <a:rect l="l" t="t" r="r" b="b"/>
              <a:pathLst>
                <a:path w="107950" h="238125">
                  <a:moveTo>
                    <a:pt x="107441" y="0"/>
                  </a:moveTo>
                  <a:lnTo>
                    <a:pt x="0" y="0"/>
                  </a:lnTo>
                  <a:lnTo>
                    <a:pt x="0" y="237744"/>
                  </a:lnTo>
                  <a:lnTo>
                    <a:pt x="107441" y="237744"/>
                  </a:lnTo>
                  <a:lnTo>
                    <a:pt x="107441"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6" name="object 26">
              <a:extLst>
                <a:ext uri="{FF2B5EF4-FFF2-40B4-BE49-F238E27FC236}">
                  <a16:creationId xmlns:a16="http://schemas.microsoft.com/office/drawing/2014/main" id="{5FE72A17-7088-4940-9CCE-FBFFD13CBC6B}"/>
                </a:ext>
              </a:extLst>
            </p:cNvPr>
            <p:cNvSpPr/>
            <p:nvPr/>
          </p:nvSpPr>
          <p:spPr>
            <a:xfrm>
              <a:off x="5183404" y="4065463"/>
              <a:ext cx="252000" cy="254526"/>
            </a:xfrm>
            <a:custGeom>
              <a:avLst/>
              <a:gdLst/>
              <a:ahLst/>
              <a:cxnLst/>
              <a:rect l="l" t="t" r="r" b="b"/>
              <a:pathLst>
                <a:path w="108585" h="279400">
                  <a:moveTo>
                    <a:pt x="108203" y="0"/>
                  </a:moveTo>
                  <a:lnTo>
                    <a:pt x="0" y="0"/>
                  </a:lnTo>
                  <a:lnTo>
                    <a:pt x="0" y="278892"/>
                  </a:lnTo>
                  <a:lnTo>
                    <a:pt x="108203" y="278892"/>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7" name="object 27">
              <a:extLst>
                <a:ext uri="{FF2B5EF4-FFF2-40B4-BE49-F238E27FC236}">
                  <a16:creationId xmlns:a16="http://schemas.microsoft.com/office/drawing/2014/main" id="{3B7F85E4-80C3-47E6-87D2-942B9EA075CF}"/>
                </a:ext>
              </a:extLst>
            </p:cNvPr>
            <p:cNvSpPr/>
            <p:nvPr/>
          </p:nvSpPr>
          <p:spPr>
            <a:xfrm>
              <a:off x="5722808" y="4046027"/>
              <a:ext cx="252000" cy="273615"/>
            </a:xfrm>
            <a:custGeom>
              <a:avLst/>
              <a:gdLst/>
              <a:ahLst/>
              <a:cxnLst/>
              <a:rect l="l" t="t" r="r" b="b"/>
              <a:pathLst>
                <a:path w="108585" h="300354">
                  <a:moveTo>
                    <a:pt x="108203" y="0"/>
                  </a:moveTo>
                  <a:lnTo>
                    <a:pt x="0" y="0"/>
                  </a:lnTo>
                  <a:lnTo>
                    <a:pt x="0" y="300227"/>
                  </a:lnTo>
                  <a:lnTo>
                    <a:pt x="108203" y="300227"/>
                  </a:lnTo>
                  <a:lnTo>
                    <a:pt x="108203" y="0"/>
                  </a:lnTo>
                  <a:close/>
                </a:path>
              </a:pathLst>
            </a:custGeom>
            <a:solidFill>
              <a:srgbClr val="009FE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8" name="object 28">
              <a:extLst>
                <a:ext uri="{FF2B5EF4-FFF2-40B4-BE49-F238E27FC236}">
                  <a16:creationId xmlns:a16="http://schemas.microsoft.com/office/drawing/2014/main" id="{1DDF223F-54C9-4882-A5FD-AA090B4E559A}"/>
                </a:ext>
              </a:extLst>
            </p:cNvPr>
            <p:cNvSpPr/>
            <p:nvPr/>
          </p:nvSpPr>
          <p:spPr>
            <a:xfrm>
              <a:off x="1404000" y="3628835"/>
              <a:ext cx="252000" cy="529298"/>
            </a:xfrm>
            <a:custGeom>
              <a:avLst/>
              <a:gdLst/>
              <a:ahLst/>
              <a:cxnLst/>
              <a:rect l="l" t="t" r="r" b="b"/>
              <a:pathLst>
                <a:path w="108584" h="581025">
                  <a:moveTo>
                    <a:pt x="108203" y="0"/>
                  </a:moveTo>
                  <a:lnTo>
                    <a:pt x="0" y="0"/>
                  </a:lnTo>
                  <a:lnTo>
                    <a:pt x="0" y="580644"/>
                  </a:lnTo>
                  <a:lnTo>
                    <a:pt x="108203" y="580644"/>
                  </a:lnTo>
                  <a:lnTo>
                    <a:pt x="108203"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9" name="object 29">
              <a:extLst>
                <a:ext uri="{FF2B5EF4-FFF2-40B4-BE49-F238E27FC236}">
                  <a16:creationId xmlns:a16="http://schemas.microsoft.com/office/drawing/2014/main" id="{DE76C2AB-FAAD-45B6-A57F-1A576F4CBAD9}"/>
                </a:ext>
              </a:extLst>
            </p:cNvPr>
            <p:cNvSpPr/>
            <p:nvPr/>
          </p:nvSpPr>
          <p:spPr>
            <a:xfrm>
              <a:off x="1944597" y="3483756"/>
              <a:ext cx="252000" cy="655983"/>
            </a:xfrm>
            <a:custGeom>
              <a:avLst/>
              <a:gdLst/>
              <a:ahLst/>
              <a:cxnLst/>
              <a:rect l="l" t="t" r="r" b="b"/>
              <a:pathLst>
                <a:path w="107950" h="720090">
                  <a:moveTo>
                    <a:pt x="107442" y="0"/>
                  </a:moveTo>
                  <a:lnTo>
                    <a:pt x="0" y="0"/>
                  </a:lnTo>
                  <a:lnTo>
                    <a:pt x="0" y="720089"/>
                  </a:lnTo>
                  <a:lnTo>
                    <a:pt x="107442" y="720089"/>
                  </a:lnTo>
                  <a:lnTo>
                    <a:pt x="107442"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0" name="object 30">
              <a:extLst>
                <a:ext uri="{FF2B5EF4-FFF2-40B4-BE49-F238E27FC236}">
                  <a16:creationId xmlns:a16="http://schemas.microsoft.com/office/drawing/2014/main" id="{002101C6-26CB-4874-9695-D4C0A821028B}"/>
                </a:ext>
              </a:extLst>
            </p:cNvPr>
            <p:cNvSpPr/>
            <p:nvPr/>
          </p:nvSpPr>
          <p:spPr>
            <a:xfrm>
              <a:off x="2484000" y="3455295"/>
              <a:ext cx="252000" cy="677965"/>
            </a:xfrm>
            <a:custGeom>
              <a:avLst/>
              <a:gdLst/>
              <a:ahLst/>
              <a:cxnLst/>
              <a:rect l="l" t="t" r="r" b="b"/>
              <a:pathLst>
                <a:path w="108585" h="744220">
                  <a:moveTo>
                    <a:pt x="108204" y="0"/>
                  </a:moveTo>
                  <a:lnTo>
                    <a:pt x="0" y="0"/>
                  </a:lnTo>
                  <a:lnTo>
                    <a:pt x="0" y="743712"/>
                  </a:lnTo>
                  <a:lnTo>
                    <a:pt x="108204" y="743712"/>
                  </a:lnTo>
                  <a:lnTo>
                    <a:pt x="108204"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1" name="object 31">
              <a:extLst>
                <a:ext uri="{FF2B5EF4-FFF2-40B4-BE49-F238E27FC236}">
                  <a16:creationId xmlns:a16="http://schemas.microsoft.com/office/drawing/2014/main" id="{A08720A2-FA73-445F-831D-4A0F850E498F}"/>
                </a:ext>
              </a:extLst>
            </p:cNvPr>
            <p:cNvSpPr/>
            <p:nvPr/>
          </p:nvSpPr>
          <p:spPr>
            <a:xfrm>
              <a:off x="3023404" y="3419198"/>
              <a:ext cx="252000" cy="708045"/>
            </a:xfrm>
            <a:custGeom>
              <a:avLst/>
              <a:gdLst/>
              <a:ahLst/>
              <a:cxnLst/>
              <a:rect l="l" t="t" r="r" b="b"/>
              <a:pathLst>
                <a:path w="108585" h="777240">
                  <a:moveTo>
                    <a:pt x="108204" y="0"/>
                  </a:moveTo>
                  <a:lnTo>
                    <a:pt x="0" y="0"/>
                  </a:lnTo>
                  <a:lnTo>
                    <a:pt x="0" y="777239"/>
                  </a:lnTo>
                  <a:lnTo>
                    <a:pt x="108204" y="777239"/>
                  </a:lnTo>
                  <a:lnTo>
                    <a:pt x="108204"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2" name="object 32">
              <a:extLst>
                <a:ext uri="{FF2B5EF4-FFF2-40B4-BE49-F238E27FC236}">
                  <a16:creationId xmlns:a16="http://schemas.microsoft.com/office/drawing/2014/main" id="{41FF2C5E-8317-4A4F-8B14-4C75B3391BF3}"/>
                </a:ext>
              </a:extLst>
            </p:cNvPr>
            <p:cNvSpPr/>
            <p:nvPr/>
          </p:nvSpPr>
          <p:spPr>
            <a:xfrm>
              <a:off x="3564000" y="3385185"/>
              <a:ext cx="252000" cy="731762"/>
            </a:xfrm>
            <a:custGeom>
              <a:avLst/>
              <a:gdLst/>
              <a:ahLst/>
              <a:cxnLst/>
              <a:rect l="l" t="t" r="r" b="b"/>
              <a:pathLst>
                <a:path w="108585" h="803275">
                  <a:moveTo>
                    <a:pt x="108204" y="0"/>
                  </a:moveTo>
                  <a:lnTo>
                    <a:pt x="0" y="0"/>
                  </a:lnTo>
                  <a:lnTo>
                    <a:pt x="0" y="803148"/>
                  </a:lnTo>
                  <a:lnTo>
                    <a:pt x="108204" y="803148"/>
                  </a:lnTo>
                  <a:lnTo>
                    <a:pt x="108204"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3" name="object 33">
              <a:extLst>
                <a:ext uri="{FF2B5EF4-FFF2-40B4-BE49-F238E27FC236}">
                  <a16:creationId xmlns:a16="http://schemas.microsoft.com/office/drawing/2014/main" id="{9530B7CB-F67F-498C-BADD-4D5D9E8B7294}"/>
                </a:ext>
              </a:extLst>
            </p:cNvPr>
            <p:cNvSpPr/>
            <p:nvPr/>
          </p:nvSpPr>
          <p:spPr>
            <a:xfrm>
              <a:off x="4103404" y="3424752"/>
              <a:ext cx="252000" cy="686063"/>
            </a:xfrm>
            <a:custGeom>
              <a:avLst/>
              <a:gdLst/>
              <a:ahLst/>
              <a:cxnLst/>
              <a:rect l="l" t="t" r="r" b="b"/>
              <a:pathLst>
                <a:path w="108585" h="753109">
                  <a:moveTo>
                    <a:pt x="108216" y="0"/>
                  </a:moveTo>
                  <a:lnTo>
                    <a:pt x="0" y="0"/>
                  </a:lnTo>
                  <a:lnTo>
                    <a:pt x="0" y="752855"/>
                  </a:lnTo>
                  <a:lnTo>
                    <a:pt x="108216" y="752855"/>
                  </a:lnTo>
                  <a:lnTo>
                    <a:pt x="108216"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4" name="object 34">
              <a:extLst>
                <a:ext uri="{FF2B5EF4-FFF2-40B4-BE49-F238E27FC236}">
                  <a16:creationId xmlns:a16="http://schemas.microsoft.com/office/drawing/2014/main" id="{6F93EAE6-0B5E-416F-A8C7-8A1FDC82056E}"/>
                </a:ext>
              </a:extLst>
            </p:cNvPr>
            <p:cNvSpPr/>
            <p:nvPr/>
          </p:nvSpPr>
          <p:spPr>
            <a:xfrm>
              <a:off x="4644001" y="3641330"/>
              <a:ext cx="252000" cy="461618"/>
            </a:xfrm>
            <a:custGeom>
              <a:avLst/>
              <a:gdLst/>
              <a:ahLst/>
              <a:cxnLst/>
              <a:rect l="l" t="t" r="r" b="b"/>
              <a:pathLst>
                <a:path w="107950" h="506729">
                  <a:moveTo>
                    <a:pt x="107441" y="0"/>
                  </a:moveTo>
                  <a:lnTo>
                    <a:pt x="0" y="0"/>
                  </a:lnTo>
                  <a:lnTo>
                    <a:pt x="0" y="506729"/>
                  </a:lnTo>
                  <a:lnTo>
                    <a:pt x="107441" y="506729"/>
                  </a:lnTo>
                  <a:lnTo>
                    <a:pt x="107441"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5" name="object 35">
              <a:extLst>
                <a:ext uri="{FF2B5EF4-FFF2-40B4-BE49-F238E27FC236}">
                  <a16:creationId xmlns:a16="http://schemas.microsoft.com/office/drawing/2014/main" id="{5D65C701-910B-4FDA-856F-946703CC349A}"/>
                </a:ext>
              </a:extLst>
            </p:cNvPr>
            <p:cNvSpPr/>
            <p:nvPr/>
          </p:nvSpPr>
          <p:spPr>
            <a:xfrm>
              <a:off x="5183404" y="3512910"/>
              <a:ext cx="252000" cy="553016"/>
            </a:xfrm>
            <a:custGeom>
              <a:avLst/>
              <a:gdLst/>
              <a:ahLst/>
              <a:cxnLst/>
              <a:rect l="l" t="t" r="r" b="b"/>
              <a:pathLst>
                <a:path w="108585" h="607059">
                  <a:moveTo>
                    <a:pt x="108203" y="0"/>
                  </a:moveTo>
                  <a:lnTo>
                    <a:pt x="0" y="0"/>
                  </a:lnTo>
                  <a:lnTo>
                    <a:pt x="0" y="606552"/>
                  </a:lnTo>
                  <a:lnTo>
                    <a:pt x="108203" y="606552"/>
                  </a:lnTo>
                  <a:lnTo>
                    <a:pt x="108203"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6" name="object 36">
              <a:extLst>
                <a:ext uri="{FF2B5EF4-FFF2-40B4-BE49-F238E27FC236}">
                  <a16:creationId xmlns:a16="http://schemas.microsoft.com/office/drawing/2014/main" id="{DCC5DEAC-E3C5-4720-BF43-70EAA309CCE1}"/>
                </a:ext>
              </a:extLst>
            </p:cNvPr>
            <p:cNvSpPr/>
            <p:nvPr/>
          </p:nvSpPr>
          <p:spPr>
            <a:xfrm>
              <a:off x="5722808" y="3446965"/>
              <a:ext cx="252000" cy="599293"/>
            </a:xfrm>
            <a:custGeom>
              <a:avLst/>
              <a:gdLst/>
              <a:ahLst/>
              <a:cxnLst/>
              <a:rect l="l" t="t" r="r" b="b"/>
              <a:pathLst>
                <a:path w="108585" h="657859">
                  <a:moveTo>
                    <a:pt x="108203" y="0"/>
                  </a:moveTo>
                  <a:lnTo>
                    <a:pt x="0" y="0"/>
                  </a:lnTo>
                  <a:lnTo>
                    <a:pt x="0" y="657606"/>
                  </a:lnTo>
                  <a:lnTo>
                    <a:pt x="108203" y="657606"/>
                  </a:lnTo>
                  <a:lnTo>
                    <a:pt x="108203"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7" name="object 37">
              <a:extLst>
                <a:ext uri="{FF2B5EF4-FFF2-40B4-BE49-F238E27FC236}">
                  <a16:creationId xmlns:a16="http://schemas.microsoft.com/office/drawing/2014/main" id="{A777A176-BE27-44C4-95B7-D831ECF91EEC}"/>
                </a:ext>
              </a:extLst>
            </p:cNvPr>
            <p:cNvSpPr/>
            <p:nvPr/>
          </p:nvSpPr>
          <p:spPr>
            <a:xfrm>
              <a:off x="1404000" y="3449742"/>
              <a:ext cx="252000" cy="179325"/>
            </a:xfrm>
            <a:custGeom>
              <a:avLst/>
              <a:gdLst/>
              <a:ahLst/>
              <a:cxnLst/>
              <a:rect l="l" t="t" r="r" b="b"/>
              <a:pathLst>
                <a:path w="108584" h="196850">
                  <a:moveTo>
                    <a:pt x="108203" y="0"/>
                  </a:moveTo>
                  <a:lnTo>
                    <a:pt x="0" y="0"/>
                  </a:lnTo>
                  <a:lnTo>
                    <a:pt x="0" y="196596"/>
                  </a:lnTo>
                  <a:lnTo>
                    <a:pt x="108203" y="196596"/>
                  </a:lnTo>
                  <a:lnTo>
                    <a:pt x="108203"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8" name="object 38">
              <a:extLst>
                <a:ext uri="{FF2B5EF4-FFF2-40B4-BE49-F238E27FC236}">
                  <a16:creationId xmlns:a16="http://schemas.microsoft.com/office/drawing/2014/main" id="{37552CB9-F9C5-4FCE-91DF-97275612D21D}"/>
                </a:ext>
              </a:extLst>
            </p:cNvPr>
            <p:cNvSpPr/>
            <p:nvPr/>
          </p:nvSpPr>
          <p:spPr>
            <a:xfrm>
              <a:off x="1944597" y="3300497"/>
              <a:ext cx="252000" cy="183374"/>
            </a:xfrm>
            <a:custGeom>
              <a:avLst/>
              <a:gdLst/>
              <a:ahLst/>
              <a:cxnLst/>
              <a:rect l="l" t="t" r="r" b="b"/>
              <a:pathLst>
                <a:path w="107950" h="201295">
                  <a:moveTo>
                    <a:pt x="107442" y="0"/>
                  </a:moveTo>
                  <a:lnTo>
                    <a:pt x="0" y="0"/>
                  </a:lnTo>
                  <a:lnTo>
                    <a:pt x="0" y="201167"/>
                  </a:lnTo>
                  <a:lnTo>
                    <a:pt x="107442" y="201167"/>
                  </a:lnTo>
                  <a:lnTo>
                    <a:pt x="107442"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39" name="object 39">
              <a:extLst>
                <a:ext uri="{FF2B5EF4-FFF2-40B4-BE49-F238E27FC236}">
                  <a16:creationId xmlns:a16="http://schemas.microsoft.com/office/drawing/2014/main" id="{321EB800-073B-49E3-B532-1CBD6075B6C7}"/>
                </a:ext>
              </a:extLst>
            </p:cNvPr>
            <p:cNvSpPr/>
            <p:nvPr/>
          </p:nvSpPr>
          <p:spPr>
            <a:xfrm>
              <a:off x="2484000" y="3306050"/>
              <a:ext cx="252000" cy="149245"/>
            </a:xfrm>
            <a:custGeom>
              <a:avLst/>
              <a:gdLst/>
              <a:ahLst/>
              <a:cxnLst/>
              <a:rect l="l" t="t" r="r" b="b"/>
              <a:pathLst>
                <a:path w="108585" h="163829">
                  <a:moveTo>
                    <a:pt x="108204" y="0"/>
                  </a:moveTo>
                  <a:lnTo>
                    <a:pt x="0" y="0"/>
                  </a:lnTo>
                  <a:lnTo>
                    <a:pt x="0" y="163829"/>
                  </a:lnTo>
                  <a:lnTo>
                    <a:pt x="108204" y="163829"/>
                  </a:lnTo>
                  <a:lnTo>
                    <a:pt x="108204"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0" name="object 40">
              <a:extLst>
                <a:ext uri="{FF2B5EF4-FFF2-40B4-BE49-F238E27FC236}">
                  <a16:creationId xmlns:a16="http://schemas.microsoft.com/office/drawing/2014/main" id="{B0EECA98-27FB-4020-B1CD-1B29759F1D3A}"/>
                </a:ext>
              </a:extLst>
            </p:cNvPr>
            <p:cNvSpPr/>
            <p:nvPr/>
          </p:nvSpPr>
          <p:spPr>
            <a:xfrm>
              <a:off x="3023404" y="3256765"/>
              <a:ext cx="252000" cy="162550"/>
            </a:xfrm>
            <a:custGeom>
              <a:avLst/>
              <a:gdLst/>
              <a:ahLst/>
              <a:cxnLst/>
              <a:rect l="l" t="t" r="r" b="b"/>
              <a:pathLst>
                <a:path w="108585" h="178434">
                  <a:moveTo>
                    <a:pt x="108204" y="0"/>
                  </a:moveTo>
                  <a:lnTo>
                    <a:pt x="0" y="0"/>
                  </a:lnTo>
                  <a:lnTo>
                    <a:pt x="0" y="178308"/>
                  </a:lnTo>
                  <a:lnTo>
                    <a:pt x="108204" y="178308"/>
                  </a:lnTo>
                  <a:lnTo>
                    <a:pt x="108204"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1" name="object 41">
              <a:extLst>
                <a:ext uri="{FF2B5EF4-FFF2-40B4-BE49-F238E27FC236}">
                  <a16:creationId xmlns:a16="http://schemas.microsoft.com/office/drawing/2014/main" id="{589371A5-A2C6-4D33-A9D1-DD40E18CEC9C}"/>
                </a:ext>
              </a:extLst>
            </p:cNvPr>
            <p:cNvSpPr/>
            <p:nvPr/>
          </p:nvSpPr>
          <p:spPr>
            <a:xfrm>
              <a:off x="3564000" y="3283143"/>
              <a:ext cx="252000" cy="102389"/>
            </a:xfrm>
            <a:custGeom>
              <a:avLst/>
              <a:gdLst/>
              <a:ahLst/>
              <a:cxnLst/>
              <a:rect l="l" t="t" r="r" b="b"/>
              <a:pathLst>
                <a:path w="108585" h="112395">
                  <a:moveTo>
                    <a:pt x="108204" y="0"/>
                  </a:moveTo>
                  <a:lnTo>
                    <a:pt x="0" y="0"/>
                  </a:lnTo>
                  <a:lnTo>
                    <a:pt x="0" y="112013"/>
                  </a:lnTo>
                  <a:lnTo>
                    <a:pt x="108204" y="112013"/>
                  </a:lnTo>
                  <a:lnTo>
                    <a:pt x="108204"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2" name="object 42">
              <a:extLst>
                <a:ext uri="{FF2B5EF4-FFF2-40B4-BE49-F238E27FC236}">
                  <a16:creationId xmlns:a16="http://schemas.microsoft.com/office/drawing/2014/main" id="{D7725A41-8474-4104-B6F3-96BA40E5AE77}"/>
                </a:ext>
              </a:extLst>
            </p:cNvPr>
            <p:cNvSpPr/>
            <p:nvPr/>
          </p:nvSpPr>
          <p:spPr>
            <a:xfrm>
              <a:off x="4103404" y="3289390"/>
              <a:ext cx="252000" cy="135362"/>
            </a:xfrm>
            <a:custGeom>
              <a:avLst/>
              <a:gdLst/>
              <a:ahLst/>
              <a:cxnLst/>
              <a:rect l="l" t="t" r="r" b="b"/>
              <a:pathLst>
                <a:path w="108585" h="148590">
                  <a:moveTo>
                    <a:pt x="108216" y="0"/>
                  </a:moveTo>
                  <a:lnTo>
                    <a:pt x="0" y="0"/>
                  </a:lnTo>
                  <a:lnTo>
                    <a:pt x="0" y="148589"/>
                  </a:lnTo>
                  <a:lnTo>
                    <a:pt x="108216" y="148589"/>
                  </a:lnTo>
                  <a:lnTo>
                    <a:pt x="108216"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3" name="object 43">
              <a:extLst>
                <a:ext uri="{FF2B5EF4-FFF2-40B4-BE49-F238E27FC236}">
                  <a16:creationId xmlns:a16="http://schemas.microsoft.com/office/drawing/2014/main" id="{F8835382-EFE1-4685-813B-F023E628CC4E}"/>
                </a:ext>
              </a:extLst>
            </p:cNvPr>
            <p:cNvSpPr/>
            <p:nvPr/>
          </p:nvSpPr>
          <p:spPr>
            <a:xfrm>
              <a:off x="4644001" y="3572608"/>
              <a:ext cx="252000" cy="68838"/>
            </a:xfrm>
            <a:custGeom>
              <a:avLst/>
              <a:gdLst/>
              <a:ahLst/>
              <a:cxnLst/>
              <a:rect l="l" t="t" r="r" b="b"/>
              <a:pathLst>
                <a:path w="107950" h="75565">
                  <a:moveTo>
                    <a:pt x="0" y="75438"/>
                  </a:moveTo>
                  <a:lnTo>
                    <a:pt x="107441" y="75438"/>
                  </a:lnTo>
                  <a:lnTo>
                    <a:pt x="107441" y="0"/>
                  </a:lnTo>
                  <a:lnTo>
                    <a:pt x="0" y="0"/>
                  </a:lnTo>
                  <a:lnTo>
                    <a:pt x="0" y="75438"/>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4" name="object 44">
              <a:extLst>
                <a:ext uri="{FF2B5EF4-FFF2-40B4-BE49-F238E27FC236}">
                  <a16:creationId xmlns:a16="http://schemas.microsoft.com/office/drawing/2014/main" id="{A95A3A6B-D41C-4AFF-AE4E-C777C20C96B0}"/>
                </a:ext>
              </a:extLst>
            </p:cNvPr>
            <p:cNvSpPr/>
            <p:nvPr/>
          </p:nvSpPr>
          <p:spPr>
            <a:xfrm>
              <a:off x="5183404" y="3437941"/>
              <a:ext cx="252000" cy="75201"/>
            </a:xfrm>
            <a:custGeom>
              <a:avLst/>
              <a:gdLst/>
              <a:ahLst/>
              <a:cxnLst/>
              <a:rect l="l" t="t" r="r" b="b"/>
              <a:pathLst>
                <a:path w="108585" h="82550">
                  <a:moveTo>
                    <a:pt x="0" y="82283"/>
                  </a:moveTo>
                  <a:lnTo>
                    <a:pt x="108203" y="82283"/>
                  </a:lnTo>
                  <a:lnTo>
                    <a:pt x="108203" y="0"/>
                  </a:lnTo>
                  <a:lnTo>
                    <a:pt x="0" y="0"/>
                  </a:lnTo>
                  <a:lnTo>
                    <a:pt x="0" y="82283"/>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5" name="object 45">
              <a:extLst>
                <a:ext uri="{FF2B5EF4-FFF2-40B4-BE49-F238E27FC236}">
                  <a16:creationId xmlns:a16="http://schemas.microsoft.com/office/drawing/2014/main" id="{DC5DA13C-7A73-451B-8216-F25E084D7A26}"/>
                </a:ext>
              </a:extLst>
            </p:cNvPr>
            <p:cNvSpPr/>
            <p:nvPr/>
          </p:nvSpPr>
          <p:spPr>
            <a:xfrm>
              <a:off x="5722808" y="3324792"/>
              <a:ext cx="252000" cy="122635"/>
            </a:xfrm>
            <a:custGeom>
              <a:avLst/>
              <a:gdLst/>
              <a:ahLst/>
              <a:cxnLst/>
              <a:rect l="l" t="t" r="r" b="b"/>
              <a:pathLst>
                <a:path w="108585" h="134620">
                  <a:moveTo>
                    <a:pt x="108203" y="0"/>
                  </a:moveTo>
                  <a:lnTo>
                    <a:pt x="0" y="0"/>
                  </a:lnTo>
                  <a:lnTo>
                    <a:pt x="0" y="134112"/>
                  </a:lnTo>
                  <a:lnTo>
                    <a:pt x="108203" y="134112"/>
                  </a:lnTo>
                  <a:lnTo>
                    <a:pt x="108203"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6" name="object 46">
              <a:extLst>
                <a:ext uri="{FF2B5EF4-FFF2-40B4-BE49-F238E27FC236}">
                  <a16:creationId xmlns:a16="http://schemas.microsoft.com/office/drawing/2014/main" id="{5DA11FE8-D9F8-4AAC-8318-04538651C781}"/>
                </a:ext>
              </a:extLst>
            </p:cNvPr>
            <p:cNvSpPr/>
            <p:nvPr/>
          </p:nvSpPr>
          <p:spPr>
            <a:xfrm>
              <a:off x="1404000" y="3314380"/>
              <a:ext cx="252000" cy="135362"/>
            </a:xfrm>
            <a:custGeom>
              <a:avLst/>
              <a:gdLst/>
              <a:ahLst/>
              <a:cxnLst/>
              <a:rect l="l" t="t" r="r" b="b"/>
              <a:pathLst>
                <a:path w="108584" h="148590">
                  <a:moveTo>
                    <a:pt x="108203" y="0"/>
                  </a:moveTo>
                  <a:lnTo>
                    <a:pt x="0" y="0"/>
                  </a:lnTo>
                  <a:lnTo>
                    <a:pt x="0" y="148589"/>
                  </a:lnTo>
                  <a:lnTo>
                    <a:pt x="108203" y="148589"/>
                  </a:lnTo>
                  <a:lnTo>
                    <a:pt x="108203"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7" name="object 47">
              <a:extLst>
                <a:ext uri="{FF2B5EF4-FFF2-40B4-BE49-F238E27FC236}">
                  <a16:creationId xmlns:a16="http://schemas.microsoft.com/office/drawing/2014/main" id="{D5483431-BEE4-493F-90D1-001202F46544}"/>
                </a:ext>
              </a:extLst>
            </p:cNvPr>
            <p:cNvSpPr/>
            <p:nvPr/>
          </p:nvSpPr>
          <p:spPr>
            <a:xfrm>
              <a:off x="1944597" y="3194290"/>
              <a:ext cx="252000" cy="106437"/>
            </a:xfrm>
            <a:custGeom>
              <a:avLst/>
              <a:gdLst/>
              <a:ahLst/>
              <a:cxnLst/>
              <a:rect l="l" t="t" r="r" b="b"/>
              <a:pathLst>
                <a:path w="107950" h="116839">
                  <a:moveTo>
                    <a:pt x="107442" y="0"/>
                  </a:moveTo>
                  <a:lnTo>
                    <a:pt x="0" y="0"/>
                  </a:lnTo>
                  <a:lnTo>
                    <a:pt x="0" y="116586"/>
                  </a:lnTo>
                  <a:lnTo>
                    <a:pt x="107442" y="116586"/>
                  </a:lnTo>
                  <a:lnTo>
                    <a:pt x="10744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8" name="object 48">
              <a:extLst>
                <a:ext uri="{FF2B5EF4-FFF2-40B4-BE49-F238E27FC236}">
                  <a16:creationId xmlns:a16="http://schemas.microsoft.com/office/drawing/2014/main" id="{1F4454CC-9B8C-4E66-BDC1-1F8828CAE04B}"/>
                </a:ext>
              </a:extLst>
            </p:cNvPr>
            <p:cNvSpPr/>
            <p:nvPr/>
          </p:nvSpPr>
          <p:spPr>
            <a:xfrm>
              <a:off x="2484000" y="3176242"/>
              <a:ext cx="252000" cy="130155"/>
            </a:xfrm>
            <a:custGeom>
              <a:avLst/>
              <a:gdLst/>
              <a:ahLst/>
              <a:cxnLst/>
              <a:rect l="l" t="t" r="r" b="b"/>
              <a:pathLst>
                <a:path w="108585" h="142875">
                  <a:moveTo>
                    <a:pt x="108204" y="0"/>
                  </a:moveTo>
                  <a:lnTo>
                    <a:pt x="0" y="0"/>
                  </a:lnTo>
                  <a:lnTo>
                    <a:pt x="0" y="142494"/>
                  </a:lnTo>
                  <a:lnTo>
                    <a:pt x="108204" y="142494"/>
                  </a:lnTo>
                  <a:lnTo>
                    <a:pt x="108204"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49" name="object 49">
              <a:extLst>
                <a:ext uri="{FF2B5EF4-FFF2-40B4-BE49-F238E27FC236}">
                  <a16:creationId xmlns:a16="http://schemas.microsoft.com/office/drawing/2014/main" id="{6E5F1ABF-E785-494A-8B4C-DDBC2FD14660}"/>
                </a:ext>
              </a:extLst>
            </p:cNvPr>
            <p:cNvSpPr/>
            <p:nvPr/>
          </p:nvSpPr>
          <p:spPr>
            <a:xfrm>
              <a:off x="3023404" y="3168606"/>
              <a:ext cx="252000" cy="88506"/>
            </a:xfrm>
            <a:custGeom>
              <a:avLst/>
              <a:gdLst/>
              <a:ahLst/>
              <a:cxnLst/>
              <a:rect l="l" t="t" r="r" b="b"/>
              <a:pathLst>
                <a:path w="108585" h="97154">
                  <a:moveTo>
                    <a:pt x="108204" y="0"/>
                  </a:moveTo>
                  <a:lnTo>
                    <a:pt x="0" y="0"/>
                  </a:lnTo>
                  <a:lnTo>
                    <a:pt x="0" y="96774"/>
                  </a:lnTo>
                  <a:lnTo>
                    <a:pt x="108204" y="96774"/>
                  </a:lnTo>
                  <a:lnTo>
                    <a:pt x="108204"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0" name="object 50">
              <a:extLst>
                <a:ext uri="{FF2B5EF4-FFF2-40B4-BE49-F238E27FC236}">
                  <a16:creationId xmlns:a16="http://schemas.microsoft.com/office/drawing/2014/main" id="{E5276751-CC11-4AF5-8754-721A8959BFC7}"/>
                </a:ext>
              </a:extLst>
            </p:cNvPr>
            <p:cNvSpPr/>
            <p:nvPr/>
          </p:nvSpPr>
          <p:spPr>
            <a:xfrm>
              <a:off x="3564000" y="3198455"/>
              <a:ext cx="252000" cy="85035"/>
            </a:xfrm>
            <a:custGeom>
              <a:avLst/>
              <a:gdLst/>
              <a:ahLst/>
              <a:cxnLst/>
              <a:rect l="l" t="t" r="r" b="b"/>
              <a:pathLst>
                <a:path w="108585" h="93345">
                  <a:moveTo>
                    <a:pt x="108204" y="0"/>
                  </a:moveTo>
                  <a:lnTo>
                    <a:pt x="0" y="0"/>
                  </a:lnTo>
                  <a:lnTo>
                    <a:pt x="0" y="92963"/>
                  </a:lnTo>
                  <a:lnTo>
                    <a:pt x="108204" y="92963"/>
                  </a:lnTo>
                  <a:lnTo>
                    <a:pt x="108204"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1" name="object 51">
              <a:extLst>
                <a:ext uri="{FF2B5EF4-FFF2-40B4-BE49-F238E27FC236}">
                  <a16:creationId xmlns:a16="http://schemas.microsoft.com/office/drawing/2014/main" id="{647811F0-D8DB-4860-8D2B-F017614E8158}"/>
                </a:ext>
              </a:extLst>
            </p:cNvPr>
            <p:cNvSpPr/>
            <p:nvPr/>
          </p:nvSpPr>
          <p:spPr>
            <a:xfrm>
              <a:off x="4103404" y="3251906"/>
              <a:ext cx="252000" cy="37600"/>
            </a:xfrm>
            <a:custGeom>
              <a:avLst/>
              <a:gdLst/>
              <a:ahLst/>
              <a:cxnLst/>
              <a:rect l="l" t="t" r="r" b="b"/>
              <a:pathLst>
                <a:path w="108585" h="41275">
                  <a:moveTo>
                    <a:pt x="0" y="41148"/>
                  </a:moveTo>
                  <a:lnTo>
                    <a:pt x="108216" y="41148"/>
                  </a:lnTo>
                  <a:lnTo>
                    <a:pt x="108216" y="0"/>
                  </a:lnTo>
                  <a:lnTo>
                    <a:pt x="0" y="0"/>
                  </a:lnTo>
                  <a:lnTo>
                    <a:pt x="0" y="41148"/>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2" name="object 52">
              <a:extLst>
                <a:ext uri="{FF2B5EF4-FFF2-40B4-BE49-F238E27FC236}">
                  <a16:creationId xmlns:a16="http://schemas.microsoft.com/office/drawing/2014/main" id="{B535D48B-A1A9-463D-AABC-AC6CC4A85D63}"/>
                </a:ext>
              </a:extLst>
            </p:cNvPr>
            <p:cNvSpPr/>
            <p:nvPr/>
          </p:nvSpPr>
          <p:spPr>
            <a:xfrm>
              <a:off x="4644001" y="3554560"/>
              <a:ext cx="252000" cy="18511"/>
            </a:xfrm>
            <a:custGeom>
              <a:avLst/>
              <a:gdLst/>
              <a:ahLst/>
              <a:cxnLst/>
              <a:rect l="l" t="t" r="r" b="b"/>
              <a:pathLst>
                <a:path w="107950" h="20320">
                  <a:moveTo>
                    <a:pt x="0" y="19811"/>
                  </a:moveTo>
                  <a:lnTo>
                    <a:pt x="107441" y="19811"/>
                  </a:lnTo>
                  <a:lnTo>
                    <a:pt x="107441" y="0"/>
                  </a:lnTo>
                  <a:lnTo>
                    <a:pt x="0" y="0"/>
                  </a:lnTo>
                  <a:lnTo>
                    <a:pt x="0" y="19811"/>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3" name="object 53">
              <a:extLst>
                <a:ext uri="{FF2B5EF4-FFF2-40B4-BE49-F238E27FC236}">
                  <a16:creationId xmlns:a16="http://schemas.microsoft.com/office/drawing/2014/main" id="{5DE882B9-E872-4A77-A2B5-C0E12A0CAACE}"/>
                </a:ext>
              </a:extLst>
            </p:cNvPr>
            <p:cNvSpPr/>
            <p:nvPr/>
          </p:nvSpPr>
          <p:spPr>
            <a:xfrm>
              <a:off x="5183404" y="3424752"/>
              <a:ext cx="252000" cy="13304"/>
            </a:xfrm>
            <a:custGeom>
              <a:avLst/>
              <a:gdLst/>
              <a:ahLst/>
              <a:cxnLst/>
              <a:rect l="l" t="t" r="r" b="b"/>
              <a:pathLst>
                <a:path w="108585" h="14604">
                  <a:moveTo>
                    <a:pt x="0" y="14477"/>
                  </a:moveTo>
                  <a:lnTo>
                    <a:pt x="108203" y="14477"/>
                  </a:lnTo>
                  <a:lnTo>
                    <a:pt x="108203" y="0"/>
                  </a:lnTo>
                  <a:lnTo>
                    <a:pt x="0" y="0"/>
                  </a:lnTo>
                  <a:lnTo>
                    <a:pt x="0" y="14477"/>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4" name="object 54">
              <a:extLst>
                <a:ext uri="{FF2B5EF4-FFF2-40B4-BE49-F238E27FC236}">
                  <a16:creationId xmlns:a16="http://schemas.microsoft.com/office/drawing/2014/main" id="{5C391E73-A84A-4CEA-A24E-2EEF95D34EB2}"/>
                </a:ext>
              </a:extLst>
            </p:cNvPr>
            <p:cNvSpPr/>
            <p:nvPr/>
          </p:nvSpPr>
          <p:spPr>
            <a:xfrm>
              <a:off x="5722808" y="3312298"/>
              <a:ext cx="252000" cy="12726"/>
            </a:xfrm>
            <a:custGeom>
              <a:avLst/>
              <a:gdLst/>
              <a:ahLst/>
              <a:cxnLst/>
              <a:rect l="l" t="t" r="r" b="b"/>
              <a:pathLst>
                <a:path w="108585" h="13970">
                  <a:moveTo>
                    <a:pt x="0" y="13715"/>
                  </a:moveTo>
                  <a:lnTo>
                    <a:pt x="108203" y="13715"/>
                  </a:lnTo>
                  <a:lnTo>
                    <a:pt x="108203" y="0"/>
                  </a:lnTo>
                  <a:lnTo>
                    <a:pt x="0" y="0"/>
                  </a:lnTo>
                  <a:lnTo>
                    <a:pt x="0" y="13715"/>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Tree>
    <p:extLst>
      <p:ext uri="{BB962C8B-B14F-4D97-AF65-F5344CB8AC3E}">
        <p14:creationId xmlns:p14="http://schemas.microsoft.com/office/powerpoint/2010/main" val="202447129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6D229B2-5E80-46EE-A04F-22661182728F}"/>
              </a:ext>
            </a:extLst>
          </p:cNvPr>
          <p:cNvGrpSpPr/>
          <p:nvPr/>
        </p:nvGrpSpPr>
        <p:grpSpPr>
          <a:xfrm>
            <a:off x="0" y="432000"/>
            <a:ext cx="10287000" cy="2461998"/>
            <a:chOff x="0" y="432000"/>
            <a:chExt cx="10287000" cy="2461998"/>
          </a:xfrm>
        </p:grpSpPr>
        <p:sp>
          <p:nvSpPr>
            <p:cNvPr id="5" name="Rectangle 4">
              <a:extLst>
                <a:ext uri="{FF2B5EF4-FFF2-40B4-BE49-F238E27FC236}">
                  <a16:creationId xmlns:a16="http://schemas.microsoft.com/office/drawing/2014/main" id="{52A28CEE-ACC5-4B11-8866-79BA585A15C8}"/>
                </a:ext>
              </a:extLst>
            </p:cNvPr>
            <p:cNvSpPr/>
            <p:nvPr/>
          </p:nvSpPr>
          <p:spPr>
            <a:xfrm>
              <a:off x="1800000" y="1440000"/>
              <a:ext cx="2736327"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REGION PROFILES</a:t>
              </a:r>
              <a:endParaRPr kumimoji="0" lang="en-US" sz="2000" b="0" i="0" u="none" strike="noStrike" kern="0" cap="none" spc="2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90D9700E-0D0C-46AF-BB18-E73EBA5360E2}"/>
                </a:ext>
              </a:extLst>
            </p:cNvPr>
            <p:cNvSpPr/>
            <p:nvPr/>
          </p:nvSpPr>
          <p:spPr>
            <a:xfrm>
              <a:off x="0" y="432000"/>
              <a:ext cx="10287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1200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US" sz="1800" b="0" i="0" u="none" strike="noStrike" kern="0" cap="none" spc="10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 AIDS UPDATE 2019</a:t>
              </a:r>
            </a:p>
          </p:txBody>
        </p:sp>
        <p:sp>
          <p:nvSpPr>
            <p:cNvPr id="4" name="Rectangle 3">
              <a:extLst>
                <a:ext uri="{FF2B5EF4-FFF2-40B4-BE49-F238E27FC236}">
                  <a16:creationId xmlns:a16="http://schemas.microsoft.com/office/drawing/2014/main" id="{BFBB9419-84E3-45A2-9367-CD039DC27E6B}"/>
                </a:ext>
              </a:extLst>
            </p:cNvPr>
            <p:cNvSpPr/>
            <p:nvPr/>
          </p:nvSpPr>
          <p:spPr>
            <a:xfrm>
              <a:off x="1799999" y="2340000"/>
              <a:ext cx="7771358"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MIDDLE EAST AND NORTH AFRICA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320633881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E124B52-DF24-4E46-B7D0-C599E7837861}"/>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Number of people living with HIV who are not on antiretroviral therapy (aged 15 years and over), by sex, high-burden countries in Middle East and North Africa,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UNAIDS 2019 estimates.</a:t>
              </a:r>
            </a:p>
          </p:txBody>
        </p:sp>
        <p:grpSp>
          <p:nvGrpSpPr>
            <p:cNvPr id="19" name="Group 18">
              <a:extLst>
                <a:ext uri="{FF2B5EF4-FFF2-40B4-BE49-F238E27FC236}">
                  <a16:creationId xmlns:a16="http://schemas.microsoft.com/office/drawing/2014/main" id="{ED1CD18C-9B38-4F1A-BBA7-BF6CE11481D5}"/>
                </a:ext>
              </a:extLst>
            </p:cNvPr>
            <p:cNvGrpSpPr/>
            <p:nvPr/>
          </p:nvGrpSpPr>
          <p:grpSpPr>
            <a:xfrm>
              <a:off x="1260000" y="5310000"/>
              <a:ext cx="1408519" cy="153888"/>
              <a:chOff x="1080000" y="5435352"/>
              <a:chExt cx="1408519" cy="153888"/>
            </a:xfrm>
          </p:grpSpPr>
          <p:grpSp>
            <p:nvGrpSpPr>
              <p:cNvPr id="16" name="Group 15">
                <a:extLst>
                  <a:ext uri="{FF2B5EF4-FFF2-40B4-BE49-F238E27FC236}">
                    <a16:creationId xmlns:a16="http://schemas.microsoft.com/office/drawing/2014/main" id="{DE1A2A8F-906D-43AE-A453-43CCAB1D8EF1}"/>
                  </a:ext>
                </a:extLst>
              </p:cNvPr>
              <p:cNvGrpSpPr/>
              <p:nvPr/>
            </p:nvGrpSpPr>
            <p:grpSpPr>
              <a:xfrm>
                <a:off x="1080000" y="5435352"/>
                <a:ext cx="485440" cy="153888"/>
                <a:chOff x="2824740" y="5435352"/>
                <a:chExt cx="485440" cy="153888"/>
              </a:xfrm>
            </p:grpSpPr>
            <p:sp>
              <p:nvSpPr>
                <p:cNvPr id="142" name="object 14">
                  <a:extLst>
                    <a:ext uri="{FF2B5EF4-FFF2-40B4-BE49-F238E27FC236}">
                      <a16:creationId xmlns:a16="http://schemas.microsoft.com/office/drawing/2014/main" id="{B748323A-EFCB-424E-8E15-6E2AC955DC5B}"/>
                    </a:ext>
                  </a:extLst>
                </p:cNvPr>
                <p:cNvSpPr/>
                <p:nvPr/>
              </p:nvSpPr>
              <p:spPr>
                <a:xfrm>
                  <a:off x="2824740" y="5453352"/>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3" name="TextBox 142">
                  <a:extLst>
                    <a:ext uri="{FF2B5EF4-FFF2-40B4-BE49-F238E27FC236}">
                      <a16:creationId xmlns:a16="http://schemas.microsoft.com/office/drawing/2014/main" id="{A7000B29-36ED-401B-B4C2-E9F3CE3E82F8}"/>
                    </a:ext>
                  </a:extLst>
                </p:cNvPr>
                <p:cNvSpPr txBox="1"/>
                <p:nvPr/>
              </p:nvSpPr>
              <p:spPr>
                <a:xfrm>
                  <a:off x="2968740" y="5435352"/>
                  <a:ext cx="341440"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Males</a:t>
                  </a:r>
                </a:p>
              </p:txBody>
            </p:sp>
          </p:grpSp>
          <p:grpSp>
            <p:nvGrpSpPr>
              <p:cNvPr id="17" name="Group 16">
                <a:extLst>
                  <a:ext uri="{FF2B5EF4-FFF2-40B4-BE49-F238E27FC236}">
                    <a16:creationId xmlns:a16="http://schemas.microsoft.com/office/drawing/2014/main" id="{A3628E84-0CDC-42E6-B335-70AE370A69FE}"/>
                  </a:ext>
                </a:extLst>
              </p:cNvPr>
              <p:cNvGrpSpPr/>
              <p:nvPr/>
            </p:nvGrpSpPr>
            <p:grpSpPr>
              <a:xfrm>
                <a:off x="1854000" y="5435352"/>
                <a:ext cx="634519" cy="153888"/>
                <a:chOff x="1903140" y="5435352"/>
                <a:chExt cx="634519" cy="153888"/>
              </a:xfrm>
            </p:grpSpPr>
            <p:sp>
              <p:nvSpPr>
                <p:cNvPr id="144" name="object 13">
                  <a:extLst>
                    <a:ext uri="{FF2B5EF4-FFF2-40B4-BE49-F238E27FC236}">
                      <a16:creationId xmlns:a16="http://schemas.microsoft.com/office/drawing/2014/main" id="{EB6BF040-8012-41E2-BD8C-763EDD7AB83F}"/>
                    </a:ext>
                  </a:extLst>
                </p:cNvPr>
                <p:cNvSpPr/>
                <p:nvPr/>
              </p:nvSpPr>
              <p:spPr>
                <a:xfrm>
                  <a:off x="1903140" y="5453352"/>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5" name="TextBox 144">
                  <a:extLst>
                    <a:ext uri="{FF2B5EF4-FFF2-40B4-BE49-F238E27FC236}">
                      <a16:creationId xmlns:a16="http://schemas.microsoft.com/office/drawing/2014/main" id="{3C244C0C-7553-45C3-8FF3-0EFF78CFEB2D}"/>
                    </a:ext>
                  </a:extLst>
                </p:cNvPr>
                <p:cNvSpPr txBox="1"/>
                <p:nvPr/>
              </p:nvSpPr>
              <p:spPr>
                <a:xfrm>
                  <a:off x="2047140" y="5435352"/>
                  <a:ext cx="490519"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Females</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grpSp>
          <p:nvGrpSpPr>
            <p:cNvPr id="18" name="Group 17">
              <a:extLst>
                <a:ext uri="{FF2B5EF4-FFF2-40B4-BE49-F238E27FC236}">
                  <a16:creationId xmlns:a16="http://schemas.microsoft.com/office/drawing/2014/main" id="{508E265A-85F2-44AC-9C3D-931EE762A90C}"/>
                </a:ext>
              </a:extLst>
            </p:cNvPr>
            <p:cNvGrpSpPr/>
            <p:nvPr/>
          </p:nvGrpSpPr>
          <p:grpSpPr>
            <a:xfrm>
              <a:off x="900000" y="1530000"/>
              <a:ext cx="6499368" cy="3511460"/>
              <a:chOff x="895032" y="1620000"/>
              <a:chExt cx="6499368" cy="3511460"/>
            </a:xfrm>
          </p:grpSpPr>
          <p:grpSp>
            <p:nvGrpSpPr>
              <p:cNvPr id="13" name="Group 12">
                <a:extLst>
                  <a:ext uri="{FF2B5EF4-FFF2-40B4-BE49-F238E27FC236}">
                    <a16:creationId xmlns:a16="http://schemas.microsoft.com/office/drawing/2014/main" id="{FD03C45C-0D9E-4684-8991-8F765B05BDDC}"/>
                  </a:ext>
                </a:extLst>
              </p:cNvPr>
              <p:cNvGrpSpPr/>
              <p:nvPr/>
            </p:nvGrpSpPr>
            <p:grpSpPr>
              <a:xfrm>
                <a:off x="3058099" y="3960000"/>
                <a:ext cx="187071" cy="288000"/>
                <a:chOff x="3058099" y="5060466"/>
                <a:chExt cx="187071" cy="264160"/>
              </a:xfrm>
            </p:grpSpPr>
            <p:sp>
              <p:nvSpPr>
                <p:cNvPr id="86" name="object 5">
                  <a:extLst>
                    <a:ext uri="{FF2B5EF4-FFF2-40B4-BE49-F238E27FC236}">
                      <a16:creationId xmlns:a16="http://schemas.microsoft.com/office/drawing/2014/main" id="{A7DA8A92-4275-43FE-B232-45337F88CEDE}"/>
                    </a:ext>
                  </a:extLst>
                </p:cNvPr>
                <p:cNvSpPr/>
                <p:nvPr/>
              </p:nvSpPr>
              <p:spPr>
                <a:xfrm>
                  <a:off x="3058099" y="5060466"/>
                  <a:ext cx="147320" cy="264160"/>
                </a:xfrm>
                <a:custGeom>
                  <a:avLst/>
                  <a:gdLst/>
                  <a:ahLst/>
                  <a:cxnLst/>
                  <a:rect l="l" t="t" r="r" b="b"/>
                  <a:pathLst>
                    <a:path w="147319" h="264159">
                      <a:moveTo>
                        <a:pt x="147066" y="0"/>
                      </a:moveTo>
                      <a:lnTo>
                        <a:pt x="0" y="0"/>
                      </a:lnTo>
                      <a:lnTo>
                        <a:pt x="0" y="263651"/>
                      </a:lnTo>
                      <a:lnTo>
                        <a:pt x="147066" y="263651"/>
                      </a:lnTo>
                      <a:lnTo>
                        <a:pt x="147066"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4" name="object 10">
                  <a:extLst>
                    <a:ext uri="{FF2B5EF4-FFF2-40B4-BE49-F238E27FC236}">
                      <a16:creationId xmlns:a16="http://schemas.microsoft.com/office/drawing/2014/main" id="{37BD6D0D-18FF-41AC-B2E0-B61EDCB33088}"/>
                    </a:ext>
                  </a:extLst>
                </p:cNvPr>
                <p:cNvSpPr/>
                <p:nvPr/>
              </p:nvSpPr>
              <p:spPr>
                <a:xfrm>
                  <a:off x="3245170" y="5060466"/>
                  <a:ext cx="0" cy="264160"/>
                </a:xfrm>
                <a:custGeom>
                  <a:avLst/>
                  <a:gdLst/>
                  <a:ahLst/>
                  <a:cxnLst/>
                  <a:rect l="l" t="t" r="r" b="b"/>
                  <a:pathLst>
                    <a:path h="264159">
                      <a:moveTo>
                        <a:pt x="0" y="0"/>
                      </a:moveTo>
                      <a:lnTo>
                        <a:pt x="0" y="263651"/>
                      </a:lnTo>
                    </a:path>
                  </a:pathLst>
                </a:custGeom>
                <a:ln w="80010">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12" name="Group 11">
                <a:extLst>
                  <a:ext uri="{FF2B5EF4-FFF2-40B4-BE49-F238E27FC236}">
                    <a16:creationId xmlns:a16="http://schemas.microsoft.com/office/drawing/2014/main" id="{226C6FCB-D1C8-4ABE-8706-5A262ED831F2}"/>
                  </a:ext>
                </a:extLst>
              </p:cNvPr>
              <p:cNvGrpSpPr/>
              <p:nvPr/>
            </p:nvGrpSpPr>
            <p:grpSpPr>
              <a:xfrm>
                <a:off x="3058099" y="3420000"/>
                <a:ext cx="511556" cy="288000"/>
                <a:chOff x="3058099" y="4220742"/>
                <a:chExt cx="511556" cy="262890"/>
              </a:xfrm>
            </p:grpSpPr>
            <p:sp>
              <p:nvSpPr>
                <p:cNvPr id="96" name="object 6">
                  <a:extLst>
                    <a:ext uri="{FF2B5EF4-FFF2-40B4-BE49-F238E27FC236}">
                      <a16:creationId xmlns:a16="http://schemas.microsoft.com/office/drawing/2014/main" id="{BC9F4EAB-8F8D-4663-BB11-E8EF316618AC}"/>
                    </a:ext>
                  </a:extLst>
                </p:cNvPr>
                <p:cNvSpPr/>
                <p:nvPr/>
              </p:nvSpPr>
              <p:spPr>
                <a:xfrm>
                  <a:off x="3058099" y="4220742"/>
                  <a:ext cx="372110" cy="262890"/>
                </a:xfrm>
                <a:custGeom>
                  <a:avLst/>
                  <a:gdLst/>
                  <a:ahLst/>
                  <a:cxnLst/>
                  <a:rect l="l" t="t" r="r" b="b"/>
                  <a:pathLst>
                    <a:path w="372110" h="262889">
                      <a:moveTo>
                        <a:pt x="371856" y="0"/>
                      </a:moveTo>
                      <a:lnTo>
                        <a:pt x="0" y="0"/>
                      </a:lnTo>
                      <a:lnTo>
                        <a:pt x="0" y="262889"/>
                      </a:lnTo>
                      <a:lnTo>
                        <a:pt x="371856" y="262889"/>
                      </a:lnTo>
                      <a:lnTo>
                        <a:pt x="371856"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8" name="object 11">
                  <a:extLst>
                    <a:ext uri="{FF2B5EF4-FFF2-40B4-BE49-F238E27FC236}">
                      <a16:creationId xmlns:a16="http://schemas.microsoft.com/office/drawing/2014/main" id="{3B203778-66B4-4629-B0B0-5AB1F1E1B81E}"/>
                    </a:ext>
                  </a:extLst>
                </p:cNvPr>
                <p:cNvSpPr/>
                <p:nvPr/>
              </p:nvSpPr>
              <p:spPr>
                <a:xfrm>
                  <a:off x="3429955" y="4220742"/>
                  <a:ext cx="139700" cy="262890"/>
                </a:xfrm>
                <a:custGeom>
                  <a:avLst/>
                  <a:gdLst/>
                  <a:ahLst/>
                  <a:cxnLst/>
                  <a:rect l="l" t="t" r="r" b="b"/>
                  <a:pathLst>
                    <a:path w="139700" h="262889">
                      <a:moveTo>
                        <a:pt x="139445" y="0"/>
                      </a:moveTo>
                      <a:lnTo>
                        <a:pt x="0" y="0"/>
                      </a:lnTo>
                      <a:lnTo>
                        <a:pt x="0" y="262889"/>
                      </a:lnTo>
                      <a:lnTo>
                        <a:pt x="139445" y="262889"/>
                      </a:lnTo>
                      <a:lnTo>
                        <a:pt x="139445"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6" name="Group 5">
                <a:extLst>
                  <a:ext uri="{FF2B5EF4-FFF2-40B4-BE49-F238E27FC236}">
                    <a16:creationId xmlns:a16="http://schemas.microsoft.com/office/drawing/2014/main" id="{480F2EA9-BB3C-4FA2-AF76-1FFD9B19C69E}"/>
                  </a:ext>
                </a:extLst>
              </p:cNvPr>
              <p:cNvGrpSpPr/>
              <p:nvPr/>
            </p:nvGrpSpPr>
            <p:grpSpPr>
              <a:xfrm>
                <a:off x="3058099" y="2880000"/>
                <a:ext cx="1006983" cy="288000"/>
                <a:chOff x="3058099" y="3380256"/>
                <a:chExt cx="1006983" cy="264160"/>
              </a:xfrm>
            </p:grpSpPr>
            <p:sp>
              <p:nvSpPr>
                <p:cNvPr id="100" name="object 7">
                  <a:extLst>
                    <a:ext uri="{FF2B5EF4-FFF2-40B4-BE49-F238E27FC236}">
                      <a16:creationId xmlns:a16="http://schemas.microsoft.com/office/drawing/2014/main" id="{E88DACFD-B3E7-4A5C-96F8-CE8338BE05DE}"/>
                    </a:ext>
                  </a:extLst>
                </p:cNvPr>
                <p:cNvSpPr/>
                <p:nvPr/>
              </p:nvSpPr>
              <p:spPr>
                <a:xfrm>
                  <a:off x="3058099" y="3380256"/>
                  <a:ext cx="681355" cy="264160"/>
                </a:xfrm>
                <a:custGeom>
                  <a:avLst/>
                  <a:gdLst/>
                  <a:ahLst/>
                  <a:cxnLst/>
                  <a:rect l="l" t="t" r="r" b="b"/>
                  <a:pathLst>
                    <a:path w="681355" h="264160">
                      <a:moveTo>
                        <a:pt x="681227" y="0"/>
                      </a:moveTo>
                      <a:lnTo>
                        <a:pt x="0" y="0"/>
                      </a:lnTo>
                      <a:lnTo>
                        <a:pt x="0" y="263651"/>
                      </a:lnTo>
                      <a:lnTo>
                        <a:pt x="681227" y="263651"/>
                      </a:lnTo>
                      <a:lnTo>
                        <a:pt x="681227"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9" name="object 12">
                  <a:extLst>
                    <a:ext uri="{FF2B5EF4-FFF2-40B4-BE49-F238E27FC236}">
                      <a16:creationId xmlns:a16="http://schemas.microsoft.com/office/drawing/2014/main" id="{F4E72A0A-7F55-4737-AA13-A9D8B190CA74}"/>
                    </a:ext>
                  </a:extLst>
                </p:cNvPr>
                <p:cNvSpPr/>
                <p:nvPr/>
              </p:nvSpPr>
              <p:spPr>
                <a:xfrm>
                  <a:off x="3739327" y="3380256"/>
                  <a:ext cx="325755" cy="264160"/>
                </a:xfrm>
                <a:custGeom>
                  <a:avLst/>
                  <a:gdLst/>
                  <a:ahLst/>
                  <a:cxnLst/>
                  <a:rect l="l" t="t" r="r" b="b"/>
                  <a:pathLst>
                    <a:path w="325754" h="264160">
                      <a:moveTo>
                        <a:pt x="325374" y="0"/>
                      </a:moveTo>
                      <a:lnTo>
                        <a:pt x="0" y="0"/>
                      </a:lnTo>
                      <a:lnTo>
                        <a:pt x="0" y="263651"/>
                      </a:lnTo>
                      <a:lnTo>
                        <a:pt x="325374" y="263651"/>
                      </a:lnTo>
                      <a:lnTo>
                        <a:pt x="325374"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4" name="Group 3">
                <a:extLst>
                  <a:ext uri="{FF2B5EF4-FFF2-40B4-BE49-F238E27FC236}">
                    <a16:creationId xmlns:a16="http://schemas.microsoft.com/office/drawing/2014/main" id="{CD938201-CECF-47D5-BC95-BE0034B1A1D2}"/>
                  </a:ext>
                </a:extLst>
              </p:cNvPr>
              <p:cNvGrpSpPr/>
              <p:nvPr/>
            </p:nvGrpSpPr>
            <p:grpSpPr>
              <a:xfrm>
                <a:off x="3058099" y="2340000"/>
                <a:ext cx="3133852" cy="288000"/>
                <a:chOff x="3058099" y="2540532"/>
                <a:chExt cx="3133852" cy="264160"/>
              </a:xfrm>
            </p:grpSpPr>
            <p:sp>
              <p:nvSpPr>
                <p:cNvPr id="101" name="object 8">
                  <a:extLst>
                    <a:ext uri="{FF2B5EF4-FFF2-40B4-BE49-F238E27FC236}">
                      <a16:creationId xmlns:a16="http://schemas.microsoft.com/office/drawing/2014/main" id="{8CCEFAA2-43F8-424F-A245-8A4BB3960955}"/>
                    </a:ext>
                  </a:extLst>
                </p:cNvPr>
                <p:cNvSpPr/>
                <p:nvPr/>
              </p:nvSpPr>
              <p:spPr>
                <a:xfrm>
                  <a:off x="3058099" y="2540532"/>
                  <a:ext cx="1647189" cy="264160"/>
                </a:xfrm>
                <a:custGeom>
                  <a:avLst/>
                  <a:gdLst/>
                  <a:ahLst/>
                  <a:cxnLst/>
                  <a:rect l="l" t="t" r="r" b="b"/>
                  <a:pathLst>
                    <a:path w="1647189" h="264160">
                      <a:moveTo>
                        <a:pt x="1646682" y="0"/>
                      </a:moveTo>
                      <a:lnTo>
                        <a:pt x="0" y="0"/>
                      </a:lnTo>
                      <a:lnTo>
                        <a:pt x="0" y="263652"/>
                      </a:lnTo>
                      <a:lnTo>
                        <a:pt x="1646682" y="263652"/>
                      </a:lnTo>
                      <a:lnTo>
                        <a:pt x="1646682"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0" name="object 13">
                  <a:extLst>
                    <a:ext uri="{FF2B5EF4-FFF2-40B4-BE49-F238E27FC236}">
                      <a16:creationId xmlns:a16="http://schemas.microsoft.com/office/drawing/2014/main" id="{C5F5BB88-2F72-4B6B-8809-5AF3CF3ACE5F}"/>
                    </a:ext>
                  </a:extLst>
                </p:cNvPr>
                <p:cNvSpPr/>
                <p:nvPr/>
              </p:nvSpPr>
              <p:spPr>
                <a:xfrm>
                  <a:off x="4704781" y="2540532"/>
                  <a:ext cx="1487170" cy="264160"/>
                </a:xfrm>
                <a:custGeom>
                  <a:avLst/>
                  <a:gdLst/>
                  <a:ahLst/>
                  <a:cxnLst/>
                  <a:rect l="l" t="t" r="r" b="b"/>
                  <a:pathLst>
                    <a:path w="1487170" h="264160">
                      <a:moveTo>
                        <a:pt x="1486662" y="0"/>
                      </a:moveTo>
                      <a:lnTo>
                        <a:pt x="0" y="0"/>
                      </a:lnTo>
                      <a:lnTo>
                        <a:pt x="0" y="263652"/>
                      </a:lnTo>
                      <a:lnTo>
                        <a:pt x="1486662" y="263652"/>
                      </a:lnTo>
                      <a:lnTo>
                        <a:pt x="148666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2" name="Group 1">
                <a:extLst>
                  <a:ext uri="{FF2B5EF4-FFF2-40B4-BE49-F238E27FC236}">
                    <a16:creationId xmlns:a16="http://schemas.microsoft.com/office/drawing/2014/main" id="{508DA7CC-F4E6-4737-976F-8596996FCE58}"/>
                  </a:ext>
                </a:extLst>
              </p:cNvPr>
              <p:cNvGrpSpPr/>
              <p:nvPr/>
            </p:nvGrpSpPr>
            <p:grpSpPr>
              <a:xfrm>
                <a:off x="3058099" y="1800000"/>
                <a:ext cx="3251200" cy="288000"/>
                <a:chOff x="3058099" y="1700808"/>
                <a:chExt cx="3251200" cy="262890"/>
              </a:xfrm>
            </p:grpSpPr>
            <p:sp>
              <p:nvSpPr>
                <p:cNvPr id="102" name="object 9">
                  <a:extLst>
                    <a:ext uri="{FF2B5EF4-FFF2-40B4-BE49-F238E27FC236}">
                      <a16:creationId xmlns:a16="http://schemas.microsoft.com/office/drawing/2014/main" id="{1733167F-41C7-40D0-A08C-535C366BEDAA}"/>
                    </a:ext>
                  </a:extLst>
                </p:cNvPr>
                <p:cNvSpPr/>
                <p:nvPr/>
              </p:nvSpPr>
              <p:spPr>
                <a:xfrm>
                  <a:off x="3058099" y="1700808"/>
                  <a:ext cx="2446020" cy="262890"/>
                </a:xfrm>
                <a:custGeom>
                  <a:avLst/>
                  <a:gdLst/>
                  <a:ahLst/>
                  <a:cxnLst/>
                  <a:rect l="l" t="t" r="r" b="b"/>
                  <a:pathLst>
                    <a:path w="2446020" h="262889">
                      <a:moveTo>
                        <a:pt x="2446020" y="0"/>
                      </a:moveTo>
                      <a:lnTo>
                        <a:pt x="0" y="0"/>
                      </a:lnTo>
                      <a:lnTo>
                        <a:pt x="0" y="262890"/>
                      </a:lnTo>
                      <a:lnTo>
                        <a:pt x="2446020" y="262890"/>
                      </a:lnTo>
                      <a:lnTo>
                        <a:pt x="2446020" y="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3" name="object 14">
                  <a:extLst>
                    <a:ext uri="{FF2B5EF4-FFF2-40B4-BE49-F238E27FC236}">
                      <a16:creationId xmlns:a16="http://schemas.microsoft.com/office/drawing/2014/main" id="{14E7DC3A-8787-497F-978D-B5C4BF090D85}"/>
                    </a:ext>
                  </a:extLst>
                </p:cNvPr>
                <p:cNvSpPr/>
                <p:nvPr/>
              </p:nvSpPr>
              <p:spPr>
                <a:xfrm>
                  <a:off x="5504119" y="1700808"/>
                  <a:ext cx="805180" cy="262890"/>
                </a:xfrm>
                <a:custGeom>
                  <a:avLst/>
                  <a:gdLst/>
                  <a:ahLst/>
                  <a:cxnLst/>
                  <a:rect l="l" t="t" r="r" b="b"/>
                  <a:pathLst>
                    <a:path w="805179" h="262889">
                      <a:moveTo>
                        <a:pt x="804672" y="0"/>
                      </a:moveTo>
                      <a:lnTo>
                        <a:pt x="0" y="0"/>
                      </a:lnTo>
                      <a:lnTo>
                        <a:pt x="0" y="262890"/>
                      </a:lnTo>
                      <a:lnTo>
                        <a:pt x="804672" y="262890"/>
                      </a:lnTo>
                      <a:lnTo>
                        <a:pt x="804672" y="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
            <p:nvSpPr>
              <p:cNvPr id="116" name="object 15">
                <a:extLst>
                  <a:ext uri="{FF2B5EF4-FFF2-40B4-BE49-F238E27FC236}">
                    <a16:creationId xmlns:a16="http://schemas.microsoft.com/office/drawing/2014/main" id="{B2911696-5B21-47B4-B817-0BEE0DEED85E}"/>
                  </a:ext>
                </a:extLst>
              </p:cNvPr>
              <p:cNvSpPr/>
              <p:nvPr/>
            </p:nvSpPr>
            <p:spPr>
              <a:xfrm>
                <a:off x="3058099" y="4428000"/>
                <a:ext cx="4064000" cy="0"/>
              </a:xfrm>
              <a:custGeom>
                <a:avLst/>
                <a:gdLst/>
                <a:ahLst/>
                <a:cxnLst/>
                <a:rect l="l" t="t" r="r" b="b"/>
                <a:pathLst>
                  <a:path w="4064000">
                    <a:moveTo>
                      <a:pt x="0" y="0"/>
                    </a:moveTo>
                    <a:lnTo>
                      <a:pt x="4063758"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object 16">
                <a:extLst>
                  <a:ext uri="{FF2B5EF4-FFF2-40B4-BE49-F238E27FC236}">
                    <a16:creationId xmlns:a16="http://schemas.microsoft.com/office/drawing/2014/main" id="{7EEAB6C5-D6C1-40AE-BE13-8194EE541FAF}"/>
                  </a:ext>
                </a:extLst>
              </p:cNvPr>
              <p:cNvSpPr/>
              <p:nvPr/>
            </p:nvSpPr>
            <p:spPr>
              <a:xfrm>
                <a:off x="3058099" y="1620000"/>
                <a:ext cx="0" cy="2916000"/>
              </a:xfrm>
              <a:custGeom>
                <a:avLst/>
                <a:gdLst/>
                <a:ahLst/>
                <a:cxnLst/>
                <a:rect l="l" t="t" r="r" b="b"/>
                <a:pathLst>
                  <a:path h="4199890">
                    <a:moveTo>
                      <a:pt x="0" y="0"/>
                    </a:moveTo>
                    <a:lnTo>
                      <a:pt x="0" y="419938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object 17">
                <a:extLst>
                  <a:ext uri="{FF2B5EF4-FFF2-40B4-BE49-F238E27FC236}">
                    <a16:creationId xmlns:a16="http://schemas.microsoft.com/office/drawing/2014/main" id="{AF7483CA-88AC-4453-95A3-DD6A1C6A0C2A}"/>
                  </a:ext>
                </a:extLst>
              </p:cNvPr>
              <p:cNvSpPr txBox="1"/>
              <p:nvPr/>
            </p:nvSpPr>
            <p:spPr>
              <a:xfrm>
                <a:off x="2790000" y="4608000"/>
                <a:ext cx="540000" cy="196849"/>
              </a:xfrm>
              <a:prstGeom prst="rect">
                <a:avLst/>
              </a:prstGeom>
            </p:spPr>
            <p:txBody>
              <a:bodyPr vert="horz" wrap="squar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0</a:t>
                </a:r>
                <a:endParaRPr kumimoji="0" sz="12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Calibri"/>
                </a:endParaRPr>
              </a:p>
            </p:txBody>
          </p:sp>
          <p:sp>
            <p:nvSpPr>
              <p:cNvPr id="125" name="object 18">
                <a:extLst>
                  <a:ext uri="{FF2B5EF4-FFF2-40B4-BE49-F238E27FC236}">
                    <a16:creationId xmlns:a16="http://schemas.microsoft.com/office/drawing/2014/main" id="{89678011-8144-465D-A0CF-FC6BA28F0C87}"/>
                  </a:ext>
                </a:extLst>
              </p:cNvPr>
              <p:cNvSpPr txBox="1"/>
              <p:nvPr/>
            </p:nvSpPr>
            <p:spPr>
              <a:xfrm>
                <a:off x="3466800" y="4608000"/>
                <a:ext cx="540000" cy="381515"/>
              </a:xfrm>
              <a:prstGeom prst="rect">
                <a:avLst/>
              </a:prstGeom>
            </p:spPr>
            <p:txBody>
              <a:bodyPr vert="horz" wrap="squar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10</a:t>
                </a:r>
                <a:r>
                  <a:rPr kumimoji="0" sz="12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Calibri"/>
                  </a:rPr>
                  <a:t> </a:t>
                </a: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000</a:t>
                </a:r>
                <a:endParaRPr kumimoji="0" sz="12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Calibri"/>
                </a:endParaRPr>
              </a:p>
            </p:txBody>
          </p:sp>
          <p:sp>
            <p:nvSpPr>
              <p:cNvPr id="126" name="object 19">
                <a:extLst>
                  <a:ext uri="{FF2B5EF4-FFF2-40B4-BE49-F238E27FC236}">
                    <a16:creationId xmlns:a16="http://schemas.microsoft.com/office/drawing/2014/main" id="{225150E5-6D5A-4831-A104-924FB236E59D}"/>
                  </a:ext>
                </a:extLst>
              </p:cNvPr>
              <p:cNvSpPr txBox="1"/>
              <p:nvPr/>
            </p:nvSpPr>
            <p:spPr>
              <a:xfrm>
                <a:off x="4143600" y="4608000"/>
                <a:ext cx="540000" cy="381515"/>
              </a:xfrm>
              <a:prstGeom prst="rect">
                <a:avLst/>
              </a:prstGeom>
            </p:spPr>
            <p:txBody>
              <a:bodyPr vert="horz" wrap="squar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20</a:t>
                </a:r>
                <a:r>
                  <a:rPr kumimoji="0" sz="12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Calibri"/>
                  </a:rPr>
                  <a:t> </a:t>
                </a: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000</a:t>
                </a:r>
                <a:endParaRPr kumimoji="0" sz="12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Calibri"/>
                </a:endParaRPr>
              </a:p>
            </p:txBody>
          </p:sp>
          <p:sp>
            <p:nvSpPr>
              <p:cNvPr id="127" name="object 20">
                <a:extLst>
                  <a:ext uri="{FF2B5EF4-FFF2-40B4-BE49-F238E27FC236}">
                    <a16:creationId xmlns:a16="http://schemas.microsoft.com/office/drawing/2014/main" id="{0E767281-4569-49C6-8B38-EFC02F0C56AD}"/>
                  </a:ext>
                </a:extLst>
              </p:cNvPr>
              <p:cNvSpPr txBox="1"/>
              <p:nvPr/>
            </p:nvSpPr>
            <p:spPr>
              <a:xfrm>
                <a:off x="4824000" y="4608000"/>
                <a:ext cx="540000" cy="381515"/>
              </a:xfrm>
              <a:prstGeom prst="rect">
                <a:avLst/>
              </a:prstGeom>
            </p:spPr>
            <p:txBody>
              <a:bodyPr vert="horz" wrap="squar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30</a:t>
                </a:r>
                <a:r>
                  <a:rPr kumimoji="0" sz="12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Calibri"/>
                  </a:rPr>
                  <a:t> </a:t>
                </a: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000</a:t>
                </a:r>
                <a:endParaRPr kumimoji="0" sz="12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Calibri"/>
                </a:endParaRPr>
              </a:p>
            </p:txBody>
          </p:sp>
          <p:sp>
            <p:nvSpPr>
              <p:cNvPr id="128" name="object 21">
                <a:extLst>
                  <a:ext uri="{FF2B5EF4-FFF2-40B4-BE49-F238E27FC236}">
                    <a16:creationId xmlns:a16="http://schemas.microsoft.com/office/drawing/2014/main" id="{81B722BE-A44C-42BF-A83B-FA6D6245A424}"/>
                  </a:ext>
                </a:extLst>
              </p:cNvPr>
              <p:cNvSpPr txBox="1"/>
              <p:nvPr/>
            </p:nvSpPr>
            <p:spPr>
              <a:xfrm>
                <a:off x="5500800" y="4608000"/>
                <a:ext cx="540000" cy="381515"/>
              </a:xfrm>
              <a:prstGeom prst="rect">
                <a:avLst/>
              </a:prstGeom>
            </p:spPr>
            <p:txBody>
              <a:bodyPr vert="horz" wrap="squar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40</a:t>
                </a:r>
                <a:r>
                  <a:rPr kumimoji="0" sz="12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Calibri"/>
                  </a:rPr>
                  <a:t> </a:t>
                </a: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000</a:t>
                </a:r>
                <a:endParaRPr kumimoji="0" sz="12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Calibri"/>
                </a:endParaRPr>
              </a:p>
            </p:txBody>
          </p:sp>
          <p:sp>
            <p:nvSpPr>
              <p:cNvPr id="129" name="object 22">
                <a:extLst>
                  <a:ext uri="{FF2B5EF4-FFF2-40B4-BE49-F238E27FC236}">
                    <a16:creationId xmlns:a16="http://schemas.microsoft.com/office/drawing/2014/main" id="{1359AF06-9D89-4F98-A255-D740B5030CE7}"/>
                  </a:ext>
                </a:extLst>
              </p:cNvPr>
              <p:cNvSpPr txBox="1"/>
              <p:nvPr/>
            </p:nvSpPr>
            <p:spPr>
              <a:xfrm>
                <a:off x="6177600" y="4608000"/>
                <a:ext cx="540000" cy="381515"/>
              </a:xfrm>
              <a:prstGeom prst="rect">
                <a:avLst/>
              </a:prstGeom>
            </p:spPr>
            <p:txBody>
              <a:bodyPr vert="horz" wrap="squar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50</a:t>
                </a:r>
                <a:r>
                  <a:rPr kumimoji="0" sz="12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Calibri"/>
                  </a:rPr>
                  <a:t> </a:t>
                </a: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000</a:t>
                </a:r>
                <a:endParaRPr kumimoji="0" sz="12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Calibri"/>
                </a:endParaRPr>
              </a:p>
            </p:txBody>
          </p:sp>
          <p:sp>
            <p:nvSpPr>
              <p:cNvPr id="130" name="object 23">
                <a:extLst>
                  <a:ext uri="{FF2B5EF4-FFF2-40B4-BE49-F238E27FC236}">
                    <a16:creationId xmlns:a16="http://schemas.microsoft.com/office/drawing/2014/main" id="{9EC3D658-12B6-4936-926E-5813797DC820}"/>
                  </a:ext>
                </a:extLst>
              </p:cNvPr>
              <p:cNvSpPr txBox="1"/>
              <p:nvPr/>
            </p:nvSpPr>
            <p:spPr>
              <a:xfrm>
                <a:off x="6854400" y="4608000"/>
                <a:ext cx="540000" cy="381515"/>
              </a:xfrm>
              <a:prstGeom prst="rect">
                <a:avLst/>
              </a:prstGeom>
            </p:spPr>
            <p:txBody>
              <a:bodyPr vert="horz" wrap="square" lIns="0" tIns="12065" rIns="0" bIns="0" rtlCol="0">
                <a:no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60</a:t>
                </a:r>
                <a:r>
                  <a:rPr kumimoji="0" sz="1200" b="0" i="0" u="none" strike="noStrike" kern="1200" cap="none" spc="-35" normalizeH="0" baseline="0" noProof="0" dirty="0">
                    <a:ln>
                      <a:noFill/>
                    </a:ln>
                    <a:solidFill>
                      <a:prstClr val="black">
                        <a:lumMod val="75000"/>
                        <a:lumOff val="25000"/>
                      </a:prstClr>
                    </a:solidFill>
                    <a:effectLst/>
                    <a:uLnTx/>
                    <a:uFillTx/>
                    <a:latin typeface="Arial"/>
                    <a:ea typeface="ＭＳ Ｐゴシック" pitchFamily="34" charset="-128"/>
                    <a:cs typeface="Calibri"/>
                  </a:rPr>
                  <a:t> </a:t>
                </a:r>
                <a:r>
                  <a:rPr kumimoji="0" sz="1200" b="0" i="0" u="none" strike="noStrike" kern="1200" cap="none" spc="5" normalizeH="0" baseline="0" noProof="0" dirty="0">
                    <a:ln>
                      <a:noFill/>
                    </a:ln>
                    <a:solidFill>
                      <a:prstClr val="black">
                        <a:lumMod val="75000"/>
                        <a:lumOff val="25000"/>
                      </a:prstClr>
                    </a:solidFill>
                    <a:effectLst/>
                    <a:uLnTx/>
                    <a:uFillTx/>
                    <a:latin typeface="Arial"/>
                    <a:ea typeface="ＭＳ Ｐゴシック" pitchFamily="34" charset="-128"/>
                    <a:cs typeface="Calibri"/>
                  </a:rPr>
                  <a:t>000</a:t>
                </a:r>
                <a:endParaRPr kumimoji="0" sz="1200" b="0" i="0" u="none" strike="noStrike" kern="1200" cap="none" spc="0" normalizeH="0" baseline="0" noProof="0" dirty="0">
                  <a:ln>
                    <a:noFill/>
                  </a:ln>
                  <a:solidFill>
                    <a:prstClr val="black">
                      <a:lumMod val="75000"/>
                      <a:lumOff val="25000"/>
                    </a:prstClr>
                  </a:solidFill>
                  <a:effectLst/>
                  <a:uLnTx/>
                  <a:uFillTx/>
                  <a:latin typeface="Arial"/>
                  <a:ea typeface="ＭＳ Ｐゴシック" pitchFamily="34" charset="-128"/>
                  <a:cs typeface="Calibri"/>
                </a:endParaRPr>
              </a:p>
            </p:txBody>
          </p:sp>
          <p:sp>
            <p:nvSpPr>
              <p:cNvPr id="131" name="object 24">
                <a:extLst>
                  <a:ext uri="{FF2B5EF4-FFF2-40B4-BE49-F238E27FC236}">
                    <a16:creationId xmlns:a16="http://schemas.microsoft.com/office/drawing/2014/main" id="{E01C9834-2C93-4946-BB61-EAE9881EC46F}"/>
                  </a:ext>
                </a:extLst>
              </p:cNvPr>
              <p:cNvSpPr txBox="1"/>
              <p:nvPr/>
            </p:nvSpPr>
            <p:spPr>
              <a:xfrm>
                <a:off x="2199444" y="3996000"/>
                <a:ext cx="589697" cy="196849"/>
              </a:xfrm>
              <a:prstGeom prst="rect">
                <a:avLst/>
              </a:prstGeom>
            </p:spPr>
            <p:txBody>
              <a:bodyPr vert="horz" wrap="square" lIns="0" tIns="12065"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Algeria</a:t>
                </a:r>
              </a:p>
            </p:txBody>
          </p:sp>
          <p:sp>
            <p:nvSpPr>
              <p:cNvPr id="132" name="object 25">
                <a:extLst>
                  <a:ext uri="{FF2B5EF4-FFF2-40B4-BE49-F238E27FC236}">
                    <a16:creationId xmlns:a16="http://schemas.microsoft.com/office/drawing/2014/main" id="{89532590-515E-4C6B-A1C9-19406AC016FA}"/>
                  </a:ext>
                </a:extLst>
              </p:cNvPr>
              <p:cNvSpPr txBox="1"/>
              <p:nvPr/>
            </p:nvSpPr>
            <p:spPr>
              <a:xfrm>
                <a:off x="2064862" y="3456000"/>
                <a:ext cx="725036" cy="196849"/>
              </a:xfrm>
              <a:prstGeom prst="rect">
                <a:avLst/>
              </a:prstGeom>
            </p:spPr>
            <p:txBody>
              <a:bodyPr vert="horz" wrap="square" lIns="0" tIns="12065"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Morocco</a:t>
                </a:r>
              </a:p>
            </p:txBody>
          </p:sp>
          <p:sp>
            <p:nvSpPr>
              <p:cNvPr id="133" name="object 26">
                <a:extLst>
                  <a:ext uri="{FF2B5EF4-FFF2-40B4-BE49-F238E27FC236}">
                    <a16:creationId xmlns:a16="http://schemas.microsoft.com/office/drawing/2014/main" id="{A493D352-6312-4468-B33E-FDEA5A522222}"/>
                  </a:ext>
                </a:extLst>
              </p:cNvPr>
              <p:cNvSpPr txBox="1"/>
              <p:nvPr/>
            </p:nvSpPr>
            <p:spPr>
              <a:xfrm>
                <a:off x="2297272" y="2916000"/>
                <a:ext cx="491951" cy="196849"/>
              </a:xfrm>
              <a:prstGeom prst="rect">
                <a:avLst/>
              </a:prstGeom>
            </p:spPr>
            <p:txBody>
              <a:bodyPr vert="horz" wrap="square" lIns="0" tIns="12065"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Egypt</a:t>
                </a:r>
              </a:p>
            </p:txBody>
          </p:sp>
          <p:sp>
            <p:nvSpPr>
              <p:cNvPr id="134" name="object 27">
                <a:extLst>
                  <a:ext uri="{FF2B5EF4-FFF2-40B4-BE49-F238E27FC236}">
                    <a16:creationId xmlns:a16="http://schemas.microsoft.com/office/drawing/2014/main" id="{361B8F73-DC0B-4A3C-BDBE-F2CF7F35ADFE}"/>
                  </a:ext>
                </a:extLst>
              </p:cNvPr>
              <p:cNvSpPr txBox="1"/>
              <p:nvPr/>
            </p:nvSpPr>
            <p:spPr>
              <a:xfrm>
                <a:off x="2265047" y="2376000"/>
                <a:ext cx="524174" cy="196849"/>
              </a:xfrm>
              <a:prstGeom prst="rect">
                <a:avLst/>
              </a:prstGeom>
            </p:spPr>
            <p:txBody>
              <a:bodyPr vert="horz" wrap="square" lIns="0" tIns="12065"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Sudan</a:t>
                </a:r>
              </a:p>
            </p:txBody>
          </p:sp>
          <p:sp>
            <p:nvSpPr>
              <p:cNvPr id="135" name="object 28">
                <a:extLst>
                  <a:ext uri="{FF2B5EF4-FFF2-40B4-BE49-F238E27FC236}">
                    <a16:creationId xmlns:a16="http://schemas.microsoft.com/office/drawing/2014/main" id="{F35E7005-3FC0-49D1-9EE5-6802A1111E91}"/>
                  </a:ext>
                </a:extLst>
              </p:cNvPr>
              <p:cNvSpPr txBox="1"/>
              <p:nvPr/>
            </p:nvSpPr>
            <p:spPr>
              <a:xfrm>
                <a:off x="895032" y="1836000"/>
                <a:ext cx="1895836" cy="196849"/>
              </a:xfrm>
              <a:prstGeom prst="rect">
                <a:avLst/>
              </a:prstGeom>
            </p:spPr>
            <p:txBody>
              <a:bodyPr vert="horz" wrap="square" lIns="0" tIns="12065"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Iran (Islamic Republic of)</a:t>
                </a:r>
              </a:p>
            </p:txBody>
          </p:sp>
          <p:sp>
            <p:nvSpPr>
              <p:cNvPr id="136" name="object 16">
                <a:extLst>
                  <a:ext uri="{FF2B5EF4-FFF2-40B4-BE49-F238E27FC236}">
                    <a16:creationId xmlns:a16="http://schemas.microsoft.com/office/drawing/2014/main" id="{027A7B4A-577F-40D4-9CB9-569238FD4452}"/>
                  </a:ext>
                </a:extLst>
              </p:cNvPr>
              <p:cNvSpPr/>
              <p:nvPr/>
            </p:nvSpPr>
            <p:spPr>
              <a:xfrm>
                <a:off x="3736800" y="4428000"/>
                <a:ext cx="0" cy="108000"/>
              </a:xfrm>
              <a:custGeom>
                <a:avLst/>
                <a:gdLst/>
                <a:ahLst/>
                <a:cxnLst/>
                <a:rect l="l" t="t" r="r" b="b"/>
                <a:pathLst>
                  <a:path h="4199890">
                    <a:moveTo>
                      <a:pt x="0" y="0"/>
                    </a:moveTo>
                    <a:lnTo>
                      <a:pt x="0" y="419938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object 16">
                <a:extLst>
                  <a:ext uri="{FF2B5EF4-FFF2-40B4-BE49-F238E27FC236}">
                    <a16:creationId xmlns:a16="http://schemas.microsoft.com/office/drawing/2014/main" id="{9778046C-06FC-443F-B915-1AF8ADD3C05C}"/>
                  </a:ext>
                </a:extLst>
              </p:cNvPr>
              <p:cNvSpPr/>
              <p:nvPr/>
            </p:nvSpPr>
            <p:spPr>
              <a:xfrm>
                <a:off x="4413600" y="4428000"/>
                <a:ext cx="0" cy="108000"/>
              </a:xfrm>
              <a:custGeom>
                <a:avLst/>
                <a:gdLst/>
                <a:ahLst/>
                <a:cxnLst/>
                <a:rect l="l" t="t" r="r" b="b"/>
                <a:pathLst>
                  <a:path h="4199890">
                    <a:moveTo>
                      <a:pt x="0" y="0"/>
                    </a:moveTo>
                    <a:lnTo>
                      <a:pt x="0" y="419938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8" name="object 16">
                <a:extLst>
                  <a:ext uri="{FF2B5EF4-FFF2-40B4-BE49-F238E27FC236}">
                    <a16:creationId xmlns:a16="http://schemas.microsoft.com/office/drawing/2014/main" id="{967DF8BD-9B14-42B8-B8F4-14C6CBC9E7CE}"/>
                  </a:ext>
                </a:extLst>
              </p:cNvPr>
              <p:cNvSpPr/>
              <p:nvPr/>
            </p:nvSpPr>
            <p:spPr>
              <a:xfrm>
                <a:off x="5094000" y="4428000"/>
                <a:ext cx="0" cy="108000"/>
              </a:xfrm>
              <a:custGeom>
                <a:avLst/>
                <a:gdLst/>
                <a:ahLst/>
                <a:cxnLst/>
                <a:rect l="l" t="t" r="r" b="b"/>
                <a:pathLst>
                  <a:path h="4199890">
                    <a:moveTo>
                      <a:pt x="0" y="0"/>
                    </a:moveTo>
                    <a:lnTo>
                      <a:pt x="0" y="419938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9" name="object 16">
                <a:extLst>
                  <a:ext uri="{FF2B5EF4-FFF2-40B4-BE49-F238E27FC236}">
                    <a16:creationId xmlns:a16="http://schemas.microsoft.com/office/drawing/2014/main" id="{41D9084E-F141-47EB-AAE3-EDF358792050}"/>
                  </a:ext>
                </a:extLst>
              </p:cNvPr>
              <p:cNvSpPr/>
              <p:nvPr/>
            </p:nvSpPr>
            <p:spPr>
              <a:xfrm>
                <a:off x="5770800" y="4428000"/>
                <a:ext cx="0" cy="108000"/>
              </a:xfrm>
              <a:custGeom>
                <a:avLst/>
                <a:gdLst/>
                <a:ahLst/>
                <a:cxnLst/>
                <a:rect l="l" t="t" r="r" b="b"/>
                <a:pathLst>
                  <a:path h="4199890">
                    <a:moveTo>
                      <a:pt x="0" y="0"/>
                    </a:moveTo>
                    <a:lnTo>
                      <a:pt x="0" y="419938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0" name="object 16">
                <a:extLst>
                  <a:ext uri="{FF2B5EF4-FFF2-40B4-BE49-F238E27FC236}">
                    <a16:creationId xmlns:a16="http://schemas.microsoft.com/office/drawing/2014/main" id="{CD337292-1CB1-4BD3-B987-504BBCBC7625}"/>
                  </a:ext>
                </a:extLst>
              </p:cNvPr>
              <p:cNvSpPr/>
              <p:nvPr/>
            </p:nvSpPr>
            <p:spPr>
              <a:xfrm>
                <a:off x="6447600" y="4428000"/>
                <a:ext cx="0" cy="108000"/>
              </a:xfrm>
              <a:custGeom>
                <a:avLst/>
                <a:gdLst/>
                <a:ahLst/>
                <a:cxnLst/>
                <a:rect l="l" t="t" r="r" b="b"/>
                <a:pathLst>
                  <a:path h="4199890">
                    <a:moveTo>
                      <a:pt x="0" y="0"/>
                    </a:moveTo>
                    <a:lnTo>
                      <a:pt x="0" y="419938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1" name="object 16">
                <a:extLst>
                  <a:ext uri="{FF2B5EF4-FFF2-40B4-BE49-F238E27FC236}">
                    <a16:creationId xmlns:a16="http://schemas.microsoft.com/office/drawing/2014/main" id="{5AEA7FBA-EEC2-4B2A-AF64-D039E1AB2655}"/>
                  </a:ext>
                </a:extLst>
              </p:cNvPr>
              <p:cNvSpPr/>
              <p:nvPr/>
            </p:nvSpPr>
            <p:spPr>
              <a:xfrm>
                <a:off x="7128000" y="4428000"/>
                <a:ext cx="0" cy="108000"/>
              </a:xfrm>
              <a:custGeom>
                <a:avLst/>
                <a:gdLst/>
                <a:ahLst/>
                <a:cxnLst/>
                <a:rect l="l" t="t" r="r" b="b"/>
                <a:pathLst>
                  <a:path h="4199890">
                    <a:moveTo>
                      <a:pt x="0" y="0"/>
                    </a:moveTo>
                    <a:lnTo>
                      <a:pt x="0" y="419938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 name="Rectangle 14">
                <a:extLst>
                  <a:ext uri="{FF2B5EF4-FFF2-40B4-BE49-F238E27FC236}">
                    <a16:creationId xmlns:a16="http://schemas.microsoft.com/office/drawing/2014/main" id="{50FCC50C-E4E4-4BDC-9DE8-7F2F10DEEDC8}"/>
                  </a:ext>
                </a:extLst>
              </p:cNvPr>
              <p:cNvSpPr/>
              <p:nvPr/>
            </p:nvSpPr>
            <p:spPr>
              <a:xfrm>
                <a:off x="2968740" y="4950000"/>
                <a:ext cx="4339328" cy="181460"/>
              </a:xfrm>
              <a:prstGeom prst="rect">
                <a:avLst/>
              </a:prstGeom>
            </p:spPr>
            <p:txBody>
              <a:bodyPr vert="horz" wrap="none" lIns="0" tIns="12065"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rPr>
                  <a:t>Number of people living with HIV who are not on antiretroviral therapy</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grpSp>
      </p:grpSp>
    </p:spTree>
    <p:extLst>
      <p:ext uri="{BB962C8B-B14F-4D97-AF65-F5344CB8AC3E}">
        <p14:creationId xmlns:p14="http://schemas.microsoft.com/office/powerpoint/2010/main" val="125013594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EB7A7D7-D9E3-4A86-B078-B5C4CD0189DE}"/>
              </a:ext>
            </a:extLst>
          </p:cNvPr>
          <p:cNvGrpSpPr/>
          <p:nvPr/>
        </p:nvGrpSpPr>
        <p:grpSpPr>
          <a:xfrm>
            <a:off x="0" y="0"/>
            <a:ext cx="10285200" cy="6153111"/>
            <a:chOff x="0" y="0"/>
            <a:chExt cx="10285200" cy="6153111"/>
          </a:xfrm>
        </p:grpSpPr>
        <p:sp>
          <p:nvSpPr>
            <p:cNvPr id="68" name="Rectangle 67">
              <a:extLst>
                <a:ext uri="{FF2B5EF4-FFF2-40B4-BE49-F238E27FC236}">
                  <a16:creationId xmlns:a16="http://schemas.microsoft.com/office/drawing/2014/main" id="{70355287-9DB2-4344-AF63-D4C746A3B4FD}"/>
                </a:ext>
              </a:extLst>
            </p:cNvPr>
            <p:cNvSpPr/>
            <p:nvPr/>
          </p:nvSpPr>
          <p:spPr>
            <a:xfrm>
              <a:off x="6973392"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1270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Incidence-prevalence ratio</a:t>
              </a:r>
            </a:p>
          </p:txBody>
        </p:sp>
        <p:sp>
          <p:nvSpPr>
            <p:cNvPr id="67" name="Rectangle 66">
              <a:extLst>
                <a:ext uri="{FF2B5EF4-FFF2-40B4-BE49-F238E27FC236}">
                  <a16:creationId xmlns:a16="http://schemas.microsoft.com/office/drawing/2014/main" id="{B912AB74-A8F0-4B8E-9099-0902ED935CE5}"/>
                </a:ext>
              </a:extLst>
            </p:cNvPr>
            <p:cNvSpPr/>
            <p:nvPr/>
          </p:nvSpPr>
          <p:spPr>
            <a:xfrm>
              <a:off x="3564000" y="1620000"/>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AIDS-related deaths</a:t>
              </a:r>
            </a:p>
          </p:txBody>
        </p:sp>
        <p:sp>
          <p:nvSpPr>
            <p:cNvPr id="66" name="Rectangle 65">
              <a:extLst>
                <a:ext uri="{FF2B5EF4-FFF2-40B4-BE49-F238E27FC236}">
                  <a16:creationId xmlns:a16="http://schemas.microsoft.com/office/drawing/2014/main" id="{FB6FB77F-1D32-4162-9697-D2391AF48BD9}"/>
                </a:ext>
              </a:extLst>
            </p:cNvPr>
            <p:cNvSpPr/>
            <p:nvPr/>
          </p:nvSpPr>
          <p:spPr>
            <a:xfrm>
              <a:off x="194514" y="1617547"/>
              <a:ext cx="3186000" cy="36000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54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HIV infections</a:t>
              </a: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a:ea typeface="+mn-ea"/>
                  <a:cs typeface="Arial" panose="020B0604020202020204" pitchFamily="34" charset="0"/>
                </a:rPr>
                <a:t>Number of new HIV infections and </a:t>
              </a:r>
              <a:r>
                <a:rPr kumimoji="0" lang="fr-CH" sz="2000" b="0" i="0" u="none" strike="noStrike" kern="1200" cap="none" spc="0" normalizeH="0" baseline="0" noProof="0" dirty="0">
                  <a:ln>
                    <a:noFill/>
                  </a:ln>
                  <a:solidFill>
                    <a:prstClr val="white"/>
                  </a:solidFill>
                  <a:effectLst/>
                  <a:uLnTx/>
                  <a:uFillTx/>
                  <a:latin typeface="Arial"/>
                  <a:ea typeface="+mn-ea"/>
                  <a:cs typeface="+mn-cs"/>
                </a:rPr>
                <a:t>AIDS-</a:t>
              </a:r>
              <a:r>
                <a:rPr kumimoji="0" lang="fr-CH" sz="2000" b="0" i="0" u="none" strike="noStrike" kern="1200" cap="none" spc="0" normalizeH="0" baseline="0" noProof="0" dirty="0" err="1">
                  <a:ln>
                    <a:noFill/>
                  </a:ln>
                  <a:solidFill>
                    <a:prstClr val="white"/>
                  </a:solidFill>
                  <a:effectLst/>
                  <a:uLnTx/>
                  <a:uFillTx/>
                  <a:latin typeface="Arial"/>
                  <a:ea typeface="+mn-ea"/>
                  <a:cs typeface="+mn-cs"/>
                </a:rPr>
                <a:t>related</a:t>
              </a:r>
              <a:r>
                <a:rPr kumimoji="0" lang="fr-CH" sz="2000" b="0" i="0" u="none" strike="noStrike" kern="1200" cap="none" spc="0" normalizeH="0" baseline="0" noProof="0" dirty="0">
                  <a:ln>
                    <a:noFill/>
                  </a:ln>
                  <a:solidFill>
                    <a:prstClr val="white"/>
                  </a:solidFill>
                  <a:effectLst/>
                  <a:uLnTx/>
                  <a:uFillTx/>
                  <a:latin typeface="Arial"/>
                  <a:ea typeface="+mn-ea"/>
                  <a:cs typeface="+mn-cs"/>
                </a:rPr>
                <a:t> </a:t>
              </a:r>
              <a:r>
                <a:rPr kumimoji="0" lang="fr-CH" sz="2000" b="0" i="0" u="none" strike="noStrike" kern="1200" cap="none" spc="0" normalizeH="0" baseline="0" noProof="0" dirty="0" err="1">
                  <a:ln>
                    <a:noFill/>
                  </a:ln>
                  <a:solidFill>
                    <a:prstClr val="white"/>
                  </a:solidFill>
                  <a:effectLst/>
                  <a:uLnTx/>
                  <a:uFillTx/>
                  <a:latin typeface="Arial"/>
                  <a:ea typeface="+mn-ea"/>
                  <a:cs typeface="+mn-cs"/>
                </a:rPr>
                <a:t>deaths</a:t>
              </a:r>
              <a:r>
                <a:rPr kumimoji="0" lang="fr-CH" sz="2000" b="0" i="0" u="none" strike="noStrike" kern="1200" cap="none" spc="0" normalizeH="0" baseline="0" noProof="0" dirty="0">
                  <a:ln>
                    <a:noFill/>
                  </a:ln>
                  <a:solidFill>
                    <a:prstClr val="white"/>
                  </a:solidFill>
                  <a:effectLst/>
                  <a:uLnTx/>
                  <a:uFillTx/>
                  <a:latin typeface="Arial"/>
                  <a:ea typeface="+mn-ea"/>
                  <a:cs typeface="+mn-cs"/>
                </a:rPr>
                <a:t>, and incidence-</a:t>
              </a:r>
              <a:r>
                <a:rPr kumimoji="0" lang="fr-CH" sz="2000" b="0" i="0" u="none" strike="noStrike" kern="1200" cap="none" spc="0" normalizeH="0" baseline="0" noProof="0" dirty="0" err="1">
                  <a:ln>
                    <a:noFill/>
                  </a:ln>
                  <a:solidFill>
                    <a:prstClr val="white"/>
                  </a:solidFill>
                  <a:effectLst/>
                  <a:uLnTx/>
                  <a:uFillTx/>
                  <a:latin typeface="Arial"/>
                  <a:ea typeface="+mn-ea"/>
                  <a:cs typeface="+mn-cs"/>
                </a:rPr>
                <a:t>prevalence</a:t>
              </a:r>
              <a:r>
                <a:rPr kumimoji="0" lang="fr-CH" sz="2000" b="0" i="0" u="none" strike="noStrike" kern="1200" cap="none" spc="0" normalizeH="0" baseline="0" noProof="0" dirty="0">
                  <a:ln>
                    <a:noFill/>
                  </a:ln>
                  <a:solidFill>
                    <a:prstClr val="white"/>
                  </a:solidFill>
                  <a:effectLst/>
                  <a:uLnTx/>
                  <a:uFillTx/>
                  <a:latin typeface="Arial"/>
                  <a:ea typeface="+mn-ea"/>
                  <a:cs typeface="+mn-cs"/>
                </a:rPr>
                <a:t> ratio </a:t>
              </a:r>
              <a:r>
                <a:rPr kumimoji="0" lang="en-GB" sz="22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Middle East and North Africa, 2000–2018 </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UNAIDS 2019 estimates.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2" name="object 20">
              <a:extLst>
                <a:ext uri="{FF2B5EF4-FFF2-40B4-BE49-F238E27FC236}">
                  <a16:creationId xmlns:a16="http://schemas.microsoft.com/office/drawing/2014/main" id="{6A5D86A1-D191-44F0-BB20-C93738FBB308}"/>
                </a:ext>
              </a:extLst>
            </p:cNvPr>
            <p:cNvSpPr txBox="1"/>
            <p:nvPr/>
          </p:nvSpPr>
          <p:spPr>
            <a:xfrm>
              <a:off x="1128993" y="2523364"/>
              <a:ext cx="115416" cy="1378585"/>
            </a:xfrm>
            <a:prstGeom prst="rect">
              <a:avLst/>
            </a:prstGeom>
          </p:spPr>
          <p:txBody>
            <a:bodyPr vert="vert270"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new HIV infections</a:t>
              </a:r>
            </a:p>
          </p:txBody>
        </p:sp>
        <p:sp>
          <p:nvSpPr>
            <p:cNvPr id="29" name="object 27">
              <a:extLst>
                <a:ext uri="{FF2B5EF4-FFF2-40B4-BE49-F238E27FC236}">
                  <a16:creationId xmlns:a16="http://schemas.microsoft.com/office/drawing/2014/main" id="{1D24B081-3044-4A47-9086-A4404499F2BF}"/>
                </a:ext>
              </a:extLst>
            </p:cNvPr>
            <p:cNvSpPr txBox="1"/>
            <p:nvPr/>
          </p:nvSpPr>
          <p:spPr>
            <a:xfrm>
              <a:off x="179999" y="2520000"/>
              <a:ext cx="810000" cy="560410"/>
            </a:xfrm>
            <a:prstGeom prst="rect">
              <a:avLst/>
            </a:prstGeom>
          </p:spPr>
          <p:txBody>
            <a:bodyPr vert="horz" wrap="square" lIns="0" tIns="6350" rIns="0" bIns="0" rtlCol="0">
              <a:no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new  HIV infections  since 2010</a:t>
              </a:r>
            </a:p>
          </p:txBody>
        </p:sp>
        <p:sp>
          <p:nvSpPr>
            <p:cNvPr id="31" name="object 28">
              <a:extLst>
                <a:ext uri="{FF2B5EF4-FFF2-40B4-BE49-F238E27FC236}">
                  <a16:creationId xmlns:a16="http://schemas.microsoft.com/office/drawing/2014/main" id="{32E11E48-E107-4E95-A48A-8A011E38424B}"/>
                </a:ext>
              </a:extLst>
            </p:cNvPr>
            <p:cNvSpPr txBox="1"/>
            <p:nvPr/>
          </p:nvSpPr>
          <p:spPr>
            <a:xfrm>
              <a:off x="180000" y="3132000"/>
              <a:ext cx="810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0" i="0" u="none" strike="noStrike" kern="1200" cap="none" spc="-100" normalizeH="0" baseline="0" noProof="0" dirty="0">
                  <a:ln>
                    <a:noFill/>
                  </a:ln>
                  <a:solidFill>
                    <a:srgbClr val="E5007D"/>
                  </a:solidFill>
                  <a:effectLst/>
                  <a:uLnTx/>
                  <a:uFillTx/>
                  <a:latin typeface="Arial"/>
                  <a:ea typeface="ＭＳ Ｐゴシック" pitchFamily="34" charset="-128"/>
                  <a:cs typeface="Arial"/>
                </a:rPr>
                <a:t>+10</a:t>
              </a:r>
              <a:r>
                <a:rPr kumimoji="0" sz="2400" b="0"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41" name="object 38">
              <a:extLst>
                <a:ext uri="{FF2B5EF4-FFF2-40B4-BE49-F238E27FC236}">
                  <a16:creationId xmlns:a16="http://schemas.microsoft.com/office/drawing/2014/main" id="{B9A9DB86-BE4C-4276-8E68-710D9709293D}"/>
                </a:ext>
              </a:extLst>
            </p:cNvPr>
            <p:cNvSpPr txBox="1"/>
            <p:nvPr/>
          </p:nvSpPr>
          <p:spPr>
            <a:xfrm>
              <a:off x="4516328" y="2417144"/>
              <a:ext cx="115416" cy="1545590"/>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AIDS-related deaths</a:t>
              </a:r>
            </a:p>
          </p:txBody>
        </p:sp>
        <p:sp>
          <p:nvSpPr>
            <p:cNvPr id="48" name="object 45">
              <a:extLst>
                <a:ext uri="{FF2B5EF4-FFF2-40B4-BE49-F238E27FC236}">
                  <a16:creationId xmlns:a16="http://schemas.microsoft.com/office/drawing/2014/main" id="{CE18BDAE-9435-4482-B2AA-13B4CBB6E220}"/>
                </a:ext>
              </a:extLst>
            </p:cNvPr>
            <p:cNvSpPr txBox="1"/>
            <p:nvPr/>
          </p:nvSpPr>
          <p:spPr>
            <a:xfrm>
              <a:off x="3528000" y="2520000"/>
              <a:ext cx="882000" cy="560410"/>
            </a:xfrm>
            <a:prstGeom prst="rect">
              <a:avLst/>
            </a:prstGeom>
          </p:spPr>
          <p:txBody>
            <a:bodyPr vert="horz" wrap="square" lIns="0" tIns="6350" rIns="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Percentage  change in AIDS-  related deaths  since 2010</a:t>
              </a:r>
            </a:p>
          </p:txBody>
        </p:sp>
        <p:sp>
          <p:nvSpPr>
            <p:cNvPr id="55" name="object 52">
              <a:extLst>
                <a:ext uri="{FF2B5EF4-FFF2-40B4-BE49-F238E27FC236}">
                  <a16:creationId xmlns:a16="http://schemas.microsoft.com/office/drawing/2014/main" id="{A07178E1-BB4C-4903-81CD-99B0E9D26132}"/>
                </a:ext>
              </a:extLst>
            </p:cNvPr>
            <p:cNvSpPr txBox="1"/>
            <p:nvPr/>
          </p:nvSpPr>
          <p:spPr>
            <a:xfrm>
              <a:off x="8011598" y="2591240"/>
              <a:ext cx="115416" cy="1287145"/>
            </a:xfrm>
            <a:prstGeom prst="rect">
              <a:avLst/>
            </a:prstGeom>
          </p:spPr>
          <p:txBody>
            <a:bodyPr vert="vert270" wrap="square" lIns="0" tIns="8255"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Incidence</a:t>
              </a:r>
              <a:r>
                <a:rPr kumimoji="0" lang="en-GB"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a:t>
              </a:r>
              <a:r>
                <a:rPr kumimoji="0" sz="75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prevalence ratio</a:t>
              </a:r>
            </a:p>
          </p:txBody>
        </p:sp>
        <p:sp>
          <p:nvSpPr>
            <p:cNvPr id="63" name="object 60">
              <a:extLst>
                <a:ext uri="{FF2B5EF4-FFF2-40B4-BE49-F238E27FC236}">
                  <a16:creationId xmlns:a16="http://schemas.microsoft.com/office/drawing/2014/main" id="{436C1130-1728-4DFD-97C0-32AD10B34B96}"/>
                </a:ext>
              </a:extLst>
            </p:cNvPr>
            <p:cNvSpPr txBox="1"/>
            <p:nvPr/>
          </p:nvSpPr>
          <p:spPr>
            <a:xfrm>
              <a:off x="6973392" y="2520000"/>
              <a:ext cx="882000" cy="570605"/>
            </a:xfrm>
            <a:prstGeom prst="rect">
              <a:avLst/>
            </a:prstGeom>
          </p:spPr>
          <p:txBody>
            <a:bodyPr vert="horz" wrap="square" lIns="0" tIns="6350" rIns="36000" bIns="0" rtlCol="0">
              <a:noAutofit/>
            </a:bodyPr>
            <a:lstStyle>
              <a:defPPr>
                <a:defRPr lang="en-US"/>
              </a:defPPr>
              <a:lvl1pPr marR="5080" lvl="0" algn="r" defTabSz="914400" eaLnBrk="1" latinLnBrk="0" hangingPunct="1">
                <a:spcBef>
                  <a:spcPts val="0"/>
                </a:spcBef>
                <a:buClrTx/>
                <a:buSzTx/>
                <a:buFontTx/>
                <a:buNone/>
                <a:tabLst/>
                <a:defRPr kumimoji="0" sz="900" b="0" i="0" u="none" strike="noStrike" cap="none" normalizeH="0">
                  <a:ln>
                    <a:noFill/>
                  </a:ln>
                  <a:effectLst/>
                  <a:uLnTx/>
                  <a:uFillTx/>
                  <a:latin typeface="Arial"/>
                  <a:cs typeface="Arial"/>
                </a:defRPr>
              </a:lvl1p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2018</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Incidence</a:t>
              </a: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t>
              </a:r>
            </a:p>
            <a:p>
              <a:pPr marL="0" marR="5080" lvl="0" indent="0" algn="r" defTabSz="914400" rtl="0" eaLnBrk="1" fontAlgn="base" latinLnBrk="0" hangingPunct="1">
                <a:lnSpc>
                  <a:spcPct val="100000"/>
                </a:lnSpc>
                <a:spcBef>
                  <a:spcPts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a:t>
              </a:r>
              <a:r>
                <a:rPr kumimoji="0" sz="9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revalence</a:t>
              </a:r>
              <a:endPar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0" marR="5080" lvl="0" indent="0" algn="r"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ratio</a:t>
              </a:r>
            </a:p>
          </p:txBody>
        </p:sp>
        <p:sp>
          <p:nvSpPr>
            <p:cNvPr id="105" name="object 28">
              <a:extLst>
                <a:ext uri="{FF2B5EF4-FFF2-40B4-BE49-F238E27FC236}">
                  <a16:creationId xmlns:a16="http://schemas.microsoft.com/office/drawing/2014/main" id="{E3D42A7E-6716-4B01-A793-D475603372C0}"/>
                </a:ext>
              </a:extLst>
            </p:cNvPr>
            <p:cNvSpPr txBox="1"/>
            <p:nvPr/>
          </p:nvSpPr>
          <p:spPr>
            <a:xfrm>
              <a:off x="3562355" y="3132000"/>
              <a:ext cx="846000" cy="386003"/>
            </a:xfrm>
            <a:prstGeom prst="rect">
              <a:avLst/>
            </a:prstGeom>
          </p:spPr>
          <p:txBody>
            <a:bodyPr vert="horz" wrap="square" lIns="0" tIns="16510" rIns="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0" i="0" u="none" strike="noStrike" kern="1200" cap="none" spc="-100" normalizeH="0" baseline="0" noProof="0" dirty="0">
                  <a:ln>
                    <a:noFill/>
                  </a:ln>
                  <a:solidFill>
                    <a:srgbClr val="E5007D"/>
                  </a:solidFill>
                  <a:effectLst/>
                  <a:uLnTx/>
                  <a:uFillTx/>
                  <a:latin typeface="Arial"/>
                  <a:ea typeface="ＭＳ Ｐゴシック" pitchFamily="34" charset="-128"/>
                  <a:cs typeface="Arial"/>
                </a:rPr>
                <a:t>+9</a:t>
              </a:r>
              <a:r>
                <a:rPr kumimoji="0" sz="2400" b="0"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sz="24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6" name="object 28">
              <a:extLst>
                <a:ext uri="{FF2B5EF4-FFF2-40B4-BE49-F238E27FC236}">
                  <a16:creationId xmlns:a16="http://schemas.microsoft.com/office/drawing/2014/main" id="{51729B40-EF21-4253-881D-6F6B9A11EFD8}"/>
                </a:ext>
              </a:extLst>
            </p:cNvPr>
            <p:cNvSpPr txBox="1"/>
            <p:nvPr/>
          </p:nvSpPr>
          <p:spPr>
            <a:xfrm>
              <a:off x="6973392" y="3132000"/>
              <a:ext cx="846000" cy="635392"/>
            </a:xfrm>
            <a:prstGeom prst="rect">
              <a:avLst/>
            </a:prstGeom>
          </p:spPr>
          <p:txBody>
            <a:bodyPr vert="horz" wrap="square" lIns="0" tIns="16510" rIns="36000" bIns="0" rtlCol="0">
              <a:noAutofit/>
            </a:bodyPr>
            <a:lstStyle/>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GB" sz="2400" b="0" i="0" u="none" strike="noStrike" kern="1200" cap="none" spc="-100" normalizeH="0" baseline="0" noProof="0" dirty="0">
                  <a:ln>
                    <a:noFill/>
                  </a:ln>
                  <a:solidFill>
                    <a:srgbClr val="E5007D"/>
                  </a:solidFill>
                  <a:effectLst/>
                  <a:uLnTx/>
                  <a:uFillTx/>
                  <a:latin typeface="Arial"/>
                  <a:ea typeface="ＭＳ Ｐゴシック" pitchFamily="34" charset="-128"/>
                  <a:cs typeface="Arial"/>
                </a:rPr>
                <a:t>8.0</a:t>
              </a:r>
              <a:r>
                <a:rPr kumimoji="0" sz="2400" b="0" i="0" u="none" strike="noStrike" kern="1200" cap="none" spc="-100" normalizeH="0" baseline="0" noProof="0" dirty="0">
                  <a:ln>
                    <a:noFill/>
                  </a:ln>
                  <a:solidFill>
                    <a:srgbClr val="E5007D"/>
                  </a:solidFill>
                  <a:effectLst/>
                  <a:uLnTx/>
                  <a:uFillTx/>
                  <a:latin typeface="Arial"/>
                  <a:ea typeface="ＭＳ Ｐゴシック" pitchFamily="34" charset="-128"/>
                  <a:cs typeface="Arial"/>
                </a:rPr>
                <a:t>%</a:t>
              </a:r>
              <a:endParaRPr kumimoji="0" lang="en-GB" sz="2400" b="0" i="0" u="none" strike="noStrike" kern="1200" cap="none" spc="-100" normalizeH="0" baseline="0" noProof="0" dirty="0">
                <a:ln>
                  <a:noFill/>
                </a:ln>
                <a:solidFill>
                  <a:srgbClr val="E5007D"/>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[3.</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5</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16</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r>
                <a:rPr kumimoji="0" lang="en-GB"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3</a:t>
              </a:r>
              <a:r>
                <a:rPr kumimoji="0" lang="en-CH" sz="1100" b="0" i="0" u="none" strike="noStrike" kern="1200" cap="none" spc="-50" normalizeH="0" baseline="0" noProof="0" dirty="0">
                  <a:ln>
                    <a:noFill/>
                  </a:ln>
                  <a:solidFill>
                    <a:srgbClr val="E5007D"/>
                  </a:solidFill>
                  <a:effectLst/>
                  <a:uLnTx/>
                  <a:uFillTx/>
                  <a:latin typeface="Arial"/>
                  <a:ea typeface="ＭＳ Ｐゴシック" pitchFamily="34" charset="-128"/>
                  <a:cs typeface="Arial"/>
                </a:rPr>
                <a:t>%]</a:t>
              </a:r>
              <a:endParaRPr kumimoji="0" lang="en-CH"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a:p>
              <a:pPr marL="12700" marR="0" lvl="0" indent="0" algn="r" defTabSz="914400" rtl="0" eaLnBrk="1" fontAlgn="base" latinLnBrk="0" hangingPunct="1">
                <a:lnSpc>
                  <a:spcPct val="100000"/>
                </a:lnSpc>
                <a:spcBef>
                  <a:spcPts val="130"/>
                </a:spcBef>
                <a:spcAft>
                  <a:spcPct val="0"/>
                </a:spcAft>
                <a:buClrTx/>
                <a:buSzTx/>
                <a:buFontTx/>
                <a:buNone/>
                <a:tabLst/>
                <a:defRPr/>
              </a:pPr>
              <a:endParaRPr kumimoji="0" sz="24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60" name="TextBox 59">
              <a:extLst>
                <a:ext uri="{FF2B5EF4-FFF2-40B4-BE49-F238E27FC236}">
                  <a16:creationId xmlns:a16="http://schemas.microsoft.com/office/drawing/2014/main" id="{8E130622-A39A-4AD7-A859-06C5FEAC2156}"/>
                </a:ext>
              </a:extLst>
            </p:cNvPr>
            <p:cNvSpPr txBox="1"/>
            <p:nvPr/>
          </p:nvSpPr>
          <p:spPr>
            <a:xfrm>
              <a:off x="16704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2" name="TextBox 61">
              <a:extLst>
                <a:ext uri="{FF2B5EF4-FFF2-40B4-BE49-F238E27FC236}">
                  <a16:creationId xmlns:a16="http://schemas.microsoft.com/office/drawing/2014/main" id="{7C97577C-A3B8-45ED-931B-870904D984E3}"/>
                </a:ext>
              </a:extLst>
            </p:cNvPr>
            <p:cNvSpPr txBox="1"/>
            <p:nvPr/>
          </p:nvSpPr>
          <p:spPr>
            <a:xfrm>
              <a:off x="24660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4" name="TextBox 63">
              <a:extLst>
                <a:ext uri="{FF2B5EF4-FFF2-40B4-BE49-F238E27FC236}">
                  <a16:creationId xmlns:a16="http://schemas.microsoft.com/office/drawing/2014/main" id="{FFB526B2-1239-4DE4-AD07-2460379B9EB7}"/>
                </a:ext>
              </a:extLst>
            </p:cNvPr>
            <p:cNvSpPr txBox="1"/>
            <p:nvPr/>
          </p:nvSpPr>
          <p:spPr>
            <a:xfrm>
              <a:off x="3063600" y="40140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5" name="TextBox 64">
              <a:extLst>
                <a:ext uri="{FF2B5EF4-FFF2-40B4-BE49-F238E27FC236}">
                  <a16:creationId xmlns:a16="http://schemas.microsoft.com/office/drawing/2014/main" id="{F48FE9BB-9F96-42CB-BD0A-BB3E6AD0C133}"/>
                </a:ext>
              </a:extLst>
            </p:cNvPr>
            <p:cNvSpPr txBox="1"/>
            <p:nvPr/>
          </p:nvSpPr>
          <p:spPr>
            <a:xfrm>
              <a:off x="1256400" y="2520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45 000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69" name="TextBox 68">
              <a:extLst>
                <a:ext uri="{FF2B5EF4-FFF2-40B4-BE49-F238E27FC236}">
                  <a16:creationId xmlns:a16="http://schemas.microsoft.com/office/drawing/2014/main" id="{86B39647-CA7C-4585-8EF0-0168F0689FF4}"/>
                </a:ext>
              </a:extLst>
            </p:cNvPr>
            <p:cNvSpPr txBox="1"/>
            <p:nvPr/>
          </p:nvSpPr>
          <p:spPr>
            <a:xfrm>
              <a:off x="1257299" y="2826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35 000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0" name="TextBox 69">
              <a:extLst>
                <a:ext uri="{FF2B5EF4-FFF2-40B4-BE49-F238E27FC236}">
                  <a16:creationId xmlns:a16="http://schemas.microsoft.com/office/drawing/2014/main" id="{C89D5210-8125-4FE3-AE57-FD241CE98A6F}"/>
                </a:ext>
              </a:extLst>
            </p:cNvPr>
            <p:cNvSpPr txBox="1"/>
            <p:nvPr/>
          </p:nvSpPr>
          <p:spPr>
            <a:xfrm>
              <a:off x="1257299" y="3283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1" name="TextBox 70">
              <a:extLst>
                <a:ext uri="{FF2B5EF4-FFF2-40B4-BE49-F238E27FC236}">
                  <a16:creationId xmlns:a16="http://schemas.microsoft.com/office/drawing/2014/main" id="{65D36A89-F07C-484D-9A63-D85E7D845678}"/>
                </a:ext>
              </a:extLst>
            </p:cNvPr>
            <p:cNvSpPr txBox="1"/>
            <p:nvPr/>
          </p:nvSpPr>
          <p:spPr>
            <a:xfrm>
              <a:off x="1257299" y="3589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2" name="TextBox 71">
              <a:extLst>
                <a:ext uri="{FF2B5EF4-FFF2-40B4-BE49-F238E27FC236}">
                  <a16:creationId xmlns:a16="http://schemas.microsoft.com/office/drawing/2014/main" id="{DB80E301-FD95-48A3-88D6-A95E476AC8F3}"/>
                </a:ext>
              </a:extLst>
            </p:cNvPr>
            <p:cNvSpPr txBox="1"/>
            <p:nvPr/>
          </p:nvSpPr>
          <p:spPr>
            <a:xfrm>
              <a:off x="1257299" y="3744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3" name="TextBox 72">
              <a:extLst>
                <a:ext uri="{FF2B5EF4-FFF2-40B4-BE49-F238E27FC236}">
                  <a16:creationId xmlns:a16="http://schemas.microsoft.com/office/drawing/2014/main" id="{F70592A9-658D-4F94-AD50-4099EFC1CC07}"/>
                </a:ext>
              </a:extLst>
            </p:cNvPr>
            <p:cNvSpPr txBox="1"/>
            <p:nvPr/>
          </p:nvSpPr>
          <p:spPr>
            <a:xfrm>
              <a:off x="1257299" y="3895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5" name="TextBox 74">
              <a:extLst>
                <a:ext uri="{FF2B5EF4-FFF2-40B4-BE49-F238E27FC236}">
                  <a16:creationId xmlns:a16="http://schemas.microsoft.com/office/drawing/2014/main" id="{443C7D0C-9E95-493E-85E8-A9046F622230}"/>
                </a:ext>
              </a:extLst>
            </p:cNvPr>
            <p:cNvSpPr txBox="1"/>
            <p:nvPr/>
          </p:nvSpPr>
          <p:spPr>
            <a:xfrm>
              <a:off x="4719600" y="2415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16 000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6" name="TextBox 75">
              <a:extLst>
                <a:ext uri="{FF2B5EF4-FFF2-40B4-BE49-F238E27FC236}">
                  <a16:creationId xmlns:a16="http://schemas.microsoft.com/office/drawing/2014/main" id="{6E3B8A84-047A-4C1A-A23C-D77BC49072DE}"/>
                </a:ext>
              </a:extLst>
            </p:cNvPr>
            <p:cNvSpPr txBox="1"/>
            <p:nvPr/>
          </p:nvSpPr>
          <p:spPr>
            <a:xfrm>
              <a:off x="4719600" y="2786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12 000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7" name="TextBox 76">
              <a:extLst>
                <a:ext uri="{FF2B5EF4-FFF2-40B4-BE49-F238E27FC236}">
                  <a16:creationId xmlns:a16="http://schemas.microsoft.com/office/drawing/2014/main" id="{B439B86B-8F3F-4864-81D6-A5289C1FFBC0}"/>
                </a:ext>
              </a:extLst>
            </p:cNvPr>
            <p:cNvSpPr txBox="1"/>
            <p:nvPr/>
          </p:nvSpPr>
          <p:spPr>
            <a:xfrm>
              <a:off x="4719600" y="37116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8" name="TextBox 77">
              <a:extLst>
                <a:ext uri="{FF2B5EF4-FFF2-40B4-BE49-F238E27FC236}">
                  <a16:creationId xmlns:a16="http://schemas.microsoft.com/office/drawing/2014/main" id="{87E03702-144E-4D3D-B6C9-4D6B3CD14293}"/>
                </a:ext>
              </a:extLst>
            </p:cNvPr>
            <p:cNvSpPr txBox="1"/>
            <p:nvPr/>
          </p:nvSpPr>
          <p:spPr>
            <a:xfrm>
              <a:off x="4719600" y="3895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79" name="TextBox 78">
              <a:extLst>
                <a:ext uri="{FF2B5EF4-FFF2-40B4-BE49-F238E27FC236}">
                  <a16:creationId xmlns:a16="http://schemas.microsoft.com/office/drawing/2014/main" id="{AE49AF5F-4B8E-4DF0-A849-CAD263E4C0B3}"/>
                </a:ext>
              </a:extLst>
            </p:cNvPr>
            <p:cNvSpPr txBox="1"/>
            <p:nvPr/>
          </p:nvSpPr>
          <p:spPr>
            <a:xfrm>
              <a:off x="4719600" y="3524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0" name="TextBox 79">
              <a:extLst>
                <a:ext uri="{FF2B5EF4-FFF2-40B4-BE49-F238E27FC236}">
                  <a16:creationId xmlns:a16="http://schemas.microsoft.com/office/drawing/2014/main" id="{5DE59939-AF67-484F-9980-B529CBFC7FCD}"/>
                </a:ext>
              </a:extLst>
            </p:cNvPr>
            <p:cNvSpPr txBox="1"/>
            <p:nvPr/>
          </p:nvSpPr>
          <p:spPr>
            <a:xfrm>
              <a:off x="4719600" y="3157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8000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1" name="TextBox 80">
              <a:extLst>
                <a:ext uri="{FF2B5EF4-FFF2-40B4-BE49-F238E27FC236}">
                  <a16:creationId xmlns:a16="http://schemas.microsoft.com/office/drawing/2014/main" id="{AA1A9B4C-6FB2-493C-A7BF-4C81722C8A7D}"/>
                </a:ext>
              </a:extLst>
            </p:cNvPr>
            <p:cNvSpPr txBox="1"/>
            <p:nvPr/>
          </p:nvSpPr>
          <p:spPr>
            <a:xfrm>
              <a:off x="4719600" y="2970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2" name="TextBox 81">
              <a:extLst>
                <a:ext uri="{FF2B5EF4-FFF2-40B4-BE49-F238E27FC236}">
                  <a16:creationId xmlns:a16="http://schemas.microsoft.com/office/drawing/2014/main" id="{8BB5EC58-F9C0-4345-A963-0985C3F39CA9}"/>
                </a:ext>
              </a:extLst>
            </p:cNvPr>
            <p:cNvSpPr txBox="1"/>
            <p:nvPr/>
          </p:nvSpPr>
          <p:spPr>
            <a:xfrm>
              <a:off x="4719600" y="33408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6000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3" name="TextBox 82">
              <a:extLst>
                <a:ext uri="{FF2B5EF4-FFF2-40B4-BE49-F238E27FC236}">
                  <a16:creationId xmlns:a16="http://schemas.microsoft.com/office/drawing/2014/main" id="{221B0A40-4FBB-4A16-8A79-3BA2A0E71B0A}"/>
                </a:ext>
              </a:extLst>
            </p:cNvPr>
            <p:cNvSpPr txBox="1"/>
            <p:nvPr/>
          </p:nvSpPr>
          <p:spPr>
            <a:xfrm>
              <a:off x="51552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4" name="TextBox 83">
              <a:extLst>
                <a:ext uri="{FF2B5EF4-FFF2-40B4-BE49-F238E27FC236}">
                  <a16:creationId xmlns:a16="http://schemas.microsoft.com/office/drawing/2014/main" id="{37763CB7-0A1A-4A53-A65D-DFA8A3B02764}"/>
                </a:ext>
              </a:extLst>
            </p:cNvPr>
            <p:cNvSpPr txBox="1"/>
            <p:nvPr/>
          </p:nvSpPr>
          <p:spPr>
            <a:xfrm>
              <a:off x="58824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5" name="TextBox 84">
              <a:extLst>
                <a:ext uri="{FF2B5EF4-FFF2-40B4-BE49-F238E27FC236}">
                  <a16:creationId xmlns:a16="http://schemas.microsoft.com/office/drawing/2014/main" id="{5D1A9A72-A771-400C-B764-0DE0D54B0D2F}"/>
                </a:ext>
              </a:extLst>
            </p:cNvPr>
            <p:cNvSpPr txBox="1"/>
            <p:nvPr/>
          </p:nvSpPr>
          <p:spPr>
            <a:xfrm>
              <a:off x="6462000" y="4020125"/>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7" name="TextBox 86">
              <a:extLst>
                <a:ext uri="{FF2B5EF4-FFF2-40B4-BE49-F238E27FC236}">
                  <a16:creationId xmlns:a16="http://schemas.microsoft.com/office/drawing/2014/main" id="{369F9BC7-47E6-4E72-812E-9DF7F1469CE6}"/>
                </a:ext>
              </a:extLst>
            </p:cNvPr>
            <p:cNvSpPr txBox="1"/>
            <p:nvPr/>
          </p:nvSpPr>
          <p:spPr>
            <a:xfrm>
              <a:off x="8223809" y="2422800"/>
              <a:ext cx="99386"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8" name="TextBox 87">
              <a:extLst>
                <a:ext uri="{FF2B5EF4-FFF2-40B4-BE49-F238E27FC236}">
                  <a16:creationId xmlns:a16="http://schemas.microsoft.com/office/drawing/2014/main" id="{74EACDD7-5AC4-44BA-9085-E20B03A82DF3}"/>
                </a:ext>
              </a:extLst>
            </p:cNvPr>
            <p:cNvSpPr txBox="1"/>
            <p:nvPr/>
          </p:nvSpPr>
          <p:spPr>
            <a:xfrm>
              <a:off x="8223808" y="2635200"/>
              <a:ext cx="9938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89" name="TextBox 88">
              <a:extLst>
                <a:ext uri="{FF2B5EF4-FFF2-40B4-BE49-F238E27FC236}">
                  <a16:creationId xmlns:a16="http://schemas.microsoft.com/office/drawing/2014/main" id="{D00F9BDA-4558-4527-9787-92FE060FB224}"/>
                </a:ext>
              </a:extLst>
            </p:cNvPr>
            <p:cNvSpPr txBox="1"/>
            <p:nvPr/>
          </p:nvSpPr>
          <p:spPr>
            <a:xfrm>
              <a:off x="8273501" y="36936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0" name="TextBox 89">
              <a:extLst>
                <a:ext uri="{FF2B5EF4-FFF2-40B4-BE49-F238E27FC236}">
                  <a16:creationId xmlns:a16="http://schemas.microsoft.com/office/drawing/2014/main" id="{3DB047E1-EB7C-4FE8-B550-6DF1CFF60BD2}"/>
                </a:ext>
              </a:extLst>
            </p:cNvPr>
            <p:cNvSpPr txBox="1"/>
            <p:nvPr/>
          </p:nvSpPr>
          <p:spPr>
            <a:xfrm>
              <a:off x="8273501" y="3780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1" name="TextBox 90">
              <a:extLst>
                <a:ext uri="{FF2B5EF4-FFF2-40B4-BE49-F238E27FC236}">
                  <a16:creationId xmlns:a16="http://schemas.microsoft.com/office/drawing/2014/main" id="{0CE8EADC-20F9-45F3-A3C1-FE64E3CB6668}"/>
                </a:ext>
              </a:extLst>
            </p:cNvPr>
            <p:cNvSpPr txBox="1"/>
            <p:nvPr/>
          </p:nvSpPr>
          <p:spPr>
            <a:xfrm>
              <a:off x="8223808" y="3481200"/>
              <a:ext cx="9938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2" name="TextBox 91">
              <a:extLst>
                <a:ext uri="{FF2B5EF4-FFF2-40B4-BE49-F238E27FC236}">
                  <a16:creationId xmlns:a16="http://schemas.microsoft.com/office/drawing/2014/main" id="{AA771D33-5146-4B10-8B0B-B63EDA104E95}"/>
                </a:ext>
              </a:extLst>
            </p:cNvPr>
            <p:cNvSpPr txBox="1"/>
            <p:nvPr/>
          </p:nvSpPr>
          <p:spPr>
            <a:xfrm>
              <a:off x="8223808" y="3060000"/>
              <a:ext cx="9938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3" name="TextBox 92">
              <a:extLst>
                <a:ext uri="{FF2B5EF4-FFF2-40B4-BE49-F238E27FC236}">
                  <a16:creationId xmlns:a16="http://schemas.microsoft.com/office/drawing/2014/main" id="{062BD50F-1CFE-4DFC-A01D-2BD21B8F5EDE}"/>
                </a:ext>
              </a:extLst>
            </p:cNvPr>
            <p:cNvSpPr txBox="1"/>
            <p:nvPr/>
          </p:nvSpPr>
          <p:spPr>
            <a:xfrm>
              <a:off x="8223808" y="2847600"/>
              <a:ext cx="9938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4" name="TextBox 93">
              <a:extLst>
                <a:ext uri="{FF2B5EF4-FFF2-40B4-BE49-F238E27FC236}">
                  <a16:creationId xmlns:a16="http://schemas.microsoft.com/office/drawing/2014/main" id="{EBAB0C7F-ADFE-4D86-9EB7-739A47919AE6}"/>
                </a:ext>
              </a:extLst>
            </p:cNvPr>
            <p:cNvSpPr txBox="1"/>
            <p:nvPr/>
          </p:nvSpPr>
          <p:spPr>
            <a:xfrm>
              <a:off x="8223808" y="3268800"/>
              <a:ext cx="99387"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5" name="TextBox 94">
              <a:extLst>
                <a:ext uri="{FF2B5EF4-FFF2-40B4-BE49-F238E27FC236}">
                  <a16:creationId xmlns:a16="http://schemas.microsoft.com/office/drawing/2014/main" id="{2510445A-9E3C-45DD-B060-61E79343D5E7}"/>
                </a:ext>
              </a:extLst>
            </p:cNvPr>
            <p:cNvSpPr txBox="1"/>
            <p:nvPr/>
          </p:nvSpPr>
          <p:spPr>
            <a:xfrm>
              <a:off x="8273501" y="3888000"/>
              <a:ext cx="49694" cy="107722"/>
            </a:xfrm>
            <a:prstGeom prst="rect">
              <a:avLst/>
            </a:prstGeom>
            <a:noFill/>
          </p:spPr>
          <p:txBody>
            <a:bodyPr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7" name="TextBox 96">
              <a:extLst>
                <a:ext uri="{FF2B5EF4-FFF2-40B4-BE49-F238E27FC236}">
                  <a16:creationId xmlns:a16="http://schemas.microsoft.com/office/drawing/2014/main" id="{053F924A-8D6E-422A-A6A5-04FFEC88F59E}"/>
                </a:ext>
              </a:extLst>
            </p:cNvPr>
            <p:cNvSpPr txBox="1"/>
            <p:nvPr/>
          </p:nvSpPr>
          <p:spPr>
            <a:xfrm>
              <a:off x="83376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8" name="TextBox 97">
              <a:extLst>
                <a:ext uri="{FF2B5EF4-FFF2-40B4-BE49-F238E27FC236}">
                  <a16:creationId xmlns:a16="http://schemas.microsoft.com/office/drawing/2014/main" id="{AD485CB3-4B74-4FCB-8A7E-7536E60BDABD}"/>
                </a:ext>
              </a:extLst>
            </p:cNvPr>
            <p:cNvSpPr txBox="1"/>
            <p:nvPr/>
          </p:nvSpPr>
          <p:spPr>
            <a:xfrm>
              <a:off x="9194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99" name="TextBox 98">
              <a:extLst>
                <a:ext uri="{FF2B5EF4-FFF2-40B4-BE49-F238E27FC236}">
                  <a16:creationId xmlns:a16="http://schemas.microsoft.com/office/drawing/2014/main" id="{68E9021D-B281-4250-91DE-2C8854EB8451}"/>
                </a:ext>
              </a:extLst>
            </p:cNvPr>
            <p:cNvSpPr txBox="1"/>
            <p:nvPr/>
          </p:nvSpPr>
          <p:spPr>
            <a:xfrm>
              <a:off x="98784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2018</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3" name="TextBox 102">
              <a:extLst>
                <a:ext uri="{FF2B5EF4-FFF2-40B4-BE49-F238E27FC236}">
                  <a16:creationId xmlns:a16="http://schemas.microsoft.com/office/drawing/2014/main" id="{60E3F0DC-B3DA-4AA8-A66E-7F0BC3FAA7C9}"/>
                </a:ext>
              </a:extLst>
            </p:cNvPr>
            <p:cNvSpPr txBox="1"/>
            <p:nvPr/>
          </p:nvSpPr>
          <p:spPr>
            <a:xfrm>
              <a:off x="87660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2005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07" name="TextBox 106">
              <a:extLst>
                <a:ext uri="{FF2B5EF4-FFF2-40B4-BE49-F238E27FC236}">
                  <a16:creationId xmlns:a16="http://schemas.microsoft.com/office/drawing/2014/main" id="{CC0DC5A4-DA73-48FE-8D92-FE672E19503F}"/>
                </a:ext>
              </a:extLst>
            </p:cNvPr>
            <p:cNvSpPr txBox="1"/>
            <p:nvPr/>
          </p:nvSpPr>
          <p:spPr>
            <a:xfrm>
              <a:off x="9622800" y="4021200"/>
              <a:ext cx="252000" cy="123111"/>
            </a:xfrm>
            <a:prstGeom prst="rect">
              <a:avLst/>
            </a:prstGeom>
            <a:noFill/>
          </p:spPr>
          <p:txBody>
            <a:bodyPr wrap="square" lIns="0" tIns="0" rIns="0" bIns="0"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2015</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11" name="TextBox 110">
              <a:extLst>
                <a:ext uri="{FF2B5EF4-FFF2-40B4-BE49-F238E27FC236}">
                  <a16:creationId xmlns:a16="http://schemas.microsoft.com/office/drawing/2014/main" id="{CFDE19D6-DFF4-4976-94E4-F2D545A43466}"/>
                </a:ext>
              </a:extLst>
            </p:cNvPr>
            <p:cNvSpPr txBox="1"/>
            <p:nvPr/>
          </p:nvSpPr>
          <p:spPr>
            <a:xfrm>
              <a:off x="2138400" y="4392000"/>
              <a:ext cx="97462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New HIV infections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2" name="Straight Connector 111">
              <a:extLst>
                <a:ext uri="{FF2B5EF4-FFF2-40B4-BE49-F238E27FC236}">
                  <a16:creationId xmlns:a16="http://schemas.microsoft.com/office/drawing/2014/main" id="{3399F989-5406-495A-8A1C-2ABC0EF98A96}"/>
                </a:ext>
              </a:extLst>
            </p:cNvPr>
            <p:cNvCxnSpPr/>
            <p:nvPr/>
          </p:nvCxnSpPr>
          <p:spPr>
            <a:xfrm>
              <a:off x="18684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99EDC26E-CF6E-4E7E-B4B0-EC98FB275F5C}"/>
                </a:ext>
              </a:extLst>
            </p:cNvPr>
            <p:cNvSpPr txBox="1"/>
            <p:nvPr/>
          </p:nvSpPr>
          <p:spPr>
            <a:xfrm>
              <a:off x="8604000" y="4392000"/>
              <a:ext cx="1352934"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Incidence-prevalence ratio</a:t>
              </a:r>
            </a:p>
          </p:txBody>
        </p:sp>
        <p:cxnSp>
          <p:nvCxnSpPr>
            <p:cNvPr id="115" name="Straight Connector 114">
              <a:extLst>
                <a:ext uri="{FF2B5EF4-FFF2-40B4-BE49-F238E27FC236}">
                  <a16:creationId xmlns:a16="http://schemas.microsoft.com/office/drawing/2014/main" id="{BDE6D3CE-C848-45D4-9613-41413E8DA190}"/>
                </a:ext>
              </a:extLst>
            </p:cNvPr>
            <p:cNvCxnSpPr/>
            <p:nvPr/>
          </p:nvCxnSpPr>
          <p:spPr>
            <a:xfrm>
              <a:off x="833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17" name="TextBox 116">
              <a:extLst>
                <a:ext uri="{FF2B5EF4-FFF2-40B4-BE49-F238E27FC236}">
                  <a16:creationId xmlns:a16="http://schemas.microsoft.com/office/drawing/2014/main" id="{0BD49F55-4479-483C-A15E-A51FD4246A15}"/>
                </a:ext>
              </a:extLst>
            </p:cNvPr>
            <p:cNvSpPr txBox="1"/>
            <p:nvPr/>
          </p:nvSpPr>
          <p:spPr>
            <a:xfrm>
              <a:off x="5544000" y="4392000"/>
              <a:ext cx="1038746"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AIDS-related deaths</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18" name="Straight Connector 117">
              <a:extLst>
                <a:ext uri="{FF2B5EF4-FFF2-40B4-BE49-F238E27FC236}">
                  <a16:creationId xmlns:a16="http://schemas.microsoft.com/office/drawing/2014/main" id="{2431FBD8-6696-4A58-8630-1FDF009242F4}"/>
                </a:ext>
              </a:extLst>
            </p:cNvPr>
            <p:cNvCxnSpPr/>
            <p:nvPr/>
          </p:nvCxnSpPr>
          <p:spPr>
            <a:xfrm>
              <a:off x="5274000" y="4462344"/>
              <a:ext cx="216000" cy="0"/>
            </a:xfrm>
            <a:prstGeom prst="line">
              <a:avLst/>
            </a:prstGeom>
            <a:ln w="31750">
              <a:solidFill>
                <a:srgbClr val="E6007E"/>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6F5BC01F-D021-4BD4-ADE5-17A30F632494}"/>
                </a:ext>
              </a:extLst>
            </p:cNvPr>
            <p:cNvSpPr txBox="1"/>
            <p:nvPr/>
          </p:nvSpPr>
          <p:spPr>
            <a:xfrm>
              <a:off x="8604000" y="4572000"/>
              <a:ext cx="64120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Target value</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cxnSp>
          <p:nvCxnSpPr>
            <p:cNvPr id="121" name="Straight Connector 120">
              <a:extLst>
                <a:ext uri="{FF2B5EF4-FFF2-40B4-BE49-F238E27FC236}">
                  <a16:creationId xmlns:a16="http://schemas.microsoft.com/office/drawing/2014/main" id="{934D9C05-9D96-4E4F-857A-0AD05C481EC0}"/>
                </a:ext>
              </a:extLst>
            </p:cNvPr>
            <p:cNvCxnSpPr/>
            <p:nvPr/>
          </p:nvCxnSpPr>
          <p:spPr>
            <a:xfrm>
              <a:off x="8334000" y="4642344"/>
              <a:ext cx="216000" cy="0"/>
            </a:xfrm>
            <a:prstGeom prst="line">
              <a:avLst/>
            </a:prstGeom>
            <a:ln w="22225">
              <a:solidFill>
                <a:srgbClr val="E6007E"/>
              </a:solidFill>
              <a:prstDash val="sysDot"/>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E584ADF2-1618-446D-B63D-EEC3BBA6FBBA}"/>
                </a:ext>
              </a:extLst>
            </p:cNvPr>
            <p:cNvGrpSpPr/>
            <p:nvPr/>
          </p:nvGrpSpPr>
          <p:grpSpPr>
            <a:xfrm>
              <a:off x="1764000" y="2581200"/>
              <a:ext cx="1461600" cy="1378800"/>
              <a:chOff x="1764000" y="2581200"/>
              <a:chExt cx="1461600" cy="1378800"/>
            </a:xfrm>
          </p:grpSpPr>
          <p:sp>
            <p:nvSpPr>
              <p:cNvPr id="96" name="object 9">
                <a:extLst>
                  <a:ext uri="{FF2B5EF4-FFF2-40B4-BE49-F238E27FC236}">
                    <a16:creationId xmlns:a16="http://schemas.microsoft.com/office/drawing/2014/main" id="{63D632B4-8334-4E8B-9A2F-843006308128}"/>
                  </a:ext>
                </a:extLst>
              </p:cNvPr>
              <p:cNvSpPr/>
              <p:nvPr/>
            </p:nvSpPr>
            <p:spPr>
              <a:xfrm>
                <a:off x="1802461" y="2745118"/>
                <a:ext cx="1384706" cy="1214882"/>
              </a:xfrm>
              <a:custGeom>
                <a:avLst/>
                <a:gdLst/>
                <a:ahLst/>
                <a:cxnLst/>
                <a:rect l="l" t="t" r="r" b="b"/>
                <a:pathLst>
                  <a:path w="1429385" h="1308100">
                    <a:moveTo>
                      <a:pt x="397141" y="113169"/>
                    </a:moveTo>
                    <a:lnTo>
                      <a:pt x="317893" y="152793"/>
                    </a:lnTo>
                    <a:lnTo>
                      <a:pt x="238645" y="183273"/>
                    </a:lnTo>
                    <a:lnTo>
                      <a:pt x="159397" y="215277"/>
                    </a:lnTo>
                    <a:lnTo>
                      <a:pt x="80149" y="265569"/>
                    </a:lnTo>
                    <a:lnTo>
                      <a:pt x="0" y="328053"/>
                    </a:lnTo>
                    <a:lnTo>
                      <a:pt x="0" y="1307490"/>
                    </a:lnTo>
                    <a:lnTo>
                      <a:pt x="1429283" y="1307490"/>
                    </a:lnTo>
                    <a:lnTo>
                      <a:pt x="1429283" y="142125"/>
                    </a:lnTo>
                    <a:lnTo>
                      <a:pt x="634885" y="142125"/>
                    </a:lnTo>
                    <a:lnTo>
                      <a:pt x="613272" y="132981"/>
                    </a:lnTo>
                    <a:lnTo>
                      <a:pt x="476389" y="132981"/>
                    </a:lnTo>
                    <a:lnTo>
                      <a:pt x="397141" y="113169"/>
                    </a:lnTo>
                    <a:close/>
                  </a:path>
                  <a:path w="1429385" h="1308100">
                    <a:moveTo>
                      <a:pt x="1429283" y="0"/>
                    </a:moveTo>
                    <a:lnTo>
                      <a:pt x="1349641" y="26301"/>
                    </a:lnTo>
                    <a:lnTo>
                      <a:pt x="1270393" y="44589"/>
                    </a:lnTo>
                    <a:lnTo>
                      <a:pt x="1191145" y="56781"/>
                    </a:lnTo>
                    <a:lnTo>
                      <a:pt x="1111897" y="65925"/>
                    </a:lnTo>
                    <a:lnTo>
                      <a:pt x="1032649" y="79641"/>
                    </a:lnTo>
                    <a:lnTo>
                      <a:pt x="953401" y="90309"/>
                    </a:lnTo>
                    <a:lnTo>
                      <a:pt x="874153" y="104025"/>
                    </a:lnTo>
                    <a:lnTo>
                      <a:pt x="793381" y="116217"/>
                    </a:lnTo>
                    <a:lnTo>
                      <a:pt x="714133" y="126885"/>
                    </a:lnTo>
                    <a:lnTo>
                      <a:pt x="634885" y="142125"/>
                    </a:lnTo>
                    <a:lnTo>
                      <a:pt x="1429283" y="142125"/>
                    </a:lnTo>
                    <a:lnTo>
                      <a:pt x="1429283" y="0"/>
                    </a:lnTo>
                    <a:close/>
                  </a:path>
                  <a:path w="1429385" h="1308100">
                    <a:moveTo>
                      <a:pt x="555637" y="108597"/>
                    </a:moveTo>
                    <a:lnTo>
                      <a:pt x="476389" y="132981"/>
                    </a:lnTo>
                    <a:lnTo>
                      <a:pt x="613272" y="132981"/>
                    </a:lnTo>
                    <a:lnTo>
                      <a:pt x="555637" y="108597"/>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0" name="object 10">
                <a:extLst>
                  <a:ext uri="{FF2B5EF4-FFF2-40B4-BE49-F238E27FC236}">
                    <a16:creationId xmlns:a16="http://schemas.microsoft.com/office/drawing/2014/main" id="{23C38CA5-318C-4784-8033-2A5BB3848F9B}"/>
                  </a:ext>
                </a:extLst>
              </p:cNvPr>
              <p:cNvSpPr/>
              <p:nvPr/>
            </p:nvSpPr>
            <p:spPr>
              <a:xfrm>
                <a:off x="1792115" y="3699685"/>
                <a:ext cx="1417924" cy="260079"/>
              </a:xfrm>
              <a:custGeom>
                <a:avLst/>
                <a:gdLst/>
                <a:ahLst/>
                <a:cxnLst/>
                <a:rect l="l" t="t" r="r" b="b"/>
                <a:pathLst>
                  <a:path w="1463675" h="280035">
                    <a:moveTo>
                      <a:pt x="406552" y="24142"/>
                    </a:moveTo>
                    <a:lnTo>
                      <a:pt x="325437" y="33286"/>
                    </a:lnTo>
                    <a:lnTo>
                      <a:pt x="163182" y="45478"/>
                    </a:lnTo>
                    <a:lnTo>
                      <a:pt x="82054" y="56146"/>
                    </a:lnTo>
                    <a:lnTo>
                      <a:pt x="0" y="69862"/>
                    </a:lnTo>
                    <a:lnTo>
                      <a:pt x="0" y="279679"/>
                    </a:lnTo>
                    <a:lnTo>
                      <a:pt x="1463179" y="279679"/>
                    </a:lnTo>
                    <a:lnTo>
                      <a:pt x="1463179" y="30238"/>
                    </a:lnTo>
                    <a:lnTo>
                      <a:pt x="649935" y="30238"/>
                    </a:lnTo>
                    <a:lnTo>
                      <a:pt x="633709" y="28714"/>
                    </a:lnTo>
                    <a:lnTo>
                      <a:pt x="487680" y="28714"/>
                    </a:lnTo>
                    <a:lnTo>
                      <a:pt x="406552" y="24142"/>
                    </a:lnTo>
                    <a:close/>
                  </a:path>
                  <a:path w="1463675" h="280035">
                    <a:moveTo>
                      <a:pt x="1463179" y="0"/>
                    </a:moveTo>
                    <a:lnTo>
                      <a:pt x="1381645" y="5854"/>
                    </a:lnTo>
                    <a:lnTo>
                      <a:pt x="1219390" y="11950"/>
                    </a:lnTo>
                    <a:lnTo>
                      <a:pt x="1138262" y="13474"/>
                    </a:lnTo>
                    <a:lnTo>
                      <a:pt x="812190" y="25666"/>
                    </a:lnTo>
                    <a:lnTo>
                      <a:pt x="731062" y="27190"/>
                    </a:lnTo>
                    <a:lnTo>
                      <a:pt x="649935" y="30238"/>
                    </a:lnTo>
                    <a:lnTo>
                      <a:pt x="1463179" y="30238"/>
                    </a:lnTo>
                    <a:lnTo>
                      <a:pt x="1463179" y="0"/>
                    </a:lnTo>
                    <a:close/>
                  </a:path>
                  <a:path w="1463675" h="280035">
                    <a:moveTo>
                      <a:pt x="568807" y="22618"/>
                    </a:moveTo>
                    <a:lnTo>
                      <a:pt x="487680" y="28714"/>
                    </a:lnTo>
                    <a:lnTo>
                      <a:pt x="633709" y="28714"/>
                    </a:lnTo>
                    <a:lnTo>
                      <a:pt x="568807" y="22618"/>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1" name="object 11">
                <a:extLst>
                  <a:ext uri="{FF2B5EF4-FFF2-40B4-BE49-F238E27FC236}">
                    <a16:creationId xmlns:a16="http://schemas.microsoft.com/office/drawing/2014/main" id="{D325F985-F68F-4B31-87A3-ABC92D05C89E}"/>
                  </a:ext>
                </a:extLst>
              </p:cNvPr>
              <p:cNvSpPr/>
              <p:nvPr/>
            </p:nvSpPr>
            <p:spPr>
              <a:xfrm>
                <a:off x="1764000" y="2581200"/>
                <a:ext cx="0" cy="1378242"/>
              </a:xfrm>
              <a:custGeom>
                <a:avLst/>
                <a:gdLst/>
                <a:ahLst/>
                <a:cxnLst/>
                <a:rect l="l" t="t" r="r" b="b"/>
                <a:pathLst>
                  <a:path h="1483995">
                    <a:moveTo>
                      <a:pt x="0" y="1483982"/>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2" name="object 12">
                <a:extLst>
                  <a:ext uri="{FF2B5EF4-FFF2-40B4-BE49-F238E27FC236}">
                    <a16:creationId xmlns:a16="http://schemas.microsoft.com/office/drawing/2014/main" id="{32EECA1B-C99C-4F02-BA72-8A9F16871363}"/>
                  </a:ext>
                </a:extLst>
              </p:cNvPr>
              <p:cNvSpPr/>
              <p:nvPr/>
            </p:nvSpPr>
            <p:spPr>
              <a:xfrm>
                <a:off x="1764000" y="3959431"/>
                <a:ext cx="1461600" cy="0"/>
              </a:xfrm>
              <a:custGeom>
                <a:avLst/>
                <a:gdLst/>
                <a:ahLst/>
                <a:cxnLst/>
                <a:rect l="l" t="t" r="r" b="b"/>
                <a:pathLst>
                  <a:path w="1508760">
                    <a:moveTo>
                      <a:pt x="0" y="0"/>
                    </a:moveTo>
                    <a:lnTo>
                      <a:pt x="1508683"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4" name="object 13">
                <a:extLst>
                  <a:ext uri="{FF2B5EF4-FFF2-40B4-BE49-F238E27FC236}">
                    <a16:creationId xmlns:a16="http://schemas.microsoft.com/office/drawing/2014/main" id="{269119E9-EAA8-4422-A130-4F42556530EA}"/>
                  </a:ext>
                </a:extLst>
              </p:cNvPr>
              <p:cNvSpPr/>
              <p:nvPr/>
            </p:nvSpPr>
            <p:spPr>
              <a:xfrm>
                <a:off x="1802461" y="3361064"/>
                <a:ext cx="1384706" cy="150976"/>
              </a:xfrm>
              <a:custGeom>
                <a:avLst/>
                <a:gdLst/>
                <a:ahLst/>
                <a:cxnLst/>
                <a:rect l="l" t="t" r="r" b="b"/>
                <a:pathLst>
                  <a:path w="1429385" h="162560">
                    <a:moveTo>
                      <a:pt x="0" y="162217"/>
                    </a:moveTo>
                    <a:lnTo>
                      <a:pt x="80149" y="131191"/>
                    </a:lnTo>
                    <a:lnTo>
                      <a:pt x="159397" y="106807"/>
                    </a:lnTo>
                    <a:lnTo>
                      <a:pt x="238645" y="90043"/>
                    </a:lnTo>
                    <a:lnTo>
                      <a:pt x="317893" y="74803"/>
                    </a:lnTo>
                    <a:lnTo>
                      <a:pt x="397141" y="56515"/>
                    </a:lnTo>
                    <a:lnTo>
                      <a:pt x="476389" y="65659"/>
                    </a:lnTo>
                    <a:lnTo>
                      <a:pt x="555637" y="53467"/>
                    </a:lnTo>
                    <a:lnTo>
                      <a:pt x="634885" y="70231"/>
                    </a:lnTo>
                    <a:lnTo>
                      <a:pt x="714133" y="62611"/>
                    </a:lnTo>
                    <a:lnTo>
                      <a:pt x="793381" y="58039"/>
                    </a:lnTo>
                    <a:lnTo>
                      <a:pt x="874153" y="50419"/>
                    </a:lnTo>
                    <a:lnTo>
                      <a:pt x="953401" y="44323"/>
                    </a:lnTo>
                    <a:lnTo>
                      <a:pt x="1032649" y="39751"/>
                    </a:lnTo>
                    <a:lnTo>
                      <a:pt x="1111897" y="32131"/>
                    </a:lnTo>
                    <a:lnTo>
                      <a:pt x="1191145" y="27559"/>
                    </a:lnTo>
                    <a:lnTo>
                      <a:pt x="1270393" y="21463"/>
                    </a:lnTo>
                    <a:lnTo>
                      <a:pt x="1349641" y="13843"/>
                    </a:lnTo>
                    <a:lnTo>
                      <a:pt x="1429283" y="0"/>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8" name="object 19">
                <a:extLst>
                  <a:ext uri="{FF2B5EF4-FFF2-40B4-BE49-F238E27FC236}">
                    <a16:creationId xmlns:a16="http://schemas.microsoft.com/office/drawing/2014/main" id="{9EAF920A-598F-423F-8ADA-CAFB0A06EB5A}"/>
                  </a:ext>
                </a:extLst>
              </p:cNvPr>
              <p:cNvSpPr/>
              <p:nvPr/>
            </p:nvSpPr>
            <p:spPr>
              <a:xfrm>
                <a:off x="2577116" y="3397455"/>
                <a:ext cx="0" cy="553184"/>
              </a:xfrm>
              <a:custGeom>
                <a:avLst/>
                <a:gdLst/>
                <a:ahLst/>
                <a:cxnLst/>
                <a:rect l="l" t="t" r="r" b="b"/>
                <a:pathLst>
                  <a:path h="595629">
                    <a:moveTo>
                      <a:pt x="0" y="595096"/>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9" name="object 20">
                <a:extLst>
                  <a:ext uri="{FF2B5EF4-FFF2-40B4-BE49-F238E27FC236}">
                    <a16:creationId xmlns:a16="http://schemas.microsoft.com/office/drawing/2014/main" id="{70951DD7-CDF9-4B43-8718-033DBE1B8C4C}"/>
                  </a:ext>
                </a:extLst>
              </p:cNvPr>
              <p:cNvSpPr/>
              <p:nvPr/>
            </p:nvSpPr>
            <p:spPr>
              <a:xfrm>
                <a:off x="3183866" y="3348795"/>
                <a:ext cx="0" cy="601543"/>
              </a:xfrm>
              <a:custGeom>
                <a:avLst/>
                <a:gdLst/>
                <a:ahLst/>
                <a:cxnLst/>
                <a:rect l="l" t="t" r="r" b="b"/>
                <a:pathLst>
                  <a:path h="647700">
                    <a:moveTo>
                      <a:pt x="0" y="647496"/>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grpSp>
          <p:nvGrpSpPr>
            <p:cNvPr id="18" name="Group 17">
              <a:extLst>
                <a:ext uri="{FF2B5EF4-FFF2-40B4-BE49-F238E27FC236}">
                  <a16:creationId xmlns:a16="http://schemas.microsoft.com/office/drawing/2014/main" id="{73E927E3-7EF2-4919-B97F-6688D554859B}"/>
                </a:ext>
              </a:extLst>
            </p:cNvPr>
            <p:cNvGrpSpPr/>
            <p:nvPr/>
          </p:nvGrpSpPr>
          <p:grpSpPr>
            <a:xfrm>
              <a:off x="5248800" y="2480400"/>
              <a:ext cx="1378800" cy="1484442"/>
              <a:chOff x="5248800" y="2480400"/>
              <a:chExt cx="1378800" cy="1484442"/>
            </a:xfrm>
          </p:grpSpPr>
          <p:sp>
            <p:nvSpPr>
              <p:cNvPr id="110" name="object 26">
                <a:extLst>
                  <a:ext uri="{FF2B5EF4-FFF2-40B4-BE49-F238E27FC236}">
                    <a16:creationId xmlns:a16="http://schemas.microsoft.com/office/drawing/2014/main" id="{762F4751-EC46-4A87-85EC-5D859198ACAD}"/>
                  </a:ext>
                </a:extLst>
              </p:cNvPr>
              <p:cNvSpPr/>
              <p:nvPr/>
            </p:nvSpPr>
            <p:spPr>
              <a:xfrm>
                <a:off x="5285083" y="2570382"/>
                <a:ext cx="1306262" cy="1394460"/>
              </a:xfrm>
              <a:custGeom>
                <a:avLst/>
                <a:gdLst/>
                <a:ahLst/>
                <a:cxnLst/>
                <a:rect l="l" t="t" r="r" b="b"/>
                <a:pathLst>
                  <a:path w="1429385" h="1394460">
                    <a:moveTo>
                      <a:pt x="1191145" y="0"/>
                    </a:moveTo>
                    <a:lnTo>
                      <a:pt x="1111897" y="21374"/>
                    </a:lnTo>
                    <a:lnTo>
                      <a:pt x="1032649" y="44234"/>
                    </a:lnTo>
                    <a:lnTo>
                      <a:pt x="953401" y="54902"/>
                    </a:lnTo>
                    <a:lnTo>
                      <a:pt x="874153" y="109766"/>
                    </a:lnTo>
                    <a:lnTo>
                      <a:pt x="793381" y="176822"/>
                    </a:lnTo>
                    <a:lnTo>
                      <a:pt x="714133" y="245402"/>
                    </a:lnTo>
                    <a:lnTo>
                      <a:pt x="634885" y="262166"/>
                    </a:lnTo>
                    <a:lnTo>
                      <a:pt x="555637" y="285026"/>
                    </a:lnTo>
                    <a:lnTo>
                      <a:pt x="476389" y="362750"/>
                    </a:lnTo>
                    <a:lnTo>
                      <a:pt x="397141" y="458762"/>
                    </a:lnTo>
                    <a:lnTo>
                      <a:pt x="317893" y="548678"/>
                    </a:lnTo>
                    <a:lnTo>
                      <a:pt x="238645" y="624878"/>
                    </a:lnTo>
                    <a:lnTo>
                      <a:pt x="159397" y="714794"/>
                    </a:lnTo>
                    <a:lnTo>
                      <a:pt x="80149" y="809282"/>
                    </a:lnTo>
                    <a:lnTo>
                      <a:pt x="0" y="888530"/>
                    </a:lnTo>
                    <a:lnTo>
                      <a:pt x="0" y="1394002"/>
                    </a:lnTo>
                    <a:lnTo>
                      <a:pt x="1429283" y="1394002"/>
                    </a:lnTo>
                    <a:lnTo>
                      <a:pt x="1429283" y="64046"/>
                    </a:lnTo>
                    <a:lnTo>
                      <a:pt x="1349641" y="54902"/>
                    </a:lnTo>
                    <a:lnTo>
                      <a:pt x="1270393" y="12230"/>
                    </a:lnTo>
                    <a:lnTo>
                      <a:pt x="1191145"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3" name="object 27">
                <a:extLst>
                  <a:ext uri="{FF2B5EF4-FFF2-40B4-BE49-F238E27FC236}">
                    <a16:creationId xmlns:a16="http://schemas.microsoft.com/office/drawing/2014/main" id="{D534286A-F04E-4B2B-A4F5-CF2250A61F62}"/>
                  </a:ext>
                </a:extLst>
              </p:cNvPr>
              <p:cNvSpPr/>
              <p:nvPr/>
            </p:nvSpPr>
            <p:spPr>
              <a:xfrm>
                <a:off x="5276341" y="3495841"/>
                <a:ext cx="1346303" cy="468630"/>
              </a:xfrm>
              <a:custGeom>
                <a:avLst/>
                <a:gdLst/>
                <a:ahLst/>
                <a:cxnLst/>
                <a:rect l="l" t="t" r="r" b="b"/>
                <a:pathLst>
                  <a:path w="1473200" h="468629">
                    <a:moveTo>
                      <a:pt x="1227670" y="0"/>
                    </a:moveTo>
                    <a:lnTo>
                      <a:pt x="1064323" y="14884"/>
                    </a:lnTo>
                    <a:lnTo>
                      <a:pt x="982637" y="17945"/>
                    </a:lnTo>
                    <a:lnTo>
                      <a:pt x="900963" y="36233"/>
                    </a:lnTo>
                    <a:lnTo>
                      <a:pt x="736041" y="81953"/>
                    </a:lnTo>
                    <a:lnTo>
                      <a:pt x="654354" y="88036"/>
                    </a:lnTo>
                    <a:lnTo>
                      <a:pt x="572681" y="95669"/>
                    </a:lnTo>
                    <a:lnTo>
                      <a:pt x="491007" y="121564"/>
                    </a:lnTo>
                    <a:lnTo>
                      <a:pt x="409320" y="153568"/>
                    </a:lnTo>
                    <a:lnTo>
                      <a:pt x="327647" y="184048"/>
                    </a:lnTo>
                    <a:lnTo>
                      <a:pt x="245960" y="209969"/>
                    </a:lnTo>
                    <a:lnTo>
                      <a:pt x="164287" y="240436"/>
                    </a:lnTo>
                    <a:lnTo>
                      <a:pt x="82613" y="272440"/>
                    </a:lnTo>
                    <a:lnTo>
                      <a:pt x="0" y="298348"/>
                    </a:lnTo>
                    <a:lnTo>
                      <a:pt x="0" y="468541"/>
                    </a:lnTo>
                    <a:lnTo>
                      <a:pt x="1473123" y="468541"/>
                    </a:lnTo>
                    <a:lnTo>
                      <a:pt x="1473123" y="20980"/>
                    </a:lnTo>
                    <a:lnTo>
                      <a:pt x="1391030" y="17945"/>
                    </a:lnTo>
                    <a:lnTo>
                      <a:pt x="1309357" y="4229"/>
                    </a:lnTo>
                    <a:lnTo>
                      <a:pt x="1227670" y="0"/>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6" name="object 28">
                <a:extLst>
                  <a:ext uri="{FF2B5EF4-FFF2-40B4-BE49-F238E27FC236}">
                    <a16:creationId xmlns:a16="http://schemas.microsoft.com/office/drawing/2014/main" id="{8632B7A4-538E-4B31-9D43-8E0E2478E880}"/>
                  </a:ext>
                </a:extLst>
              </p:cNvPr>
              <p:cNvSpPr/>
              <p:nvPr/>
            </p:nvSpPr>
            <p:spPr>
              <a:xfrm>
                <a:off x="5248800" y="2480400"/>
                <a:ext cx="0" cy="1483995"/>
              </a:xfrm>
              <a:custGeom>
                <a:avLst/>
                <a:gdLst/>
                <a:ahLst/>
                <a:cxnLst/>
                <a:rect l="l" t="t" r="r" b="b"/>
                <a:pathLst>
                  <a:path h="1483995">
                    <a:moveTo>
                      <a:pt x="0" y="1483982"/>
                    </a:moveTo>
                    <a:lnTo>
                      <a:pt x="0"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19" name="object 29">
                <a:extLst>
                  <a:ext uri="{FF2B5EF4-FFF2-40B4-BE49-F238E27FC236}">
                    <a16:creationId xmlns:a16="http://schemas.microsoft.com/office/drawing/2014/main" id="{EA2351B0-252E-4CB4-AE5D-83C7FDFC2BCC}"/>
                  </a:ext>
                </a:extLst>
              </p:cNvPr>
              <p:cNvSpPr/>
              <p:nvPr/>
            </p:nvSpPr>
            <p:spPr>
              <a:xfrm>
                <a:off x="5248800" y="3964382"/>
                <a:ext cx="1378800" cy="0"/>
              </a:xfrm>
              <a:custGeom>
                <a:avLst/>
                <a:gdLst/>
                <a:ahLst/>
                <a:cxnLst/>
                <a:rect l="l" t="t" r="r" b="b"/>
                <a:pathLst>
                  <a:path w="1508760">
                    <a:moveTo>
                      <a:pt x="0" y="0"/>
                    </a:moveTo>
                    <a:lnTo>
                      <a:pt x="1508683" y="0"/>
                    </a:lnTo>
                  </a:path>
                </a:pathLst>
              </a:custGeom>
              <a:ln w="3175">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object 30">
                <a:extLst>
                  <a:ext uri="{FF2B5EF4-FFF2-40B4-BE49-F238E27FC236}">
                    <a16:creationId xmlns:a16="http://schemas.microsoft.com/office/drawing/2014/main" id="{42660295-3A71-40B8-8051-F850C58D570E}"/>
                  </a:ext>
                </a:extLst>
              </p:cNvPr>
              <p:cNvSpPr/>
              <p:nvPr/>
            </p:nvSpPr>
            <p:spPr>
              <a:xfrm>
                <a:off x="5285083" y="3149118"/>
                <a:ext cx="1306262" cy="520065"/>
              </a:xfrm>
              <a:custGeom>
                <a:avLst/>
                <a:gdLst/>
                <a:ahLst/>
                <a:cxnLst/>
                <a:rect l="l" t="t" r="r" b="b"/>
                <a:pathLst>
                  <a:path w="1429385" h="520064">
                    <a:moveTo>
                      <a:pt x="0" y="519950"/>
                    </a:moveTo>
                    <a:lnTo>
                      <a:pt x="80149" y="472859"/>
                    </a:lnTo>
                    <a:lnTo>
                      <a:pt x="159397" y="417995"/>
                    </a:lnTo>
                    <a:lnTo>
                      <a:pt x="238645" y="364655"/>
                    </a:lnTo>
                    <a:lnTo>
                      <a:pt x="317893" y="320459"/>
                    </a:lnTo>
                    <a:lnTo>
                      <a:pt x="397141" y="268643"/>
                    </a:lnTo>
                    <a:lnTo>
                      <a:pt x="476389" y="212255"/>
                    </a:lnTo>
                    <a:lnTo>
                      <a:pt x="555637" y="166535"/>
                    </a:lnTo>
                    <a:lnTo>
                      <a:pt x="634885" y="152819"/>
                    </a:lnTo>
                    <a:lnTo>
                      <a:pt x="714133" y="143675"/>
                    </a:lnTo>
                    <a:lnTo>
                      <a:pt x="793381" y="104051"/>
                    </a:lnTo>
                    <a:lnTo>
                      <a:pt x="874153" y="64427"/>
                    </a:lnTo>
                    <a:lnTo>
                      <a:pt x="953401" y="32423"/>
                    </a:lnTo>
                    <a:lnTo>
                      <a:pt x="1032649" y="26327"/>
                    </a:lnTo>
                    <a:lnTo>
                      <a:pt x="1111897" y="12611"/>
                    </a:lnTo>
                    <a:lnTo>
                      <a:pt x="1191145" y="0"/>
                    </a:lnTo>
                    <a:lnTo>
                      <a:pt x="1270393" y="6515"/>
                    </a:lnTo>
                    <a:lnTo>
                      <a:pt x="1349641" y="32423"/>
                    </a:lnTo>
                    <a:lnTo>
                      <a:pt x="1429283" y="36995"/>
                    </a:lnTo>
                  </a:path>
                </a:pathLst>
              </a:custGeom>
              <a:ln w="28575">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object 36">
                <a:extLst>
                  <a:ext uri="{FF2B5EF4-FFF2-40B4-BE49-F238E27FC236}">
                    <a16:creationId xmlns:a16="http://schemas.microsoft.com/office/drawing/2014/main" id="{848E43F9-0F1C-433F-B7F2-EBA0BC1652C0}"/>
                  </a:ext>
                </a:extLst>
              </p:cNvPr>
              <p:cNvSpPr/>
              <p:nvPr/>
            </p:nvSpPr>
            <p:spPr>
              <a:xfrm>
                <a:off x="6009715" y="3256263"/>
                <a:ext cx="0" cy="708025"/>
              </a:xfrm>
              <a:custGeom>
                <a:avLst/>
                <a:gdLst/>
                <a:ahLst/>
                <a:cxnLst/>
                <a:rect l="l" t="t" r="r" b="b"/>
                <a:pathLst>
                  <a:path h="708025">
                    <a:moveTo>
                      <a:pt x="0" y="707644"/>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6" name="object 37">
                <a:extLst>
                  <a:ext uri="{FF2B5EF4-FFF2-40B4-BE49-F238E27FC236}">
                    <a16:creationId xmlns:a16="http://schemas.microsoft.com/office/drawing/2014/main" id="{55769D71-4EC0-496B-9619-B11AD8A86E5E}"/>
                  </a:ext>
                </a:extLst>
              </p:cNvPr>
              <p:cNvSpPr/>
              <p:nvPr/>
            </p:nvSpPr>
            <p:spPr>
              <a:xfrm>
                <a:off x="6588230" y="3175422"/>
                <a:ext cx="0" cy="779145"/>
              </a:xfrm>
              <a:custGeom>
                <a:avLst/>
                <a:gdLst/>
                <a:ahLst/>
                <a:cxnLst/>
                <a:rect l="l" t="t" r="r" b="b"/>
                <a:pathLst>
                  <a:path h="779145">
                    <a:moveTo>
                      <a:pt x="0" y="778967"/>
                    </a:moveTo>
                    <a:lnTo>
                      <a:pt x="0" y="0"/>
                    </a:lnTo>
                  </a:path>
                </a:pathLst>
              </a:custGeom>
              <a:ln w="1905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sp>
          <p:nvSpPr>
            <p:cNvPr id="127" name="object 39">
              <a:extLst>
                <a:ext uri="{FF2B5EF4-FFF2-40B4-BE49-F238E27FC236}">
                  <a16:creationId xmlns:a16="http://schemas.microsoft.com/office/drawing/2014/main" id="{82A77D87-2BC3-43A0-819D-9969B537685A}"/>
                </a:ext>
              </a:extLst>
            </p:cNvPr>
            <p:cNvSpPr/>
            <p:nvPr/>
          </p:nvSpPr>
          <p:spPr>
            <a:xfrm>
              <a:off x="8459609" y="2717965"/>
              <a:ext cx="1541288" cy="1242035"/>
            </a:xfrm>
            <a:custGeom>
              <a:avLst/>
              <a:gdLst/>
              <a:ahLst/>
              <a:cxnLst/>
              <a:rect l="l" t="t" r="r" b="b"/>
              <a:pathLst>
                <a:path w="1526539" h="1304290">
                  <a:moveTo>
                    <a:pt x="0" y="0"/>
                  </a:moveTo>
                  <a:lnTo>
                    <a:pt x="0" y="1303756"/>
                  </a:lnTo>
                  <a:lnTo>
                    <a:pt x="1526374" y="1303756"/>
                  </a:lnTo>
                  <a:lnTo>
                    <a:pt x="1526374" y="747344"/>
                  </a:lnTo>
                  <a:lnTo>
                    <a:pt x="1441665" y="736650"/>
                  </a:lnTo>
                  <a:lnTo>
                    <a:pt x="1356106" y="721372"/>
                  </a:lnTo>
                  <a:lnTo>
                    <a:pt x="1272082" y="704557"/>
                  </a:lnTo>
                  <a:lnTo>
                    <a:pt x="1102499" y="667893"/>
                  </a:lnTo>
                  <a:lnTo>
                    <a:pt x="1016952" y="648030"/>
                  </a:lnTo>
                  <a:lnTo>
                    <a:pt x="932916" y="626643"/>
                  </a:lnTo>
                  <a:lnTo>
                    <a:pt x="847369" y="603732"/>
                  </a:lnTo>
                  <a:lnTo>
                    <a:pt x="677786" y="545680"/>
                  </a:lnTo>
                  <a:lnTo>
                    <a:pt x="593763" y="479983"/>
                  </a:lnTo>
                  <a:lnTo>
                    <a:pt x="508203" y="444842"/>
                  </a:lnTo>
                  <a:lnTo>
                    <a:pt x="424180" y="368452"/>
                  </a:lnTo>
                  <a:lnTo>
                    <a:pt x="338632" y="321094"/>
                  </a:lnTo>
                  <a:lnTo>
                    <a:pt x="254596" y="253873"/>
                  </a:lnTo>
                  <a:lnTo>
                    <a:pt x="169049" y="172910"/>
                  </a:lnTo>
                  <a:lnTo>
                    <a:pt x="85013" y="88874"/>
                  </a:lnTo>
                  <a:lnTo>
                    <a:pt x="0" y="0"/>
                  </a:lnTo>
                  <a:close/>
                </a:path>
              </a:pathLst>
            </a:custGeom>
            <a:solidFill>
              <a:srgbClr val="F29F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8" name="object 40">
              <a:extLst>
                <a:ext uri="{FF2B5EF4-FFF2-40B4-BE49-F238E27FC236}">
                  <a16:creationId xmlns:a16="http://schemas.microsoft.com/office/drawing/2014/main" id="{A2764C40-5D08-4FD6-8486-BAD52A606BF6}"/>
                </a:ext>
              </a:extLst>
            </p:cNvPr>
            <p:cNvSpPr/>
            <p:nvPr/>
          </p:nvSpPr>
          <p:spPr>
            <a:xfrm>
              <a:off x="8448718" y="3456753"/>
              <a:ext cx="1561804" cy="503103"/>
            </a:xfrm>
            <a:custGeom>
              <a:avLst/>
              <a:gdLst/>
              <a:ahLst/>
              <a:cxnLst/>
              <a:rect l="l" t="t" r="r" b="b"/>
              <a:pathLst>
                <a:path w="1546860" h="528320">
                  <a:moveTo>
                    <a:pt x="0" y="0"/>
                  </a:moveTo>
                  <a:lnTo>
                    <a:pt x="0" y="527939"/>
                  </a:lnTo>
                  <a:lnTo>
                    <a:pt x="1546847" y="527939"/>
                  </a:lnTo>
                  <a:lnTo>
                    <a:pt x="1546847" y="303047"/>
                  </a:lnTo>
                  <a:lnTo>
                    <a:pt x="1460995" y="298462"/>
                  </a:lnTo>
                  <a:lnTo>
                    <a:pt x="1289151" y="286232"/>
                  </a:lnTo>
                  <a:lnTo>
                    <a:pt x="1117295" y="270954"/>
                  </a:lnTo>
                  <a:lnTo>
                    <a:pt x="1030592" y="261797"/>
                  </a:lnTo>
                  <a:lnTo>
                    <a:pt x="945438" y="254152"/>
                  </a:lnTo>
                  <a:lnTo>
                    <a:pt x="858735" y="244983"/>
                  </a:lnTo>
                  <a:lnTo>
                    <a:pt x="686879" y="220548"/>
                  </a:lnTo>
                  <a:lnTo>
                    <a:pt x="601726" y="194576"/>
                  </a:lnTo>
                  <a:lnTo>
                    <a:pt x="515023" y="180822"/>
                  </a:lnTo>
                  <a:lnTo>
                    <a:pt x="429869" y="148742"/>
                  </a:lnTo>
                  <a:lnTo>
                    <a:pt x="343166" y="130403"/>
                  </a:lnTo>
                  <a:lnTo>
                    <a:pt x="258013" y="102908"/>
                  </a:lnTo>
                  <a:lnTo>
                    <a:pt x="86156" y="35687"/>
                  </a:lnTo>
                  <a:lnTo>
                    <a:pt x="0" y="0"/>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9" name="object 41">
              <a:extLst>
                <a:ext uri="{FF2B5EF4-FFF2-40B4-BE49-F238E27FC236}">
                  <a16:creationId xmlns:a16="http://schemas.microsoft.com/office/drawing/2014/main" id="{0EB06343-928E-411A-A844-05038875FBBE}"/>
                </a:ext>
              </a:extLst>
            </p:cNvPr>
            <p:cNvSpPr/>
            <p:nvPr/>
          </p:nvSpPr>
          <p:spPr>
            <a:xfrm>
              <a:off x="8416800" y="2476800"/>
              <a:ext cx="0" cy="1482702"/>
            </a:xfrm>
            <a:custGeom>
              <a:avLst/>
              <a:gdLst/>
              <a:ahLst/>
              <a:cxnLst/>
              <a:rect l="l" t="t" r="r" b="b"/>
              <a:pathLst>
                <a:path h="1557020">
                  <a:moveTo>
                    <a:pt x="0" y="1557007"/>
                  </a:moveTo>
                  <a:lnTo>
                    <a:pt x="0" y="0"/>
                  </a:lnTo>
                </a:path>
              </a:pathLst>
            </a:custGeom>
            <a:ln w="3187">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0" name="object 42">
              <a:extLst>
                <a:ext uri="{FF2B5EF4-FFF2-40B4-BE49-F238E27FC236}">
                  <a16:creationId xmlns:a16="http://schemas.microsoft.com/office/drawing/2014/main" id="{E5125B76-78DA-4AB7-8551-5529B083214F}"/>
                </a:ext>
              </a:extLst>
            </p:cNvPr>
            <p:cNvSpPr/>
            <p:nvPr/>
          </p:nvSpPr>
          <p:spPr>
            <a:xfrm>
              <a:off x="8416800" y="3959491"/>
              <a:ext cx="1627200" cy="0"/>
            </a:xfrm>
            <a:custGeom>
              <a:avLst/>
              <a:gdLst/>
              <a:ahLst/>
              <a:cxnLst/>
              <a:rect l="l" t="t" r="r" b="b"/>
              <a:pathLst>
                <a:path w="1611629">
                  <a:moveTo>
                    <a:pt x="0" y="0"/>
                  </a:moveTo>
                  <a:lnTo>
                    <a:pt x="1611172" y="0"/>
                  </a:lnTo>
                </a:path>
              </a:pathLst>
            </a:custGeom>
            <a:ln w="3187">
              <a:solidFill>
                <a:srgbClr val="86868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object 43">
              <a:extLst>
                <a:ext uri="{FF2B5EF4-FFF2-40B4-BE49-F238E27FC236}">
                  <a16:creationId xmlns:a16="http://schemas.microsoft.com/office/drawing/2014/main" id="{5C25C83F-B64B-40AA-AEA4-583B3D0537B0}"/>
                </a:ext>
              </a:extLst>
            </p:cNvPr>
            <p:cNvSpPr/>
            <p:nvPr/>
          </p:nvSpPr>
          <p:spPr>
            <a:xfrm>
              <a:off x="8459609" y="3161242"/>
              <a:ext cx="1541288" cy="457751"/>
            </a:xfrm>
            <a:custGeom>
              <a:avLst/>
              <a:gdLst/>
              <a:ahLst/>
              <a:cxnLst/>
              <a:rect l="l" t="t" r="r" b="b"/>
              <a:pathLst>
                <a:path w="1526539" h="480695">
                  <a:moveTo>
                    <a:pt x="0" y="0"/>
                  </a:moveTo>
                  <a:lnTo>
                    <a:pt x="85013" y="57264"/>
                  </a:lnTo>
                  <a:lnTo>
                    <a:pt x="169049" y="110731"/>
                  </a:lnTo>
                  <a:lnTo>
                    <a:pt x="254596" y="164210"/>
                  </a:lnTo>
                  <a:lnTo>
                    <a:pt x="338632" y="206984"/>
                  </a:lnTo>
                  <a:lnTo>
                    <a:pt x="424180" y="237540"/>
                  </a:lnTo>
                  <a:lnTo>
                    <a:pt x="508203" y="286423"/>
                  </a:lnTo>
                  <a:lnTo>
                    <a:pt x="593763" y="309346"/>
                  </a:lnTo>
                  <a:lnTo>
                    <a:pt x="677786" y="350596"/>
                  </a:lnTo>
                  <a:lnTo>
                    <a:pt x="763346" y="368922"/>
                  </a:lnTo>
                  <a:lnTo>
                    <a:pt x="847369" y="387261"/>
                  </a:lnTo>
                  <a:lnTo>
                    <a:pt x="932916" y="402539"/>
                  </a:lnTo>
                  <a:lnTo>
                    <a:pt x="1016952" y="416293"/>
                  </a:lnTo>
                  <a:lnTo>
                    <a:pt x="1102499" y="430034"/>
                  </a:lnTo>
                  <a:lnTo>
                    <a:pt x="1186535" y="440728"/>
                  </a:lnTo>
                  <a:lnTo>
                    <a:pt x="1272082" y="452958"/>
                  </a:lnTo>
                  <a:lnTo>
                    <a:pt x="1356106" y="463651"/>
                  </a:lnTo>
                  <a:lnTo>
                    <a:pt x="1441665" y="474344"/>
                  </a:lnTo>
                  <a:lnTo>
                    <a:pt x="1526374" y="480313"/>
                  </a:lnTo>
                </a:path>
              </a:pathLst>
            </a:custGeom>
            <a:ln w="28651">
              <a:solidFill>
                <a:srgbClr val="E600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2" name="object 46">
              <a:extLst>
                <a:ext uri="{FF2B5EF4-FFF2-40B4-BE49-F238E27FC236}">
                  <a16:creationId xmlns:a16="http://schemas.microsoft.com/office/drawing/2014/main" id="{E4B2AD07-5054-41E8-88F4-98A37599AAE5}"/>
                </a:ext>
              </a:extLst>
            </p:cNvPr>
            <p:cNvSpPr/>
            <p:nvPr/>
          </p:nvSpPr>
          <p:spPr>
            <a:xfrm>
              <a:off x="8437082" y="3836980"/>
              <a:ext cx="1560522" cy="0"/>
            </a:xfrm>
            <a:custGeom>
              <a:avLst/>
              <a:gdLst/>
              <a:ahLst/>
              <a:cxnLst/>
              <a:rect l="l" t="t" r="r" b="b"/>
              <a:pathLst>
                <a:path w="1545589">
                  <a:moveTo>
                    <a:pt x="0" y="0"/>
                  </a:moveTo>
                  <a:lnTo>
                    <a:pt x="1545399" y="0"/>
                  </a:lnTo>
                </a:path>
              </a:pathLst>
            </a:custGeom>
            <a:ln w="19100">
              <a:solidFill>
                <a:srgbClr val="E6007E"/>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3" name="TextBox 132">
              <a:extLst>
                <a:ext uri="{FF2B5EF4-FFF2-40B4-BE49-F238E27FC236}">
                  <a16:creationId xmlns:a16="http://schemas.microsoft.com/office/drawing/2014/main" id="{B4748D65-E818-4012-8CC2-74D917D7FD1B}"/>
                </a:ext>
              </a:extLst>
            </p:cNvPr>
            <p:cNvSpPr txBox="1"/>
            <p:nvPr/>
          </p:nvSpPr>
          <p:spPr>
            <a:xfrm>
              <a:off x="1256400" y="26724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40 000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4" name="TextBox 133">
              <a:extLst>
                <a:ext uri="{FF2B5EF4-FFF2-40B4-BE49-F238E27FC236}">
                  <a16:creationId xmlns:a16="http://schemas.microsoft.com/office/drawing/2014/main" id="{4261ACE2-0475-4C68-B2BE-238DEDCAC152}"/>
                </a:ext>
              </a:extLst>
            </p:cNvPr>
            <p:cNvSpPr txBox="1"/>
            <p:nvPr/>
          </p:nvSpPr>
          <p:spPr>
            <a:xfrm>
              <a:off x="1256400" y="2977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30 000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5" name="TextBox 134">
              <a:extLst>
                <a:ext uri="{FF2B5EF4-FFF2-40B4-BE49-F238E27FC236}">
                  <a16:creationId xmlns:a16="http://schemas.microsoft.com/office/drawing/2014/main" id="{3FF09898-EA0A-449B-AB95-295F915F9F7D}"/>
                </a:ext>
              </a:extLst>
            </p:cNvPr>
            <p:cNvSpPr txBox="1"/>
            <p:nvPr/>
          </p:nvSpPr>
          <p:spPr>
            <a:xfrm>
              <a:off x="1256400" y="3132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25 000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6" name="TextBox 135">
              <a:extLst>
                <a:ext uri="{FF2B5EF4-FFF2-40B4-BE49-F238E27FC236}">
                  <a16:creationId xmlns:a16="http://schemas.microsoft.com/office/drawing/2014/main" id="{B7643370-A3E2-4590-A759-DFE2D40A37E4}"/>
                </a:ext>
              </a:extLst>
            </p:cNvPr>
            <p:cNvSpPr txBox="1"/>
            <p:nvPr/>
          </p:nvSpPr>
          <p:spPr>
            <a:xfrm>
              <a:off x="1256400" y="34380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15 000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sp>
          <p:nvSpPr>
            <p:cNvPr id="137" name="TextBox 136">
              <a:extLst>
                <a:ext uri="{FF2B5EF4-FFF2-40B4-BE49-F238E27FC236}">
                  <a16:creationId xmlns:a16="http://schemas.microsoft.com/office/drawing/2014/main" id="{0C4EBAA9-3361-48E3-8A1E-E0EF00CB327B}"/>
                </a:ext>
              </a:extLst>
            </p:cNvPr>
            <p:cNvSpPr txBox="1"/>
            <p:nvPr/>
          </p:nvSpPr>
          <p:spPr>
            <a:xfrm>
              <a:off x="4719600" y="2599200"/>
              <a:ext cx="424795" cy="107722"/>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rPr>
                <a:t>14 000</a:t>
              </a:r>
              <a:endParaRPr kumimoji="0" lang="en-CH" sz="700" b="0" i="0" u="none" strike="noStrike" kern="1200" cap="none" spc="0" normalizeH="0" baseline="0" noProof="0" dirty="0">
                <a:ln>
                  <a:noFill/>
                </a:ln>
                <a:solidFill>
                  <a:prstClr val="black">
                    <a:lumMod val="65000"/>
                    <a:lumOff val="35000"/>
                  </a:prstClr>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305175352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17842B-2BA0-4C81-ADE9-DBD3AFD842FA}"/>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Percentage change in new HIV infections, by country,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Middle East and North Africa, 2010–2018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530868"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UNAIDS 2019 estimates.</a:t>
              </a:r>
            </a:p>
          </p:txBody>
        </p:sp>
        <p:grpSp>
          <p:nvGrpSpPr>
            <p:cNvPr id="89" name="Group 88">
              <a:extLst>
                <a:ext uri="{FF2B5EF4-FFF2-40B4-BE49-F238E27FC236}">
                  <a16:creationId xmlns:a16="http://schemas.microsoft.com/office/drawing/2014/main" id="{8BAF2F98-C662-4624-9F32-F42D955394A1}"/>
                </a:ext>
              </a:extLst>
            </p:cNvPr>
            <p:cNvGrpSpPr/>
            <p:nvPr/>
          </p:nvGrpSpPr>
          <p:grpSpPr>
            <a:xfrm>
              <a:off x="900000" y="1440000"/>
              <a:ext cx="6570000" cy="4110250"/>
              <a:chOff x="684000" y="1371600"/>
              <a:chExt cx="6570000" cy="4110250"/>
            </a:xfrm>
          </p:grpSpPr>
          <p:sp>
            <p:nvSpPr>
              <p:cNvPr id="43" name="TextBox 42">
                <a:extLst>
                  <a:ext uri="{FF2B5EF4-FFF2-40B4-BE49-F238E27FC236}">
                    <a16:creationId xmlns:a16="http://schemas.microsoft.com/office/drawing/2014/main" id="{60D7EDBC-DB2E-46C3-A479-9AAE8073DD25}"/>
                  </a:ext>
                </a:extLst>
              </p:cNvPr>
              <p:cNvSpPr txBox="1"/>
              <p:nvPr/>
            </p:nvSpPr>
            <p:spPr>
              <a:xfrm>
                <a:off x="900000" y="1371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88" name="Group 87">
                <a:extLst>
                  <a:ext uri="{FF2B5EF4-FFF2-40B4-BE49-F238E27FC236}">
                    <a16:creationId xmlns:a16="http://schemas.microsoft.com/office/drawing/2014/main" id="{720CC229-DDFA-4D2C-BE7F-7E3D315E6872}"/>
                  </a:ext>
                </a:extLst>
              </p:cNvPr>
              <p:cNvGrpSpPr/>
              <p:nvPr/>
            </p:nvGrpSpPr>
            <p:grpSpPr>
              <a:xfrm>
                <a:off x="684000" y="1440000"/>
                <a:ext cx="6570000" cy="4041850"/>
                <a:chOff x="684000" y="1440000"/>
                <a:chExt cx="6570000" cy="4041850"/>
              </a:xfrm>
            </p:grpSpPr>
            <p:sp>
              <p:nvSpPr>
                <p:cNvPr id="66" name="object 21">
                  <a:extLst>
                    <a:ext uri="{FF2B5EF4-FFF2-40B4-BE49-F238E27FC236}">
                      <a16:creationId xmlns:a16="http://schemas.microsoft.com/office/drawing/2014/main" id="{B17A8D97-987D-46A4-B4AF-070C97E44DB4}"/>
                    </a:ext>
                  </a:extLst>
                </p:cNvPr>
                <p:cNvSpPr/>
                <p:nvPr/>
              </p:nvSpPr>
              <p:spPr>
                <a:xfrm>
                  <a:off x="1170000" y="1440000"/>
                  <a:ext cx="0" cy="2520000"/>
                </a:xfrm>
                <a:custGeom>
                  <a:avLst/>
                  <a:gdLst/>
                  <a:ahLst/>
                  <a:cxnLst/>
                  <a:rect l="l" t="t" r="r" b="b"/>
                  <a:pathLst>
                    <a:path h="2372360">
                      <a:moveTo>
                        <a:pt x="0" y="0"/>
                      </a:moveTo>
                      <a:lnTo>
                        <a:pt x="0" y="2372118"/>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67" name="object 22">
                  <a:extLst>
                    <a:ext uri="{FF2B5EF4-FFF2-40B4-BE49-F238E27FC236}">
                      <a16:creationId xmlns:a16="http://schemas.microsoft.com/office/drawing/2014/main" id="{D6D81A55-9DF8-41A4-91D5-6F2FA1D4F897}"/>
                    </a:ext>
                  </a:extLst>
                </p:cNvPr>
                <p:cNvSpPr/>
                <p:nvPr/>
              </p:nvSpPr>
              <p:spPr>
                <a:xfrm>
                  <a:off x="1170006" y="3240154"/>
                  <a:ext cx="6083994" cy="0"/>
                </a:xfrm>
                <a:custGeom>
                  <a:avLst/>
                  <a:gdLst/>
                  <a:ahLst/>
                  <a:cxnLst/>
                  <a:rect l="l" t="t" r="r" b="b"/>
                  <a:pathLst>
                    <a:path w="5681980">
                      <a:moveTo>
                        <a:pt x="0" y="0"/>
                      </a:moveTo>
                      <a:lnTo>
                        <a:pt x="5681472"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grpSp>
              <p:nvGrpSpPr>
                <p:cNvPr id="87" name="Group 86">
                  <a:extLst>
                    <a:ext uri="{FF2B5EF4-FFF2-40B4-BE49-F238E27FC236}">
                      <a16:creationId xmlns:a16="http://schemas.microsoft.com/office/drawing/2014/main" id="{0F459A18-1D18-4C3A-96E9-B61B4512E184}"/>
                    </a:ext>
                  </a:extLst>
                </p:cNvPr>
                <p:cNvGrpSpPr/>
                <p:nvPr/>
              </p:nvGrpSpPr>
              <p:grpSpPr>
                <a:xfrm>
                  <a:off x="1350000" y="3261600"/>
                  <a:ext cx="2151888" cy="412074"/>
                  <a:chOff x="1350000" y="3297926"/>
                  <a:chExt cx="2151888" cy="412074"/>
                </a:xfrm>
              </p:grpSpPr>
              <p:sp>
                <p:nvSpPr>
                  <p:cNvPr id="68" name="object 23">
                    <a:extLst>
                      <a:ext uri="{FF2B5EF4-FFF2-40B4-BE49-F238E27FC236}">
                        <a16:creationId xmlns:a16="http://schemas.microsoft.com/office/drawing/2014/main" id="{565D4B01-4EF7-45CD-A563-FACB5F34C0F3}"/>
                      </a:ext>
                    </a:extLst>
                  </p:cNvPr>
                  <p:cNvSpPr txBox="1"/>
                  <p:nvPr/>
                </p:nvSpPr>
                <p:spPr>
                  <a:xfrm>
                    <a:off x="1350000" y="3590095"/>
                    <a:ext cx="171888"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-43</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69" name="object 24">
                    <a:extLst>
                      <a:ext uri="{FF2B5EF4-FFF2-40B4-BE49-F238E27FC236}">
                        <a16:creationId xmlns:a16="http://schemas.microsoft.com/office/drawing/2014/main" id="{5A7164E5-43C7-4D7D-B5C7-F35F45D8728F}"/>
                      </a:ext>
                    </a:extLst>
                  </p:cNvPr>
                  <p:cNvSpPr txBox="1"/>
                  <p:nvPr/>
                </p:nvSpPr>
                <p:spPr>
                  <a:xfrm>
                    <a:off x="1744656" y="3565012"/>
                    <a:ext cx="173232"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-40</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70" name="object 25">
                    <a:extLst>
                      <a:ext uri="{FF2B5EF4-FFF2-40B4-BE49-F238E27FC236}">
                        <a16:creationId xmlns:a16="http://schemas.microsoft.com/office/drawing/2014/main" id="{6550FD57-350C-4933-838F-012BC7835D03}"/>
                      </a:ext>
                    </a:extLst>
                  </p:cNvPr>
                  <p:cNvSpPr txBox="1"/>
                  <p:nvPr/>
                </p:nvSpPr>
                <p:spPr>
                  <a:xfrm>
                    <a:off x="2139311" y="3462205"/>
                    <a:ext cx="181343"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-25</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71" name="object 26">
                    <a:extLst>
                      <a:ext uri="{FF2B5EF4-FFF2-40B4-BE49-F238E27FC236}">
                        <a16:creationId xmlns:a16="http://schemas.microsoft.com/office/drawing/2014/main" id="{90B79C93-5512-43B2-85BD-8CF2A8FEF3C0}"/>
                      </a:ext>
                    </a:extLst>
                  </p:cNvPr>
                  <p:cNvSpPr txBox="1"/>
                  <p:nvPr/>
                </p:nvSpPr>
                <p:spPr>
                  <a:xfrm>
                    <a:off x="2533967" y="3368330"/>
                    <a:ext cx="18268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-12</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72" name="object 27">
                    <a:extLst>
                      <a:ext uri="{FF2B5EF4-FFF2-40B4-BE49-F238E27FC236}">
                        <a16:creationId xmlns:a16="http://schemas.microsoft.com/office/drawing/2014/main" id="{414652FE-3975-405F-96FA-218D24CD6137}"/>
                      </a:ext>
                    </a:extLst>
                  </p:cNvPr>
                  <p:cNvSpPr txBox="1"/>
                  <p:nvPr/>
                </p:nvSpPr>
                <p:spPr>
                  <a:xfrm>
                    <a:off x="2929965" y="3357781"/>
                    <a:ext cx="182691"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5" normalizeH="0" baseline="0" noProof="0" dirty="0">
                        <a:ln>
                          <a:noFill/>
                        </a:ln>
                        <a:solidFill>
                          <a:prstClr val="black"/>
                        </a:solidFill>
                        <a:effectLst/>
                        <a:uLnTx/>
                        <a:uFillTx/>
                        <a:latin typeface="Arial"/>
                        <a:ea typeface="ＭＳ Ｐゴシック" pitchFamily="34" charset="-128"/>
                        <a:cs typeface="Calibri"/>
                      </a:rPr>
                      <a:t>-11</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sp>
                <p:nvSpPr>
                  <p:cNvPr id="73" name="object 28">
                    <a:extLst>
                      <a:ext uri="{FF2B5EF4-FFF2-40B4-BE49-F238E27FC236}">
                        <a16:creationId xmlns:a16="http://schemas.microsoft.com/office/drawing/2014/main" id="{778A9330-E087-4BB2-B6A6-20A8A3626F5F}"/>
                      </a:ext>
                    </a:extLst>
                  </p:cNvPr>
                  <p:cNvSpPr txBox="1"/>
                  <p:nvPr/>
                </p:nvSpPr>
                <p:spPr>
                  <a:xfrm>
                    <a:off x="3325965" y="3297926"/>
                    <a:ext cx="175923"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10" normalizeH="0" baseline="0" noProof="0" dirty="0">
                        <a:ln>
                          <a:noFill/>
                        </a:ln>
                        <a:solidFill>
                          <a:prstClr val="black"/>
                        </a:solidFill>
                        <a:effectLst/>
                        <a:uLnTx/>
                        <a:uFillTx/>
                        <a:latin typeface="Arial"/>
                        <a:ea typeface="ＭＳ Ｐゴシック" pitchFamily="34" charset="-128"/>
                        <a:cs typeface="Calibri"/>
                      </a:rPr>
                      <a:t>-2</a:t>
                    </a:r>
                    <a:endParaRPr kumimoji="0" sz="700" b="0" i="0" u="none" strike="noStrike" kern="1200" cap="none" spc="0" normalizeH="0" baseline="0" noProof="0" dirty="0">
                      <a:ln>
                        <a:noFill/>
                      </a:ln>
                      <a:solidFill>
                        <a:prstClr val="black"/>
                      </a:solidFill>
                      <a:effectLst/>
                      <a:uLnTx/>
                      <a:uFillTx/>
                      <a:latin typeface="Arial"/>
                      <a:ea typeface="ＭＳ Ｐゴシック" pitchFamily="34" charset="-128"/>
                      <a:cs typeface="Calibri"/>
                    </a:endParaRPr>
                  </a:p>
                </p:txBody>
              </p:sp>
            </p:grpSp>
            <p:sp>
              <p:nvSpPr>
                <p:cNvPr id="74" name="object 29">
                  <a:extLst>
                    <a:ext uri="{FF2B5EF4-FFF2-40B4-BE49-F238E27FC236}">
                      <a16:creationId xmlns:a16="http://schemas.microsoft.com/office/drawing/2014/main" id="{EAC1EF01-A5C1-4E33-B551-427F8A07DA73}"/>
                    </a:ext>
                  </a:extLst>
                </p:cNvPr>
                <p:cNvSpPr txBox="1"/>
                <p:nvPr/>
              </p:nvSpPr>
              <p:spPr>
                <a:xfrm>
                  <a:off x="3724652" y="2955886"/>
                  <a:ext cx="180000"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18</a:t>
                  </a:r>
                </a:p>
              </p:txBody>
            </p:sp>
            <p:sp>
              <p:nvSpPr>
                <p:cNvPr id="75" name="object 30">
                  <a:extLst>
                    <a:ext uri="{FF2B5EF4-FFF2-40B4-BE49-F238E27FC236}">
                      <a16:creationId xmlns:a16="http://schemas.microsoft.com/office/drawing/2014/main" id="{77367DD2-8965-45A4-8B7E-DD6449104237}"/>
                    </a:ext>
                  </a:extLst>
                </p:cNvPr>
                <p:cNvSpPr txBox="1"/>
                <p:nvPr/>
              </p:nvSpPr>
              <p:spPr>
                <a:xfrm>
                  <a:off x="4120652" y="2931556"/>
                  <a:ext cx="173232"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21</a:t>
                  </a:r>
                </a:p>
              </p:txBody>
            </p:sp>
            <p:sp>
              <p:nvSpPr>
                <p:cNvPr id="76" name="object 31">
                  <a:extLst>
                    <a:ext uri="{FF2B5EF4-FFF2-40B4-BE49-F238E27FC236}">
                      <a16:creationId xmlns:a16="http://schemas.microsoft.com/office/drawing/2014/main" id="{51C2BA09-0A7D-42BF-9502-783D5ED31ADB}"/>
                    </a:ext>
                  </a:extLst>
                </p:cNvPr>
                <p:cNvSpPr txBox="1"/>
                <p:nvPr/>
              </p:nvSpPr>
              <p:spPr>
                <a:xfrm>
                  <a:off x="4515310" y="2929941"/>
                  <a:ext cx="180000"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22</a:t>
                  </a:r>
                </a:p>
              </p:txBody>
            </p:sp>
            <p:sp>
              <p:nvSpPr>
                <p:cNvPr id="77" name="object 32">
                  <a:extLst>
                    <a:ext uri="{FF2B5EF4-FFF2-40B4-BE49-F238E27FC236}">
                      <a16:creationId xmlns:a16="http://schemas.microsoft.com/office/drawing/2014/main" id="{2147A0CE-D6E6-4AB1-9A11-2F029E925929}"/>
                    </a:ext>
                  </a:extLst>
                </p:cNvPr>
                <p:cNvSpPr txBox="1"/>
                <p:nvPr/>
              </p:nvSpPr>
              <p:spPr>
                <a:xfrm>
                  <a:off x="4909967" y="2912932"/>
                  <a:ext cx="17999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24</a:t>
                  </a:r>
                </a:p>
              </p:txBody>
            </p:sp>
            <p:sp>
              <p:nvSpPr>
                <p:cNvPr id="78" name="object 33">
                  <a:extLst>
                    <a:ext uri="{FF2B5EF4-FFF2-40B4-BE49-F238E27FC236}">
                      <a16:creationId xmlns:a16="http://schemas.microsoft.com/office/drawing/2014/main" id="{739856B7-039D-4FEE-A0D3-0B9E206B6E1C}"/>
                    </a:ext>
                  </a:extLst>
                </p:cNvPr>
                <p:cNvSpPr txBox="1"/>
                <p:nvPr/>
              </p:nvSpPr>
              <p:spPr>
                <a:xfrm>
                  <a:off x="5304623" y="2877298"/>
                  <a:ext cx="177259"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29</a:t>
                  </a:r>
                </a:p>
              </p:txBody>
            </p:sp>
            <p:sp>
              <p:nvSpPr>
                <p:cNvPr id="79" name="object 34">
                  <a:extLst>
                    <a:ext uri="{FF2B5EF4-FFF2-40B4-BE49-F238E27FC236}">
                      <a16:creationId xmlns:a16="http://schemas.microsoft.com/office/drawing/2014/main" id="{62834E4C-9C53-4C55-AD72-B600392BDB59}"/>
                    </a:ext>
                  </a:extLst>
                </p:cNvPr>
                <p:cNvSpPr txBox="1"/>
                <p:nvPr/>
              </p:nvSpPr>
              <p:spPr>
                <a:xfrm>
                  <a:off x="5703313" y="2874069"/>
                  <a:ext cx="174576"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29</a:t>
                  </a:r>
                </a:p>
              </p:txBody>
            </p:sp>
            <p:sp>
              <p:nvSpPr>
                <p:cNvPr id="80" name="object 35">
                  <a:extLst>
                    <a:ext uri="{FF2B5EF4-FFF2-40B4-BE49-F238E27FC236}">
                      <a16:creationId xmlns:a16="http://schemas.microsoft.com/office/drawing/2014/main" id="{8F130966-4638-46B2-BBFC-DEBE4B5DD473}"/>
                    </a:ext>
                  </a:extLst>
                </p:cNvPr>
                <p:cNvSpPr txBox="1"/>
                <p:nvPr/>
              </p:nvSpPr>
              <p:spPr>
                <a:xfrm>
                  <a:off x="6099305" y="2833592"/>
                  <a:ext cx="181351"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35</a:t>
                  </a:r>
                </a:p>
              </p:txBody>
            </p:sp>
            <p:sp>
              <p:nvSpPr>
                <p:cNvPr id="81" name="object 36">
                  <a:extLst>
                    <a:ext uri="{FF2B5EF4-FFF2-40B4-BE49-F238E27FC236}">
                      <a16:creationId xmlns:a16="http://schemas.microsoft.com/office/drawing/2014/main" id="{09C819A5-8603-423C-9704-C903A46D512F}"/>
                    </a:ext>
                  </a:extLst>
                </p:cNvPr>
                <p:cNvSpPr txBox="1"/>
                <p:nvPr/>
              </p:nvSpPr>
              <p:spPr>
                <a:xfrm>
                  <a:off x="6495313" y="2704085"/>
                  <a:ext cx="174576"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53</a:t>
                  </a:r>
                </a:p>
              </p:txBody>
            </p:sp>
            <p:sp>
              <p:nvSpPr>
                <p:cNvPr id="82" name="object 37">
                  <a:extLst>
                    <a:ext uri="{FF2B5EF4-FFF2-40B4-BE49-F238E27FC236}">
                      <a16:creationId xmlns:a16="http://schemas.microsoft.com/office/drawing/2014/main" id="{70FCA9F8-38E7-4AE8-9D1A-384DB5F02126}"/>
                    </a:ext>
                  </a:extLst>
                </p:cNvPr>
                <p:cNvSpPr txBox="1"/>
                <p:nvPr/>
              </p:nvSpPr>
              <p:spPr>
                <a:xfrm>
                  <a:off x="6891313" y="1670400"/>
                  <a:ext cx="174565" cy="11990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196</a:t>
                  </a:r>
                </a:p>
              </p:txBody>
            </p:sp>
            <p:cxnSp>
              <p:nvCxnSpPr>
                <p:cNvPr id="6" name="Straight Connector 5">
                  <a:extLst>
                    <a:ext uri="{FF2B5EF4-FFF2-40B4-BE49-F238E27FC236}">
                      <a16:creationId xmlns:a16="http://schemas.microsoft.com/office/drawing/2014/main" id="{C4463380-3BF5-4C1D-BC06-886603805C7A}"/>
                    </a:ext>
                  </a:extLst>
                </p:cNvPr>
                <p:cNvCxnSpPr/>
                <p:nvPr/>
              </p:nvCxnSpPr>
              <p:spPr>
                <a:xfrm>
                  <a:off x="1170000" y="3240000"/>
                  <a:ext cx="6084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29EBDFFD-6430-457B-9416-990D5752C560}"/>
                    </a:ext>
                  </a:extLst>
                </p:cNvPr>
                <p:cNvSpPr/>
                <p:nvPr/>
              </p:nvSpPr>
              <p:spPr>
                <a:xfrm>
                  <a:off x="1350000" y="3240000"/>
                  <a:ext cx="180000" cy="309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8" name="Rectangle 7">
                  <a:extLst>
                    <a:ext uri="{FF2B5EF4-FFF2-40B4-BE49-F238E27FC236}">
                      <a16:creationId xmlns:a16="http://schemas.microsoft.com/office/drawing/2014/main" id="{1C83245A-B9AE-419A-AB60-4E903E997BFA}"/>
                    </a:ext>
                  </a:extLst>
                </p:cNvPr>
                <p:cNvSpPr/>
                <p:nvPr/>
              </p:nvSpPr>
              <p:spPr>
                <a:xfrm>
                  <a:off x="1744656" y="3240000"/>
                  <a:ext cx="180000" cy="2844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9" name="Rectangle 8">
                  <a:extLst>
                    <a:ext uri="{FF2B5EF4-FFF2-40B4-BE49-F238E27FC236}">
                      <a16:creationId xmlns:a16="http://schemas.microsoft.com/office/drawing/2014/main" id="{CF5B90E0-7716-4A11-8D53-B890E04C8CAB}"/>
                    </a:ext>
                  </a:extLst>
                </p:cNvPr>
                <p:cNvSpPr/>
                <p:nvPr/>
              </p:nvSpPr>
              <p:spPr>
                <a:xfrm>
                  <a:off x="2140656" y="3240000"/>
                  <a:ext cx="180000" cy="183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0" name="Rectangle 9">
                  <a:extLst>
                    <a:ext uri="{FF2B5EF4-FFF2-40B4-BE49-F238E27FC236}">
                      <a16:creationId xmlns:a16="http://schemas.microsoft.com/office/drawing/2014/main" id="{920717D3-BE40-4DC5-983F-A734D33E0413}"/>
                    </a:ext>
                  </a:extLst>
                </p:cNvPr>
                <p:cNvSpPr/>
                <p:nvPr/>
              </p:nvSpPr>
              <p:spPr>
                <a:xfrm>
                  <a:off x="2536656" y="3240000"/>
                  <a:ext cx="180000" cy="90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92BF2C24-B79A-4F2A-BC43-DA29563B0EC4}"/>
                    </a:ext>
                  </a:extLst>
                </p:cNvPr>
                <p:cNvSpPr/>
                <p:nvPr/>
              </p:nvSpPr>
              <p:spPr>
                <a:xfrm>
                  <a:off x="2932656" y="3240000"/>
                  <a:ext cx="180000" cy="756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40BC98AA-8195-4972-AD20-4981CF6ADE23}"/>
                    </a:ext>
                  </a:extLst>
                </p:cNvPr>
                <p:cNvSpPr/>
                <p:nvPr/>
              </p:nvSpPr>
              <p:spPr>
                <a:xfrm>
                  <a:off x="3328656" y="3240000"/>
                  <a:ext cx="180000" cy="1800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3C3A0A5B-1808-4371-A893-B1D8E44F8204}"/>
                    </a:ext>
                  </a:extLst>
                </p:cNvPr>
                <p:cNvSpPr/>
                <p:nvPr/>
              </p:nvSpPr>
              <p:spPr>
                <a:xfrm>
                  <a:off x="3724656" y="3110126"/>
                  <a:ext cx="180000" cy="12987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75690AC5-8BFD-4DFE-B852-62A49F2FD524}"/>
                    </a:ext>
                  </a:extLst>
                </p:cNvPr>
                <p:cNvSpPr/>
                <p:nvPr/>
              </p:nvSpPr>
              <p:spPr>
                <a:xfrm>
                  <a:off x="4119312" y="3083510"/>
                  <a:ext cx="180000" cy="156490"/>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C22D3021-B9E6-46EA-A664-0224A495A8BB}"/>
                    </a:ext>
                  </a:extLst>
                </p:cNvPr>
                <p:cNvSpPr/>
                <p:nvPr/>
              </p:nvSpPr>
              <p:spPr>
                <a:xfrm>
                  <a:off x="4515312" y="3083510"/>
                  <a:ext cx="180000" cy="15648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6" name="Rectangle 15">
                  <a:extLst>
                    <a:ext uri="{FF2B5EF4-FFF2-40B4-BE49-F238E27FC236}">
                      <a16:creationId xmlns:a16="http://schemas.microsoft.com/office/drawing/2014/main" id="{3EFE2A82-7F44-4BBE-BCC4-A73A4B50F7E1}"/>
                    </a:ext>
                  </a:extLst>
                </p:cNvPr>
                <p:cNvSpPr/>
                <p:nvPr/>
              </p:nvSpPr>
              <p:spPr>
                <a:xfrm>
                  <a:off x="4911312" y="3067496"/>
                  <a:ext cx="180000" cy="172503"/>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DDC199B2-B530-4866-A9B1-A37FE737F18D}"/>
                    </a:ext>
                  </a:extLst>
                </p:cNvPr>
                <p:cNvSpPr/>
                <p:nvPr/>
              </p:nvSpPr>
              <p:spPr>
                <a:xfrm>
                  <a:off x="5307312" y="3028894"/>
                  <a:ext cx="180000" cy="21110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54E30407-56EA-4ED1-8743-B1106EFC2516}"/>
                    </a:ext>
                  </a:extLst>
                </p:cNvPr>
                <p:cNvSpPr/>
                <p:nvPr/>
              </p:nvSpPr>
              <p:spPr>
                <a:xfrm>
                  <a:off x="5703312" y="3028894"/>
                  <a:ext cx="180000" cy="21110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19" name="Rectangle 18">
                  <a:extLst>
                    <a:ext uri="{FF2B5EF4-FFF2-40B4-BE49-F238E27FC236}">
                      <a16:creationId xmlns:a16="http://schemas.microsoft.com/office/drawing/2014/main" id="{1DFE9B41-2631-42B8-8A7E-69450B5F618C}"/>
                    </a:ext>
                  </a:extLst>
                </p:cNvPr>
                <p:cNvSpPr/>
                <p:nvPr/>
              </p:nvSpPr>
              <p:spPr>
                <a:xfrm>
                  <a:off x="6100656" y="2988424"/>
                  <a:ext cx="180000" cy="251576"/>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CF2B117B-1C6C-4595-931C-D934D62E3B7B}"/>
                    </a:ext>
                  </a:extLst>
                </p:cNvPr>
                <p:cNvSpPr/>
                <p:nvPr/>
              </p:nvSpPr>
              <p:spPr>
                <a:xfrm>
                  <a:off x="6495312" y="2857990"/>
                  <a:ext cx="180000" cy="38200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946B8A5C-7544-426F-B347-AA15899F2E74}"/>
                    </a:ext>
                  </a:extLst>
                </p:cNvPr>
                <p:cNvSpPr/>
                <p:nvPr/>
              </p:nvSpPr>
              <p:spPr>
                <a:xfrm>
                  <a:off x="6891312" y="1825034"/>
                  <a:ext cx="180000" cy="141496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cxnSp>
              <p:nvCxnSpPr>
                <p:cNvPr id="23" name="Straight Connector 22">
                  <a:extLst>
                    <a:ext uri="{FF2B5EF4-FFF2-40B4-BE49-F238E27FC236}">
                      <a16:creationId xmlns:a16="http://schemas.microsoft.com/office/drawing/2014/main" id="{1953FA79-47DC-4DA0-A0B5-1D3CAFB6EC2A}"/>
                    </a:ext>
                  </a:extLst>
                </p:cNvPr>
                <p:cNvCxnSpPr/>
                <p:nvPr/>
              </p:nvCxnSpPr>
              <p:spPr>
                <a:xfrm>
                  <a:off x="1170000" y="1440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145EE1C-6E61-4E19-B376-8022105A38C0}"/>
                    </a:ext>
                  </a:extLst>
                </p:cNvPr>
                <p:cNvCxnSpPr/>
                <p:nvPr/>
              </p:nvCxnSpPr>
              <p:spPr>
                <a:xfrm>
                  <a:off x="1170000" y="1440000"/>
                  <a:ext cx="0" cy="252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0CE5FACF-1FD0-4BF0-8549-88D98F7798ED}"/>
                    </a:ext>
                  </a:extLst>
                </p:cNvPr>
                <p:cNvSpPr txBox="1"/>
                <p:nvPr/>
              </p:nvSpPr>
              <p:spPr>
                <a:xfrm>
                  <a:off x="1368000" y="4068000"/>
                  <a:ext cx="153888" cy="30457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Libya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6" name="TextBox 25">
                  <a:extLst>
                    <a:ext uri="{FF2B5EF4-FFF2-40B4-BE49-F238E27FC236}">
                      <a16:creationId xmlns:a16="http://schemas.microsoft.com/office/drawing/2014/main" id="{94421578-830B-4F56-A2B7-BAB499E890E2}"/>
                    </a:ext>
                  </a:extLst>
                </p:cNvPr>
                <p:cNvSpPr txBox="1"/>
                <p:nvPr/>
              </p:nvSpPr>
              <p:spPr>
                <a:xfrm>
                  <a:off x="1764000" y="4068000"/>
                  <a:ext cx="153888" cy="46166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Somalia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7" name="TextBox 26">
                  <a:extLst>
                    <a:ext uri="{FF2B5EF4-FFF2-40B4-BE49-F238E27FC236}">
                      <a16:creationId xmlns:a16="http://schemas.microsoft.com/office/drawing/2014/main" id="{D377776B-61AB-4293-800B-75F5098C31E9}"/>
                    </a:ext>
                  </a:extLst>
                </p:cNvPr>
                <p:cNvSpPr txBox="1"/>
                <p:nvPr/>
              </p:nvSpPr>
              <p:spPr>
                <a:xfrm>
                  <a:off x="2160000" y="4068000"/>
                  <a:ext cx="153888" cy="49051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Morocco</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8" name="TextBox 27">
                  <a:extLst>
                    <a:ext uri="{FF2B5EF4-FFF2-40B4-BE49-F238E27FC236}">
                      <a16:creationId xmlns:a16="http://schemas.microsoft.com/office/drawing/2014/main" id="{0777ECD8-FA52-4525-BD45-6A6B4288924E}"/>
                    </a:ext>
                  </a:extLst>
                </p:cNvPr>
                <p:cNvSpPr txBox="1"/>
                <p:nvPr/>
              </p:nvSpPr>
              <p:spPr>
                <a:xfrm>
                  <a:off x="2556000" y="4068000"/>
                  <a:ext cx="153888" cy="141385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Iran (Islamic Republic of)</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9" name="TextBox 28">
                  <a:extLst>
                    <a:ext uri="{FF2B5EF4-FFF2-40B4-BE49-F238E27FC236}">
                      <a16:creationId xmlns:a16="http://schemas.microsoft.com/office/drawing/2014/main" id="{A062517A-4F30-492A-9345-5D8705287F13}"/>
                    </a:ext>
                  </a:extLst>
                </p:cNvPr>
                <p:cNvSpPr txBox="1"/>
                <p:nvPr/>
              </p:nvSpPr>
              <p:spPr>
                <a:xfrm>
                  <a:off x="2952000" y="4068000"/>
                  <a:ext cx="153888" cy="119904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Syrian Arab Republic</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1" name="TextBox 30">
                  <a:extLst>
                    <a:ext uri="{FF2B5EF4-FFF2-40B4-BE49-F238E27FC236}">
                      <a16:creationId xmlns:a16="http://schemas.microsoft.com/office/drawing/2014/main" id="{28AF2EC6-A024-4C60-BAE9-4CE2EC5B8F74}"/>
                    </a:ext>
                  </a:extLst>
                </p:cNvPr>
                <p:cNvSpPr txBox="1"/>
                <p:nvPr/>
              </p:nvSpPr>
              <p:spPr>
                <a:xfrm>
                  <a:off x="3348000" y="4068000"/>
                  <a:ext cx="153888" cy="36708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Sudan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2" name="TextBox 31">
                  <a:extLst>
                    <a:ext uri="{FF2B5EF4-FFF2-40B4-BE49-F238E27FC236}">
                      <a16:creationId xmlns:a16="http://schemas.microsoft.com/office/drawing/2014/main" id="{FB29AD15-F039-4CCE-9FB3-A00879E285C9}"/>
                    </a:ext>
                  </a:extLst>
                </p:cNvPr>
                <p:cNvSpPr txBox="1"/>
                <p:nvPr/>
              </p:nvSpPr>
              <p:spPr>
                <a:xfrm>
                  <a:off x="3744000" y="4068000"/>
                  <a:ext cx="153888" cy="383118"/>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Kuwait</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3" name="TextBox 32">
                  <a:extLst>
                    <a:ext uri="{FF2B5EF4-FFF2-40B4-BE49-F238E27FC236}">
                      <a16:creationId xmlns:a16="http://schemas.microsoft.com/office/drawing/2014/main" id="{C9746E56-1774-4231-AF01-993B4C33D1A1}"/>
                    </a:ext>
                  </a:extLst>
                </p:cNvPr>
                <p:cNvSpPr txBox="1"/>
                <p:nvPr/>
              </p:nvSpPr>
              <p:spPr>
                <a:xfrm>
                  <a:off x="4140000" y="4068000"/>
                  <a:ext cx="153888" cy="34785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Oman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4" name="TextBox 33">
                  <a:extLst>
                    <a:ext uri="{FF2B5EF4-FFF2-40B4-BE49-F238E27FC236}">
                      <a16:creationId xmlns:a16="http://schemas.microsoft.com/office/drawing/2014/main" id="{72FD7DAD-1377-4105-A0A1-2DEE1CBA6AAC}"/>
                    </a:ext>
                  </a:extLst>
                </p:cNvPr>
                <p:cNvSpPr txBox="1"/>
                <p:nvPr/>
              </p:nvSpPr>
              <p:spPr>
                <a:xfrm>
                  <a:off x="4536000" y="4068000"/>
                  <a:ext cx="153888" cy="411972"/>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Tunisia</a:t>
                  </a:r>
                </a:p>
              </p:txBody>
            </p:sp>
            <p:sp>
              <p:nvSpPr>
                <p:cNvPr id="35" name="TextBox 34">
                  <a:extLst>
                    <a:ext uri="{FF2B5EF4-FFF2-40B4-BE49-F238E27FC236}">
                      <a16:creationId xmlns:a16="http://schemas.microsoft.com/office/drawing/2014/main" id="{26E504B2-C0EF-4098-8715-7FE8936732D7}"/>
                    </a:ext>
                  </a:extLst>
                </p:cNvPr>
                <p:cNvSpPr txBox="1"/>
                <p:nvPr/>
              </p:nvSpPr>
              <p:spPr>
                <a:xfrm>
                  <a:off x="4932000" y="4068000"/>
                  <a:ext cx="153888" cy="426399"/>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Djibouti</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6" name="TextBox 35">
                  <a:extLst>
                    <a:ext uri="{FF2B5EF4-FFF2-40B4-BE49-F238E27FC236}">
                      <a16:creationId xmlns:a16="http://schemas.microsoft.com/office/drawing/2014/main" id="{CDF717B4-943A-4700-9B67-20920E019579}"/>
                    </a:ext>
                  </a:extLst>
                </p:cNvPr>
                <p:cNvSpPr txBox="1"/>
                <p:nvPr/>
              </p:nvSpPr>
              <p:spPr>
                <a:xfrm>
                  <a:off x="5328000" y="4068000"/>
                  <a:ext cx="153888" cy="493725"/>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Lebanon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7" name="TextBox 36">
                  <a:extLst>
                    <a:ext uri="{FF2B5EF4-FFF2-40B4-BE49-F238E27FC236}">
                      <a16:creationId xmlns:a16="http://schemas.microsoft.com/office/drawing/2014/main" id="{2CE7F567-D22A-448E-A6CA-D4B8ED9CA737}"/>
                    </a:ext>
                  </a:extLst>
                </p:cNvPr>
                <p:cNvSpPr txBox="1"/>
                <p:nvPr/>
              </p:nvSpPr>
              <p:spPr>
                <a:xfrm>
                  <a:off x="5724000" y="4068000"/>
                  <a:ext cx="153888" cy="397546"/>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Algeria</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8" name="TextBox 37">
                  <a:extLst>
                    <a:ext uri="{FF2B5EF4-FFF2-40B4-BE49-F238E27FC236}">
                      <a16:creationId xmlns:a16="http://schemas.microsoft.com/office/drawing/2014/main" id="{44B3B616-BA5D-4506-9C61-CCC0359E3937}"/>
                    </a:ext>
                  </a:extLst>
                </p:cNvPr>
                <p:cNvSpPr txBox="1"/>
                <p:nvPr/>
              </p:nvSpPr>
              <p:spPr>
                <a:xfrm>
                  <a:off x="6120000" y="4068000"/>
                  <a:ext cx="153888" cy="403957"/>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Yemen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9" name="TextBox 38">
                  <a:extLst>
                    <a:ext uri="{FF2B5EF4-FFF2-40B4-BE49-F238E27FC236}">
                      <a16:creationId xmlns:a16="http://schemas.microsoft.com/office/drawing/2014/main" id="{801C73C5-56B5-43E2-B4AE-FD59E5B1E82B}"/>
                    </a:ext>
                  </a:extLst>
                </p:cNvPr>
                <p:cNvSpPr txBox="1"/>
                <p:nvPr/>
              </p:nvSpPr>
              <p:spPr>
                <a:xfrm>
                  <a:off x="6516000" y="4068000"/>
                  <a:ext cx="153888" cy="38953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Jordan</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0" name="TextBox 39">
                  <a:extLst>
                    <a:ext uri="{FF2B5EF4-FFF2-40B4-BE49-F238E27FC236}">
                      <a16:creationId xmlns:a16="http://schemas.microsoft.com/office/drawing/2014/main" id="{4CA874A1-268E-42CD-BE47-A3E430191E0E}"/>
                    </a:ext>
                  </a:extLst>
                </p:cNvPr>
                <p:cNvSpPr txBox="1"/>
                <p:nvPr/>
              </p:nvSpPr>
              <p:spPr>
                <a:xfrm>
                  <a:off x="6912000" y="4068000"/>
                  <a:ext cx="153888" cy="325410"/>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Egypt</a:t>
                  </a:r>
                  <a:endParaRPr kumimoji="0" lang="en-CH" sz="10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1" name="TextBox 40">
                  <a:extLst>
                    <a:ext uri="{FF2B5EF4-FFF2-40B4-BE49-F238E27FC236}">
                      <a16:creationId xmlns:a16="http://schemas.microsoft.com/office/drawing/2014/main" id="{034C63C6-EC16-4856-AC52-029F8C498300}"/>
                    </a:ext>
                  </a:extLst>
                </p:cNvPr>
                <p:cNvSpPr txBox="1"/>
                <p:nvPr/>
              </p:nvSpPr>
              <p:spPr>
                <a:xfrm>
                  <a:off x="684000" y="2507638"/>
                  <a:ext cx="123111" cy="384721"/>
                </a:xfrm>
                <a:prstGeom prst="rect">
                  <a:avLst/>
                </a:prstGeom>
                <a:noFill/>
              </p:spPr>
              <p:txBody>
                <a:bodyPr vert="vert270"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4" name="TextBox 43">
                  <a:extLst>
                    <a:ext uri="{FF2B5EF4-FFF2-40B4-BE49-F238E27FC236}">
                      <a16:creationId xmlns:a16="http://schemas.microsoft.com/office/drawing/2014/main" id="{7CCF5BB3-7F53-4031-B174-CF745884D4FE}"/>
                    </a:ext>
                  </a:extLst>
                </p:cNvPr>
                <p:cNvSpPr txBox="1"/>
                <p:nvPr/>
              </p:nvSpPr>
              <p:spPr>
                <a:xfrm>
                  <a:off x="900000" y="1731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5" name="TextBox 44">
                  <a:extLst>
                    <a:ext uri="{FF2B5EF4-FFF2-40B4-BE49-F238E27FC236}">
                      <a16:creationId xmlns:a16="http://schemas.microsoft.com/office/drawing/2014/main" id="{B96894EA-48F6-48EA-B42C-E9BD62B0644F}"/>
                    </a:ext>
                  </a:extLst>
                </p:cNvPr>
                <p:cNvSpPr txBox="1"/>
                <p:nvPr/>
              </p:nvSpPr>
              <p:spPr>
                <a:xfrm>
                  <a:off x="900000" y="2091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6" name="TextBox 45">
                  <a:extLst>
                    <a:ext uri="{FF2B5EF4-FFF2-40B4-BE49-F238E27FC236}">
                      <a16:creationId xmlns:a16="http://schemas.microsoft.com/office/drawing/2014/main" id="{A00D203F-DEA6-451D-A1AF-7131BF9DF9FE}"/>
                    </a:ext>
                  </a:extLst>
                </p:cNvPr>
                <p:cNvSpPr txBox="1"/>
                <p:nvPr/>
              </p:nvSpPr>
              <p:spPr>
                <a:xfrm>
                  <a:off x="900000" y="2451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7" name="TextBox 46">
                  <a:extLst>
                    <a:ext uri="{FF2B5EF4-FFF2-40B4-BE49-F238E27FC236}">
                      <a16:creationId xmlns:a16="http://schemas.microsoft.com/office/drawing/2014/main" id="{31EEF941-7516-47EF-930E-C5ADC9140F42}"/>
                    </a:ext>
                  </a:extLst>
                </p:cNvPr>
                <p:cNvSpPr txBox="1"/>
                <p:nvPr/>
              </p:nvSpPr>
              <p:spPr>
                <a:xfrm>
                  <a:off x="964120" y="2811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8" name="TextBox 47">
                  <a:extLst>
                    <a:ext uri="{FF2B5EF4-FFF2-40B4-BE49-F238E27FC236}">
                      <a16:creationId xmlns:a16="http://schemas.microsoft.com/office/drawing/2014/main" id="{2F57A159-1285-4321-8687-761818372CF5}"/>
                    </a:ext>
                  </a:extLst>
                </p:cNvPr>
                <p:cNvSpPr txBox="1"/>
                <p:nvPr/>
              </p:nvSpPr>
              <p:spPr>
                <a:xfrm>
                  <a:off x="1028240" y="3171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49" name="TextBox 48">
                  <a:extLst>
                    <a:ext uri="{FF2B5EF4-FFF2-40B4-BE49-F238E27FC236}">
                      <a16:creationId xmlns:a16="http://schemas.microsoft.com/office/drawing/2014/main" id="{14E2FFDF-0C47-4DD1-BA15-5D411690D758}"/>
                    </a:ext>
                  </a:extLst>
                </p:cNvPr>
                <p:cNvSpPr txBox="1"/>
                <p:nvPr/>
              </p:nvSpPr>
              <p:spPr>
                <a:xfrm>
                  <a:off x="925648" y="3531600"/>
                  <a:ext cx="166712"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53" name="TextBox 52">
                  <a:extLst>
                    <a:ext uri="{FF2B5EF4-FFF2-40B4-BE49-F238E27FC236}">
                      <a16:creationId xmlns:a16="http://schemas.microsoft.com/office/drawing/2014/main" id="{AEA0AA26-E648-4C03-876C-F301A60397A5}"/>
                    </a:ext>
                  </a:extLst>
                </p:cNvPr>
                <p:cNvSpPr txBox="1"/>
                <p:nvPr/>
              </p:nvSpPr>
              <p:spPr>
                <a:xfrm>
                  <a:off x="861527" y="3891600"/>
                  <a:ext cx="230833"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grpSp>
      </p:grpSp>
    </p:spTree>
    <p:extLst>
      <p:ext uri="{BB962C8B-B14F-4D97-AF65-F5344CB8AC3E}">
        <p14:creationId xmlns:p14="http://schemas.microsoft.com/office/powerpoint/2010/main" val="83601787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B688E27-4FB0-4A68-9894-C5D30A234934}"/>
              </a:ext>
            </a:extLst>
          </p:cNvPr>
          <p:cNvGrpSpPr/>
          <p:nvPr/>
        </p:nvGrpSpPr>
        <p:grpSpPr>
          <a:xfrm>
            <a:off x="0" y="0"/>
            <a:ext cx="10285200" cy="5760000"/>
            <a:chOff x="0" y="0"/>
            <a:chExt cx="10285200" cy="5760000"/>
          </a:xfrm>
        </p:grpSpPr>
        <p:sp>
          <p:nvSpPr>
            <p:cNvPr id="195" name="Rectangle 194">
              <a:extLst>
                <a:ext uri="{FF2B5EF4-FFF2-40B4-BE49-F238E27FC236}">
                  <a16:creationId xmlns:a16="http://schemas.microsoft.com/office/drawing/2014/main" id="{C5CD42CC-8745-4411-8BBE-4757FB239D75}"/>
                </a:ext>
              </a:extLst>
            </p:cNvPr>
            <p:cNvSpPr/>
            <p:nvPr/>
          </p:nvSpPr>
          <p:spPr>
            <a:xfrm>
              <a:off x="524520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Middle East and North Africa, 2018</a:t>
              </a:r>
            </a:p>
          </p:txBody>
        </p:sp>
        <p:sp>
          <p:nvSpPr>
            <p:cNvPr id="113" name="Rectangle 112">
              <a:extLst>
                <a:ext uri="{FF2B5EF4-FFF2-40B4-BE49-F238E27FC236}">
                  <a16:creationId xmlns:a16="http://schemas.microsoft.com/office/drawing/2014/main" id="{8AFBC85E-F8EC-4239-8753-873FD625CBF4}"/>
                </a:ext>
              </a:extLst>
            </p:cNvPr>
            <p:cNvSpPr/>
            <p:nvPr/>
          </p:nvSpPr>
          <p:spPr>
            <a:xfrm>
              <a:off x="0" y="1080000"/>
              <a:ext cx="5040000" cy="4680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360000" tIns="720000" rIns="0" bIns="0" rtlCol="0" anchor="t"/>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Middle East and North Africa, 2014–2018</a:t>
              </a: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prevalence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among key populations</a:t>
              </a:r>
            </a:p>
          </p:txBody>
        </p:sp>
        <p:sp>
          <p:nvSpPr>
            <p:cNvPr id="95" name="Rectangle 94">
              <a:extLst>
                <a:ext uri="{FF2B5EF4-FFF2-40B4-BE49-F238E27FC236}">
                  <a16:creationId xmlns:a16="http://schemas.microsoft.com/office/drawing/2014/main" id="{82901BC7-0700-41C0-8DB2-C04892DCE002}"/>
                </a:ext>
              </a:extLst>
            </p:cNvPr>
            <p:cNvSpPr/>
            <p:nvPr/>
          </p:nvSpPr>
          <p:spPr>
            <a:xfrm>
              <a:off x="5245200" y="0"/>
              <a:ext cx="50400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Distribution of new HIV infections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(aged 15–49 years), by population group</a:t>
              </a:r>
            </a:p>
          </p:txBody>
        </p:sp>
        <p:grpSp>
          <p:nvGrpSpPr>
            <p:cNvPr id="213" name="Group 212">
              <a:extLst>
                <a:ext uri="{FF2B5EF4-FFF2-40B4-BE49-F238E27FC236}">
                  <a16:creationId xmlns:a16="http://schemas.microsoft.com/office/drawing/2014/main" id="{D2E9D257-FD36-4350-9F69-81B4792B66EA}"/>
                </a:ext>
              </a:extLst>
            </p:cNvPr>
            <p:cNvGrpSpPr/>
            <p:nvPr/>
          </p:nvGrpSpPr>
          <p:grpSpPr>
            <a:xfrm>
              <a:off x="6048000" y="2412000"/>
              <a:ext cx="2993987" cy="2273111"/>
              <a:chOff x="6048000" y="2232000"/>
              <a:chExt cx="2993987" cy="2273111"/>
            </a:xfrm>
          </p:grpSpPr>
          <p:sp>
            <p:nvSpPr>
              <p:cNvPr id="98" name="object 53">
                <a:extLst>
                  <a:ext uri="{FF2B5EF4-FFF2-40B4-BE49-F238E27FC236}">
                    <a16:creationId xmlns:a16="http://schemas.microsoft.com/office/drawing/2014/main" id="{05FCA63C-61D9-4B70-AC5A-5D25FB9F6BA6}"/>
                  </a:ext>
                </a:extLst>
              </p:cNvPr>
              <p:cNvSpPr/>
              <p:nvPr/>
            </p:nvSpPr>
            <p:spPr>
              <a:xfrm>
                <a:off x="7637398" y="2759270"/>
                <a:ext cx="429895" cy="407034"/>
              </a:xfrm>
              <a:custGeom>
                <a:avLst/>
                <a:gdLst/>
                <a:ahLst/>
                <a:cxnLst/>
                <a:rect l="l" t="t" r="r" b="b"/>
                <a:pathLst>
                  <a:path w="429894" h="407035">
                    <a:moveTo>
                      <a:pt x="0" y="0"/>
                    </a:moveTo>
                    <a:lnTo>
                      <a:pt x="0" y="325856"/>
                    </a:lnTo>
                    <a:lnTo>
                      <a:pt x="47141" y="329288"/>
                    </a:lnTo>
                    <a:lnTo>
                      <a:pt x="92892" y="339388"/>
                    </a:lnTo>
                    <a:lnTo>
                      <a:pt x="136592" y="355861"/>
                    </a:lnTo>
                    <a:lnTo>
                      <a:pt x="177581" y="378415"/>
                    </a:lnTo>
                    <a:lnTo>
                      <a:pt x="215201" y="406755"/>
                    </a:lnTo>
                    <a:lnTo>
                      <a:pt x="429653" y="161785"/>
                    </a:lnTo>
                    <a:lnTo>
                      <a:pt x="388765" y="128702"/>
                    </a:lnTo>
                    <a:lnTo>
                      <a:pt x="345622" y="99205"/>
                    </a:lnTo>
                    <a:lnTo>
                      <a:pt x="300456" y="73375"/>
                    </a:lnTo>
                    <a:lnTo>
                      <a:pt x="253500" y="51296"/>
                    </a:lnTo>
                    <a:lnTo>
                      <a:pt x="204986" y="33047"/>
                    </a:lnTo>
                    <a:lnTo>
                      <a:pt x="155147" y="18711"/>
                    </a:lnTo>
                    <a:lnTo>
                      <a:pt x="104214" y="8370"/>
                    </a:lnTo>
                    <a:lnTo>
                      <a:pt x="52421" y="2106"/>
                    </a:lnTo>
                    <a:lnTo>
                      <a:pt x="0" y="0"/>
                    </a:lnTo>
                    <a:close/>
                  </a:path>
                </a:pathLst>
              </a:custGeom>
              <a:solidFill>
                <a:srgbClr val="E600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99" name="object 54">
                <a:extLst>
                  <a:ext uri="{FF2B5EF4-FFF2-40B4-BE49-F238E27FC236}">
                    <a16:creationId xmlns:a16="http://schemas.microsoft.com/office/drawing/2014/main" id="{BCF739BD-CD1A-4DCB-8B63-B16F3434A8E4}"/>
                  </a:ext>
                </a:extLst>
              </p:cNvPr>
              <p:cNvSpPr/>
              <p:nvPr/>
            </p:nvSpPr>
            <p:spPr>
              <a:xfrm>
                <a:off x="7628244" y="2750113"/>
                <a:ext cx="448945" cy="426720"/>
              </a:xfrm>
              <a:custGeom>
                <a:avLst/>
                <a:gdLst/>
                <a:ahLst/>
                <a:cxnLst/>
                <a:rect l="l" t="t" r="r" b="b"/>
                <a:pathLst>
                  <a:path w="448944" h="426720">
                    <a:moveTo>
                      <a:pt x="24422" y="0"/>
                    </a:moveTo>
                    <a:lnTo>
                      <a:pt x="6870" y="0"/>
                    </a:lnTo>
                    <a:lnTo>
                      <a:pt x="4572" y="762"/>
                    </a:lnTo>
                    <a:lnTo>
                      <a:pt x="762" y="4572"/>
                    </a:lnTo>
                    <a:lnTo>
                      <a:pt x="0" y="6870"/>
                    </a:lnTo>
                    <a:lnTo>
                      <a:pt x="0" y="340360"/>
                    </a:lnTo>
                    <a:lnTo>
                      <a:pt x="3810" y="344170"/>
                    </a:lnTo>
                    <a:lnTo>
                      <a:pt x="9156" y="344170"/>
                    </a:lnTo>
                    <a:lnTo>
                      <a:pt x="23647" y="344944"/>
                    </a:lnTo>
                    <a:lnTo>
                      <a:pt x="72965" y="350886"/>
                    </a:lnTo>
                    <a:lnTo>
                      <a:pt x="120646" y="364731"/>
                    </a:lnTo>
                    <a:lnTo>
                      <a:pt x="165618" y="385853"/>
                    </a:lnTo>
                    <a:lnTo>
                      <a:pt x="206806" y="413626"/>
                    </a:lnTo>
                    <a:lnTo>
                      <a:pt x="222072" y="426593"/>
                    </a:lnTo>
                    <a:lnTo>
                      <a:pt x="228168" y="425831"/>
                    </a:lnTo>
                    <a:lnTo>
                      <a:pt x="231228" y="422021"/>
                    </a:lnTo>
                    <a:lnTo>
                      <a:pt x="241923" y="409803"/>
                    </a:lnTo>
                    <a:lnTo>
                      <a:pt x="216725" y="409803"/>
                    </a:lnTo>
                    <a:lnTo>
                      <a:pt x="223184" y="402451"/>
                    </a:lnTo>
                    <a:lnTo>
                      <a:pt x="219024" y="399122"/>
                    </a:lnTo>
                    <a:lnTo>
                      <a:pt x="175683" y="369579"/>
                    </a:lnTo>
                    <a:lnTo>
                      <a:pt x="127898" y="347097"/>
                    </a:lnTo>
                    <a:lnTo>
                      <a:pt x="86476" y="335013"/>
                    </a:lnTo>
                    <a:lnTo>
                      <a:pt x="19075" y="335013"/>
                    </a:lnTo>
                    <a:lnTo>
                      <a:pt x="9918" y="325094"/>
                    </a:lnTo>
                    <a:lnTo>
                      <a:pt x="19075" y="325094"/>
                    </a:lnTo>
                    <a:lnTo>
                      <a:pt x="19075" y="19075"/>
                    </a:lnTo>
                    <a:lnTo>
                      <a:pt x="9156" y="19075"/>
                    </a:lnTo>
                    <a:lnTo>
                      <a:pt x="19075" y="9156"/>
                    </a:lnTo>
                    <a:lnTo>
                      <a:pt x="119422" y="9156"/>
                    </a:lnTo>
                    <a:lnTo>
                      <a:pt x="72604" y="2928"/>
                    </a:lnTo>
                    <a:lnTo>
                      <a:pt x="24422" y="0"/>
                    </a:lnTo>
                    <a:close/>
                  </a:path>
                  <a:path w="448944" h="426720">
                    <a:moveTo>
                      <a:pt x="223184" y="402451"/>
                    </a:moveTo>
                    <a:lnTo>
                      <a:pt x="216725" y="409803"/>
                    </a:lnTo>
                    <a:lnTo>
                      <a:pt x="230466" y="408279"/>
                    </a:lnTo>
                    <a:lnTo>
                      <a:pt x="223184" y="402451"/>
                    </a:lnTo>
                    <a:close/>
                  </a:path>
                  <a:path w="448944" h="426720">
                    <a:moveTo>
                      <a:pt x="425397" y="172280"/>
                    </a:moveTo>
                    <a:lnTo>
                      <a:pt x="223184" y="402451"/>
                    </a:lnTo>
                    <a:lnTo>
                      <a:pt x="230466" y="408279"/>
                    </a:lnTo>
                    <a:lnTo>
                      <a:pt x="216725" y="409803"/>
                    </a:lnTo>
                    <a:lnTo>
                      <a:pt x="241923" y="409803"/>
                    </a:lnTo>
                    <a:lnTo>
                      <a:pt x="444334" y="178574"/>
                    </a:lnTo>
                    <a:lnTo>
                      <a:pt x="432701" y="178574"/>
                    </a:lnTo>
                    <a:lnTo>
                      <a:pt x="425397" y="172280"/>
                    </a:lnTo>
                    <a:close/>
                  </a:path>
                  <a:path w="448944" h="426720">
                    <a:moveTo>
                      <a:pt x="9918" y="325094"/>
                    </a:moveTo>
                    <a:lnTo>
                      <a:pt x="19075" y="335013"/>
                    </a:lnTo>
                    <a:lnTo>
                      <a:pt x="19075" y="325552"/>
                    </a:lnTo>
                    <a:lnTo>
                      <a:pt x="9918" y="325094"/>
                    </a:lnTo>
                    <a:close/>
                  </a:path>
                  <a:path w="448944" h="426720">
                    <a:moveTo>
                      <a:pt x="19075" y="325552"/>
                    </a:moveTo>
                    <a:lnTo>
                      <a:pt x="19075" y="335013"/>
                    </a:lnTo>
                    <a:lnTo>
                      <a:pt x="86476" y="335013"/>
                    </a:lnTo>
                    <a:lnTo>
                      <a:pt x="77213" y="332310"/>
                    </a:lnTo>
                    <a:lnTo>
                      <a:pt x="25171" y="325856"/>
                    </a:lnTo>
                    <a:lnTo>
                      <a:pt x="19075" y="325552"/>
                    </a:lnTo>
                    <a:close/>
                  </a:path>
                  <a:path w="448944" h="426720">
                    <a:moveTo>
                      <a:pt x="19075" y="325094"/>
                    </a:moveTo>
                    <a:lnTo>
                      <a:pt x="9918" y="325094"/>
                    </a:lnTo>
                    <a:lnTo>
                      <a:pt x="19075" y="325552"/>
                    </a:lnTo>
                    <a:lnTo>
                      <a:pt x="19075" y="325094"/>
                    </a:lnTo>
                    <a:close/>
                  </a:path>
                  <a:path w="448944" h="426720">
                    <a:moveTo>
                      <a:pt x="431939" y="164833"/>
                    </a:moveTo>
                    <a:lnTo>
                      <a:pt x="425397" y="172280"/>
                    </a:lnTo>
                    <a:lnTo>
                      <a:pt x="432701" y="178574"/>
                    </a:lnTo>
                    <a:lnTo>
                      <a:pt x="431939" y="164833"/>
                    </a:lnTo>
                    <a:close/>
                  </a:path>
                  <a:path w="448944" h="426720">
                    <a:moveTo>
                      <a:pt x="446434" y="164833"/>
                    </a:moveTo>
                    <a:lnTo>
                      <a:pt x="431939" y="164833"/>
                    </a:lnTo>
                    <a:lnTo>
                      <a:pt x="432701" y="178574"/>
                    </a:lnTo>
                    <a:lnTo>
                      <a:pt x="444334" y="178574"/>
                    </a:lnTo>
                    <a:lnTo>
                      <a:pt x="445668" y="177050"/>
                    </a:lnTo>
                    <a:lnTo>
                      <a:pt x="447967" y="175526"/>
                    </a:lnTo>
                    <a:lnTo>
                      <a:pt x="448729" y="172466"/>
                    </a:lnTo>
                    <a:lnTo>
                      <a:pt x="447967" y="170180"/>
                    </a:lnTo>
                    <a:lnTo>
                      <a:pt x="447967" y="167894"/>
                    </a:lnTo>
                    <a:lnTo>
                      <a:pt x="447205" y="165595"/>
                    </a:lnTo>
                    <a:lnTo>
                      <a:pt x="446434" y="164833"/>
                    </a:lnTo>
                    <a:close/>
                  </a:path>
                  <a:path w="448944" h="426720">
                    <a:moveTo>
                      <a:pt x="119422" y="9156"/>
                    </a:moveTo>
                    <a:lnTo>
                      <a:pt x="19075" y="9156"/>
                    </a:lnTo>
                    <a:lnTo>
                      <a:pt x="19075" y="19075"/>
                    </a:lnTo>
                    <a:lnTo>
                      <a:pt x="24422" y="19075"/>
                    </a:lnTo>
                    <a:lnTo>
                      <a:pt x="76643" y="22225"/>
                    </a:lnTo>
                    <a:lnTo>
                      <a:pt x="128346" y="29784"/>
                    </a:lnTo>
                    <a:lnTo>
                      <a:pt x="179226" y="41607"/>
                    </a:lnTo>
                    <a:lnTo>
                      <a:pt x="228976" y="57545"/>
                    </a:lnTo>
                    <a:lnTo>
                      <a:pt x="277291" y="77450"/>
                    </a:lnTo>
                    <a:lnTo>
                      <a:pt x="323864" y="101176"/>
                    </a:lnTo>
                    <a:lnTo>
                      <a:pt x="368391" y="128575"/>
                    </a:lnTo>
                    <a:lnTo>
                      <a:pt x="410565" y="159499"/>
                    </a:lnTo>
                    <a:lnTo>
                      <a:pt x="425397" y="172280"/>
                    </a:lnTo>
                    <a:lnTo>
                      <a:pt x="431939" y="164833"/>
                    </a:lnTo>
                    <a:lnTo>
                      <a:pt x="446434" y="164833"/>
                    </a:lnTo>
                    <a:lnTo>
                      <a:pt x="444893" y="163309"/>
                    </a:lnTo>
                    <a:lnTo>
                      <a:pt x="383163" y="115582"/>
                    </a:lnTo>
                    <a:lnTo>
                      <a:pt x="342646" y="89968"/>
                    </a:lnTo>
                    <a:lnTo>
                      <a:pt x="300612" y="67444"/>
                    </a:lnTo>
                    <a:lnTo>
                      <a:pt x="257200" y="48059"/>
                    </a:lnTo>
                    <a:lnTo>
                      <a:pt x="212553" y="31865"/>
                    </a:lnTo>
                    <a:lnTo>
                      <a:pt x="166811" y="18911"/>
                    </a:lnTo>
                    <a:lnTo>
                      <a:pt x="120114" y="9248"/>
                    </a:lnTo>
                    <a:lnTo>
                      <a:pt x="119422" y="9156"/>
                    </a:lnTo>
                    <a:close/>
                  </a:path>
                  <a:path w="448944" h="426720">
                    <a:moveTo>
                      <a:pt x="19075" y="9156"/>
                    </a:moveTo>
                    <a:lnTo>
                      <a:pt x="9156" y="19075"/>
                    </a:lnTo>
                    <a:lnTo>
                      <a:pt x="19075" y="19075"/>
                    </a:lnTo>
                    <a:lnTo>
                      <a:pt x="19075" y="915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0" name="object 55">
                <a:extLst>
                  <a:ext uri="{FF2B5EF4-FFF2-40B4-BE49-F238E27FC236}">
                    <a16:creationId xmlns:a16="http://schemas.microsoft.com/office/drawing/2014/main" id="{D9593E55-9502-49EB-A626-3231A657C76A}"/>
                  </a:ext>
                </a:extLst>
              </p:cNvPr>
              <p:cNvSpPr/>
              <p:nvPr/>
            </p:nvSpPr>
            <p:spPr>
              <a:xfrm>
                <a:off x="7692525" y="2935037"/>
                <a:ext cx="592455" cy="1118870"/>
              </a:xfrm>
              <a:custGeom>
                <a:avLst/>
                <a:gdLst/>
                <a:ahLst/>
                <a:cxnLst/>
                <a:rect l="l" t="t" r="r" b="b"/>
                <a:pathLst>
                  <a:path w="592455" h="1118870">
                    <a:moveTo>
                      <a:pt x="380336" y="0"/>
                    </a:moveTo>
                    <a:lnTo>
                      <a:pt x="175596" y="240849"/>
                    </a:lnTo>
                    <a:lnTo>
                      <a:pt x="208395" y="275303"/>
                    </a:lnTo>
                    <a:lnTo>
                      <a:pt x="235668" y="314259"/>
                    </a:lnTo>
                    <a:lnTo>
                      <a:pt x="256962" y="356996"/>
                    </a:lnTo>
                    <a:lnTo>
                      <a:pt x="271819" y="402795"/>
                    </a:lnTo>
                    <a:lnTo>
                      <a:pt x="279788" y="450935"/>
                    </a:lnTo>
                    <a:lnTo>
                      <a:pt x="280908" y="498262"/>
                    </a:lnTo>
                    <a:lnTo>
                      <a:pt x="275416" y="544111"/>
                    </a:lnTo>
                    <a:lnTo>
                      <a:pt x="263746" y="587934"/>
                    </a:lnTo>
                    <a:lnTo>
                      <a:pt x="246332" y="629183"/>
                    </a:lnTo>
                    <a:lnTo>
                      <a:pt x="223606" y="667310"/>
                    </a:lnTo>
                    <a:lnTo>
                      <a:pt x="196003" y="701767"/>
                    </a:lnTo>
                    <a:lnTo>
                      <a:pt x="163956" y="732006"/>
                    </a:lnTo>
                    <a:lnTo>
                      <a:pt x="127898" y="757480"/>
                    </a:lnTo>
                    <a:lnTo>
                      <a:pt x="88264" y="777641"/>
                    </a:lnTo>
                    <a:lnTo>
                      <a:pt x="45487" y="791939"/>
                    </a:lnTo>
                    <a:lnTo>
                      <a:pt x="0" y="799828"/>
                    </a:lnTo>
                    <a:lnTo>
                      <a:pt x="29873" y="1118710"/>
                    </a:lnTo>
                    <a:lnTo>
                      <a:pt x="76728" y="1112174"/>
                    </a:lnTo>
                    <a:lnTo>
                      <a:pt x="122739" y="1102077"/>
                    </a:lnTo>
                    <a:lnTo>
                      <a:pt x="167719" y="1088504"/>
                    </a:lnTo>
                    <a:lnTo>
                      <a:pt x="211478" y="1071542"/>
                    </a:lnTo>
                    <a:lnTo>
                      <a:pt x="253831" y="1051276"/>
                    </a:lnTo>
                    <a:lnTo>
                      <a:pt x="294587" y="1027790"/>
                    </a:lnTo>
                    <a:lnTo>
                      <a:pt x="333560" y="1001172"/>
                    </a:lnTo>
                    <a:lnTo>
                      <a:pt x="370561" y="971505"/>
                    </a:lnTo>
                    <a:lnTo>
                      <a:pt x="405403" y="938876"/>
                    </a:lnTo>
                    <a:lnTo>
                      <a:pt x="437897" y="903371"/>
                    </a:lnTo>
                    <a:lnTo>
                      <a:pt x="467230" y="866320"/>
                    </a:lnTo>
                    <a:lnTo>
                      <a:pt x="493441" y="827724"/>
                    </a:lnTo>
                    <a:lnTo>
                      <a:pt x="516542" y="787755"/>
                    </a:lnTo>
                    <a:lnTo>
                      <a:pt x="536545" y="746590"/>
                    </a:lnTo>
                    <a:lnTo>
                      <a:pt x="553461" y="704402"/>
                    </a:lnTo>
                    <a:lnTo>
                      <a:pt x="567303" y="661367"/>
                    </a:lnTo>
                    <a:lnTo>
                      <a:pt x="578082" y="617659"/>
                    </a:lnTo>
                    <a:lnTo>
                      <a:pt x="585811" y="573452"/>
                    </a:lnTo>
                    <a:lnTo>
                      <a:pt x="590500" y="528921"/>
                    </a:lnTo>
                    <a:lnTo>
                      <a:pt x="592163" y="484241"/>
                    </a:lnTo>
                    <a:lnTo>
                      <a:pt x="590810" y="439587"/>
                    </a:lnTo>
                    <a:lnTo>
                      <a:pt x="586455" y="395132"/>
                    </a:lnTo>
                    <a:lnTo>
                      <a:pt x="579108" y="351052"/>
                    </a:lnTo>
                    <a:lnTo>
                      <a:pt x="568781" y="307521"/>
                    </a:lnTo>
                    <a:lnTo>
                      <a:pt x="555487" y="264714"/>
                    </a:lnTo>
                    <a:lnTo>
                      <a:pt x="539238" y="222806"/>
                    </a:lnTo>
                    <a:lnTo>
                      <a:pt x="520044" y="181970"/>
                    </a:lnTo>
                    <a:lnTo>
                      <a:pt x="497919" y="142382"/>
                    </a:lnTo>
                    <a:lnTo>
                      <a:pt x="472874" y="104217"/>
                    </a:lnTo>
                    <a:lnTo>
                      <a:pt x="444920" y="67648"/>
                    </a:lnTo>
                    <a:lnTo>
                      <a:pt x="414070" y="32851"/>
                    </a:lnTo>
                    <a:lnTo>
                      <a:pt x="380336" y="0"/>
                    </a:lnTo>
                    <a:close/>
                  </a:path>
                </a:pathLst>
              </a:custGeom>
              <a:solidFill>
                <a:srgbClr val="007A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1" name="object 56">
                <a:extLst>
                  <a:ext uri="{FF2B5EF4-FFF2-40B4-BE49-F238E27FC236}">
                    <a16:creationId xmlns:a16="http://schemas.microsoft.com/office/drawing/2014/main" id="{F89F4996-E5A5-4A0C-9BDA-FEDB4219133F}"/>
                  </a:ext>
                </a:extLst>
              </p:cNvPr>
              <p:cNvSpPr/>
              <p:nvPr/>
            </p:nvSpPr>
            <p:spPr>
              <a:xfrm>
                <a:off x="7074957" y="3574301"/>
                <a:ext cx="625475" cy="487680"/>
              </a:xfrm>
              <a:custGeom>
                <a:avLst/>
                <a:gdLst/>
                <a:ahLst/>
                <a:cxnLst/>
                <a:rect l="l" t="t" r="r" b="b"/>
                <a:pathLst>
                  <a:path w="625475" h="487679">
                    <a:moveTo>
                      <a:pt x="280835" y="0"/>
                    </a:moveTo>
                    <a:lnTo>
                      <a:pt x="0" y="164071"/>
                    </a:lnTo>
                    <a:lnTo>
                      <a:pt x="27013" y="206750"/>
                    </a:lnTo>
                    <a:lnTo>
                      <a:pt x="56950" y="246808"/>
                    </a:lnTo>
                    <a:lnTo>
                      <a:pt x="89617" y="284148"/>
                    </a:lnTo>
                    <a:lnTo>
                      <a:pt x="124824" y="318670"/>
                    </a:lnTo>
                    <a:lnTo>
                      <a:pt x="162380" y="350279"/>
                    </a:lnTo>
                    <a:lnTo>
                      <a:pt x="202093" y="378876"/>
                    </a:lnTo>
                    <a:lnTo>
                      <a:pt x="243771" y="404363"/>
                    </a:lnTo>
                    <a:lnTo>
                      <a:pt x="287225" y="426643"/>
                    </a:lnTo>
                    <a:lnTo>
                      <a:pt x="332261" y="445618"/>
                    </a:lnTo>
                    <a:lnTo>
                      <a:pt x="378690" y="461191"/>
                    </a:lnTo>
                    <a:lnTo>
                      <a:pt x="426319" y="473263"/>
                    </a:lnTo>
                    <a:lnTo>
                      <a:pt x="474958" y="481737"/>
                    </a:lnTo>
                    <a:lnTo>
                      <a:pt x="524415" y="486515"/>
                    </a:lnTo>
                    <a:lnTo>
                      <a:pt x="574498" y="487500"/>
                    </a:lnTo>
                    <a:lnTo>
                      <a:pt x="625017" y="484593"/>
                    </a:lnTo>
                    <a:lnTo>
                      <a:pt x="593833" y="161386"/>
                    </a:lnTo>
                    <a:lnTo>
                      <a:pt x="546538" y="161386"/>
                    </a:lnTo>
                    <a:lnTo>
                      <a:pt x="500407" y="155823"/>
                    </a:lnTo>
                    <a:lnTo>
                      <a:pt x="455957" y="143892"/>
                    </a:lnTo>
                    <a:lnTo>
                      <a:pt x="413815" y="125917"/>
                    </a:lnTo>
                    <a:lnTo>
                      <a:pt x="374605" y="102218"/>
                    </a:lnTo>
                    <a:lnTo>
                      <a:pt x="338955" y="73118"/>
                    </a:lnTo>
                    <a:lnTo>
                      <a:pt x="307490" y="38938"/>
                    </a:lnTo>
                    <a:lnTo>
                      <a:pt x="280835" y="0"/>
                    </a:lnTo>
                    <a:close/>
                  </a:path>
                  <a:path w="625475" h="487679">
                    <a:moveTo>
                      <a:pt x="593725" y="160261"/>
                    </a:moveTo>
                    <a:lnTo>
                      <a:pt x="546538" y="161386"/>
                    </a:lnTo>
                    <a:lnTo>
                      <a:pt x="593833" y="161386"/>
                    </a:lnTo>
                    <a:lnTo>
                      <a:pt x="593725" y="160261"/>
                    </a:lnTo>
                    <a:close/>
                  </a:path>
                </a:pathLst>
              </a:custGeom>
              <a:solidFill>
                <a:srgbClr val="F18B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2" name="object 57">
                <a:extLst>
                  <a:ext uri="{FF2B5EF4-FFF2-40B4-BE49-F238E27FC236}">
                    <a16:creationId xmlns:a16="http://schemas.microsoft.com/office/drawing/2014/main" id="{3D2E7E09-39E9-495D-A114-ECA44B18E6F0}"/>
                  </a:ext>
                </a:extLst>
              </p:cNvPr>
              <p:cNvSpPr/>
              <p:nvPr/>
            </p:nvSpPr>
            <p:spPr>
              <a:xfrm>
                <a:off x="7065044" y="3563619"/>
                <a:ext cx="645160" cy="508000"/>
              </a:xfrm>
              <a:custGeom>
                <a:avLst/>
                <a:gdLst/>
                <a:ahLst/>
                <a:cxnLst/>
                <a:rect l="l" t="t" r="r" b="b"/>
                <a:pathLst>
                  <a:path w="645159" h="508000">
                    <a:moveTo>
                      <a:pt x="290753" y="0"/>
                    </a:moveTo>
                    <a:lnTo>
                      <a:pt x="286181" y="2285"/>
                    </a:lnTo>
                    <a:lnTo>
                      <a:pt x="4584" y="166357"/>
                    </a:lnTo>
                    <a:lnTo>
                      <a:pt x="2285" y="167893"/>
                    </a:lnTo>
                    <a:lnTo>
                      <a:pt x="761" y="169417"/>
                    </a:lnTo>
                    <a:lnTo>
                      <a:pt x="761" y="172465"/>
                    </a:lnTo>
                    <a:lnTo>
                      <a:pt x="0" y="174751"/>
                    </a:lnTo>
                    <a:lnTo>
                      <a:pt x="0" y="177050"/>
                    </a:lnTo>
                    <a:lnTo>
                      <a:pt x="1523" y="179336"/>
                    </a:lnTo>
                    <a:lnTo>
                      <a:pt x="13741" y="199936"/>
                    </a:lnTo>
                    <a:lnTo>
                      <a:pt x="40840" y="239544"/>
                    </a:lnTo>
                    <a:lnTo>
                      <a:pt x="70440" y="276744"/>
                    </a:lnTo>
                    <a:lnTo>
                      <a:pt x="102385" y="311461"/>
                    </a:lnTo>
                    <a:lnTo>
                      <a:pt x="136521" y="343617"/>
                    </a:lnTo>
                    <a:lnTo>
                      <a:pt x="172690" y="373138"/>
                    </a:lnTo>
                    <a:lnTo>
                      <a:pt x="210739" y="399948"/>
                    </a:lnTo>
                    <a:lnTo>
                      <a:pt x="250510" y="423970"/>
                    </a:lnTo>
                    <a:lnTo>
                      <a:pt x="291849" y="445130"/>
                    </a:lnTo>
                    <a:lnTo>
                      <a:pt x="334600" y="463350"/>
                    </a:lnTo>
                    <a:lnTo>
                      <a:pt x="378607" y="478557"/>
                    </a:lnTo>
                    <a:lnTo>
                      <a:pt x="423715" y="490673"/>
                    </a:lnTo>
                    <a:lnTo>
                      <a:pt x="469767" y="499622"/>
                    </a:lnTo>
                    <a:lnTo>
                      <a:pt x="516609" y="505330"/>
                    </a:lnTo>
                    <a:lnTo>
                      <a:pt x="564084" y="507720"/>
                    </a:lnTo>
                    <a:lnTo>
                      <a:pt x="612038" y="506717"/>
                    </a:lnTo>
                    <a:lnTo>
                      <a:pt x="635698" y="504431"/>
                    </a:lnTo>
                    <a:lnTo>
                      <a:pt x="638746" y="504431"/>
                    </a:lnTo>
                    <a:lnTo>
                      <a:pt x="641045" y="503669"/>
                    </a:lnTo>
                    <a:lnTo>
                      <a:pt x="644080" y="499097"/>
                    </a:lnTo>
                    <a:lnTo>
                      <a:pt x="644855" y="496798"/>
                    </a:lnTo>
                    <a:lnTo>
                      <a:pt x="644855" y="496036"/>
                    </a:lnTo>
                    <a:lnTo>
                      <a:pt x="625779" y="496036"/>
                    </a:lnTo>
                    <a:lnTo>
                      <a:pt x="625055" y="488531"/>
                    </a:lnTo>
                    <a:lnTo>
                      <a:pt x="560439" y="488531"/>
                    </a:lnTo>
                    <a:lnTo>
                      <a:pt x="510992" y="485656"/>
                    </a:lnTo>
                    <a:lnTo>
                      <a:pt x="462345" y="479105"/>
                    </a:lnTo>
                    <a:lnTo>
                      <a:pt x="414673" y="468964"/>
                    </a:lnTo>
                    <a:lnTo>
                      <a:pt x="368149" y="455320"/>
                    </a:lnTo>
                    <a:lnTo>
                      <a:pt x="322947" y="438261"/>
                    </a:lnTo>
                    <a:lnTo>
                      <a:pt x="279241" y="417872"/>
                    </a:lnTo>
                    <a:lnTo>
                      <a:pt x="237204" y="394242"/>
                    </a:lnTo>
                    <a:lnTo>
                      <a:pt x="197010" y="367457"/>
                    </a:lnTo>
                    <a:lnTo>
                      <a:pt x="158833" y="337604"/>
                    </a:lnTo>
                    <a:lnTo>
                      <a:pt x="122847" y="304771"/>
                    </a:lnTo>
                    <a:lnTo>
                      <a:pt x="89225" y="269043"/>
                    </a:lnTo>
                    <a:lnTo>
                      <a:pt x="58141" y="230509"/>
                    </a:lnTo>
                    <a:lnTo>
                      <a:pt x="29768" y="189255"/>
                    </a:lnTo>
                    <a:lnTo>
                      <a:pt x="25537" y="182384"/>
                    </a:lnTo>
                    <a:lnTo>
                      <a:pt x="14503" y="182384"/>
                    </a:lnTo>
                    <a:lnTo>
                      <a:pt x="17551" y="169417"/>
                    </a:lnTo>
                    <a:lnTo>
                      <a:pt x="36862" y="169417"/>
                    </a:lnTo>
                    <a:lnTo>
                      <a:pt x="287920" y="23819"/>
                    </a:lnTo>
                    <a:lnTo>
                      <a:pt x="283121" y="16027"/>
                    </a:lnTo>
                    <a:lnTo>
                      <a:pt x="305257" y="16027"/>
                    </a:lnTo>
                    <a:lnTo>
                      <a:pt x="299148" y="6108"/>
                    </a:lnTo>
                    <a:lnTo>
                      <a:pt x="296862" y="1523"/>
                    </a:lnTo>
                    <a:lnTo>
                      <a:pt x="290753" y="0"/>
                    </a:lnTo>
                    <a:close/>
                  </a:path>
                  <a:path w="645159" h="508000">
                    <a:moveTo>
                      <a:pt x="634174" y="485355"/>
                    </a:moveTo>
                    <a:lnTo>
                      <a:pt x="624836" y="486258"/>
                    </a:lnTo>
                    <a:lnTo>
                      <a:pt x="625779" y="496036"/>
                    </a:lnTo>
                    <a:lnTo>
                      <a:pt x="634174" y="485355"/>
                    </a:lnTo>
                    <a:close/>
                  </a:path>
                  <a:path w="645159" h="508000">
                    <a:moveTo>
                      <a:pt x="643971" y="485355"/>
                    </a:moveTo>
                    <a:lnTo>
                      <a:pt x="634174" y="485355"/>
                    </a:lnTo>
                    <a:lnTo>
                      <a:pt x="625779" y="496036"/>
                    </a:lnTo>
                    <a:lnTo>
                      <a:pt x="644855" y="496036"/>
                    </a:lnTo>
                    <a:lnTo>
                      <a:pt x="644855" y="494512"/>
                    </a:lnTo>
                    <a:lnTo>
                      <a:pt x="643971" y="485355"/>
                    </a:lnTo>
                    <a:close/>
                  </a:path>
                  <a:path w="645159" h="508000">
                    <a:moveTo>
                      <a:pt x="624836" y="486258"/>
                    </a:moveTo>
                    <a:lnTo>
                      <a:pt x="610514" y="487641"/>
                    </a:lnTo>
                    <a:lnTo>
                      <a:pt x="560439" y="488531"/>
                    </a:lnTo>
                    <a:lnTo>
                      <a:pt x="625055" y="488531"/>
                    </a:lnTo>
                    <a:lnTo>
                      <a:pt x="624836" y="486258"/>
                    </a:lnTo>
                    <a:close/>
                  </a:path>
                  <a:path w="645159" h="508000">
                    <a:moveTo>
                      <a:pt x="613709" y="171703"/>
                    </a:moveTo>
                    <a:lnTo>
                      <a:pt x="594486" y="171703"/>
                    </a:lnTo>
                    <a:lnTo>
                      <a:pt x="604405" y="180860"/>
                    </a:lnTo>
                    <a:lnTo>
                      <a:pt x="595424" y="181421"/>
                    </a:lnTo>
                    <a:lnTo>
                      <a:pt x="624836" y="486258"/>
                    </a:lnTo>
                    <a:lnTo>
                      <a:pt x="634174" y="485355"/>
                    </a:lnTo>
                    <a:lnTo>
                      <a:pt x="643971" y="485355"/>
                    </a:lnTo>
                    <a:lnTo>
                      <a:pt x="613709" y="171703"/>
                    </a:lnTo>
                    <a:close/>
                  </a:path>
                  <a:path w="645159" h="508000">
                    <a:moveTo>
                      <a:pt x="17551" y="169417"/>
                    </a:moveTo>
                    <a:lnTo>
                      <a:pt x="14503" y="182384"/>
                    </a:lnTo>
                    <a:lnTo>
                      <a:pt x="22633" y="177669"/>
                    </a:lnTo>
                    <a:lnTo>
                      <a:pt x="17551" y="169417"/>
                    </a:lnTo>
                    <a:close/>
                  </a:path>
                  <a:path w="645159" h="508000">
                    <a:moveTo>
                      <a:pt x="22633" y="177669"/>
                    </a:moveTo>
                    <a:lnTo>
                      <a:pt x="14503" y="182384"/>
                    </a:lnTo>
                    <a:lnTo>
                      <a:pt x="25537" y="182384"/>
                    </a:lnTo>
                    <a:lnTo>
                      <a:pt x="22633" y="177669"/>
                    </a:lnTo>
                    <a:close/>
                  </a:path>
                  <a:path w="645159" h="508000">
                    <a:moveTo>
                      <a:pt x="305257" y="16027"/>
                    </a:moveTo>
                    <a:lnTo>
                      <a:pt x="283121" y="16027"/>
                    </a:lnTo>
                    <a:lnTo>
                      <a:pt x="296100" y="19075"/>
                    </a:lnTo>
                    <a:lnTo>
                      <a:pt x="287920" y="23819"/>
                    </a:lnTo>
                    <a:lnTo>
                      <a:pt x="319819" y="67197"/>
                    </a:lnTo>
                    <a:lnTo>
                      <a:pt x="356189" y="102905"/>
                    </a:lnTo>
                    <a:lnTo>
                      <a:pt x="397411" y="132594"/>
                    </a:lnTo>
                    <a:lnTo>
                      <a:pt x="442553" y="155786"/>
                    </a:lnTo>
                    <a:lnTo>
                      <a:pt x="490686" y="172006"/>
                    </a:lnTo>
                    <a:lnTo>
                      <a:pt x="540879" y="180777"/>
                    </a:lnTo>
                    <a:lnTo>
                      <a:pt x="592200" y="181622"/>
                    </a:lnTo>
                    <a:lnTo>
                      <a:pt x="595424" y="181421"/>
                    </a:lnTo>
                    <a:lnTo>
                      <a:pt x="594486" y="171703"/>
                    </a:lnTo>
                    <a:lnTo>
                      <a:pt x="613709" y="171703"/>
                    </a:lnTo>
                    <a:lnTo>
                      <a:pt x="613562" y="170179"/>
                    </a:lnTo>
                    <a:lnTo>
                      <a:pt x="612787" y="164833"/>
                    </a:lnTo>
                    <a:lnTo>
                      <a:pt x="610052" y="162547"/>
                    </a:lnTo>
                    <a:lnTo>
                      <a:pt x="591438" y="162547"/>
                    </a:lnTo>
                    <a:lnTo>
                      <a:pt x="542723" y="161818"/>
                    </a:lnTo>
                    <a:lnTo>
                      <a:pt x="495341" y="153615"/>
                    </a:lnTo>
                    <a:lnTo>
                      <a:pt x="450059" y="138382"/>
                    </a:lnTo>
                    <a:lnTo>
                      <a:pt x="407644" y="116563"/>
                    </a:lnTo>
                    <a:lnTo>
                      <a:pt x="368860" y="88601"/>
                    </a:lnTo>
                    <a:lnTo>
                      <a:pt x="334476" y="54941"/>
                    </a:lnTo>
                    <a:lnTo>
                      <a:pt x="305257" y="16027"/>
                    </a:lnTo>
                    <a:close/>
                  </a:path>
                  <a:path w="645159" h="508000">
                    <a:moveTo>
                      <a:pt x="594486" y="171703"/>
                    </a:moveTo>
                    <a:lnTo>
                      <a:pt x="595424" y="181421"/>
                    </a:lnTo>
                    <a:lnTo>
                      <a:pt x="604405" y="180860"/>
                    </a:lnTo>
                    <a:lnTo>
                      <a:pt x="594486" y="171703"/>
                    </a:lnTo>
                    <a:close/>
                  </a:path>
                  <a:path w="645159" h="508000">
                    <a:moveTo>
                      <a:pt x="36862" y="169417"/>
                    </a:moveTo>
                    <a:lnTo>
                      <a:pt x="17551" y="169417"/>
                    </a:lnTo>
                    <a:lnTo>
                      <a:pt x="22633" y="177669"/>
                    </a:lnTo>
                    <a:lnTo>
                      <a:pt x="36862" y="169417"/>
                    </a:lnTo>
                    <a:close/>
                  </a:path>
                  <a:path w="645159" h="508000">
                    <a:moveTo>
                      <a:pt x="608228" y="161023"/>
                    </a:moveTo>
                    <a:lnTo>
                      <a:pt x="602881" y="161785"/>
                    </a:lnTo>
                    <a:lnTo>
                      <a:pt x="591438" y="162547"/>
                    </a:lnTo>
                    <a:lnTo>
                      <a:pt x="610052" y="162547"/>
                    </a:lnTo>
                    <a:lnTo>
                      <a:pt x="608228" y="161023"/>
                    </a:lnTo>
                    <a:close/>
                  </a:path>
                  <a:path w="645159" h="508000">
                    <a:moveTo>
                      <a:pt x="283121" y="16027"/>
                    </a:moveTo>
                    <a:lnTo>
                      <a:pt x="287920" y="23819"/>
                    </a:lnTo>
                    <a:lnTo>
                      <a:pt x="296100" y="19075"/>
                    </a:lnTo>
                    <a:lnTo>
                      <a:pt x="283121" y="16027"/>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3" name="object 58">
                <a:extLst>
                  <a:ext uri="{FF2B5EF4-FFF2-40B4-BE49-F238E27FC236}">
                    <a16:creationId xmlns:a16="http://schemas.microsoft.com/office/drawing/2014/main" id="{B0759939-354D-4B46-BA1E-B0A1B22BE174}"/>
                  </a:ext>
                </a:extLst>
              </p:cNvPr>
              <p:cNvSpPr/>
              <p:nvPr/>
            </p:nvSpPr>
            <p:spPr>
              <a:xfrm>
                <a:off x="6986645" y="2795894"/>
                <a:ext cx="543560" cy="942975"/>
              </a:xfrm>
              <a:custGeom>
                <a:avLst/>
                <a:gdLst/>
                <a:ahLst/>
                <a:cxnLst/>
                <a:rect l="l" t="t" r="r" b="b"/>
                <a:pathLst>
                  <a:path w="543559" h="942975">
                    <a:moveTo>
                      <a:pt x="436315" y="0"/>
                    </a:moveTo>
                    <a:lnTo>
                      <a:pt x="378411" y="23374"/>
                    </a:lnTo>
                    <a:lnTo>
                      <a:pt x="323374" y="51892"/>
                    </a:lnTo>
                    <a:lnTo>
                      <a:pt x="282299" y="77874"/>
                    </a:lnTo>
                    <a:lnTo>
                      <a:pt x="243815" y="106381"/>
                    </a:lnTo>
                    <a:lnTo>
                      <a:pt x="207966" y="137242"/>
                    </a:lnTo>
                    <a:lnTo>
                      <a:pt x="174800" y="170284"/>
                    </a:lnTo>
                    <a:lnTo>
                      <a:pt x="144360" y="205336"/>
                    </a:lnTo>
                    <a:lnTo>
                      <a:pt x="116694" y="242227"/>
                    </a:lnTo>
                    <a:lnTo>
                      <a:pt x="91846" y="280784"/>
                    </a:lnTo>
                    <a:lnTo>
                      <a:pt x="69862" y="320837"/>
                    </a:lnTo>
                    <a:lnTo>
                      <a:pt x="50787" y="362214"/>
                    </a:lnTo>
                    <a:lnTo>
                      <a:pt x="34668" y="404742"/>
                    </a:lnTo>
                    <a:lnTo>
                      <a:pt x="21549" y="448251"/>
                    </a:lnTo>
                    <a:lnTo>
                      <a:pt x="11476" y="492568"/>
                    </a:lnTo>
                    <a:lnTo>
                      <a:pt x="4491" y="537579"/>
                    </a:lnTo>
                    <a:lnTo>
                      <a:pt x="653" y="582944"/>
                    </a:lnTo>
                    <a:lnTo>
                      <a:pt x="0" y="628785"/>
                    </a:lnTo>
                    <a:lnTo>
                      <a:pt x="2561" y="674496"/>
                    </a:lnTo>
                    <a:lnTo>
                      <a:pt x="8403" y="720283"/>
                    </a:lnTo>
                    <a:lnTo>
                      <a:pt x="17565" y="765850"/>
                    </a:lnTo>
                    <a:lnTo>
                      <a:pt x="30093" y="811025"/>
                    </a:lnTo>
                    <a:lnTo>
                      <a:pt x="46031" y="855636"/>
                    </a:lnTo>
                    <a:lnTo>
                      <a:pt x="65426" y="899511"/>
                    </a:lnTo>
                    <a:lnTo>
                      <a:pt x="88322" y="942479"/>
                    </a:lnTo>
                    <a:lnTo>
                      <a:pt x="369157" y="778408"/>
                    </a:lnTo>
                    <a:lnTo>
                      <a:pt x="361885" y="764969"/>
                    </a:lnTo>
                    <a:lnTo>
                      <a:pt x="355041" y="751027"/>
                    </a:lnTo>
                    <a:lnTo>
                      <a:pt x="348769" y="736656"/>
                    </a:lnTo>
                    <a:lnTo>
                      <a:pt x="343211" y="721931"/>
                    </a:lnTo>
                    <a:lnTo>
                      <a:pt x="330805" y="675435"/>
                    </a:lnTo>
                    <a:lnTo>
                      <a:pt x="325434" y="628785"/>
                    </a:lnTo>
                    <a:lnTo>
                      <a:pt x="326792" y="582619"/>
                    </a:lnTo>
                    <a:lnTo>
                      <a:pt x="334591" y="537523"/>
                    </a:lnTo>
                    <a:lnTo>
                      <a:pt x="348471" y="494303"/>
                    </a:lnTo>
                    <a:lnTo>
                      <a:pt x="368179" y="453432"/>
                    </a:lnTo>
                    <a:lnTo>
                      <a:pt x="393392" y="415605"/>
                    </a:lnTo>
                    <a:lnTo>
                      <a:pt x="423802" y="381463"/>
                    </a:lnTo>
                    <a:lnTo>
                      <a:pt x="459105" y="351646"/>
                    </a:lnTo>
                    <a:lnTo>
                      <a:pt x="498993" y="326792"/>
                    </a:lnTo>
                    <a:lnTo>
                      <a:pt x="543160" y="307543"/>
                    </a:lnTo>
                    <a:lnTo>
                      <a:pt x="436315" y="0"/>
                    </a:lnTo>
                    <a:close/>
                  </a:path>
                </a:pathLst>
              </a:custGeom>
              <a:solidFill>
                <a:srgbClr val="8FBE2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4" name="object 59">
                <a:extLst>
                  <a:ext uri="{FF2B5EF4-FFF2-40B4-BE49-F238E27FC236}">
                    <a16:creationId xmlns:a16="http://schemas.microsoft.com/office/drawing/2014/main" id="{EBD54172-EC0B-4EC8-9ED9-D82A4BDE5B5E}"/>
                  </a:ext>
                </a:extLst>
              </p:cNvPr>
              <p:cNvSpPr/>
              <p:nvPr/>
            </p:nvSpPr>
            <p:spPr>
              <a:xfrm>
                <a:off x="6976634" y="2785975"/>
                <a:ext cx="565150" cy="962660"/>
              </a:xfrm>
              <a:custGeom>
                <a:avLst/>
                <a:gdLst/>
                <a:ahLst/>
                <a:cxnLst/>
                <a:rect l="l" t="t" r="r" b="b"/>
                <a:pathLst>
                  <a:path w="565150" h="962660">
                    <a:moveTo>
                      <a:pt x="447855" y="0"/>
                    </a:moveTo>
                    <a:lnTo>
                      <a:pt x="445557" y="0"/>
                    </a:lnTo>
                    <a:lnTo>
                      <a:pt x="442509" y="762"/>
                    </a:lnTo>
                    <a:lnTo>
                      <a:pt x="384709" y="24234"/>
                    </a:lnTo>
                    <a:lnTo>
                      <a:pt x="343409" y="45013"/>
                    </a:lnTo>
                    <a:lnTo>
                      <a:pt x="304160" y="68303"/>
                    </a:lnTo>
                    <a:lnTo>
                      <a:pt x="267020" y="93961"/>
                    </a:lnTo>
                    <a:lnTo>
                      <a:pt x="232045" y="121844"/>
                    </a:lnTo>
                    <a:lnTo>
                      <a:pt x="199291" y="151810"/>
                    </a:lnTo>
                    <a:lnTo>
                      <a:pt x="168815" y="183717"/>
                    </a:lnTo>
                    <a:lnTo>
                      <a:pt x="140672" y="217420"/>
                    </a:lnTo>
                    <a:lnTo>
                      <a:pt x="114919" y="252779"/>
                    </a:lnTo>
                    <a:lnTo>
                      <a:pt x="91613" y="289650"/>
                    </a:lnTo>
                    <a:lnTo>
                      <a:pt x="70810" y="327891"/>
                    </a:lnTo>
                    <a:lnTo>
                      <a:pt x="52566" y="367359"/>
                    </a:lnTo>
                    <a:lnTo>
                      <a:pt x="36937" y="407911"/>
                    </a:lnTo>
                    <a:lnTo>
                      <a:pt x="23980" y="449405"/>
                    </a:lnTo>
                    <a:lnTo>
                      <a:pt x="13752" y="491698"/>
                    </a:lnTo>
                    <a:lnTo>
                      <a:pt x="6308" y="534648"/>
                    </a:lnTo>
                    <a:lnTo>
                      <a:pt x="1705" y="578112"/>
                    </a:lnTo>
                    <a:lnTo>
                      <a:pt x="0" y="621948"/>
                    </a:lnTo>
                    <a:lnTo>
                      <a:pt x="1247" y="666012"/>
                    </a:lnTo>
                    <a:lnTo>
                      <a:pt x="5505" y="710162"/>
                    </a:lnTo>
                    <a:lnTo>
                      <a:pt x="12830" y="754256"/>
                    </a:lnTo>
                    <a:lnTo>
                      <a:pt x="23277" y="798150"/>
                    </a:lnTo>
                    <a:lnTo>
                      <a:pt x="36902" y="841703"/>
                    </a:lnTo>
                    <a:lnTo>
                      <a:pt x="53764" y="884772"/>
                    </a:lnTo>
                    <a:lnTo>
                      <a:pt x="73917" y="927214"/>
                    </a:lnTo>
                    <a:lnTo>
                      <a:pt x="89931" y="956983"/>
                    </a:lnTo>
                    <a:lnTo>
                      <a:pt x="90706" y="959269"/>
                    </a:lnTo>
                    <a:lnTo>
                      <a:pt x="92992" y="960793"/>
                    </a:lnTo>
                    <a:lnTo>
                      <a:pt x="95278" y="961555"/>
                    </a:lnTo>
                    <a:lnTo>
                      <a:pt x="98326" y="962317"/>
                    </a:lnTo>
                    <a:lnTo>
                      <a:pt x="100625" y="961555"/>
                    </a:lnTo>
                    <a:lnTo>
                      <a:pt x="102911" y="960031"/>
                    </a:lnTo>
                    <a:lnTo>
                      <a:pt x="123956" y="947826"/>
                    </a:lnTo>
                    <a:lnTo>
                      <a:pt x="106721" y="947826"/>
                    </a:lnTo>
                    <a:lnTo>
                      <a:pt x="92992" y="944003"/>
                    </a:lnTo>
                    <a:lnTo>
                      <a:pt x="101879" y="938825"/>
                    </a:lnTo>
                    <a:lnTo>
                      <a:pt x="90706" y="918057"/>
                    </a:lnTo>
                    <a:lnTo>
                      <a:pt x="70430" y="875164"/>
                    </a:lnTo>
                    <a:lnTo>
                      <a:pt x="53613" y="831603"/>
                    </a:lnTo>
                    <a:lnTo>
                      <a:pt x="40194" y="787533"/>
                    </a:lnTo>
                    <a:lnTo>
                      <a:pt x="30112" y="743111"/>
                    </a:lnTo>
                    <a:lnTo>
                      <a:pt x="23305" y="698496"/>
                    </a:lnTo>
                    <a:lnTo>
                      <a:pt x="19713" y="653847"/>
                    </a:lnTo>
                    <a:lnTo>
                      <a:pt x="19275" y="609320"/>
                    </a:lnTo>
                    <a:lnTo>
                      <a:pt x="21928" y="565075"/>
                    </a:lnTo>
                    <a:lnTo>
                      <a:pt x="27611" y="521269"/>
                    </a:lnTo>
                    <a:lnTo>
                      <a:pt x="36264" y="478060"/>
                    </a:lnTo>
                    <a:lnTo>
                      <a:pt x="47825" y="435607"/>
                    </a:lnTo>
                    <a:lnTo>
                      <a:pt x="62279" y="393959"/>
                    </a:lnTo>
                    <a:lnTo>
                      <a:pt x="79426" y="353600"/>
                    </a:lnTo>
                    <a:lnTo>
                      <a:pt x="99343" y="314363"/>
                    </a:lnTo>
                    <a:lnTo>
                      <a:pt x="121924" y="276513"/>
                    </a:lnTo>
                    <a:lnTo>
                      <a:pt x="147106" y="240210"/>
                    </a:lnTo>
                    <a:lnTo>
                      <a:pt x="174829" y="205611"/>
                    </a:lnTo>
                    <a:lnTo>
                      <a:pt x="205031" y="172875"/>
                    </a:lnTo>
                    <a:lnTo>
                      <a:pt x="237651" y="142159"/>
                    </a:lnTo>
                    <a:lnTo>
                      <a:pt x="272628" y="113621"/>
                    </a:lnTo>
                    <a:lnTo>
                      <a:pt x="309900" y="87421"/>
                    </a:lnTo>
                    <a:lnTo>
                      <a:pt x="349406" y="63715"/>
                    </a:lnTo>
                    <a:lnTo>
                      <a:pt x="391085" y="42663"/>
                    </a:lnTo>
                    <a:lnTo>
                      <a:pt x="434876" y="24422"/>
                    </a:lnTo>
                    <a:lnTo>
                      <a:pt x="440447" y="22368"/>
                    </a:lnTo>
                    <a:lnTo>
                      <a:pt x="437162" y="12979"/>
                    </a:lnTo>
                    <a:lnTo>
                      <a:pt x="456851" y="12979"/>
                    </a:lnTo>
                    <a:lnTo>
                      <a:pt x="454713" y="6870"/>
                    </a:lnTo>
                    <a:lnTo>
                      <a:pt x="453951" y="4584"/>
                    </a:lnTo>
                    <a:lnTo>
                      <a:pt x="452427" y="2286"/>
                    </a:lnTo>
                    <a:lnTo>
                      <a:pt x="450141" y="1524"/>
                    </a:lnTo>
                    <a:lnTo>
                      <a:pt x="447855" y="0"/>
                    </a:lnTo>
                    <a:close/>
                  </a:path>
                  <a:path w="565150" h="962660">
                    <a:moveTo>
                      <a:pt x="101879" y="938825"/>
                    </a:moveTo>
                    <a:lnTo>
                      <a:pt x="92992" y="944003"/>
                    </a:lnTo>
                    <a:lnTo>
                      <a:pt x="106721" y="947826"/>
                    </a:lnTo>
                    <a:lnTo>
                      <a:pt x="101879" y="938825"/>
                    </a:lnTo>
                    <a:close/>
                  </a:path>
                  <a:path w="565150" h="962660">
                    <a:moveTo>
                      <a:pt x="366496" y="784647"/>
                    </a:moveTo>
                    <a:lnTo>
                      <a:pt x="101879" y="938825"/>
                    </a:lnTo>
                    <a:lnTo>
                      <a:pt x="106721" y="947826"/>
                    </a:lnTo>
                    <a:lnTo>
                      <a:pt x="123956" y="947826"/>
                    </a:lnTo>
                    <a:lnTo>
                      <a:pt x="384508" y="796721"/>
                    </a:lnTo>
                    <a:lnTo>
                      <a:pt x="389093" y="793661"/>
                    </a:lnTo>
                    <a:lnTo>
                      <a:pt x="389310" y="792899"/>
                    </a:lnTo>
                    <a:lnTo>
                      <a:pt x="371541" y="792899"/>
                    </a:lnTo>
                    <a:lnTo>
                      <a:pt x="366496" y="784647"/>
                    </a:lnTo>
                    <a:close/>
                  </a:path>
                  <a:path w="565150" h="962660">
                    <a:moveTo>
                      <a:pt x="374589" y="779932"/>
                    </a:moveTo>
                    <a:lnTo>
                      <a:pt x="366496" y="784647"/>
                    </a:lnTo>
                    <a:lnTo>
                      <a:pt x="371541" y="792899"/>
                    </a:lnTo>
                    <a:lnTo>
                      <a:pt x="374589" y="779932"/>
                    </a:lnTo>
                    <a:close/>
                  </a:path>
                  <a:path w="565150" h="962660">
                    <a:moveTo>
                      <a:pt x="385541" y="779932"/>
                    </a:moveTo>
                    <a:lnTo>
                      <a:pt x="374589" y="779932"/>
                    </a:lnTo>
                    <a:lnTo>
                      <a:pt x="371541" y="792899"/>
                    </a:lnTo>
                    <a:lnTo>
                      <a:pt x="389310" y="792899"/>
                    </a:lnTo>
                    <a:lnTo>
                      <a:pt x="390617" y="788327"/>
                    </a:lnTo>
                    <a:lnTo>
                      <a:pt x="387556" y="783742"/>
                    </a:lnTo>
                    <a:lnTo>
                      <a:pt x="385541" y="779932"/>
                    </a:lnTo>
                    <a:close/>
                  </a:path>
                  <a:path w="565150" h="962660">
                    <a:moveTo>
                      <a:pt x="541675" y="311680"/>
                    </a:moveTo>
                    <a:lnTo>
                      <a:pt x="491207" y="336030"/>
                    </a:lnTo>
                    <a:lnTo>
                      <a:pt x="452189" y="362744"/>
                    </a:lnTo>
                    <a:lnTo>
                      <a:pt x="418000" y="393959"/>
                    </a:lnTo>
                    <a:lnTo>
                      <a:pt x="388855" y="429081"/>
                    </a:lnTo>
                    <a:lnTo>
                      <a:pt x="364970" y="467512"/>
                    </a:lnTo>
                    <a:lnTo>
                      <a:pt x="346560" y="508658"/>
                    </a:lnTo>
                    <a:lnTo>
                      <a:pt x="333841" y="551923"/>
                    </a:lnTo>
                    <a:lnTo>
                      <a:pt x="327028" y="596710"/>
                    </a:lnTo>
                    <a:lnTo>
                      <a:pt x="326337" y="642424"/>
                    </a:lnTo>
                    <a:lnTo>
                      <a:pt x="331982" y="688469"/>
                    </a:lnTo>
                    <a:lnTo>
                      <a:pt x="344180" y="734250"/>
                    </a:lnTo>
                    <a:lnTo>
                      <a:pt x="363146" y="779170"/>
                    </a:lnTo>
                    <a:lnTo>
                      <a:pt x="366496" y="784647"/>
                    </a:lnTo>
                    <a:lnTo>
                      <a:pt x="374589" y="779932"/>
                    </a:lnTo>
                    <a:lnTo>
                      <a:pt x="385541" y="779932"/>
                    </a:lnTo>
                    <a:lnTo>
                      <a:pt x="380698" y="770775"/>
                    </a:lnTo>
                    <a:lnTo>
                      <a:pt x="362539" y="728834"/>
                    </a:lnTo>
                    <a:lnTo>
                      <a:pt x="350831" y="685924"/>
                    </a:lnTo>
                    <a:lnTo>
                      <a:pt x="345358" y="642629"/>
                    </a:lnTo>
                    <a:lnTo>
                      <a:pt x="345903" y="599532"/>
                    </a:lnTo>
                    <a:lnTo>
                      <a:pt x="352250" y="557218"/>
                    </a:lnTo>
                    <a:lnTo>
                      <a:pt x="364183" y="516270"/>
                    </a:lnTo>
                    <a:lnTo>
                      <a:pt x="381485" y="477273"/>
                    </a:lnTo>
                    <a:lnTo>
                      <a:pt x="403940" y="440809"/>
                    </a:lnTo>
                    <a:lnTo>
                      <a:pt x="431331" y="407462"/>
                    </a:lnTo>
                    <a:lnTo>
                      <a:pt x="463442" y="377817"/>
                    </a:lnTo>
                    <a:lnTo>
                      <a:pt x="500057" y="352456"/>
                    </a:lnTo>
                    <a:lnTo>
                      <a:pt x="540959" y="331965"/>
                    </a:lnTo>
                    <a:lnTo>
                      <a:pt x="556974" y="326618"/>
                    </a:lnTo>
                    <a:lnTo>
                      <a:pt x="561559" y="324332"/>
                    </a:lnTo>
                    <a:lnTo>
                      <a:pt x="563736" y="320522"/>
                    </a:lnTo>
                    <a:lnTo>
                      <a:pt x="544769" y="320522"/>
                    </a:lnTo>
                    <a:lnTo>
                      <a:pt x="541675" y="311680"/>
                    </a:lnTo>
                    <a:close/>
                  </a:path>
                  <a:path w="565150" h="962660">
                    <a:moveTo>
                      <a:pt x="550116" y="308305"/>
                    </a:moveTo>
                    <a:lnTo>
                      <a:pt x="541675" y="311680"/>
                    </a:lnTo>
                    <a:lnTo>
                      <a:pt x="544769" y="320522"/>
                    </a:lnTo>
                    <a:lnTo>
                      <a:pt x="550116" y="308305"/>
                    </a:lnTo>
                    <a:close/>
                  </a:path>
                  <a:path w="565150" h="962660">
                    <a:moveTo>
                      <a:pt x="560183" y="308305"/>
                    </a:moveTo>
                    <a:lnTo>
                      <a:pt x="550116" y="308305"/>
                    </a:lnTo>
                    <a:lnTo>
                      <a:pt x="544769" y="320522"/>
                    </a:lnTo>
                    <a:lnTo>
                      <a:pt x="563736" y="320522"/>
                    </a:lnTo>
                    <a:lnTo>
                      <a:pt x="564607" y="318998"/>
                    </a:lnTo>
                    <a:lnTo>
                      <a:pt x="562303" y="314363"/>
                    </a:lnTo>
                    <a:lnTo>
                      <a:pt x="560183" y="308305"/>
                    </a:lnTo>
                    <a:close/>
                  </a:path>
                  <a:path w="565150" h="962660">
                    <a:moveTo>
                      <a:pt x="456851" y="12979"/>
                    </a:moveTo>
                    <a:lnTo>
                      <a:pt x="437162" y="12979"/>
                    </a:lnTo>
                    <a:lnTo>
                      <a:pt x="449379" y="19075"/>
                    </a:lnTo>
                    <a:lnTo>
                      <a:pt x="440447" y="22368"/>
                    </a:lnTo>
                    <a:lnTo>
                      <a:pt x="541675" y="311680"/>
                    </a:lnTo>
                    <a:lnTo>
                      <a:pt x="550116" y="308305"/>
                    </a:lnTo>
                    <a:lnTo>
                      <a:pt x="560183" y="308305"/>
                    </a:lnTo>
                    <a:lnTo>
                      <a:pt x="456851" y="12979"/>
                    </a:lnTo>
                    <a:close/>
                  </a:path>
                  <a:path w="565150" h="962660">
                    <a:moveTo>
                      <a:pt x="437162" y="12979"/>
                    </a:moveTo>
                    <a:lnTo>
                      <a:pt x="440447" y="22368"/>
                    </a:lnTo>
                    <a:lnTo>
                      <a:pt x="449379" y="19075"/>
                    </a:lnTo>
                    <a:lnTo>
                      <a:pt x="437162" y="1297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5" name="object 60">
                <a:extLst>
                  <a:ext uri="{FF2B5EF4-FFF2-40B4-BE49-F238E27FC236}">
                    <a16:creationId xmlns:a16="http://schemas.microsoft.com/office/drawing/2014/main" id="{3B957166-75E1-44E2-BDC0-CEE2B851E130}"/>
                  </a:ext>
                </a:extLst>
              </p:cNvPr>
              <p:cNvSpPr/>
              <p:nvPr/>
            </p:nvSpPr>
            <p:spPr>
              <a:xfrm>
                <a:off x="7422959" y="2759272"/>
                <a:ext cx="214629" cy="344170"/>
              </a:xfrm>
              <a:custGeom>
                <a:avLst/>
                <a:gdLst/>
                <a:ahLst/>
                <a:cxnLst/>
                <a:rect l="l" t="t" r="r" b="b"/>
                <a:pathLst>
                  <a:path w="214629" h="344170">
                    <a:moveTo>
                      <a:pt x="214439" y="0"/>
                    </a:moveTo>
                    <a:lnTo>
                      <a:pt x="159687" y="2288"/>
                    </a:lnTo>
                    <a:lnTo>
                      <a:pt x="105505" y="9155"/>
                    </a:lnTo>
                    <a:lnTo>
                      <a:pt x="52179" y="20600"/>
                    </a:lnTo>
                    <a:lnTo>
                      <a:pt x="0" y="36626"/>
                    </a:lnTo>
                    <a:lnTo>
                      <a:pt x="106845" y="344170"/>
                    </a:lnTo>
                    <a:lnTo>
                      <a:pt x="133315" y="336159"/>
                    </a:lnTo>
                    <a:lnTo>
                      <a:pt x="160070" y="330436"/>
                    </a:lnTo>
                    <a:lnTo>
                      <a:pt x="187112" y="327001"/>
                    </a:lnTo>
                    <a:lnTo>
                      <a:pt x="214439" y="325856"/>
                    </a:lnTo>
                    <a:lnTo>
                      <a:pt x="214439" y="0"/>
                    </a:lnTo>
                    <a:close/>
                  </a:path>
                </a:pathLst>
              </a:custGeom>
              <a:solidFill>
                <a:srgbClr val="009F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6" name="object 61">
                <a:extLst>
                  <a:ext uri="{FF2B5EF4-FFF2-40B4-BE49-F238E27FC236}">
                    <a16:creationId xmlns:a16="http://schemas.microsoft.com/office/drawing/2014/main" id="{4839E38F-F4EA-42C6-97C6-A9E4F1C07576}"/>
                  </a:ext>
                </a:extLst>
              </p:cNvPr>
              <p:cNvSpPr/>
              <p:nvPr/>
            </p:nvSpPr>
            <p:spPr>
              <a:xfrm>
                <a:off x="7413035" y="2750105"/>
                <a:ext cx="234315" cy="364490"/>
              </a:xfrm>
              <a:custGeom>
                <a:avLst/>
                <a:gdLst/>
                <a:ahLst/>
                <a:cxnLst/>
                <a:rect l="l" t="t" r="r" b="b"/>
                <a:pathLst>
                  <a:path w="234315" h="364489">
                    <a:moveTo>
                      <a:pt x="227418" y="0"/>
                    </a:moveTo>
                    <a:lnTo>
                      <a:pt x="210629" y="0"/>
                    </a:lnTo>
                    <a:lnTo>
                      <a:pt x="166438" y="2389"/>
                    </a:lnTo>
                    <a:lnTo>
                      <a:pt x="120508" y="8174"/>
                    </a:lnTo>
                    <a:lnTo>
                      <a:pt x="75185" y="16932"/>
                    </a:lnTo>
                    <a:lnTo>
                      <a:pt x="32816" y="28244"/>
                    </a:lnTo>
                    <a:lnTo>
                      <a:pt x="0" y="44259"/>
                    </a:lnTo>
                    <a:lnTo>
                      <a:pt x="0" y="46558"/>
                    </a:lnTo>
                    <a:lnTo>
                      <a:pt x="761" y="48844"/>
                    </a:lnTo>
                    <a:lnTo>
                      <a:pt x="108369" y="356387"/>
                    </a:lnTo>
                    <a:lnTo>
                      <a:pt x="109893" y="360972"/>
                    </a:lnTo>
                    <a:lnTo>
                      <a:pt x="115227" y="364020"/>
                    </a:lnTo>
                    <a:lnTo>
                      <a:pt x="119811" y="362496"/>
                    </a:lnTo>
                    <a:lnTo>
                      <a:pt x="132791" y="357911"/>
                    </a:lnTo>
                    <a:lnTo>
                      <a:pt x="152798" y="353068"/>
                    </a:lnTo>
                    <a:lnTo>
                      <a:pt x="166021" y="350291"/>
                    </a:lnTo>
                    <a:lnTo>
                      <a:pt x="125920" y="350291"/>
                    </a:lnTo>
                    <a:lnTo>
                      <a:pt x="114465" y="344182"/>
                    </a:lnTo>
                    <a:lnTo>
                      <a:pt x="122758" y="341253"/>
                    </a:lnTo>
                    <a:lnTo>
                      <a:pt x="22588" y="54952"/>
                    </a:lnTo>
                    <a:lnTo>
                      <a:pt x="12966" y="54952"/>
                    </a:lnTo>
                    <a:lnTo>
                      <a:pt x="18313" y="42735"/>
                    </a:lnTo>
                    <a:lnTo>
                      <a:pt x="52954" y="42735"/>
                    </a:lnTo>
                    <a:lnTo>
                      <a:pt x="80007" y="35370"/>
                    </a:lnTo>
                    <a:lnTo>
                      <a:pt x="123934" y="26770"/>
                    </a:lnTo>
                    <a:lnTo>
                      <a:pt x="168473" y="21196"/>
                    </a:lnTo>
                    <a:lnTo>
                      <a:pt x="211404" y="19088"/>
                    </a:lnTo>
                    <a:lnTo>
                      <a:pt x="215201" y="19088"/>
                    </a:lnTo>
                    <a:lnTo>
                      <a:pt x="215201" y="9156"/>
                    </a:lnTo>
                    <a:lnTo>
                      <a:pt x="234289" y="9156"/>
                    </a:lnTo>
                    <a:lnTo>
                      <a:pt x="234289" y="6870"/>
                    </a:lnTo>
                    <a:lnTo>
                      <a:pt x="231228" y="2298"/>
                    </a:lnTo>
                    <a:lnTo>
                      <a:pt x="229704" y="762"/>
                    </a:lnTo>
                    <a:lnTo>
                      <a:pt x="227418" y="0"/>
                    </a:lnTo>
                    <a:close/>
                  </a:path>
                  <a:path w="234315" h="364489">
                    <a:moveTo>
                      <a:pt x="122758" y="341253"/>
                    </a:moveTo>
                    <a:lnTo>
                      <a:pt x="114465" y="344182"/>
                    </a:lnTo>
                    <a:lnTo>
                      <a:pt x="125920" y="350291"/>
                    </a:lnTo>
                    <a:lnTo>
                      <a:pt x="122758" y="341253"/>
                    </a:lnTo>
                    <a:close/>
                  </a:path>
                  <a:path w="234315" h="364489">
                    <a:moveTo>
                      <a:pt x="215201" y="325615"/>
                    </a:moveTo>
                    <a:lnTo>
                      <a:pt x="168641" y="330252"/>
                    </a:lnTo>
                    <a:lnTo>
                      <a:pt x="127444" y="339598"/>
                    </a:lnTo>
                    <a:lnTo>
                      <a:pt x="122758" y="341253"/>
                    </a:lnTo>
                    <a:lnTo>
                      <a:pt x="125920" y="350291"/>
                    </a:lnTo>
                    <a:lnTo>
                      <a:pt x="166021" y="350291"/>
                    </a:lnTo>
                    <a:lnTo>
                      <a:pt x="171607" y="349118"/>
                    </a:lnTo>
                    <a:lnTo>
                      <a:pt x="190660" y="346322"/>
                    </a:lnTo>
                    <a:lnTo>
                      <a:pt x="211404" y="344944"/>
                    </a:lnTo>
                    <a:lnTo>
                      <a:pt x="225132" y="344182"/>
                    </a:lnTo>
                    <a:lnTo>
                      <a:pt x="229704" y="344182"/>
                    </a:lnTo>
                    <a:lnTo>
                      <a:pt x="234289" y="340360"/>
                    </a:lnTo>
                    <a:lnTo>
                      <a:pt x="234289" y="335026"/>
                    </a:lnTo>
                    <a:lnTo>
                      <a:pt x="215201" y="335026"/>
                    </a:lnTo>
                    <a:lnTo>
                      <a:pt x="215201" y="325615"/>
                    </a:lnTo>
                    <a:close/>
                  </a:path>
                  <a:path w="234315" h="364489">
                    <a:moveTo>
                      <a:pt x="224358" y="325107"/>
                    </a:moveTo>
                    <a:lnTo>
                      <a:pt x="215201" y="325615"/>
                    </a:lnTo>
                    <a:lnTo>
                      <a:pt x="215201" y="335026"/>
                    </a:lnTo>
                    <a:lnTo>
                      <a:pt x="224358" y="325107"/>
                    </a:lnTo>
                    <a:close/>
                  </a:path>
                  <a:path w="234315" h="364489">
                    <a:moveTo>
                      <a:pt x="234289" y="325107"/>
                    </a:moveTo>
                    <a:lnTo>
                      <a:pt x="224358" y="325107"/>
                    </a:lnTo>
                    <a:lnTo>
                      <a:pt x="215201" y="335026"/>
                    </a:lnTo>
                    <a:lnTo>
                      <a:pt x="234289" y="335026"/>
                    </a:lnTo>
                    <a:lnTo>
                      <a:pt x="234289" y="325107"/>
                    </a:lnTo>
                    <a:close/>
                  </a:path>
                  <a:path w="234315" h="364489">
                    <a:moveTo>
                      <a:pt x="215201" y="9156"/>
                    </a:moveTo>
                    <a:lnTo>
                      <a:pt x="215201" y="325615"/>
                    </a:lnTo>
                    <a:lnTo>
                      <a:pt x="224358" y="325107"/>
                    </a:lnTo>
                    <a:lnTo>
                      <a:pt x="234289" y="325107"/>
                    </a:lnTo>
                    <a:lnTo>
                      <a:pt x="234289" y="19088"/>
                    </a:lnTo>
                    <a:lnTo>
                      <a:pt x="224358" y="19088"/>
                    </a:lnTo>
                    <a:lnTo>
                      <a:pt x="215201" y="9156"/>
                    </a:lnTo>
                    <a:close/>
                  </a:path>
                  <a:path w="234315" h="364489">
                    <a:moveTo>
                      <a:pt x="18313" y="42735"/>
                    </a:moveTo>
                    <a:lnTo>
                      <a:pt x="12966" y="54952"/>
                    </a:lnTo>
                    <a:lnTo>
                      <a:pt x="21609" y="52156"/>
                    </a:lnTo>
                    <a:lnTo>
                      <a:pt x="18313" y="42735"/>
                    </a:lnTo>
                    <a:close/>
                  </a:path>
                  <a:path w="234315" h="364489">
                    <a:moveTo>
                      <a:pt x="21609" y="52156"/>
                    </a:moveTo>
                    <a:lnTo>
                      <a:pt x="12966" y="54952"/>
                    </a:lnTo>
                    <a:lnTo>
                      <a:pt x="22588" y="54952"/>
                    </a:lnTo>
                    <a:lnTo>
                      <a:pt x="21609" y="52156"/>
                    </a:lnTo>
                    <a:close/>
                  </a:path>
                  <a:path w="234315" h="364489">
                    <a:moveTo>
                      <a:pt x="52954" y="42735"/>
                    </a:moveTo>
                    <a:lnTo>
                      <a:pt x="18313" y="42735"/>
                    </a:lnTo>
                    <a:lnTo>
                      <a:pt x="21609" y="52156"/>
                    </a:lnTo>
                    <a:lnTo>
                      <a:pt x="38912" y="46558"/>
                    </a:lnTo>
                    <a:lnTo>
                      <a:pt x="52954" y="42735"/>
                    </a:lnTo>
                    <a:close/>
                  </a:path>
                  <a:path w="234315" h="364489">
                    <a:moveTo>
                      <a:pt x="234289" y="9156"/>
                    </a:moveTo>
                    <a:lnTo>
                      <a:pt x="215201" y="9156"/>
                    </a:lnTo>
                    <a:lnTo>
                      <a:pt x="224358" y="19088"/>
                    </a:lnTo>
                    <a:lnTo>
                      <a:pt x="234289" y="19088"/>
                    </a:lnTo>
                    <a:lnTo>
                      <a:pt x="234289" y="915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07" name="object 62">
                <a:extLst>
                  <a:ext uri="{FF2B5EF4-FFF2-40B4-BE49-F238E27FC236}">
                    <a16:creationId xmlns:a16="http://schemas.microsoft.com/office/drawing/2014/main" id="{7820AB06-269A-4CFF-8570-1A7910903568}"/>
                  </a:ext>
                </a:extLst>
              </p:cNvPr>
              <p:cNvSpPr txBox="1"/>
              <p:nvPr/>
            </p:nvSpPr>
            <p:spPr>
              <a:xfrm>
                <a:off x="7992000" y="2340000"/>
                <a:ext cx="561975" cy="464230"/>
              </a:xfrm>
              <a:prstGeom prst="rect">
                <a:avLst/>
              </a:prstGeom>
            </p:spPr>
            <p:txBody>
              <a:bodyPr vert="horz" wrap="square" lIns="0" tIns="1778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Sex</a:t>
                </a:r>
                <a:r>
                  <a:rPr kumimoji="0" sz="900" b="0" i="0" u="none" strike="noStrike" kern="1200" cap="none" spc="-10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workers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 </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12%</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8" name="object 63">
                <a:extLst>
                  <a:ext uri="{FF2B5EF4-FFF2-40B4-BE49-F238E27FC236}">
                    <a16:creationId xmlns:a16="http://schemas.microsoft.com/office/drawing/2014/main" id="{125BB298-4C36-4DF7-A900-CAAB5142FAC4}"/>
                  </a:ext>
                </a:extLst>
              </p:cNvPr>
              <p:cNvSpPr txBox="1"/>
              <p:nvPr/>
            </p:nvSpPr>
            <p:spPr>
              <a:xfrm>
                <a:off x="8388000" y="3284768"/>
                <a:ext cx="653987" cy="460382"/>
              </a:xfrm>
              <a:prstGeom prst="rect">
                <a:avLst/>
              </a:prstGeom>
            </p:spPr>
            <p:txBody>
              <a:bodyPr vert="horz" wrap="square" lIns="0" tIns="1397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a:t>
                </a:r>
                <a:r>
                  <a:rPr kumimoji="0" sz="900" b="0" i="0" u="none" strike="noStrike" kern="1200" cap="none" spc="-9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who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inject</a:t>
                </a:r>
                <a:r>
                  <a:rPr kumimoji="0" sz="900" b="0" i="0" u="none" strike="noStrike" kern="1200" cap="none" spc="-7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drugs  </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37%</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9" name="object 64">
                <a:extLst>
                  <a:ext uri="{FF2B5EF4-FFF2-40B4-BE49-F238E27FC236}">
                    <a16:creationId xmlns:a16="http://schemas.microsoft.com/office/drawing/2014/main" id="{7A3F73D5-581D-4981-91E0-26F89C08D660}"/>
                  </a:ext>
                </a:extLst>
              </p:cNvPr>
              <p:cNvSpPr txBox="1"/>
              <p:nvPr/>
            </p:nvSpPr>
            <p:spPr>
              <a:xfrm>
                <a:off x="6120000" y="4040881"/>
                <a:ext cx="1338580" cy="464230"/>
              </a:xfrm>
              <a:prstGeom prst="rect">
                <a:avLst/>
              </a:prstGeom>
            </p:spPr>
            <p:txBody>
              <a:bodyPr vert="horz" wrap="square" lIns="0" tIns="1778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Gay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men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and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other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men</a:t>
                </a:r>
                <a:r>
                  <a:rPr kumimoji="0" sz="900" b="0" i="0" u="none" strike="noStrike" kern="1200" cap="none" spc="-114"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who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have </a:t>
                </a:r>
                <a:r>
                  <a:rPr kumimoji="0" sz="9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with</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18%</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0" name="object 65">
                <a:extLst>
                  <a:ext uri="{FF2B5EF4-FFF2-40B4-BE49-F238E27FC236}">
                    <a16:creationId xmlns:a16="http://schemas.microsoft.com/office/drawing/2014/main" id="{8F66E344-1B0C-4658-A49C-18FC2B67417B}"/>
                  </a:ext>
                </a:extLst>
              </p:cNvPr>
              <p:cNvSpPr txBox="1"/>
              <p:nvPr/>
            </p:nvSpPr>
            <p:spPr>
              <a:xfrm>
                <a:off x="6048000" y="3018563"/>
                <a:ext cx="878444" cy="737381"/>
              </a:xfrm>
              <a:prstGeom prst="rect">
                <a:avLst/>
              </a:prstGeom>
            </p:spPr>
            <p:txBody>
              <a:bodyPr vert="horz" wrap="square" lIns="0" tIns="1397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Clients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of </a:t>
                </a:r>
                <a:r>
                  <a:rPr kumimoji="0" sz="9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workers </a:t>
                </a:r>
                <a:r>
                  <a:rPr kumimoji="0" sz="9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and </a:t>
                </a:r>
                <a:r>
                  <a:rPr kumimoji="0" sz="900" b="0" i="0" u="none" strike="noStrike" kern="1200" cap="none" spc="-25" normalizeH="0" baseline="0" noProof="0" dirty="0">
                    <a:ln>
                      <a:noFill/>
                    </a:ln>
                    <a:solidFill>
                      <a:prstClr val="black"/>
                    </a:solidFill>
                    <a:effectLst/>
                    <a:uLnTx/>
                    <a:uFillTx/>
                    <a:latin typeface="Arial"/>
                    <a:ea typeface="ＭＳ Ｐゴシック" pitchFamily="34" charset="-128"/>
                    <a:cs typeface="Arial"/>
                  </a:rPr>
                  <a:t>sex  </a:t>
                </a:r>
                <a:r>
                  <a:rPr kumimoji="0" sz="900" b="0" i="0" u="none" strike="noStrike" kern="1200" cap="none" spc="-5" normalizeH="0" baseline="0" noProof="0" dirty="0">
                    <a:ln>
                      <a:noFill/>
                    </a:ln>
                    <a:solidFill>
                      <a:prstClr val="black"/>
                    </a:solidFill>
                    <a:effectLst/>
                    <a:uLnTx/>
                    <a:uFillTx/>
                    <a:latin typeface="Arial"/>
                    <a:ea typeface="ＭＳ Ｐゴシック" pitchFamily="34" charset="-128"/>
                    <a:cs typeface="Arial"/>
                  </a:rPr>
                  <a:t>partners </a:t>
                </a:r>
                <a:r>
                  <a:rPr kumimoji="0" sz="900" b="0" i="0" u="none" strike="noStrike" kern="1200" cap="none" spc="20" normalizeH="0" baseline="0" noProof="0" dirty="0">
                    <a:ln>
                      <a:noFill/>
                    </a:ln>
                    <a:solidFill>
                      <a:prstClr val="black"/>
                    </a:solidFill>
                    <a:effectLst/>
                    <a:uLnTx/>
                    <a:uFillTx/>
                    <a:latin typeface="Arial"/>
                    <a:ea typeface="ＭＳ Ｐゴシック" pitchFamily="34" charset="-128"/>
                    <a:cs typeface="Arial"/>
                  </a:rPr>
                  <a:t>of</a:t>
                </a:r>
                <a:r>
                  <a:rPr kumimoji="0" sz="900" b="0" i="0" u="none" strike="noStrike" kern="1200" cap="none" spc="-50" normalizeH="0" baseline="0" noProof="0" dirty="0">
                    <a:ln>
                      <a:noFill/>
                    </a:ln>
                    <a:solidFill>
                      <a:prstClr val="black"/>
                    </a:solidFill>
                    <a:effectLst/>
                    <a:uLnTx/>
                    <a:uFillTx/>
                    <a:latin typeface="Arial"/>
                    <a:ea typeface="ＭＳ Ｐゴシック" pitchFamily="34" charset="-128"/>
                    <a:cs typeface="Arial"/>
                  </a:rPr>
                  <a:t>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other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key </a:t>
                </a: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populations  </a:t>
                </a:r>
                <a:r>
                  <a:rPr kumimoji="0" sz="1100" b="1" i="0" u="none" strike="noStrike" kern="1200" cap="none" spc="-45" normalizeH="0" baseline="0" noProof="0" dirty="0">
                    <a:ln>
                      <a:noFill/>
                    </a:ln>
                    <a:solidFill>
                      <a:prstClr val="black"/>
                    </a:solidFill>
                    <a:effectLst/>
                    <a:uLnTx/>
                    <a:uFillTx/>
                    <a:latin typeface="Arial"/>
                    <a:ea typeface="ＭＳ Ｐゴシック" pitchFamily="34" charset="-128"/>
                    <a:cs typeface="Arial"/>
                  </a:rPr>
                  <a:t>28%</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11" name="object 66">
                <a:extLst>
                  <a:ext uri="{FF2B5EF4-FFF2-40B4-BE49-F238E27FC236}">
                    <a16:creationId xmlns:a16="http://schemas.microsoft.com/office/drawing/2014/main" id="{E5FD288F-530D-4EFE-9C28-B52C87D46823}"/>
                  </a:ext>
                </a:extLst>
              </p:cNvPr>
              <p:cNvSpPr txBox="1"/>
              <p:nvPr/>
            </p:nvSpPr>
            <p:spPr>
              <a:xfrm>
                <a:off x="7215213" y="2232000"/>
                <a:ext cx="573464" cy="460382"/>
              </a:xfrm>
              <a:prstGeom prst="rect">
                <a:avLst/>
              </a:prstGeom>
            </p:spPr>
            <p:txBody>
              <a:bodyPr vert="horz" wrap="square" lIns="0" tIns="1397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sz="900" b="0" i="0" u="none" strike="noStrike" kern="1200" cap="none" spc="-10" normalizeH="0" baseline="0" noProof="0" dirty="0">
                    <a:ln>
                      <a:noFill/>
                    </a:ln>
                    <a:solidFill>
                      <a:prstClr val="black"/>
                    </a:solidFill>
                    <a:effectLst/>
                    <a:uLnTx/>
                    <a:uFillTx/>
                    <a:latin typeface="Arial"/>
                    <a:ea typeface="ＭＳ Ｐゴシック" pitchFamily="34" charset="-128"/>
                    <a:cs typeface="Arial"/>
                  </a:rPr>
                  <a:t>Remaining  </a:t>
                </a:r>
                <a:r>
                  <a:rPr kumimoji="0" sz="900" b="0" i="0" u="none" strike="noStrike" kern="1200" cap="none" spc="15" normalizeH="0" baseline="0" noProof="0" dirty="0">
                    <a:ln>
                      <a:noFill/>
                    </a:ln>
                    <a:solidFill>
                      <a:prstClr val="black"/>
                    </a:solidFill>
                    <a:effectLst/>
                    <a:uLnTx/>
                    <a:uFillTx/>
                    <a:latin typeface="Arial"/>
                    <a:ea typeface="ＭＳ Ｐゴシック" pitchFamily="34" charset="-128"/>
                    <a:cs typeface="Arial"/>
                  </a:rPr>
                  <a:t>population  </a:t>
                </a:r>
                <a:r>
                  <a:rPr kumimoji="0" sz="1100" b="1" i="0" u="none" strike="noStrike" kern="1200" cap="none" spc="-50" normalizeH="0" baseline="0" noProof="0" dirty="0">
                    <a:ln>
                      <a:noFill/>
                    </a:ln>
                    <a:solidFill>
                      <a:prstClr val="black"/>
                    </a:solidFill>
                    <a:effectLst/>
                    <a:uLnTx/>
                    <a:uFillTx/>
                    <a:latin typeface="Arial"/>
                    <a:ea typeface="ＭＳ Ｐゴシック" pitchFamily="34" charset="-128"/>
                    <a:cs typeface="Arial"/>
                  </a:rPr>
                  <a:t>5%</a:t>
                </a:r>
                <a:endParaRPr kumimoji="0" sz="1100" b="1"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grpSp>
        <p:sp>
          <p:nvSpPr>
            <p:cNvPr id="115" name="object 2">
              <a:extLst>
                <a:ext uri="{FF2B5EF4-FFF2-40B4-BE49-F238E27FC236}">
                  <a16:creationId xmlns:a16="http://schemas.microsoft.com/office/drawing/2014/main" id="{6741AC45-2B04-4C5C-91AA-D9B0CBFC35DC}"/>
                </a:ext>
              </a:extLst>
            </p:cNvPr>
            <p:cNvSpPr txBox="1"/>
            <p:nvPr/>
          </p:nvSpPr>
          <p:spPr>
            <a:xfrm>
              <a:off x="1080000" y="3111630"/>
              <a:ext cx="115416" cy="426720"/>
            </a:xfrm>
            <a:prstGeom prst="rect">
              <a:avLst/>
            </a:prstGeom>
          </p:spPr>
          <p:txBody>
            <a:bodyPr vert="vert270" wrap="square" lIns="0" tIns="0" rIns="0" bIns="0" rtlCol="0">
              <a:spAutoFit/>
            </a:bodyPr>
            <a:lstStyle/>
            <a:p>
              <a:pPr marL="12700" marR="0" lvl="0" indent="0" algn="l" defTabSz="914400" rtl="0" eaLnBrk="1" fontAlgn="auto" latinLnBrk="0" hangingPunct="1">
                <a:lnSpc>
                  <a:spcPts val="865"/>
                </a:lnSpc>
                <a:spcBef>
                  <a:spcPts val="0"/>
                </a:spcBef>
                <a:spcAft>
                  <a:spcPts val="0"/>
                </a:spcAft>
                <a:buClrTx/>
                <a:buSzTx/>
                <a:buFontTx/>
                <a:buNone/>
                <a:tabLst/>
                <a:defRPr/>
              </a:pPr>
              <a:r>
                <a:rPr kumimoji="0" sz="800" b="1" i="0" u="none" strike="noStrike" kern="1200" cap="none" spc="-15" normalizeH="0" baseline="0" noProof="0" dirty="0">
                  <a:ln>
                    <a:noFill/>
                  </a:ln>
                  <a:solidFill>
                    <a:srgbClr val="808285"/>
                  </a:solidFill>
                  <a:effectLst/>
                  <a:uLnTx/>
                  <a:uFillTx/>
                  <a:latin typeface="Arial" panose="020B0604020202020204" pitchFamily="34" charset="0"/>
                  <a:ea typeface="ＭＳ Ｐゴシック" pitchFamily="34" charset="-128"/>
                  <a:cs typeface="Arial" panose="020B0604020202020204" pitchFamily="34" charset="0"/>
                </a:rPr>
                <a:t>Per</a:t>
              </a:r>
              <a:r>
                <a:rPr kumimoji="0" sz="800" b="1" i="0" u="none" strike="noStrike" kern="1200" cap="none" spc="-45" normalizeH="0" baseline="0" noProof="0" dirty="0">
                  <a:ln>
                    <a:noFill/>
                  </a:ln>
                  <a:solidFill>
                    <a:srgbClr val="808285"/>
                  </a:solidFill>
                  <a:effectLst/>
                  <a:uLnTx/>
                  <a:uFillTx/>
                  <a:latin typeface="Arial" panose="020B0604020202020204" pitchFamily="34" charset="0"/>
                  <a:ea typeface="ＭＳ Ｐゴシック" pitchFamily="34" charset="-128"/>
                  <a:cs typeface="Arial" panose="020B0604020202020204" pitchFamily="34" charset="0"/>
                </a:rPr>
                <a:t> </a:t>
              </a:r>
              <a:r>
                <a:rPr kumimoji="0" sz="800" b="1" i="0" u="none" strike="noStrike" kern="1200" cap="none" spc="-5" normalizeH="0" baseline="0" noProof="0" dirty="0">
                  <a:ln>
                    <a:noFill/>
                  </a:ln>
                  <a:solidFill>
                    <a:srgbClr val="808285"/>
                  </a:solidFill>
                  <a:effectLst/>
                  <a:uLnTx/>
                  <a:uFillTx/>
                  <a:latin typeface="Arial" panose="020B0604020202020204" pitchFamily="34" charset="0"/>
                  <a:ea typeface="ＭＳ Ｐゴシック" pitchFamily="34" charset="-128"/>
                  <a:cs typeface="Arial" panose="020B0604020202020204" pitchFamily="34" charset="0"/>
                </a:rPr>
                <a:t>cent</a:t>
              </a:r>
              <a:endParaRPr kumimoji="0"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16" name="object 3">
              <a:extLst>
                <a:ext uri="{FF2B5EF4-FFF2-40B4-BE49-F238E27FC236}">
                  <a16:creationId xmlns:a16="http://schemas.microsoft.com/office/drawing/2014/main" id="{326E8E79-400C-4AF9-B75B-FADB7688FC78}"/>
                </a:ext>
              </a:extLst>
            </p:cNvPr>
            <p:cNvSpPr txBox="1"/>
            <p:nvPr/>
          </p:nvSpPr>
          <p:spPr>
            <a:xfrm>
              <a:off x="1315739" y="2520000"/>
              <a:ext cx="131445" cy="9702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808285"/>
                  </a:solidFill>
                  <a:effectLst/>
                  <a:uLnTx/>
                  <a:uFillTx/>
                  <a:latin typeface="Trebuchet MS"/>
                  <a:ea typeface="ＭＳ Ｐゴシック" pitchFamily="34" charset="-128"/>
                  <a:cs typeface="Trebuchet MS"/>
                </a:rPr>
                <a:t>14</a:t>
              </a:r>
              <a:endParaRPr kumimoji="0" sz="800" b="0" i="0" u="none" strike="noStrike" kern="1200" cap="none" spc="0" normalizeH="0" baseline="0" noProof="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1200" cap="none" spc="-5" normalizeH="0" baseline="0" noProof="0" dirty="0">
                  <a:ln>
                    <a:noFill/>
                  </a:ln>
                  <a:solidFill>
                    <a:srgbClr val="808285"/>
                  </a:solidFill>
                  <a:effectLst/>
                  <a:uLnTx/>
                  <a:uFillTx/>
                  <a:latin typeface="Trebuchet MS"/>
                  <a:ea typeface="ＭＳ Ｐゴシック" pitchFamily="34" charset="-128"/>
                  <a:cs typeface="Trebuchet MS"/>
                </a:rPr>
                <a:t>12</a:t>
              </a:r>
              <a:endParaRPr kumimoji="0" sz="800" b="0" i="0" u="none" strike="noStrike" kern="1200" cap="none" spc="0" normalizeH="0" baseline="0" noProof="0">
                <a:ln>
                  <a:noFill/>
                </a:ln>
                <a:solidFill>
                  <a:prstClr val="black"/>
                </a:solidFill>
                <a:effectLst/>
                <a:uLnTx/>
                <a:uFillTx/>
                <a:latin typeface="Trebuchet MS"/>
                <a:ea typeface="ＭＳ Ｐゴシック" pitchFamily="34" charset="-128"/>
                <a:cs typeface="Trebuchet MS"/>
              </a:endParaRPr>
            </a:p>
            <a:p>
              <a:pPr marL="12700" marR="0" lvl="0" indent="0" algn="l" defTabSz="914400" rtl="0" eaLnBrk="1" fontAlgn="auto" latinLnBrk="0" hangingPunct="1">
                <a:lnSpc>
                  <a:spcPct val="100000"/>
                </a:lnSpc>
                <a:spcBef>
                  <a:spcPts val="655"/>
                </a:spcBef>
                <a:spcAft>
                  <a:spcPts val="0"/>
                </a:spcAft>
                <a:buClrTx/>
                <a:buSzTx/>
                <a:buFontTx/>
                <a:buNone/>
                <a:tabLst/>
                <a:defRPr/>
              </a:pPr>
              <a:r>
                <a:rPr kumimoji="0" sz="800" b="0" i="0" u="none" strike="noStrike" kern="1200" cap="none" spc="-5" normalizeH="0" baseline="0" noProof="0" dirty="0">
                  <a:ln>
                    <a:noFill/>
                  </a:ln>
                  <a:solidFill>
                    <a:srgbClr val="808285"/>
                  </a:solidFill>
                  <a:effectLst/>
                  <a:uLnTx/>
                  <a:uFillTx/>
                  <a:latin typeface="Trebuchet MS"/>
                  <a:ea typeface="ＭＳ Ｐゴシック" pitchFamily="34" charset="-128"/>
                  <a:cs typeface="Trebuchet MS"/>
                </a:rPr>
                <a:t>10</a:t>
              </a:r>
              <a:endParaRPr kumimoji="0" sz="800" b="0" i="0" u="none" strike="noStrike" kern="1200" cap="none" spc="0" normalizeH="0" baseline="0" noProof="0">
                <a:ln>
                  <a:noFill/>
                </a:ln>
                <a:solidFill>
                  <a:prstClr val="black"/>
                </a:solidFill>
                <a:effectLst/>
                <a:uLnTx/>
                <a:uFillTx/>
                <a:latin typeface="Trebuchet MS"/>
                <a:ea typeface="ＭＳ Ｐゴシック" pitchFamily="34" charset="-128"/>
                <a:cs typeface="Trebuchet MS"/>
              </a:endParaRPr>
            </a:p>
            <a:p>
              <a:pPr marL="65405"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1200" cap="none" spc="-5" normalizeH="0" baseline="0" noProof="0" dirty="0">
                  <a:ln>
                    <a:noFill/>
                  </a:ln>
                  <a:solidFill>
                    <a:srgbClr val="808285"/>
                  </a:solidFill>
                  <a:effectLst/>
                  <a:uLnTx/>
                  <a:uFillTx/>
                  <a:latin typeface="Trebuchet MS"/>
                  <a:ea typeface="ＭＳ Ｐゴシック" pitchFamily="34" charset="-128"/>
                  <a:cs typeface="Trebuchet MS"/>
                </a:rPr>
                <a:t>8</a:t>
              </a:r>
              <a:endParaRPr kumimoji="0" sz="800" b="0" i="0" u="none" strike="noStrike" kern="1200" cap="none" spc="0" normalizeH="0" baseline="0" noProof="0">
                <a:ln>
                  <a:noFill/>
                </a:ln>
                <a:solidFill>
                  <a:prstClr val="black"/>
                </a:solidFill>
                <a:effectLst/>
                <a:uLnTx/>
                <a:uFillTx/>
                <a:latin typeface="Trebuchet MS"/>
                <a:ea typeface="ＭＳ Ｐゴシック" pitchFamily="34" charset="-128"/>
                <a:cs typeface="Trebuchet MS"/>
              </a:endParaRPr>
            </a:p>
            <a:p>
              <a:pPr marL="65405" marR="0" lvl="0" indent="0" algn="l" defTabSz="914400" rtl="0" eaLnBrk="1" fontAlgn="auto" latinLnBrk="0" hangingPunct="1">
                <a:lnSpc>
                  <a:spcPct val="100000"/>
                </a:lnSpc>
                <a:spcBef>
                  <a:spcPts val="660"/>
                </a:spcBef>
                <a:spcAft>
                  <a:spcPts val="0"/>
                </a:spcAft>
                <a:buClrTx/>
                <a:buSzTx/>
                <a:buFontTx/>
                <a:buNone/>
                <a:tabLst/>
                <a:defRPr/>
              </a:pPr>
              <a:r>
                <a:rPr kumimoji="0" sz="800" b="0" i="0" u="none" strike="noStrike" kern="1200" cap="none" spc="-5" normalizeH="0" baseline="0" noProof="0" dirty="0">
                  <a:ln>
                    <a:noFill/>
                  </a:ln>
                  <a:solidFill>
                    <a:srgbClr val="808285"/>
                  </a:solidFill>
                  <a:effectLst/>
                  <a:uLnTx/>
                  <a:uFillTx/>
                  <a:latin typeface="Trebuchet MS"/>
                  <a:ea typeface="ＭＳ Ｐゴシック" pitchFamily="34" charset="-128"/>
                  <a:cs typeface="Trebuchet MS"/>
                </a:rPr>
                <a:t>6</a:t>
              </a:r>
              <a:endParaRPr kumimoji="0" sz="800" b="0" i="0" u="none" strike="noStrike" kern="1200" cap="none" spc="0" normalizeH="0" baseline="0" noProof="0">
                <a:ln>
                  <a:noFill/>
                </a:ln>
                <a:solidFill>
                  <a:prstClr val="black"/>
                </a:solidFill>
                <a:effectLst/>
                <a:uLnTx/>
                <a:uFillTx/>
                <a:latin typeface="Trebuchet MS"/>
                <a:ea typeface="ＭＳ Ｐゴシック" pitchFamily="34" charset="-128"/>
                <a:cs typeface="Trebuchet MS"/>
              </a:endParaRPr>
            </a:p>
          </p:txBody>
        </p:sp>
        <p:sp>
          <p:nvSpPr>
            <p:cNvPr id="117" name="object 4">
              <a:extLst>
                <a:ext uri="{FF2B5EF4-FFF2-40B4-BE49-F238E27FC236}">
                  <a16:creationId xmlns:a16="http://schemas.microsoft.com/office/drawing/2014/main" id="{F4960931-1844-47C4-BBFD-A8C311874CE2}"/>
                </a:ext>
              </a:extLst>
            </p:cNvPr>
            <p:cNvSpPr txBox="1"/>
            <p:nvPr/>
          </p:nvSpPr>
          <p:spPr>
            <a:xfrm>
              <a:off x="1368569" y="3548137"/>
              <a:ext cx="78740"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808285"/>
                  </a:solidFill>
                  <a:effectLst/>
                  <a:uLnTx/>
                  <a:uFillTx/>
                  <a:latin typeface="Trebuchet MS"/>
                  <a:ea typeface="ＭＳ Ｐゴシック" pitchFamily="34" charset="-128"/>
                  <a:cs typeface="Trebuchet MS"/>
                </a:rPr>
                <a:t>4</a:t>
              </a:r>
              <a:endParaRPr kumimoji="0" sz="800" b="0" i="0" u="none" strike="noStrike" kern="1200" cap="none" spc="0" normalizeH="0" baseline="0" noProof="0">
                <a:ln>
                  <a:noFill/>
                </a:ln>
                <a:solidFill>
                  <a:prstClr val="black"/>
                </a:solidFill>
                <a:effectLst/>
                <a:uLnTx/>
                <a:uFillTx/>
                <a:latin typeface="Trebuchet MS"/>
                <a:ea typeface="ＭＳ Ｐゴシック" pitchFamily="34" charset="-128"/>
                <a:cs typeface="Trebuchet MS"/>
              </a:endParaRPr>
            </a:p>
          </p:txBody>
        </p:sp>
        <p:sp>
          <p:nvSpPr>
            <p:cNvPr id="118" name="object 5">
              <a:extLst>
                <a:ext uri="{FF2B5EF4-FFF2-40B4-BE49-F238E27FC236}">
                  <a16:creationId xmlns:a16="http://schemas.microsoft.com/office/drawing/2014/main" id="{AF4AFC56-92C4-4CBE-8EAF-24F8E32BEAA8}"/>
                </a:ext>
              </a:extLst>
            </p:cNvPr>
            <p:cNvSpPr txBox="1"/>
            <p:nvPr/>
          </p:nvSpPr>
          <p:spPr>
            <a:xfrm>
              <a:off x="1937309" y="3548137"/>
              <a:ext cx="134620"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sng" strike="noStrike" kern="1200" cap="none" spc="-35" normalizeH="0" baseline="0" noProof="0" dirty="0">
                  <a:ln>
                    <a:noFill/>
                  </a:ln>
                  <a:solidFill>
                    <a:srgbClr val="808285"/>
                  </a:solidFill>
                  <a:effectLst/>
                  <a:uLnTx/>
                  <a:uFill>
                    <a:solidFill>
                      <a:srgbClr val="878787"/>
                    </a:solidFill>
                  </a:uFill>
                  <a:latin typeface="Trebuchet MS"/>
                  <a:ea typeface="ＭＳ Ｐゴシック" pitchFamily="34" charset="-128"/>
                  <a:cs typeface="Trebuchet MS"/>
                </a:rPr>
                <a:t> </a:t>
              </a:r>
              <a:r>
                <a:rPr kumimoji="0" sz="800" b="0" i="0" u="sng" strike="noStrike" kern="1200" cap="none" spc="-75" normalizeH="0" baseline="0" noProof="0" dirty="0">
                  <a:ln>
                    <a:noFill/>
                  </a:ln>
                  <a:solidFill>
                    <a:srgbClr val="808285"/>
                  </a:solidFill>
                  <a:effectLst/>
                  <a:uLnTx/>
                  <a:uFill>
                    <a:solidFill>
                      <a:srgbClr val="878787"/>
                    </a:solidFill>
                  </a:uFill>
                  <a:latin typeface="Trebuchet MS"/>
                  <a:ea typeface="ＭＳ Ｐゴシック" pitchFamily="34" charset="-128"/>
                  <a:cs typeface="Trebuchet MS"/>
                </a:rPr>
                <a:t> </a:t>
              </a:r>
              <a:endParaRPr kumimoji="0" sz="800" b="0" i="0" u="none" strike="noStrike" kern="1200" cap="none" spc="0" normalizeH="0" baseline="0" noProof="0">
                <a:ln>
                  <a:noFill/>
                </a:ln>
                <a:solidFill>
                  <a:prstClr val="black"/>
                </a:solidFill>
                <a:effectLst/>
                <a:uLnTx/>
                <a:uFillTx/>
                <a:latin typeface="Trebuchet MS"/>
                <a:ea typeface="ＭＳ Ｐゴシック" pitchFamily="34" charset="-128"/>
                <a:cs typeface="Trebuchet MS"/>
              </a:endParaRPr>
            </a:p>
          </p:txBody>
        </p:sp>
        <p:sp>
          <p:nvSpPr>
            <p:cNvPr id="119" name="object 6">
              <a:extLst>
                <a:ext uri="{FF2B5EF4-FFF2-40B4-BE49-F238E27FC236}">
                  <a16:creationId xmlns:a16="http://schemas.microsoft.com/office/drawing/2014/main" id="{28E1B2B3-F2C9-41CC-B429-FA54A363CEBC}"/>
                </a:ext>
              </a:extLst>
            </p:cNvPr>
            <p:cNvSpPr txBox="1"/>
            <p:nvPr/>
          </p:nvSpPr>
          <p:spPr>
            <a:xfrm>
              <a:off x="1368569" y="3753764"/>
              <a:ext cx="78740"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808285"/>
                  </a:solidFill>
                  <a:effectLst/>
                  <a:uLnTx/>
                  <a:uFillTx/>
                  <a:latin typeface="Trebuchet MS"/>
                  <a:ea typeface="ＭＳ Ｐゴシック" pitchFamily="34" charset="-128"/>
                  <a:cs typeface="Trebuchet MS"/>
                </a:rPr>
                <a:t>2</a:t>
              </a:r>
              <a:endParaRPr kumimoji="0" sz="800" b="0" i="0" u="none" strike="noStrike" kern="1200" cap="none" spc="0" normalizeH="0" baseline="0" noProof="0">
                <a:ln>
                  <a:noFill/>
                </a:ln>
                <a:solidFill>
                  <a:prstClr val="black"/>
                </a:solidFill>
                <a:effectLst/>
                <a:uLnTx/>
                <a:uFillTx/>
                <a:latin typeface="Trebuchet MS"/>
                <a:ea typeface="ＭＳ Ｐゴシック" pitchFamily="34" charset="-128"/>
                <a:cs typeface="Trebuchet MS"/>
              </a:endParaRPr>
            </a:p>
          </p:txBody>
        </p:sp>
        <p:sp>
          <p:nvSpPr>
            <p:cNvPr id="120" name="object 7">
              <a:extLst>
                <a:ext uri="{FF2B5EF4-FFF2-40B4-BE49-F238E27FC236}">
                  <a16:creationId xmlns:a16="http://schemas.microsoft.com/office/drawing/2014/main" id="{C6A1D074-BC56-4CBF-8272-61F32176C752}"/>
                </a:ext>
              </a:extLst>
            </p:cNvPr>
            <p:cNvSpPr txBox="1"/>
            <p:nvPr/>
          </p:nvSpPr>
          <p:spPr>
            <a:xfrm>
              <a:off x="1368569" y="3959391"/>
              <a:ext cx="78740" cy="1473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808285"/>
                  </a:solidFill>
                  <a:effectLst/>
                  <a:uLnTx/>
                  <a:uFillTx/>
                  <a:latin typeface="Trebuchet MS"/>
                  <a:ea typeface="ＭＳ Ｐゴシック" pitchFamily="34" charset="-128"/>
                  <a:cs typeface="Trebuchet MS"/>
                </a:rPr>
                <a:t>0</a:t>
              </a:r>
              <a:endParaRPr kumimoji="0" sz="800" b="0" i="0" u="none" strike="noStrike" kern="1200" cap="none" spc="0" normalizeH="0" baseline="0" noProof="0" dirty="0">
                <a:ln>
                  <a:noFill/>
                </a:ln>
                <a:solidFill>
                  <a:prstClr val="black"/>
                </a:solidFill>
                <a:effectLst/>
                <a:uLnTx/>
                <a:uFillTx/>
                <a:latin typeface="Trebuchet MS"/>
                <a:ea typeface="ＭＳ Ｐゴシック" pitchFamily="34" charset="-128"/>
                <a:cs typeface="Trebuchet MS"/>
              </a:endParaRPr>
            </a:p>
          </p:txBody>
        </p:sp>
        <p:sp>
          <p:nvSpPr>
            <p:cNvPr id="121" name="object 8">
              <a:extLst>
                <a:ext uri="{FF2B5EF4-FFF2-40B4-BE49-F238E27FC236}">
                  <a16:creationId xmlns:a16="http://schemas.microsoft.com/office/drawing/2014/main" id="{B4CC5D8C-0B4B-4DA7-91FD-CCDFAC2DA640}"/>
                </a:ext>
              </a:extLst>
            </p:cNvPr>
            <p:cNvSpPr/>
            <p:nvPr/>
          </p:nvSpPr>
          <p:spPr>
            <a:xfrm>
              <a:off x="1527876" y="2612288"/>
              <a:ext cx="0" cy="1423035"/>
            </a:xfrm>
            <a:custGeom>
              <a:avLst/>
              <a:gdLst/>
              <a:ahLst/>
              <a:cxnLst/>
              <a:rect l="l" t="t" r="r" b="b"/>
              <a:pathLst>
                <a:path h="1423034">
                  <a:moveTo>
                    <a:pt x="0" y="1422654"/>
                  </a:moveTo>
                  <a:lnTo>
                    <a:pt x="0"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2" name="object 9">
              <a:extLst>
                <a:ext uri="{FF2B5EF4-FFF2-40B4-BE49-F238E27FC236}">
                  <a16:creationId xmlns:a16="http://schemas.microsoft.com/office/drawing/2014/main" id="{094B021F-6C11-484C-A55E-71C65BD3C189}"/>
                </a:ext>
              </a:extLst>
            </p:cNvPr>
            <p:cNvSpPr/>
            <p:nvPr/>
          </p:nvSpPr>
          <p:spPr>
            <a:xfrm>
              <a:off x="1524701" y="4038117"/>
              <a:ext cx="2538095" cy="0"/>
            </a:xfrm>
            <a:custGeom>
              <a:avLst/>
              <a:gdLst/>
              <a:ahLst/>
              <a:cxnLst/>
              <a:rect l="l" t="t" r="r" b="b"/>
              <a:pathLst>
                <a:path w="2538095">
                  <a:moveTo>
                    <a:pt x="0" y="0"/>
                  </a:moveTo>
                  <a:lnTo>
                    <a:pt x="2537993"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3" name="object 10">
              <a:extLst>
                <a:ext uri="{FF2B5EF4-FFF2-40B4-BE49-F238E27FC236}">
                  <a16:creationId xmlns:a16="http://schemas.microsoft.com/office/drawing/2014/main" id="{8E0B1945-0998-413F-84F0-9121D7595E81}"/>
                </a:ext>
              </a:extLst>
            </p:cNvPr>
            <p:cNvSpPr/>
            <p:nvPr/>
          </p:nvSpPr>
          <p:spPr>
            <a:xfrm>
              <a:off x="1950009" y="4037356"/>
              <a:ext cx="109220" cy="0"/>
            </a:xfrm>
            <a:custGeom>
              <a:avLst/>
              <a:gdLst/>
              <a:ahLst/>
              <a:cxnLst/>
              <a:rect l="l" t="t" r="r" b="b"/>
              <a:pathLst>
                <a:path w="109220">
                  <a:moveTo>
                    <a:pt x="0" y="0"/>
                  </a:moveTo>
                  <a:lnTo>
                    <a:pt x="10920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4" name="object 11">
              <a:extLst>
                <a:ext uri="{FF2B5EF4-FFF2-40B4-BE49-F238E27FC236}">
                  <a16:creationId xmlns:a16="http://schemas.microsoft.com/office/drawing/2014/main" id="{FD7D7496-BAD7-469D-9957-FBCE40220707}"/>
                </a:ext>
              </a:extLst>
            </p:cNvPr>
            <p:cNvSpPr/>
            <p:nvPr/>
          </p:nvSpPr>
          <p:spPr>
            <a:xfrm>
              <a:off x="2000415" y="3946963"/>
              <a:ext cx="0" cy="90805"/>
            </a:xfrm>
            <a:custGeom>
              <a:avLst/>
              <a:gdLst/>
              <a:ahLst/>
              <a:cxnLst/>
              <a:rect l="l" t="t" r="r" b="b"/>
              <a:pathLst>
                <a:path h="90804">
                  <a:moveTo>
                    <a:pt x="0" y="0"/>
                  </a:moveTo>
                  <a:lnTo>
                    <a:pt x="0" y="9039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5" name="object 12">
              <a:extLst>
                <a:ext uri="{FF2B5EF4-FFF2-40B4-BE49-F238E27FC236}">
                  <a16:creationId xmlns:a16="http://schemas.microsoft.com/office/drawing/2014/main" id="{85369349-339E-4CCC-96AC-1BCCC39449E2}"/>
                </a:ext>
              </a:extLst>
            </p:cNvPr>
            <p:cNvSpPr/>
            <p:nvPr/>
          </p:nvSpPr>
          <p:spPr>
            <a:xfrm>
              <a:off x="1823736" y="3686003"/>
              <a:ext cx="353695" cy="260985"/>
            </a:xfrm>
            <a:custGeom>
              <a:avLst/>
              <a:gdLst/>
              <a:ahLst/>
              <a:cxnLst/>
              <a:rect l="l" t="t" r="r" b="b"/>
              <a:pathLst>
                <a:path w="353695" h="260984">
                  <a:moveTo>
                    <a:pt x="0" y="0"/>
                  </a:moveTo>
                  <a:lnTo>
                    <a:pt x="353364" y="0"/>
                  </a:lnTo>
                  <a:lnTo>
                    <a:pt x="353364" y="260959"/>
                  </a:lnTo>
                  <a:lnTo>
                    <a:pt x="0" y="260959"/>
                  </a:lnTo>
                  <a:lnTo>
                    <a:pt x="0" y="0"/>
                  </a:lnTo>
                  <a:close/>
                </a:path>
              </a:pathLst>
            </a:custGeom>
            <a:solidFill>
              <a:srgbClr val="F78E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6" name="object 13">
              <a:extLst>
                <a:ext uri="{FF2B5EF4-FFF2-40B4-BE49-F238E27FC236}">
                  <a16:creationId xmlns:a16="http://schemas.microsoft.com/office/drawing/2014/main" id="{BACB093D-9940-484F-B8A6-2F95CA2217A5}"/>
                </a:ext>
              </a:extLst>
            </p:cNvPr>
            <p:cNvSpPr/>
            <p:nvPr/>
          </p:nvSpPr>
          <p:spPr>
            <a:xfrm>
              <a:off x="1825743" y="3688022"/>
              <a:ext cx="349885" cy="257175"/>
            </a:xfrm>
            <a:custGeom>
              <a:avLst/>
              <a:gdLst/>
              <a:ahLst/>
              <a:cxnLst/>
              <a:rect l="l" t="t" r="r" b="b"/>
              <a:pathLst>
                <a:path w="349885" h="257175">
                  <a:moveTo>
                    <a:pt x="0" y="0"/>
                  </a:moveTo>
                  <a:lnTo>
                    <a:pt x="349326" y="0"/>
                  </a:lnTo>
                  <a:lnTo>
                    <a:pt x="349326" y="256921"/>
                  </a:lnTo>
                  <a:lnTo>
                    <a:pt x="0" y="256921"/>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7" name="object 14">
              <a:extLst>
                <a:ext uri="{FF2B5EF4-FFF2-40B4-BE49-F238E27FC236}">
                  <a16:creationId xmlns:a16="http://schemas.microsoft.com/office/drawing/2014/main" id="{AFE5B507-7993-4359-8D22-7AACEDC134A8}"/>
                </a:ext>
              </a:extLst>
            </p:cNvPr>
            <p:cNvSpPr/>
            <p:nvPr/>
          </p:nvSpPr>
          <p:spPr>
            <a:xfrm>
              <a:off x="1825743" y="3688022"/>
              <a:ext cx="349885" cy="0"/>
            </a:xfrm>
            <a:custGeom>
              <a:avLst/>
              <a:gdLst/>
              <a:ahLst/>
              <a:cxnLst/>
              <a:rect l="l" t="t" r="r" b="b"/>
              <a:pathLst>
                <a:path w="349885">
                  <a:moveTo>
                    <a:pt x="0" y="0"/>
                  </a:moveTo>
                  <a:lnTo>
                    <a:pt x="34933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8" name="object 15">
              <a:extLst>
                <a:ext uri="{FF2B5EF4-FFF2-40B4-BE49-F238E27FC236}">
                  <a16:creationId xmlns:a16="http://schemas.microsoft.com/office/drawing/2014/main" id="{5B7FAC99-2FEC-4A7C-BE18-C19279948FB6}"/>
                </a:ext>
              </a:extLst>
            </p:cNvPr>
            <p:cNvSpPr/>
            <p:nvPr/>
          </p:nvSpPr>
          <p:spPr>
            <a:xfrm>
              <a:off x="1991739" y="2711544"/>
              <a:ext cx="26034" cy="26034"/>
            </a:xfrm>
            <a:custGeom>
              <a:avLst/>
              <a:gdLst/>
              <a:ahLst/>
              <a:cxnLst/>
              <a:rect l="l" t="t" r="r" b="b"/>
              <a:pathLst>
                <a:path w="26035" h="26034">
                  <a:moveTo>
                    <a:pt x="19977" y="0"/>
                  </a:moveTo>
                  <a:lnTo>
                    <a:pt x="5765" y="0"/>
                  </a:lnTo>
                  <a:lnTo>
                    <a:pt x="0" y="5753"/>
                  </a:lnTo>
                  <a:lnTo>
                    <a:pt x="0" y="19977"/>
                  </a:lnTo>
                  <a:lnTo>
                    <a:pt x="5765" y="25730"/>
                  </a:lnTo>
                  <a:lnTo>
                    <a:pt x="19977" y="25730"/>
                  </a:lnTo>
                  <a:lnTo>
                    <a:pt x="25742" y="19977"/>
                  </a:lnTo>
                  <a:lnTo>
                    <a:pt x="25742" y="5753"/>
                  </a:lnTo>
                  <a:lnTo>
                    <a:pt x="19977" y="0"/>
                  </a:lnTo>
                  <a:close/>
                </a:path>
              </a:pathLst>
            </a:custGeom>
            <a:solidFill>
              <a:srgbClr val="F28C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29" name="object 16">
              <a:extLst>
                <a:ext uri="{FF2B5EF4-FFF2-40B4-BE49-F238E27FC236}">
                  <a16:creationId xmlns:a16="http://schemas.microsoft.com/office/drawing/2014/main" id="{CCC05445-B6D8-4396-87B3-81F10B66DA16}"/>
                </a:ext>
              </a:extLst>
            </p:cNvPr>
            <p:cNvSpPr/>
            <p:nvPr/>
          </p:nvSpPr>
          <p:spPr>
            <a:xfrm>
              <a:off x="1991739" y="2711544"/>
              <a:ext cx="26034" cy="26034"/>
            </a:xfrm>
            <a:custGeom>
              <a:avLst/>
              <a:gdLst/>
              <a:ahLst/>
              <a:cxnLst/>
              <a:rect l="l" t="t" r="r" b="b"/>
              <a:pathLst>
                <a:path w="26035" h="26034">
                  <a:moveTo>
                    <a:pt x="25742" y="12865"/>
                  </a:moveTo>
                  <a:lnTo>
                    <a:pt x="25742" y="19977"/>
                  </a:lnTo>
                  <a:lnTo>
                    <a:pt x="19977" y="25730"/>
                  </a:lnTo>
                  <a:lnTo>
                    <a:pt x="12877" y="25730"/>
                  </a:lnTo>
                  <a:lnTo>
                    <a:pt x="5765" y="25730"/>
                  </a:lnTo>
                  <a:lnTo>
                    <a:pt x="0" y="19977"/>
                  </a:lnTo>
                  <a:lnTo>
                    <a:pt x="0" y="12865"/>
                  </a:lnTo>
                  <a:lnTo>
                    <a:pt x="0" y="5753"/>
                  </a:lnTo>
                  <a:lnTo>
                    <a:pt x="5765" y="0"/>
                  </a:lnTo>
                  <a:lnTo>
                    <a:pt x="12877" y="0"/>
                  </a:lnTo>
                  <a:lnTo>
                    <a:pt x="19977" y="0"/>
                  </a:lnTo>
                  <a:lnTo>
                    <a:pt x="25742" y="5753"/>
                  </a:lnTo>
                  <a:lnTo>
                    <a:pt x="25742" y="12865"/>
                  </a:lnTo>
                  <a:close/>
                </a:path>
              </a:pathLst>
            </a:custGeom>
            <a:ln w="6350">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0" name="object 17">
              <a:extLst>
                <a:ext uri="{FF2B5EF4-FFF2-40B4-BE49-F238E27FC236}">
                  <a16:creationId xmlns:a16="http://schemas.microsoft.com/office/drawing/2014/main" id="{9D04DD9B-0952-47EC-943C-06AA48E0B61A}"/>
                </a:ext>
              </a:extLst>
            </p:cNvPr>
            <p:cNvSpPr/>
            <p:nvPr/>
          </p:nvSpPr>
          <p:spPr>
            <a:xfrm>
              <a:off x="1993205" y="2713559"/>
              <a:ext cx="25400" cy="25400"/>
            </a:xfrm>
            <a:custGeom>
              <a:avLst/>
              <a:gdLst/>
              <a:ahLst/>
              <a:cxnLst/>
              <a:rect l="l" t="t" r="r" b="b"/>
              <a:pathLst>
                <a:path w="25400" h="25400">
                  <a:moveTo>
                    <a:pt x="25133" y="12560"/>
                  </a:moveTo>
                  <a:lnTo>
                    <a:pt x="25133" y="19494"/>
                  </a:lnTo>
                  <a:lnTo>
                    <a:pt x="19507" y="25120"/>
                  </a:lnTo>
                  <a:lnTo>
                    <a:pt x="12560" y="25120"/>
                  </a:lnTo>
                  <a:lnTo>
                    <a:pt x="5626" y="25120"/>
                  </a:lnTo>
                  <a:lnTo>
                    <a:pt x="0" y="19494"/>
                  </a:lnTo>
                  <a:lnTo>
                    <a:pt x="0" y="12560"/>
                  </a:lnTo>
                  <a:lnTo>
                    <a:pt x="0" y="5626"/>
                  </a:lnTo>
                  <a:lnTo>
                    <a:pt x="5626" y="0"/>
                  </a:lnTo>
                  <a:lnTo>
                    <a:pt x="12560" y="0"/>
                  </a:lnTo>
                  <a:lnTo>
                    <a:pt x="19507" y="0"/>
                  </a:lnTo>
                  <a:lnTo>
                    <a:pt x="25133" y="5626"/>
                  </a:lnTo>
                  <a:lnTo>
                    <a:pt x="25133" y="1256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1" name="object 18">
              <a:extLst>
                <a:ext uri="{FF2B5EF4-FFF2-40B4-BE49-F238E27FC236}">
                  <a16:creationId xmlns:a16="http://schemas.microsoft.com/office/drawing/2014/main" id="{19798097-2E7A-4832-AF6F-187844ED5DE7}"/>
                </a:ext>
              </a:extLst>
            </p:cNvPr>
            <p:cNvSpPr/>
            <p:nvPr/>
          </p:nvSpPr>
          <p:spPr>
            <a:xfrm>
              <a:off x="1976441" y="3693592"/>
              <a:ext cx="50800" cy="50800"/>
            </a:xfrm>
            <a:custGeom>
              <a:avLst/>
              <a:gdLst/>
              <a:ahLst/>
              <a:cxnLst/>
              <a:rect l="l" t="t" r="r" b="b"/>
              <a:pathLst>
                <a:path w="50800" h="50800">
                  <a:moveTo>
                    <a:pt x="0" y="50253"/>
                  </a:moveTo>
                  <a:lnTo>
                    <a:pt x="50279"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2" name="object 19">
              <a:extLst>
                <a:ext uri="{FF2B5EF4-FFF2-40B4-BE49-F238E27FC236}">
                  <a16:creationId xmlns:a16="http://schemas.microsoft.com/office/drawing/2014/main" id="{97788B2C-CA2C-4567-B857-2F0140281857}"/>
                </a:ext>
              </a:extLst>
            </p:cNvPr>
            <p:cNvSpPr/>
            <p:nvPr/>
          </p:nvSpPr>
          <p:spPr>
            <a:xfrm>
              <a:off x="1976441" y="3693592"/>
              <a:ext cx="50800" cy="50800"/>
            </a:xfrm>
            <a:custGeom>
              <a:avLst/>
              <a:gdLst/>
              <a:ahLst/>
              <a:cxnLst/>
              <a:rect l="l" t="t" r="r" b="b"/>
              <a:pathLst>
                <a:path w="50800" h="50800">
                  <a:moveTo>
                    <a:pt x="0" y="0"/>
                  </a:moveTo>
                  <a:lnTo>
                    <a:pt x="50279" y="5025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3" name="object 20">
              <a:extLst>
                <a:ext uri="{FF2B5EF4-FFF2-40B4-BE49-F238E27FC236}">
                  <a16:creationId xmlns:a16="http://schemas.microsoft.com/office/drawing/2014/main" id="{1D1240FA-8129-4268-8F68-0B24D68B798B}"/>
                </a:ext>
              </a:extLst>
            </p:cNvPr>
            <p:cNvSpPr/>
            <p:nvPr/>
          </p:nvSpPr>
          <p:spPr>
            <a:xfrm>
              <a:off x="2345096" y="3919755"/>
              <a:ext cx="100965" cy="0"/>
            </a:xfrm>
            <a:custGeom>
              <a:avLst/>
              <a:gdLst/>
              <a:ahLst/>
              <a:cxnLst/>
              <a:rect l="l" t="t" r="r" b="b"/>
              <a:pathLst>
                <a:path w="100964">
                  <a:moveTo>
                    <a:pt x="0" y="0"/>
                  </a:moveTo>
                  <a:lnTo>
                    <a:pt x="10054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4" name="object 21">
              <a:extLst>
                <a:ext uri="{FF2B5EF4-FFF2-40B4-BE49-F238E27FC236}">
                  <a16:creationId xmlns:a16="http://schemas.microsoft.com/office/drawing/2014/main" id="{35F6DA03-DD96-4A36-B9A7-1F75EBA7EB6A}"/>
                </a:ext>
              </a:extLst>
            </p:cNvPr>
            <p:cNvSpPr/>
            <p:nvPr/>
          </p:nvSpPr>
          <p:spPr>
            <a:xfrm>
              <a:off x="2395376" y="3862965"/>
              <a:ext cx="0" cy="57150"/>
            </a:xfrm>
            <a:custGeom>
              <a:avLst/>
              <a:gdLst/>
              <a:ahLst/>
              <a:cxnLst/>
              <a:rect l="l" t="t" r="r" b="b"/>
              <a:pathLst>
                <a:path h="57150">
                  <a:moveTo>
                    <a:pt x="0" y="0"/>
                  </a:moveTo>
                  <a:lnTo>
                    <a:pt x="0" y="5678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5" name="object 22">
              <a:extLst>
                <a:ext uri="{FF2B5EF4-FFF2-40B4-BE49-F238E27FC236}">
                  <a16:creationId xmlns:a16="http://schemas.microsoft.com/office/drawing/2014/main" id="{57D6D888-A608-4696-A174-47B5D7710947}"/>
                </a:ext>
              </a:extLst>
            </p:cNvPr>
            <p:cNvSpPr/>
            <p:nvPr/>
          </p:nvSpPr>
          <p:spPr>
            <a:xfrm>
              <a:off x="2345096" y="3107246"/>
              <a:ext cx="100965" cy="0"/>
            </a:xfrm>
            <a:custGeom>
              <a:avLst/>
              <a:gdLst/>
              <a:ahLst/>
              <a:cxnLst/>
              <a:rect l="l" t="t" r="r" b="b"/>
              <a:pathLst>
                <a:path w="100964">
                  <a:moveTo>
                    <a:pt x="0" y="0"/>
                  </a:moveTo>
                  <a:lnTo>
                    <a:pt x="10054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6" name="object 23">
              <a:extLst>
                <a:ext uri="{FF2B5EF4-FFF2-40B4-BE49-F238E27FC236}">
                  <a16:creationId xmlns:a16="http://schemas.microsoft.com/office/drawing/2014/main" id="{13AAE416-EFE1-4873-AEF2-F7A0B0CE9461}"/>
                </a:ext>
              </a:extLst>
            </p:cNvPr>
            <p:cNvSpPr/>
            <p:nvPr/>
          </p:nvSpPr>
          <p:spPr>
            <a:xfrm>
              <a:off x="2395376" y="3107246"/>
              <a:ext cx="0" cy="184785"/>
            </a:xfrm>
            <a:custGeom>
              <a:avLst/>
              <a:gdLst/>
              <a:ahLst/>
              <a:cxnLst/>
              <a:rect l="l" t="t" r="r" b="b"/>
              <a:pathLst>
                <a:path h="184784">
                  <a:moveTo>
                    <a:pt x="0" y="0"/>
                  </a:moveTo>
                  <a:lnTo>
                    <a:pt x="0" y="184276"/>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7" name="object 24">
              <a:extLst>
                <a:ext uri="{FF2B5EF4-FFF2-40B4-BE49-F238E27FC236}">
                  <a16:creationId xmlns:a16="http://schemas.microsoft.com/office/drawing/2014/main" id="{1FBBA38A-ECB6-4F65-934C-9DF7389D7EEF}"/>
                </a:ext>
              </a:extLst>
            </p:cNvPr>
            <p:cNvSpPr/>
            <p:nvPr/>
          </p:nvSpPr>
          <p:spPr>
            <a:xfrm>
              <a:off x="2230161" y="3292031"/>
              <a:ext cx="342000" cy="572135"/>
            </a:xfrm>
            <a:custGeom>
              <a:avLst/>
              <a:gdLst/>
              <a:ahLst/>
              <a:cxnLst/>
              <a:rect l="l" t="t" r="r" b="b"/>
              <a:pathLst>
                <a:path w="353695" h="572134">
                  <a:moveTo>
                    <a:pt x="0" y="0"/>
                  </a:moveTo>
                  <a:lnTo>
                    <a:pt x="353364" y="0"/>
                  </a:lnTo>
                  <a:lnTo>
                    <a:pt x="353364" y="571779"/>
                  </a:lnTo>
                  <a:lnTo>
                    <a:pt x="0" y="571779"/>
                  </a:lnTo>
                  <a:lnTo>
                    <a:pt x="0" y="0"/>
                  </a:lnTo>
                  <a:close/>
                </a:path>
              </a:pathLst>
            </a:custGeom>
            <a:solidFill>
              <a:srgbClr val="FFE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8" name="object 25">
              <a:extLst>
                <a:ext uri="{FF2B5EF4-FFF2-40B4-BE49-F238E27FC236}">
                  <a16:creationId xmlns:a16="http://schemas.microsoft.com/office/drawing/2014/main" id="{61738F11-9AC3-4C81-A883-8ECD3A2814C7}"/>
                </a:ext>
              </a:extLst>
            </p:cNvPr>
            <p:cNvSpPr/>
            <p:nvPr/>
          </p:nvSpPr>
          <p:spPr>
            <a:xfrm>
              <a:off x="2220573" y="3292456"/>
              <a:ext cx="352425" cy="569595"/>
            </a:xfrm>
            <a:custGeom>
              <a:avLst/>
              <a:gdLst/>
              <a:ahLst/>
              <a:cxnLst/>
              <a:rect l="l" t="t" r="r" b="b"/>
              <a:pathLst>
                <a:path w="352425" h="569595">
                  <a:moveTo>
                    <a:pt x="0" y="0"/>
                  </a:moveTo>
                  <a:lnTo>
                    <a:pt x="351815" y="0"/>
                  </a:lnTo>
                  <a:lnTo>
                    <a:pt x="351815" y="569137"/>
                  </a:lnTo>
                  <a:lnTo>
                    <a:pt x="0" y="569137"/>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39" name="object 26">
              <a:extLst>
                <a:ext uri="{FF2B5EF4-FFF2-40B4-BE49-F238E27FC236}">
                  <a16:creationId xmlns:a16="http://schemas.microsoft.com/office/drawing/2014/main" id="{F3834F20-19D2-418E-A80C-487CC7CD0BBC}"/>
                </a:ext>
              </a:extLst>
            </p:cNvPr>
            <p:cNvSpPr/>
            <p:nvPr/>
          </p:nvSpPr>
          <p:spPr>
            <a:xfrm>
              <a:off x="2230161" y="3292456"/>
              <a:ext cx="342000" cy="0"/>
            </a:xfrm>
            <a:custGeom>
              <a:avLst/>
              <a:gdLst/>
              <a:ahLst/>
              <a:cxnLst/>
              <a:rect l="l" t="t" r="r" b="b"/>
              <a:pathLst>
                <a:path w="352425">
                  <a:moveTo>
                    <a:pt x="0" y="0"/>
                  </a:moveTo>
                  <a:lnTo>
                    <a:pt x="35182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0" name="object 27">
              <a:extLst>
                <a:ext uri="{FF2B5EF4-FFF2-40B4-BE49-F238E27FC236}">
                  <a16:creationId xmlns:a16="http://schemas.microsoft.com/office/drawing/2014/main" id="{84FC209B-C96D-4F19-8259-D50AD334CF78}"/>
                </a:ext>
              </a:extLst>
            </p:cNvPr>
            <p:cNvSpPr/>
            <p:nvPr/>
          </p:nvSpPr>
          <p:spPr>
            <a:xfrm>
              <a:off x="2220573" y="3861593"/>
              <a:ext cx="352425" cy="0"/>
            </a:xfrm>
            <a:custGeom>
              <a:avLst/>
              <a:gdLst/>
              <a:ahLst/>
              <a:cxnLst/>
              <a:rect l="l" t="t" r="r" b="b"/>
              <a:pathLst>
                <a:path w="352425">
                  <a:moveTo>
                    <a:pt x="0" y="0"/>
                  </a:moveTo>
                  <a:lnTo>
                    <a:pt x="35182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1" name="object 29">
              <a:extLst>
                <a:ext uri="{FF2B5EF4-FFF2-40B4-BE49-F238E27FC236}">
                  <a16:creationId xmlns:a16="http://schemas.microsoft.com/office/drawing/2014/main" id="{20E46AE9-1D09-44D4-AB1C-BA38146906D2}"/>
                </a:ext>
              </a:extLst>
            </p:cNvPr>
            <p:cNvSpPr/>
            <p:nvPr/>
          </p:nvSpPr>
          <p:spPr>
            <a:xfrm>
              <a:off x="2371360" y="3551917"/>
              <a:ext cx="50800" cy="50800"/>
            </a:xfrm>
            <a:custGeom>
              <a:avLst/>
              <a:gdLst/>
              <a:ahLst/>
              <a:cxnLst/>
              <a:rect l="l" t="t" r="r" b="b"/>
              <a:pathLst>
                <a:path w="50800" h="50800">
                  <a:moveTo>
                    <a:pt x="0" y="50215"/>
                  </a:moveTo>
                  <a:lnTo>
                    <a:pt x="50253" y="0"/>
                  </a:lnTo>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2" name="object 30">
              <a:extLst>
                <a:ext uri="{FF2B5EF4-FFF2-40B4-BE49-F238E27FC236}">
                  <a16:creationId xmlns:a16="http://schemas.microsoft.com/office/drawing/2014/main" id="{64546815-B873-4E88-9D2C-509983570251}"/>
                </a:ext>
              </a:extLst>
            </p:cNvPr>
            <p:cNvSpPr/>
            <p:nvPr/>
          </p:nvSpPr>
          <p:spPr>
            <a:xfrm>
              <a:off x="2371360" y="3551917"/>
              <a:ext cx="50800" cy="50800"/>
            </a:xfrm>
            <a:custGeom>
              <a:avLst/>
              <a:gdLst/>
              <a:ahLst/>
              <a:cxnLst/>
              <a:rect l="l" t="t" r="r" b="b"/>
              <a:pathLst>
                <a:path w="50800" h="50800">
                  <a:moveTo>
                    <a:pt x="0" y="0"/>
                  </a:moveTo>
                  <a:lnTo>
                    <a:pt x="50253" y="50215"/>
                  </a:lnTo>
                </a:path>
              </a:pathLst>
            </a:custGeom>
            <a:ln w="6349">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3" name="object 31">
              <a:extLst>
                <a:ext uri="{FF2B5EF4-FFF2-40B4-BE49-F238E27FC236}">
                  <a16:creationId xmlns:a16="http://schemas.microsoft.com/office/drawing/2014/main" id="{AAAA3D4A-0052-4F48-AA3C-DF61D8777307}"/>
                </a:ext>
              </a:extLst>
            </p:cNvPr>
            <p:cNvSpPr/>
            <p:nvPr/>
          </p:nvSpPr>
          <p:spPr>
            <a:xfrm>
              <a:off x="2781811" y="4005764"/>
              <a:ext cx="0" cy="31750"/>
            </a:xfrm>
            <a:custGeom>
              <a:avLst/>
              <a:gdLst/>
              <a:ahLst/>
              <a:cxnLst/>
              <a:rect l="l" t="t" r="r" b="b"/>
              <a:pathLst>
                <a:path h="31750">
                  <a:moveTo>
                    <a:pt x="0" y="0"/>
                  </a:moveTo>
                  <a:lnTo>
                    <a:pt x="0" y="3159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4" name="object 32">
              <a:extLst>
                <a:ext uri="{FF2B5EF4-FFF2-40B4-BE49-F238E27FC236}">
                  <a16:creationId xmlns:a16="http://schemas.microsoft.com/office/drawing/2014/main" id="{F96B52EA-3B69-49F7-9715-20C0814E99F9}"/>
                </a:ext>
              </a:extLst>
            </p:cNvPr>
            <p:cNvSpPr/>
            <p:nvPr/>
          </p:nvSpPr>
          <p:spPr>
            <a:xfrm>
              <a:off x="2731557" y="3091580"/>
              <a:ext cx="100965" cy="0"/>
            </a:xfrm>
            <a:custGeom>
              <a:avLst/>
              <a:gdLst/>
              <a:ahLst/>
              <a:cxnLst/>
              <a:rect l="l" t="t" r="r" b="b"/>
              <a:pathLst>
                <a:path w="100964">
                  <a:moveTo>
                    <a:pt x="0" y="0"/>
                  </a:moveTo>
                  <a:lnTo>
                    <a:pt x="10052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5" name="object 33">
              <a:extLst>
                <a:ext uri="{FF2B5EF4-FFF2-40B4-BE49-F238E27FC236}">
                  <a16:creationId xmlns:a16="http://schemas.microsoft.com/office/drawing/2014/main" id="{12188478-7221-4BAB-AE99-E23E8568A8D2}"/>
                </a:ext>
              </a:extLst>
            </p:cNvPr>
            <p:cNvSpPr/>
            <p:nvPr/>
          </p:nvSpPr>
          <p:spPr>
            <a:xfrm>
              <a:off x="2781811" y="3091580"/>
              <a:ext cx="0" cy="251460"/>
            </a:xfrm>
            <a:custGeom>
              <a:avLst/>
              <a:gdLst/>
              <a:ahLst/>
              <a:cxnLst/>
              <a:rect l="l" t="t" r="r" b="b"/>
              <a:pathLst>
                <a:path h="251459">
                  <a:moveTo>
                    <a:pt x="0" y="0"/>
                  </a:moveTo>
                  <a:lnTo>
                    <a:pt x="0" y="251091"/>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6" name="object 34">
              <a:extLst>
                <a:ext uri="{FF2B5EF4-FFF2-40B4-BE49-F238E27FC236}">
                  <a16:creationId xmlns:a16="http://schemas.microsoft.com/office/drawing/2014/main" id="{1F11A2D4-2C4C-4B8F-AE42-E7B7947D39C3}"/>
                </a:ext>
              </a:extLst>
            </p:cNvPr>
            <p:cNvSpPr/>
            <p:nvPr/>
          </p:nvSpPr>
          <p:spPr>
            <a:xfrm>
              <a:off x="2604989" y="3341579"/>
              <a:ext cx="353695" cy="664210"/>
            </a:xfrm>
            <a:custGeom>
              <a:avLst/>
              <a:gdLst/>
              <a:ahLst/>
              <a:cxnLst/>
              <a:rect l="l" t="t" r="r" b="b"/>
              <a:pathLst>
                <a:path w="353695" h="664209">
                  <a:moveTo>
                    <a:pt x="0" y="0"/>
                  </a:moveTo>
                  <a:lnTo>
                    <a:pt x="353364" y="0"/>
                  </a:lnTo>
                  <a:lnTo>
                    <a:pt x="353364" y="664184"/>
                  </a:lnTo>
                  <a:lnTo>
                    <a:pt x="0" y="664184"/>
                  </a:lnTo>
                  <a:lnTo>
                    <a:pt x="0" y="0"/>
                  </a:lnTo>
                  <a:close/>
                </a:path>
              </a:pathLst>
            </a:custGeom>
            <a:solidFill>
              <a:srgbClr val="00AEE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7" name="object 35">
              <a:extLst>
                <a:ext uri="{FF2B5EF4-FFF2-40B4-BE49-F238E27FC236}">
                  <a16:creationId xmlns:a16="http://schemas.microsoft.com/office/drawing/2014/main" id="{E5812234-2147-4B57-AE93-70F0BDF5B126}"/>
                </a:ext>
              </a:extLst>
            </p:cNvPr>
            <p:cNvSpPr/>
            <p:nvPr/>
          </p:nvSpPr>
          <p:spPr>
            <a:xfrm>
              <a:off x="2607009" y="3343598"/>
              <a:ext cx="352425" cy="660400"/>
            </a:xfrm>
            <a:custGeom>
              <a:avLst/>
              <a:gdLst/>
              <a:ahLst/>
              <a:cxnLst/>
              <a:rect l="l" t="t" r="r" b="b"/>
              <a:pathLst>
                <a:path w="352425" h="660400">
                  <a:moveTo>
                    <a:pt x="0" y="0"/>
                  </a:moveTo>
                  <a:lnTo>
                    <a:pt x="351815" y="0"/>
                  </a:lnTo>
                  <a:lnTo>
                    <a:pt x="351815" y="660158"/>
                  </a:lnTo>
                  <a:lnTo>
                    <a:pt x="0" y="660158"/>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8" name="object 36">
              <a:extLst>
                <a:ext uri="{FF2B5EF4-FFF2-40B4-BE49-F238E27FC236}">
                  <a16:creationId xmlns:a16="http://schemas.microsoft.com/office/drawing/2014/main" id="{C45D8663-4226-459F-9592-A699C89B332E}"/>
                </a:ext>
              </a:extLst>
            </p:cNvPr>
            <p:cNvSpPr/>
            <p:nvPr/>
          </p:nvSpPr>
          <p:spPr>
            <a:xfrm>
              <a:off x="2607009" y="3343598"/>
              <a:ext cx="352425" cy="0"/>
            </a:xfrm>
            <a:custGeom>
              <a:avLst/>
              <a:gdLst/>
              <a:ahLst/>
              <a:cxnLst/>
              <a:rect l="l" t="t" r="r" b="b"/>
              <a:pathLst>
                <a:path w="352425">
                  <a:moveTo>
                    <a:pt x="0" y="0"/>
                  </a:moveTo>
                  <a:lnTo>
                    <a:pt x="35181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49" name="object 37">
              <a:extLst>
                <a:ext uri="{FF2B5EF4-FFF2-40B4-BE49-F238E27FC236}">
                  <a16:creationId xmlns:a16="http://schemas.microsoft.com/office/drawing/2014/main" id="{7EF7000D-4676-42DC-9FF4-D67A89330EE1}"/>
                </a:ext>
              </a:extLst>
            </p:cNvPr>
            <p:cNvSpPr/>
            <p:nvPr/>
          </p:nvSpPr>
          <p:spPr>
            <a:xfrm>
              <a:off x="2757783" y="3669493"/>
              <a:ext cx="50800" cy="50165"/>
            </a:xfrm>
            <a:custGeom>
              <a:avLst/>
              <a:gdLst/>
              <a:ahLst/>
              <a:cxnLst/>
              <a:rect l="l" t="t" r="r" b="b"/>
              <a:pathLst>
                <a:path w="50800" h="50165">
                  <a:moveTo>
                    <a:pt x="0" y="50139"/>
                  </a:moveTo>
                  <a:lnTo>
                    <a:pt x="5026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0" name="object 38">
              <a:extLst>
                <a:ext uri="{FF2B5EF4-FFF2-40B4-BE49-F238E27FC236}">
                  <a16:creationId xmlns:a16="http://schemas.microsoft.com/office/drawing/2014/main" id="{9379FEA5-180D-4391-9AE9-DF7149AE7356}"/>
                </a:ext>
              </a:extLst>
            </p:cNvPr>
            <p:cNvSpPr/>
            <p:nvPr/>
          </p:nvSpPr>
          <p:spPr>
            <a:xfrm>
              <a:off x="2757783" y="3669493"/>
              <a:ext cx="50800" cy="50165"/>
            </a:xfrm>
            <a:custGeom>
              <a:avLst/>
              <a:gdLst/>
              <a:ahLst/>
              <a:cxnLst/>
              <a:rect l="l" t="t" r="r" b="b"/>
              <a:pathLst>
                <a:path w="50800" h="50165">
                  <a:moveTo>
                    <a:pt x="0" y="0"/>
                  </a:moveTo>
                  <a:lnTo>
                    <a:pt x="50266" y="5013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1" name="object 39">
              <a:extLst>
                <a:ext uri="{FF2B5EF4-FFF2-40B4-BE49-F238E27FC236}">
                  <a16:creationId xmlns:a16="http://schemas.microsoft.com/office/drawing/2014/main" id="{1CF9B2EE-4588-47BB-8F3B-59509100E557}"/>
                </a:ext>
              </a:extLst>
            </p:cNvPr>
            <p:cNvSpPr/>
            <p:nvPr/>
          </p:nvSpPr>
          <p:spPr>
            <a:xfrm>
              <a:off x="3117980" y="3844982"/>
              <a:ext cx="100965" cy="0"/>
            </a:xfrm>
            <a:custGeom>
              <a:avLst/>
              <a:gdLst/>
              <a:ahLst/>
              <a:cxnLst/>
              <a:rect l="l" t="t" r="r" b="b"/>
              <a:pathLst>
                <a:path w="100964">
                  <a:moveTo>
                    <a:pt x="0" y="0"/>
                  </a:moveTo>
                  <a:lnTo>
                    <a:pt x="10052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2" name="object 40">
              <a:extLst>
                <a:ext uri="{FF2B5EF4-FFF2-40B4-BE49-F238E27FC236}">
                  <a16:creationId xmlns:a16="http://schemas.microsoft.com/office/drawing/2014/main" id="{365150A8-7F46-428C-BEF8-F6B2E81D2FF6}"/>
                </a:ext>
              </a:extLst>
            </p:cNvPr>
            <p:cNvSpPr/>
            <p:nvPr/>
          </p:nvSpPr>
          <p:spPr>
            <a:xfrm>
              <a:off x="2991684" y="3846075"/>
              <a:ext cx="353060" cy="0"/>
            </a:xfrm>
            <a:custGeom>
              <a:avLst/>
              <a:gdLst/>
              <a:ahLst/>
              <a:cxnLst/>
              <a:rect l="l" t="t" r="r" b="b"/>
              <a:pathLst>
                <a:path w="353060">
                  <a:moveTo>
                    <a:pt x="0" y="0"/>
                  </a:moveTo>
                  <a:lnTo>
                    <a:pt x="352818" y="0"/>
                  </a:lnTo>
                </a:path>
              </a:pathLst>
            </a:custGeom>
            <a:ln w="3175">
              <a:solidFill>
                <a:srgbClr val="88C54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3" name="object 41">
              <a:extLst>
                <a:ext uri="{FF2B5EF4-FFF2-40B4-BE49-F238E27FC236}">
                  <a16:creationId xmlns:a16="http://schemas.microsoft.com/office/drawing/2014/main" id="{5E032604-C307-44A1-8851-1A981661B568}"/>
                </a:ext>
              </a:extLst>
            </p:cNvPr>
            <p:cNvSpPr/>
            <p:nvPr/>
          </p:nvSpPr>
          <p:spPr>
            <a:xfrm>
              <a:off x="2991684" y="3846803"/>
              <a:ext cx="353060" cy="0"/>
            </a:xfrm>
            <a:custGeom>
              <a:avLst/>
              <a:gdLst/>
              <a:ahLst/>
              <a:cxnLst/>
              <a:rect l="l" t="t" r="r" b="b"/>
              <a:pathLst>
                <a:path w="353060">
                  <a:moveTo>
                    <a:pt x="0" y="0"/>
                  </a:moveTo>
                  <a:lnTo>
                    <a:pt x="352831" y="0"/>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4" name="object 42">
              <a:extLst>
                <a:ext uri="{FF2B5EF4-FFF2-40B4-BE49-F238E27FC236}">
                  <a16:creationId xmlns:a16="http://schemas.microsoft.com/office/drawing/2014/main" id="{0C7CC88F-AFCC-43E9-A299-8177DE7ED800}"/>
                </a:ext>
              </a:extLst>
            </p:cNvPr>
            <p:cNvSpPr/>
            <p:nvPr/>
          </p:nvSpPr>
          <p:spPr>
            <a:xfrm>
              <a:off x="2991684" y="3846803"/>
              <a:ext cx="353060" cy="0"/>
            </a:xfrm>
            <a:custGeom>
              <a:avLst/>
              <a:gdLst/>
              <a:ahLst/>
              <a:cxnLst/>
              <a:rect l="l" t="t" r="r" b="b"/>
              <a:pathLst>
                <a:path w="353060">
                  <a:moveTo>
                    <a:pt x="0" y="0"/>
                  </a:moveTo>
                  <a:lnTo>
                    <a:pt x="35283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5" name="object 43">
              <a:extLst>
                <a:ext uri="{FF2B5EF4-FFF2-40B4-BE49-F238E27FC236}">
                  <a16:creationId xmlns:a16="http://schemas.microsoft.com/office/drawing/2014/main" id="{24B03025-796C-4624-8E22-26307BB163DB}"/>
                </a:ext>
              </a:extLst>
            </p:cNvPr>
            <p:cNvSpPr/>
            <p:nvPr/>
          </p:nvSpPr>
          <p:spPr>
            <a:xfrm>
              <a:off x="2991684" y="3846803"/>
              <a:ext cx="353060" cy="0"/>
            </a:xfrm>
            <a:custGeom>
              <a:avLst/>
              <a:gdLst/>
              <a:ahLst/>
              <a:cxnLst/>
              <a:rect l="l" t="t" r="r" b="b"/>
              <a:pathLst>
                <a:path w="353060">
                  <a:moveTo>
                    <a:pt x="0" y="0"/>
                  </a:moveTo>
                  <a:lnTo>
                    <a:pt x="35283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6" name="object 44">
              <a:extLst>
                <a:ext uri="{FF2B5EF4-FFF2-40B4-BE49-F238E27FC236}">
                  <a16:creationId xmlns:a16="http://schemas.microsoft.com/office/drawing/2014/main" id="{2FE64350-ECAB-4648-8D90-F81AAF0DA110}"/>
                </a:ext>
              </a:extLst>
            </p:cNvPr>
            <p:cNvSpPr/>
            <p:nvPr/>
          </p:nvSpPr>
          <p:spPr>
            <a:xfrm>
              <a:off x="2991684" y="3846803"/>
              <a:ext cx="353060" cy="0"/>
            </a:xfrm>
            <a:custGeom>
              <a:avLst/>
              <a:gdLst/>
              <a:ahLst/>
              <a:cxnLst/>
              <a:rect l="l" t="t" r="r" b="b"/>
              <a:pathLst>
                <a:path w="353060">
                  <a:moveTo>
                    <a:pt x="0" y="0"/>
                  </a:moveTo>
                  <a:lnTo>
                    <a:pt x="352831"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7" name="object 45">
              <a:extLst>
                <a:ext uri="{FF2B5EF4-FFF2-40B4-BE49-F238E27FC236}">
                  <a16:creationId xmlns:a16="http://schemas.microsoft.com/office/drawing/2014/main" id="{61CF99EE-EB25-482C-955D-1DE0C369CAEC}"/>
                </a:ext>
              </a:extLst>
            </p:cNvPr>
            <p:cNvSpPr/>
            <p:nvPr/>
          </p:nvSpPr>
          <p:spPr>
            <a:xfrm>
              <a:off x="3142890" y="3821949"/>
              <a:ext cx="50800" cy="50165"/>
            </a:xfrm>
            <a:custGeom>
              <a:avLst/>
              <a:gdLst/>
              <a:ahLst/>
              <a:cxnLst/>
              <a:rect l="l" t="t" r="r" b="b"/>
              <a:pathLst>
                <a:path w="50800" h="50165">
                  <a:moveTo>
                    <a:pt x="0" y="49707"/>
                  </a:moveTo>
                  <a:lnTo>
                    <a:pt x="5040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8" name="object 46">
              <a:extLst>
                <a:ext uri="{FF2B5EF4-FFF2-40B4-BE49-F238E27FC236}">
                  <a16:creationId xmlns:a16="http://schemas.microsoft.com/office/drawing/2014/main" id="{4434A89A-440F-4F68-9C2E-955410078812}"/>
                </a:ext>
              </a:extLst>
            </p:cNvPr>
            <p:cNvSpPr/>
            <p:nvPr/>
          </p:nvSpPr>
          <p:spPr>
            <a:xfrm>
              <a:off x="3142890" y="3821949"/>
              <a:ext cx="50800" cy="50165"/>
            </a:xfrm>
            <a:custGeom>
              <a:avLst/>
              <a:gdLst/>
              <a:ahLst/>
              <a:cxnLst/>
              <a:rect l="l" t="t" r="r" b="b"/>
              <a:pathLst>
                <a:path w="50800" h="50165">
                  <a:moveTo>
                    <a:pt x="0" y="0"/>
                  </a:moveTo>
                  <a:lnTo>
                    <a:pt x="50406" y="4970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9" name="object 47">
              <a:extLst>
                <a:ext uri="{FF2B5EF4-FFF2-40B4-BE49-F238E27FC236}">
                  <a16:creationId xmlns:a16="http://schemas.microsoft.com/office/drawing/2014/main" id="{10FA90B5-5D6A-48F8-930B-99D8E9FB99F6}"/>
                </a:ext>
              </a:extLst>
            </p:cNvPr>
            <p:cNvSpPr/>
            <p:nvPr/>
          </p:nvSpPr>
          <p:spPr>
            <a:xfrm>
              <a:off x="3504116" y="3954511"/>
              <a:ext cx="109220" cy="0"/>
            </a:xfrm>
            <a:custGeom>
              <a:avLst/>
              <a:gdLst/>
              <a:ahLst/>
              <a:cxnLst/>
              <a:rect l="l" t="t" r="r" b="b"/>
              <a:pathLst>
                <a:path w="109220">
                  <a:moveTo>
                    <a:pt x="0" y="0"/>
                  </a:moveTo>
                  <a:lnTo>
                    <a:pt x="109207"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0" name="object 48">
              <a:extLst>
                <a:ext uri="{FF2B5EF4-FFF2-40B4-BE49-F238E27FC236}">
                  <a16:creationId xmlns:a16="http://schemas.microsoft.com/office/drawing/2014/main" id="{48079F91-0ECF-4B49-9EAF-42E6CF1769C1}"/>
                </a:ext>
              </a:extLst>
            </p:cNvPr>
            <p:cNvSpPr/>
            <p:nvPr/>
          </p:nvSpPr>
          <p:spPr>
            <a:xfrm>
              <a:off x="3562930" y="3954511"/>
              <a:ext cx="0" cy="25400"/>
            </a:xfrm>
            <a:custGeom>
              <a:avLst/>
              <a:gdLst/>
              <a:ahLst/>
              <a:cxnLst/>
              <a:rect l="l" t="t" r="r" b="b"/>
              <a:pathLst>
                <a:path h="25400">
                  <a:moveTo>
                    <a:pt x="0" y="0"/>
                  </a:moveTo>
                  <a:lnTo>
                    <a:pt x="0" y="24853"/>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1" name="object 49">
              <a:extLst>
                <a:ext uri="{FF2B5EF4-FFF2-40B4-BE49-F238E27FC236}">
                  <a16:creationId xmlns:a16="http://schemas.microsoft.com/office/drawing/2014/main" id="{F3406836-AE95-43A0-A891-E7993A20816D}"/>
                </a:ext>
              </a:extLst>
            </p:cNvPr>
            <p:cNvSpPr/>
            <p:nvPr/>
          </p:nvSpPr>
          <p:spPr>
            <a:xfrm>
              <a:off x="3386243" y="4009707"/>
              <a:ext cx="353695" cy="0"/>
            </a:xfrm>
            <a:custGeom>
              <a:avLst/>
              <a:gdLst/>
              <a:ahLst/>
              <a:cxnLst/>
              <a:rect l="l" t="t" r="r" b="b"/>
              <a:pathLst>
                <a:path w="353695">
                  <a:moveTo>
                    <a:pt x="0" y="0"/>
                  </a:moveTo>
                  <a:lnTo>
                    <a:pt x="353364" y="0"/>
                  </a:lnTo>
                </a:path>
              </a:pathLst>
            </a:custGeom>
            <a:ln w="59347">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2" name="object 50">
              <a:extLst>
                <a:ext uri="{FF2B5EF4-FFF2-40B4-BE49-F238E27FC236}">
                  <a16:creationId xmlns:a16="http://schemas.microsoft.com/office/drawing/2014/main" id="{D7B0088A-6B58-49E9-BA3E-AC1E0BDC22D6}"/>
                </a:ext>
              </a:extLst>
            </p:cNvPr>
            <p:cNvSpPr/>
            <p:nvPr/>
          </p:nvSpPr>
          <p:spPr>
            <a:xfrm>
              <a:off x="3388262" y="3982040"/>
              <a:ext cx="349885" cy="55880"/>
            </a:xfrm>
            <a:custGeom>
              <a:avLst/>
              <a:gdLst/>
              <a:ahLst/>
              <a:cxnLst/>
              <a:rect l="l" t="t" r="r" b="b"/>
              <a:pathLst>
                <a:path w="349885" h="55879">
                  <a:moveTo>
                    <a:pt x="0" y="0"/>
                  </a:moveTo>
                  <a:lnTo>
                    <a:pt x="349326" y="0"/>
                  </a:lnTo>
                  <a:lnTo>
                    <a:pt x="349326" y="55308"/>
                  </a:lnTo>
                  <a:lnTo>
                    <a:pt x="0" y="55308"/>
                  </a:lnTo>
                  <a:lnTo>
                    <a:pt x="0" y="0"/>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3" name="object 51">
              <a:extLst>
                <a:ext uri="{FF2B5EF4-FFF2-40B4-BE49-F238E27FC236}">
                  <a16:creationId xmlns:a16="http://schemas.microsoft.com/office/drawing/2014/main" id="{FA04E7BA-2F22-47FA-BC02-D198A84C9B5D}"/>
                </a:ext>
              </a:extLst>
            </p:cNvPr>
            <p:cNvSpPr/>
            <p:nvPr/>
          </p:nvSpPr>
          <p:spPr>
            <a:xfrm>
              <a:off x="3388262" y="3982040"/>
              <a:ext cx="349885" cy="0"/>
            </a:xfrm>
            <a:custGeom>
              <a:avLst/>
              <a:gdLst/>
              <a:ahLst/>
              <a:cxnLst/>
              <a:rect l="l" t="t" r="r" b="b"/>
              <a:pathLst>
                <a:path w="349885">
                  <a:moveTo>
                    <a:pt x="0" y="0"/>
                  </a:moveTo>
                  <a:lnTo>
                    <a:pt x="34932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4" name="object 52">
              <a:extLst>
                <a:ext uri="{FF2B5EF4-FFF2-40B4-BE49-F238E27FC236}">
                  <a16:creationId xmlns:a16="http://schemas.microsoft.com/office/drawing/2014/main" id="{0C7F4982-1BFD-48B5-B074-00F859DC8504}"/>
                </a:ext>
              </a:extLst>
            </p:cNvPr>
            <p:cNvSpPr/>
            <p:nvPr/>
          </p:nvSpPr>
          <p:spPr>
            <a:xfrm>
              <a:off x="3388262" y="4037361"/>
              <a:ext cx="349885" cy="0"/>
            </a:xfrm>
            <a:custGeom>
              <a:avLst/>
              <a:gdLst/>
              <a:ahLst/>
              <a:cxnLst/>
              <a:rect l="l" t="t" r="r" b="b"/>
              <a:pathLst>
                <a:path w="349885">
                  <a:moveTo>
                    <a:pt x="0" y="0"/>
                  </a:moveTo>
                  <a:lnTo>
                    <a:pt x="34932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5" name="object 53">
              <a:extLst>
                <a:ext uri="{FF2B5EF4-FFF2-40B4-BE49-F238E27FC236}">
                  <a16:creationId xmlns:a16="http://schemas.microsoft.com/office/drawing/2014/main" id="{62DC6608-8795-40B7-A584-089C814489ED}"/>
                </a:ext>
              </a:extLst>
            </p:cNvPr>
            <p:cNvSpPr/>
            <p:nvPr/>
          </p:nvSpPr>
          <p:spPr>
            <a:xfrm>
              <a:off x="3388262" y="4021550"/>
              <a:ext cx="349885" cy="0"/>
            </a:xfrm>
            <a:custGeom>
              <a:avLst/>
              <a:gdLst/>
              <a:ahLst/>
              <a:cxnLst/>
              <a:rect l="l" t="t" r="r" b="b"/>
              <a:pathLst>
                <a:path w="349885">
                  <a:moveTo>
                    <a:pt x="0" y="0"/>
                  </a:moveTo>
                  <a:lnTo>
                    <a:pt x="34932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6" name="object 54">
              <a:extLst>
                <a:ext uri="{FF2B5EF4-FFF2-40B4-BE49-F238E27FC236}">
                  <a16:creationId xmlns:a16="http://schemas.microsoft.com/office/drawing/2014/main" id="{856D946D-FA08-426F-B23E-F28F194A4514}"/>
                </a:ext>
              </a:extLst>
            </p:cNvPr>
            <p:cNvSpPr/>
            <p:nvPr/>
          </p:nvSpPr>
          <p:spPr>
            <a:xfrm>
              <a:off x="3545852" y="3870827"/>
              <a:ext cx="26034" cy="26034"/>
            </a:xfrm>
            <a:custGeom>
              <a:avLst/>
              <a:gdLst/>
              <a:ahLst/>
              <a:cxnLst/>
              <a:rect l="l" t="t" r="r" b="b"/>
              <a:pathLst>
                <a:path w="26035" h="26034">
                  <a:moveTo>
                    <a:pt x="19977" y="0"/>
                  </a:moveTo>
                  <a:lnTo>
                    <a:pt x="5765" y="0"/>
                  </a:lnTo>
                  <a:lnTo>
                    <a:pt x="0" y="5753"/>
                  </a:lnTo>
                  <a:lnTo>
                    <a:pt x="0" y="19977"/>
                  </a:lnTo>
                  <a:lnTo>
                    <a:pt x="5765" y="25730"/>
                  </a:lnTo>
                  <a:lnTo>
                    <a:pt x="19977" y="25730"/>
                  </a:lnTo>
                  <a:lnTo>
                    <a:pt x="25742" y="19977"/>
                  </a:lnTo>
                  <a:lnTo>
                    <a:pt x="25742" y="5753"/>
                  </a:lnTo>
                  <a:lnTo>
                    <a:pt x="19977" y="0"/>
                  </a:lnTo>
                  <a:close/>
                </a:path>
              </a:pathLst>
            </a:custGeom>
            <a:solidFill>
              <a:srgbClr val="007A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7" name="object 55">
              <a:extLst>
                <a:ext uri="{FF2B5EF4-FFF2-40B4-BE49-F238E27FC236}">
                  <a16:creationId xmlns:a16="http://schemas.microsoft.com/office/drawing/2014/main" id="{70E6BBC7-A4E6-4EFE-8F5E-6574D4464E98}"/>
                </a:ext>
              </a:extLst>
            </p:cNvPr>
            <p:cNvSpPr/>
            <p:nvPr/>
          </p:nvSpPr>
          <p:spPr>
            <a:xfrm>
              <a:off x="3545852" y="3870827"/>
              <a:ext cx="26034" cy="26034"/>
            </a:xfrm>
            <a:custGeom>
              <a:avLst/>
              <a:gdLst/>
              <a:ahLst/>
              <a:cxnLst/>
              <a:rect l="l" t="t" r="r" b="b"/>
              <a:pathLst>
                <a:path w="26035" h="26034">
                  <a:moveTo>
                    <a:pt x="25742" y="12865"/>
                  </a:moveTo>
                  <a:lnTo>
                    <a:pt x="25742" y="19977"/>
                  </a:lnTo>
                  <a:lnTo>
                    <a:pt x="19977" y="25730"/>
                  </a:lnTo>
                  <a:lnTo>
                    <a:pt x="12877" y="25730"/>
                  </a:lnTo>
                  <a:lnTo>
                    <a:pt x="5765" y="25730"/>
                  </a:lnTo>
                  <a:lnTo>
                    <a:pt x="0" y="19977"/>
                  </a:lnTo>
                  <a:lnTo>
                    <a:pt x="0" y="12865"/>
                  </a:lnTo>
                  <a:lnTo>
                    <a:pt x="0" y="5753"/>
                  </a:lnTo>
                  <a:lnTo>
                    <a:pt x="5765" y="0"/>
                  </a:lnTo>
                  <a:lnTo>
                    <a:pt x="12877" y="0"/>
                  </a:lnTo>
                  <a:lnTo>
                    <a:pt x="19977" y="0"/>
                  </a:lnTo>
                  <a:lnTo>
                    <a:pt x="25742" y="5753"/>
                  </a:lnTo>
                  <a:lnTo>
                    <a:pt x="25742" y="12865"/>
                  </a:lnTo>
                  <a:close/>
                </a:path>
              </a:pathLst>
            </a:custGeom>
            <a:ln w="6350">
              <a:solidFill>
                <a:srgbClr val="FFE8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8" name="object 56">
              <a:extLst>
                <a:ext uri="{FF2B5EF4-FFF2-40B4-BE49-F238E27FC236}">
                  <a16:creationId xmlns:a16="http://schemas.microsoft.com/office/drawing/2014/main" id="{10D07A2A-73D7-4945-9366-3CF129E737E0}"/>
                </a:ext>
              </a:extLst>
            </p:cNvPr>
            <p:cNvSpPr/>
            <p:nvPr/>
          </p:nvSpPr>
          <p:spPr>
            <a:xfrm>
              <a:off x="3546992" y="3872839"/>
              <a:ext cx="24130" cy="24765"/>
            </a:xfrm>
            <a:custGeom>
              <a:avLst/>
              <a:gdLst/>
              <a:ahLst/>
              <a:cxnLst/>
              <a:rect l="l" t="t" r="r" b="b"/>
              <a:pathLst>
                <a:path w="24129" h="24765">
                  <a:moveTo>
                    <a:pt x="23901" y="12369"/>
                  </a:moveTo>
                  <a:lnTo>
                    <a:pt x="23901" y="19202"/>
                  </a:lnTo>
                  <a:lnTo>
                    <a:pt x="18554" y="24739"/>
                  </a:lnTo>
                  <a:lnTo>
                    <a:pt x="11950" y="24739"/>
                  </a:lnTo>
                  <a:lnTo>
                    <a:pt x="5346" y="24739"/>
                  </a:lnTo>
                  <a:lnTo>
                    <a:pt x="0" y="19202"/>
                  </a:lnTo>
                  <a:lnTo>
                    <a:pt x="0" y="12369"/>
                  </a:lnTo>
                  <a:lnTo>
                    <a:pt x="0" y="5537"/>
                  </a:lnTo>
                  <a:lnTo>
                    <a:pt x="5346" y="0"/>
                  </a:lnTo>
                  <a:lnTo>
                    <a:pt x="11950" y="0"/>
                  </a:lnTo>
                  <a:lnTo>
                    <a:pt x="18554" y="0"/>
                  </a:lnTo>
                  <a:lnTo>
                    <a:pt x="23901" y="5537"/>
                  </a:lnTo>
                  <a:lnTo>
                    <a:pt x="23901" y="12369"/>
                  </a:lnTo>
                  <a:close/>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9" name="object 57">
              <a:extLst>
                <a:ext uri="{FF2B5EF4-FFF2-40B4-BE49-F238E27FC236}">
                  <a16:creationId xmlns:a16="http://schemas.microsoft.com/office/drawing/2014/main" id="{3BD063C0-4C67-4A44-86BD-82CF80CF61E3}"/>
                </a:ext>
              </a:extLst>
            </p:cNvPr>
            <p:cNvSpPr/>
            <p:nvPr/>
          </p:nvSpPr>
          <p:spPr>
            <a:xfrm>
              <a:off x="3539016" y="3980052"/>
              <a:ext cx="48260" cy="49530"/>
            </a:xfrm>
            <a:custGeom>
              <a:avLst/>
              <a:gdLst/>
              <a:ahLst/>
              <a:cxnLst/>
              <a:rect l="l" t="t" r="r" b="b"/>
              <a:pathLst>
                <a:path w="48260" h="49529">
                  <a:moveTo>
                    <a:pt x="0" y="49479"/>
                  </a:moveTo>
                  <a:lnTo>
                    <a:pt x="4781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0" name="object 58">
              <a:extLst>
                <a:ext uri="{FF2B5EF4-FFF2-40B4-BE49-F238E27FC236}">
                  <a16:creationId xmlns:a16="http://schemas.microsoft.com/office/drawing/2014/main" id="{53A54381-1F50-4289-9EF1-5EDA754CBDCE}"/>
                </a:ext>
              </a:extLst>
            </p:cNvPr>
            <p:cNvSpPr/>
            <p:nvPr/>
          </p:nvSpPr>
          <p:spPr>
            <a:xfrm>
              <a:off x="3539016" y="3980052"/>
              <a:ext cx="48260" cy="49530"/>
            </a:xfrm>
            <a:custGeom>
              <a:avLst/>
              <a:gdLst/>
              <a:ahLst/>
              <a:cxnLst/>
              <a:rect l="l" t="t" r="r" b="b"/>
              <a:pathLst>
                <a:path w="48260" h="49529">
                  <a:moveTo>
                    <a:pt x="0" y="0"/>
                  </a:moveTo>
                  <a:lnTo>
                    <a:pt x="47815" y="4947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1" name="object 59">
              <a:extLst>
                <a:ext uri="{FF2B5EF4-FFF2-40B4-BE49-F238E27FC236}">
                  <a16:creationId xmlns:a16="http://schemas.microsoft.com/office/drawing/2014/main" id="{35A23D41-BB33-40E5-938C-256103021ABB}"/>
                </a:ext>
              </a:extLst>
            </p:cNvPr>
            <p:cNvSpPr/>
            <p:nvPr/>
          </p:nvSpPr>
          <p:spPr>
            <a:xfrm>
              <a:off x="1971823" y="2691889"/>
              <a:ext cx="71577" cy="71577"/>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2" name="object 60">
              <a:extLst>
                <a:ext uri="{FF2B5EF4-FFF2-40B4-BE49-F238E27FC236}">
                  <a16:creationId xmlns:a16="http://schemas.microsoft.com/office/drawing/2014/main" id="{F3B49E96-D3E7-4196-91DE-1A05FA4495B2}"/>
                </a:ext>
              </a:extLst>
            </p:cNvPr>
            <p:cNvSpPr/>
            <p:nvPr/>
          </p:nvSpPr>
          <p:spPr>
            <a:xfrm>
              <a:off x="3526599" y="3852463"/>
              <a:ext cx="65405" cy="65405"/>
            </a:xfrm>
            <a:custGeom>
              <a:avLst/>
              <a:gdLst/>
              <a:ahLst/>
              <a:cxnLst/>
              <a:rect l="l" t="t" r="r" b="b"/>
              <a:pathLst>
                <a:path w="65404" h="65404">
                  <a:moveTo>
                    <a:pt x="32613" y="0"/>
                  </a:moveTo>
                  <a:lnTo>
                    <a:pt x="19920" y="2563"/>
                  </a:lnTo>
                  <a:lnTo>
                    <a:pt x="9553" y="9553"/>
                  </a:lnTo>
                  <a:lnTo>
                    <a:pt x="2563" y="19920"/>
                  </a:lnTo>
                  <a:lnTo>
                    <a:pt x="0" y="32613"/>
                  </a:lnTo>
                  <a:lnTo>
                    <a:pt x="2563" y="45306"/>
                  </a:lnTo>
                  <a:lnTo>
                    <a:pt x="9553" y="55673"/>
                  </a:lnTo>
                  <a:lnTo>
                    <a:pt x="19920" y="62663"/>
                  </a:lnTo>
                  <a:lnTo>
                    <a:pt x="32613" y="65227"/>
                  </a:lnTo>
                  <a:lnTo>
                    <a:pt x="45306" y="62663"/>
                  </a:lnTo>
                  <a:lnTo>
                    <a:pt x="55673" y="55673"/>
                  </a:lnTo>
                  <a:lnTo>
                    <a:pt x="62663" y="45306"/>
                  </a:lnTo>
                  <a:lnTo>
                    <a:pt x="65227" y="32613"/>
                  </a:lnTo>
                  <a:lnTo>
                    <a:pt x="62663" y="19920"/>
                  </a:lnTo>
                  <a:lnTo>
                    <a:pt x="55673" y="9553"/>
                  </a:lnTo>
                  <a:lnTo>
                    <a:pt x="45306" y="2563"/>
                  </a:lnTo>
                  <a:lnTo>
                    <a:pt x="32613" y="0"/>
                  </a:lnTo>
                  <a:close/>
                </a:path>
              </a:pathLst>
            </a:custGeom>
            <a:solidFill>
              <a:srgbClr val="EC00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3" name="object 61">
              <a:extLst>
                <a:ext uri="{FF2B5EF4-FFF2-40B4-BE49-F238E27FC236}">
                  <a16:creationId xmlns:a16="http://schemas.microsoft.com/office/drawing/2014/main" id="{2CF20E39-35BF-44BA-BDF8-203D63CB4D11}"/>
                </a:ext>
              </a:extLst>
            </p:cNvPr>
            <p:cNvSpPr/>
            <p:nvPr/>
          </p:nvSpPr>
          <p:spPr>
            <a:xfrm>
              <a:off x="3526599" y="3852463"/>
              <a:ext cx="65405" cy="65405"/>
            </a:xfrm>
            <a:custGeom>
              <a:avLst/>
              <a:gdLst/>
              <a:ahLst/>
              <a:cxnLst/>
              <a:rect l="l" t="t" r="r" b="b"/>
              <a:pathLst>
                <a:path w="65404" h="65404">
                  <a:moveTo>
                    <a:pt x="32613" y="65227"/>
                  </a:moveTo>
                  <a:lnTo>
                    <a:pt x="45306" y="62663"/>
                  </a:lnTo>
                  <a:lnTo>
                    <a:pt x="55673" y="55673"/>
                  </a:lnTo>
                  <a:lnTo>
                    <a:pt x="62663" y="45306"/>
                  </a:lnTo>
                  <a:lnTo>
                    <a:pt x="65227" y="32613"/>
                  </a:lnTo>
                  <a:lnTo>
                    <a:pt x="62663" y="19920"/>
                  </a:lnTo>
                  <a:lnTo>
                    <a:pt x="55673" y="9553"/>
                  </a:lnTo>
                  <a:lnTo>
                    <a:pt x="45306" y="2563"/>
                  </a:lnTo>
                  <a:lnTo>
                    <a:pt x="32613" y="0"/>
                  </a:lnTo>
                  <a:lnTo>
                    <a:pt x="19920" y="2563"/>
                  </a:lnTo>
                  <a:lnTo>
                    <a:pt x="9553" y="9553"/>
                  </a:lnTo>
                  <a:lnTo>
                    <a:pt x="2563" y="19920"/>
                  </a:lnTo>
                  <a:lnTo>
                    <a:pt x="0" y="32613"/>
                  </a:lnTo>
                  <a:lnTo>
                    <a:pt x="2563" y="45306"/>
                  </a:lnTo>
                  <a:lnTo>
                    <a:pt x="9553" y="55673"/>
                  </a:lnTo>
                  <a:lnTo>
                    <a:pt x="19920" y="62663"/>
                  </a:lnTo>
                  <a:lnTo>
                    <a:pt x="32613" y="65227"/>
                  </a:lnTo>
                  <a:close/>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4" name="object 62">
              <a:extLst>
                <a:ext uri="{FF2B5EF4-FFF2-40B4-BE49-F238E27FC236}">
                  <a16:creationId xmlns:a16="http://schemas.microsoft.com/office/drawing/2014/main" id="{F68C15E9-E245-4A9E-A67A-3B8FB4297750}"/>
                </a:ext>
              </a:extLst>
            </p:cNvPr>
            <p:cNvSpPr txBox="1"/>
            <p:nvPr/>
          </p:nvSpPr>
          <p:spPr>
            <a:xfrm>
              <a:off x="1825743" y="3827679"/>
              <a:ext cx="349200" cy="123111"/>
            </a:xfrm>
            <a:prstGeom prst="rect">
              <a:avLst/>
            </a:prstGeom>
            <a:ln w="6350">
              <a:solidFill>
                <a:srgbClr val="878787"/>
              </a:solidFill>
            </a:ln>
          </p:spPr>
          <p:txBody>
            <a:bodyPr vert="horz" wrap="square" lIns="0" tIns="0" rIns="0" bIns="0" rtlCol="0" anchor="ctr">
              <a:spAutoFit/>
            </a:bodyPr>
            <a:lstStyle/>
            <a:p>
              <a:pPr marL="97155" marR="0" lvl="0" indent="0" algn="l" defTabSz="914400" rtl="0" eaLnBrk="1" fontAlgn="auto" latinLnBrk="0" hangingPunct="1">
                <a:lnSpc>
                  <a:spcPct val="100000"/>
                </a:lnSpc>
                <a:spcBef>
                  <a:spcPts val="0"/>
                </a:spcBef>
                <a:spcAft>
                  <a:spcPts val="0"/>
                </a:spcAft>
                <a:buClrTx/>
                <a:buSzTx/>
                <a:buFontTx/>
                <a:buNone/>
                <a:tabLst/>
                <a:defRPr/>
              </a:pPr>
              <a:r>
                <a:rPr kumimoji="0" sz="800" b="1" i="0" u="none" strike="noStrike" kern="1200" cap="none" spc="20" normalizeH="0" baseline="0" noProof="0" dirty="0">
                  <a:ln>
                    <a:noFill/>
                  </a:ln>
                  <a:solidFill>
                    <a:srgbClr val="FFFFFF"/>
                  </a:solidFill>
                  <a:effectLst/>
                  <a:uLnTx/>
                  <a:uFillTx/>
                  <a:latin typeface="Century Gothic"/>
                  <a:ea typeface="ＭＳ Ｐゴシック" pitchFamily="34" charset="-128"/>
                  <a:cs typeface="Century Gothic"/>
                </a:rPr>
                <a:t>2.1</a:t>
              </a:r>
              <a:endParaRPr kumimoji="0" sz="800" b="0" i="0" u="none" strike="noStrike" kern="1200" cap="none" spc="0" normalizeH="0" baseline="0" noProof="0" dirty="0">
                <a:ln>
                  <a:noFill/>
                </a:ln>
                <a:solidFill>
                  <a:prstClr val="black"/>
                </a:solidFill>
                <a:effectLst/>
                <a:uLnTx/>
                <a:uFillTx/>
                <a:latin typeface="Century Gothic"/>
                <a:ea typeface="ＭＳ Ｐゴシック" pitchFamily="34" charset="-128"/>
                <a:cs typeface="Century Gothic"/>
              </a:endParaRPr>
            </a:p>
          </p:txBody>
        </p:sp>
        <p:sp>
          <p:nvSpPr>
            <p:cNvPr id="175" name="object 63">
              <a:extLst>
                <a:ext uri="{FF2B5EF4-FFF2-40B4-BE49-F238E27FC236}">
                  <a16:creationId xmlns:a16="http://schemas.microsoft.com/office/drawing/2014/main" id="{7BF6F6A2-A75F-4F94-9BDE-F4B3E81FE3D3}"/>
                </a:ext>
              </a:extLst>
            </p:cNvPr>
            <p:cNvSpPr txBox="1"/>
            <p:nvPr/>
          </p:nvSpPr>
          <p:spPr>
            <a:xfrm>
              <a:off x="2230161" y="3622046"/>
              <a:ext cx="342000" cy="115416"/>
            </a:xfrm>
            <a:prstGeom prst="rect">
              <a:avLst/>
            </a:prstGeom>
            <a:solidFill>
              <a:srgbClr val="FFE800"/>
            </a:solidFill>
          </p:spPr>
          <p:txBody>
            <a:bodyPr vert="horz" wrap="square" lIns="0" tIns="0" rIns="0" bIns="0" rtlCol="0">
              <a:spAutoFit/>
            </a:bodyPr>
            <a:lstStyle/>
            <a:p>
              <a:pPr marL="98425" marR="0" lvl="0" indent="0" algn="l" defTabSz="914400" rtl="0" eaLnBrk="1" fontAlgn="auto" latinLnBrk="0" hangingPunct="1">
                <a:lnSpc>
                  <a:spcPts val="919"/>
                </a:lnSpc>
                <a:spcBef>
                  <a:spcPts val="0"/>
                </a:spcBef>
                <a:spcAft>
                  <a:spcPts val="0"/>
                </a:spcAft>
                <a:buClrTx/>
                <a:buSzTx/>
                <a:buFontTx/>
                <a:buNone/>
                <a:tabLst/>
                <a:defRPr/>
              </a:pPr>
              <a:r>
                <a:rPr kumimoji="0" sz="800" b="1" i="0" u="none" strike="noStrike" kern="1200" cap="none" spc="20" normalizeH="0" baseline="0" noProof="0" dirty="0">
                  <a:ln>
                    <a:noFill/>
                  </a:ln>
                  <a:solidFill>
                    <a:prstClr val="black"/>
                  </a:solidFill>
                  <a:effectLst/>
                  <a:uLnTx/>
                  <a:uFillTx/>
                  <a:latin typeface="Century Gothic"/>
                  <a:ea typeface="ＭＳ Ｐゴシック" pitchFamily="34" charset="-128"/>
                  <a:cs typeface="Century Gothic"/>
                </a:rPr>
                <a:t>4.2</a:t>
              </a:r>
              <a:endParaRPr kumimoji="0" sz="800" b="0" i="0" u="none" strike="noStrike" kern="1200" cap="none" spc="0" normalizeH="0" baseline="0" noProof="0" dirty="0">
                <a:ln>
                  <a:noFill/>
                </a:ln>
                <a:solidFill>
                  <a:prstClr val="black"/>
                </a:solidFill>
                <a:effectLst/>
                <a:uLnTx/>
                <a:uFillTx/>
                <a:latin typeface="Century Gothic"/>
                <a:ea typeface="ＭＳ Ｐゴシック" pitchFamily="34" charset="-128"/>
                <a:cs typeface="Century Gothic"/>
              </a:endParaRPr>
            </a:p>
          </p:txBody>
        </p:sp>
        <p:sp>
          <p:nvSpPr>
            <p:cNvPr id="176" name="object 64">
              <a:extLst>
                <a:ext uri="{FF2B5EF4-FFF2-40B4-BE49-F238E27FC236}">
                  <a16:creationId xmlns:a16="http://schemas.microsoft.com/office/drawing/2014/main" id="{C16B507C-B567-444E-803F-5764FFD0519C}"/>
                </a:ext>
              </a:extLst>
            </p:cNvPr>
            <p:cNvSpPr txBox="1"/>
            <p:nvPr/>
          </p:nvSpPr>
          <p:spPr>
            <a:xfrm>
              <a:off x="2608161" y="3861644"/>
              <a:ext cx="349200" cy="144000"/>
            </a:xfrm>
            <a:prstGeom prst="rect">
              <a:avLst/>
            </a:prstGeom>
            <a:ln w="6350">
              <a:solidFill>
                <a:srgbClr val="878787"/>
              </a:solidFill>
            </a:ln>
          </p:spPr>
          <p:txBody>
            <a:bodyPr vert="horz" wrap="square" lIns="0" tIns="3175" rIns="0" bIns="0" rtlCol="0">
              <a:spAutoFit/>
            </a:bodyPr>
            <a:lstStyle/>
            <a:p>
              <a:pPr marL="113664" marR="0" lvl="0" indent="0" algn="l" defTabSz="914400" rtl="0" eaLnBrk="1" fontAlgn="auto" latinLnBrk="0" hangingPunct="1">
                <a:lnSpc>
                  <a:spcPct val="100000"/>
                </a:lnSpc>
                <a:spcBef>
                  <a:spcPts val="25"/>
                </a:spcBef>
                <a:spcAft>
                  <a:spcPts val="0"/>
                </a:spcAft>
                <a:buClrTx/>
                <a:buSzTx/>
                <a:buFontTx/>
                <a:buNone/>
                <a:tabLst/>
                <a:defRPr/>
              </a:pPr>
              <a:r>
                <a:rPr kumimoji="0" sz="800" b="1" i="0" u="none" strike="noStrike" kern="1200" cap="none" spc="20" normalizeH="0" baseline="0" noProof="0" dirty="0">
                  <a:ln>
                    <a:noFill/>
                  </a:ln>
                  <a:solidFill>
                    <a:srgbClr val="FFFFFF"/>
                  </a:solidFill>
                  <a:effectLst/>
                  <a:uLnTx/>
                  <a:uFillTx/>
                  <a:latin typeface="Century Gothic"/>
                  <a:ea typeface="ＭＳ Ｐゴシック" pitchFamily="34" charset="-128"/>
                  <a:cs typeface="Century Gothic"/>
                </a:rPr>
                <a:t>1.7</a:t>
              </a:r>
              <a:endParaRPr kumimoji="0" sz="800" b="0" i="0" u="none" strike="noStrike" kern="1200" cap="none" spc="0" normalizeH="0" baseline="0" noProof="0">
                <a:ln>
                  <a:noFill/>
                </a:ln>
                <a:solidFill>
                  <a:prstClr val="black"/>
                </a:solidFill>
                <a:effectLst/>
                <a:uLnTx/>
                <a:uFillTx/>
                <a:latin typeface="Century Gothic"/>
                <a:ea typeface="ＭＳ Ｐゴシック" pitchFamily="34" charset="-128"/>
                <a:cs typeface="Century Gothic"/>
              </a:endParaRPr>
            </a:p>
          </p:txBody>
        </p:sp>
        <p:sp>
          <p:nvSpPr>
            <p:cNvPr id="177" name="object 65">
              <a:extLst>
                <a:ext uri="{FF2B5EF4-FFF2-40B4-BE49-F238E27FC236}">
                  <a16:creationId xmlns:a16="http://schemas.microsoft.com/office/drawing/2014/main" id="{5D4D6E9B-06DE-4841-B033-09517B9F1AD1}"/>
                </a:ext>
              </a:extLst>
            </p:cNvPr>
            <p:cNvSpPr txBox="1"/>
            <p:nvPr/>
          </p:nvSpPr>
          <p:spPr>
            <a:xfrm>
              <a:off x="3083572" y="3640081"/>
              <a:ext cx="17589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20" normalizeH="0" baseline="0" noProof="0" dirty="0">
                  <a:ln>
                    <a:noFill/>
                  </a:ln>
                  <a:solidFill>
                    <a:prstClr val="black"/>
                  </a:solidFill>
                  <a:effectLst/>
                  <a:uLnTx/>
                  <a:uFillTx/>
                  <a:latin typeface="Century Gothic"/>
                  <a:ea typeface="ＭＳ Ｐゴシック" pitchFamily="34" charset="-128"/>
                  <a:cs typeface="Century Gothic"/>
                </a:rPr>
                <a:t>1.9</a:t>
              </a:r>
              <a:endParaRPr kumimoji="0" sz="800" b="0" i="0" u="none" strike="noStrike" kern="1200" cap="none" spc="0" normalizeH="0" baseline="0" noProof="0" dirty="0">
                <a:ln>
                  <a:noFill/>
                </a:ln>
                <a:solidFill>
                  <a:prstClr val="black"/>
                </a:solidFill>
                <a:effectLst/>
                <a:uLnTx/>
                <a:uFillTx/>
                <a:latin typeface="Century Gothic"/>
                <a:ea typeface="ＭＳ Ｐゴシック" pitchFamily="34" charset="-128"/>
                <a:cs typeface="Century Gothic"/>
              </a:endParaRPr>
            </a:p>
          </p:txBody>
        </p:sp>
        <p:sp>
          <p:nvSpPr>
            <p:cNvPr id="178" name="object 66">
              <a:extLst>
                <a:ext uri="{FF2B5EF4-FFF2-40B4-BE49-F238E27FC236}">
                  <a16:creationId xmlns:a16="http://schemas.microsoft.com/office/drawing/2014/main" id="{D4105E1D-D3E2-46F9-9D9E-89C7D74445FD}"/>
                </a:ext>
              </a:extLst>
            </p:cNvPr>
            <p:cNvSpPr txBox="1"/>
            <p:nvPr/>
          </p:nvSpPr>
          <p:spPr>
            <a:xfrm>
              <a:off x="3491416" y="3903080"/>
              <a:ext cx="43053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266700" algn="l"/>
                </a:tabLst>
                <a:defRPr/>
              </a:pPr>
              <a:r>
                <a:rPr kumimoji="0" sz="800" b="1" i="0" u="sng" strike="noStrike" kern="1200" cap="none" spc="10" normalizeH="0" baseline="0" noProof="0" dirty="0">
                  <a:ln>
                    <a:noFill/>
                  </a:ln>
                  <a:solidFill>
                    <a:srgbClr val="808285"/>
                  </a:solidFill>
                  <a:effectLst/>
                  <a:uLnTx/>
                  <a:uFill>
                    <a:solidFill>
                      <a:srgbClr val="878787"/>
                    </a:solidFill>
                  </a:uFill>
                  <a:latin typeface="Century Gothic"/>
                  <a:ea typeface="ＭＳ Ｐゴシック" pitchFamily="34" charset="-128"/>
                  <a:cs typeface="Century Gothic"/>
                </a:rPr>
                <a:t>   </a:t>
              </a:r>
              <a:r>
                <a:rPr kumimoji="0" sz="800" b="1" i="0" u="sng" strike="noStrike" kern="1200" cap="none" spc="-50" normalizeH="0" baseline="0" noProof="0" dirty="0">
                  <a:ln>
                    <a:noFill/>
                  </a:ln>
                  <a:solidFill>
                    <a:srgbClr val="808285"/>
                  </a:solidFill>
                  <a:effectLst/>
                  <a:uLnTx/>
                  <a:uFill>
                    <a:solidFill>
                      <a:srgbClr val="878787"/>
                    </a:solidFill>
                  </a:uFill>
                  <a:latin typeface="Century Gothic"/>
                  <a:ea typeface="ＭＳ Ｐゴシック" pitchFamily="34" charset="-128"/>
                  <a:cs typeface="Century Gothic"/>
                </a:rPr>
                <a:t> </a:t>
              </a:r>
              <a:r>
                <a:rPr kumimoji="0" sz="800" b="1" i="0" u="none" strike="noStrike" kern="1200" cap="none" spc="0" normalizeH="0" baseline="0" noProof="0" dirty="0">
                  <a:ln>
                    <a:noFill/>
                  </a:ln>
                  <a:solidFill>
                    <a:srgbClr val="808285"/>
                  </a:solidFill>
                  <a:effectLst/>
                  <a:uLnTx/>
                  <a:uFillTx/>
                  <a:latin typeface="Century Gothic"/>
                  <a:ea typeface="ＭＳ Ｐゴシック" pitchFamily="34" charset="-128"/>
                  <a:cs typeface="Century Gothic"/>
                </a:rPr>
                <a:t>	</a:t>
              </a:r>
              <a:r>
                <a:rPr kumimoji="0" sz="800" b="1" i="0" u="none" strike="noStrike" kern="1200" cap="none" spc="20" normalizeH="0" baseline="0" noProof="0" dirty="0">
                  <a:ln>
                    <a:noFill/>
                  </a:ln>
                  <a:solidFill>
                    <a:prstClr val="black"/>
                  </a:solidFill>
                  <a:effectLst/>
                  <a:uLnTx/>
                  <a:uFillTx/>
                  <a:latin typeface="Century Gothic"/>
                  <a:ea typeface="ＭＳ Ｐゴシック" pitchFamily="34" charset="-128"/>
                  <a:cs typeface="Century Gothic"/>
                </a:rPr>
                <a:t>0.2</a:t>
              </a:r>
              <a:endParaRPr kumimoji="0" sz="800" b="0" i="0" u="none" strike="noStrike" kern="1200" cap="none" spc="0" normalizeH="0" baseline="0" noProof="0" dirty="0">
                <a:ln>
                  <a:noFill/>
                </a:ln>
                <a:solidFill>
                  <a:prstClr val="black"/>
                </a:solidFill>
                <a:effectLst/>
                <a:uLnTx/>
                <a:uFillTx/>
                <a:latin typeface="Century Gothic"/>
                <a:ea typeface="ＭＳ Ｐゴシック" pitchFamily="34" charset="-128"/>
                <a:cs typeface="Century Gothic"/>
              </a:endParaRPr>
            </a:p>
          </p:txBody>
        </p:sp>
        <p:sp>
          <p:nvSpPr>
            <p:cNvPr id="179" name="object 28">
              <a:extLst>
                <a:ext uri="{FF2B5EF4-FFF2-40B4-BE49-F238E27FC236}">
                  <a16:creationId xmlns:a16="http://schemas.microsoft.com/office/drawing/2014/main" id="{AFD2C945-C9E0-4B9E-97E7-7C44ADE7D5C6}"/>
                </a:ext>
              </a:extLst>
            </p:cNvPr>
            <p:cNvSpPr/>
            <p:nvPr/>
          </p:nvSpPr>
          <p:spPr>
            <a:xfrm>
              <a:off x="2220573" y="3618871"/>
              <a:ext cx="352425" cy="0"/>
            </a:xfrm>
            <a:custGeom>
              <a:avLst/>
              <a:gdLst/>
              <a:ahLst/>
              <a:cxnLst/>
              <a:rect l="l" t="t" r="r" b="b"/>
              <a:pathLst>
                <a:path w="352425">
                  <a:moveTo>
                    <a:pt x="0" y="0"/>
                  </a:moveTo>
                  <a:lnTo>
                    <a:pt x="351828"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15" name="Rectangle 214">
              <a:extLst>
                <a:ext uri="{FF2B5EF4-FFF2-40B4-BE49-F238E27FC236}">
                  <a16:creationId xmlns:a16="http://schemas.microsoft.com/office/drawing/2014/main" id="{E6900FF3-CB22-405D-9E13-0A7F051DE1F7}"/>
                </a:ext>
              </a:extLst>
            </p:cNvPr>
            <p:cNvSpPr/>
            <p:nvPr/>
          </p:nvSpPr>
          <p:spPr>
            <a:xfrm>
              <a:off x="0" y="5490000"/>
              <a:ext cx="2848170" cy="123111"/>
            </a:xfrm>
            <a:prstGeom prst="rect">
              <a:avLst/>
            </a:prstGeom>
          </p:spPr>
          <p:txBody>
            <a:bodyPr wrap="none" lIns="36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Global AIDS Monitoring, 2014–2018.</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6" name="Rectangle 215">
              <a:extLst>
                <a:ext uri="{FF2B5EF4-FFF2-40B4-BE49-F238E27FC236}">
                  <a16:creationId xmlns:a16="http://schemas.microsoft.com/office/drawing/2014/main" id="{A45CD371-7FC1-4F64-9B7A-38E1E7FEDA1C}"/>
                </a:ext>
              </a:extLst>
            </p:cNvPr>
            <p:cNvSpPr/>
            <p:nvPr/>
          </p:nvSpPr>
          <p:spPr>
            <a:xfrm>
              <a:off x="5245200" y="5490000"/>
              <a:ext cx="2022005" cy="123111"/>
            </a:xfrm>
            <a:prstGeom prst="rect">
              <a:avLst/>
            </a:prstGeom>
          </p:spPr>
          <p:txBody>
            <a:bodyPr wrap="none" lIns="18000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UNAIDS special analysis, 2019.</a:t>
              </a:r>
            </a:p>
          </p:txBody>
        </p:sp>
        <p:sp>
          <p:nvSpPr>
            <p:cNvPr id="112" name="Rectangle 111">
              <a:extLst>
                <a:ext uri="{FF2B5EF4-FFF2-40B4-BE49-F238E27FC236}">
                  <a16:creationId xmlns:a16="http://schemas.microsoft.com/office/drawing/2014/main" id="{C0B9BD2D-26F3-4E0E-A68B-32A2EC7379F7}"/>
                </a:ext>
              </a:extLst>
            </p:cNvPr>
            <p:cNvSpPr/>
            <p:nvPr/>
          </p:nvSpPr>
          <p:spPr>
            <a:xfrm>
              <a:off x="432000" y="4338000"/>
              <a:ext cx="108000" cy="108000"/>
            </a:xfrm>
            <a:prstGeom prst="rect">
              <a:avLst/>
            </a:prstGeom>
            <a:solidFill>
              <a:srgbClr val="F78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TextBox 113">
              <a:extLst>
                <a:ext uri="{FF2B5EF4-FFF2-40B4-BE49-F238E27FC236}">
                  <a16:creationId xmlns:a16="http://schemas.microsoft.com/office/drawing/2014/main" id="{E2F79579-E4E5-459F-A6E6-1D29F55FFD43}"/>
                </a:ext>
              </a:extLst>
            </p:cNvPr>
            <p:cNvSpPr txBox="1"/>
            <p:nvPr/>
          </p:nvSpPr>
          <p:spPr>
            <a:xfrm>
              <a:off x="576000" y="4320000"/>
              <a:ext cx="958596"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Sex workers, n = 9</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0" name="Rectangle 179">
              <a:extLst>
                <a:ext uri="{FF2B5EF4-FFF2-40B4-BE49-F238E27FC236}">
                  <a16:creationId xmlns:a16="http://schemas.microsoft.com/office/drawing/2014/main" id="{7E5D47E3-BD4F-411D-9CC0-A5555556DE34}"/>
                </a:ext>
              </a:extLst>
            </p:cNvPr>
            <p:cNvSpPr/>
            <p:nvPr/>
          </p:nvSpPr>
          <p:spPr>
            <a:xfrm>
              <a:off x="1800000" y="4338000"/>
              <a:ext cx="108000" cy="108000"/>
            </a:xfrm>
            <a:prstGeom prst="rect">
              <a:avLst/>
            </a:prstGeom>
            <a:solidFill>
              <a:srgbClr val="FFE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1" name="Rectangle 180">
              <a:extLst>
                <a:ext uri="{FF2B5EF4-FFF2-40B4-BE49-F238E27FC236}">
                  <a16:creationId xmlns:a16="http://schemas.microsoft.com/office/drawing/2014/main" id="{D6FCF376-FA18-4EF6-9C9F-D0F83615564C}"/>
                </a:ext>
              </a:extLst>
            </p:cNvPr>
            <p:cNvSpPr/>
            <p:nvPr/>
          </p:nvSpPr>
          <p:spPr>
            <a:xfrm>
              <a:off x="1944000" y="4320000"/>
              <a:ext cx="2798843"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Gay men and other men who have sex with men, n = 6</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2" name="Rectangle 181">
              <a:extLst>
                <a:ext uri="{FF2B5EF4-FFF2-40B4-BE49-F238E27FC236}">
                  <a16:creationId xmlns:a16="http://schemas.microsoft.com/office/drawing/2014/main" id="{8691B8BE-1894-48BF-9C66-247F636C80E4}"/>
                </a:ext>
              </a:extLst>
            </p:cNvPr>
            <p:cNvSpPr/>
            <p:nvPr/>
          </p:nvSpPr>
          <p:spPr>
            <a:xfrm>
              <a:off x="432000" y="4554000"/>
              <a:ext cx="108000" cy="108000"/>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Rectangle 182">
              <a:extLst>
                <a:ext uri="{FF2B5EF4-FFF2-40B4-BE49-F238E27FC236}">
                  <a16:creationId xmlns:a16="http://schemas.microsoft.com/office/drawing/2014/main" id="{52146550-4FEE-464A-8F5D-46594A83ACCB}"/>
                </a:ext>
              </a:extLst>
            </p:cNvPr>
            <p:cNvSpPr/>
            <p:nvPr/>
          </p:nvSpPr>
          <p:spPr>
            <a:xfrm>
              <a:off x="576000" y="4536000"/>
              <a:ext cx="1548501"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who inject drugs, n = 8</a:t>
              </a:r>
            </a:p>
          </p:txBody>
        </p:sp>
        <p:sp>
          <p:nvSpPr>
            <p:cNvPr id="184" name="Rectangle 183">
              <a:extLst>
                <a:ext uri="{FF2B5EF4-FFF2-40B4-BE49-F238E27FC236}">
                  <a16:creationId xmlns:a16="http://schemas.microsoft.com/office/drawing/2014/main" id="{582FD51E-33CA-48C4-AC11-135489245C53}"/>
                </a:ext>
              </a:extLst>
            </p:cNvPr>
            <p:cNvSpPr/>
            <p:nvPr/>
          </p:nvSpPr>
          <p:spPr>
            <a:xfrm>
              <a:off x="2304000" y="4554000"/>
              <a:ext cx="108000" cy="108000"/>
            </a:xfrm>
            <a:prstGeom prst="rect">
              <a:avLst/>
            </a:prstGeom>
            <a:solidFill>
              <a:srgbClr val="88C5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5" name="Rectangle 184">
              <a:extLst>
                <a:ext uri="{FF2B5EF4-FFF2-40B4-BE49-F238E27FC236}">
                  <a16:creationId xmlns:a16="http://schemas.microsoft.com/office/drawing/2014/main" id="{B9E65629-E749-472C-A8F6-C384AB28F7ED}"/>
                </a:ext>
              </a:extLst>
            </p:cNvPr>
            <p:cNvSpPr/>
            <p:nvPr/>
          </p:nvSpPr>
          <p:spPr>
            <a:xfrm>
              <a:off x="2448000" y="4536000"/>
              <a:ext cx="1356140"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Transgender people, n = 1</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6" name="Rectangle 185">
              <a:extLst>
                <a:ext uri="{FF2B5EF4-FFF2-40B4-BE49-F238E27FC236}">
                  <a16:creationId xmlns:a16="http://schemas.microsoft.com/office/drawing/2014/main" id="{97E46AB9-95D0-4696-AD49-FDE329FA6B61}"/>
                </a:ext>
              </a:extLst>
            </p:cNvPr>
            <p:cNvSpPr/>
            <p:nvPr/>
          </p:nvSpPr>
          <p:spPr>
            <a:xfrm>
              <a:off x="4124244" y="4536000"/>
              <a:ext cx="811119" cy="13849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Prisoners, n = 9</a:t>
              </a:r>
              <a:endParaRPr kumimoji="0" lang="en-CH" sz="9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7" name="Rectangle 186">
              <a:extLst>
                <a:ext uri="{FF2B5EF4-FFF2-40B4-BE49-F238E27FC236}">
                  <a16:creationId xmlns:a16="http://schemas.microsoft.com/office/drawing/2014/main" id="{276877E8-883B-4AFD-9E64-9207E360D92F}"/>
                </a:ext>
              </a:extLst>
            </p:cNvPr>
            <p:cNvSpPr/>
            <p:nvPr/>
          </p:nvSpPr>
          <p:spPr>
            <a:xfrm>
              <a:off x="3980244" y="4554000"/>
              <a:ext cx="108000" cy="108000"/>
            </a:xfrm>
            <a:prstGeom prst="rect">
              <a:avLst/>
            </a:prstGeom>
            <a:solidFill>
              <a:srgbClr val="EC00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62347927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4">
            <a:extLst>
              <a:ext uri="{FF2B5EF4-FFF2-40B4-BE49-F238E27FC236}">
                <a16:creationId xmlns:a16="http://schemas.microsoft.com/office/drawing/2014/main" id="{8BCC4431-A1C4-4674-937C-79D5B1E36406}"/>
              </a:ext>
            </a:extLst>
          </p:cNvPr>
          <p:cNvGraphicFramePr>
            <a:graphicFrameLocks noGrp="1"/>
          </p:cNvGraphicFramePr>
          <p:nvPr/>
        </p:nvGraphicFramePr>
        <p:xfrm>
          <a:off x="360000" y="1620000"/>
          <a:ext cx="9576000" cy="2535529"/>
        </p:xfrm>
        <a:graphic>
          <a:graphicData uri="http://schemas.openxmlformats.org/drawingml/2006/table">
            <a:tbl>
              <a:tblPr firstRow="1" bandRow="1"/>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756000">
                  <a:extLst>
                    <a:ext uri="{9D8B030D-6E8A-4147-A177-3AD203B41FA5}">
                      <a16:colId xmlns:a16="http://schemas.microsoft.com/office/drawing/2014/main" val="20002"/>
                    </a:ext>
                  </a:extLst>
                </a:gridCol>
                <a:gridCol w="792000">
                  <a:extLst>
                    <a:ext uri="{9D8B030D-6E8A-4147-A177-3AD203B41FA5}">
                      <a16:colId xmlns:a16="http://schemas.microsoft.com/office/drawing/2014/main" val="20003"/>
                    </a:ext>
                  </a:extLst>
                </a:gridCol>
                <a:gridCol w="756000">
                  <a:extLst>
                    <a:ext uri="{9D8B030D-6E8A-4147-A177-3AD203B41FA5}">
                      <a16:colId xmlns:a16="http://schemas.microsoft.com/office/drawing/2014/main" val="20004"/>
                    </a:ext>
                  </a:extLst>
                </a:gridCol>
                <a:gridCol w="756000">
                  <a:extLst>
                    <a:ext uri="{9D8B030D-6E8A-4147-A177-3AD203B41FA5}">
                      <a16:colId xmlns:a16="http://schemas.microsoft.com/office/drawing/2014/main" val="20005"/>
                    </a:ext>
                  </a:extLst>
                </a:gridCol>
                <a:gridCol w="756000">
                  <a:extLst>
                    <a:ext uri="{9D8B030D-6E8A-4147-A177-3AD203B41FA5}">
                      <a16:colId xmlns:a16="http://schemas.microsoft.com/office/drawing/2014/main" val="20006"/>
                    </a:ext>
                  </a:extLst>
                </a:gridCol>
                <a:gridCol w="756000">
                  <a:extLst>
                    <a:ext uri="{9D8B030D-6E8A-4147-A177-3AD203B41FA5}">
                      <a16:colId xmlns:a16="http://schemas.microsoft.com/office/drawing/2014/main" val="20007"/>
                    </a:ext>
                  </a:extLst>
                </a:gridCol>
                <a:gridCol w="756000">
                  <a:extLst>
                    <a:ext uri="{9D8B030D-6E8A-4147-A177-3AD203B41FA5}">
                      <a16:colId xmlns:a16="http://schemas.microsoft.com/office/drawing/2014/main" val="20008"/>
                    </a:ext>
                  </a:extLst>
                </a:gridCol>
                <a:gridCol w="756000">
                  <a:extLst>
                    <a:ext uri="{9D8B030D-6E8A-4147-A177-3AD203B41FA5}">
                      <a16:colId xmlns:a16="http://schemas.microsoft.com/office/drawing/2014/main" val="20009"/>
                    </a:ext>
                  </a:extLst>
                </a:gridCol>
                <a:gridCol w="756000">
                  <a:extLst>
                    <a:ext uri="{9D8B030D-6E8A-4147-A177-3AD203B41FA5}">
                      <a16:colId xmlns:a16="http://schemas.microsoft.com/office/drawing/2014/main" val="20010"/>
                    </a:ext>
                  </a:extLst>
                </a:gridCol>
                <a:gridCol w="756000">
                  <a:extLst>
                    <a:ext uri="{9D8B030D-6E8A-4147-A177-3AD203B41FA5}">
                      <a16:colId xmlns:a16="http://schemas.microsoft.com/office/drawing/2014/main" val="20011"/>
                    </a:ext>
                  </a:extLst>
                </a:gridCol>
              </a:tblGrid>
              <a:tr h="11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Country</a:t>
                      </a:r>
                    </a:p>
                  </a:txBody>
                  <a:tcPr marL="36000" marR="0" marT="72000" marB="0">
                    <a:lnL w="6350" cap="flat" cmpd="sng" algn="ctr">
                      <a:solidFill>
                        <a:schemeClr val="tx1">
                          <a:lumMod val="75000"/>
                          <a:lumOff val="2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National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Sex workers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lang="en-GB" sz="800" b="1" kern="1200" spc="0" baseline="0" dirty="0">
                          <a:solidFill>
                            <a:schemeClr val="bg1"/>
                          </a:solidFill>
                          <a:latin typeface="+mn-lt"/>
                          <a:ea typeface="+mn-ea"/>
                          <a:cs typeface="Arial"/>
                        </a:rPr>
                        <a:t>S</a:t>
                      </a:r>
                      <a:r>
                        <a:rPr sz="800" b="1" kern="1200" spc="0" baseline="0" dirty="0">
                          <a:solidFill>
                            <a:schemeClr val="bg1"/>
                          </a:solidFill>
                          <a:latin typeface="+mn-lt"/>
                          <a:ea typeface="+mn-ea"/>
                          <a:cs typeface="Arial"/>
                        </a:rPr>
                        <a:t>ex workers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Gay men and other men who have sex with men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People who inject drugs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Transgender people as per 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59055" algn="l" defTabSz="914400" rtl="0" eaLnBrk="1" latinLnBrk="0" hangingPunct="1">
                        <a:lnSpc>
                          <a:spcPct val="100000"/>
                        </a:lnSpc>
                        <a:spcBef>
                          <a:spcPts val="0"/>
                        </a:spcBef>
                      </a:pPr>
                      <a:r>
                        <a:rPr sz="800" b="1" kern="1200" spc="0" baseline="0" dirty="0">
                          <a:solidFill>
                            <a:schemeClr val="bg1"/>
                          </a:solidFill>
                          <a:latin typeface="+mn-lt"/>
                          <a:ea typeface="+mn-ea"/>
                          <a:cs typeface="Arial"/>
                        </a:rPr>
                        <a:t>Prisoners as per</a:t>
                      </a:r>
                      <a:r>
                        <a:rPr lang="en-GB" sz="800" b="1" kern="1200" spc="0" baseline="0" dirty="0">
                          <a:solidFill>
                            <a:schemeClr val="bg1"/>
                          </a:solidFill>
                          <a:latin typeface="+mn-lt"/>
                          <a:ea typeface="+mn-ea"/>
                          <a:cs typeface="Arial"/>
                        </a:rPr>
                        <a:t> </a:t>
                      </a:r>
                      <a:r>
                        <a:rPr sz="800" b="1" kern="1200" spc="0" baseline="0" dirty="0">
                          <a:solidFill>
                            <a:schemeClr val="bg1"/>
                          </a:solidFill>
                          <a:latin typeface="+mn-lt"/>
                          <a:ea typeface="+mn-ea"/>
                          <a:cs typeface="Arial"/>
                        </a:rPr>
                        <a:t>cent of adult  population (15+)</a:t>
                      </a:r>
                    </a:p>
                  </a:txBody>
                  <a:tcPr marL="36000" marR="0" marT="72000" marB="0">
                    <a:lnL w="6350" cap="flat" cmpd="sng" algn="ctr">
                      <a:solidFill>
                        <a:schemeClr val="bg1"/>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6350" cap="flat" cmpd="sng" algn="ctr">
                      <a:solidFill>
                        <a:schemeClr val="tx1">
                          <a:lumMod val="75000"/>
                          <a:lumOff val="25000"/>
                        </a:schemeClr>
                      </a:solidFill>
                      <a:prstDash val="solid"/>
                      <a:round/>
                      <a:headEnd type="none" w="med" len="med"/>
                      <a:tailEnd type="none" w="med" len="med"/>
                    </a:lnT>
                    <a:lnB w="31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B5772"/>
                    </a:solidFill>
                  </a:tcPr>
                </a:tc>
                <a:extLst>
                  <a:ext uri="{0D108BD9-81ED-4DB2-BD59-A6C34878D82A}">
                    <a16:rowId xmlns:a16="http://schemas.microsoft.com/office/drawing/2014/main" val="10000"/>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lang="en-GB" sz="900" b="0" dirty="0">
                          <a:solidFill>
                            <a:schemeClr val="tx1"/>
                          </a:solidFill>
                          <a:latin typeface="+mn-lt"/>
                          <a:cs typeface="Arial"/>
                        </a:rPr>
                        <a:t>Iran (Islamic Republic of)</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lang="en-CH" sz="800" spc="-30" dirty="0">
                          <a:solidFill>
                            <a:schemeClr val="tx1"/>
                          </a:solidFill>
                          <a:latin typeface="+mn-lt"/>
                          <a:cs typeface="Arial"/>
                        </a:rPr>
                        <a:t>62 613 000</a:t>
                      </a: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r>
                        <a:rPr lang="en-GB" sz="800" kern="1200" dirty="0">
                          <a:solidFill>
                            <a:schemeClr val="tx1"/>
                          </a:solidFill>
                          <a:latin typeface="+mn-lt"/>
                          <a:ea typeface="+mn-ea"/>
                          <a:cs typeface="Arial"/>
                        </a:rPr>
                        <a:t>210 000</a:t>
                      </a:r>
                      <a:endParaRPr sz="800" kern="1200" dirty="0">
                        <a:solidFill>
                          <a:schemeClr val="tx1"/>
                        </a:solidFill>
                        <a:latin typeface="+mn-lt"/>
                        <a:ea typeface="+mn-ea"/>
                        <a:cs typeface="Arial"/>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r>
                        <a:rPr lang="en-GB" sz="800" dirty="0">
                          <a:solidFill>
                            <a:schemeClr val="tx1"/>
                          </a:solidFill>
                          <a:latin typeface="+mn-lt"/>
                          <a:cs typeface="Times New Roman"/>
                        </a:rPr>
                        <a:t>0.34</a:t>
                      </a: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bg2">
                          <a:lumMod val="50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lang="en-GB" sz="900" b="0" spc="-10" dirty="0">
                          <a:solidFill>
                            <a:schemeClr val="tx1"/>
                          </a:solidFill>
                          <a:latin typeface="+mn-lt"/>
                          <a:cs typeface="Arial"/>
                        </a:rPr>
                        <a:t>Kuwait</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lang="en-CH" sz="800" spc="-30" dirty="0">
                          <a:solidFill>
                            <a:schemeClr val="tx1"/>
                          </a:solidFill>
                          <a:latin typeface="+mn-lt"/>
                          <a:cs typeface="Arial"/>
                        </a:rPr>
                        <a:t>3 307 000</a:t>
                      </a: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r>
                        <a:rPr lang="en-GB" sz="800" kern="1200" dirty="0">
                          <a:solidFill>
                            <a:schemeClr val="tx1"/>
                          </a:solidFill>
                          <a:latin typeface="+mn-lt"/>
                          <a:ea typeface="+mn-ea"/>
                          <a:cs typeface="Arial"/>
                        </a:rPr>
                        <a:t>5200</a:t>
                      </a:r>
                      <a:endParaRPr sz="800" kern="1200" dirty="0">
                        <a:solidFill>
                          <a:schemeClr val="tx1"/>
                        </a:solidFill>
                        <a:latin typeface="+mn-lt"/>
                        <a:ea typeface="+mn-ea"/>
                        <a:cs typeface="Arial"/>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r>
                        <a:rPr lang="en-GB" sz="800" dirty="0">
                          <a:solidFill>
                            <a:schemeClr val="tx1"/>
                          </a:solidFill>
                          <a:latin typeface="+mn-lt"/>
                          <a:cs typeface="Times New Roman"/>
                        </a:rPr>
                        <a:t>0.16</a:t>
                      </a: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lang="en-GB" sz="900" b="0" spc="-5" dirty="0">
                          <a:solidFill>
                            <a:schemeClr val="tx1"/>
                          </a:solidFill>
                          <a:latin typeface="+mn-lt"/>
                          <a:cs typeface="Arial"/>
                        </a:rPr>
                        <a:t>Lebanon</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lang="en-CH" sz="800" spc="-30" dirty="0">
                          <a:solidFill>
                            <a:schemeClr val="tx1"/>
                          </a:solidFill>
                          <a:latin typeface="+mn-lt"/>
                          <a:cs typeface="Arial"/>
                        </a:rPr>
                        <a:t>4 718 000</a:t>
                      </a: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FFF39A"/>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r>
                        <a:rPr lang="en-CH" sz="800" dirty="0">
                          <a:solidFill>
                            <a:schemeClr val="tx1"/>
                          </a:solidFill>
                          <a:latin typeface="+mn-lt"/>
                          <a:cs typeface="Times New Roman"/>
                        </a:rPr>
                        <a:t>17 000</a:t>
                      </a: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r>
                        <a:rPr lang="en-GB" sz="800" dirty="0">
                          <a:solidFill>
                            <a:schemeClr val="tx1"/>
                          </a:solidFill>
                          <a:latin typeface="+mn-lt"/>
                          <a:cs typeface="Times New Roman"/>
                        </a:rPr>
                        <a:t>0.35</a:t>
                      </a: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99060" algn="r">
                        <a:lnSpc>
                          <a:spcPct val="100000"/>
                        </a:lnSpc>
                        <a:spcBef>
                          <a:spcPts val="229"/>
                        </a:spcBef>
                      </a:pPr>
                      <a:endParaRPr sz="800" kern="1200" dirty="0">
                        <a:solidFill>
                          <a:schemeClr val="tx1"/>
                        </a:solidFill>
                        <a:latin typeface="+mn-lt"/>
                        <a:ea typeface="+mn-ea"/>
                        <a:cs typeface="Arial"/>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32080" algn="r">
                        <a:lnSpc>
                          <a:spcPct val="100000"/>
                        </a:lnSpc>
                        <a:spcBef>
                          <a:spcPts val="229"/>
                        </a:spcBef>
                      </a:pPr>
                      <a:endParaRPr sz="800" dirty="0">
                        <a:solidFill>
                          <a:schemeClr val="tx1"/>
                        </a:solidFill>
                        <a:latin typeface="+mn-lt"/>
                        <a:cs typeface="Arial"/>
                      </a:endParaRPr>
                    </a:p>
                  </a:txBody>
                  <a:tcPr marL="0" marR="108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lang="en-GB" sz="900" b="0" spc="-20" dirty="0">
                          <a:solidFill>
                            <a:schemeClr val="tx1"/>
                          </a:solidFill>
                          <a:latin typeface="+mn-lt"/>
                          <a:cs typeface="Arial"/>
                        </a:rPr>
                        <a:t>Morocco</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lang="en-CH" sz="800" spc="-30" dirty="0">
                          <a:solidFill>
                            <a:schemeClr val="tx1"/>
                          </a:solidFill>
                          <a:latin typeface="+mn-lt"/>
                          <a:cs typeface="Arial"/>
                        </a:rPr>
                        <a:t>26 362 000</a:t>
                      </a: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r>
                        <a:rPr lang="en-GB" sz="800" kern="1200" dirty="0">
                          <a:solidFill>
                            <a:schemeClr val="tx1"/>
                          </a:solidFill>
                          <a:latin typeface="+mn-lt"/>
                          <a:ea typeface="+mn-ea"/>
                          <a:cs typeface="Arial"/>
                        </a:rPr>
                        <a:t>84 000</a:t>
                      </a:r>
                      <a:endParaRPr sz="800" kern="1200" dirty="0">
                        <a:solidFill>
                          <a:schemeClr val="tx1"/>
                        </a:solidFill>
                        <a:latin typeface="+mn-lt"/>
                        <a:ea typeface="+mn-ea"/>
                        <a:cs typeface="Arial"/>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CDDF9B"/>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r>
                        <a:rPr lang="en-GB" sz="800" dirty="0">
                          <a:solidFill>
                            <a:schemeClr val="tx1"/>
                          </a:solidFill>
                          <a:latin typeface="+mn-lt"/>
                          <a:cs typeface="Times New Roman"/>
                        </a:rPr>
                        <a:t>0.32</a:t>
                      </a: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lang="en-GB" sz="900" b="0" spc="-5" dirty="0">
                          <a:solidFill>
                            <a:schemeClr val="tx1"/>
                          </a:solidFill>
                          <a:latin typeface="+mn-lt"/>
                          <a:cs typeface="Arial"/>
                        </a:rPr>
                        <a:t>Oman</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lang="en-CH" sz="800" spc="-30" dirty="0">
                          <a:solidFill>
                            <a:schemeClr val="tx1"/>
                          </a:solidFill>
                          <a:latin typeface="+mn-lt"/>
                          <a:cs typeface="Arial"/>
                        </a:rPr>
                        <a:t>3 785 000</a:t>
                      </a: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kern="1200" dirty="0">
                        <a:solidFill>
                          <a:schemeClr val="tx1"/>
                        </a:solidFill>
                        <a:latin typeface="+mn-lt"/>
                        <a:ea typeface="+mn-ea"/>
                        <a:cs typeface="Arial"/>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solidFill>
                      <a:srgbClr val="83D0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1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53975">
                        <a:lnSpc>
                          <a:spcPct val="100000"/>
                        </a:lnSpc>
                        <a:spcBef>
                          <a:spcPts val="229"/>
                        </a:spcBef>
                      </a:pPr>
                      <a:r>
                        <a:rPr lang="en-GB" sz="900" b="0" spc="-5" dirty="0">
                          <a:solidFill>
                            <a:schemeClr val="tx1"/>
                          </a:solidFill>
                          <a:latin typeface="+mn-lt"/>
                          <a:cs typeface="Arial"/>
                        </a:rPr>
                        <a:t>Tunisia</a:t>
                      </a:r>
                      <a:endParaRPr sz="900" b="0" dirty="0">
                        <a:solidFill>
                          <a:schemeClr val="tx1"/>
                        </a:solidFill>
                        <a:latin typeface="+mn-lt"/>
                        <a:cs typeface="Arial"/>
                      </a:endParaRPr>
                    </a:p>
                  </a:txBody>
                  <a:tcPr marL="0" marR="0" marT="29209" marB="0" anchor="ctr">
                    <a:lnL w="6350" cap="flat" cmpd="sng" algn="ctr">
                      <a:solidFill>
                        <a:schemeClr val="tx1">
                          <a:lumMod val="75000"/>
                          <a:lumOff val="25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spcBef>
                          <a:spcPts val="229"/>
                        </a:spcBef>
                      </a:pPr>
                      <a:r>
                        <a:rPr lang="en-CH" sz="800" spc="-30">
                          <a:solidFill>
                            <a:schemeClr val="tx1"/>
                          </a:solidFill>
                          <a:latin typeface="+mn-lt"/>
                          <a:cs typeface="Arial"/>
                        </a:rPr>
                        <a:t>8 856 000</a:t>
                      </a:r>
                      <a:endParaRPr lang="en-CH" sz="800" spc="-30" dirty="0">
                        <a:solidFill>
                          <a:schemeClr val="tx1"/>
                        </a:solidFill>
                        <a:latin typeface="+mn-lt"/>
                        <a:cs typeface="Arial"/>
                      </a:endParaRPr>
                    </a:p>
                  </a:txBody>
                  <a:tcPr marL="0" marR="108000" marT="29209"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EDEDED"/>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r>
                        <a:rPr lang="en-GB" sz="800" kern="1200" dirty="0">
                          <a:solidFill>
                            <a:schemeClr val="tx1"/>
                          </a:solidFill>
                          <a:latin typeface="+mn-lt"/>
                          <a:ea typeface="+mn-ea"/>
                          <a:cs typeface="Arial"/>
                        </a:rPr>
                        <a:t>22 000</a:t>
                      </a:r>
                      <a:endParaRPr sz="800" kern="1200" dirty="0">
                        <a:solidFill>
                          <a:schemeClr val="tx1"/>
                        </a:solidFill>
                        <a:latin typeface="+mn-lt"/>
                        <a:ea typeface="+mn-ea"/>
                        <a:cs typeface="Arial"/>
                      </a:endParaRPr>
                    </a:p>
                  </a:txBody>
                  <a:tcPr marL="0" marR="108000" marT="0" marB="0" anchor="ctr">
                    <a:lnL w="3175" cap="flat" cmpd="sng" algn="ctr">
                      <a:solidFill>
                        <a:schemeClr val="bg2">
                          <a:lumMod val="50000"/>
                        </a:schemeClr>
                      </a:solidFill>
                      <a:prstDash val="solid"/>
                      <a:round/>
                      <a:headEnd type="none" w="med" len="med"/>
                      <a:tailEnd type="none" w="med" len="med"/>
                    </a:lnL>
                    <a:lnR w="3175" cap="flat" cmpd="sng" algn="ctr">
                      <a:solidFill>
                        <a:schemeClr val="bg2">
                          <a:lumMod val="50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rgbClr val="CDDF9B"/>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lnSpc>
                          <a:spcPct val="100000"/>
                        </a:lnSpc>
                      </a:pPr>
                      <a:r>
                        <a:rPr lang="en-GB" sz="800" dirty="0">
                          <a:solidFill>
                            <a:schemeClr val="tx1"/>
                          </a:solidFill>
                          <a:latin typeface="+mn-lt"/>
                          <a:cs typeface="Times New Roman"/>
                        </a:rPr>
                        <a:t>0.25</a:t>
                      </a:r>
                      <a:endParaRPr sz="800" dirty="0">
                        <a:solidFill>
                          <a:schemeClr val="tx1"/>
                        </a:solidFill>
                        <a:latin typeface="+mn-lt"/>
                        <a:cs typeface="Times New Roman"/>
                      </a:endParaRPr>
                    </a:p>
                  </a:txBody>
                  <a:tcPr marL="0" marR="108000" marT="0" marB="0" anchor="ctr">
                    <a:lnL w="3175" cap="flat" cmpd="sng" algn="ctr">
                      <a:solidFill>
                        <a:schemeClr val="bg2">
                          <a:lumMod val="50000"/>
                        </a:schemeClr>
                      </a:solidFill>
                      <a:prstDash val="solid"/>
                      <a:round/>
                      <a:headEnd type="none" w="med" len="med"/>
                      <a:tailEnd type="none" w="med" len="med"/>
                    </a:lnL>
                    <a:lnR w="6350" cap="flat" cmpd="sng" algn="ctr">
                      <a:solidFill>
                        <a:schemeClr val="tx1">
                          <a:lumMod val="75000"/>
                          <a:lumOff val="2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pSp>
        <p:nvGrpSpPr>
          <p:cNvPr id="2" name="Group 1">
            <a:extLst>
              <a:ext uri="{FF2B5EF4-FFF2-40B4-BE49-F238E27FC236}">
                <a16:creationId xmlns:a16="http://schemas.microsoft.com/office/drawing/2014/main" id="{680EAA5B-D5E1-441D-B705-AD56D0F5178F}"/>
              </a:ext>
            </a:extLst>
          </p:cNvPr>
          <p:cNvGrpSpPr/>
          <p:nvPr/>
        </p:nvGrpSpPr>
        <p:grpSpPr>
          <a:xfrm>
            <a:off x="0" y="0"/>
            <a:ext cx="10285200" cy="6096221"/>
            <a:chOff x="0" y="0"/>
            <a:chExt cx="10285200" cy="609622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Estimated size of key populations, Middle East and North Africa,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A2D3B679-1FB8-4F5A-9D71-C8405570CA86}"/>
                </a:ext>
              </a:extLst>
            </p:cNvPr>
            <p:cNvSpPr/>
            <p:nvPr/>
          </p:nvSpPr>
          <p:spPr>
            <a:xfrm>
              <a:off x="360000" y="5850000"/>
              <a:ext cx="6943739" cy="246221"/>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srgbClr val="231F20"/>
                  </a:solidFill>
                  <a:effectLst/>
                  <a:uLnTx/>
                  <a:uFillTx/>
                  <a:latin typeface="Arial"/>
                  <a:ea typeface="ＭＳ Ｐゴシック" pitchFamily="34" charset="-128"/>
                  <a:cs typeface="Arial"/>
                </a:rPr>
                <a:t>Global AIDS Monitoring, 2018; United Nations, Department of Economic and Social Affairs, Population Division. World population prospects: the 2017 revision. 2018 (custom data acquired via website).</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5" name="object 15">
              <a:extLst>
                <a:ext uri="{FF2B5EF4-FFF2-40B4-BE49-F238E27FC236}">
                  <a16:creationId xmlns:a16="http://schemas.microsoft.com/office/drawing/2014/main" id="{A55ADDEA-E51F-4FB0-AECD-CA11DA553DEB}"/>
                </a:ext>
              </a:extLst>
            </p:cNvPr>
            <p:cNvSpPr txBox="1"/>
            <p:nvPr/>
          </p:nvSpPr>
          <p:spPr>
            <a:xfrm>
              <a:off x="432000" y="4860000"/>
              <a:ext cx="3556086" cy="246221"/>
            </a:xfrm>
            <a:prstGeom prst="rect">
              <a:avLst/>
            </a:prstGeom>
          </p:spPr>
          <p:txBody>
            <a:bodyPr wrap="square" lIns="0" tIns="0" rIns="0" bIns="0">
              <a:spAutoFit/>
            </a:bodyPr>
            <a:lstStyle>
              <a:defPPr>
                <a:defRPr lang="en-US"/>
              </a:defPPr>
              <a:lvl1pPr marL="266700" marR="0" lvl="0" indent="-266700" defTabSz="914400" eaLnBrk="1" latinLnBrk="0" hangingPunct="1">
                <a:lnSpc>
                  <a:spcPct val="100000"/>
                </a:lnSpc>
                <a:buClrTx/>
                <a:buSzTx/>
                <a:buFontTx/>
                <a:buNone/>
                <a:tabLst>
                  <a:tab pos="266700" algn="l"/>
                </a:tabLst>
                <a:defRPr kumimoji="0" sz="700" b="0" i="0" u="none" strike="noStrike" cap="none" spc="0" normalizeH="0" baseline="0">
                  <a:ln>
                    <a:noFill/>
                  </a:ln>
                  <a:solidFill>
                    <a:prstClr val="black"/>
                  </a:solidFill>
                  <a:effectLst/>
                  <a:uLnTx/>
                  <a:uFillTx/>
                </a:defRPr>
              </a:lvl1pPr>
            </a:lstStyle>
            <a:p>
              <a:pPr marL="266700" marR="0" lvl="0" indent="-266700" algn="l" defTabSz="914400" rtl="0" eaLnBrk="1" fontAlgn="base" latinLnBrk="0" hangingPunct="1">
                <a:lnSpc>
                  <a:spcPct val="100000"/>
                </a:lnSpc>
                <a:spcBef>
                  <a:spcPct val="0"/>
                </a:spcBef>
                <a:spcAft>
                  <a:spcPct val="0"/>
                </a:spcAft>
                <a:buClrTx/>
                <a:buSzTx/>
                <a:buFontTx/>
                <a:buNone/>
                <a:tabLst>
                  <a:tab pos="266700" algn="l"/>
                </a:tabLst>
                <a:defRPr/>
              </a:pPr>
              <a:r>
                <a:rPr kumimoji="0"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The regions for which the local population size estimate refers are as</a:t>
              </a: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 </a:t>
              </a:r>
              <a:r>
                <a:rPr kumimoji="0"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follows:</a:t>
              </a:r>
            </a:p>
            <a:p>
              <a:pPr marL="266700" marR="0" lvl="0" indent="-266700" algn="l" defTabSz="914400" rtl="0" eaLnBrk="1" fontAlgn="base" latinLnBrk="0" hangingPunct="1">
                <a:lnSpc>
                  <a:spcPct val="100000"/>
                </a:lnSpc>
                <a:spcBef>
                  <a:spcPct val="0"/>
                </a:spcBef>
                <a:spcAft>
                  <a:spcPct val="0"/>
                </a:spcAft>
                <a:buClrTx/>
                <a:buSzTx/>
                <a:buFontTx/>
                <a:buNone/>
                <a:tabLst>
                  <a:tab pos="266700" algn="l"/>
                </a:tabLst>
                <a:defRPr/>
              </a:pPr>
              <a:r>
                <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Oman: </a:t>
              </a:r>
              <a:r>
                <a:rPr kumimoji="0" lang="fr-CH" sz="800" b="0" i="0" u="none" strike="noStrike" kern="1200" cap="none" spc="0" normalizeH="0" baseline="0" noProof="0" dirty="0" err="1">
                  <a:ln>
                    <a:noFill/>
                  </a:ln>
                  <a:solidFill>
                    <a:prstClr val="black"/>
                  </a:solidFill>
                  <a:effectLst/>
                  <a:uLnTx/>
                  <a:uFillTx/>
                  <a:latin typeface="Arial" charset="0"/>
                  <a:ea typeface="ＭＳ Ｐゴシック" pitchFamily="34" charset="-128"/>
                  <a:cs typeface="+mn-cs"/>
                </a:rPr>
                <a:t>Samail</a:t>
              </a:r>
              <a:endParaRPr kumimoji="0" lang="fr-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grpSp>
          <p:nvGrpSpPr>
            <p:cNvPr id="32" name="Group 31">
              <a:extLst>
                <a:ext uri="{FF2B5EF4-FFF2-40B4-BE49-F238E27FC236}">
                  <a16:creationId xmlns:a16="http://schemas.microsoft.com/office/drawing/2014/main" id="{77653525-ECBE-47CE-9959-3337B16EAAD7}"/>
                </a:ext>
              </a:extLst>
            </p:cNvPr>
            <p:cNvGrpSpPr/>
            <p:nvPr/>
          </p:nvGrpSpPr>
          <p:grpSpPr>
            <a:xfrm>
              <a:off x="432000" y="4500000"/>
              <a:ext cx="5890357" cy="138499"/>
              <a:chOff x="720000" y="4500000"/>
              <a:chExt cx="5890357" cy="138499"/>
            </a:xfrm>
          </p:grpSpPr>
          <p:grpSp>
            <p:nvGrpSpPr>
              <p:cNvPr id="4" name="Group 3">
                <a:extLst>
                  <a:ext uri="{FF2B5EF4-FFF2-40B4-BE49-F238E27FC236}">
                    <a16:creationId xmlns:a16="http://schemas.microsoft.com/office/drawing/2014/main" id="{60170454-4197-4ADA-9B57-7948E285C24A}"/>
                  </a:ext>
                </a:extLst>
              </p:cNvPr>
              <p:cNvGrpSpPr/>
              <p:nvPr/>
            </p:nvGrpSpPr>
            <p:grpSpPr>
              <a:xfrm>
                <a:off x="2844000" y="4500000"/>
                <a:ext cx="1689295" cy="138499"/>
                <a:chOff x="3532575" y="4500000"/>
                <a:chExt cx="1689295" cy="138499"/>
              </a:xfrm>
            </p:grpSpPr>
            <p:sp>
              <p:nvSpPr>
                <p:cNvPr id="17" name="object 14">
                  <a:extLst>
                    <a:ext uri="{FF2B5EF4-FFF2-40B4-BE49-F238E27FC236}">
                      <a16:creationId xmlns:a16="http://schemas.microsoft.com/office/drawing/2014/main" id="{3BF573EF-D027-4348-87D9-2B6F29DE8AF4}"/>
                    </a:ext>
                  </a:extLst>
                </p:cNvPr>
                <p:cNvSpPr/>
                <p:nvPr/>
              </p:nvSpPr>
              <p:spPr>
                <a:xfrm>
                  <a:off x="3532575"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83D0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8" name="TextBox 17">
                  <a:extLst>
                    <a:ext uri="{FF2B5EF4-FFF2-40B4-BE49-F238E27FC236}">
                      <a16:creationId xmlns:a16="http://schemas.microsoft.com/office/drawing/2014/main" id="{0E935F64-E908-4A70-B633-F5972180C3A3}"/>
                    </a:ext>
                  </a:extLst>
                </p:cNvPr>
                <p:cNvSpPr txBox="1"/>
                <p:nvPr/>
              </p:nvSpPr>
              <p:spPr>
                <a:xfrm>
                  <a:off x="3676575" y="4500000"/>
                  <a:ext cx="1545295"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Local population size estimate</a:t>
                  </a:r>
                </a:p>
              </p:txBody>
            </p:sp>
          </p:grpSp>
          <p:grpSp>
            <p:nvGrpSpPr>
              <p:cNvPr id="29" name="Group 28">
                <a:extLst>
                  <a:ext uri="{FF2B5EF4-FFF2-40B4-BE49-F238E27FC236}">
                    <a16:creationId xmlns:a16="http://schemas.microsoft.com/office/drawing/2014/main" id="{5E06D784-EB50-42CB-912E-0B979F36B23D}"/>
                  </a:ext>
                </a:extLst>
              </p:cNvPr>
              <p:cNvGrpSpPr/>
              <p:nvPr/>
            </p:nvGrpSpPr>
            <p:grpSpPr>
              <a:xfrm>
                <a:off x="4824000" y="4500000"/>
                <a:ext cx="951913" cy="138499"/>
                <a:chOff x="7418479" y="4500000"/>
                <a:chExt cx="951913" cy="138499"/>
              </a:xfrm>
            </p:grpSpPr>
            <p:sp>
              <p:nvSpPr>
                <p:cNvPr id="20" name="object 15">
                  <a:extLst>
                    <a:ext uri="{FF2B5EF4-FFF2-40B4-BE49-F238E27FC236}">
                      <a16:creationId xmlns:a16="http://schemas.microsoft.com/office/drawing/2014/main" id="{89EEAA3D-9F21-43BC-B4BE-ACE3DA77F7F9}"/>
                    </a:ext>
                  </a:extLst>
                </p:cNvPr>
                <p:cNvSpPr/>
                <p:nvPr/>
              </p:nvSpPr>
              <p:spPr>
                <a:xfrm>
                  <a:off x="74184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F3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C2B62A3C-260B-4A8A-9BD9-7877CFF48912}"/>
                    </a:ext>
                  </a:extLst>
                </p:cNvPr>
                <p:cNvSpPr txBox="1"/>
                <p:nvPr/>
              </p:nvSpPr>
              <p:spPr>
                <a:xfrm>
                  <a:off x="7562479" y="4500000"/>
                  <a:ext cx="807913"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Insufficient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1" name="Group 30">
                <a:extLst>
                  <a:ext uri="{FF2B5EF4-FFF2-40B4-BE49-F238E27FC236}">
                    <a16:creationId xmlns:a16="http://schemas.microsoft.com/office/drawing/2014/main" id="{6C6AE5E8-233E-4A0C-A02A-8B7FE66008AA}"/>
                  </a:ext>
                </a:extLst>
              </p:cNvPr>
              <p:cNvGrpSpPr/>
              <p:nvPr/>
            </p:nvGrpSpPr>
            <p:grpSpPr>
              <a:xfrm>
                <a:off x="6062400" y="4500000"/>
                <a:ext cx="547957" cy="138499"/>
                <a:chOff x="9420079" y="4500000"/>
                <a:chExt cx="547957" cy="138499"/>
              </a:xfrm>
            </p:grpSpPr>
            <p:sp>
              <p:nvSpPr>
                <p:cNvPr id="24" name="object 16">
                  <a:extLst>
                    <a:ext uri="{FF2B5EF4-FFF2-40B4-BE49-F238E27FC236}">
                      <a16:creationId xmlns:a16="http://schemas.microsoft.com/office/drawing/2014/main" id="{61A6E4DA-D9D5-48D2-AC22-C9E785FF6CDA}"/>
                    </a:ext>
                  </a:extLst>
                </p:cNvPr>
                <p:cNvSpPr/>
                <p:nvPr/>
              </p:nvSpPr>
              <p:spPr>
                <a:xfrm>
                  <a:off x="9420079"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DEDE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5" name="TextBox 24">
                  <a:extLst>
                    <a:ext uri="{FF2B5EF4-FFF2-40B4-BE49-F238E27FC236}">
                      <a16:creationId xmlns:a16="http://schemas.microsoft.com/office/drawing/2014/main" id="{07C132F7-67AB-4664-88E5-F347B7F54C3F}"/>
                    </a:ext>
                  </a:extLst>
                </p:cNvPr>
                <p:cNvSpPr txBox="1"/>
                <p:nvPr/>
              </p:nvSpPr>
              <p:spPr>
                <a:xfrm>
                  <a:off x="9564079" y="4500000"/>
                  <a:ext cx="403957"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No data</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nvGrpSpPr>
              <p:cNvPr id="3" name="Group 2">
                <a:extLst>
                  <a:ext uri="{FF2B5EF4-FFF2-40B4-BE49-F238E27FC236}">
                    <a16:creationId xmlns:a16="http://schemas.microsoft.com/office/drawing/2014/main" id="{D8886F6E-946C-42FA-BE0D-ED35D44CBE80}"/>
                  </a:ext>
                </a:extLst>
              </p:cNvPr>
              <p:cNvGrpSpPr/>
              <p:nvPr/>
            </p:nvGrpSpPr>
            <p:grpSpPr>
              <a:xfrm>
                <a:off x="720000" y="4500000"/>
                <a:ext cx="1836771" cy="138499"/>
                <a:chOff x="720000" y="4500000"/>
                <a:chExt cx="1836771" cy="138499"/>
              </a:xfrm>
            </p:grpSpPr>
            <p:sp>
              <p:nvSpPr>
                <p:cNvPr id="27" name="object 13">
                  <a:extLst>
                    <a:ext uri="{FF2B5EF4-FFF2-40B4-BE49-F238E27FC236}">
                      <a16:creationId xmlns:a16="http://schemas.microsoft.com/office/drawing/2014/main" id="{50E582ED-F257-4432-875A-563BC5E381DE}"/>
                    </a:ext>
                  </a:extLst>
                </p:cNvPr>
                <p:cNvSpPr/>
                <p:nvPr/>
              </p:nvSpPr>
              <p:spPr>
                <a:xfrm>
                  <a:off x="720000" y="451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8" name="TextBox 27">
                  <a:extLst>
                    <a:ext uri="{FF2B5EF4-FFF2-40B4-BE49-F238E27FC236}">
                      <a16:creationId xmlns:a16="http://schemas.microsoft.com/office/drawing/2014/main" id="{18DA4204-07AC-4CEE-A4CB-77084D882524}"/>
                    </a:ext>
                  </a:extLst>
                </p:cNvPr>
                <p:cNvSpPr txBox="1"/>
                <p:nvPr/>
              </p:nvSpPr>
              <p:spPr>
                <a:xfrm>
                  <a:off x="864000" y="4500000"/>
                  <a:ext cx="1692771" cy="138499"/>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National population size estimate</a:t>
                  </a:r>
                  <a:endParaRPr kumimoji="0" lang="en-CH" sz="9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grpSp>
      </p:grpSp>
    </p:spTree>
    <p:extLst>
      <p:ext uri="{BB962C8B-B14F-4D97-AF65-F5344CB8AC3E}">
        <p14:creationId xmlns:p14="http://schemas.microsoft.com/office/powerpoint/2010/main" val="148416677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8FD6AE9-B63D-40AF-B3E2-F96A7AD97266}"/>
              </a:ext>
            </a:extLst>
          </p:cNvPr>
          <p:cNvGrpSpPr/>
          <p:nvPr/>
        </p:nvGrpSpPr>
        <p:grpSpPr>
          <a:xfrm>
            <a:off x="0" y="0"/>
            <a:ext cx="10285200" cy="6153111"/>
            <a:chOff x="0" y="0"/>
            <a:chExt cx="10285200" cy="6153111"/>
          </a:xfrm>
        </p:grpSpPr>
        <p:sp>
          <p:nvSpPr>
            <p:cNvPr id="67" name="Rectangle 66">
              <a:extLst>
                <a:ext uri="{FF2B5EF4-FFF2-40B4-BE49-F238E27FC236}">
                  <a16:creationId xmlns:a16="http://schemas.microsoft.com/office/drawing/2014/main" id="{1E8667FD-319B-42E9-9483-753E1FF99BE6}"/>
                </a:ext>
              </a:extLst>
            </p:cNvPr>
            <p:cNvSpPr/>
            <p:nvPr/>
          </p:nvSpPr>
          <p:spPr>
            <a:xfrm>
              <a:off x="3528000" y="2733456"/>
              <a:ext cx="144000" cy="110414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Viral load suppression among adults (15 years and older) living with HIV, by sex, Middle East and North Africa,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186910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UNAIDS special analysis, 2019.</a:t>
              </a:r>
            </a:p>
          </p:txBody>
        </p:sp>
        <p:sp>
          <p:nvSpPr>
            <p:cNvPr id="6" name="object 103">
              <a:extLst>
                <a:ext uri="{FF2B5EF4-FFF2-40B4-BE49-F238E27FC236}">
                  <a16:creationId xmlns:a16="http://schemas.microsoft.com/office/drawing/2014/main" id="{FBCCF3E6-6141-4050-ACE9-40CB1B9B78D1}"/>
                </a:ext>
              </a:extLst>
            </p:cNvPr>
            <p:cNvSpPr/>
            <p:nvPr/>
          </p:nvSpPr>
          <p:spPr>
            <a:xfrm>
              <a:off x="1440000" y="1677600"/>
              <a:ext cx="0" cy="2158786"/>
            </a:xfrm>
            <a:custGeom>
              <a:avLst/>
              <a:gdLst/>
              <a:ahLst/>
              <a:cxnLst/>
              <a:rect l="l" t="t" r="r" b="b"/>
              <a:pathLst>
                <a:path h="1567179">
                  <a:moveTo>
                    <a:pt x="0" y="0"/>
                  </a:moveTo>
                  <a:lnTo>
                    <a:pt x="0" y="1566671"/>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6" name="object 110">
              <a:extLst>
                <a:ext uri="{FF2B5EF4-FFF2-40B4-BE49-F238E27FC236}">
                  <a16:creationId xmlns:a16="http://schemas.microsoft.com/office/drawing/2014/main" id="{ABCA387F-1D42-435E-9079-00E4B1C94C93}"/>
                </a:ext>
              </a:extLst>
            </p:cNvPr>
            <p:cNvSpPr/>
            <p:nvPr/>
          </p:nvSpPr>
          <p:spPr>
            <a:xfrm>
              <a:off x="1439450" y="1677599"/>
              <a:ext cx="0" cy="2160000"/>
            </a:xfrm>
            <a:custGeom>
              <a:avLst/>
              <a:gdLst/>
              <a:ahLst/>
              <a:cxnLst/>
              <a:rect l="l" t="t" r="r" b="b"/>
              <a:pathLst>
                <a:path h="1891029">
                  <a:moveTo>
                    <a:pt x="0" y="0"/>
                  </a:moveTo>
                  <a:lnTo>
                    <a:pt x="0" y="189052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 name="object 54">
              <a:extLst>
                <a:ext uri="{FF2B5EF4-FFF2-40B4-BE49-F238E27FC236}">
                  <a16:creationId xmlns:a16="http://schemas.microsoft.com/office/drawing/2014/main" id="{6B600FB0-6C53-45D5-9BC6-D714ED9D04F0}"/>
                </a:ext>
              </a:extLst>
            </p:cNvPr>
            <p:cNvSpPr txBox="1"/>
            <p:nvPr/>
          </p:nvSpPr>
          <p:spPr>
            <a:xfrm>
              <a:off x="1440000" y="39456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Algeria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8" name="object 54">
              <a:extLst>
                <a:ext uri="{FF2B5EF4-FFF2-40B4-BE49-F238E27FC236}">
                  <a16:creationId xmlns:a16="http://schemas.microsoft.com/office/drawing/2014/main" id="{CDF0F255-7756-40FE-A009-D495B7D77EC0}"/>
                </a:ext>
              </a:extLst>
            </p:cNvPr>
            <p:cNvSpPr txBox="1"/>
            <p:nvPr/>
          </p:nvSpPr>
          <p:spPr>
            <a:xfrm>
              <a:off x="2340000" y="39456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Iran (Islamic Republic of)</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9" name="object 54">
              <a:extLst>
                <a:ext uri="{FF2B5EF4-FFF2-40B4-BE49-F238E27FC236}">
                  <a16:creationId xmlns:a16="http://schemas.microsoft.com/office/drawing/2014/main" id="{673A2654-F1A3-4B5E-8DAD-45B6E3E92A16}"/>
                </a:ext>
              </a:extLst>
            </p:cNvPr>
            <p:cNvSpPr txBox="1"/>
            <p:nvPr/>
          </p:nvSpPr>
          <p:spPr>
            <a:xfrm>
              <a:off x="3240000" y="39456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Kuwait</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0" name="object 54">
              <a:extLst>
                <a:ext uri="{FF2B5EF4-FFF2-40B4-BE49-F238E27FC236}">
                  <a16:creationId xmlns:a16="http://schemas.microsoft.com/office/drawing/2014/main" id="{EF36A433-50BA-49DE-BE4B-3B48968C7806}"/>
                </a:ext>
              </a:extLst>
            </p:cNvPr>
            <p:cNvSpPr txBox="1"/>
            <p:nvPr/>
          </p:nvSpPr>
          <p:spPr>
            <a:xfrm>
              <a:off x="4140000" y="3945600"/>
              <a:ext cx="900000" cy="203477"/>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Lebanon</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2" name="object 54">
              <a:extLst>
                <a:ext uri="{FF2B5EF4-FFF2-40B4-BE49-F238E27FC236}">
                  <a16:creationId xmlns:a16="http://schemas.microsoft.com/office/drawing/2014/main" id="{80732725-9EEB-46A0-BCD4-B7D861C0BF70}"/>
                </a:ext>
              </a:extLst>
            </p:cNvPr>
            <p:cNvSpPr txBox="1"/>
            <p:nvPr/>
          </p:nvSpPr>
          <p:spPr>
            <a:xfrm>
              <a:off x="5040000" y="3945600"/>
              <a:ext cx="900000" cy="347490"/>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Morocco</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3" name="object 54">
              <a:extLst>
                <a:ext uri="{FF2B5EF4-FFF2-40B4-BE49-F238E27FC236}">
                  <a16:creationId xmlns:a16="http://schemas.microsoft.com/office/drawing/2014/main" id="{DF71A129-B705-4608-87F3-DF76037B957E}"/>
                </a:ext>
              </a:extLst>
            </p:cNvPr>
            <p:cNvSpPr txBox="1"/>
            <p:nvPr/>
          </p:nvSpPr>
          <p:spPr>
            <a:xfrm>
              <a:off x="5940000" y="3945599"/>
              <a:ext cx="900000" cy="575125"/>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Oman</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24" name="TextBox 23">
              <a:extLst>
                <a:ext uri="{FF2B5EF4-FFF2-40B4-BE49-F238E27FC236}">
                  <a16:creationId xmlns:a16="http://schemas.microsoft.com/office/drawing/2014/main" id="{840C0B8C-92B1-4CB2-A46B-BB6A4E629D48}"/>
                </a:ext>
              </a:extLst>
            </p:cNvPr>
            <p:cNvSpPr txBox="1"/>
            <p:nvPr/>
          </p:nvSpPr>
          <p:spPr>
            <a:xfrm>
              <a:off x="900000" y="2570400"/>
              <a:ext cx="123111" cy="384721"/>
            </a:xfrm>
            <a:prstGeom prst="rect">
              <a:avLst/>
            </a:prstGeom>
            <a:noFill/>
          </p:spPr>
          <p:txBody>
            <a:bodyPr vert="vert270"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Per cent</a:t>
              </a:r>
              <a:endParaRPr kumimoji="0" lang="en-CH" sz="8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5" name="TextBox 24">
              <a:extLst>
                <a:ext uri="{FF2B5EF4-FFF2-40B4-BE49-F238E27FC236}">
                  <a16:creationId xmlns:a16="http://schemas.microsoft.com/office/drawing/2014/main" id="{FEEA2C38-8E40-41FD-BC27-43A843B1F1DA}"/>
                </a:ext>
              </a:extLst>
            </p:cNvPr>
            <p:cNvSpPr txBox="1"/>
            <p:nvPr/>
          </p:nvSpPr>
          <p:spPr>
            <a:xfrm>
              <a:off x="1152000" y="1605600"/>
              <a:ext cx="19236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6" name="object 111">
              <a:extLst>
                <a:ext uri="{FF2B5EF4-FFF2-40B4-BE49-F238E27FC236}">
                  <a16:creationId xmlns:a16="http://schemas.microsoft.com/office/drawing/2014/main" id="{75064D7C-D8FB-4093-A7D6-E59EF97B6A7F}"/>
                </a:ext>
              </a:extLst>
            </p:cNvPr>
            <p:cNvSpPr/>
            <p:nvPr/>
          </p:nvSpPr>
          <p:spPr>
            <a:xfrm>
              <a:off x="1439450" y="3837600"/>
              <a:ext cx="6300000" cy="0"/>
            </a:xfrm>
            <a:custGeom>
              <a:avLst/>
              <a:gdLst/>
              <a:ahLst/>
              <a:cxnLst/>
              <a:rect l="l" t="t" r="r" b="b"/>
              <a:pathLst>
                <a:path w="5847080">
                  <a:moveTo>
                    <a:pt x="0" y="0"/>
                  </a:moveTo>
                  <a:lnTo>
                    <a:pt x="584682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7" name="TextBox 26">
              <a:extLst>
                <a:ext uri="{FF2B5EF4-FFF2-40B4-BE49-F238E27FC236}">
                  <a16:creationId xmlns:a16="http://schemas.microsoft.com/office/drawing/2014/main" id="{8B442398-EA82-4AEA-AEF0-BB73E62F8A10}"/>
                </a:ext>
              </a:extLst>
            </p:cNvPr>
            <p:cNvSpPr txBox="1"/>
            <p:nvPr/>
          </p:nvSpPr>
          <p:spPr>
            <a:xfrm>
              <a:off x="1216120" y="1821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90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8" name="TextBox 27">
              <a:extLst>
                <a:ext uri="{FF2B5EF4-FFF2-40B4-BE49-F238E27FC236}">
                  <a16:creationId xmlns:a16="http://schemas.microsoft.com/office/drawing/2014/main" id="{D01B50C8-C5A0-4083-B82F-4483F84CCF0C}"/>
                </a:ext>
              </a:extLst>
            </p:cNvPr>
            <p:cNvSpPr txBox="1"/>
            <p:nvPr/>
          </p:nvSpPr>
          <p:spPr>
            <a:xfrm>
              <a:off x="1216120" y="2037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80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29" name="TextBox 28">
              <a:extLst>
                <a:ext uri="{FF2B5EF4-FFF2-40B4-BE49-F238E27FC236}">
                  <a16:creationId xmlns:a16="http://schemas.microsoft.com/office/drawing/2014/main" id="{51190878-1727-449F-B117-659302B7AFC6}"/>
                </a:ext>
              </a:extLst>
            </p:cNvPr>
            <p:cNvSpPr txBox="1"/>
            <p:nvPr/>
          </p:nvSpPr>
          <p:spPr>
            <a:xfrm>
              <a:off x="1216120" y="225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70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1" name="TextBox 30">
              <a:extLst>
                <a:ext uri="{FF2B5EF4-FFF2-40B4-BE49-F238E27FC236}">
                  <a16:creationId xmlns:a16="http://schemas.microsoft.com/office/drawing/2014/main" id="{AA24685C-70CB-4DAC-9BB8-7EF1529977A1}"/>
                </a:ext>
              </a:extLst>
            </p:cNvPr>
            <p:cNvSpPr txBox="1"/>
            <p:nvPr/>
          </p:nvSpPr>
          <p:spPr>
            <a:xfrm>
              <a:off x="1216120" y="2469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60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2" name="TextBox 31">
              <a:extLst>
                <a:ext uri="{FF2B5EF4-FFF2-40B4-BE49-F238E27FC236}">
                  <a16:creationId xmlns:a16="http://schemas.microsoft.com/office/drawing/2014/main" id="{9B8E065D-BBCB-4308-81F8-58B15E05B380}"/>
                </a:ext>
              </a:extLst>
            </p:cNvPr>
            <p:cNvSpPr txBox="1"/>
            <p:nvPr/>
          </p:nvSpPr>
          <p:spPr>
            <a:xfrm>
              <a:off x="1216120" y="2685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50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3" name="TextBox 32">
              <a:extLst>
                <a:ext uri="{FF2B5EF4-FFF2-40B4-BE49-F238E27FC236}">
                  <a16:creationId xmlns:a16="http://schemas.microsoft.com/office/drawing/2014/main" id="{FE8B427B-83F7-42A1-9BC8-435D4B3ABA15}"/>
                </a:ext>
              </a:extLst>
            </p:cNvPr>
            <p:cNvSpPr txBox="1"/>
            <p:nvPr/>
          </p:nvSpPr>
          <p:spPr>
            <a:xfrm>
              <a:off x="1216120" y="2901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40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4" name="TextBox 33">
              <a:extLst>
                <a:ext uri="{FF2B5EF4-FFF2-40B4-BE49-F238E27FC236}">
                  <a16:creationId xmlns:a16="http://schemas.microsoft.com/office/drawing/2014/main" id="{0956998D-46CB-4B36-AD78-C02D3F45ABCE}"/>
                </a:ext>
              </a:extLst>
            </p:cNvPr>
            <p:cNvSpPr txBox="1"/>
            <p:nvPr/>
          </p:nvSpPr>
          <p:spPr>
            <a:xfrm>
              <a:off x="1216120" y="3117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30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5" name="TextBox 34">
              <a:extLst>
                <a:ext uri="{FF2B5EF4-FFF2-40B4-BE49-F238E27FC236}">
                  <a16:creationId xmlns:a16="http://schemas.microsoft.com/office/drawing/2014/main" id="{278A7562-9EFD-446F-89F8-ED9D9A48E58C}"/>
                </a:ext>
              </a:extLst>
            </p:cNvPr>
            <p:cNvSpPr txBox="1"/>
            <p:nvPr/>
          </p:nvSpPr>
          <p:spPr>
            <a:xfrm>
              <a:off x="1216120" y="3333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20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6" name="TextBox 35">
              <a:extLst>
                <a:ext uri="{FF2B5EF4-FFF2-40B4-BE49-F238E27FC236}">
                  <a16:creationId xmlns:a16="http://schemas.microsoft.com/office/drawing/2014/main" id="{6290E2E5-FAB0-437A-93E5-41B4004E1DA3}"/>
                </a:ext>
              </a:extLst>
            </p:cNvPr>
            <p:cNvSpPr txBox="1"/>
            <p:nvPr/>
          </p:nvSpPr>
          <p:spPr>
            <a:xfrm>
              <a:off x="1216120" y="3549600"/>
              <a:ext cx="12824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10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7" name="TextBox 36">
              <a:extLst>
                <a:ext uri="{FF2B5EF4-FFF2-40B4-BE49-F238E27FC236}">
                  <a16:creationId xmlns:a16="http://schemas.microsoft.com/office/drawing/2014/main" id="{56260A8F-D6B3-4EED-839D-C2991E88A8CC}"/>
                </a:ext>
              </a:extLst>
            </p:cNvPr>
            <p:cNvSpPr txBox="1"/>
            <p:nvPr/>
          </p:nvSpPr>
          <p:spPr>
            <a:xfrm>
              <a:off x="1280240" y="3765600"/>
              <a:ext cx="64120" cy="138499"/>
            </a:xfrm>
            <a:prstGeom prst="rect">
              <a:avLst/>
            </a:prstGeom>
            <a:noFill/>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rPr>
                <a:t>0</a:t>
              </a:r>
              <a:endParaRPr kumimoji="0" lang="en-CH" sz="900" b="0" i="0" u="none" strike="noStrike" kern="1200" cap="none" spc="0" normalizeH="0" baseline="0" noProof="0" dirty="0">
                <a:ln>
                  <a:noFill/>
                </a:ln>
                <a:solidFill>
                  <a:prstClr val="black"/>
                </a:solidFill>
                <a:effectLst/>
                <a:uLnTx/>
                <a:uFillTx/>
                <a:latin typeface="Arial" charset="0"/>
                <a:ea typeface="ＭＳ Ｐゴシック" pitchFamily="34" charset="-128"/>
                <a:cs typeface="+mn-cs"/>
              </a:endParaRPr>
            </a:p>
          </p:txBody>
        </p:sp>
        <p:sp>
          <p:nvSpPr>
            <p:cNvPr id="39" name="object 14">
              <a:extLst>
                <a:ext uri="{FF2B5EF4-FFF2-40B4-BE49-F238E27FC236}">
                  <a16:creationId xmlns:a16="http://schemas.microsoft.com/office/drawing/2014/main" id="{0F25C9AC-C870-49C1-929F-0FF4EFCF4D55}"/>
                </a:ext>
              </a:extLst>
            </p:cNvPr>
            <p:cNvSpPr/>
            <p:nvPr/>
          </p:nvSpPr>
          <p:spPr>
            <a:xfrm>
              <a:off x="2721600" y="46080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0" name="TextBox 39">
              <a:extLst>
                <a:ext uri="{FF2B5EF4-FFF2-40B4-BE49-F238E27FC236}">
                  <a16:creationId xmlns:a16="http://schemas.microsoft.com/office/drawing/2014/main" id="{C80B0353-7A63-4DB3-BA4C-612A87E55B56}"/>
                </a:ext>
              </a:extLst>
            </p:cNvPr>
            <p:cNvSpPr txBox="1"/>
            <p:nvPr/>
          </p:nvSpPr>
          <p:spPr>
            <a:xfrm>
              <a:off x="2865600" y="4590000"/>
              <a:ext cx="341440"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Males</a:t>
              </a:r>
            </a:p>
          </p:txBody>
        </p:sp>
        <p:sp>
          <p:nvSpPr>
            <p:cNvPr id="48" name="object 13">
              <a:extLst>
                <a:ext uri="{FF2B5EF4-FFF2-40B4-BE49-F238E27FC236}">
                  <a16:creationId xmlns:a16="http://schemas.microsoft.com/office/drawing/2014/main" id="{43ADB543-8431-4797-B477-3D809E58C137}"/>
                </a:ext>
              </a:extLst>
            </p:cNvPr>
            <p:cNvSpPr/>
            <p:nvPr/>
          </p:nvSpPr>
          <p:spPr>
            <a:xfrm>
              <a:off x="1800000" y="46080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9" name="TextBox 48">
              <a:extLst>
                <a:ext uri="{FF2B5EF4-FFF2-40B4-BE49-F238E27FC236}">
                  <a16:creationId xmlns:a16="http://schemas.microsoft.com/office/drawing/2014/main" id="{4A5FBA32-4DB3-4B52-B683-8EB6A42EBA4F}"/>
                </a:ext>
              </a:extLst>
            </p:cNvPr>
            <p:cNvSpPr txBox="1"/>
            <p:nvPr/>
          </p:nvSpPr>
          <p:spPr>
            <a:xfrm>
              <a:off x="1944000" y="4590000"/>
              <a:ext cx="490519"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Females</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57" name="object 54">
              <a:extLst>
                <a:ext uri="{FF2B5EF4-FFF2-40B4-BE49-F238E27FC236}">
                  <a16:creationId xmlns:a16="http://schemas.microsoft.com/office/drawing/2014/main" id="{6F7E0675-5236-48ED-95D6-13EA74513254}"/>
                </a:ext>
              </a:extLst>
            </p:cNvPr>
            <p:cNvSpPr txBox="1"/>
            <p:nvPr/>
          </p:nvSpPr>
          <p:spPr>
            <a:xfrm>
              <a:off x="6840000" y="3945600"/>
              <a:ext cx="900000" cy="575125"/>
            </a:xfrm>
            <a:prstGeom prst="rect">
              <a:avLst/>
            </a:prstGeom>
          </p:spPr>
          <p:txBody>
            <a:bodyPr vert="horz" wrap="square" lIns="0" tIns="12065" rIns="0" bIns="0"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5" normalizeH="0" baseline="0" noProof="0" dirty="0">
                  <a:ln>
                    <a:noFill/>
                  </a:ln>
                  <a:solidFill>
                    <a:prstClr val="black"/>
                  </a:solidFill>
                  <a:effectLst/>
                  <a:uLnTx/>
                  <a:uFillTx/>
                  <a:latin typeface="Arial"/>
                  <a:ea typeface="ＭＳ Ｐゴシック" pitchFamily="34" charset="-128"/>
                  <a:cs typeface="Arial"/>
                </a:rPr>
                <a:t>Tunisia</a:t>
              </a:r>
              <a:endParaRPr kumimoji="0" sz="11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58" name="Rectangle 57">
              <a:extLst>
                <a:ext uri="{FF2B5EF4-FFF2-40B4-BE49-F238E27FC236}">
                  <a16:creationId xmlns:a16="http://schemas.microsoft.com/office/drawing/2014/main" id="{F84478E6-BF97-4278-BC09-818AA6DDBD17}"/>
                </a:ext>
              </a:extLst>
            </p:cNvPr>
            <p:cNvSpPr/>
            <p:nvPr/>
          </p:nvSpPr>
          <p:spPr>
            <a:xfrm>
              <a:off x="4608000" y="2553520"/>
              <a:ext cx="144000" cy="128408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59" name="Rectangle 58">
              <a:extLst>
                <a:ext uri="{FF2B5EF4-FFF2-40B4-BE49-F238E27FC236}">
                  <a16:creationId xmlns:a16="http://schemas.microsoft.com/office/drawing/2014/main" id="{D38610F1-F409-48C0-A9A2-F98FE6CB2764}"/>
                </a:ext>
              </a:extLst>
            </p:cNvPr>
            <p:cNvSpPr/>
            <p:nvPr/>
          </p:nvSpPr>
          <p:spPr>
            <a:xfrm>
              <a:off x="4428000" y="3033296"/>
              <a:ext cx="144000" cy="804304"/>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0" name="Rectangle 59">
              <a:extLst>
                <a:ext uri="{FF2B5EF4-FFF2-40B4-BE49-F238E27FC236}">
                  <a16:creationId xmlns:a16="http://schemas.microsoft.com/office/drawing/2014/main" id="{F68EF54C-27EB-4126-A1A2-4D2726F03C23}"/>
                </a:ext>
              </a:extLst>
            </p:cNvPr>
            <p:cNvSpPr/>
            <p:nvPr/>
          </p:nvSpPr>
          <p:spPr>
            <a:xfrm>
              <a:off x="1908000" y="2757600"/>
              <a:ext cx="144000" cy="10800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1" name="Rectangle 60">
              <a:extLst>
                <a:ext uri="{FF2B5EF4-FFF2-40B4-BE49-F238E27FC236}">
                  <a16:creationId xmlns:a16="http://schemas.microsoft.com/office/drawing/2014/main" id="{8B8C3D09-6217-4FAD-9726-313CC2EC3210}"/>
                </a:ext>
              </a:extLst>
            </p:cNvPr>
            <p:cNvSpPr/>
            <p:nvPr/>
          </p:nvSpPr>
          <p:spPr>
            <a:xfrm>
              <a:off x="1728000" y="2588530"/>
              <a:ext cx="144000" cy="124906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2" name="Rectangle 61">
              <a:extLst>
                <a:ext uri="{FF2B5EF4-FFF2-40B4-BE49-F238E27FC236}">
                  <a16:creationId xmlns:a16="http://schemas.microsoft.com/office/drawing/2014/main" id="{E2626234-7F07-4AC7-BB2C-4757A097009E}"/>
                </a:ext>
              </a:extLst>
            </p:cNvPr>
            <p:cNvSpPr/>
            <p:nvPr/>
          </p:nvSpPr>
          <p:spPr>
            <a:xfrm>
              <a:off x="7308000" y="3362252"/>
              <a:ext cx="144000" cy="475348"/>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3" name="Rectangle 62">
              <a:extLst>
                <a:ext uri="{FF2B5EF4-FFF2-40B4-BE49-F238E27FC236}">
                  <a16:creationId xmlns:a16="http://schemas.microsoft.com/office/drawing/2014/main" id="{012CBA35-5053-4979-8B1C-E02B2263F0BD}"/>
                </a:ext>
              </a:extLst>
            </p:cNvPr>
            <p:cNvSpPr/>
            <p:nvPr/>
          </p:nvSpPr>
          <p:spPr>
            <a:xfrm>
              <a:off x="7128000" y="3217624"/>
              <a:ext cx="144000" cy="619975"/>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4" name="Rectangle 63">
              <a:extLst>
                <a:ext uri="{FF2B5EF4-FFF2-40B4-BE49-F238E27FC236}">
                  <a16:creationId xmlns:a16="http://schemas.microsoft.com/office/drawing/2014/main" id="{8E1CF343-7F92-4331-A2B8-AF2EC8D8ED22}"/>
                </a:ext>
              </a:extLst>
            </p:cNvPr>
            <p:cNvSpPr/>
            <p:nvPr/>
          </p:nvSpPr>
          <p:spPr>
            <a:xfrm>
              <a:off x="6408000" y="3103216"/>
              <a:ext cx="144000" cy="734384"/>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5" name="Rectangle 64">
              <a:extLst>
                <a:ext uri="{FF2B5EF4-FFF2-40B4-BE49-F238E27FC236}">
                  <a16:creationId xmlns:a16="http://schemas.microsoft.com/office/drawing/2014/main" id="{BA3D4DE7-206D-4D93-8C03-0A47E2C6310D}"/>
                </a:ext>
              </a:extLst>
            </p:cNvPr>
            <p:cNvSpPr/>
            <p:nvPr/>
          </p:nvSpPr>
          <p:spPr>
            <a:xfrm>
              <a:off x="6228000" y="2994830"/>
              <a:ext cx="144000" cy="842769"/>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6" name="Rectangle 65">
              <a:extLst>
                <a:ext uri="{FF2B5EF4-FFF2-40B4-BE49-F238E27FC236}">
                  <a16:creationId xmlns:a16="http://schemas.microsoft.com/office/drawing/2014/main" id="{42895D01-99D0-4DAD-BF5D-EB1C9911E609}"/>
                </a:ext>
              </a:extLst>
            </p:cNvPr>
            <p:cNvSpPr/>
            <p:nvPr/>
          </p:nvSpPr>
          <p:spPr>
            <a:xfrm>
              <a:off x="3708000" y="2468200"/>
              <a:ext cx="144000" cy="1369399"/>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8" name="Rectangle 67">
              <a:extLst>
                <a:ext uri="{FF2B5EF4-FFF2-40B4-BE49-F238E27FC236}">
                  <a16:creationId xmlns:a16="http://schemas.microsoft.com/office/drawing/2014/main" id="{DA571186-7A63-41D0-B2DE-14D212E31588}"/>
                </a:ext>
              </a:extLst>
            </p:cNvPr>
            <p:cNvSpPr/>
            <p:nvPr/>
          </p:nvSpPr>
          <p:spPr>
            <a:xfrm>
              <a:off x="2808000" y="3523400"/>
              <a:ext cx="144000" cy="31420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69" name="Rectangle 68">
              <a:extLst>
                <a:ext uri="{FF2B5EF4-FFF2-40B4-BE49-F238E27FC236}">
                  <a16:creationId xmlns:a16="http://schemas.microsoft.com/office/drawing/2014/main" id="{ECF3EE21-5BF5-4581-9DB5-C9E2CB790BCF}"/>
                </a:ext>
              </a:extLst>
            </p:cNvPr>
            <p:cNvSpPr/>
            <p:nvPr/>
          </p:nvSpPr>
          <p:spPr>
            <a:xfrm>
              <a:off x="2628000" y="3378062"/>
              <a:ext cx="144000" cy="459537"/>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0" name="Rectangle 69">
              <a:extLst>
                <a:ext uri="{FF2B5EF4-FFF2-40B4-BE49-F238E27FC236}">
                  <a16:creationId xmlns:a16="http://schemas.microsoft.com/office/drawing/2014/main" id="{3D48195C-634A-4F1A-8F4E-AE7F761B5AD3}"/>
                </a:ext>
              </a:extLst>
            </p:cNvPr>
            <p:cNvSpPr/>
            <p:nvPr/>
          </p:nvSpPr>
          <p:spPr>
            <a:xfrm>
              <a:off x="5508000" y="2772020"/>
              <a:ext cx="144000" cy="1065580"/>
            </a:xfrm>
            <a:prstGeom prst="rect">
              <a:avLst/>
            </a:prstGeom>
            <a:solidFill>
              <a:srgbClr val="FFE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sp>
          <p:nvSpPr>
            <p:cNvPr id="71" name="Rectangle 70">
              <a:extLst>
                <a:ext uri="{FF2B5EF4-FFF2-40B4-BE49-F238E27FC236}">
                  <a16:creationId xmlns:a16="http://schemas.microsoft.com/office/drawing/2014/main" id="{2553A655-8BC5-4ED8-862B-41E0DDBF74F6}"/>
                </a:ext>
              </a:extLst>
            </p:cNvPr>
            <p:cNvSpPr/>
            <p:nvPr/>
          </p:nvSpPr>
          <p:spPr>
            <a:xfrm>
              <a:off x="5328000" y="2343298"/>
              <a:ext cx="144000" cy="1494301"/>
            </a:xfrm>
            <a:prstGeom prst="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133803484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1A79CB5-E537-4C24-9E30-6AA30BE5551F}"/>
              </a:ext>
            </a:extLst>
          </p:cNvPr>
          <p:cNvGrpSpPr/>
          <p:nvPr/>
        </p:nvGrpSpPr>
        <p:grpSpPr>
          <a:xfrm>
            <a:off x="0" y="0"/>
            <a:ext cx="10285200" cy="6153111"/>
            <a:chOff x="0" y="0"/>
            <a:chExt cx="10285200" cy="6153111"/>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HIV testing and treatment cascade, Middle East and North Africa, 2018</a:t>
              </a:r>
            </a:p>
          </p:txBody>
        </p:sp>
        <p:sp>
          <p:nvSpPr>
            <p:cNvPr id="5" name="Rectangle 4">
              <a:extLst>
                <a:ext uri="{FF2B5EF4-FFF2-40B4-BE49-F238E27FC236}">
                  <a16:creationId xmlns:a16="http://schemas.microsoft.com/office/drawing/2014/main" id="{A2D3B679-1FB8-4F5A-9D71-C8405570CA86}"/>
                </a:ext>
              </a:extLst>
            </p:cNvPr>
            <p:cNvSpPr/>
            <p:nvPr/>
          </p:nvSpPr>
          <p:spPr>
            <a:xfrm>
              <a:off x="360000" y="6030000"/>
              <a:ext cx="3683701" cy="123111"/>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special analysis, 2019; see annex on methods for more details.</a:t>
              </a:r>
              <a:endParaRPr kumimoji="0" lang="fr-CH" sz="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 name="object 24">
              <a:extLst>
                <a:ext uri="{FF2B5EF4-FFF2-40B4-BE49-F238E27FC236}">
                  <a16:creationId xmlns:a16="http://schemas.microsoft.com/office/drawing/2014/main" id="{2555C40B-A43C-4F7C-90A0-F9FDFA1A93CA}"/>
                </a:ext>
              </a:extLst>
            </p:cNvPr>
            <p:cNvSpPr/>
            <p:nvPr/>
          </p:nvSpPr>
          <p:spPr>
            <a:xfrm>
              <a:off x="2088623" y="2052000"/>
              <a:ext cx="0" cy="2304000"/>
            </a:xfrm>
            <a:custGeom>
              <a:avLst/>
              <a:gdLst/>
              <a:ahLst/>
              <a:cxnLst/>
              <a:rect l="l" t="t" r="r" b="b"/>
              <a:pathLst>
                <a:path h="1734820">
                  <a:moveTo>
                    <a:pt x="0" y="0"/>
                  </a:moveTo>
                  <a:lnTo>
                    <a:pt x="0" y="1734324"/>
                  </a:lnTo>
                </a:path>
              </a:pathLst>
            </a:custGeom>
            <a:ln w="3822">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12" name="object 27">
              <a:extLst>
                <a:ext uri="{FF2B5EF4-FFF2-40B4-BE49-F238E27FC236}">
                  <a16:creationId xmlns:a16="http://schemas.microsoft.com/office/drawing/2014/main" id="{02605A80-2295-4B94-9EF4-BE22EC15019C}"/>
                </a:ext>
              </a:extLst>
            </p:cNvPr>
            <p:cNvSpPr txBox="1"/>
            <p:nvPr/>
          </p:nvSpPr>
          <p:spPr>
            <a:xfrm>
              <a:off x="2287284" y="4464000"/>
              <a:ext cx="1584176"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13" name="object 28">
              <a:extLst>
                <a:ext uri="{FF2B5EF4-FFF2-40B4-BE49-F238E27FC236}">
                  <a16:creationId xmlns:a16="http://schemas.microsoft.com/office/drawing/2014/main" id="{4CE33318-ADDC-44BC-AEF8-1D4CF003C2A3}"/>
                </a:ext>
              </a:extLst>
            </p:cNvPr>
            <p:cNvSpPr txBox="1"/>
            <p:nvPr/>
          </p:nvSpPr>
          <p:spPr>
            <a:xfrm>
              <a:off x="4312800" y="4464000"/>
              <a:ext cx="1489483"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on treatment</a:t>
              </a:r>
            </a:p>
          </p:txBody>
        </p:sp>
        <p:sp>
          <p:nvSpPr>
            <p:cNvPr id="14" name="object 29">
              <a:extLst>
                <a:ext uri="{FF2B5EF4-FFF2-40B4-BE49-F238E27FC236}">
                  <a16:creationId xmlns:a16="http://schemas.microsoft.com/office/drawing/2014/main" id="{D09CDEF0-799D-45C3-92A2-A663D86309E6}"/>
                </a:ext>
              </a:extLst>
            </p:cNvPr>
            <p:cNvSpPr txBox="1"/>
            <p:nvPr/>
          </p:nvSpPr>
          <p:spPr>
            <a:xfrm>
              <a:off x="6079652" y="4464000"/>
              <a:ext cx="1920064" cy="387927"/>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15" name="object 30">
              <a:extLst>
                <a:ext uri="{FF2B5EF4-FFF2-40B4-BE49-F238E27FC236}">
                  <a16:creationId xmlns:a16="http://schemas.microsoft.com/office/drawing/2014/main" id="{D9893838-B816-4A15-BBB2-1F86430F0F68}"/>
                </a:ext>
              </a:extLst>
            </p:cNvPr>
            <p:cNvSpPr txBox="1"/>
            <p:nvPr/>
          </p:nvSpPr>
          <p:spPr>
            <a:xfrm>
              <a:off x="644400" y="2970000"/>
              <a:ext cx="780020" cy="461665"/>
            </a:xfrm>
            <a:prstGeom prst="rect">
              <a:avLst/>
            </a:prstGeom>
          </p:spPr>
          <p:txBody>
            <a:bodyPr vert="horz" wrap="square" lIns="0" tIns="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Number of people living  with HIV</a:t>
              </a:r>
            </a:p>
          </p:txBody>
        </p:sp>
        <p:sp>
          <p:nvSpPr>
            <p:cNvPr id="23" name="object 30">
              <a:extLst>
                <a:ext uri="{FF2B5EF4-FFF2-40B4-BE49-F238E27FC236}">
                  <a16:creationId xmlns:a16="http://schemas.microsoft.com/office/drawing/2014/main" id="{13631E27-9F11-4584-A403-700F1F81B172}"/>
                </a:ext>
              </a:extLst>
            </p:cNvPr>
            <p:cNvSpPr txBox="1"/>
            <p:nvPr/>
          </p:nvSpPr>
          <p:spPr>
            <a:xfrm>
              <a:off x="1514800" y="19800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300 000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4" name="object 30">
              <a:extLst>
                <a:ext uri="{FF2B5EF4-FFF2-40B4-BE49-F238E27FC236}">
                  <a16:creationId xmlns:a16="http://schemas.microsoft.com/office/drawing/2014/main" id="{66C5FDAC-8993-420A-A007-FABADCBE7A53}"/>
                </a:ext>
              </a:extLst>
            </p:cNvPr>
            <p:cNvSpPr txBox="1"/>
            <p:nvPr/>
          </p:nvSpPr>
          <p:spPr>
            <a:xfrm>
              <a:off x="1514800" y="23652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250 000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5" name="object 30">
              <a:extLst>
                <a:ext uri="{FF2B5EF4-FFF2-40B4-BE49-F238E27FC236}">
                  <a16:creationId xmlns:a16="http://schemas.microsoft.com/office/drawing/2014/main" id="{8B79D13E-6790-4776-8B15-293488B2DBE4}"/>
                </a:ext>
              </a:extLst>
            </p:cNvPr>
            <p:cNvSpPr txBox="1"/>
            <p:nvPr/>
          </p:nvSpPr>
          <p:spPr>
            <a:xfrm>
              <a:off x="1514800" y="27468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200 000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6" name="object 30">
              <a:extLst>
                <a:ext uri="{FF2B5EF4-FFF2-40B4-BE49-F238E27FC236}">
                  <a16:creationId xmlns:a16="http://schemas.microsoft.com/office/drawing/2014/main" id="{2840A79F-4DAC-4D47-819B-4EF3E3316FFB}"/>
                </a:ext>
              </a:extLst>
            </p:cNvPr>
            <p:cNvSpPr txBox="1"/>
            <p:nvPr/>
          </p:nvSpPr>
          <p:spPr>
            <a:xfrm>
              <a:off x="1514800" y="31320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150 000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7" name="object 30">
              <a:extLst>
                <a:ext uri="{FF2B5EF4-FFF2-40B4-BE49-F238E27FC236}">
                  <a16:creationId xmlns:a16="http://schemas.microsoft.com/office/drawing/2014/main" id="{1E025C26-8CB7-4124-9CB8-0AFBE168093B}"/>
                </a:ext>
              </a:extLst>
            </p:cNvPr>
            <p:cNvSpPr txBox="1"/>
            <p:nvPr/>
          </p:nvSpPr>
          <p:spPr>
            <a:xfrm>
              <a:off x="1514800" y="3517200"/>
              <a:ext cx="445636"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100 000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8" name="object 30">
              <a:extLst>
                <a:ext uri="{FF2B5EF4-FFF2-40B4-BE49-F238E27FC236}">
                  <a16:creationId xmlns:a16="http://schemas.microsoft.com/office/drawing/2014/main" id="{3DD3FD7B-3142-4685-9EAD-7A9E1DF5CA42}"/>
                </a:ext>
              </a:extLst>
            </p:cNvPr>
            <p:cNvSpPr txBox="1"/>
            <p:nvPr/>
          </p:nvSpPr>
          <p:spPr>
            <a:xfrm>
              <a:off x="1582767" y="3898800"/>
              <a:ext cx="377669"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50 000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2" name="object 30">
              <a:extLst>
                <a:ext uri="{FF2B5EF4-FFF2-40B4-BE49-F238E27FC236}">
                  <a16:creationId xmlns:a16="http://schemas.microsoft.com/office/drawing/2014/main" id="{43FD6E14-7BAC-481F-A78C-316C696AF341}"/>
                </a:ext>
              </a:extLst>
            </p:cNvPr>
            <p:cNvSpPr txBox="1"/>
            <p:nvPr/>
          </p:nvSpPr>
          <p:spPr>
            <a:xfrm>
              <a:off x="1887339" y="4284000"/>
              <a:ext cx="73097" cy="153888"/>
            </a:xfrm>
            <a:prstGeom prst="rect">
              <a:avLst/>
            </a:prstGeom>
          </p:spPr>
          <p:txBody>
            <a:bodyPr vert="horz" wrap="none" lIns="0" tIns="0" rIns="0" bIns="0" rtlCol="0">
              <a:spAutoFit/>
            </a:bodyPr>
            <a:lstStyle/>
            <a:p>
              <a:pPr marL="0" marR="5080" lvl="0" indent="0" algn="r" defTabSz="914400" rtl="0" eaLnBrk="1" fontAlgn="base" latinLnBrk="0" hangingPunct="1">
                <a:lnSpc>
                  <a:spcPct val="100000"/>
                </a:lnSpc>
                <a:spcBef>
                  <a:spcPts val="0"/>
                </a:spcBef>
                <a:spcAft>
                  <a:spcPct val="0"/>
                </a:spcAft>
                <a:buClrTx/>
                <a:buSzTx/>
                <a:buFontTx/>
                <a:buNone/>
                <a:tabLst/>
                <a:defRPr/>
              </a:pPr>
              <a:r>
                <a:rPr kumimoji="0" lang="fr-CH" sz="1000" b="0" i="0" u="none" strike="noStrike" kern="1200" cap="none" spc="-2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0</a:t>
              </a:r>
              <a:endPar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8" name="bk object 16">
              <a:extLst>
                <a:ext uri="{FF2B5EF4-FFF2-40B4-BE49-F238E27FC236}">
                  <a16:creationId xmlns:a16="http://schemas.microsoft.com/office/drawing/2014/main" id="{57C7A334-AC02-453F-998A-38ABD4B49832}"/>
                </a:ext>
              </a:extLst>
            </p:cNvPr>
            <p:cNvSpPr/>
            <p:nvPr/>
          </p:nvSpPr>
          <p:spPr>
            <a:xfrm>
              <a:off x="2808000" y="3474206"/>
              <a:ext cx="540000" cy="880846"/>
            </a:xfrm>
            <a:custGeom>
              <a:avLst/>
              <a:gdLst/>
              <a:ahLst/>
              <a:cxnLst/>
              <a:rect l="l" t="t" r="r" b="b"/>
              <a:pathLst>
                <a:path w="424814" h="770890">
                  <a:moveTo>
                    <a:pt x="0" y="770381"/>
                  </a:moveTo>
                  <a:lnTo>
                    <a:pt x="424433" y="770381"/>
                  </a:lnTo>
                  <a:lnTo>
                    <a:pt x="424433" y="0"/>
                  </a:lnTo>
                  <a:lnTo>
                    <a:pt x="0" y="0"/>
                  </a:lnTo>
                  <a:lnTo>
                    <a:pt x="0" y="770381"/>
                  </a:lnTo>
                  <a:close/>
                </a:path>
              </a:pathLst>
            </a:custGeom>
            <a:solidFill>
              <a:srgbClr val="E6007E"/>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49" name="bk object 17">
              <a:extLst>
                <a:ext uri="{FF2B5EF4-FFF2-40B4-BE49-F238E27FC236}">
                  <a16:creationId xmlns:a16="http://schemas.microsoft.com/office/drawing/2014/main" id="{765128B9-A9E8-420F-950F-55B316EA73D5}"/>
                </a:ext>
              </a:extLst>
            </p:cNvPr>
            <p:cNvSpPr/>
            <p:nvPr/>
          </p:nvSpPr>
          <p:spPr>
            <a:xfrm>
              <a:off x="2808000" y="2677527"/>
              <a:ext cx="540000" cy="795808"/>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50" name="bk object 18">
              <a:extLst>
                <a:ext uri="{FF2B5EF4-FFF2-40B4-BE49-F238E27FC236}">
                  <a16:creationId xmlns:a16="http://schemas.microsoft.com/office/drawing/2014/main" id="{86491516-F405-46BD-AF66-C806B9511476}"/>
                </a:ext>
              </a:extLst>
            </p:cNvPr>
            <p:cNvSpPr/>
            <p:nvPr/>
          </p:nvSpPr>
          <p:spPr>
            <a:xfrm>
              <a:off x="2808000" y="2491200"/>
              <a:ext cx="540000" cy="186472"/>
            </a:xfrm>
            <a:custGeom>
              <a:avLst/>
              <a:gdLst/>
              <a:ahLst/>
              <a:cxnLst/>
              <a:rect l="l" t="t" r="r" b="b"/>
              <a:pathLst>
                <a:path w="424814" h="163195">
                  <a:moveTo>
                    <a:pt x="0" y="0"/>
                  </a:moveTo>
                  <a:lnTo>
                    <a:pt x="424433" y="0"/>
                  </a:lnTo>
                  <a:lnTo>
                    <a:pt x="424433" y="163067"/>
                  </a:lnTo>
                  <a:lnTo>
                    <a:pt x="0" y="163067"/>
                  </a:lnTo>
                  <a:lnTo>
                    <a:pt x="0" y="0"/>
                  </a:lnTo>
                  <a:close/>
                </a:path>
              </a:pathLst>
            </a:custGeom>
            <a:solidFill>
              <a:srgbClr val="878787"/>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2" name="bk object 16">
              <a:extLst>
                <a:ext uri="{FF2B5EF4-FFF2-40B4-BE49-F238E27FC236}">
                  <a16:creationId xmlns:a16="http://schemas.microsoft.com/office/drawing/2014/main" id="{0A7D2D71-69E4-4351-9D4C-C54CB0F75F41}"/>
                </a:ext>
              </a:extLst>
            </p:cNvPr>
            <p:cNvSpPr/>
            <p:nvPr/>
          </p:nvSpPr>
          <p:spPr>
            <a:xfrm>
              <a:off x="4788000" y="3748473"/>
              <a:ext cx="540000" cy="606579"/>
            </a:xfrm>
            <a:custGeom>
              <a:avLst/>
              <a:gdLst/>
              <a:ahLst/>
              <a:cxnLst/>
              <a:rect l="l" t="t" r="r" b="b"/>
              <a:pathLst>
                <a:path w="424814" h="530859">
                  <a:moveTo>
                    <a:pt x="0" y="530351"/>
                  </a:moveTo>
                  <a:lnTo>
                    <a:pt x="424434" y="530351"/>
                  </a:lnTo>
                  <a:lnTo>
                    <a:pt x="424434" y="0"/>
                  </a:lnTo>
                  <a:lnTo>
                    <a:pt x="0" y="0"/>
                  </a:lnTo>
                  <a:lnTo>
                    <a:pt x="0" y="530351"/>
                  </a:lnTo>
                  <a:close/>
                </a:path>
              </a:pathLst>
            </a:custGeom>
            <a:solidFill>
              <a:srgbClr val="E6007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3" name="bk object 17">
              <a:extLst>
                <a:ext uri="{FF2B5EF4-FFF2-40B4-BE49-F238E27FC236}">
                  <a16:creationId xmlns:a16="http://schemas.microsoft.com/office/drawing/2014/main" id="{A69F565E-4562-4267-B4E2-12A3B3A9C907}"/>
                </a:ext>
              </a:extLst>
            </p:cNvPr>
            <p:cNvSpPr/>
            <p:nvPr/>
          </p:nvSpPr>
          <p:spPr>
            <a:xfrm>
              <a:off x="4788000" y="2844699"/>
              <a:ext cx="540000" cy="903774"/>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54" name="bk object 18">
              <a:extLst>
                <a:ext uri="{FF2B5EF4-FFF2-40B4-BE49-F238E27FC236}">
                  <a16:creationId xmlns:a16="http://schemas.microsoft.com/office/drawing/2014/main" id="{45B8CF1E-F7C6-4FA9-9B4C-ACB81F3789A4}"/>
                </a:ext>
              </a:extLst>
            </p:cNvPr>
            <p:cNvSpPr/>
            <p:nvPr/>
          </p:nvSpPr>
          <p:spPr>
            <a:xfrm>
              <a:off x="4788000" y="2491200"/>
              <a:ext cx="540000" cy="354080"/>
            </a:xfrm>
            <a:custGeom>
              <a:avLst/>
              <a:gdLst/>
              <a:ahLst/>
              <a:cxnLst/>
              <a:rect l="l" t="t" r="r" b="b"/>
              <a:pathLst>
                <a:path w="424814" h="309879">
                  <a:moveTo>
                    <a:pt x="0" y="0"/>
                  </a:moveTo>
                  <a:lnTo>
                    <a:pt x="424434" y="0"/>
                  </a:lnTo>
                  <a:lnTo>
                    <a:pt x="424434" y="309371"/>
                  </a:lnTo>
                  <a:lnTo>
                    <a:pt x="0" y="309371"/>
                  </a:lnTo>
                  <a:lnTo>
                    <a:pt x="0" y="0"/>
                  </a:lnTo>
                  <a:close/>
                </a:path>
              </a:pathLst>
            </a:custGeom>
            <a:solidFill>
              <a:srgbClr val="87878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56" name="bk object 16">
              <a:extLst>
                <a:ext uri="{FF2B5EF4-FFF2-40B4-BE49-F238E27FC236}">
                  <a16:creationId xmlns:a16="http://schemas.microsoft.com/office/drawing/2014/main" id="{D4220410-7A05-43A1-85FF-F8666A6B64F4}"/>
                </a:ext>
              </a:extLst>
            </p:cNvPr>
            <p:cNvSpPr/>
            <p:nvPr/>
          </p:nvSpPr>
          <p:spPr>
            <a:xfrm>
              <a:off x="6804000" y="3856438"/>
              <a:ext cx="540000" cy="498469"/>
            </a:xfrm>
            <a:custGeom>
              <a:avLst/>
              <a:gdLst/>
              <a:ahLst/>
              <a:cxnLst/>
              <a:rect l="l" t="t" r="r" b="b"/>
              <a:pathLst>
                <a:path w="424814" h="436245">
                  <a:moveTo>
                    <a:pt x="0" y="435864"/>
                  </a:moveTo>
                  <a:lnTo>
                    <a:pt x="424446" y="435864"/>
                  </a:lnTo>
                  <a:lnTo>
                    <a:pt x="424446" y="0"/>
                  </a:lnTo>
                  <a:lnTo>
                    <a:pt x="0" y="0"/>
                  </a:lnTo>
                  <a:lnTo>
                    <a:pt x="0" y="435864"/>
                  </a:lnTo>
                  <a:close/>
                </a:path>
              </a:pathLst>
            </a:custGeom>
            <a:solidFill>
              <a:srgbClr val="E6007E"/>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57" name="bk object 17">
              <a:extLst>
                <a:ext uri="{FF2B5EF4-FFF2-40B4-BE49-F238E27FC236}">
                  <a16:creationId xmlns:a16="http://schemas.microsoft.com/office/drawing/2014/main" id="{B4C7ED67-A8AF-437D-9946-81094BA57B04}"/>
                </a:ext>
              </a:extLst>
            </p:cNvPr>
            <p:cNvSpPr/>
            <p:nvPr/>
          </p:nvSpPr>
          <p:spPr>
            <a:xfrm>
              <a:off x="6804000" y="2993587"/>
              <a:ext cx="540000" cy="861981"/>
            </a:xfrm>
            <a:prstGeom prst="rect">
              <a:avLst/>
            </a:prstGeom>
            <a:pattFill prst="wdUpDiag">
              <a:fgClr>
                <a:srgbClr val="E6007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a:ea typeface="+mn-ea"/>
              </a:endParaRPr>
            </a:p>
          </p:txBody>
        </p:sp>
        <p:sp>
          <p:nvSpPr>
            <p:cNvPr id="58" name="bk object 18">
              <a:extLst>
                <a:ext uri="{FF2B5EF4-FFF2-40B4-BE49-F238E27FC236}">
                  <a16:creationId xmlns:a16="http://schemas.microsoft.com/office/drawing/2014/main" id="{73323C4B-0E92-4931-8A1C-A3BD67491BF8}"/>
                </a:ext>
              </a:extLst>
            </p:cNvPr>
            <p:cNvSpPr/>
            <p:nvPr/>
          </p:nvSpPr>
          <p:spPr>
            <a:xfrm>
              <a:off x="6804000" y="2491200"/>
              <a:ext cx="540000" cy="502822"/>
            </a:xfrm>
            <a:custGeom>
              <a:avLst/>
              <a:gdLst/>
              <a:ahLst/>
              <a:cxnLst/>
              <a:rect l="l" t="t" r="r" b="b"/>
              <a:pathLst>
                <a:path w="424814" h="440054">
                  <a:moveTo>
                    <a:pt x="0" y="0"/>
                  </a:moveTo>
                  <a:lnTo>
                    <a:pt x="424446" y="0"/>
                  </a:lnTo>
                  <a:lnTo>
                    <a:pt x="424446" y="439673"/>
                  </a:lnTo>
                  <a:lnTo>
                    <a:pt x="0" y="439673"/>
                  </a:lnTo>
                  <a:lnTo>
                    <a:pt x="0" y="0"/>
                  </a:lnTo>
                  <a:close/>
                </a:path>
              </a:pathLst>
            </a:custGeom>
            <a:solidFill>
              <a:srgbClr val="878787"/>
            </a:solidFill>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sp>
          <p:nvSpPr>
            <p:cNvPr id="70" name="object 31">
              <a:extLst>
                <a:ext uri="{FF2B5EF4-FFF2-40B4-BE49-F238E27FC236}">
                  <a16:creationId xmlns:a16="http://schemas.microsoft.com/office/drawing/2014/main" id="{CADED264-2799-4F3D-BE8B-EF97067A1036}"/>
                </a:ext>
              </a:extLst>
            </p:cNvPr>
            <p:cNvSpPr txBox="1"/>
            <p:nvPr/>
          </p:nvSpPr>
          <p:spPr>
            <a:xfrm>
              <a:off x="3439372" y="2808000"/>
              <a:ext cx="962543" cy="540533"/>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104 000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1" name="object 32">
              <a:extLst>
                <a:ext uri="{FF2B5EF4-FFF2-40B4-BE49-F238E27FC236}">
                  <a16:creationId xmlns:a16="http://schemas.microsoft.com/office/drawing/2014/main" id="{868EFC99-4975-421C-90F3-25859CB1499C}"/>
                </a:ext>
              </a:extLst>
            </p:cNvPr>
            <p:cNvSpPr txBox="1"/>
            <p:nvPr/>
          </p:nvSpPr>
          <p:spPr>
            <a:xfrm>
              <a:off x="5419372" y="2988000"/>
              <a:ext cx="962543" cy="691215"/>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and  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118 000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2" name="object 33">
              <a:extLst>
                <a:ext uri="{FF2B5EF4-FFF2-40B4-BE49-F238E27FC236}">
                  <a16:creationId xmlns:a16="http://schemas.microsoft.com/office/drawing/2014/main" id="{39A90A20-E74C-4EF9-BF32-5CF1780E2006}"/>
                </a:ext>
              </a:extLst>
            </p:cNvPr>
            <p:cNvSpPr txBox="1"/>
            <p:nvPr/>
          </p:nvSpPr>
          <p:spPr>
            <a:xfrm>
              <a:off x="7399372" y="3168000"/>
              <a:ext cx="962543" cy="537327"/>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all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112 000</a:t>
              </a:r>
              <a:endPar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3" name="object 34">
              <a:extLst>
                <a:ext uri="{FF2B5EF4-FFF2-40B4-BE49-F238E27FC236}">
                  <a16:creationId xmlns:a16="http://schemas.microsoft.com/office/drawing/2014/main" id="{758EB074-E689-49EE-98D2-A0410D5FD788}"/>
                </a:ext>
              </a:extLst>
            </p:cNvPr>
            <p:cNvSpPr txBox="1"/>
            <p:nvPr/>
          </p:nvSpPr>
          <p:spPr>
            <a:xfrm>
              <a:off x="3439372" y="3564000"/>
              <a:ext cx="540000" cy="371255"/>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47</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26</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80</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74" name="object 35">
              <a:extLst>
                <a:ext uri="{FF2B5EF4-FFF2-40B4-BE49-F238E27FC236}">
                  <a16:creationId xmlns:a16="http://schemas.microsoft.com/office/drawing/2014/main" id="{399DA37D-31BB-4CF6-8D85-0EBD8D9DFCAD}"/>
                </a:ext>
              </a:extLst>
            </p:cNvPr>
            <p:cNvSpPr txBox="1"/>
            <p:nvPr/>
          </p:nvSpPr>
          <p:spPr>
            <a:xfrm>
              <a:off x="5419372" y="3780000"/>
              <a:ext cx="640096" cy="366126"/>
            </a:xfrm>
            <a:prstGeom prst="rect">
              <a:avLst/>
            </a:prstGeom>
          </p:spPr>
          <p:txBody>
            <a:bodyPr vert="horz" wrap="square" lIns="0" tIns="12065"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18</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a:t>
              </a:r>
            </a:p>
          </p:txBody>
        </p:sp>
        <p:sp>
          <p:nvSpPr>
            <p:cNvPr id="75" name="object 36">
              <a:extLst>
                <a:ext uri="{FF2B5EF4-FFF2-40B4-BE49-F238E27FC236}">
                  <a16:creationId xmlns:a16="http://schemas.microsoft.com/office/drawing/2014/main" id="{3608CD8E-0981-4F84-A11D-49F3FF8954EC}"/>
                </a:ext>
              </a:extLst>
            </p:cNvPr>
            <p:cNvSpPr txBox="1"/>
            <p:nvPr/>
          </p:nvSpPr>
          <p:spPr>
            <a:xfrm>
              <a:off x="7399372" y="3852000"/>
              <a:ext cx="700677" cy="366126"/>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27</a:t>
              </a:r>
              <a:r>
                <a:rPr kumimoji="0" sz="14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15</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44</a:t>
              </a:r>
              <a:r>
                <a:rPr kumimoji="0"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1" name="object 25">
              <a:extLst>
                <a:ext uri="{FF2B5EF4-FFF2-40B4-BE49-F238E27FC236}">
                  <a16:creationId xmlns:a16="http://schemas.microsoft.com/office/drawing/2014/main" id="{CA0CB648-C3FD-4050-B0D4-C178E30CF00A}"/>
                </a:ext>
              </a:extLst>
            </p:cNvPr>
            <p:cNvSpPr/>
            <p:nvPr/>
          </p:nvSpPr>
          <p:spPr>
            <a:xfrm>
              <a:off x="2088997" y="4355343"/>
              <a:ext cx="5940000" cy="0"/>
            </a:xfrm>
            <a:custGeom>
              <a:avLst/>
              <a:gdLst/>
              <a:ahLst/>
              <a:cxnLst/>
              <a:rect l="l" t="t" r="r" b="b"/>
              <a:pathLst>
                <a:path w="4963795">
                  <a:moveTo>
                    <a:pt x="0" y="0"/>
                  </a:moveTo>
                  <a:lnTo>
                    <a:pt x="4963667" y="0"/>
                  </a:lnTo>
                </a:path>
              </a:pathLst>
            </a:custGeom>
            <a:ln w="3175">
              <a:solidFill>
                <a:srgbClr val="868686"/>
              </a:solidFill>
            </a:ln>
          </p:spPr>
          <p:txBody>
            <a:bodyPr wrap="square" lIns="0" tIns="0" rIns="0" bIns="0" rtlCol="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charset="0"/>
                <a:ea typeface="ＭＳ Ｐゴシック" pitchFamily="34" charset="-128"/>
                <a:cs typeface="+mn-cs"/>
              </a:endParaRPr>
            </a:p>
          </p:txBody>
        </p:sp>
      </p:grpSp>
    </p:spTree>
    <p:extLst>
      <p:ext uri="{BB962C8B-B14F-4D97-AF65-F5344CB8AC3E}">
        <p14:creationId xmlns:p14="http://schemas.microsoft.com/office/powerpoint/2010/main" val="271883202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7">
            <a:extLst>
              <a:ext uri="{FF2B5EF4-FFF2-40B4-BE49-F238E27FC236}">
                <a16:creationId xmlns:a16="http://schemas.microsoft.com/office/drawing/2014/main" id="{BBE5D40D-4DBC-462F-A6A9-34B1B46523A3}"/>
              </a:ext>
            </a:extLst>
          </p:cNvPr>
          <p:cNvGraphicFramePr>
            <a:graphicFrameLocks noGrp="1"/>
          </p:cNvGraphicFramePr>
          <p:nvPr/>
        </p:nvGraphicFramePr>
        <p:xfrm>
          <a:off x="144000" y="1260000"/>
          <a:ext cx="9645005" cy="4630162"/>
        </p:xfrm>
        <a:graphic>
          <a:graphicData uri="http://schemas.openxmlformats.org/drawingml/2006/table">
            <a:tbl>
              <a:tblPr firstRow="1" bandRow="1">
                <a:tableStyleId>{2D5ABB26-0587-4C30-8999-92F81FD0307C}</a:tableStyleId>
              </a:tblPr>
              <a:tblGrid>
                <a:gridCol w="1437005">
                  <a:extLst>
                    <a:ext uri="{9D8B030D-6E8A-4147-A177-3AD203B41FA5}">
                      <a16:colId xmlns:a16="http://schemas.microsoft.com/office/drawing/2014/main" val="20000"/>
                    </a:ext>
                  </a:extLst>
                </a:gridCol>
                <a:gridCol w="684000">
                  <a:extLst>
                    <a:ext uri="{9D8B030D-6E8A-4147-A177-3AD203B41FA5}">
                      <a16:colId xmlns:a16="http://schemas.microsoft.com/office/drawing/2014/main" val="20001"/>
                    </a:ext>
                  </a:extLst>
                </a:gridCol>
                <a:gridCol w="684000">
                  <a:extLst>
                    <a:ext uri="{9D8B030D-6E8A-4147-A177-3AD203B41FA5}">
                      <a16:colId xmlns:a16="http://schemas.microsoft.com/office/drawing/2014/main" val="20002"/>
                    </a:ext>
                  </a:extLst>
                </a:gridCol>
                <a:gridCol w="684000">
                  <a:extLst>
                    <a:ext uri="{9D8B030D-6E8A-4147-A177-3AD203B41FA5}">
                      <a16:colId xmlns:a16="http://schemas.microsoft.com/office/drawing/2014/main" val="20003"/>
                    </a:ext>
                  </a:extLst>
                </a:gridCol>
                <a:gridCol w="684000">
                  <a:extLst>
                    <a:ext uri="{9D8B030D-6E8A-4147-A177-3AD203B41FA5}">
                      <a16:colId xmlns:a16="http://schemas.microsoft.com/office/drawing/2014/main" val="20004"/>
                    </a:ext>
                  </a:extLst>
                </a:gridCol>
                <a:gridCol w="684000">
                  <a:extLst>
                    <a:ext uri="{9D8B030D-6E8A-4147-A177-3AD203B41FA5}">
                      <a16:colId xmlns:a16="http://schemas.microsoft.com/office/drawing/2014/main" val="20005"/>
                    </a:ext>
                  </a:extLst>
                </a:gridCol>
                <a:gridCol w="684000">
                  <a:extLst>
                    <a:ext uri="{9D8B030D-6E8A-4147-A177-3AD203B41FA5}">
                      <a16:colId xmlns:a16="http://schemas.microsoft.com/office/drawing/2014/main" val="20006"/>
                    </a:ext>
                  </a:extLst>
                </a:gridCol>
                <a:gridCol w="684000">
                  <a:extLst>
                    <a:ext uri="{9D8B030D-6E8A-4147-A177-3AD203B41FA5}">
                      <a16:colId xmlns:a16="http://schemas.microsoft.com/office/drawing/2014/main" val="20007"/>
                    </a:ext>
                  </a:extLst>
                </a:gridCol>
                <a:gridCol w="684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gridCol w="684000">
                  <a:extLst>
                    <a:ext uri="{9D8B030D-6E8A-4147-A177-3AD203B41FA5}">
                      <a16:colId xmlns:a16="http://schemas.microsoft.com/office/drawing/2014/main" val="20010"/>
                    </a:ext>
                  </a:extLst>
                </a:gridCol>
                <a:gridCol w="684000">
                  <a:extLst>
                    <a:ext uri="{9D8B030D-6E8A-4147-A177-3AD203B41FA5}">
                      <a16:colId xmlns:a16="http://schemas.microsoft.com/office/drawing/2014/main" val="20011"/>
                    </a:ext>
                  </a:extLst>
                </a:gridCol>
                <a:gridCol w="684000">
                  <a:extLst>
                    <a:ext uri="{9D8B030D-6E8A-4147-A177-3AD203B41FA5}">
                      <a16:colId xmlns:a16="http://schemas.microsoft.com/office/drawing/2014/main" val="20012"/>
                    </a:ext>
                  </a:extLst>
                </a:gridCol>
              </a:tblGrid>
              <a:tr h="747182">
                <a:tc rowSpan="2">
                  <a:txBody>
                    <a:bodyPr/>
                    <a:lstStyle/>
                    <a:p>
                      <a:pPr>
                        <a:lnSpc>
                          <a:spcPct val="100000"/>
                        </a:lnSpc>
                      </a:pPr>
                      <a:endParaRPr sz="800">
                        <a:latin typeface="Times New Roman"/>
                        <a:cs typeface="Times New Roman"/>
                      </a:endParaRPr>
                    </a:p>
                  </a:txBody>
                  <a:tcPr marL="0" marR="0" marT="0" marB="0">
                    <a:lnR w="6350" cap="flat" cmpd="sng" algn="ctr">
                      <a:solidFill>
                        <a:schemeClr val="tx1">
                          <a:lumMod val="85000"/>
                          <a:lumOff val="15000"/>
                        </a:schemeClr>
                      </a:solidFill>
                      <a:prstDash val="solid"/>
                      <a:round/>
                      <a:headEnd type="none" w="med" len="med"/>
                      <a:tailEnd type="none" w="med" len="med"/>
                    </a:lnR>
                    <a:lnB w="6350" cap="flat" cmpd="sng" algn="ctr">
                      <a:solidFill>
                        <a:schemeClr val="tx1">
                          <a:lumMod val="85000"/>
                          <a:lumOff val="15000"/>
                        </a:schemeClr>
                      </a:solidFill>
                      <a:prstDash val="solid"/>
                      <a:round/>
                      <a:headEnd type="none" w="med" len="med"/>
                      <a:tailEnd type="none" w="med" len="med"/>
                    </a:lnB>
                  </a:tcPr>
                </a:tc>
                <a:tc gridSpan="3">
                  <a:txBody>
                    <a:bodyPr/>
                    <a:lstStyle/>
                    <a:p>
                      <a:pPr marL="0" marR="90805" indent="-635" algn="ctr">
                        <a:lnSpc>
                          <a:spcPct val="100000"/>
                        </a:lnSpc>
                        <a:spcBef>
                          <a:spcPts val="0"/>
                        </a:spcBef>
                      </a:pPr>
                      <a:r>
                        <a:rPr sz="1000" b="1" i="1" spc="0" baseline="0" dirty="0">
                          <a:solidFill>
                            <a:schemeClr val="bg1"/>
                          </a:solidFill>
                          <a:latin typeface="Arial"/>
                          <a:cs typeface="Arial"/>
                        </a:rPr>
                        <a:t>First 90: </a:t>
                      </a:r>
                      <a:r>
                        <a:rPr sz="1000" b="0" spc="0" baseline="0" dirty="0">
                          <a:solidFill>
                            <a:schemeClr val="bg1"/>
                          </a:solidFill>
                          <a:latin typeface="Arial"/>
                          <a:cs typeface="Arial"/>
                        </a:rPr>
                        <a:t>percentage of people living with HIV who know their HIV status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62865" algn="ctr">
                        <a:lnSpc>
                          <a:spcPct val="100000"/>
                        </a:lnSpc>
                        <a:spcBef>
                          <a:spcPts val="0"/>
                        </a:spcBef>
                      </a:pPr>
                      <a:r>
                        <a:rPr sz="1000" b="1" i="1" spc="0" baseline="0" dirty="0">
                          <a:solidFill>
                            <a:schemeClr val="bg1"/>
                          </a:solidFill>
                          <a:latin typeface="Arial"/>
                          <a:cs typeface="Arial"/>
                        </a:rPr>
                        <a:t>Second 90:</a:t>
                      </a:r>
                      <a:r>
                        <a:rPr sz="1000" b="1" spc="0" baseline="0" dirty="0">
                          <a:solidFill>
                            <a:schemeClr val="bg1"/>
                          </a:solidFill>
                          <a:latin typeface="Arial"/>
                          <a:cs typeface="Arial"/>
                        </a:rPr>
                        <a:t>  </a:t>
                      </a:r>
                      <a:r>
                        <a:rPr sz="1000" b="0" spc="0" baseline="0" dirty="0">
                          <a:solidFill>
                            <a:schemeClr val="bg1"/>
                          </a:solidFill>
                          <a:latin typeface="Arial"/>
                          <a:cs typeface="Arial"/>
                        </a:rPr>
                        <a:t>percentage of people living with HIV who know their status and who are on treatment</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52705" algn="ctr">
                        <a:lnSpc>
                          <a:spcPct val="100000"/>
                        </a:lnSpc>
                        <a:spcBef>
                          <a:spcPts val="0"/>
                        </a:spcBef>
                      </a:pPr>
                      <a:r>
                        <a:rPr sz="1000" b="1" i="1" spc="0" baseline="0" dirty="0">
                          <a:solidFill>
                            <a:schemeClr val="bg1"/>
                          </a:solidFill>
                          <a:latin typeface="Arial"/>
                          <a:cs typeface="Arial"/>
                        </a:rPr>
                        <a:t>Third 90: </a:t>
                      </a:r>
                      <a:r>
                        <a:rPr sz="1000" b="0" spc="0" baseline="0" dirty="0">
                          <a:solidFill>
                            <a:schemeClr val="bg1"/>
                          </a:solidFill>
                          <a:latin typeface="Arial"/>
                          <a:cs typeface="Arial"/>
                        </a:rPr>
                        <a:t>percentage of people living with HIV on treatment who have suppressed viral loads</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tc gridSpan="3">
                  <a:txBody>
                    <a:bodyPr/>
                    <a:lstStyle/>
                    <a:p>
                      <a:pPr marL="0" marR="46355" algn="ctr">
                        <a:lnSpc>
                          <a:spcPct val="100000"/>
                        </a:lnSpc>
                        <a:spcBef>
                          <a:spcPts val="0"/>
                        </a:spcBef>
                      </a:pPr>
                      <a:r>
                        <a:rPr sz="1000" b="1" spc="0" baseline="0" dirty="0">
                          <a:solidFill>
                            <a:schemeClr val="bg1"/>
                          </a:solidFill>
                          <a:latin typeface="Arial"/>
                          <a:cs typeface="Arial"/>
                        </a:rPr>
                        <a:t>Viral load suppression:  </a:t>
                      </a:r>
                      <a:r>
                        <a:rPr sz="1000" b="0" spc="0" baseline="0" dirty="0">
                          <a:solidFill>
                            <a:schemeClr val="bg1"/>
                          </a:solidFill>
                          <a:latin typeface="Arial"/>
                          <a:cs typeface="Arial"/>
                        </a:rPr>
                        <a:t>percentage of people living with HIV who are virally suppressed</a:t>
                      </a:r>
                    </a:p>
                  </a:txBody>
                  <a:tcPr marL="72000" marR="72000" marT="54000" marB="36000">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solid"/>
                      <a:round/>
                      <a:headEnd type="none" w="med" len="med"/>
                      <a:tailEnd type="none" w="med" len="med"/>
                    </a:lnB>
                    <a:solidFill>
                      <a:srgbClr val="FB5772"/>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68000">
                <a:tc vMerge="1">
                  <a:txBody>
                    <a:bodyPr/>
                    <a:lstStyle/>
                    <a:p>
                      <a:endParaRPr/>
                    </a:p>
                  </a:txBody>
                  <a:tcPr marL="0" marR="0" marT="0" marB="0">
                    <a:lnR w="6350">
                      <a:solidFill>
                        <a:srgbClr val="878787"/>
                      </a:solidFill>
                      <a:prstDash val="solid"/>
                    </a:lnR>
                    <a:lnB w="6350">
                      <a:solidFill>
                        <a:srgbClr val="878787"/>
                      </a:solidFill>
                      <a:prstDash val="solid"/>
                    </a:lnB>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pPr>
                      <a:r>
                        <a:rPr sz="900" b="0" kern="1200" spc="0" baseline="0" dirty="0">
                          <a:solidFill>
                            <a:schemeClr val="bg1"/>
                          </a:solidFill>
                          <a:latin typeface="+mn-lt"/>
                          <a:ea typeface="+mn-ea"/>
                          <a:cs typeface="Arial"/>
                        </a:rPr>
                        <a:t>All ages</a:t>
                      </a:r>
                    </a:p>
                  </a:txBody>
                  <a:tcPr marL="36000" marR="0" marT="36000" marB="0">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algn="ctr" defTabSz="914400" rtl="0" eaLnBrk="1" latinLnBrk="0" hangingPunct="1">
                        <a:lnSpc>
                          <a:spcPct val="100000"/>
                        </a:lnSpc>
                        <a:spcBef>
                          <a:spcPts val="0"/>
                        </a:spcBef>
                        <a:spcAft>
                          <a:spcPts val="100"/>
                        </a:spcAft>
                      </a:pPr>
                      <a:r>
                        <a:rPr sz="900" b="0" kern="1200" spc="0" baseline="0" dirty="0">
                          <a:solidFill>
                            <a:schemeClr val="bg1"/>
                          </a:solidFill>
                          <a:latin typeface="+mn-lt"/>
                          <a:ea typeface="+mn-ea"/>
                          <a:cs typeface="Arial"/>
                        </a:rPr>
                        <a:t>Women </a:t>
                      </a:r>
                      <a:endParaRPr lang="en-GB" sz="900" b="0" kern="1200" spc="0" baseline="0" dirty="0">
                        <a:solidFill>
                          <a:schemeClr val="bg1"/>
                        </a:solidFill>
                        <a:latin typeface="+mn-lt"/>
                        <a:ea typeface="+mn-ea"/>
                        <a:cs typeface="Arial"/>
                      </a:endParaRPr>
                    </a:p>
                    <a:p>
                      <a:pPr marL="0" marR="59055" algn="ctr" defTabSz="914400" rtl="0" eaLnBrk="1" latinLnBrk="0" hangingPunct="1">
                        <a:lnSpc>
                          <a:spcPct val="100000"/>
                        </a:lnSpc>
                        <a:spcBef>
                          <a:spcPts val="0"/>
                        </a:spcBef>
                      </a:pPr>
                      <a:r>
                        <a:rPr sz="700" b="0" kern="1200" spc="0" baseline="0" dirty="0">
                          <a:solidFill>
                            <a:schemeClr val="bg1"/>
                          </a:solidFill>
                          <a:latin typeface="+mn-lt"/>
                          <a:ea typeface="+mn-ea"/>
                          <a:cs typeface="Arial"/>
                        </a:rPr>
                        <a:t>(15 years</a:t>
                      </a:r>
                      <a:r>
                        <a:rPr lang="en-GB" sz="700" b="0" kern="1200" spc="0" baseline="0" dirty="0">
                          <a:solidFill>
                            <a:schemeClr val="bg1"/>
                          </a:solidFill>
                          <a:latin typeface="+mn-lt"/>
                          <a:ea typeface="+mn-ea"/>
                          <a:cs typeface="Arial"/>
                        </a:rPr>
                        <a:t> </a:t>
                      </a:r>
                      <a:r>
                        <a:rPr sz="700" b="0" kern="1200" spc="0" baseline="0" dirty="0">
                          <a:solidFill>
                            <a:schemeClr val="bg1"/>
                          </a:solidFill>
                          <a:latin typeface="+mn-lt"/>
                          <a:ea typeface="+mn-ea"/>
                          <a:cs typeface="Arial"/>
                        </a:rPr>
                        <a:t>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tc>
                  <a:txBody>
                    <a:bodyPr/>
                    <a:lstStyle/>
                    <a:p>
                      <a:pPr marL="0" marR="59055" lvl="0" indent="0" algn="ctr" defTabSz="914400" rtl="0" eaLnBrk="1" fontAlgn="auto" latinLnBrk="0" hangingPunct="1">
                        <a:lnSpc>
                          <a:spcPct val="100000"/>
                        </a:lnSpc>
                        <a:spcBef>
                          <a:spcPts val="0"/>
                        </a:spcBef>
                        <a:spcAft>
                          <a:spcPts val="100"/>
                        </a:spcAft>
                        <a:buClrTx/>
                        <a:buSzTx/>
                        <a:buFontTx/>
                        <a:buNone/>
                        <a:tabLst/>
                        <a:defRPr/>
                      </a:pPr>
                      <a:r>
                        <a:rPr kumimoji="0" lang="en-GB" sz="900" b="0" i="0" u="none" strike="noStrike" kern="1200" cap="none" spc="0" normalizeH="0" baseline="0" noProof="0" dirty="0">
                          <a:ln>
                            <a:noFill/>
                          </a:ln>
                          <a:solidFill>
                            <a:schemeClr val="bg1"/>
                          </a:solidFill>
                          <a:effectLst/>
                          <a:uLnTx/>
                          <a:uFillTx/>
                          <a:latin typeface="+mn-lt"/>
                          <a:ea typeface="+mn-ea"/>
                          <a:cs typeface="Arial"/>
                        </a:rPr>
                        <a:t>Men </a:t>
                      </a:r>
                    </a:p>
                    <a:p>
                      <a:pPr marL="0" marR="59055"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schemeClr val="bg1"/>
                          </a:solidFill>
                          <a:effectLst/>
                          <a:uLnTx/>
                          <a:uFillTx/>
                          <a:latin typeface="+mn-lt"/>
                          <a:ea typeface="+mn-ea"/>
                          <a:cs typeface="Arial"/>
                        </a:rPr>
                        <a:t>(15 years and older)</a:t>
                      </a:r>
                    </a:p>
                  </a:txBody>
                  <a:tcPr marL="36000" marR="0" marT="36000" marB="0">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solid"/>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rgbClr val="FB5772">
                        <a:alpha val="85000"/>
                      </a:srgbClr>
                    </a:solidFill>
                  </a:tcPr>
                </a:tc>
                <a:extLst>
                  <a:ext uri="{0D108BD9-81ED-4DB2-BD59-A6C34878D82A}">
                    <a16:rowId xmlns:a16="http://schemas.microsoft.com/office/drawing/2014/main" val="10001"/>
                  </a:ext>
                </a:extLst>
              </a:tr>
              <a:tr h="252000">
                <a:tc>
                  <a:txBody>
                    <a:bodyPr/>
                    <a:lstStyle/>
                    <a:p>
                      <a:pPr marL="53975">
                        <a:lnSpc>
                          <a:spcPct val="100000"/>
                        </a:lnSpc>
                        <a:spcBef>
                          <a:spcPts val="229"/>
                        </a:spcBef>
                      </a:pPr>
                      <a:r>
                        <a:rPr lang="en-GB" sz="800" b="1" spc="-20" dirty="0">
                          <a:solidFill>
                            <a:schemeClr val="tx1"/>
                          </a:solidFill>
                          <a:latin typeface="+mn-lt"/>
                          <a:cs typeface="Arial"/>
                        </a:rPr>
                        <a:t>Middle East and North</a:t>
                      </a:r>
                      <a:r>
                        <a:rPr sz="800" b="1" spc="30" dirty="0">
                          <a:solidFill>
                            <a:schemeClr val="tx1"/>
                          </a:solidFill>
                          <a:latin typeface="+mn-lt"/>
                          <a:cs typeface="Arial"/>
                        </a:rPr>
                        <a:t> </a:t>
                      </a:r>
                      <a:r>
                        <a:rPr sz="800" b="1" spc="-15" dirty="0">
                          <a:solidFill>
                            <a:schemeClr val="tx1"/>
                          </a:solidFill>
                          <a:latin typeface="+mn-lt"/>
                          <a:cs typeface="Arial"/>
                        </a:rPr>
                        <a:t>Africa</a:t>
                      </a:r>
                      <a:endParaRPr sz="800" dirty="0">
                        <a:solidFill>
                          <a:schemeClr val="tx1"/>
                        </a:solidFill>
                        <a:latin typeface="+mn-lt"/>
                        <a:cs typeface="Arial"/>
                      </a:endParaRPr>
                    </a:p>
                  </a:txBody>
                  <a:tcPr marL="0" marR="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spcBef>
                          <a:spcPts val="229"/>
                        </a:spcBef>
                      </a:pPr>
                      <a:r>
                        <a:rPr sz="800" b="1" spc="25" dirty="0">
                          <a:latin typeface="Arial"/>
                          <a:cs typeface="Arial"/>
                        </a:rPr>
                        <a:t>47</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spcBef>
                          <a:spcPts val="229"/>
                        </a:spcBef>
                      </a:pPr>
                      <a:r>
                        <a:rPr sz="800" b="1" spc="25" dirty="0">
                          <a:latin typeface="Arial"/>
                          <a:cs typeface="Arial"/>
                        </a:rPr>
                        <a:t>49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23189" algn="r">
                        <a:lnSpc>
                          <a:spcPct val="100000"/>
                        </a:lnSpc>
                        <a:spcBef>
                          <a:spcPts val="229"/>
                        </a:spcBef>
                      </a:pPr>
                      <a:r>
                        <a:rPr sz="800" b="1" dirty="0">
                          <a:latin typeface="Arial"/>
                          <a:cs typeface="Arial"/>
                        </a:rPr>
                        <a:t>47</a:t>
                      </a:r>
                      <a:endParaRPr sz="800" dirty="0">
                        <a:latin typeface="Arial"/>
                        <a:cs typeface="Arial"/>
                      </a:endParaRPr>
                    </a:p>
                  </a:txBody>
                  <a:tcPr marL="0" marR="144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spcBef>
                          <a:spcPts val="229"/>
                        </a:spcBef>
                      </a:pPr>
                      <a:r>
                        <a:rPr sz="800" b="1" spc="25" dirty="0">
                          <a:latin typeface="Arial"/>
                          <a:cs typeface="Arial"/>
                        </a:rPr>
                        <a:t>69</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0810" algn="r">
                        <a:lnSpc>
                          <a:spcPct val="100000"/>
                        </a:lnSpc>
                        <a:spcBef>
                          <a:spcPts val="229"/>
                        </a:spcBef>
                      </a:pPr>
                      <a:r>
                        <a:rPr sz="800" b="1" spc="25" dirty="0">
                          <a:latin typeface="Arial"/>
                          <a:cs typeface="Arial"/>
                        </a:rPr>
                        <a:t>73</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0810" algn="r">
                        <a:lnSpc>
                          <a:spcPct val="100000"/>
                        </a:lnSpc>
                        <a:spcBef>
                          <a:spcPts val="229"/>
                        </a:spcBef>
                      </a:pPr>
                      <a:r>
                        <a:rPr sz="800" b="1" spc="25" dirty="0">
                          <a:latin typeface="Arial"/>
                          <a:cs typeface="Arial"/>
                        </a:rPr>
                        <a:t>65</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229"/>
                        </a:spcBef>
                      </a:pPr>
                      <a:r>
                        <a:rPr sz="800" b="1" spc="25" dirty="0">
                          <a:latin typeface="Arial"/>
                          <a:cs typeface="Arial"/>
                        </a:rPr>
                        <a:t>82</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b="1" spc="25" dirty="0">
                          <a:latin typeface="Arial"/>
                          <a:cs typeface="Arial"/>
                        </a:rPr>
                        <a:t>82</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0810" algn="r">
                        <a:lnSpc>
                          <a:spcPct val="100000"/>
                        </a:lnSpc>
                        <a:spcBef>
                          <a:spcPts val="229"/>
                        </a:spcBef>
                      </a:pPr>
                      <a:r>
                        <a:rPr sz="800" b="1" spc="25" dirty="0">
                          <a:latin typeface="Arial"/>
                          <a:cs typeface="Arial"/>
                        </a:rPr>
                        <a:t>83</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0810" algn="r">
                        <a:lnSpc>
                          <a:spcPct val="100000"/>
                        </a:lnSpc>
                        <a:spcBef>
                          <a:spcPts val="229"/>
                        </a:spcBef>
                      </a:pPr>
                      <a:r>
                        <a:rPr sz="800" b="1" spc="25" dirty="0">
                          <a:latin typeface="Arial"/>
                          <a:cs typeface="Arial"/>
                        </a:rPr>
                        <a:t>27</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229"/>
                        </a:spcBef>
                      </a:pPr>
                      <a:r>
                        <a:rPr sz="800" b="1" spc="25" dirty="0">
                          <a:latin typeface="Arial"/>
                          <a:cs typeface="Arial"/>
                        </a:rPr>
                        <a:t>29</a:t>
                      </a:r>
                      <a:endParaRPr sz="80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0810" algn="r">
                        <a:lnSpc>
                          <a:spcPct val="100000"/>
                        </a:lnSpc>
                        <a:spcBef>
                          <a:spcPts val="229"/>
                        </a:spcBef>
                      </a:pPr>
                      <a:r>
                        <a:rPr sz="800" b="1" spc="25" dirty="0">
                          <a:latin typeface="Arial"/>
                          <a:cs typeface="Arial"/>
                        </a:rPr>
                        <a:t>25</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6350" cap="flat" cmpd="sng" algn="ctr">
                      <a:solidFill>
                        <a:schemeClr val="tx1">
                          <a:lumMod val="85000"/>
                          <a:lumOff val="15000"/>
                        </a:schemeClr>
                      </a:solidFill>
                      <a:prstDash val="solid"/>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02"/>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Algeria</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spcBef>
                          <a:spcPts val="229"/>
                        </a:spcBef>
                      </a:pPr>
                      <a:r>
                        <a:rPr sz="800" spc="-30" dirty="0">
                          <a:latin typeface="Arial"/>
                          <a:cs typeface="Arial"/>
                        </a:rPr>
                        <a:t>86</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a:lnSpc>
                          <a:spcPct val="100000"/>
                        </a:lnSpc>
                        <a:spcBef>
                          <a:spcPts val="229"/>
                        </a:spcBef>
                      </a:pPr>
                      <a:r>
                        <a:rPr sz="800" spc="-30" dirty="0">
                          <a:latin typeface="Arial"/>
                          <a:cs typeface="Arial"/>
                        </a:rPr>
                        <a:t>91</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0175" algn="r">
                        <a:lnSpc>
                          <a:spcPct val="100000"/>
                        </a:lnSpc>
                        <a:spcBef>
                          <a:spcPts val="229"/>
                        </a:spcBef>
                      </a:pPr>
                      <a:r>
                        <a:rPr sz="800" dirty="0">
                          <a:latin typeface="Arial"/>
                          <a:cs typeface="Arial"/>
                        </a:rPr>
                        <a:t>81</a:t>
                      </a:r>
                    </a:p>
                  </a:txBody>
                  <a:tcPr marL="0" marR="144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spc="-30" dirty="0">
                          <a:latin typeface="Arial"/>
                          <a:cs typeface="Arial"/>
                        </a:rPr>
                        <a:t>93</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795" algn="r">
                        <a:lnSpc>
                          <a:spcPct val="100000"/>
                        </a:lnSpc>
                        <a:spcBef>
                          <a:spcPts val="229"/>
                        </a:spcBef>
                      </a:pPr>
                      <a:r>
                        <a:rPr sz="800" spc="-30" dirty="0">
                          <a:latin typeface="Arial"/>
                          <a:cs typeface="Arial"/>
                        </a:rPr>
                        <a:t>91</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795" algn="r">
                        <a:lnSpc>
                          <a:spcPct val="100000"/>
                        </a:lnSpc>
                        <a:spcBef>
                          <a:spcPts val="229"/>
                        </a:spcBef>
                      </a:pPr>
                      <a:r>
                        <a:rPr sz="800" spc="-30" dirty="0">
                          <a:latin typeface="Arial"/>
                          <a:cs typeface="Arial"/>
                        </a:rPr>
                        <a:t>91</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spcBef>
                          <a:spcPts val="229"/>
                        </a:spcBef>
                      </a:pPr>
                      <a:r>
                        <a:rPr sz="800" spc="-30" dirty="0">
                          <a:latin typeface="Arial"/>
                          <a:cs typeface="Arial"/>
                        </a:rPr>
                        <a:t>68</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229"/>
                        </a:spcBef>
                      </a:pPr>
                      <a:r>
                        <a:rPr sz="800" spc="-30" dirty="0">
                          <a:latin typeface="Arial"/>
                          <a:cs typeface="Arial"/>
                        </a:rPr>
                        <a:t>69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795" algn="r">
                        <a:lnSpc>
                          <a:spcPct val="100000"/>
                        </a:lnSpc>
                        <a:spcBef>
                          <a:spcPts val="229"/>
                        </a:spcBef>
                      </a:pPr>
                      <a:r>
                        <a:rPr sz="800" spc="-30" dirty="0">
                          <a:latin typeface="Arial"/>
                          <a:cs typeface="Arial"/>
                        </a:rPr>
                        <a:t>68</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795" algn="r">
                        <a:lnSpc>
                          <a:spcPct val="100000"/>
                        </a:lnSpc>
                        <a:spcBef>
                          <a:spcPts val="229"/>
                        </a:spcBef>
                      </a:pPr>
                      <a:r>
                        <a:rPr sz="800" spc="-30" dirty="0">
                          <a:latin typeface="Arial"/>
                          <a:cs typeface="Arial"/>
                        </a:rPr>
                        <a:t>55</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spc="-30" dirty="0">
                          <a:latin typeface="Arial"/>
                          <a:cs typeface="Arial"/>
                        </a:rPr>
                        <a:t>58</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7795" algn="r">
                        <a:lnSpc>
                          <a:spcPct val="100000"/>
                        </a:lnSpc>
                        <a:spcBef>
                          <a:spcPts val="229"/>
                        </a:spcBef>
                      </a:pPr>
                      <a:r>
                        <a:rPr sz="800" spc="-30" dirty="0">
                          <a:latin typeface="Arial"/>
                          <a:cs typeface="Arial"/>
                        </a:rPr>
                        <a:t>50</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03"/>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Bahrain</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04"/>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Djibouti</a:t>
                      </a:r>
                      <a:endParaRPr sz="800" kern="1200" spc="10">
                        <a:solidFill>
                          <a:schemeClr val="tx1"/>
                        </a:solidFill>
                        <a:latin typeface="+mn-lt"/>
                        <a:ea typeface="+mn-ea"/>
                        <a:cs typeface="Arial"/>
                      </a:endParaRP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05"/>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Egypt</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06"/>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Iran (Islamic Republic of)</a:t>
                      </a:r>
                      <a:endParaRPr sz="800" kern="1200" spc="10">
                        <a:solidFill>
                          <a:schemeClr val="tx1"/>
                        </a:solidFill>
                        <a:latin typeface="+mn-lt"/>
                        <a:ea typeface="+mn-ea"/>
                        <a:cs typeface="Arial"/>
                      </a:endParaRP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spcBef>
                          <a:spcPts val="229"/>
                        </a:spcBef>
                      </a:pPr>
                      <a:r>
                        <a:rPr sz="800" spc="-30" dirty="0">
                          <a:latin typeface="Arial"/>
                          <a:cs typeface="Arial"/>
                        </a:rPr>
                        <a:t>36</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spcBef>
                          <a:spcPts val="229"/>
                        </a:spcBef>
                      </a:pPr>
                      <a:r>
                        <a:rPr sz="800" spc="-30" dirty="0">
                          <a:latin typeface="Arial"/>
                          <a:cs typeface="Arial"/>
                        </a:rPr>
                        <a:t>34</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30810" algn="r">
                        <a:lnSpc>
                          <a:spcPct val="100000"/>
                        </a:lnSpc>
                        <a:spcBef>
                          <a:spcPts val="229"/>
                        </a:spcBef>
                      </a:pPr>
                      <a:r>
                        <a:rPr sz="800" dirty="0">
                          <a:latin typeface="Arial"/>
                          <a:cs typeface="Arial"/>
                        </a:rPr>
                        <a:t>35</a:t>
                      </a:r>
                    </a:p>
                  </a:txBody>
                  <a:tcPr marL="0" marR="144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spcBef>
                          <a:spcPts val="229"/>
                        </a:spcBef>
                      </a:pPr>
                      <a:r>
                        <a:rPr sz="800" spc="-30" dirty="0">
                          <a:latin typeface="Arial"/>
                          <a:cs typeface="Arial"/>
                        </a:rPr>
                        <a:t>57</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795" algn="r">
                        <a:lnSpc>
                          <a:spcPct val="100000"/>
                        </a:lnSpc>
                        <a:spcBef>
                          <a:spcPts val="229"/>
                        </a:spcBef>
                      </a:pPr>
                      <a:r>
                        <a:rPr sz="800" spc="-30" dirty="0">
                          <a:latin typeface="Arial"/>
                          <a:cs typeface="Arial"/>
                        </a:rPr>
                        <a:t>79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7795" algn="r">
                        <a:lnSpc>
                          <a:spcPct val="100000"/>
                        </a:lnSpc>
                        <a:spcBef>
                          <a:spcPts val="229"/>
                        </a:spcBef>
                      </a:pPr>
                      <a:r>
                        <a:rPr sz="800" spc="-30" dirty="0">
                          <a:latin typeface="Arial"/>
                          <a:cs typeface="Arial"/>
                        </a:rPr>
                        <a:t>49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spcBef>
                          <a:spcPts val="229"/>
                        </a:spcBef>
                      </a:pPr>
                      <a:r>
                        <a:rPr sz="800" spc="-30" dirty="0">
                          <a:latin typeface="Arial"/>
                          <a:cs typeface="Arial"/>
                        </a:rPr>
                        <a:t>82</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spc="-30" dirty="0">
                          <a:latin typeface="Arial"/>
                          <a:cs typeface="Arial"/>
                        </a:rPr>
                        <a:t>79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7795" algn="r">
                        <a:lnSpc>
                          <a:spcPct val="100000"/>
                        </a:lnSpc>
                        <a:spcBef>
                          <a:spcPts val="229"/>
                        </a:spcBef>
                      </a:pPr>
                      <a:r>
                        <a:rPr sz="800" spc="-30" dirty="0">
                          <a:latin typeface="Arial"/>
                          <a:cs typeface="Arial"/>
                        </a:rPr>
                        <a:t>83</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7795" algn="r">
                        <a:lnSpc>
                          <a:spcPct val="100000"/>
                        </a:lnSpc>
                        <a:spcBef>
                          <a:spcPts val="229"/>
                        </a:spcBef>
                      </a:pPr>
                      <a:r>
                        <a:rPr sz="800" spc="-30" dirty="0">
                          <a:latin typeface="Arial"/>
                          <a:cs typeface="Arial"/>
                        </a:rPr>
                        <a:t>17</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spcBef>
                          <a:spcPts val="229"/>
                        </a:spcBef>
                      </a:pPr>
                      <a:r>
                        <a:rPr sz="800" spc="-30" dirty="0">
                          <a:latin typeface="Arial"/>
                          <a:cs typeface="Arial"/>
                        </a:rPr>
                        <a:t>21</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37795" algn="r">
                        <a:lnSpc>
                          <a:spcPct val="100000"/>
                        </a:lnSpc>
                        <a:spcBef>
                          <a:spcPts val="229"/>
                        </a:spcBef>
                      </a:pPr>
                      <a:r>
                        <a:rPr sz="800" spc="-30" dirty="0">
                          <a:latin typeface="Arial"/>
                          <a:cs typeface="Arial"/>
                        </a:rPr>
                        <a:t>15</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07"/>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Iraq</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08"/>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Jordan</a:t>
                      </a:r>
                      <a:endParaRPr sz="800" kern="1200" spc="10">
                        <a:solidFill>
                          <a:schemeClr val="tx1"/>
                        </a:solidFill>
                        <a:latin typeface="+mn-lt"/>
                        <a:ea typeface="+mn-ea"/>
                        <a:cs typeface="Arial"/>
                      </a:endParaRP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09"/>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Kuwait</a:t>
                      </a:r>
                      <a:endParaRPr sz="800" kern="1200" spc="10">
                        <a:solidFill>
                          <a:schemeClr val="tx1"/>
                        </a:solidFill>
                        <a:latin typeface="+mn-lt"/>
                        <a:ea typeface="+mn-ea"/>
                        <a:cs typeface="Arial"/>
                      </a:endParaRP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spcBef>
                          <a:spcPts val="229"/>
                        </a:spcBef>
                      </a:pPr>
                      <a:r>
                        <a:rPr sz="800" spc="-30" dirty="0">
                          <a:latin typeface="Arial"/>
                          <a:cs typeface="Arial"/>
                        </a:rPr>
                        <a:t>67</a:t>
                      </a:r>
                      <a:endParaRPr sz="80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229"/>
                        </a:spcBef>
                      </a:pPr>
                      <a:r>
                        <a:rPr sz="800" spc="-30" dirty="0">
                          <a:latin typeface="Arial"/>
                          <a:cs typeface="Arial"/>
                        </a:rPr>
                        <a:t>58</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30810" algn="r">
                        <a:lnSpc>
                          <a:spcPct val="100000"/>
                        </a:lnSpc>
                        <a:spcBef>
                          <a:spcPts val="229"/>
                        </a:spcBef>
                      </a:pPr>
                      <a:r>
                        <a:rPr sz="800" dirty="0">
                          <a:latin typeface="Arial"/>
                          <a:cs typeface="Arial"/>
                        </a:rPr>
                        <a:t>70</a:t>
                      </a:r>
                    </a:p>
                  </a:txBody>
                  <a:tcPr marL="0" marR="144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spc="-30" dirty="0">
                          <a:latin typeface="Arial"/>
                          <a:cs typeface="Arial"/>
                        </a:rPr>
                        <a:t>92</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795" algn="r">
                        <a:lnSpc>
                          <a:spcPct val="100000"/>
                        </a:lnSpc>
                        <a:spcBef>
                          <a:spcPts val="229"/>
                        </a:spcBef>
                      </a:pPr>
                      <a:r>
                        <a:rPr sz="800" spc="-30" dirty="0">
                          <a:latin typeface="Arial"/>
                          <a:cs typeface="Arial"/>
                        </a:rPr>
                        <a:t>90</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795" algn="r">
                        <a:lnSpc>
                          <a:spcPct val="100000"/>
                        </a:lnSpc>
                        <a:spcBef>
                          <a:spcPts val="229"/>
                        </a:spcBef>
                      </a:pPr>
                      <a:r>
                        <a:rPr sz="800" spc="-30" dirty="0">
                          <a:latin typeface="Arial"/>
                          <a:cs typeface="Arial"/>
                        </a:rPr>
                        <a:t>92</a:t>
                      </a:r>
                      <a:endParaRPr sz="80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spcBef>
                          <a:spcPts val="229"/>
                        </a:spcBef>
                      </a:pPr>
                      <a:r>
                        <a:rPr sz="800" dirty="0">
                          <a:latin typeface="Arial"/>
                          <a:cs typeface="Arial"/>
                        </a:rPr>
                        <a:t>&gt;95</a:t>
                      </a: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spcBef>
                          <a:spcPts val="229"/>
                        </a:spcBef>
                      </a:pPr>
                      <a:r>
                        <a:rPr sz="800" dirty="0">
                          <a:latin typeface="Arial"/>
                          <a:cs typeface="Arial"/>
                        </a:rPr>
                        <a:t>&gt;95</a:t>
                      </a: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03505" algn="r">
                        <a:lnSpc>
                          <a:spcPct val="100000"/>
                        </a:lnSpc>
                        <a:spcBef>
                          <a:spcPts val="229"/>
                        </a:spcBef>
                      </a:pPr>
                      <a:r>
                        <a:rPr sz="800" dirty="0">
                          <a:latin typeface="Arial"/>
                          <a:cs typeface="Arial"/>
                        </a:rPr>
                        <a:t>&gt;95</a:t>
                      </a: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795" algn="r">
                        <a:lnSpc>
                          <a:spcPct val="100000"/>
                        </a:lnSpc>
                        <a:spcBef>
                          <a:spcPts val="229"/>
                        </a:spcBef>
                      </a:pPr>
                      <a:r>
                        <a:rPr sz="800" spc="-30" dirty="0">
                          <a:latin typeface="Arial"/>
                          <a:cs typeface="Arial"/>
                        </a:rPr>
                        <a:t>60</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spc="-30" dirty="0">
                          <a:latin typeface="Arial"/>
                          <a:cs typeface="Arial"/>
                        </a:rPr>
                        <a:t>51</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7795" algn="r">
                        <a:lnSpc>
                          <a:spcPct val="100000"/>
                        </a:lnSpc>
                        <a:spcBef>
                          <a:spcPts val="229"/>
                        </a:spcBef>
                      </a:pPr>
                      <a:r>
                        <a:rPr sz="800" spc="-30" dirty="0">
                          <a:latin typeface="Arial"/>
                          <a:cs typeface="Arial"/>
                        </a:rPr>
                        <a:t>63</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0"/>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Lebanon</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spcBef>
                          <a:spcPts val="229"/>
                        </a:spcBef>
                      </a:pPr>
                      <a:r>
                        <a:rPr sz="800" spc="-30" dirty="0">
                          <a:latin typeface="Arial"/>
                          <a:cs typeface="Arial"/>
                        </a:rPr>
                        <a:t>91</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spcBef>
                          <a:spcPts val="229"/>
                        </a:spcBef>
                      </a:pPr>
                      <a:r>
                        <a:rPr sz="800" spc="-30" dirty="0">
                          <a:latin typeface="Arial"/>
                          <a:cs typeface="Arial"/>
                        </a:rPr>
                        <a:t>77</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R="130810" algn="r">
                        <a:lnSpc>
                          <a:spcPct val="100000"/>
                        </a:lnSpc>
                        <a:spcBef>
                          <a:spcPts val="229"/>
                        </a:spcBef>
                      </a:pPr>
                      <a:r>
                        <a:rPr sz="800" dirty="0">
                          <a:latin typeface="Arial"/>
                          <a:cs typeface="Arial"/>
                        </a:rPr>
                        <a:t>95</a:t>
                      </a:r>
                    </a:p>
                  </a:txBody>
                  <a:tcPr marL="0" marR="144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spcBef>
                          <a:spcPts val="229"/>
                        </a:spcBef>
                      </a:pPr>
                      <a:r>
                        <a:rPr sz="800" spc="-30" dirty="0">
                          <a:latin typeface="Arial"/>
                          <a:cs typeface="Arial"/>
                        </a:rPr>
                        <a:t>66</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795" algn="r">
                        <a:lnSpc>
                          <a:spcPct val="100000"/>
                        </a:lnSpc>
                        <a:spcBef>
                          <a:spcPts val="229"/>
                        </a:spcBef>
                      </a:pPr>
                      <a:r>
                        <a:rPr sz="800" spc="-30" dirty="0">
                          <a:latin typeface="Arial"/>
                          <a:cs typeface="Arial"/>
                        </a:rPr>
                        <a:t>49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L="137795" algn="r">
                        <a:lnSpc>
                          <a:spcPct val="100000"/>
                        </a:lnSpc>
                        <a:spcBef>
                          <a:spcPts val="229"/>
                        </a:spcBef>
                      </a:pPr>
                      <a:r>
                        <a:rPr sz="800" spc="-30" dirty="0">
                          <a:latin typeface="Arial"/>
                          <a:cs typeface="Arial"/>
                        </a:rPr>
                        <a:t>69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229"/>
                        </a:spcBef>
                      </a:pPr>
                      <a:r>
                        <a:rPr sz="800" spc="-30" dirty="0">
                          <a:latin typeface="Arial"/>
                          <a:cs typeface="Arial"/>
                        </a:rPr>
                        <a:t>92</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spcBef>
                          <a:spcPts val="229"/>
                        </a:spcBef>
                      </a:pPr>
                      <a:r>
                        <a:rPr sz="800" dirty="0">
                          <a:latin typeface="Arial"/>
                          <a:cs typeface="Arial"/>
                        </a:rPr>
                        <a:t>&gt;95</a:t>
                      </a: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160" algn="r">
                        <a:lnSpc>
                          <a:spcPct val="100000"/>
                        </a:lnSpc>
                        <a:spcBef>
                          <a:spcPts val="229"/>
                        </a:spcBef>
                      </a:pPr>
                      <a:r>
                        <a:rPr sz="800" spc="-30" dirty="0">
                          <a:latin typeface="Arial"/>
                          <a:cs typeface="Arial"/>
                        </a:rPr>
                        <a:t>92</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160" algn="r">
                        <a:lnSpc>
                          <a:spcPct val="100000"/>
                        </a:lnSpc>
                        <a:spcBef>
                          <a:spcPts val="229"/>
                        </a:spcBef>
                      </a:pPr>
                      <a:r>
                        <a:rPr sz="800" spc="-30" dirty="0">
                          <a:latin typeface="Arial"/>
                          <a:cs typeface="Arial"/>
                        </a:rPr>
                        <a:t>56</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spc="-30" dirty="0">
                          <a:latin typeface="Arial"/>
                          <a:cs typeface="Arial"/>
                        </a:rPr>
                        <a:t>37</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160" algn="r">
                        <a:lnSpc>
                          <a:spcPct val="100000"/>
                        </a:lnSpc>
                        <a:spcBef>
                          <a:spcPts val="229"/>
                        </a:spcBef>
                      </a:pPr>
                      <a:r>
                        <a:rPr sz="800" spc="-30" dirty="0">
                          <a:latin typeface="Arial"/>
                          <a:cs typeface="Arial"/>
                        </a:rPr>
                        <a:t>59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1"/>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Libya</a:t>
                      </a:r>
                      <a:endParaRPr sz="800" kern="1200" spc="10">
                        <a:solidFill>
                          <a:schemeClr val="tx1"/>
                        </a:solidFill>
                        <a:latin typeface="+mn-lt"/>
                        <a:ea typeface="+mn-ea"/>
                        <a:cs typeface="Arial"/>
                      </a:endParaRP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2"/>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Morocco</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spcBef>
                          <a:spcPts val="229"/>
                        </a:spcBef>
                      </a:pPr>
                      <a:r>
                        <a:rPr sz="800" spc="-30" dirty="0">
                          <a:latin typeface="Arial"/>
                          <a:cs typeface="Arial"/>
                        </a:rPr>
                        <a:t>76</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spc="-30" dirty="0">
                          <a:latin typeface="Arial"/>
                          <a:cs typeface="Arial"/>
                        </a:rPr>
                        <a:t>90</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R="130810" algn="r">
                        <a:lnSpc>
                          <a:spcPct val="100000"/>
                        </a:lnSpc>
                        <a:spcBef>
                          <a:spcPts val="229"/>
                        </a:spcBef>
                      </a:pPr>
                      <a:r>
                        <a:rPr sz="800" dirty="0">
                          <a:latin typeface="Arial"/>
                          <a:cs typeface="Arial"/>
                        </a:rPr>
                        <a:t>64</a:t>
                      </a:r>
                    </a:p>
                  </a:txBody>
                  <a:tcPr marL="0" marR="144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229"/>
                        </a:spcBef>
                      </a:pPr>
                      <a:r>
                        <a:rPr sz="800" spc="-30" dirty="0">
                          <a:latin typeface="Arial"/>
                          <a:cs typeface="Arial"/>
                        </a:rPr>
                        <a:t>86</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37160" algn="r">
                        <a:lnSpc>
                          <a:spcPct val="100000"/>
                        </a:lnSpc>
                        <a:spcBef>
                          <a:spcPts val="229"/>
                        </a:spcBef>
                      </a:pPr>
                      <a:r>
                        <a:rPr sz="800" spc="-30" dirty="0">
                          <a:latin typeface="Arial"/>
                          <a:cs typeface="Arial"/>
                        </a:rPr>
                        <a:t>84</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7160" algn="r">
                        <a:lnSpc>
                          <a:spcPct val="100000"/>
                        </a:lnSpc>
                        <a:spcBef>
                          <a:spcPts val="229"/>
                        </a:spcBef>
                      </a:pPr>
                      <a:r>
                        <a:rPr sz="800" spc="-30" dirty="0">
                          <a:latin typeface="Arial"/>
                          <a:cs typeface="Arial"/>
                        </a:rPr>
                        <a:t>84</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spc="-30" dirty="0">
                          <a:latin typeface="Arial"/>
                          <a:cs typeface="Arial"/>
                        </a:rPr>
                        <a:t>91</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spcBef>
                          <a:spcPts val="229"/>
                        </a:spcBef>
                      </a:pPr>
                      <a:r>
                        <a:rPr sz="800" spc="-30" dirty="0">
                          <a:latin typeface="Arial"/>
                          <a:cs typeface="Arial"/>
                        </a:rPr>
                        <a:t>91</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160" algn="r">
                        <a:lnSpc>
                          <a:spcPct val="100000"/>
                        </a:lnSpc>
                        <a:spcBef>
                          <a:spcPts val="229"/>
                        </a:spcBef>
                      </a:pPr>
                      <a:r>
                        <a:rPr sz="800" spc="-30" dirty="0">
                          <a:latin typeface="Arial"/>
                          <a:cs typeface="Arial"/>
                        </a:rPr>
                        <a:t>91</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160" algn="r">
                        <a:lnSpc>
                          <a:spcPct val="100000"/>
                        </a:lnSpc>
                        <a:spcBef>
                          <a:spcPts val="229"/>
                        </a:spcBef>
                      </a:pPr>
                      <a:r>
                        <a:rPr sz="800" spc="-30" dirty="0">
                          <a:latin typeface="Arial"/>
                          <a:cs typeface="Arial"/>
                        </a:rPr>
                        <a:t>59</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spc="-30" dirty="0">
                          <a:latin typeface="Arial"/>
                          <a:cs typeface="Arial"/>
                        </a:rPr>
                        <a:t>69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160" algn="r">
                        <a:lnSpc>
                          <a:spcPct val="100000"/>
                        </a:lnSpc>
                        <a:spcBef>
                          <a:spcPts val="229"/>
                        </a:spcBef>
                      </a:pPr>
                      <a:r>
                        <a:rPr sz="800" spc="-30" dirty="0">
                          <a:latin typeface="Arial"/>
                          <a:cs typeface="Arial"/>
                        </a:rPr>
                        <a:t>49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extLst>
                  <a:ext uri="{0D108BD9-81ED-4DB2-BD59-A6C34878D82A}">
                    <a16:rowId xmlns:a16="http://schemas.microsoft.com/office/drawing/2014/main" val="10013"/>
                  </a:ext>
                </a:extLst>
              </a:tr>
              <a:tr h="140400">
                <a:tc>
                  <a:txBody>
                    <a:bodyPr/>
                    <a:lstStyle/>
                    <a:p>
                      <a:pPr marL="53975" algn="l" defTabSz="914400" rtl="0" eaLnBrk="1" latinLnBrk="0" hangingPunct="1">
                        <a:lnSpc>
                          <a:spcPct val="100000"/>
                        </a:lnSpc>
                        <a:spcBef>
                          <a:spcPts val="229"/>
                        </a:spcBef>
                      </a:pPr>
                      <a:r>
                        <a:rPr sz="700" kern="1200" spc="10" dirty="0">
                          <a:solidFill>
                            <a:schemeClr val="tx1"/>
                          </a:solidFill>
                          <a:latin typeface="+mn-lt"/>
                          <a:ea typeface="+mn-ea"/>
                          <a:cs typeface="Arial"/>
                        </a:rPr>
                        <a:t>Occupied Palestinian Territories</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4"/>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Oman</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spcBef>
                          <a:spcPts val="229"/>
                        </a:spcBef>
                      </a:pPr>
                      <a:r>
                        <a:rPr sz="800" spc="-30" dirty="0">
                          <a:latin typeface="Arial"/>
                          <a:cs typeface="Arial"/>
                        </a:rPr>
                        <a:t>48</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spcBef>
                          <a:spcPts val="229"/>
                        </a:spcBef>
                      </a:pPr>
                      <a:r>
                        <a:rPr sz="800" spc="-30" dirty="0">
                          <a:latin typeface="Arial"/>
                          <a:cs typeface="Arial"/>
                        </a:rPr>
                        <a:t>51</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R="130810" algn="r">
                        <a:lnSpc>
                          <a:spcPct val="100000"/>
                        </a:lnSpc>
                        <a:spcBef>
                          <a:spcPts val="229"/>
                        </a:spcBef>
                      </a:pPr>
                      <a:r>
                        <a:rPr sz="800" dirty="0">
                          <a:latin typeface="Arial"/>
                          <a:cs typeface="Arial"/>
                        </a:rPr>
                        <a:t>47</a:t>
                      </a:r>
                    </a:p>
                  </a:txBody>
                  <a:tcPr marL="0" marR="144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spcBef>
                          <a:spcPts val="229"/>
                        </a:spcBef>
                      </a:pPr>
                      <a:r>
                        <a:rPr sz="800" spc="-30" dirty="0">
                          <a:latin typeface="Arial"/>
                          <a:cs typeface="Arial"/>
                        </a:rPr>
                        <a:t>84</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7160" algn="r">
                        <a:lnSpc>
                          <a:spcPct val="100000"/>
                        </a:lnSpc>
                        <a:spcBef>
                          <a:spcPts val="229"/>
                        </a:spcBef>
                      </a:pPr>
                      <a:r>
                        <a:rPr sz="800" spc="-30" dirty="0">
                          <a:latin typeface="Arial"/>
                          <a:cs typeface="Arial"/>
                        </a:rPr>
                        <a:t>87</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37160" algn="r">
                        <a:lnSpc>
                          <a:spcPct val="100000"/>
                        </a:lnSpc>
                        <a:spcBef>
                          <a:spcPts val="229"/>
                        </a:spcBef>
                      </a:pPr>
                      <a:r>
                        <a:rPr sz="800" spc="-30" dirty="0">
                          <a:latin typeface="Arial"/>
                          <a:cs typeface="Arial"/>
                        </a:rPr>
                        <a:t>83</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spc="-30" dirty="0">
                          <a:latin typeface="Arial"/>
                          <a:cs typeface="Arial"/>
                        </a:rPr>
                        <a:t>87</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algn="r">
                        <a:lnSpc>
                          <a:spcPct val="100000"/>
                        </a:lnSpc>
                        <a:spcBef>
                          <a:spcPts val="229"/>
                        </a:spcBef>
                      </a:pPr>
                      <a:r>
                        <a:rPr sz="800" spc="-30" dirty="0">
                          <a:latin typeface="Arial"/>
                          <a:cs typeface="Arial"/>
                        </a:rPr>
                        <a:t>88</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37160" algn="r">
                        <a:lnSpc>
                          <a:spcPct val="100000"/>
                        </a:lnSpc>
                        <a:spcBef>
                          <a:spcPts val="229"/>
                        </a:spcBef>
                      </a:pPr>
                      <a:r>
                        <a:rPr sz="800" spc="-30" dirty="0">
                          <a:latin typeface="Arial"/>
                          <a:cs typeface="Arial"/>
                        </a:rPr>
                        <a:t>87</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CDDF9B"/>
                    </a:solidFill>
                  </a:tcPr>
                </a:tc>
                <a:tc>
                  <a:txBody>
                    <a:bodyPr/>
                    <a:lstStyle/>
                    <a:p>
                      <a:pPr marL="137160" algn="r">
                        <a:lnSpc>
                          <a:spcPct val="100000"/>
                        </a:lnSpc>
                        <a:spcBef>
                          <a:spcPts val="229"/>
                        </a:spcBef>
                      </a:pPr>
                      <a:r>
                        <a:rPr sz="800" spc="-30" dirty="0">
                          <a:latin typeface="Arial"/>
                          <a:cs typeface="Arial"/>
                        </a:rPr>
                        <a:t>35</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229"/>
                        </a:spcBef>
                      </a:pPr>
                      <a:r>
                        <a:rPr sz="800" spc="-30" dirty="0">
                          <a:latin typeface="Arial"/>
                          <a:cs typeface="Arial"/>
                        </a:rPr>
                        <a:t>39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160" algn="r">
                        <a:lnSpc>
                          <a:spcPct val="100000"/>
                        </a:lnSpc>
                        <a:spcBef>
                          <a:spcPts val="229"/>
                        </a:spcBef>
                      </a:pPr>
                      <a:r>
                        <a:rPr sz="800" spc="-30" dirty="0">
                          <a:latin typeface="Arial"/>
                          <a:cs typeface="Arial"/>
                        </a:rPr>
                        <a:t>34</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extLst>
                  <a:ext uri="{0D108BD9-81ED-4DB2-BD59-A6C34878D82A}">
                    <a16:rowId xmlns:a16="http://schemas.microsoft.com/office/drawing/2014/main" val="10015"/>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Qatar</a:t>
                      </a:r>
                      <a:endParaRPr sz="800" kern="1200" spc="10">
                        <a:solidFill>
                          <a:schemeClr val="tx1"/>
                        </a:solidFill>
                        <a:latin typeface="+mn-lt"/>
                        <a:ea typeface="+mn-ea"/>
                        <a:cs typeface="Arial"/>
                      </a:endParaRP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spcBef>
                          <a:spcPts val="229"/>
                        </a:spcBef>
                      </a:pPr>
                      <a:r>
                        <a:rPr sz="800" dirty="0">
                          <a:latin typeface="Arial"/>
                          <a:cs typeface="Arial"/>
                        </a:rPr>
                        <a:t>&gt;95</a:t>
                      </a: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03505" algn="r">
                        <a:lnSpc>
                          <a:spcPct val="100000"/>
                        </a:lnSpc>
                        <a:spcBef>
                          <a:spcPts val="229"/>
                        </a:spcBef>
                      </a:pPr>
                      <a:r>
                        <a:rPr sz="800" dirty="0">
                          <a:latin typeface="Arial"/>
                          <a:cs typeface="Arial"/>
                        </a:rPr>
                        <a:t>&gt;95</a:t>
                      </a: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03505" algn="r">
                        <a:lnSpc>
                          <a:spcPct val="100000"/>
                        </a:lnSpc>
                        <a:spcBef>
                          <a:spcPts val="229"/>
                        </a:spcBef>
                      </a:pPr>
                      <a:r>
                        <a:rPr sz="800" dirty="0">
                          <a:latin typeface="Arial"/>
                          <a:cs typeface="Arial"/>
                        </a:rPr>
                        <a:t>&gt;95</a:t>
                      </a: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spcBef>
                          <a:spcPts val="229"/>
                        </a:spcBef>
                      </a:pPr>
                      <a:r>
                        <a:rPr sz="800" spc="-30" dirty="0">
                          <a:latin typeface="Arial"/>
                          <a:cs typeface="Arial"/>
                        </a:rPr>
                        <a:t>73</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spcBef>
                          <a:spcPts val="229"/>
                        </a:spcBef>
                      </a:pPr>
                      <a:r>
                        <a:rPr sz="800" spc="-30" dirty="0">
                          <a:latin typeface="Arial"/>
                          <a:cs typeface="Arial"/>
                        </a:rPr>
                        <a:t>77</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marL="137160" algn="r">
                        <a:lnSpc>
                          <a:spcPct val="100000"/>
                        </a:lnSpc>
                        <a:spcBef>
                          <a:spcPts val="229"/>
                        </a:spcBef>
                      </a:pPr>
                      <a:r>
                        <a:rPr sz="800" spc="-30" dirty="0">
                          <a:latin typeface="Arial"/>
                          <a:cs typeface="Arial"/>
                        </a:rPr>
                        <a:t>72</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FE700"/>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6"/>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Saudi Arabia</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spcBef>
                          <a:spcPts val="229"/>
                        </a:spcBef>
                      </a:pPr>
                      <a:r>
                        <a:rPr sz="800" spc="-30" dirty="0">
                          <a:latin typeface="Arial"/>
                          <a:cs typeface="Arial"/>
                        </a:rPr>
                        <a:t>94</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160" algn="r">
                        <a:lnSpc>
                          <a:spcPct val="100000"/>
                        </a:lnSpc>
                        <a:spcBef>
                          <a:spcPts val="229"/>
                        </a:spcBef>
                      </a:pPr>
                      <a:r>
                        <a:rPr sz="800" spc="-30" dirty="0">
                          <a:latin typeface="Arial"/>
                          <a:cs typeface="Arial"/>
                        </a:rPr>
                        <a:t>95</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160" algn="r">
                        <a:lnSpc>
                          <a:spcPct val="100000"/>
                        </a:lnSpc>
                        <a:spcBef>
                          <a:spcPts val="229"/>
                        </a:spcBef>
                      </a:pPr>
                      <a:r>
                        <a:rPr sz="800" spc="-30" dirty="0">
                          <a:latin typeface="Arial"/>
                          <a:cs typeface="Arial"/>
                        </a:rPr>
                        <a:t>95</a:t>
                      </a:r>
                      <a:endParaRPr sz="80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spcBef>
                          <a:spcPts val="229"/>
                        </a:spcBef>
                      </a:pPr>
                      <a:r>
                        <a:rPr sz="800" spc="-30" dirty="0">
                          <a:latin typeface="Arial"/>
                          <a:cs typeface="Arial"/>
                        </a:rPr>
                        <a:t>94</a:t>
                      </a:r>
                      <a:endParaRPr sz="80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spcBef>
                          <a:spcPts val="229"/>
                        </a:spcBef>
                      </a:pPr>
                      <a:r>
                        <a:rPr sz="800" dirty="0">
                          <a:latin typeface="Arial"/>
                          <a:cs typeface="Arial"/>
                        </a:rPr>
                        <a:t>&gt;95</a:t>
                      </a: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marL="137160" algn="r">
                        <a:lnSpc>
                          <a:spcPct val="100000"/>
                        </a:lnSpc>
                        <a:spcBef>
                          <a:spcPts val="229"/>
                        </a:spcBef>
                      </a:pPr>
                      <a:r>
                        <a:rPr sz="800" spc="-30" dirty="0">
                          <a:latin typeface="Arial"/>
                          <a:cs typeface="Arial"/>
                        </a:rPr>
                        <a:t>93</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90BF2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7"/>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Somalia</a:t>
                      </a:r>
                      <a:endParaRPr sz="800" kern="1200" spc="10">
                        <a:solidFill>
                          <a:schemeClr val="tx1"/>
                        </a:solidFill>
                        <a:latin typeface="+mn-lt"/>
                        <a:ea typeface="+mn-ea"/>
                        <a:cs typeface="Arial"/>
                      </a:endParaRP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8"/>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Sudan</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spcBef>
                          <a:spcPts val="229"/>
                        </a:spcBef>
                      </a:pPr>
                      <a:r>
                        <a:rPr sz="800" spc="-30" dirty="0">
                          <a:latin typeface="Arial"/>
                          <a:cs typeface="Arial"/>
                        </a:rPr>
                        <a:t>27</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spcBef>
                          <a:spcPts val="229"/>
                        </a:spcBef>
                      </a:pPr>
                      <a:r>
                        <a:rPr sz="800" spc="-30" dirty="0">
                          <a:latin typeface="Arial"/>
                          <a:cs typeface="Arial"/>
                        </a:rPr>
                        <a:t>28</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marR="131445" algn="r">
                        <a:lnSpc>
                          <a:spcPct val="100000"/>
                        </a:lnSpc>
                        <a:spcBef>
                          <a:spcPts val="229"/>
                        </a:spcBef>
                      </a:pPr>
                      <a:r>
                        <a:rPr sz="800" dirty="0">
                          <a:latin typeface="Arial"/>
                          <a:cs typeface="Arial"/>
                        </a:rPr>
                        <a:t>28</a:t>
                      </a:r>
                    </a:p>
                  </a:txBody>
                  <a:tcPr marL="0" marR="144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spcBef>
                          <a:spcPts val="229"/>
                        </a:spcBef>
                      </a:pPr>
                      <a:r>
                        <a:rPr sz="800" spc="-30" dirty="0">
                          <a:latin typeface="Arial"/>
                          <a:cs typeface="Arial"/>
                        </a:rPr>
                        <a:t>56</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160" algn="r">
                        <a:lnSpc>
                          <a:spcPct val="100000"/>
                        </a:lnSpc>
                        <a:spcBef>
                          <a:spcPts val="229"/>
                        </a:spcBef>
                      </a:pPr>
                      <a:r>
                        <a:rPr sz="800" spc="-30" dirty="0">
                          <a:latin typeface="Arial"/>
                          <a:cs typeface="Arial"/>
                        </a:rPr>
                        <a:t>54</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160" algn="r">
                        <a:lnSpc>
                          <a:spcPct val="100000"/>
                        </a:lnSpc>
                        <a:spcBef>
                          <a:spcPts val="229"/>
                        </a:spcBef>
                      </a:pPr>
                      <a:r>
                        <a:rPr sz="800" spc="-30" dirty="0">
                          <a:latin typeface="Arial"/>
                          <a:cs typeface="Arial"/>
                        </a:rPr>
                        <a:t>54</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19"/>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Syrian Arab Republic</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20"/>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Tunisia</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spcBef>
                          <a:spcPts val="229"/>
                        </a:spcBef>
                      </a:pPr>
                      <a:r>
                        <a:rPr sz="800" spc="-30" dirty="0">
                          <a:latin typeface="Arial"/>
                          <a:cs typeface="Arial"/>
                        </a:rPr>
                        <a:t>62</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algn="r">
                        <a:lnSpc>
                          <a:spcPct val="100000"/>
                        </a:lnSpc>
                        <a:spcBef>
                          <a:spcPts val="229"/>
                        </a:spcBef>
                      </a:pPr>
                      <a:r>
                        <a:rPr sz="800" spc="-30" dirty="0">
                          <a:latin typeface="Arial"/>
                          <a:cs typeface="Arial"/>
                        </a:rPr>
                        <a:t>58</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160" algn="r">
                        <a:lnSpc>
                          <a:spcPct val="100000"/>
                        </a:lnSpc>
                        <a:spcBef>
                          <a:spcPts val="229"/>
                        </a:spcBef>
                      </a:pPr>
                      <a:r>
                        <a:rPr sz="800" spc="-30" dirty="0">
                          <a:latin typeface="Arial"/>
                          <a:cs typeface="Arial"/>
                        </a:rPr>
                        <a:t>67</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160" algn="r">
                        <a:lnSpc>
                          <a:spcPct val="100000"/>
                        </a:lnSpc>
                        <a:spcBef>
                          <a:spcPts val="229"/>
                        </a:spcBef>
                      </a:pPr>
                      <a:r>
                        <a:rPr sz="800" spc="-30" dirty="0">
                          <a:latin typeface="Arial"/>
                          <a:cs typeface="Arial"/>
                        </a:rPr>
                        <a:t>24</a:t>
                      </a:r>
                      <a:endParaRPr sz="800" dirty="0">
                        <a:latin typeface="Arial"/>
                        <a:cs typeface="Arial"/>
                      </a:endParaRPr>
                    </a:p>
                  </a:txBody>
                  <a:tcPr marL="0" marR="28800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tc>
                  <a:txBody>
                    <a:bodyPr/>
                    <a:lstStyle/>
                    <a:p>
                      <a:pPr algn="r">
                        <a:lnSpc>
                          <a:spcPct val="100000"/>
                        </a:lnSpc>
                        <a:spcBef>
                          <a:spcPts val="229"/>
                        </a:spcBef>
                      </a:pPr>
                      <a:r>
                        <a:rPr sz="800" spc="-30" dirty="0">
                          <a:latin typeface="Arial"/>
                          <a:cs typeface="Arial"/>
                        </a:rPr>
                        <a:t>29</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BC98D"/>
                    </a:solidFill>
                  </a:tcPr>
                </a:tc>
                <a:tc>
                  <a:txBody>
                    <a:bodyPr/>
                    <a:lstStyle/>
                    <a:p>
                      <a:pPr marL="137160" algn="r">
                        <a:lnSpc>
                          <a:spcPct val="100000"/>
                        </a:lnSpc>
                        <a:spcBef>
                          <a:spcPts val="229"/>
                        </a:spcBef>
                      </a:pPr>
                      <a:r>
                        <a:rPr sz="800" spc="-30" dirty="0">
                          <a:latin typeface="Arial"/>
                          <a:cs typeface="Arial"/>
                        </a:rPr>
                        <a:t>22</a:t>
                      </a:r>
                      <a:endParaRPr sz="800" dirty="0">
                        <a:latin typeface="Arial"/>
                        <a:cs typeface="Arial"/>
                      </a:endParaRPr>
                    </a:p>
                  </a:txBody>
                  <a:tcPr marL="0" marR="288000" marT="29209"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rgbClr val="FADCEB"/>
                    </a:solidFill>
                  </a:tcPr>
                </a:tc>
                <a:extLst>
                  <a:ext uri="{0D108BD9-81ED-4DB2-BD59-A6C34878D82A}">
                    <a16:rowId xmlns:a16="http://schemas.microsoft.com/office/drawing/2014/main" val="10021"/>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United Arab Emirates</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3175" cap="flat" cmpd="sng" algn="ctr">
                      <a:solidFill>
                        <a:schemeClr val="tx1">
                          <a:lumMod val="85000"/>
                          <a:lumOff val="15000"/>
                        </a:schemeClr>
                      </a:solidFill>
                      <a:prstDash val="dot"/>
                      <a:round/>
                      <a:headEnd type="none" w="med" len="med"/>
                      <a:tailEnd type="none" w="med" len="med"/>
                    </a:lnB>
                    <a:solidFill>
                      <a:schemeClr val="bg1"/>
                    </a:solidFill>
                  </a:tcPr>
                </a:tc>
                <a:extLst>
                  <a:ext uri="{0D108BD9-81ED-4DB2-BD59-A6C34878D82A}">
                    <a16:rowId xmlns:a16="http://schemas.microsoft.com/office/drawing/2014/main" val="10022"/>
                  </a:ext>
                </a:extLst>
              </a:tr>
              <a:tr h="140400">
                <a:tc>
                  <a:txBody>
                    <a:bodyPr/>
                    <a:lstStyle/>
                    <a:p>
                      <a:pPr marL="53975" algn="l" defTabSz="914400" rtl="0" eaLnBrk="1" latinLnBrk="0" hangingPunct="1">
                        <a:lnSpc>
                          <a:spcPct val="100000"/>
                        </a:lnSpc>
                        <a:spcBef>
                          <a:spcPts val="229"/>
                        </a:spcBef>
                      </a:pPr>
                      <a:r>
                        <a:rPr sz="800" kern="1200" spc="10" dirty="0">
                          <a:solidFill>
                            <a:schemeClr val="tx1"/>
                          </a:solidFill>
                          <a:latin typeface="+mn-lt"/>
                          <a:ea typeface="+mn-ea"/>
                          <a:cs typeface="Arial"/>
                        </a:rPr>
                        <a:t>Yemen</a:t>
                      </a:r>
                    </a:p>
                  </a:txBody>
                  <a:tcPr marL="0" marR="0" marT="29209"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144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800">
                        <a:latin typeface="Times New Roman"/>
                        <a:cs typeface="Times New Roman"/>
                      </a:endParaRPr>
                    </a:p>
                  </a:txBody>
                  <a:tcPr marL="0" marR="288000" marT="0" marB="0" anchor="ctr">
                    <a:lnL w="6350" cap="flat" cmpd="sng" algn="ctr">
                      <a:solidFill>
                        <a:schemeClr val="tx1">
                          <a:lumMod val="85000"/>
                          <a:lumOff val="15000"/>
                        </a:schemeClr>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tc>
                  <a:txBody>
                    <a:bodyPr/>
                    <a:lstStyle/>
                    <a:p>
                      <a:pPr algn="r">
                        <a:lnSpc>
                          <a:spcPct val="100000"/>
                        </a:lnSpc>
                      </a:pPr>
                      <a:endParaRPr sz="800" dirty="0">
                        <a:latin typeface="Times New Roman"/>
                        <a:cs typeface="Times New Roman"/>
                      </a:endParaRPr>
                    </a:p>
                  </a:txBody>
                  <a:tcPr marL="0" marR="288000" marT="0" marB="0" anchor="ctr">
                    <a:lnL w="6350" cap="flat" cmpd="sng" algn="ctr">
                      <a:solidFill>
                        <a:schemeClr val="bg1"/>
                      </a:solidFill>
                      <a:prstDash val="solid"/>
                      <a:round/>
                      <a:headEnd type="none" w="med" len="med"/>
                      <a:tailEnd type="none" w="med" len="med"/>
                    </a:lnL>
                    <a:lnR w="6350" cap="flat" cmpd="sng" algn="ctr">
                      <a:solidFill>
                        <a:schemeClr val="tx1">
                          <a:lumMod val="85000"/>
                          <a:lumOff val="15000"/>
                        </a:schemeClr>
                      </a:solidFill>
                      <a:prstDash val="solid"/>
                      <a:round/>
                      <a:headEnd type="none" w="med" len="med"/>
                      <a:tailEnd type="none" w="med" len="med"/>
                    </a:lnR>
                    <a:lnT w="3175" cap="flat" cmpd="sng" algn="ctr">
                      <a:solidFill>
                        <a:schemeClr val="tx1">
                          <a:lumMod val="85000"/>
                          <a:lumOff val="15000"/>
                        </a:schemeClr>
                      </a:solidFill>
                      <a:prstDash val="dot"/>
                      <a:round/>
                      <a:headEnd type="none" w="med" len="med"/>
                      <a:tailEnd type="none" w="med" len="med"/>
                    </a:lnT>
                    <a:lnB w="6350" cap="flat" cmpd="sng" algn="ctr">
                      <a:solidFill>
                        <a:schemeClr val="tx1">
                          <a:lumMod val="85000"/>
                          <a:lumOff val="1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bl>
          </a:graphicData>
        </a:graphic>
      </p:graphicFrame>
      <p:grpSp>
        <p:nvGrpSpPr>
          <p:cNvPr id="8" name="Group 7">
            <a:extLst>
              <a:ext uri="{FF2B5EF4-FFF2-40B4-BE49-F238E27FC236}">
                <a16:creationId xmlns:a16="http://schemas.microsoft.com/office/drawing/2014/main" id="{DE08F140-ADF3-4429-8EAA-F8E0E703A206}"/>
              </a:ext>
            </a:extLst>
          </p:cNvPr>
          <p:cNvGrpSpPr/>
          <p:nvPr/>
        </p:nvGrpSpPr>
        <p:grpSpPr>
          <a:xfrm>
            <a:off x="0" y="0"/>
            <a:ext cx="10285200" cy="6587722"/>
            <a:chOff x="0" y="0"/>
            <a:chExt cx="10285200" cy="6587722"/>
          </a:xfrm>
        </p:grpSpPr>
        <p:sp>
          <p:nvSpPr>
            <p:cNvPr id="21" name="Rectangle 20">
              <a:extLst>
                <a:ext uri="{FF2B5EF4-FFF2-40B4-BE49-F238E27FC236}">
                  <a16:creationId xmlns:a16="http://schemas.microsoft.com/office/drawing/2014/main" id="{31F09C0B-1377-4C31-A376-657BE2B24ABC}"/>
                </a:ext>
              </a:extLst>
            </p:cNvPr>
            <p:cNvSpPr/>
            <p:nvPr/>
          </p:nvSpPr>
          <p:spPr>
            <a:xfrm>
              <a:off x="0" y="0"/>
              <a:ext cx="10285200" cy="1080000"/>
            </a:xfrm>
            <a:prstGeom prst="rect">
              <a:avLst/>
            </a:prstGeom>
            <a:solidFill>
              <a:srgbClr val="DD052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90–90–90 country scorecard: Middle East and North Africa, 2018</a:t>
              </a:r>
              <a:endParaRPr kumimoji="0" lang="en-CH" sz="2400" b="0" i="0" u="none" strike="noStrike" kern="1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A6BEF24-6037-4784-8781-E0FFC9E9835D}"/>
                </a:ext>
              </a:extLst>
            </p:cNvPr>
            <p:cNvSpPr/>
            <p:nvPr/>
          </p:nvSpPr>
          <p:spPr>
            <a:xfrm>
              <a:off x="360000" y="6480000"/>
              <a:ext cx="1598194" cy="107722"/>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Source: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UNAIDS special analysis, 2019.</a:t>
              </a:r>
              <a:endParaRPr kumimoji="0" lang="fr-CH"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82648F96-D898-4419-B553-80FCCD3603A9}"/>
                </a:ext>
              </a:extLst>
            </p:cNvPr>
            <p:cNvGrpSpPr/>
            <p:nvPr/>
          </p:nvGrpSpPr>
          <p:grpSpPr>
            <a:xfrm>
              <a:off x="720000" y="6012000"/>
              <a:ext cx="5825283" cy="333888"/>
              <a:chOff x="720000" y="6093296"/>
              <a:chExt cx="5825283" cy="333888"/>
            </a:xfrm>
          </p:grpSpPr>
          <p:sp>
            <p:nvSpPr>
              <p:cNvPr id="14" name="object 13">
                <a:extLst>
                  <a:ext uri="{FF2B5EF4-FFF2-40B4-BE49-F238E27FC236}">
                    <a16:creationId xmlns:a16="http://schemas.microsoft.com/office/drawing/2014/main" id="{DF333510-11EE-4A7F-A2C7-17BB19175B24}"/>
                  </a:ext>
                </a:extLst>
              </p:cNvPr>
              <p:cNvSpPr/>
              <p:nvPr/>
            </p:nvSpPr>
            <p:spPr>
              <a:xfrm>
                <a:off x="2124000" y="6114896"/>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5" name="TextBox 14">
                <a:extLst>
                  <a:ext uri="{FF2B5EF4-FFF2-40B4-BE49-F238E27FC236}">
                    <a16:creationId xmlns:a16="http://schemas.microsoft.com/office/drawing/2014/main" id="{4074D7D5-78BE-4F3C-A84A-421ED1992DFC}"/>
                  </a:ext>
                </a:extLst>
              </p:cNvPr>
              <p:cNvSpPr txBox="1"/>
              <p:nvPr/>
            </p:nvSpPr>
            <p:spPr>
              <a:xfrm>
                <a:off x="2268000" y="6104096"/>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 name="Group 2">
                <a:extLst>
                  <a:ext uri="{FF2B5EF4-FFF2-40B4-BE49-F238E27FC236}">
                    <a16:creationId xmlns:a16="http://schemas.microsoft.com/office/drawing/2014/main" id="{E615C798-5543-4513-BDE6-F51AB3A29B75}"/>
                  </a:ext>
                </a:extLst>
              </p:cNvPr>
              <p:cNvGrpSpPr/>
              <p:nvPr/>
            </p:nvGrpSpPr>
            <p:grpSpPr>
              <a:xfrm>
                <a:off x="3276000" y="6104096"/>
                <a:ext cx="523912" cy="123111"/>
                <a:chOff x="3811116" y="5763600"/>
                <a:chExt cx="523912" cy="123111"/>
              </a:xfrm>
            </p:grpSpPr>
            <p:sp>
              <p:nvSpPr>
                <p:cNvPr id="20" name="object 14">
                  <a:extLst>
                    <a:ext uri="{FF2B5EF4-FFF2-40B4-BE49-F238E27FC236}">
                      <a16:creationId xmlns:a16="http://schemas.microsoft.com/office/drawing/2014/main" id="{8441A3A3-EA61-4A92-BAED-F3EAA6AB05B6}"/>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2" name="TextBox 21">
                  <a:extLst>
                    <a:ext uri="{FF2B5EF4-FFF2-40B4-BE49-F238E27FC236}">
                      <a16:creationId xmlns:a16="http://schemas.microsoft.com/office/drawing/2014/main" id="{10339EF6-002B-42A7-A9DE-32D09C47195C}"/>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85–89%</a:t>
                  </a:r>
                </a:p>
              </p:txBody>
            </p:sp>
          </p:grpSp>
          <p:grpSp>
            <p:nvGrpSpPr>
              <p:cNvPr id="4" name="Group 3">
                <a:extLst>
                  <a:ext uri="{FF2B5EF4-FFF2-40B4-BE49-F238E27FC236}">
                    <a16:creationId xmlns:a16="http://schemas.microsoft.com/office/drawing/2014/main" id="{E66C2B61-87BE-4808-810F-708FAAD4AF47}"/>
                  </a:ext>
                </a:extLst>
              </p:cNvPr>
              <p:cNvGrpSpPr/>
              <p:nvPr/>
            </p:nvGrpSpPr>
            <p:grpSpPr>
              <a:xfrm>
                <a:off x="4089600" y="6104096"/>
                <a:ext cx="523912" cy="123111"/>
                <a:chOff x="5791116" y="5763600"/>
                <a:chExt cx="523912" cy="123111"/>
              </a:xfrm>
            </p:grpSpPr>
            <p:sp>
              <p:nvSpPr>
                <p:cNvPr id="18" name="object 15">
                  <a:extLst>
                    <a:ext uri="{FF2B5EF4-FFF2-40B4-BE49-F238E27FC236}">
                      <a16:creationId xmlns:a16="http://schemas.microsoft.com/office/drawing/2014/main" id="{ED0CC85F-F780-4C55-8CDA-7807568C3CFD}"/>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9" name="TextBox 18">
                  <a:extLst>
                    <a:ext uri="{FF2B5EF4-FFF2-40B4-BE49-F238E27FC236}">
                      <a16:creationId xmlns:a16="http://schemas.microsoft.com/office/drawing/2014/main" id="{AF77B3EC-F3A3-4DB0-8BC2-88B27F4E2417}"/>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70–84%</a:t>
                  </a:r>
                </a:p>
              </p:txBody>
            </p:sp>
          </p:grpSp>
          <p:grpSp>
            <p:nvGrpSpPr>
              <p:cNvPr id="5" name="Group 4">
                <a:extLst>
                  <a:ext uri="{FF2B5EF4-FFF2-40B4-BE49-F238E27FC236}">
                    <a16:creationId xmlns:a16="http://schemas.microsoft.com/office/drawing/2014/main" id="{4EE900AC-C26F-4132-A771-4698881D62B0}"/>
                  </a:ext>
                </a:extLst>
              </p:cNvPr>
              <p:cNvGrpSpPr/>
              <p:nvPr/>
            </p:nvGrpSpPr>
            <p:grpSpPr>
              <a:xfrm>
                <a:off x="4903200" y="6104096"/>
                <a:ext cx="523912" cy="123111"/>
                <a:chOff x="7029516" y="5763600"/>
                <a:chExt cx="523912" cy="123111"/>
              </a:xfrm>
            </p:grpSpPr>
            <p:sp>
              <p:nvSpPr>
                <p:cNvPr id="16" name="object 16">
                  <a:extLst>
                    <a:ext uri="{FF2B5EF4-FFF2-40B4-BE49-F238E27FC236}">
                      <a16:creationId xmlns:a16="http://schemas.microsoft.com/office/drawing/2014/main" id="{165CCC88-1F91-49B8-9E0C-C2E1B05F510E}"/>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17" name="TextBox 16">
                  <a:extLst>
                    <a:ext uri="{FF2B5EF4-FFF2-40B4-BE49-F238E27FC236}">
                      <a16:creationId xmlns:a16="http://schemas.microsoft.com/office/drawing/2014/main" id="{2B7B92C8-1E9D-4B81-8654-F953E8DA389B}"/>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50–69%</a:t>
                  </a:r>
                </a:p>
              </p:txBody>
            </p:sp>
          </p:grpSp>
          <p:grpSp>
            <p:nvGrpSpPr>
              <p:cNvPr id="29" name="Group 28">
                <a:extLst>
                  <a:ext uri="{FF2B5EF4-FFF2-40B4-BE49-F238E27FC236}">
                    <a16:creationId xmlns:a16="http://schemas.microsoft.com/office/drawing/2014/main" id="{E09BAC8F-4B55-4ACC-B51C-E1AF6D3109C6}"/>
                  </a:ext>
                </a:extLst>
              </p:cNvPr>
              <p:cNvGrpSpPr/>
              <p:nvPr/>
            </p:nvGrpSpPr>
            <p:grpSpPr>
              <a:xfrm>
                <a:off x="5716800" y="6104096"/>
                <a:ext cx="828483" cy="123111"/>
                <a:chOff x="7654385" y="5763600"/>
                <a:chExt cx="828483" cy="123111"/>
              </a:xfrm>
            </p:grpSpPr>
            <p:sp>
              <p:nvSpPr>
                <p:cNvPr id="25" name="object 16">
                  <a:extLst>
                    <a:ext uri="{FF2B5EF4-FFF2-40B4-BE49-F238E27FC236}">
                      <a16:creationId xmlns:a16="http://schemas.microsoft.com/office/drawing/2014/main" id="{F80A49E7-61A3-4236-BB93-CBB722089F71}"/>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26" name="TextBox 25">
                  <a:extLst>
                    <a:ext uri="{FF2B5EF4-FFF2-40B4-BE49-F238E27FC236}">
                      <a16:creationId xmlns:a16="http://schemas.microsoft.com/office/drawing/2014/main" id="{42B59056-E225-41EF-BA22-4CD582511BCB}"/>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50%</a:t>
                  </a:r>
                </a:p>
              </p:txBody>
            </p:sp>
          </p:grpSp>
          <p:sp>
            <p:nvSpPr>
              <p:cNvPr id="27" name="TextBox 26">
                <a:extLst>
                  <a:ext uri="{FF2B5EF4-FFF2-40B4-BE49-F238E27FC236}">
                    <a16:creationId xmlns:a16="http://schemas.microsoft.com/office/drawing/2014/main" id="{C28064B1-DD4E-46AF-91CC-F0CA5D6BDF6D}"/>
                  </a:ext>
                </a:extLst>
              </p:cNvPr>
              <p:cNvSpPr txBox="1"/>
              <p:nvPr/>
            </p:nvSpPr>
            <p:spPr>
              <a:xfrm>
                <a:off x="720000" y="6093296"/>
                <a:ext cx="599523"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90–90–90:</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28" name="TextBox 27">
                <a:extLst>
                  <a:ext uri="{FF2B5EF4-FFF2-40B4-BE49-F238E27FC236}">
                    <a16:creationId xmlns:a16="http://schemas.microsoft.com/office/drawing/2014/main" id="{4192FA27-91F6-4647-BA54-FB78EE4E1EF5}"/>
                  </a:ext>
                </a:extLst>
              </p:cNvPr>
              <p:cNvSpPr txBox="1"/>
              <p:nvPr/>
            </p:nvSpPr>
            <p:spPr>
              <a:xfrm>
                <a:off x="720000" y="6273296"/>
                <a:ext cx="1290418" cy="153888"/>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Viral load suppression:</a:t>
                </a:r>
                <a:endParaRPr kumimoji="0" lang="en-CH" sz="10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sp>
            <p:nvSpPr>
              <p:cNvPr id="32" name="object 13">
                <a:extLst>
                  <a:ext uri="{FF2B5EF4-FFF2-40B4-BE49-F238E27FC236}">
                    <a16:creationId xmlns:a16="http://schemas.microsoft.com/office/drawing/2014/main" id="{86D6496B-1757-4726-83C7-EED2EBCE61B7}"/>
                  </a:ext>
                </a:extLst>
              </p:cNvPr>
              <p:cNvSpPr/>
              <p:nvPr/>
            </p:nvSpPr>
            <p:spPr>
              <a:xfrm>
                <a:off x="2124000" y="6294896"/>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90BF2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33" name="TextBox 32">
                <a:extLst>
                  <a:ext uri="{FF2B5EF4-FFF2-40B4-BE49-F238E27FC236}">
                    <a16:creationId xmlns:a16="http://schemas.microsoft.com/office/drawing/2014/main" id="{9104F2F0-6992-4871-8F51-5A413FAEB3A7}"/>
                  </a:ext>
                </a:extLst>
              </p:cNvPr>
              <p:cNvSpPr txBox="1"/>
              <p:nvPr/>
            </p:nvSpPr>
            <p:spPr>
              <a:xfrm>
                <a:off x="2268000" y="6284096"/>
                <a:ext cx="719749"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73% and above</a:t>
                </a:r>
                <a:endParaRPr kumimoji="0" lang="en-CH"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endParaRPr>
              </a:p>
            </p:txBody>
          </p:sp>
          <p:grpSp>
            <p:nvGrpSpPr>
              <p:cNvPr id="36" name="Group 35">
                <a:extLst>
                  <a:ext uri="{FF2B5EF4-FFF2-40B4-BE49-F238E27FC236}">
                    <a16:creationId xmlns:a16="http://schemas.microsoft.com/office/drawing/2014/main" id="{665A206F-18D1-49BB-A215-771AAC397260}"/>
                  </a:ext>
                </a:extLst>
              </p:cNvPr>
              <p:cNvGrpSpPr/>
              <p:nvPr/>
            </p:nvGrpSpPr>
            <p:grpSpPr>
              <a:xfrm>
                <a:off x="3276000" y="6284096"/>
                <a:ext cx="523912" cy="123111"/>
                <a:chOff x="3811116" y="5763600"/>
                <a:chExt cx="523912" cy="123111"/>
              </a:xfrm>
            </p:grpSpPr>
            <p:sp>
              <p:nvSpPr>
                <p:cNvPr id="46" name="object 14">
                  <a:extLst>
                    <a:ext uri="{FF2B5EF4-FFF2-40B4-BE49-F238E27FC236}">
                      <a16:creationId xmlns:a16="http://schemas.microsoft.com/office/drawing/2014/main" id="{3AE00945-F0EE-46AD-9552-DB6B3D5D8161}"/>
                    </a:ext>
                  </a:extLst>
                </p:cNvPr>
                <p:cNvSpPr/>
                <p:nvPr/>
              </p:nvSpPr>
              <p:spPr>
                <a:xfrm>
                  <a:off x="381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CDDF9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7" name="TextBox 46">
                  <a:extLst>
                    <a:ext uri="{FF2B5EF4-FFF2-40B4-BE49-F238E27FC236}">
                      <a16:creationId xmlns:a16="http://schemas.microsoft.com/office/drawing/2014/main" id="{F41D7FE2-81C2-4A7C-ABD6-6508B06F2A22}"/>
                    </a:ext>
                  </a:extLst>
                </p:cNvPr>
                <p:cNvSpPr txBox="1"/>
                <p:nvPr/>
              </p:nvSpPr>
              <p:spPr>
                <a:xfrm>
                  <a:off x="395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65–72%</a:t>
                  </a:r>
                </a:p>
              </p:txBody>
            </p:sp>
          </p:grpSp>
          <p:grpSp>
            <p:nvGrpSpPr>
              <p:cNvPr id="37" name="Group 36">
                <a:extLst>
                  <a:ext uri="{FF2B5EF4-FFF2-40B4-BE49-F238E27FC236}">
                    <a16:creationId xmlns:a16="http://schemas.microsoft.com/office/drawing/2014/main" id="{A6693942-E317-4905-A311-1396047A0DAA}"/>
                  </a:ext>
                </a:extLst>
              </p:cNvPr>
              <p:cNvGrpSpPr/>
              <p:nvPr/>
            </p:nvGrpSpPr>
            <p:grpSpPr>
              <a:xfrm>
                <a:off x="4089600" y="6284096"/>
                <a:ext cx="523912" cy="123111"/>
                <a:chOff x="5791116" y="5763600"/>
                <a:chExt cx="523912" cy="123111"/>
              </a:xfrm>
            </p:grpSpPr>
            <p:sp>
              <p:nvSpPr>
                <p:cNvPr id="44" name="object 15">
                  <a:extLst>
                    <a:ext uri="{FF2B5EF4-FFF2-40B4-BE49-F238E27FC236}">
                      <a16:creationId xmlns:a16="http://schemas.microsoft.com/office/drawing/2014/main" id="{AFF47AF7-46FE-4C00-B4D0-2761698C9521}"/>
                    </a:ext>
                  </a:extLst>
                </p:cNvPr>
                <p:cNvSpPr/>
                <p:nvPr/>
              </p:nvSpPr>
              <p:spPr>
                <a:xfrm>
                  <a:off x="57911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FE7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5" name="TextBox 44">
                  <a:extLst>
                    <a:ext uri="{FF2B5EF4-FFF2-40B4-BE49-F238E27FC236}">
                      <a16:creationId xmlns:a16="http://schemas.microsoft.com/office/drawing/2014/main" id="{2FF30BF4-E7B1-4321-9F82-9E4D5EEB27AF}"/>
                    </a:ext>
                  </a:extLst>
                </p:cNvPr>
                <p:cNvSpPr txBox="1"/>
                <p:nvPr/>
              </p:nvSpPr>
              <p:spPr>
                <a:xfrm>
                  <a:off x="59351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40–64%</a:t>
                  </a:r>
                </a:p>
              </p:txBody>
            </p:sp>
          </p:grpSp>
          <p:grpSp>
            <p:nvGrpSpPr>
              <p:cNvPr id="38" name="Group 37">
                <a:extLst>
                  <a:ext uri="{FF2B5EF4-FFF2-40B4-BE49-F238E27FC236}">
                    <a16:creationId xmlns:a16="http://schemas.microsoft.com/office/drawing/2014/main" id="{379677F8-982B-4F76-88AA-291CC4C5F7B7}"/>
                  </a:ext>
                </a:extLst>
              </p:cNvPr>
              <p:cNvGrpSpPr/>
              <p:nvPr/>
            </p:nvGrpSpPr>
            <p:grpSpPr>
              <a:xfrm>
                <a:off x="4903200" y="6284096"/>
                <a:ext cx="523912" cy="123111"/>
                <a:chOff x="7029516" y="5763600"/>
                <a:chExt cx="523912" cy="123111"/>
              </a:xfrm>
            </p:grpSpPr>
            <p:sp>
              <p:nvSpPr>
                <p:cNvPr id="42" name="object 16">
                  <a:extLst>
                    <a:ext uri="{FF2B5EF4-FFF2-40B4-BE49-F238E27FC236}">
                      <a16:creationId xmlns:a16="http://schemas.microsoft.com/office/drawing/2014/main" id="{C5817743-D26F-4650-A687-8C7AEDD9CA72}"/>
                    </a:ext>
                  </a:extLst>
                </p:cNvPr>
                <p:cNvSpPr/>
                <p:nvPr/>
              </p:nvSpPr>
              <p:spPr>
                <a:xfrm>
                  <a:off x="7029516"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BC98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3" name="TextBox 42">
                  <a:extLst>
                    <a:ext uri="{FF2B5EF4-FFF2-40B4-BE49-F238E27FC236}">
                      <a16:creationId xmlns:a16="http://schemas.microsoft.com/office/drawing/2014/main" id="{360B471A-E338-4F07-AF1F-A965D27AA574}"/>
                    </a:ext>
                  </a:extLst>
                </p:cNvPr>
                <p:cNvSpPr txBox="1"/>
                <p:nvPr/>
              </p:nvSpPr>
              <p:spPr>
                <a:xfrm>
                  <a:off x="7173516" y="5763600"/>
                  <a:ext cx="379912"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25–39%</a:t>
                  </a:r>
                </a:p>
              </p:txBody>
            </p:sp>
          </p:grpSp>
          <p:grpSp>
            <p:nvGrpSpPr>
              <p:cNvPr id="39" name="Group 38">
                <a:extLst>
                  <a:ext uri="{FF2B5EF4-FFF2-40B4-BE49-F238E27FC236}">
                    <a16:creationId xmlns:a16="http://schemas.microsoft.com/office/drawing/2014/main" id="{AAD3E5EF-C61B-4CE7-A4CF-DA817F0FE791}"/>
                  </a:ext>
                </a:extLst>
              </p:cNvPr>
              <p:cNvGrpSpPr/>
              <p:nvPr/>
            </p:nvGrpSpPr>
            <p:grpSpPr>
              <a:xfrm>
                <a:off x="5716800" y="6284096"/>
                <a:ext cx="828483" cy="123111"/>
                <a:chOff x="7654385" y="5763600"/>
                <a:chExt cx="828483" cy="123111"/>
              </a:xfrm>
            </p:grpSpPr>
            <p:sp>
              <p:nvSpPr>
                <p:cNvPr id="40" name="object 16">
                  <a:extLst>
                    <a:ext uri="{FF2B5EF4-FFF2-40B4-BE49-F238E27FC236}">
                      <a16:creationId xmlns:a16="http://schemas.microsoft.com/office/drawing/2014/main" id="{88D4C011-927E-46C7-B3BF-B1C0CEEB1407}"/>
                    </a:ext>
                  </a:extLst>
                </p:cNvPr>
                <p:cNvSpPr/>
                <p:nvPr/>
              </p:nvSpPr>
              <p:spPr>
                <a:xfrm>
                  <a:off x="7654385" y="5774400"/>
                  <a:ext cx="108000" cy="108000"/>
                </a:xfrm>
                <a:custGeom>
                  <a:avLst/>
                  <a:gdLst/>
                  <a:ahLst/>
                  <a:cxnLst/>
                  <a:rect l="l" t="t" r="r" b="b"/>
                  <a:pathLst>
                    <a:path w="108585" h="108584">
                      <a:moveTo>
                        <a:pt x="0" y="108000"/>
                      </a:moveTo>
                      <a:lnTo>
                        <a:pt x="108000" y="108000"/>
                      </a:lnTo>
                      <a:lnTo>
                        <a:pt x="108000" y="0"/>
                      </a:lnTo>
                      <a:lnTo>
                        <a:pt x="0" y="0"/>
                      </a:lnTo>
                      <a:lnTo>
                        <a:pt x="0" y="108000"/>
                      </a:lnTo>
                      <a:close/>
                    </a:path>
                  </a:pathLst>
                </a:custGeom>
                <a:solidFill>
                  <a:srgbClr val="FADC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ＭＳ Ｐゴシック" pitchFamily="34" charset="-128"/>
                    <a:cs typeface="+mn-cs"/>
                  </a:endParaRPr>
                </a:p>
              </p:txBody>
            </p:sp>
            <p:sp>
              <p:nvSpPr>
                <p:cNvPr id="41" name="TextBox 40">
                  <a:extLst>
                    <a:ext uri="{FF2B5EF4-FFF2-40B4-BE49-F238E27FC236}">
                      <a16:creationId xmlns:a16="http://schemas.microsoft.com/office/drawing/2014/main" id="{2267F4DD-CF09-4B41-8F5C-C3FA0BF541F4}"/>
                    </a:ext>
                  </a:extLst>
                </p:cNvPr>
                <p:cNvSpPr txBox="1"/>
                <p:nvPr/>
              </p:nvSpPr>
              <p:spPr>
                <a:xfrm>
                  <a:off x="7798385" y="5763600"/>
                  <a:ext cx="684483" cy="123111"/>
                </a:xfrm>
                <a:prstGeom prst="rect">
                  <a:avLst/>
                </a:prstGeom>
                <a:noFill/>
              </p:spPr>
              <p:txBody>
                <a:bodyPr vert="horz"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pitchFamily="34" charset="-128"/>
                      <a:cs typeface="+mn-cs"/>
                    </a:rPr>
                    <a:t>Less than 25%</a:t>
                  </a:r>
                </a:p>
              </p:txBody>
            </p:sp>
          </p:grpSp>
        </p:grpSp>
      </p:grpSp>
    </p:spTree>
    <p:extLst>
      <p:ext uri="{BB962C8B-B14F-4D97-AF65-F5344CB8AC3E}">
        <p14:creationId xmlns:p14="http://schemas.microsoft.com/office/powerpoint/2010/main" val="2323185158"/>
      </p:ext>
    </p:extLst>
  </p:cSld>
  <p:clrMapOvr>
    <a:masterClrMapping/>
  </p:clrMapOvr>
</p:sld>
</file>

<file path=ppt/theme/theme1.xml><?xml version="1.0" encoding="utf-8"?>
<a:theme xmlns:a="http://schemas.openxmlformats.org/drawingml/2006/main" name="Default Design">
  <a:themeElements>
    <a:clrScheme name="UNAIDS Ocean">
      <a:dk1>
        <a:sysClr val="windowText" lastClr="000000"/>
      </a:dk1>
      <a:lt1>
        <a:sysClr val="window" lastClr="FFFFFF"/>
      </a:lt1>
      <a:dk2>
        <a:srgbClr val="70C8BE"/>
      </a:dk2>
      <a:lt2>
        <a:srgbClr val="D8D5CF"/>
      </a:lt2>
      <a:accent1>
        <a:srgbClr val="70C8BE"/>
      </a:accent1>
      <a:accent2>
        <a:srgbClr val="E31837"/>
      </a:accent2>
      <a:accent3>
        <a:srgbClr val="00A99A"/>
      </a:accent3>
      <a:accent4>
        <a:srgbClr val="78BCC1"/>
      </a:accent4>
      <a:accent5>
        <a:srgbClr val="63CDF6"/>
      </a:accent5>
      <a:accent6>
        <a:srgbClr val="CDC884"/>
      </a:accent6>
      <a:hlink>
        <a:srgbClr val="0000FF"/>
      </a:hlink>
      <a:folHlink>
        <a:srgbClr val="80008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Default Design">
  <a:themeElements>
    <a:clrScheme name="UNAIDS Ocean">
      <a:dk1>
        <a:sysClr val="windowText" lastClr="000000"/>
      </a:dk1>
      <a:lt1>
        <a:sysClr val="window" lastClr="FFFFFF"/>
      </a:lt1>
      <a:dk2>
        <a:srgbClr val="70C8BE"/>
      </a:dk2>
      <a:lt2>
        <a:srgbClr val="D8D5CF"/>
      </a:lt2>
      <a:accent1>
        <a:srgbClr val="70C8BE"/>
      </a:accent1>
      <a:accent2>
        <a:srgbClr val="E31837"/>
      </a:accent2>
      <a:accent3>
        <a:srgbClr val="00A99A"/>
      </a:accent3>
      <a:accent4>
        <a:srgbClr val="78BCC1"/>
      </a:accent4>
      <a:accent5>
        <a:srgbClr val="63CDF6"/>
      </a:accent5>
      <a:accent6>
        <a:srgbClr val="CDC884"/>
      </a:accent6>
      <a:hlink>
        <a:srgbClr val="0000FF"/>
      </a:hlink>
      <a:folHlink>
        <a:srgbClr val="80008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Default Design">
  <a:themeElements>
    <a:clrScheme name="UNAIDS Ocean">
      <a:dk1>
        <a:sysClr val="windowText" lastClr="000000"/>
      </a:dk1>
      <a:lt1>
        <a:sysClr val="window" lastClr="FFFFFF"/>
      </a:lt1>
      <a:dk2>
        <a:srgbClr val="70C8BE"/>
      </a:dk2>
      <a:lt2>
        <a:srgbClr val="D8D5CF"/>
      </a:lt2>
      <a:accent1>
        <a:srgbClr val="70C8BE"/>
      </a:accent1>
      <a:accent2>
        <a:srgbClr val="E31837"/>
      </a:accent2>
      <a:accent3>
        <a:srgbClr val="00A99A"/>
      </a:accent3>
      <a:accent4>
        <a:srgbClr val="78BCC1"/>
      </a:accent4>
      <a:accent5>
        <a:srgbClr val="63CDF6"/>
      </a:accent5>
      <a:accent6>
        <a:srgbClr val="CDC884"/>
      </a:accent6>
      <a:hlink>
        <a:srgbClr val="0000FF"/>
      </a:hlink>
      <a:folHlink>
        <a:srgbClr val="80008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Default Design">
  <a:themeElements>
    <a:clrScheme name="UNAIDS Ocean">
      <a:dk1>
        <a:sysClr val="windowText" lastClr="000000"/>
      </a:dk1>
      <a:lt1>
        <a:sysClr val="window" lastClr="FFFFFF"/>
      </a:lt1>
      <a:dk2>
        <a:srgbClr val="70C8BE"/>
      </a:dk2>
      <a:lt2>
        <a:srgbClr val="D8D5CF"/>
      </a:lt2>
      <a:accent1>
        <a:srgbClr val="70C8BE"/>
      </a:accent1>
      <a:accent2>
        <a:srgbClr val="E31837"/>
      </a:accent2>
      <a:accent3>
        <a:srgbClr val="00A99A"/>
      </a:accent3>
      <a:accent4>
        <a:srgbClr val="78BCC1"/>
      </a:accent4>
      <a:accent5>
        <a:srgbClr val="63CDF6"/>
      </a:accent5>
      <a:accent6>
        <a:srgbClr val="CDC884"/>
      </a:accent6>
      <a:hlink>
        <a:srgbClr val="0000FF"/>
      </a:hlink>
      <a:folHlink>
        <a:srgbClr val="80008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UNAIDS Ocean">
      <a:dk1>
        <a:sysClr val="windowText" lastClr="000000"/>
      </a:dk1>
      <a:lt1>
        <a:sysClr val="window" lastClr="FFFFFF"/>
      </a:lt1>
      <a:dk2>
        <a:srgbClr val="70C8BE"/>
      </a:dk2>
      <a:lt2>
        <a:srgbClr val="D8D5CF"/>
      </a:lt2>
      <a:accent1>
        <a:srgbClr val="70C8BE"/>
      </a:accent1>
      <a:accent2>
        <a:srgbClr val="E31837"/>
      </a:accent2>
      <a:accent3>
        <a:srgbClr val="00A99A"/>
      </a:accent3>
      <a:accent4>
        <a:srgbClr val="78BCC1"/>
      </a:accent4>
      <a:accent5>
        <a:srgbClr val="63CDF6"/>
      </a:accent5>
      <a:accent6>
        <a:srgbClr val="CDC884"/>
      </a:accent6>
      <a:hlink>
        <a:srgbClr val="0000FF"/>
      </a:hlink>
      <a:folHlink>
        <a:srgbClr val="80008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10.xml><?xml version="1.0" encoding="utf-8"?>
<?mso-contentType ?>
<FormTemplates xmlns="http://schemas.microsoft.com/sharepoint/v3/contenttype/forms">
  <Display>DocumentLibraryForm</Display>
  <Edit>DocumentLibraryForm</Edit>
  <New>DocumentLibraryForm</New>
</FormTemplates>
</file>

<file path=customXml/item11.xml><?xml version="1.0" encoding="utf-8"?>
<EsriMapsInfo xmlns="ESRI.ArcGIS.Mapping.OfficeIntegration.PowerPointInfo">
  <Version>Version1</Version>
  <RequiresSignIn>False</RequiresSignIn>
</EsriMapsInfo>
</file>

<file path=customXml/item12.xml><?xml version="1.0" encoding="utf-8"?>
<EsriMapsInfo xmlns="ESRI.ArcGIS.Mapping.OfficeIntegration.PowerPointInfo">
  <Version>Version1</Version>
  <RequiresSignIn>False</RequiresSignIn>
</EsriMapsInfo>
</file>

<file path=customXml/item13.xml><?xml version="1.0" encoding="utf-8"?>
<EsriMapsInfo xmlns="ESRI.ArcGIS.Mapping.OfficeIntegration.PowerPointInfo">
  <Version>Version1</Version>
  <RequiresSignIn>False</RequiresSignIn>
</EsriMapsInfo>
</file>

<file path=customXml/item2.xml><?xml version="1.0" encoding="utf-8"?>
<EsriMapsInfo xmlns="ESRI.ArcGIS.Mapping.OfficeIntegration.PowerPointInfo">
  <Version>Version1</Version>
  <RequiresSignIn>False</RequiresSignIn>
</EsriMapsInfo>
</file>

<file path=customXml/item3.xml><?xml version="1.0" encoding="utf-8"?>
<EsriMapsInfo xmlns="ESRI.ArcGIS.Mapping.OfficeIntegration.PowerPointInfo">
  <Version>Version1</Version>
  <RequiresSignIn>False</RequiresSignIn>
</EsriMapsInfo>
</file>

<file path=customXml/item4.xml><?xml version="1.0" encoding="utf-8"?>
<EsriMapsInfo xmlns="ESRI.ArcGIS.Mapping.OfficeIntegration.PowerPointInfo">
  <Version>Version1</Version>
  <RequiresSignIn>False</RequiresSignIn>
</EsriMapsInfo>
</file>

<file path=customXml/item5.xml><?xml version="1.0" encoding="utf-8"?>
<ct:contentTypeSchema xmlns:ct="http://schemas.microsoft.com/office/2006/metadata/contentType" xmlns:ma="http://schemas.microsoft.com/office/2006/metadata/properties/metaAttributes" ct:_="" ma:_="" ma:contentTypeName="Document" ma:contentTypeID="0x0101006893E641F549574BB805BD9C73365D4F" ma:contentTypeVersion="10" ma:contentTypeDescription="Create a new document." ma:contentTypeScope="" ma:versionID="77220d346cc73841c91187066e1bfed5">
  <xsd:schema xmlns:xsd="http://www.w3.org/2001/XMLSchema" xmlns:xs="http://www.w3.org/2001/XMLSchema" xmlns:p="http://schemas.microsoft.com/office/2006/metadata/properties" xmlns:ns2="288ef829-98c5-46d1-83dc-c2ef7c814da2" xmlns:ns3="2ddeef39-65d3-4660-94f2-f063f949c57e" targetNamespace="http://schemas.microsoft.com/office/2006/metadata/properties" ma:root="true" ma:fieldsID="7bac6966eaf3bf52c4fc829fc278dbc9" ns2:_="" ns3:_="">
    <xsd:import namespace="288ef829-98c5-46d1-83dc-c2ef7c814da2"/>
    <xsd:import namespace="2ddeef39-65d3-4660-94f2-f063f949c57e"/>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2:MediaServiceLocation" minOccurs="0"/>
                <xsd:element ref="ns3:SharedWithUsers" minOccurs="0"/>
                <xsd:element ref="ns3:SharedWithDetails" minOccurs="0"/>
                <xsd:element ref="ns2:MediaServiceGenerationTime" minOccurs="0"/>
                <xsd:element ref="ns2: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88ef829-98c5-46d1-83dc-c2ef7c814da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MediaServiceAutoTags" ma:internalName="MediaServiceAutoTags" ma:readOnly="true">
      <xsd:simpleType>
        <xsd:restriction base="dms:Text"/>
      </xsd:simpleType>
    </xsd:element>
    <xsd:element name="MediaServiceOCR" ma:index="12" nillable="true" ma:displayName="MediaServiceOCR" ma:internalName="MediaServiceOCR" ma:readOnly="true">
      <xsd:simpleType>
        <xsd:restriction base="dms:Note">
          <xsd:maxLength value="255"/>
        </xsd:restriction>
      </xsd:simpleType>
    </xsd:element>
    <xsd:element name="MediaServiceLocation" ma:index="13" nillable="true" ma:displayName="MediaServiceLocation" ma:internalName="MediaServiceLocation"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ddeef39-65d3-4660-94f2-f063f949c57e"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6.xml><?xml version="1.0" encoding="utf-8"?>
<EsriMapsInfo xmlns="ESRI.ArcGIS.Mapping.OfficeIntegration.PowerPointInfo">
  <Version>Version1</Version>
  <RequiresSignIn>False</RequiresSignIn>
</EsriMapsInfo>
</file>

<file path=customXml/item7.xml><?xml version="1.0" encoding="utf-8"?>
<EsriMapsInfo xmlns="ESRI.ArcGIS.Mapping.OfficeIntegration.PowerPointInfo">
  <Version>Version1</Version>
  <RequiresSignIn>False</RequiresSignIn>
</EsriMapsInfo>
</file>

<file path=customXml/item8.xml><?xml version="1.0" encoding="utf-8"?>
<EsriMapsInfo xmlns="ESRI.ArcGIS.Mapping.OfficeIntegration.PowerPointInfo">
  <Version>Version1</Version>
  <RequiresSignIn>False</RequiresSignIn>
</EsriMapsInfo>
</file>

<file path=customXml/item9.xml><?xml version="1.0" encoding="utf-8"?>
<EsriMapsInfo xmlns="ESRI.ArcGIS.Mapping.OfficeIntegration.PowerPointInfo">
  <Version>Version1</Version>
  <RequiresSignIn>False</RequiresSignIn>
</EsriMapsInfo>
</file>

<file path=customXml/itemProps1.xml><?xml version="1.0" encoding="utf-8"?>
<ds:datastoreItem xmlns:ds="http://schemas.openxmlformats.org/officeDocument/2006/customXml" ds:itemID="{7A1F6696-EC23-49D6-8E8F-CDC09AE4631F}">
  <ds:schemaRefs>
    <ds:schemaRef ds:uri="http://schemas.microsoft.com/office/infopath/2007/PartnerControls"/>
    <ds:schemaRef ds:uri="http://schemas.microsoft.com/office/2006/metadata/properties"/>
    <ds:schemaRef ds:uri="http://purl.org/dc/terms/"/>
    <ds:schemaRef ds:uri="288ef829-98c5-46d1-83dc-c2ef7c814da2"/>
    <ds:schemaRef ds:uri="http://schemas.microsoft.com/office/2006/documentManagement/types"/>
    <ds:schemaRef ds:uri="http://purl.org/dc/elements/1.1/"/>
    <ds:schemaRef ds:uri="http://www.w3.org/XML/1998/namespace"/>
    <ds:schemaRef ds:uri="http://schemas.openxmlformats.org/package/2006/metadata/core-properties"/>
    <ds:schemaRef ds:uri="2ddeef39-65d3-4660-94f2-f063f949c57e"/>
    <ds:schemaRef ds:uri="http://purl.org/dc/dcmitype/"/>
  </ds:schemaRefs>
</ds:datastoreItem>
</file>

<file path=customXml/itemProps10.xml><?xml version="1.0" encoding="utf-8"?>
<ds:datastoreItem xmlns:ds="http://schemas.openxmlformats.org/officeDocument/2006/customXml" ds:itemID="{ED937FCB-EBD4-4FB3-8E55-F6520624F9A7}">
  <ds:schemaRefs>
    <ds:schemaRef ds:uri="http://schemas.microsoft.com/sharepoint/v3/contenttype/forms"/>
  </ds:schemaRefs>
</ds:datastoreItem>
</file>

<file path=customXml/itemProps11.xml><?xml version="1.0" encoding="utf-8"?>
<ds:datastoreItem xmlns:ds="http://schemas.openxmlformats.org/officeDocument/2006/customXml" ds:itemID="{8E1AAE0A-8786-4129-8F63-6364D84FA54E}">
  <ds:schemaRefs>
    <ds:schemaRef ds:uri="ESRI.ArcGIS.Mapping.OfficeIntegration.PowerPointInfo"/>
  </ds:schemaRefs>
</ds:datastoreItem>
</file>

<file path=customXml/itemProps12.xml><?xml version="1.0" encoding="utf-8"?>
<ds:datastoreItem xmlns:ds="http://schemas.openxmlformats.org/officeDocument/2006/customXml" ds:itemID="{56C3AE64-3A65-496C-9A01-CDCAEF02489E}">
  <ds:schemaRefs>
    <ds:schemaRef ds:uri="ESRI.ArcGIS.Mapping.OfficeIntegration.PowerPointInfo"/>
  </ds:schemaRefs>
</ds:datastoreItem>
</file>

<file path=customXml/itemProps13.xml><?xml version="1.0" encoding="utf-8"?>
<ds:datastoreItem xmlns:ds="http://schemas.openxmlformats.org/officeDocument/2006/customXml" ds:itemID="{7BDF9F09-1C67-411C-8390-69F45FDE68EC}">
  <ds:schemaRefs>
    <ds:schemaRef ds:uri="ESRI.ArcGIS.Mapping.OfficeIntegration.PowerPointInfo"/>
  </ds:schemaRefs>
</ds:datastoreItem>
</file>

<file path=customXml/itemProps2.xml><?xml version="1.0" encoding="utf-8"?>
<ds:datastoreItem xmlns:ds="http://schemas.openxmlformats.org/officeDocument/2006/customXml" ds:itemID="{93E74733-972D-4CD3-8F5C-248DF96D864F}">
  <ds:schemaRefs>
    <ds:schemaRef ds:uri="ESRI.ArcGIS.Mapping.OfficeIntegration.PowerPointInfo"/>
  </ds:schemaRefs>
</ds:datastoreItem>
</file>

<file path=customXml/itemProps3.xml><?xml version="1.0" encoding="utf-8"?>
<ds:datastoreItem xmlns:ds="http://schemas.openxmlformats.org/officeDocument/2006/customXml" ds:itemID="{34672B0B-60DC-467C-91F0-BBC4CE3C9372}">
  <ds:schemaRefs>
    <ds:schemaRef ds:uri="ESRI.ArcGIS.Mapping.OfficeIntegration.PowerPointInfo"/>
  </ds:schemaRefs>
</ds:datastoreItem>
</file>

<file path=customXml/itemProps4.xml><?xml version="1.0" encoding="utf-8"?>
<ds:datastoreItem xmlns:ds="http://schemas.openxmlformats.org/officeDocument/2006/customXml" ds:itemID="{01008649-C3F8-48E6-BE84-4178C35C743D}">
  <ds:schemaRefs>
    <ds:schemaRef ds:uri="ESRI.ArcGIS.Mapping.OfficeIntegration.PowerPointInfo"/>
  </ds:schemaRefs>
</ds:datastoreItem>
</file>

<file path=customXml/itemProps5.xml><?xml version="1.0" encoding="utf-8"?>
<ds:datastoreItem xmlns:ds="http://schemas.openxmlformats.org/officeDocument/2006/customXml" ds:itemID="{66353F8D-8E4E-4A3E-91FD-0651AEC55DF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88ef829-98c5-46d1-83dc-c2ef7c814da2"/>
    <ds:schemaRef ds:uri="2ddeef39-65d3-4660-94f2-f063f949c5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6.xml><?xml version="1.0" encoding="utf-8"?>
<ds:datastoreItem xmlns:ds="http://schemas.openxmlformats.org/officeDocument/2006/customXml" ds:itemID="{4CEE770C-6D29-4D6B-BA98-18455F742BA5}">
  <ds:schemaRefs>
    <ds:schemaRef ds:uri="ESRI.ArcGIS.Mapping.OfficeIntegration.PowerPointInfo"/>
  </ds:schemaRefs>
</ds:datastoreItem>
</file>

<file path=customXml/itemProps7.xml><?xml version="1.0" encoding="utf-8"?>
<ds:datastoreItem xmlns:ds="http://schemas.openxmlformats.org/officeDocument/2006/customXml" ds:itemID="{27D04CAE-4E38-48CA-BC1E-C431E2367D1F}">
  <ds:schemaRefs>
    <ds:schemaRef ds:uri="ESRI.ArcGIS.Mapping.OfficeIntegration.PowerPointInfo"/>
  </ds:schemaRefs>
</ds:datastoreItem>
</file>

<file path=customXml/itemProps8.xml><?xml version="1.0" encoding="utf-8"?>
<ds:datastoreItem xmlns:ds="http://schemas.openxmlformats.org/officeDocument/2006/customXml" ds:itemID="{6A796567-3D7E-4144-BCE2-D36437566A83}">
  <ds:schemaRefs>
    <ds:schemaRef ds:uri="ESRI.ArcGIS.Mapping.OfficeIntegration.PowerPointInfo"/>
  </ds:schemaRefs>
</ds:datastoreItem>
</file>

<file path=customXml/itemProps9.xml><?xml version="1.0" encoding="utf-8"?>
<ds:datastoreItem xmlns:ds="http://schemas.openxmlformats.org/officeDocument/2006/customXml" ds:itemID="{1D090D37-7665-4BEC-9FD2-19990F45C63B}">
  <ds:schemaRefs>
    <ds:schemaRef ds:uri="ESRI.ArcGIS.Mapping.OfficeIntegration.PowerPointInfo"/>
  </ds:schemaRefs>
</ds:datastoreItem>
</file>

<file path=docProps/app.xml><?xml version="1.0" encoding="utf-8"?>
<Properties xmlns="http://schemas.openxmlformats.org/officeDocument/2006/extended-properties" xmlns:vt="http://schemas.openxmlformats.org/officeDocument/2006/docPropsVTypes">
  <TotalTime>11394</TotalTime>
  <Words>16392</Words>
  <Application>Microsoft Office PowerPoint</Application>
  <PresentationFormat>35mm Slides</PresentationFormat>
  <Paragraphs>6496</Paragraphs>
  <Slides>128</Slides>
  <Notes>34</Notes>
  <HiddenSlides>0</HiddenSlides>
  <MMClips>0</MMClips>
  <ScaleCrop>false</ScaleCrop>
  <HeadingPairs>
    <vt:vector size="6" baseType="variant">
      <vt:variant>
        <vt:lpstr>Fonts Used</vt:lpstr>
      </vt:variant>
      <vt:variant>
        <vt:i4>7</vt:i4>
      </vt:variant>
      <vt:variant>
        <vt:lpstr>Theme</vt:lpstr>
      </vt:variant>
      <vt:variant>
        <vt:i4>6</vt:i4>
      </vt:variant>
      <vt:variant>
        <vt:lpstr>Slide Titles</vt:lpstr>
      </vt:variant>
      <vt:variant>
        <vt:i4>128</vt:i4>
      </vt:variant>
    </vt:vector>
  </HeadingPairs>
  <TitlesOfParts>
    <vt:vector size="141" baseType="lpstr">
      <vt:lpstr>Arial</vt:lpstr>
      <vt:lpstr>Calibri</vt:lpstr>
      <vt:lpstr>Calibri Light</vt:lpstr>
      <vt:lpstr>Century Gothic</vt:lpstr>
      <vt:lpstr>Gill Sans MT</vt:lpstr>
      <vt:lpstr>Times New Roman</vt:lpstr>
      <vt:lpstr>Trebuchet MS</vt:lpstr>
      <vt:lpstr>Default Design</vt:lpstr>
      <vt:lpstr>Office Theme</vt:lpstr>
      <vt:lpstr>1_Default Design</vt:lpstr>
      <vt:lpstr>2_Default Design</vt:lpstr>
      <vt:lpstr>3_Default Design</vt:lpstr>
      <vt:lpstr>4_Default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UNAIDS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Fadriquela, Efren</dc:creator>
  <cp:lastModifiedBy>FADRIQUELA, Efren Estacio</cp:lastModifiedBy>
  <cp:revision>687</cp:revision>
  <cp:lastPrinted>2019-07-10T09:38:58Z</cp:lastPrinted>
  <dcterms:created xsi:type="dcterms:W3CDTF">2011-11-02T09:59:30Z</dcterms:created>
  <dcterms:modified xsi:type="dcterms:W3CDTF">2019-09-12T13:30:41Z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0x0101006893E641F549574BB805BD9C73365D4F</vt:lpwstr>
  </property>
</Properties>
</file>