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30"/>
  </p:notesMasterIdLst>
  <p:sldIdLst>
    <p:sldId id="256" r:id="rId15"/>
    <p:sldId id="272" r:id="rId16"/>
    <p:sldId id="258" r:id="rId17"/>
    <p:sldId id="273" r:id="rId18"/>
    <p:sldId id="267" r:id="rId19"/>
    <p:sldId id="268" r:id="rId20"/>
    <p:sldId id="277" r:id="rId21"/>
    <p:sldId id="278" r:id="rId22"/>
    <p:sldId id="279" r:id="rId23"/>
    <p:sldId id="260" r:id="rId24"/>
    <p:sldId id="261" r:id="rId25"/>
    <p:sldId id="270" r:id="rId26"/>
    <p:sldId id="263" r:id="rId27"/>
    <p:sldId id="264" r:id="rId28"/>
    <p:sldId id="265" r:id="rId29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CC1"/>
    <a:srgbClr val="B8E1DD"/>
    <a:srgbClr val="00A99A"/>
    <a:srgbClr val="5F5F5F"/>
    <a:srgbClr val="70C8BE"/>
    <a:srgbClr val="9F6CA1"/>
    <a:srgbClr val="63CDF6"/>
    <a:srgbClr val="00AEEF"/>
    <a:srgbClr val="E31837"/>
    <a:srgbClr val="88C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12" y="7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7/16/2018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05FE2-EDE9-49F5-A20A-547CEF403024}" type="slidenum">
              <a:rPr lang="en-US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10287000" cy="5753100"/>
          </a:xfrm>
          <a:prstGeom prst="rect">
            <a:avLst/>
          </a:prstGeom>
          <a:solidFill>
            <a:srgbClr val="78BCC1"/>
          </a:solidFill>
          <a:ln>
            <a:noFill/>
          </a:ln>
        </p:spPr>
        <p:txBody>
          <a:bodyPr wrap="none" lIns="180000" tIns="18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032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en-US" sz="2400"/>
              <a:t>Juillet 2018</a:t>
            </a:r>
            <a:endParaRPr lang="fr-FR" altLang="en-US" sz="2400" dirty="0"/>
          </a:p>
          <a:p>
            <a:pPr eaLnBrk="1" hangingPunct="1"/>
            <a:r>
              <a:rPr lang="fr-FR" altLang="en-US" sz="2400" dirty="0">
                <a:solidFill>
                  <a:schemeClr val="bg1"/>
                </a:solidFill>
              </a:rPr>
              <a:t>Diapositives clés sur les données épidémiologiques</a:t>
            </a:r>
            <a:endParaRPr lang="fr-FR" altLang="en-US" sz="2400" dirty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100" dirty="0">
                  <a:latin typeface="Arial Bold" charset="0"/>
                </a:rPr>
                <a:t>Estimation du nombre d’adultes et d’enfants vivant avec le VIH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10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fr-FR" altLang="en-US" sz="2000" b="1" dirty="0"/>
                  <a:t>Total : </a:t>
                </a:r>
                <a:r>
                  <a:rPr lang="fr-FR" b="1"/>
                  <a:t>36,9 millions</a:t>
                </a:r>
                <a:r>
                  <a:rPr lang="fr-FR"/>
                  <a:t> </a:t>
                </a:r>
                <a:r>
                  <a:rPr lang="fr-FR" altLang="en-US" dirty="0">
                    <a:solidFill>
                      <a:srgbClr val="4D4D4D"/>
                    </a:solidFill>
                  </a:rPr>
                  <a:t>[31,1 millions – 43,9 millions]</a:t>
                </a:r>
                <a:endParaRPr lang="fr-FR" altLang="en-US" sz="200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220 000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[150 000 – 300 000]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6,1 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[4,4 millions – 8,1 millions]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Europe de l’Est </a:t>
                </a:r>
                <a:br/>
                <a:r>
                  <a:rPr lang="fr-FR" altLang="en-US" sz="1200" b="1" dirty="0"/>
                  <a:t>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1,4 million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[1,3 million – 1,6 million]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5,2 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[4,1 millions – 6,7 millions]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2,2 million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[1,9 million – 2,4 millions]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1,8 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[1,5 million – 2,3 millions]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19,6 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[17,5 millions – 22,0 millions]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310 000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[260 000 – 420 000]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altLang="en-US" sz="2100" spc="-30" dirty="0">
                  <a:latin typeface="Arial Bold" charset="0"/>
                </a:rPr>
                <a:t>Estimation du nombre d’adultes et d’enfants nouvellement infectés par le VIH </a:t>
              </a:r>
              <a:r>
                <a:rPr lang="en-US" altLang="en-US" sz="2100" b="1" spc="-30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100" spc="-3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fr-FR" altLang="en-US" sz="2000" b="1" dirty="0"/>
                  <a:t>Total : </a:t>
                </a:r>
                <a:r>
                  <a:rPr lang="fr-FR" b="1"/>
                  <a:t>1,8 million</a:t>
                </a:r>
                <a:r>
                  <a:rPr lang="fr-FR"/>
                  <a:t> </a:t>
                </a:r>
                <a:r>
                  <a:rPr lang="fr-FR" altLang="en-US" dirty="0">
                    <a:solidFill>
                      <a:srgbClr val="4D4D4D"/>
                    </a:solidFill>
                  </a:rPr>
                  <a:t>[1,4 million – 2,4 millions]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18 000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[10 000 – 31 000]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370 000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[220 000 – 570 000]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</a:t>
                </a:r>
                <a:br/>
                <a:r>
                  <a:rPr lang="fr-FR" altLang="en-US" sz="1200" b="1" dirty="0"/>
                  <a:t>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130 000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[120 000 – 150 000]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280 000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[210 000 – 390 000]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70 000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[57 000 – 84 000]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800 000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[650 000 – 1,0 million]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100 000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[77 000 – 130 000]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15 000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[11 000 – 26 000]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100" b="1" dirty="0">
                  <a:latin typeface="Arial Bold" panose="020B0704020202020204" pitchFamily="34" charset="0"/>
                </a:rPr>
                <a:t>Estimation du nombre de décès d’adultes et d’enfants liés au Sida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fr-FR" altLang="en-US" sz="2100" b="1" dirty="0">
                  <a:latin typeface="Arial Bold" panose="020B0704020202020204" pitchFamily="34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fr-FR" altLang="en-US" sz="2000" b="1" dirty="0">
                    <a:latin typeface="Arial Bold" panose="020B0704020202020204" pitchFamily="34" charset="0"/>
                  </a:rPr>
                  <a:t>Total : 940 000 </a:t>
                </a:r>
                <a:r>
                  <a:rPr lang="fr-FR" altLang="en-US" dirty="0">
                    <a:solidFill>
                      <a:srgbClr val="4D4D4D"/>
                    </a:solidFill>
                  </a:rPr>
                  <a:t>[670 000 – 1,3 million]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9800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[6 400 – 15 000]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280 000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[180 000 – 410 000]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</a:t>
                </a:r>
                <a:br/>
                <a:r>
                  <a:rPr lang="fr-FR" altLang="en-US" sz="1200" b="1" dirty="0"/>
                  <a:t>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34 000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[25 000 – 41 000]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170 000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[110 000 – 280 000]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4371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13 000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[9 900 – 18 000]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380 000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[300 000 – 510 000]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37 000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[26 000 – 51 000]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[7 100 – 17 000]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032AE43-FAFE-4A86-A6C3-2AB8AB3348A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100" b="1" dirty="0">
                  <a:latin typeface="Arial Bold" panose="020B0704020202020204" pitchFamily="34" charset="0"/>
                </a:rPr>
                <a:t>Estimation du nombre d’enfants (&lt;15 ans) vivant avec le VIH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panose="020B0704020202020204" pitchFamily="34" charset="0"/>
                  <a:sym typeface="Webdings" pitchFamily="18" charset="2"/>
                </a:rPr>
                <a:t></a:t>
              </a:r>
              <a:r>
                <a:rPr lang="fr-FR" altLang="en-US" sz="2100" b="1" dirty="0">
                  <a:latin typeface="Arial Bold" panose="020B0704020202020204" pitchFamily="34" charset="0"/>
                </a:rPr>
                <a:t> 2017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fr-FR" altLang="en-US" sz="2000" b="1" dirty="0">
                    <a:latin typeface="Arial Bold" panose="020B0704020202020204" pitchFamily="34" charset="0"/>
                  </a:rPr>
                  <a:t>Total : </a:t>
                </a:r>
                <a:r>
                  <a:rPr lang="fr-FR" b="1"/>
                  <a:t>1,8 million</a:t>
                </a:r>
                <a:r>
                  <a:rPr lang="fr-FR"/>
                  <a:t> </a:t>
                </a:r>
                <a:r>
                  <a:rPr lang="fr-FR" altLang="en-US" dirty="0">
                    <a:solidFill>
                      <a:srgbClr val="4D4D4D"/>
                    </a:solidFill>
                  </a:rPr>
                  <a:t>[1,3 million – 2,4 millions]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8200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[6 000 – 11 000]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500 000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[320 000 – 690 000]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</a:t>
                </a:r>
                <a:br/>
                <a:r>
                  <a:rPr lang="fr-FR" altLang="en-US" sz="1200" b="1" dirty="0"/>
                  <a:t>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110 000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[82 000 – 150 000]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1,2 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[880 000–1,4 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27 000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[19 000 – 36 000]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9900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[7400 – 15 000]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97451-9567-4A17-B01F-F6DCD373E8E9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>
                  <a:latin typeface="Arial Narrow" panose="020B0606020202030204" pitchFamily="34" charset="0"/>
                </a:rPr>
                <a:t>*Les estimations du nombre d’enfants ne sont pas publiées en raison des chiffres réduits.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E82EDC-1276-4F42-84D4-097791360836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fr-FR" altLang="en-US" sz="2100" spc="-30" dirty="0">
                  <a:latin typeface="Arial Bold" charset="0"/>
                </a:rPr>
                <a:t>Estimation du nombre d’enfants (&lt;15 ans) nouvellement infectés par le VIH </a:t>
              </a:r>
              <a:r>
                <a:rPr lang="en-US" altLang="en-US" sz="2100" b="1" spc="-30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100" spc="-3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fr-FR" altLang="en-US" sz="2000" b="1" dirty="0"/>
                  <a:t>Total : 180 000 </a:t>
                </a:r>
                <a:r>
                  <a:rPr lang="fr-FR" altLang="en-US" dirty="0">
                    <a:solidFill>
                      <a:srgbClr val="4D4D4D"/>
                    </a:solidFill>
                  </a:rPr>
                  <a:t>[110 000 – 260 000]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1300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[780 – 1900]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67 000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[36 000 – 100 000]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</a:t>
                </a:r>
                <a:br/>
                <a:r>
                  <a:rPr lang="fr-FR" altLang="en-US" sz="1200" b="1" dirty="0"/>
                  <a:t>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10 000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[7 400 – 14 000]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92 000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[61 000 – 130 000]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2400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[1 800 – 3 600]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 – 1900]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D2F4C63-E89C-4A1B-BFCB-62E0E8C7026B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>
                  <a:latin typeface="Arial Narrow" panose="020B0606020202030204" pitchFamily="34" charset="0"/>
                </a:rPr>
                <a:t>*Les estimations du nombre d’enfants ne sont pas publiées en raison des chiffres réduits.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5B6619-95A4-46F1-A105-CF857818834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Estimation du nombre de décès d’enfants</a:t>
              </a:r>
              <a:r>
                <a:rPr lang="fr-FR" altLang="en-US" sz="2100" dirty="0">
                  <a:latin typeface="Arial Bold" charset="0"/>
                </a:rPr>
                <a:t> (&lt;15 ans) liés au Sida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100" dirty="0">
                  <a:latin typeface="Arial Bold" charset="0"/>
                </a:rPr>
                <a:t> 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fr-FR" altLang="en-US" sz="2000" b="1" dirty="0"/>
                  <a:t>Total : 110 000 </a:t>
                </a:r>
                <a:r>
                  <a:rPr lang="fr-FR" altLang="en-US" dirty="0">
                    <a:solidFill>
                      <a:srgbClr val="4D4D4D"/>
                    </a:solidFill>
                  </a:rPr>
                  <a:t>[63 000 – 160 000]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Moyen-Orient et Afrique du Nord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800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[500 – 1 200]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l'Ouest et du Centre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45 000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[24 000 – 69 000]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Europe de l’Est </a:t>
                </a:r>
                <a:br/>
                <a:r>
                  <a:rPr lang="fr-FR" altLang="en-US" sz="1200" b="1" dirty="0"/>
                  <a:t>et Asie centrale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Asie et Pacifique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6400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[4100 – 10 000]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du Nord et Europe occidentale et centrale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Afrique de l'Est et du Sud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52 000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[31 000 – 78 000]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Amérique latine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1700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[1 200 – 2 600]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fr-FR" altLang="en-US" sz="1200" b="1" dirty="0"/>
                  <a:t>Caraïbes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fr-FR" altLang="en-US" sz="1400" b="1" dirty="0"/>
                  <a:t>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fr-FR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 – 1 300]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>
                  <a:latin typeface="Arial Narrow" panose="020B0606020202030204" pitchFamily="34" charset="0"/>
                </a:rPr>
                <a:t>*Les estimations du nombre d’enfants ne sont pas publiées en raison des chiffres réduits.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6425" y="730250"/>
            <a:ext cx="9585325" cy="4768850"/>
            <a:chOff x="606425" y="730250"/>
            <a:chExt cx="9585325" cy="476885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665537" cy="384194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ts val="2125"/>
                </a:lnSpc>
                <a:defRPr/>
              </a:pPr>
              <a:r>
                <a:rPr lang="fr-FR" altLang="en-US" sz="1600" dirty="0"/>
                <a:t>36,9 millions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[31,1 millions – 43,9 millions]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fr-FR" altLang="en-US" sz="1600" dirty="0"/>
                <a:t>35,1 millions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[29,6 millions – 41,7 millions]</a:t>
              </a:r>
              <a:endParaRPr lang="fr-FR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fr-FR"/>
                <a:t>18,2 millions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[15,6 millions – 21,4 millions]</a:t>
              </a:r>
              <a:endParaRPr lang="fr-FR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fr-FR" altLang="en-US" sz="1600" dirty="0"/>
                <a:t>1,8 million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[1,3 million – 2,4 millions]</a:t>
              </a:r>
            </a:p>
            <a:p>
              <a:pPr>
                <a:lnSpc>
                  <a:spcPts val="2125"/>
                </a:lnSpc>
                <a:defRPr/>
              </a:pPr>
              <a:endParaRPr lang="fr-FR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fr-FR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fr-FR" altLang="en-US" sz="1600" dirty="0"/>
                <a:t>1,8 million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[1,4 million – 2,4 millions]</a:t>
              </a:r>
              <a:br/>
              <a:r>
                <a:rPr lang="fr-FR" altLang="en-US" sz="1600" dirty="0"/>
                <a:t>1,6 million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[1,3 million – 2,1 millions] 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fr-FR" altLang="en-US" sz="1600" dirty="0">
                  <a:solidFill>
                    <a:srgbClr val="000000"/>
                  </a:solidFill>
                </a:rPr>
                <a:t>180 000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[110 000 – 260 000]</a:t>
              </a:r>
            </a:p>
            <a:p>
              <a:pPr>
                <a:lnSpc>
                  <a:spcPts val="2125"/>
                </a:lnSpc>
                <a:defRPr/>
              </a:pPr>
              <a:endParaRPr lang="fr-FR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endParaRPr lang="fr-FR" altLang="en-US" sz="1600" dirty="0">
                <a:ea typeface="MS PGothic" pitchFamily="34" charset="-128"/>
                <a:cs typeface="Arial" charset="0"/>
              </a:endParaRPr>
            </a:p>
            <a:p>
              <a:pPr>
                <a:lnSpc>
                  <a:spcPts val="2125"/>
                </a:lnSpc>
                <a:defRPr/>
              </a:pPr>
              <a:r>
                <a:rPr lang="fr-FR" altLang="en-US" sz="1600" dirty="0"/>
                <a:t>940 000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[670 000 – 1,3 million]</a:t>
              </a:r>
              <a:br/>
              <a:r>
                <a:rPr lang="fr-FR" altLang="en-US" sz="1600" dirty="0"/>
                <a:t>830 000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[590 000 – 1,2 million]</a:t>
              </a:r>
            </a:p>
            <a:p>
              <a:pPr>
                <a:lnSpc>
                  <a:spcPts val="2125"/>
                </a:lnSpc>
                <a:defRPr/>
              </a:pPr>
              <a:r>
                <a:rPr lang="fr-FR" altLang="en-US" sz="1600" dirty="0"/>
                <a:t>110 000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[63 000 – 160 000]</a:t>
              </a:r>
              <a:endParaRPr lang="fr-FR" altLang="en-US" sz="1600" dirty="0">
                <a:solidFill>
                  <a:srgbClr val="7F7F7F"/>
                </a:solidFill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63988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b="1">
                  <a:latin typeface="Arial Bold" charset="0"/>
                </a:rPr>
                <a:t>Nombre de personnes vivant avec le VIH</a:t>
              </a: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24643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b="1" dirty="0">
                  <a:latin typeface="Arial Bold" charset="0"/>
                </a:rPr>
                <a:t>Personnes nouvellement infectées </a:t>
              </a:r>
            </a:p>
            <a:p>
              <a:pPr eaLnBrk="1" hangingPunct="1"/>
              <a:r>
                <a:rPr lang="fr-FR" altLang="en-US" b="1" dirty="0">
                  <a:latin typeface="Arial Bold" charset="0"/>
                </a:rPr>
                <a:t>par le VIH en 2017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86288"/>
              <a:ext cx="24860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b="1" dirty="0">
                  <a:latin typeface="Arial Bold" charset="0"/>
                </a:rPr>
                <a:t>Décès liés au sida en 2017</a:t>
              </a: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chemeClr val="accent2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552825" y="1628775"/>
              <a:ext cx="2360613" cy="387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Adultes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Femmes (plus de 15 ans)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Enfants (&lt;15 ans)</a:t>
              </a:r>
            </a:p>
            <a:p>
              <a:pPr algn="r" eaLnBrk="1" hangingPunct="1">
                <a:lnSpc>
                  <a:spcPts val="2125"/>
                </a:lnSpc>
              </a:pPr>
              <a:endParaRPr lang="fr-FR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fr-FR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Adultes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Enfants (&lt;15 ans)</a:t>
              </a:r>
            </a:p>
            <a:p>
              <a:pPr algn="r" eaLnBrk="1" hangingPunct="1">
                <a:lnSpc>
                  <a:spcPts val="2125"/>
                </a:lnSpc>
              </a:pPr>
              <a:endParaRPr lang="fr-FR" altLang="en-US" sz="1600" dirty="0"/>
            </a:p>
            <a:p>
              <a:pPr algn="r" eaLnBrk="1" hangingPunct="1">
                <a:lnSpc>
                  <a:spcPts val="2125"/>
                </a:lnSpc>
              </a:pPr>
              <a:endParaRPr lang="fr-FR" altLang="en-US" sz="1600" dirty="0"/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Total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Adultes</a:t>
              </a:r>
            </a:p>
            <a:p>
              <a:pPr algn="r" eaLnBrk="1" hangingPunct="1">
                <a:lnSpc>
                  <a:spcPts val="2125"/>
                </a:lnSpc>
              </a:pPr>
              <a:r>
                <a:rPr lang="fr-FR" altLang="en-US" sz="1600" dirty="0"/>
                <a:t>Enfants (&lt;15 ans)</a:t>
              </a: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Vue d’ensemble de l’épidémie de sida</a:t>
              </a:r>
              <a:r>
                <a:rPr lang="fr-FR" altLang="en-US" sz="2200" dirty="0">
                  <a:latin typeface="Arial Bold" charset="0"/>
                </a:rPr>
                <a:t>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200" dirty="0">
                  <a:latin typeface="Arial Bold" charset="0"/>
                </a:rPr>
                <a:t>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39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fr-FR" altLang="en-US" b="1" dirty="0">
                  <a:latin typeface="Arial Bold" charset="0"/>
                </a:rPr>
                <a:t>Personnes vivant avec le VIH</a:t>
              </a:r>
              <a:r>
                <a:rPr lang="en-US"/>
                <a:t>	</a:t>
              </a:r>
              <a:r>
                <a:rPr lang="fr-FR"/>
                <a:t>36,9 millions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[31,1 millions – 43,9 millions]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fr-FR" altLang="en-US" b="1" dirty="0">
                  <a:latin typeface="Arial Bold" charset="0"/>
                </a:rPr>
                <a:t>Nouvelles infections à VIH en 2017 </a:t>
              </a:r>
              <a:r>
                <a:rPr lang="en-US"/>
                <a:t>	</a:t>
              </a:r>
              <a:r>
                <a:rPr lang="fr-FR"/>
                <a:t>1,8 million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[1,4 million – 2,4 millions]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fr-FR" altLang="en-US" b="1" dirty="0">
                  <a:latin typeface="Arial Bold" charset="0"/>
                </a:rPr>
                <a:t>Décès liés au sida en 2017</a:t>
              </a:r>
              <a:r>
                <a:rPr lang="en-US"/>
                <a:t>	</a:t>
              </a:r>
              <a:r>
                <a:rPr lang="fr-FR"/>
                <a:t>940 000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[670 000 – 1,3 million]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200" dirty="0">
                  <a:latin typeface="Arial Bold" charset="0"/>
                </a:rPr>
                <a:t>Estimations mondiales pour les adultes et les enfants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/>
                <a:t> </a:t>
              </a:r>
              <a:r>
                <a:rPr lang="fr-FR" altLang="en-US" sz="2200" dirty="0">
                  <a:latin typeface="Arial Bold" charset="0"/>
                </a:rPr>
                <a:t>2017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3902075"/>
            <a:chOff x="606425" y="730250"/>
            <a:chExt cx="9585325" cy="3902075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03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fr-FR" altLang="en-US" b="1" dirty="0"/>
                <a:t>Environ 66 % en Afrique subsaharienne</a:t>
              </a:r>
            </a:p>
            <a:p>
              <a:pPr eaLnBrk="1" hangingPunct="1">
                <a:spcAft>
                  <a:spcPct val="1000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fr-FR" altLang="en-US" b="1" dirty="0"/>
                <a:t>Environ 500 parmi les enfants âgés de moins de 15 ans</a:t>
              </a:r>
            </a:p>
            <a:p>
              <a:pPr eaLnBrk="1" hangingPunct="1">
                <a:spcAft>
                  <a:spcPts val="900"/>
                </a:spcAft>
                <a:buClr>
                  <a:schemeClr val="accent2"/>
                </a:buClr>
                <a:buFont typeface="Wingdings" pitchFamily="2" charset="2"/>
                <a:buChar char="§"/>
              </a:pPr>
              <a:r>
                <a:rPr lang="fr-FR" altLang="en-US" b="1" dirty="0"/>
                <a:t>Environ 4 400 sont des adultes âgés de 15 ans et plus, parmi lesquels :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fr-FR" altLang="en-US" sz="1400" b="1" dirty="0"/>
                <a:t>─ près de 43 % sont des femmes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fr-FR" altLang="en-US" sz="1400" b="1" dirty="0"/>
                <a:t>─ environ 33 % sont des jeunes (15 à 24 ans)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</a:pPr>
              <a:r>
                <a:rPr lang="fr-FR" altLang="en-US" sz="1400" b="1" dirty="0"/>
                <a:t>─ environ 19% sont des jeunes femmes (15 à 24 ans)</a:t>
              </a:r>
            </a:p>
            <a:p>
              <a:pPr lvl="1">
                <a:lnSpc>
                  <a:spcPct val="120000"/>
                </a:lnSpc>
              </a:pPr>
              <a:endParaRPr lang="fr-FR" altLang="en-US" sz="1500" b="1" dirty="0"/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200" dirty="0">
                  <a:latin typeface="Arial Bold" charset="0"/>
                </a:rPr>
                <a:t>Environ 5 000 nouvelles infections à VIH (adultes et enfants) par jour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200" dirty="0">
                  <a:latin typeface="Arial Bold" charset="0"/>
                </a:rPr>
                <a:t> 2017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111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6425" y="730250"/>
            <a:ext cx="9585325" cy="2846388"/>
            <a:chOff x="606425" y="730250"/>
            <a:chExt cx="9585325" cy="2846388"/>
          </a:xfrm>
        </p:grpSpPr>
        <p:sp>
          <p:nvSpPr>
            <p:cNvPr id="8194" name="Text Box 9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30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fr-FR" altLang="en-US" b="1" dirty="0">
                  <a:latin typeface="Arial Bold" charset="0"/>
                </a:rPr>
                <a:t>Enfants vivant avec le VIH</a:t>
              </a:r>
              <a:r>
                <a:rPr lang="en-US"/>
                <a:t>	</a:t>
              </a:r>
              <a:r>
                <a:rPr lang="fr-FR"/>
                <a:t>1,8 million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[1,3 million – 2,4 millions]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fr-FR" altLang="en-US" b="1" dirty="0">
                  <a:latin typeface="Arial Bold" charset="0"/>
                </a:rPr>
                <a:t>Nouvelles infections à VIH en 2017 </a:t>
              </a:r>
              <a:r>
                <a:rPr lang="en-US"/>
                <a:t>	</a:t>
              </a:r>
              <a:r>
                <a:rPr lang="fr-FR"/>
                <a:t>180 000</a:t>
              </a:r>
              <a:r>
                <a:rPr lang="fr-FR" altLang="en-US" sz="1600" dirty="0">
                  <a:solidFill>
                    <a:srgbClr val="7F7F7F"/>
                  </a:solidFill>
                </a:rPr>
                <a:t>[110 000 – 260 000]</a:t>
              </a:r>
            </a:p>
            <a:p>
              <a:pPr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</a:pPr>
              <a:r>
                <a:rPr lang="fr-FR" altLang="en-US" b="1" dirty="0">
                  <a:latin typeface="Arial Bold" charset="0"/>
                </a:rPr>
                <a:t>Décès liés au sida en 2017</a:t>
              </a:r>
              <a:r>
                <a:rPr lang="en-US"/>
                <a:t>	</a:t>
              </a:r>
              <a:r>
                <a:rPr lang="fr-FR"/>
                <a:t>110 000 </a:t>
              </a:r>
              <a:r>
                <a:rPr lang="fr-FR" altLang="en-US" sz="1600" dirty="0">
                  <a:solidFill>
                    <a:srgbClr val="7F7F7F"/>
                  </a:solidFill>
                </a:rPr>
                <a:t>[63 000 – 160 000]</a:t>
              </a:r>
            </a:p>
          </p:txBody>
        </p:sp>
        <p:sp>
          <p:nvSpPr>
            <p:cNvPr id="8195" name="Line 7"/>
            <p:cNvSpPr>
              <a:spLocks noChangeShapeType="1"/>
            </p:cNvSpPr>
            <p:nvPr/>
          </p:nvSpPr>
          <p:spPr bwMode="auto">
            <a:xfrm>
              <a:off x="1201738" y="2449513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Line 7"/>
            <p:cNvSpPr>
              <a:spLocks noChangeShapeType="1"/>
            </p:cNvSpPr>
            <p:nvPr/>
          </p:nvSpPr>
          <p:spPr bwMode="auto">
            <a:xfrm>
              <a:off x="1203325" y="3079750"/>
              <a:ext cx="837882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Estimations mondiales pour les enfants</a:t>
              </a:r>
              <a:r>
                <a:rPr lang="fr-FR" altLang="en-US" sz="2200" dirty="0">
                  <a:latin typeface="Arial Bold" charset="0"/>
                </a:rPr>
                <a:t> (&lt;15 ans)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200" dirty="0">
                  <a:latin typeface="Arial Bold" charset="0"/>
                </a:rPr>
                <a:t> 2017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lnSpc>
                  <a:spcPct val="125000"/>
                </a:lnSpc>
              </a:pPr>
              <a:r>
                <a:rPr lang="fr-FR" altLang="en-US" sz="800"/>
                <a:t>Les fourchettes entourant les estimations dans ce tableau définissent les limites dans lesquelles les chiffres réels se situent, sur la base des meilleures informations disponibles.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200" dirty="0">
                  <a:latin typeface="Arial Bold" charset="0"/>
                </a:rPr>
                <a:t>Statistiques et caractéristiques régionales - VIH et sida </a:t>
              </a:r>
              <a:r>
                <a:rPr lang="en-US" altLang="en-US" sz="22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200" dirty="0">
                  <a:latin typeface="Arial Bold" charset="0"/>
                </a:rPr>
                <a:t> 2017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fr-FR" altLang="en-US" sz="1200" b="1" dirty="0"/>
                <a:t>Adultes et enfants nouvellement infectés par le VIH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fr-FR" altLang="en-US" sz="1200" b="1" dirty="0"/>
                <a:t>Adultes et enfants vivant avec le VIH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fr-FR" altLang="en-US" sz="1200" b="1" dirty="0"/>
                <a:t>Adultes et enfants </a:t>
              </a:r>
            </a:p>
            <a:p>
              <a:pPr algn="ctr" fontAlgn="ctr"/>
              <a:r>
                <a:rPr lang="fr-FR" altLang="en-US" sz="1200" b="1" dirty="0"/>
                <a:t>Décès liés au Sida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1300" b="1"/>
                <a:t>TOTAL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400" dirty="0"/>
                <a:t>36,9 million</a:t>
              </a:r>
            </a:p>
            <a:p>
              <a:pPr algn="r" eaLnBrk="1" hangingPunct="1"/>
              <a:r>
                <a:rPr lang="fr-FR" altLang="en-US" sz="1000" dirty="0">
                  <a:solidFill>
                    <a:srgbClr val="4D4D4D"/>
                  </a:solidFill>
                </a:rPr>
                <a:t>[31,1 millions – 43,9 millions]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400" dirty="0"/>
                <a:t>1,8 million</a:t>
              </a:r>
            </a:p>
            <a:p>
              <a:pPr algn="r" eaLnBrk="1" hangingPunct="1"/>
              <a:r>
                <a:rPr lang="fr-FR" altLang="en-US" sz="1000" dirty="0">
                  <a:solidFill>
                    <a:srgbClr val="4D4D4D"/>
                  </a:solidFill>
                </a:rPr>
                <a:t>[1,4 million – 2,4 millions]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400" dirty="0">
                  <a:solidFill>
                    <a:srgbClr val="000000"/>
                  </a:solidFill>
                </a:rPr>
                <a:t>940 000</a:t>
              </a:r>
            </a:p>
            <a:p>
              <a:pPr algn="r" eaLnBrk="1" hangingPunct="1"/>
              <a:r>
                <a:rPr lang="fr-FR" altLang="en-US" sz="1000" dirty="0">
                  <a:solidFill>
                    <a:srgbClr val="4D4D4D"/>
                  </a:solidFill>
                </a:rPr>
                <a:t>[670 000 – 1,3 million]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1300" b="1" dirty="0"/>
                <a:t>Moyen-Orient et Afrique du Nord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220 000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[150 000 – 300 000]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18 000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[10 000 – 31 000]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9800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[6 400 – 15 000]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1300" b="1" dirty="0"/>
                <a:t>Asie et Pacifique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5,2 million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[4,1 millions – 6,7 millions]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280 000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[210 000 – 390 000]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170 000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[110 000 – 280 000]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1300" b="1" dirty="0"/>
                <a:t>Europe de l’Est et Asie centrale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1,4 million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[1,3 million – 1,6 million]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130 000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[120 000 – 150 000]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34 000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[25 000 – 41 000]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fr-FR" altLang="en-US" sz="1300" b="1" dirty="0"/>
                <a:t>Afrique de l'Ouest et du Centre</a:t>
              </a:r>
              <a:endParaRPr lang="fr-FR" altLang="en-US" sz="1300" dirty="0"/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6,1 million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[4,4 millions – 8,1 millions]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370 000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[220 000 – 570 000]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280 000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[180 000 – 410 000]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1300" b="1" dirty="0"/>
                <a:t>Europe occidentale et centrale et</a:t>
              </a:r>
            </a:p>
            <a:p>
              <a:pPr eaLnBrk="1" hangingPunct="1"/>
              <a:r>
                <a:rPr lang="fr-FR" altLang="en-US" sz="1300" b="1" dirty="0"/>
                <a:t>Amérique du Nord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2,2 million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[1,9 million – 2,4 millions]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70 000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[57 000 – 84 000]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13 000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[9 900 – 18 000]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fr-FR" altLang="en-US" sz="1300" b="1" dirty="0"/>
                <a:t>Afrique de l'Est et du Sud</a:t>
              </a:r>
              <a:endParaRPr lang="fr-FR" altLang="en-US" sz="1300" dirty="0"/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19,6 million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[17,5 millions – 22,0 millions]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800 000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[650 000 – 1,0 million]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380 000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[300 000 – 510 000]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fr-FR" altLang="en-US" sz="1300" b="1" dirty="0"/>
                <a:t>Amérique latine </a:t>
              </a:r>
              <a:endParaRPr lang="fr-FR" altLang="en-US" sz="1300" dirty="0"/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1,8 million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[1,5 million – 2,3 millions]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100 000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[77 000 – 130 000]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37 000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[26 000 – 51 000]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fontAlgn="ctr"/>
              <a:r>
                <a:rPr lang="fr-FR" altLang="en-US" sz="1300" b="1" dirty="0"/>
                <a:t>Caraïbes </a:t>
              </a:r>
              <a:endParaRPr lang="fr-FR" altLang="en-US" sz="1300" dirty="0"/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310 000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[260 000 – 420 000]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15 000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[11 000 – 26 000]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r" eaLnBrk="1" hangingPunct="1"/>
              <a:r>
                <a:rPr lang="fr-FR" altLang="en-US" sz="1200" dirty="0"/>
                <a:t>10 000</a:t>
              </a:r>
            </a:p>
            <a:p>
              <a:pPr algn="r" eaLnBrk="1" hangingPunct="1"/>
              <a:r>
                <a:rPr lang="fr-FR" altLang="en-US" sz="900" dirty="0">
                  <a:solidFill>
                    <a:srgbClr val="4D4D4D"/>
                  </a:solidFill>
                </a:rPr>
                <a:t>[7 100 – 17 000]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402E363-BCBC-467C-9739-D6FDC0EE0F72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05CAD7F1-070C-4493-A593-A55B67C84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 altLang="en-US" sz="2100" dirty="0">
                  <a:latin typeface="Arial Bold" charset="0"/>
                </a:rPr>
                <a:t>Estimation du nombre d’adultes et d’enfants vivant avec le VIH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BD4A4BE-BAF6-431D-9597-05FB48F575F7}"/>
                </a:ext>
              </a:extLst>
            </p:cNvPr>
            <p:cNvGrpSpPr/>
            <p:nvPr/>
          </p:nvGrpSpPr>
          <p:grpSpPr>
            <a:xfrm>
              <a:off x="2160000" y="5310000"/>
              <a:ext cx="4516907" cy="307777"/>
              <a:chOff x="2340000" y="1800000"/>
              <a:chExt cx="4516907" cy="307777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700000" y="1800000"/>
                <a:ext cx="41569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Estimation du nombre d’adultes et d’enfants vivant avec le VIH</a:t>
                </a:r>
                <a:endPara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340000" y="1953888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AB0C8F4-8038-48B7-ADA4-5A1442B71201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2070000"/>
              <a:chExt cx="2195759" cy="307777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2700000" y="2070000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Plage d’incertitude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40000" y="2142000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32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B8CC447-BE29-4EF8-BE44-A7B5B73AB88F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E33BCD8-1EF7-4436-8C24-FA49C7807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Adultes et enfants nouvellement infectés par le VIH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6B04D97-D83A-40C5-AA9A-02E008107321}"/>
                </a:ext>
              </a:extLst>
            </p:cNvPr>
            <p:cNvGrpSpPr/>
            <p:nvPr/>
          </p:nvGrpSpPr>
          <p:grpSpPr>
            <a:xfrm>
              <a:off x="2160000" y="5310000"/>
              <a:ext cx="3970284" cy="307777"/>
              <a:chOff x="2340000" y="4077072"/>
              <a:chExt cx="3970284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700000" y="4077072"/>
                <a:ext cx="36102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Adultes et enfants nouvellement infectés par le VIH</a:t>
                </a:r>
                <a:endPara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340000" y="4230960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EB9EC93-594E-4F97-8C80-5A7D427F5EBC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4347072"/>
              <a:chExt cx="2195759" cy="3077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00000" y="4347072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Plage d’incertitude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0000" y="4419072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580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4138C41-8608-4985-B1A3-B87E05B34D3A}"/>
              </a:ext>
            </a:extLst>
          </p:cNvPr>
          <p:cNvGrpSpPr/>
          <p:nvPr/>
        </p:nvGrpSpPr>
        <p:grpSpPr>
          <a:xfrm>
            <a:off x="606425" y="730250"/>
            <a:ext cx="9585325" cy="5193527"/>
            <a:chOff x="606425" y="730250"/>
            <a:chExt cx="9585325" cy="5193527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A54AF3D-E803-458E-B315-4BD794F60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530000"/>
              <a:ext cx="7004911" cy="3615241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fr-FR"/>
                <a:t>Décès d’adultes et d’enfants liés au Sida</a:t>
              </a:r>
              <a:r>
                <a:rPr lang="fr-FR" altLang="en-US" sz="2100" dirty="0">
                  <a:latin typeface="Arial Bold" charset="0"/>
                </a:rPr>
                <a:t> </a:t>
              </a:r>
              <a:r>
                <a:rPr lang="en-US" altLang="en-US" sz="2100" b="1" dirty="0">
                  <a:solidFill>
                    <a:srgbClr val="E31837"/>
                  </a:solidFill>
                  <a:latin typeface="Arial Bold" charset="0"/>
                  <a:sym typeface="Webdings" pitchFamily="18" charset="2"/>
                </a:rPr>
                <a:t></a:t>
              </a:r>
              <a:r>
                <a:rPr lang="fr-FR" altLang="en-US" sz="2100" dirty="0">
                  <a:latin typeface="Arial Bold" charset="0"/>
                </a:rPr>
                <a:t> 1990–2017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D58A964-82D5-41A5-A9EE-C2A5DACABDDC}"/>
                </a:ext>
              </a:extLst>
            </p:cNvPr>
            <p:cNvGrpSpPr/>
            <p:nvPr/>
          </p:nvGrpSpPr>
          <p:grpSpPr>
            <a:xfrm>
              <a:off x="2160000" y="5310000"/>
              <a:ext cx="3312796" cy="307777"/>
              <a:chOff x="2340000" y="1800000"/>
              <a:chExt cx="3312796" cy="3077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700000" y="1800000"/>
                <a:ext cx="29527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Décès d’adultes et d’enfants liés au Sida</a:t>
                </a:r>
                <a:endPara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2340000" y="1953888"/>
                <a:ext cx="270000" cy="1"/>
              </a:xfrm>
              <a:prstGeom prst="line">
                <a:avLst/>
              </a:prstGeom>
              <a:ln w="63500">
                <a:solidFill>
                  <a:srgbClr val="78BCC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7CBD25-29E6-4B13-87BD-00BC01D62C39}"/>
                </a:ext>
              </a:extLst>
            </p:cNvPr>
            <p:cNvGrpSpPr/>
            <p:nvPr/>
          </p:nvGrpSpPr>
          <p:grpSpPr>
            <a:xfrm>
              <a:off x="2160000" y="5616000"/>
              <a:ext cx="2195759" cy="307777"/>
              <a:chOff x="2340000" y="2070000"/>
              <a:chExt cx="2195759" cy="3077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700000" y="2070000"/>
                <a:ext cx="18357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Plage d’incertitude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340000" y="2142000"/>
                <a:ext cx="270000" cy="144000"/>
              </a:xfrm>
              <a:prstGeom prst="rect">
                <a:avLst/>
              </a:prstGeom>
              <a:solidFill>
                <a:srgbClr val="B8E1DD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290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1EBB42E9F3468CA9ACD49F64F162" ma:contentTypeVersion="8" ma:contentTypeDescription="Create a new document." ma:contentTypeScope="" ma:versionID="e0c39572bdd2c9a4d73f9f3e31db73eb">
  <xsd:schema xmlns:xsd="http://www.w3.org/2001/XMLSchema" xmlns:xs="http://www.w3.org/2001/XMLSchema" xmlns:p="http://schemas.microsoft.com/office/2006/metadata/properties" xmlns:ns2="c787a22a-65dd-4371-8b48-c17eeb9dd2a6" xmlns:ns3="6034ea42-cc56-4b5c-b72b-8ca3661c6ee8" targetNamespace="http://schemas.microsoft.com/office/2006/metadata/properties" ma:root="true" ma:fieldsID="093ddd91e313f59c9bc6e611f946f69d" ns2:_="" ns3:_="">
    <xsd:import namespace="c787a22a-65dd-4371-8b48-c17eeb9dd2a6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7a22a-65dd-4371-8b48-c17eeb9dd2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2ddeef39-65d3-4660-94f2-f063f949c57e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10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6B090F9C-AD00-4686-A133-FF7D938439BE}"/>
</file>

<file path=customXml/itemProps4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7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4460</TotalTime>
  <Words>657</Words>
  <Application>Microsoft Office PowerPoint</Application>
  <PresentationFormat>35mm Slides</PresentationFormat>
  <Paragraphs>281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PGothic</vt:lpstr>
      <vt:lpstr>MS PGothic</vt:lpstr>
      <vt:lpstr>Arial</vt:lpstr>
      <vt:lpstr>Arial Bold</vt:lpstr>
      <vt:lpstr>Arial Narrow</vt:lpstr>
      <vt:lpstr>Calibri</vt:lpstr>
      <vt:lpstr>Webdings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LEVCHENKO, Roman</cp:lastModifiedBy>
  <cp:revision>240</cp:revision>
  <cp:lastPrinted>2017-07-03T13:06:20Z</cp:lastPrinted>
  <dcterms:created xsi:type="dcterms:W3CDTF">2011-11-02T09:59:30Z</dcterms:created>
  <dcterms:modified xsi:type="dcterms:W3CDTF">2018-07-16T12:29:07Z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0x0101008E471EBB42E9F3468CA9ACD49F64F162</vt:lpwstr>
  </property>
</Properties>
</file>