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4"/>
  </p:sldMasterIdLst>
  <p:notesMasterIdLst>
    <p:notesMasterId r:id="rId30"/>
  </p:notesMasterIdLst>
  <p:sldIdLst>
    <p:sldId id="256" r:id="rId15"/>
    <p:sldId id="272" r:id="rId16"/>
    <p:sldId id="258" r:id="rId17"/>
    <p:sldId id="273" r:id="rId18"/>
    <p:sldId id="267" r:id="rId19"/>
    <p:sldId id="268" r:id="rId20"/>
    <p:sldId id="277" r:id="rId21"/>
    <p:sldId id="278" r:id="rId22"/>
    <p:sldId id="279" r:id="rId23"/>
    <p:sldId id="260" r:id="rId24"/>
    <p:sldId id="261" r:id="rId25"/>
    <p:sldId id="270" r:id="rId26"/>
    <p:sldId id="263" r:id="rId27"/>
    <p:sldId id="264" r:id="rId28"/>
    <p:sldId id="265" r:id="rId29"/>
  </p:sldIdLst>
  <p:sldSz cx="10287000" cy="6858000" type="35mm"/>
  <p:notesSz cx="6808788" cy="9940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CC1"/>
    <a:srgbClr val="B8E1DD"/>
    <a:srgbClr val="00A99A"/>
    <a:srgbClr val="5F5F5F"/>
    <a:srgbClr val="70C8BE"/>
    <a:srgbClr val="9F6CA1"/>
    <a:srgbClr val="63CDF6"/>
    <a:srgbClr val="00AEEF"/>
    <a:srgbClr val="E31837"/>
    <a:srgbClr val="88C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612" y="78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10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slide" Target="slides/slide5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Master" Target="slideMasters/slideMaster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DC142D-4652-4010-A738-31F642784F92}" type="datetimeFigureOut">
              <a:rPr lang="en-US" smtClean="0"/>
              <a:t>7/16/2018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9600" y="746125"/>
            <a:ext cx="55895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05FE2-EDE9-49F5-A20A-547CEF403024}" type="slidenum">
              <a:rPr lang="en-US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8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05FE2-EDE9-49F5-A20A-547CEF403024}" type="slidenum">
              <a:rPr lang="en-US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7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8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5225"/>
            <a:ext cx="24003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14725" y="6245225"/>
            <a:ext cx="325755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1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6165850"/>
            <a:ext cx="1941512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0287000" cy="5753100"/>
          </a:xfrm>
          <a:prstGeom prst="rect">
            <a:avLst/>
          </a:prstGeom>
          <a:solidFill>
            <a:srgbClr val="78BCC1"/>
          </a:solidFill>
          <a:ln>
            <a:noFill/>
          </a:ln>
        </p:spPr>
        <p:txBody>
          <a:bodyPr wrap="none" lIns="180000" tIns="180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24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534988" y="404813"/>
            <a:ext cx="4032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altLang="en-US" sz="2400"/>
              <a:t>Juillet 2018</a:t>
            </a:r>
            <a:endParaRPr lang="fr-FR" altLang="en-US" sz="2400" dirty="0"/>
          </a:p>
          <a:p>
            <a:pPr eaLnBrk="1" hangingPunct="1"/>
            <a:r>
              <a:rPr lang="fr-FR" altLang="en-US" sz="2400" dirty="0">
                <a:solidFill>
                  <a:schemeClr val="bg1"/>
                </a:solidFill>
              </a:rPr>
              <a:t>Diapositives clés sur les données épidémiologiques</a:t>
            </a:r>
            <a:endParaRPr lang="fr-FR" altLang="en-US" sz="2400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D10DF8E-0E87-470B-94D8-36472727B397}"/>
              </a:ext>
            </a:extLst>
          </p:cNvPr>
          <p:cNvGrpSpPr/>
          <p:nvPr/>
        </p:nvGrpSpPr>
        <p:grpSpPr>
          <a:xfrm>
            <a:off x="606425" y="730250"/>
            <a:ext cx="9585325" cy="5118238"/>
            <a:chOff x="606425" y="730250"/>
            <a:chExt cx="9585325" cy="5118238"/>
          </a:xfrm>
        </p:grpSpPr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dirty="0">
                  <a:latin typeface="Arial Bold" charset="0"/>
                </a:rPr>
                <a:t>Estimation du nombre d’adultes et d’enfants vivant avec le VIH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10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5FB83C7-44FF-41C1-A9F4-B57F0CB3C7FE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08488"/>
              <a:chOff x="1246894" y="1504950"/>
              <a:chExt cx="8029861" cy="4408488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0243" name="Rectangle 2"/>
              <p:cNvSpPr>
                <a:spLocks noChangeArrowheads="1"/>
              </p:cNvSpPr>
              <p:nvPr/>
            </p:nvSpPr>
            <p:spPr bwMode="auto">
              <a:xfrm>
                <a:off x="1555750" y="5516563"/>
                <a:ext cx="7418388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4572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1" hangingPunct="1"/>
                <a:r>
                  <a:rPr lang="fr-FR" altLang="en-US" sz="2000" b="1" dirty="0"/>
                  <a:t>Total : </a:t>
                </a:r>
                <a:r>
                  <a:rPr lang="fr-FR" b="1"/>
                  <a:t>36,9 millions</a:t>
                </a:r>
                <a:r>
                  <a:rPr lang="fr-FR"/>
                  <a:t> </a:t>
                </a:r>
                <a:r>
                  <a:rPr lang="fr-FR" altLang="en-US" dirty="0">
                    <a:solidFill>
                      <a:srgbClr val="4D4D4D"/>
                    </a:solidFill>
                  </a:rPr>
                  <a:t>[31,1 millions – 43,9 millions]</a:t>
                </a:r>
                <a:endParaRPr lang="fr-FR" altLang="en-US" sz="2000" dirty="0">
                  <a:solidFill>
                    <a:srgbClr val="7F7F7F"/>
                  </a:solidFill>
                </a:endParaRPr>
              </a:p>
            </p:txBody>
          </p:sp>
          <p:sp>
            <p:nvSpPr>
              <p:cNvPr id="10244" name="Rectangle 27"/>
              <p:cNvSpPr>
                <a:spLocks noChangeArrowheads="1"/>
              </p:cNvSpPr>
              <p:nvPr/>
            </p:nvSpPr>
            <p:spPr bwMode="auto">
              <a:xfrm>
                <a:off x="4251325" y="3082945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220 000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[150 000 – 300 000]</a:t>
                </a:r>
              </a:p>
            </p:txBody>
          </p:sp>
          <p:sp>
            <p:nvSpPr>
              <p:cNvPr id="10245" name="Rectangle 28"/>
              <p:cNvSpPr>
                <a:spLocks noChangeArrowheads="1"/>
              </p:cNvSpPr>
              <p:nvPr/>
            </p:nvSpPr>
            <p:spPr bwMode="auto">
              <a:xfrm>
                <a:off x="3831730" y="3587001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6,1 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[4,4 millions – 8,1 millions]</a:t>
                </a:r>
              </a:p>
            </p:txBody>
          </p:sp>
          <p:sp>
            <p:nvSpPr>
              <p:cNvPr id="10246" name="Rectangle 29"/>
              <p:cNvSpPr>
                <a:spLocks noChangeArrowheads="1"/>
              </p:cNvSpPr>
              <p:nvPr/>
            </p:nvSpPr>
            <p:spPr bwMode="auto">
              <a:xfrm>
                <a:off x="5800346" y="1991781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Europe de l’Est </a:t>
                </a:r>
                <a:br/>
                <a:r>
                  <a:rPr lang="fr-FR" altLang="en-US" sz="1200" b="1" dirty="0"/>
                  <a:t>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1,4 million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[1,3 million – 1,6 million]</a:t>
                </a:r>
              </a:p>
            </p:txBody>
          </p:sp>
          <p:sp>
            <p:nvSpPr>
              <p:cNvPr id="10247" name="Rectangle 30"/>
              <p:cNvSpPr>
                <a:spLocks noChangeArrowheads="1"/>
              </p:cNvSpPr>
              <p:nvPr/>
            </p:nvSpPr>
            <p:spPr bwMode="auto">
              <a:xfrm>
                <a:off x="6765546" y="3844394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5,2 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[4,1 millions – 6,7 millions]</a:t>
                </a:r>
              </a:p>
            </p:txBody>
          </p:sp>
          <p:sp>
            <p:nvSpPr>
              <p:cNvPr id="1024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2,2 million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[1,9 million – 2,4 millions]</a:t>
                </a:r>
              </a:p>
            </p:txBody>
          </p:sp>
          <p:sp>
            <p:nvSpPr>
              <p:cNvPr id="10249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1,8 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[1,5 million – 2,3 millions]</a:t>
                </a:r>
              </a:p>
            </p:txBody>
          </p:sp>
          <p:sp>
            <p:nvSpPr>
              <p:cNvPr id="10250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  <a:spcAft>
                    <a:spcPts val="0"/>
                  </a:spcAft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19,6 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[17,5 millions – 22,0 millions]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310 000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[260 000 – 420 000]</a:t>
                </a: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8B98607-0A29-4BF6-994C-E7C7A43B7331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altLang="en-US" sz="2100" spc="-30" dirty="0">
                  <a:latin typeface="Arial Bold" charset="0"/>
                </a:rPr>
                <a:t>Estimation du nombre d’adultes et d’enfants nouvellement infectés par le VIH </a:t>
              </a:r>
              <a:r>
                <a:rPr lang="en-US" altLang="en-US" sz="2100" b="1" spc="-30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100" spc="-3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0670FBB-07B0-45B1-9501-79D4E93D40D2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1267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fr-FR" altLang="en-US" sz="2000" b="1" dirty="0"/>
                  <a:t>Total : </a:t>
                </a:r>
                <a:r>
                  <a:rPr lang="fr-FR" b="1"/>
                  <a:t>1,8 million</a:t>
                </a:r>
                <a:r>
                  <a:rPr lang="fr-FR"/>
                  <a:t> </a:t>
                </a:r>
                <a:r>
                  <a:rPr lang="fr-FR" altLang="en-US" dirty="0">
                    <a:solidFill>
                      <a:srgbClr val="4D4D4D"/>
                    </a:solidFill>
                  </a:rPr>
                  <a:t>[1,4 million – 2,4 millions]</a:t>
                </a:r>
              </a:p>
            </p:txBody>
          </p:sp>
          <p:sp>
            <p:nvSpPr>
              <p:cNvPr id="11268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18 000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[10 000 – 31 000]</a:t>
                </a:r>
              </a:p>
            </p:txBody>
          </p:sp>
          <p:sp>
            <p:nvSpPr>
              <p:cNvPr id="11269" name="Rectangle 28"/>
              <p:cNvSpPr>
                <a:spLocks noChangeArrowheads="1"/>
              </p:cNvSpPr>
              <p:nvPr/>
            </p:nvSpPr>
            <p:spPr bwMode="auto">
              <a:xfrm>
                <a:off x="3828088" y="3587416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370 000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[220 000 – 570 000]</a:t>
                </a:r>
              </a:p>
            </p:txBody>
          </p:sp>
          <p:sp>
            <p:nvSpPr>
              <p:cNvPr id="11270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</a:t>
                </a:r>
                <a:br/>
                <a:r>
                  <a:rPr lang="fr-FR" altLang="en-US" sz="1200" b="1" dirty="0"/>
                  <a:t>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130 000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[120 000 – 150 000]</a:t>
                </a:r>
              </a:p>
            </p:txBody>
          </p:sp>
          <p:sp>
            <p:nvSpPr>
              <p:cNvPr id="11271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280 000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[210 000 – 390 000]</a:t>
                </a:r>
              </a:p>
            </p:txBody>
          </p:sp>
          <p:sp>
            <p:nvSpPr>
              <p:cNvPr id="11272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70 000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[57 000 – 84 000]</a:t>
                </a:r>
              </a:p>
            </p:txBody>
          </p:sp>
          <p:sp>
            <p:nvSpPr>
              <p:cNvPr id="11274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800 000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[650 000 – 1,0 million]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100 000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[77 000 – 130 000]</a:t>
                </a:r>
              </a:p>
            </p:txBody>
          </p:sp>
          <p:sp>
            <p:nvSpPr>
              <p:cNvPr id="14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15 000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[11 000 – 26 000]</a:t>
                </a: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3D4F6B-C5DC-489D-A44F-41BC210D7994}"/>
              </a:ext>
            </a:extLst>
          </p:cNvPr>
          <p:cNvGrpSpPr/>
          <p:nvPr/>
        </p:nvGrpSpPr>
        <p:grpSpPr>
          <a:xfrm>
            <a:off x="606425" y="730250"/>
            <a:ext cx="9585325" cy="5134113"/>
            <a:chOff x="606425" y="730250"/>
            <a:chExt cx="9585325" cy="5134113"/>
          </a:xfrm>
        </p:grpSpPr>
        <p:sp>
          <p:nvSpPr>
            <p:cNvPr id="1229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b="1" dirty="0">
                  <a:latin typeface="Arial Bold" panose="020B0704020202020204" pitchFamily="34" charset="0"/>
                </a:rPr>
                <a:t>Estimation du nombre de décès d’adultes et d’enfants liés au Sida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fr-FR" altLang="en-US" sz="2100" b="1" dirty="0">
                  <a:latin typeface="Arial Bold" panose="020B0704020202020204" pitchFamily="34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5D7F0D4-050B-4FBC-BAA5-E9C1A55B48D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2291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fr-FR" altLang="en-US" sz="2000" b="1" dirty="0">
                    <a:latin typeface="Arial Bold" panose="020B0704020202020204" pitchFamily="34" charset="0"/>
                  </a:rPr>
                  <a:t>Total : 940 000 </a:t>
                </a:r>
                <a:r>
                  <a:rPr lang="fr-FR" altLang="en-US" dirty="0">
                    <a:solidFill>
                      <a:srgbClr val="4D4D4D"/>
                    </a:solidFill>
                  </a:rPr>
                  <a:t>[670 000 – 1,3 million]</a:t>
                </a:r>
              </a:p>
            </p:txBody>
          </p:sp>
          <p:sp>
            <p:nvSpPr>
              <p:cNvPr id="12292" name="Rectangle 27"/>
              <p:cNvSpPr>
                <a:spLocks noChangeArrowheads="1"/>
              </p:cNvSpPr>
              <p:nvPr/>
            </p:nvSpPr>
            <p:spPr bwMode="auto">
              <a:xfrm>
                <a:off x="4251325" y="3084521"/>
                <a:ext cx="2278063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9800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[6 400 – 15 000]</a:t>
                </a:r>
              </a:p>
            </p:txBody>
          </p:sp>
          <p:sp>
            <p:nvSpPr>
              <p:cNvPr id="12293" name="Rectangle 28"/>
              <p:cNvSpPr>
                <a:spLocks noChangeArrowheads="1"/>
              </p:cNvSpPr>
              <p:nvPr/>
            </p:nvSpPr>
            <p:spPr bwMode="auto">
              <a:xfrm>
                <a:off x="3828088" y="3586168"/>
                <a:ext cx="194786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280 000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[180 000 – 410 000]</a:t>
                </a:r>
              </a:p>
            </p:txBody>
          </p:sp>
          <p:sp>
            <p:nvSpPr>
              <p:cNvPr id="12294" name="Rectangle 29"/>
              <p:cNvSpPr>
                <a:spLocks noChangeArrowheads="1"/>
              </p:cNvSpPr>
              <p:nvPr/>
            </p:nvSpPr>
            <p:spPr bwMode="auto">
              <a:xfrm>
                <a:off x="5800346" y="1997050"/>
                <a:ext cx="1739900" cy="5693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</a:t>
                </a:r>
                <a:br/>
                <a:r>
                  <a:rPr lang="fr-FR" altLang="en-US" sz="1200" b="1" dirty="0"/>
                  <a:t>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34 000 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[25 000 – 41 000]</a:t>
                </a:r>
              </a:p>
            </p:txBody>
          </p:sp>
          <p:sp>
            <p:nvSpPr>
              <p:cNvPr id="12295" name="Rectangle 30"/>
              <p:cNvSpPr>
                <a:spLocks noChangeArrowheads="1"/>
              </p:cNvSpPr>
              <p:nvPr/>
            </p:nvSpPr>
            <p:spPr bwMode="auto">
              <a:xfrm>
                <a:off x="6765546" y="3842463"/>
                <a:ext cx="2197100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170 000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[110 000 – 280 000]</a:t>
                </a:r>
              </a:p>
            </p:txBody>
          </p:sp>
          <p:sp>
            <p:nvSpPr>
              <p:cNvPr id="12296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44371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13 000 </a:t>
                </a:r>
              </a:p>
              <a:p>
                <a:pPr algn="ctr" eaLnBrk="1" hangingPunct="1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[9 900 – 18 000]</a:t>
                </a:r>
              </a:p>
            </p:txBody>
          </p:sp>
          <p:sp>
            <p:nvSpPr>
              <p:cNvPr id="12298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380 000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[300 000 – 510 000]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37 000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[26 000 – 51 000]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[7 100 – 17 000]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032AE43-FAFE-4A86-A6C3-2AB8AB3348A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3315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b="1" dirty="0">
                  <a:latin typeface="Arial Bold" panose="020B0704020202020204" pitchFamily="34" charset="0"/>
                </a:rPr>
                <a:t>Estimation du nombre d’enfants (&lt;15 ans) vivant avec le VIH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panose="020B0704020202020204" pitchFamily="34" charset="0"/>
                  <a:sym typeface="Webdings" pitchFamily="18" charset="2"/>
                </a:rPr>
                <a:t></a:t>
              </a:r>
              <a:r>
                <a:rPr lang="fr-FR" altLang="en-US" sz="2100" b="1" dirty="0">
                  <a:latin typeface="Arial Bold" panose="020B0704020202020204" pitchFamily="34" charset="0"/>
                </a:rPr>
                <a:t> 2017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7EA502A-E94C-45DC-B39C-781EE1A89FB0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3316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fr-FR" altLang="en-US" sz="2000" b="1" dirty="0">
                    <a:latin typeface="Arial Bold" panose="020B0704020202020204" pitchFamily="34" charset="0"/>
                  </a:rPr>
                  <a:t>Total : </a:t>
                </a:r>
                <a:r>
                  <a:rPr lang="fr-FR" b="1"/>
                  <a:t>1,8 million</a:t>
                </a:r>
                <a:r>
                  <a:rPr lang="fr-FR"/>
                  <a:t> </a:t>
                </a:r>
                <a:r>
                  <a:rPr lang="fr-FR" altLang="en-US" dirty="0">
                    <a:solidFill>
                      <a:srgbClr val="4D4D4D"/>
                    </a:solidFill>
                  </a:rPr>
                  <a:t>[1,3 million – 2,4 millions]</a:t>
                </a:r>
              </a:p>
            </p:txBody>
          </p:sp>
          <p:sp>
            <p:nvSpPr>
              <p:cNvPr id="13317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8200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[6 000 – 11 000]</a:t>
                </a:r>
              </a:p>
            </p:txBody>
          </p:sp>
          <p:sp>
            <p:nvSpPr>
              <p:cNvPr id="13318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500 000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[320 000 – 690 000]</a:t>
                </a:r>
              </a:p>
            </p:txBody>
          </p:sp>
          <p:sp>
            <p:nvSpPr>
              <p:cNvPr id="13319" name="Rectangle 29"/>
              <p:cNvSpPr>
                <a:spLocks noChangeArrowheads="1"/>
              </p:cNvSpPr>
              <p:nvPr/>
            </p:nvSpPr>
            <p:spPr bwMode="auto">
              <a:xfrm>
                <a:off x="5800346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</a:t>
                </a:r>
                <a:br/>
                <a:r>
                  <a:rPr lang="fr-FR" altLang="en-US" sz="1200" b="1" dirty="0"/>
                  <a:t>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…*</a:t>
                </a:r>
              </a:p>
            </p:txBody>
          </p:sp>
          <p:sp>
            <p:nvSpPr>
              <p:cNvPr id="13320" name="Rectangle 30"/>
              <p:cNvSpPr>
                <a:spLocks noChangeArrowheads="1"/>
              </p:cNvSpPr>
              <p:nvPr/>
            </p:nvSpPr>
            <p:spPr bwMode="auto">
              <a:xfrm>
                <a:off x="6765546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110 000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[82 000 – 150 000]</a:t>
                </a:r>
              </a:p>
            </p:txBody>
          </p:sp>
          <p:sp>
            <p:nvSpPr>
              <p:cNvPr id="13321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…*</a:t>
                </a:r>
              </a:p>
            </p:txBody>
          </p:sp>
          <p:sp>
            <p:nvSpPr>
              <p:cNvPr id="13323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1,2 million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[880 000–1,4 million]</a:t>
                </a:r>
              </a:p>
            </p:txBody>
          </p:sp>
          <p:sp>
            <p:nvSpPr>
              <p:cNvPr id="12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27 000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[19 000 – 36 000]</a:t>
                </a:r>
              </a:p>
            </p:txBody>
          </p:sp>
          <p:sp>
            <p:nvSpPr>
              <p:cNvPr id="13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9900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[7400 – 15 000]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397451-9567-4A17-B01F-F6DCD373E8E9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latin typeface="Arial Narrow" panose="020B0606020202030204" pitchFamily="34" charset="0"/>
                </a:rPr>
                <a:t>*Les estimations du nombre d’enfants ne sont pas publiées en raison des chiffres réduits.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DE82EDC-1276-4F42-84D4-097791360836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433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fr-FR" altLang="en-US" sz="2100" spc="-30" dirty="0">
                  <a:latin typeface="Arial Bold" charset="0"/>
                </a:rPr>
                <a:t>Estimation du nombre d’enfants (&lt;15 ans) nouvellement infectés par le VIH </a:t>
              </a:r>
              <a:r>
                <a:rPr lang="en-US" altLang="en-US" sz="2100" b="1" spc="-30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100" spc="-3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A6EF85E-4FEA-4E02-B2E5-9C1CED633E99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4340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fr-FR" altLang="en-US" sz="2000" b="1" dirty="0"/>
                  <a:t>Total : 180 000 </a:t>
                </a:r>
                <a:r>
                  <a:rPr lang="fr-FR" altLang="en-US" dirty="0">
                    <a:solidFill>
                      <a:srgbClr val="4D4D4D"/>
                    </a:solidFill>
                  </a:rPr>
                  <a:t>[110 000 – 260 000]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1300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[780 – 1900]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67 000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[36 000 – 100 000]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38" y="1995017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</a:t>
                </a:r>
                <a:br/>
                <a:r>
                  <a:rPr lang="fr-FR" altLang="en-US" sz="1200" b="1" dirty="0"/>
                  <a:t>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38" y="3847630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10 000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[7 400 – 14 000]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92 000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[61 000 – 130 000]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2400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[1 800 – 3 600]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1100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[710 – 1900]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D2F4C63-E89C-4A1B-BFCB-62E0E8C7026B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latin typeface="Arial Narrow" panose="020B0606020202030204" pitchFamily="34" charset="0"/>
                </a:rPr>
                <a:t>*Les estimations du nombre d’enfants ne sont pas publiées en raison des chiffres réduits.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15B6619-95A4-46F1-A105-CF8578188348}"/>
              </a:ext>
            </a:extLst>
          </p:cNvPr>
          <p:cNvGrpSpPr/>
          <p:nvPr/>
        </p:nvGrpSpPr>
        <p:grpSpPr>
          <a:xfrm>
            <a:off x="606425" y="730250"/>
            <a:ext cx="9585325" cy="5425194"/>
            <a:chOff x="606425" y="730250"/>
            <a:chExt cx="9585325" cy="5425194"/>
          </a:xfrm>
        </p:grpSpPr>
        <p:sp>
          <p:nvSpPr>
            <p:cNvPr id="153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Estimation du nombre de décès d’enfants</a:t>
              </a:r>
              <a:r>
                <a:rPr lang="fr-FR" altLang="en-US" sz="2100" dirty="0">
                  <a:latin typeface="Arial Bold" charset="0"/>
                </a:rPr>
                <a:t> (&lt;15 ans) liés au Sida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100" dirty="0">
                  <a:latin typeface="Arial Bold" charset="0"/>
                </a:rPr>
                <a:t> 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4D03D2-15DB-40AB-8DC1-FCC68997BDBF}"/>
                </a:ext>
              </a:extLst>
            </p:cNvPr>
            <p:cNvGrpSpPr/>
            <p:nvPr/>
          </p:nvGrpSpPr>
          <p:grpSpPr>
            <a:xfrm>
              <a:off x="1246894" y="1440000"/>
              <a:ext cx="8029861" cy="4424363"/>
              <a:chOff x="1246894" y="1504950"/>
              <a:chExt cx="8029861" cy="4424363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46894" y="1504950"/>
                <a:ext cx="8029861" cy="3878199"/>
              </a:xfrm>
              <a:prstGeom prst="rect">
                <a:avLst/>
              </a:prstGeom>
            </p:spPr>
          </p:pic>
          <p:sp>
            <p:nvSpPr>
              <p:cNvPr id="15363" name="Rectangle 38"/>
              <p:cNvSpPr>
                <a:spLocks noChangeArrowheads="1"/>
              </p:cNvSpPr>
              <p:nvPr/>
            </p:nvSpPr>
            <p:spPr bwMode="auto">
              <a:xfrm>
                <a:off x="1555750" y="5529263"/>
                <a:ext cx="7418388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4184" tIns="47092" rIns="94184" bIns="47092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/>
                <a:r>
                  <a:rPr lang="fr-FR" altLang="en-US" sz="2000" b="1" dirty="0"/>
                  <a:t>Total : 110 000 </a:t>
                </a:r>
                <a:r>
                  <a:rPr lang="fr-FR" altLang="en-US" dirty="0">
                    <a:solidFill>
                      <a:srgbClr val="4D4D4D"/>
                    </a:solidFill>
                  </a:rPr>
                  <a:t>[63 000 – 160 000]</a:t>
                </a:r>
              </a:p>
            </p:txBody>
          </p:sp>
          <p:sp>
            <p:nvSpPr>
              <p:cNvPr id="14" name="Rectangle 27"/>
              <p:cNvSpPr>
                <a:spLocks noChangeArrowheads="1"/>
              </p:cNvSpPr>
              <p:nvPr/>
            </p:nvSpPr>
            <p:spPr bwMode="auto">
              <a:xfrm>
                <a:off x="4251325" y="3083360"/>
                <a:ext cx="2278063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Moyen-Orient et Afrique du Nord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800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[500 – 1 200]</a:t>
                </a:r>
              </a:p>
            </p:txBody>
          </p:sp>
          <p:sp>
            <p:nvSpPr>
              <p:cNvPr id="15" name="Rectangle 28"/>
              <p:cNvSpPr>
                <a:spLocks noChangeArrowheads="1"/>
              </p:cNvSpPr>
              <p:nvPr/>
            </p:nvSpPr>
            <p:spPr bwMode="auto">
              <a:xfrm>
                <a:off x="3829310" y="3586544"/>
                <a:ext cx="194786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l'Ouest et du Centre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45 000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[24 000 – 69 000]</a:t>
                </a:r>
              </a:p>
            </p:txBody>
          </p:sp>
          <p:sp>
            <p:nvSpPr>
              <p:cNvPr id="16" name="Rectangle 29"/>
              <p:cNvSpPr>
                <a:spLocks noChangeArrowheads="1"/>
              </p:cNvSpPr>
              <p:nvPr/>
            </p:nvSpPr>
            <p:spPr bwMode="auto">
              <a:xfrm>
                <a:off x="5800354" y="1996040"/>
                <a:ext cx="1739900" cy="4642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Europe de l’Est </a:t>
                </a:r>
                <a:br/>
                <a:r>
                  <a:rPr lang="fr-FR" altLang="en-US" sz="1200" b="1" dirty="0"/>
                  <a:t>et Asie centrale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…*</a:t>
                </a:r>
              </a:p>
            </p:txBody>
          </p:sp>
          <p:sp>
            <p:nvSpPr>
              <p:cNvPr id="17" name="Rectangle 30"/>
              <p:cNvSpPr>
                <a:spLocks noChangeArrowheads="1"/>
              </p:cNvSpPr>
              <p:nvPr/>
            </p:nvSpPr>
            <p:spPr bwMode="auto">
              <a:xfrm>
                <a:off x="6765554" y="3841453"/>
                <a:ext cx="2197100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85750" algn="l"/>
                  </a:tabLs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Asie et Pacifique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6400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[4100 – 10 000]</a:t>
                </a:r>
              </a:p>
            </p:txBody>
          </p:sp>
          <p:sp>
            <p:nvSpPr>
              <p:cNvPr id="18" name="Rectangle 32"/>
              <p:cNvSpPr>
                <a:spLocks noChangeArrowheads="1"/>
              </p:cNvSpPr>
              <p:nvPr/>
            </p:nvSpPr>
            <p:spPr bwMode="auto">
              <a:xfrm>
                <a:off x="1327150" y="2276475"/>
                <a:ext cx="3698875" cy="3257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du Nord et Europe occidentale et centrale</a:t>
                </a:r>
              </a:p>
              <a:p>
                <a:pPr algn="ctr" eaLnBrk="1" hangingPunct="1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…*</a:t>
                </a:r>
              </a:p>
            </p:txBody>
          </p:sp>
          <p:sp>
            <p:nvSpPr>
              <p:cNvPr id="19" name="Rectangle 28"/>
              <p:cNvSpPr>
                <a:spLocks noChangeArrowheads="1"/>
              </p:cNvSpPr>
              <p:nvPr/>
            </p:nvSpPr>
            <p:spPr bwMode="auto">
              <a:xfrm>
                <a:off x="4364038" y="4257675"/>
                <a:ext cx="2182812" cy="4401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Afrique de l'Est et du Sud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52 000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[31 000 – 78 000]</a:t>
                </a:r>
              </a:p>
            </p:txBody>
          </p:sp>
          <p:sp>
            <p:nvSpPr>
              <p:cNvPr id="20" name="Rectangle 33"/>
              <p:cNvSpPr>
                <a:spLocks noChangeArrowheads="1"/>
              </p:cNvSpPr>
              <p:nvPr/>
            </p:nvSpPr>
            <p:spPr bwMode="auto">
              <a:xfrm>
                <a:off x="2373313" y="4150241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Amérique latine 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1700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[1 200 – 2 600]</a:t>
                </a: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119164" y="3140968"/>
                <a:ext cx="1762125" cy="43614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38100" dist="25400" dir="2700000" algn="tl" rotWithShape="0">
                  <a:schemeClr val="bg1">
                    <a:alpha val="7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37931725" indent="-37474525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935038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935038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>
                  <a:lnSpc>
                    <a:spcPct val="75000"/>
                  </a:lnSpc>
                </a:pPr>
                <a:r>
                  <a:rPr lang="fr-FR" altLang="en-US" sz="1200" b="1" dirty="0"/>
                  <a:t>Caraïbes</a:t>
                </a:r>
              </a:p>
              <a:p>
                <a:pPr algn="ctr">
                  <a:lnSpc>
                    <a:spcPct val="75000"/>
                  </a:lnSpc>
                  <a:spcBef>
                    <a:spcPts val="200"/>
                  </a:spcBef>
                  <a:spcAft>
                    <a:spcPts val="100"/>
                  </a:spcAft>
                </a:pPr>
                <a:r>
                  <a:rPr lang="fr-FR" altLang="en-US" sz="1400" b="1" dirty="0"/>
                  <a:t>700</a:t>
                </a:r>
              </a:p>
              <a:p>
                <a:pPr algn="ctr">
                  <a:lnSpc>
                    <a:spcPct val="60000"/>
                  </a:lnSpc>
                </a:pPr>
                <a:r>
                  <a:rPr lang="fr-FR" altLang="en-US" sz="1000" b="1" dirty="0">
                    <a:solidFill>
                      <a:srgbClr val="5F5F5F"/>
                    </a:solidFill>
                    <a:latin typeface="Arial Narrow" pitchFamily="34" charset="0"/>
                  </a:rPr>
                  <a:t>[&lt;500 – 1 300]</a:t>
                </a: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89521B1-535F-4731-9EA5-5C066B4086FF}"/>
                </a:ext>
              </a:extLst>
            </p:cNvPr>
            <p:cNvSpPr txBox="1"/>
            <p:nvPr/>
          </p:nvSpPr>
          <p:spPr>
            <a:xfrm>
              <a:off x="608400" y="5940000"/>
              <a:ext cx="272382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dirty="0">
                  <a:latin typeface="Arial Narrow" panose="020B0606020202030204" pitchFamily="34" charset="0"/>
                </a:rPr>
                <a:t>*Les estimations du nombre d’enfants ne sont pas publiées en raison des chiffres réduits.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6425" y="730250"/>
            <a:ext cx="9585325" cy="4768850"/>
            <a:chOff x="606425" y="730250"/>
            <a:chExt cx="9585325" cy="4768850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5913240" y="1628800"/>
              <a:ext cx="3665537" cy="384194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63850" algn="l"/>
                  <a:tab pos="65786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ts val="2125"/>
                </a:lnSpc>
                <a:defRPr/>
              </a:pPr>
              <a:r>
                <a:rPr lang="fr-FR" altLang="en-US" sz="1600" dirty="0"/>
                <a:t>36,9 millions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[31,1 millions – 43,9 millions]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fr-FR" altLang="en-US" sz="1600" dirty="0"/>
                <a:t>35,1 millions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[29,6 millions – 41,7 millions]</a:t>
              </a:r>
              <a:endParaRPr lang="fr-FR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fr-FR"/>
                <a:t>18,2 millions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[15,6 millions – 21,4 millions]</a:t>
              </a:r>
              <a:endParaRPr lang="fr-FR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fr-FR" altLang="en-US" sz="1600" dirty="0"/>
                <a:t>1,8 million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[1,3 million – 2,4 millions]</a:t>
              </a:r>
            </a:p>
            <a:p>
              <a:pPr>
                <a:lnSpc>
                  <a:spcPts val="2125"/>
                </a:lnSpc>
                <a:defRPr/>
              </a:pPr>
              <a:endParaRPr lang="fr-FR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fr-FR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fr-FR" altLang="en-US" sz="1600" dirty="0"/>
                <a:t>1,8 million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[1,4 million – 2,4 millions]</a:t>
              </a:r>
              <a:br/>
              <a:r>
                <a:rPr lang="fr-FR" altLang="en-US" sz="1600" dirty="0"/>
                <a:t>1,6 million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[1,3 million – 2,1 millions] 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fr-FR" altLang="en-US" sz="1600" dirty="0">
                  <a:solidFill>
                    <a:srgbClr val="000000"/>
                  </a:solidFill>
                </a:rPr>
                <a:t>180 000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[110 000 – 260 000]</a:t>
              </a:r>
            </a:p>
            <a:p>
              <a:pPr>
                <a:lnSpc>
                  <a:spcPts val="2125"/>
                </a:lnSpc>
                <a:defRPr/>
              </a:pPr>
              <a:endParaRPr lang="fr-FR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endParaRPr lang="fr-FR" altLang="en-US" sz="1600" dirty="0">
                <a:ea typeface="MS PGothic" pitchFamily="34" charset="-128"/>
                <a:cs typeface="Arial" charset="0"/>
              </a:endParaRPr>
            </a:p>
            <a:p>
              <a:pPr>
                <a:lnSpc>
                  <a:spcPts val="2125"/>
                </a:lnSpc>
                <a:defRPr/>
              </a:pPr>
              <a:r>
                <a:rPr lang="fr-FR" altLang="en-US" sz="1600" dirty="0"/>
                <a:t>940 000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[670 000 – 1,3 million]</a:t>
              </a:r>
              <a:br/>
              <a:r>
                <a:rPr lang="fr-FR" altLang="en-US" sz="1600" dirty="0"/>
                <a:t>830 000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[590 000 – 1,2 million]</a:t>
              </a:r>
            </a:p>
            <a:p>
              <a:pPr>
                <a:lnSpc>
                  <a:spcPts val="2125"/>
                </a:lnSpc>
                <a:defRPr/>
              </a:pPr>
              <a:r>
                <a:rPr lang="fr-FR" altLang="en-US" sz="1600" dirty="0"/>
                <a:t>110 000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[63 000 – 160 000]</a:t>
              </a:r>
              <a:endParaRPr lang="fr-FR" altLang="en-US" sz="1600" dirty="0">
                <a:solidFill>
                  <a:srgbClr val="7F7F7F"/>
                </a:solidFill>
                <a:ea typeface="MS PGothic" pitchFamily="34" charset="-128"/>
                <a:cs typeface="Arial" charset="0"/>
              </a:endParaRPr>
            </a:p>
          </p:txBody>
        </p:sp>
        <p:sp>
          <p:nvSpPr>
            <p:cNvPr id="2" name="Text Box 4"/>
            <p:cNvSpPr txBox="1">
              <a:spLocks noChangeArrowheads="1"/>
            </p:cNvSpPr>
            <p:nvPr/>
          </p:nvSpPr>
          <p:spPr bwMode="auto">
            <a:xfrm>
              <a:off x="1111250" y="163988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b="1">
                  <a:latin typeface="Arial Bold" charset="0"/>
                </a:rPr>
                <a:t>Nombre de personnes vivant avec le VIH</a:t>
              </a:r>
            </a:p>
          </p:txBody>
        </p:sp>
        <p:sp>
          <p:nvSpPr>
            <p:cNvPr id="5124" name="Text Box 5"/>
            <p:cNvSpPr txBox="1">
              <a:spLocks noChangeArrowheads="1"/>
            </p:cNvSpPr>
            <p:nvPr/>
          </p:nvSpPr>
          <p:spPr bwMode="auto">
            <a:xfrm>
              <a:off x="1111250" y="3246438"/>
              <a:ext cx="2682875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b="1" dirty="0">
                  <a:latin typeface="Arial Bold" charset="0"/>
                </a:rPr>
                <a:t>Personnes nouvellement infectées </a:t>
              </a:r>
            </a:p>
            <a:p>
              <a:pPr eaLnBrk="1" hangingPunct="1"/>
              <a:r>
                <a:rPr lang="fr-FR" altLang="en-US" b="1" dirty="0">
                  <a:latin typeface="Arial Bold" charset="0"/>
                </a:rPr>
                <a:t>par le VIH en 2017 </a:t>
              </a:r>
            </a:p>
          </p:txBody>
        </p:sp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1111250" y="4586288"/>
              <a:ext cx="248602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b="1" dirty="0">
                  <a:latin typeface="Arial Bold" charset="0"/>
                </a:rPr>
                <a:t>Décès liés au sida en 2017</a:t>
              </a:r>
            </a:p>
          </p:txBody>
        </p:sp>
        <p:sp>
          <p:nvSpPr>
            <p:cNvPr id="5127" name="Line 7"/>
            <p:cNvSpPr>
              <a:spLocks noChangeShapeType="1"/>
            </p:cNvSpPr>
            <p:nvPr/>
          </p:nvSpPr>
          <p:spPr bwMode="auto">
            <a:xfrm>
              <a:off x="1200150" y="3025775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>
              <a:off x="1200150" y="4381500"/>
              <a:ext cx="8378825" cy="0"/>
            </a:xfrm>
            <a:prstGeom prst="line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" name="TextBox 10"/>
            <p:cNvSpPr txBox="1">
              <a:spLocks noChangeArrowheads="1"/>
            </p:cNvSpPr>
            <p:nvPr/>
          </p:nvSpPr>
          <p:spPr bwMode="auto">
            <a:xfrm>
              <a:off x="3552825" y="1628775"/>
              <a:ext cx="2360613" cy="3870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Adultes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Femmes (plus de 15 ans)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Enfants (&lt;15 ans)</a:t>
              </a:r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Adultes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Enfants (&lt;15 ans)</a:t>
              </a:r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endParaRPr lang="fr-FR" altLang="en-US" sz="1600" dirty="0"/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Total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Adultes</a:t>
              </a:r>
            </a:p>
            <a:p>
              <a:pPr algn="r" eaLnBrk="1" hangingPunct="1">
                <a:lnSpc>
                  <a:spcPts val="2125"/>
                </a:lnSpc>
              </a:pPr>
              <a:r>
                <a:rPr lang="fr-FR" altLang="en-US" sz="1600" dirty="0"/>
                <a:t>Enfants (&lt;15 ans)</a:t>
              </a:r>
            </a:p>
          </p:txBody>
        </p:sp>
        <p:sp>
          <p:nvSpPr>
            <p:cNvPr id="512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Vue d’ensemble de l’épidémie de sida</a:t>
              </a:r>
              <a:r>
                <a:rPr lang="fr-FR" altLang="en-US" sz="2200" dirty="0">
                  <a:latin typeface="Arial Bold" charset="0"/>
                </a:rPr>
                <a:t>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200" dirty="0">
                  <a:latin typeface="Arial Bold" charset="0"/>
                </a:rPr>
                <a:t> 2017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397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59088"/>
            <a:chOff x="606425" y="730250"/>
            <a:chExt cx="9585325" cy="2859088"/>
          </a:xfrm>
        </p:grpSpPr>
        <p:sp>
          <p:nvSpPr>
            <p:cNvPr id="6146" name="Text Box 5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43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fr-FR" altLang="en-US" b="1" dirty="0">
                  <a:latin typeface="Arial Bold" charset="0"/>
                </a:rPr>
                <a:t>Personnes vivant avec le VIH</a:t>
              </a:r>
              <a:r>
                <a:rPr lang="en-US"/>
                <a:t>	</a:t>
              </a:r>
              <a:r>
                <a:rPr lang="fr-FR"/>
                <a:t>36,9 millions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[31,1 millions – 43,9 millions]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fr-FR" altLang="en-US" b="1" dirty="0">
                  <a:latin typeface="Arial Bold" charset="0"/>
                </a:rPr>
                <a:t>Nouvelles infections à VIH en 2017 </a:t>
              </a:r>
              <a:r>
                <a:rPr lang="en-US"/>
                <a:t>	</a:t>
              </a:r>
              <a:r>
                <a:rPr lang="fr-FR"/>
                <a:t>1,8 million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[1,4 million – 2,4 millions]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fr-FR" altLang="en-US" b="1" dirty="0">
                  <a:latin typeface="Arial Bold" charset="0"/>
                </a:rPr>
                <a:t>Décès liés au sida en 2017</a:t>
              </a:r>
              <a:r>
                <a:rPr lang="en-US"/>
                <a:t>	</a:t>
              </a:r>
              <a:r>
                <a:rPr lang="fr-FR"/>
                <a:t>940 000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[670 000 – 1,3 million]</a:t>
              </a:r>
            </a:p>
          </p:txBody>
        </p:sp>
        <p:sp>
          <p:nvSpPr>
            <p:cNvPr id="6147" name="Line 7"/>
            <p:cNvSpPr>
              <a:spLocks noChangeShapeType="1"/>
            </p:cNvSpPr>
            <p:nvPr/>
          </p:nvSpPr>
          <p:spPr bwMode="auto">
            <a:xfrm>
              <a:off x="119538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Line 7"/>
            <p:cNvSpPr>
              <a:spLocks noChangeShapeType="1"/>
            </p:cNvSpPr>
            <p:nvPr/>
          </p:nvSpPr>
          <p:spPr bwMode="auto">
            <a:xfrm>
              <a:off x="119697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9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200" dirty="0">
                  <a:latin typeface="Arial Bold" charset="0"/>
                </a:rPr>
                <a:t>Estimations mondiales pour les adultes et les enfants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/>
                <a:t> </a:t>
              </a:r>
              <a:r>
                <a:rPr lang="fr-FR" altLang="en-US" sz="2200" dirty="0">
                  <a:latin typeface="Arial Bold" charset="0"/>
                </a:rPr>
                <a:t>2017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3902075"/>
            <a:chOff x="606425" y="730250"/>
            <a:chExt cx="9585325" cy="3902075"/>
          </a:xfrm>
        </p:grpSpPr>
        <p:sp>
          <p:nvSpPr>
            <p:cNvPr id="7170" name="Text Box 5"/>
            <p:cNvSpPr txBox="1">
              <a:spLocks noChangeArrowheads="1"/>
            </p:cNvSpPr>
            <p:nvPr/>
          </p:nvSpPr>
          <p:spPr bwMode="auto">
            <a:xfrm>
              <a:off x="876300" y="1600200"/>
              <a:ext cx="7924800" cy="303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2575" indent="-28257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454025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82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fr-FR" altLang="en-US" b="1" dirty="0"/>
                <a:t>Environ 66 % en Afrique subsaharienne</a:t>
              </a:r>
            </a:p>
            <a:p>
              <a:pPr eaLnBrk="1" hangingPunct="1">
                <a:spcAft>
                  <a:spcPct val="1000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fr-FR" altLang="en-US" b="1" dirty="0"/>
                <a:t>Environ 500 parmi les enfants âgés de moins de 15 ans</a:t>
              </a:r>
            </a:p>
            <a:p>
              <a:pPr eaLnBrk="1" hangingPunct="1">
                <a:spcAft>
                  <a:spcPts val="900"/>
                </a:spcAft>
                <a:buClr>
                  <a:schemeClr val="accent2"/>
                </a:buClr>
                <a:buFont typeface="Wingdings" pitchFamily="2" charset="2"/>
                <a:buChar char="§"/>
              </a:pPr>
              <a:r>
                <a:rPr lang="fr-FR" altLang="en-US" b="1" dirty="0"/>
                <a:t>Environ 4 400 sont des adultes âgés de 15 ans et plus, parmi lesquels :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fr-FR" altLang="en-US" sz="1400" b="1" dirty="0"/>
                <a:t>─ près de 43 % sont des femmes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fr-FR" altLang="en-US" sz="1400" b="1" dirty="0"/>
                <a:t>─ environ 33 % sont des jeunes (15 à 24 ans)</a:t>
              </a:r>
            </a:p>
            <a:p>
              <a:pPr lvl="1">
                <a:lnSpc>
                  <a:spcPct val="150000"/>
                </a:lnSpc>
                <a:spcAft>
                  <a:spcPts val="300"/>
                </a:spcAft>
              </a:pPr>
              <a:r>
                <a:rPr lang="fr-FR" altLang="en-US" sz="1400" b="1" dirty="0"/>
                <a:t>─ environ 19% sont des jeunes femmes (15 à 24 ans)</a:t>
              </a:r>
            </a:p>
            <a:p>
              <a:pPr lvl="1">
                <a:lnSpc>
                  <a:spcPct val="120000"/>
                </a:lnSpc>
              </a:pPr>
              <a:endParaRPr lang="fr-FR" altLang="en-US" sz="1500" b="1" dirty="0"/>
            </a:p>
          </p:txBody>
        </p:sp>
        <p:sp>
          <p:nvSpPr>
            <p:cNvPr id="717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200" dirty="0">
                  <a:latin typeface="Arial Bold" charset="0"/>
                </a:rPr>
                <a:t>Environ 5 000 nouvelles infections à VIH (adultes et enfants) par jour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200" dirty="0">
                  <a:latin typeface="Arial Bold" charset="0"/>
                </a:rPr>
                <a:t> 2017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111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06425" y="730250"/>
            <a:ext cx="9585325" cy="2846388"/>
            <a:chOff x="606425" y="730250"/>
            <a:chExt cx="9585325" cy="2846388"/>
          </a:xfrm>
        </p:grpSpPr>
        <p:sp>
          <p:nvSpPr>
            <p:cNvPr id="8194" name="Text Box 9"/>
            <p:cNvSpPr txBox="1">
              <a:spLocks noChangeArrowheads="1"/>
            </p:cNvSpPr>
            <p:nvPr/>
          </p:nvSpPr>
          <p:spPr bwMode="auto">
            <a:xfrm>
              <a:off x="1111250" y="1946275"/>
              <a:ext cx="8999538" cy="1630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31775" indent="-23177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31775" algn="l"/>
                  <a:tab pos="48053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fr-FR" altLang="en-US" b="1" dirty="0">
                  <a:latin typeface="Arial Bold" charset="0"/>
                </a:rPr>
                <a:t>Enfants vivant avec le VIH</a:t>
              </a:r>
              <a:r>
                <a:rPr lang="en-US"/>
                <a:t>	</a:t>
              </a:r>
              <a:r>
                <a:rPr lang="fr-FR"/>
                <a:t>1,8 million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[1,3 million – 2,4 millions]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fr-FR" altLang="en-US" b="1" dirty="0">
                  <a:latin typeface="Arial Bold" charset="0"/>
                </a:rPr>
                <a:t>Nouvelles infections à VIH en 2017 </a:t>
              </a:r>
              <a:r>
                <a:rPr lang="en-US"/>
                <a:t>	</a:t>
              </a:r>
              <a:r>
                <a:rPr lang="fr-FR"/>
                <a:t>180 000</a:t>
              </a:r>
              <a:r>
                <a:rPr lang="fr-FR" altLang="en-US" sz="1600" dirty="0">
                  <a:solidFill>
                    <a:srgbClr val="7F7F7F"/>
                  </a:solidFill>
                </a:rPr>
                <a:t>[110 000 – 260 000]</a:t>
              </a:r>
            </a:p>
            <a:p>
              <a:pPr eaLnBrk="1" hangingPunct="1">
                <a:spcAft>
                  <a:spcPct val="130000"/>
                </a:spcAft>
                <a:buClr>
                  <a:srgbClr val="E93E35"/>
                </a:buClr>
                <a:buSzPct val="130000"/>
              </a:pPr>
              <a:r>
                <a:rPr lang="fr-FR" altLang="en-US" b="1" dirty="0">
                  <a:latin typeface="Arial Bold" charset="0"/>
                </a:rPr>
                <a:t>Décès liés au sida en 2017</a:t>
              </a:r>
              <a:r>
                <a:rPr lang="en-US"/>
                <a:t>	</a:t>
              </a:r>
              <a:r>
                <a:rPr lang="fr-FR"/>
                <a:t>110 000 </a:t>
              </a:r>
              <a:r>
                <a:rPr lang="fr-FR" altLang="en-US" sz="1600" dirty="0">
                  <a:solidFill>
                    <a:srgbClr val="7F7F7F"/>
                  </a:solidFill>
                </a:rPr>
                <a:t>[63 000 – 160 000]</a:t>
              </a:r>
            </a:p>
          </p:txBody>
        </p:sp>
        <p:sp>
          <p:nvSpPr>
            <p:cNvPr id="8195" name="Line 7"/>
            <p:cNvSpPr>
              <a:spLocks noChangeShapeType="1"/>
            </p:cNvSpPr>
            <p:nvPr/>
          </p:nvSpPr>
          <p:spPr bwMode="auto">
            <a:xfrm>
              <a:off x="1201738" y="2449513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Line 7"/>
            <p:cNvSpPr>
              <a:spLocks noChangeShapeType="1"/>
            </p:cNvSpPr>
            <p:nvPr/>
          </p:nvSpPr>
          <p:spPr bwMode="auto">
            <a:xfrm>
              <a:off x="1203325" y="3079750"/>
              <a:ext cx="837882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97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Estimations mondiales pour les enfants</a:t>
              </a:r>
              <a:r>
                <a:rPr lang="fr-FR" altLang="en-US" sz="2200" dirty="0">
                  <a:latin typeface="Arial Bold" charset="0"/>
                </a:rPr>
                <a:t> (&lt;15 ans)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200" dirty="0">
                  <a:latin typeface="Arial Bold" charset="0"/>
                </a:rPr>
                <a:t> 2017 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3600" y="730250"/>
            <a:ext cx="9828150" cy="5365750"/>
            <a:chOff x="363600" y="730250"/>
            <a:chExt cx="9828150" cy="5365750"/>
          </a:xfrm>
        </p:grpSpPr>
        <p:sp>
          <p:nvSpPr>
            <p:cNvPr id="9218" name="Rectangle 2"/>
            <p:cNvSpPr>
              <a:spLocks noChangeArrowheads="1"/>
            </p:cNvSpPr>
            <p:nvPr/>
          </p:nvSpPr>
          <p:spPr bwMode="auto">
            <a:xfrm>
              <a:off x="365125" y="5943600"/>
              <a:ext cx="70739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indent="1143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lnSpc>
                  <a:spcPct val="125000"/>
                </a:lnSpc>
              </a:pPr>
              <a:r>
                <a:rPr lang="fr-FR" altLang="en-US" sz="800"/>
                <a:t>Les fourchettes entourant les estimations dans ce tableau définissent les limites dans lesquelles les chiffres réels se situent, sur la base des meilleures informations disponibles. </a:t>
              </a:r>
            </a:p>
          </p:txBody>
        </p:sp>
        <p:sp>
          <p:nvSpPr>
            <p:cNvPr id="9219" name="Rectangle 62"/>
            <p:cNvSpPr>
              <a:spLocks noChangeArrowheads="1"/>
            </p:cNvSpPr>
            <p:nvPr/>
          </p:nvSpPr>
          <p:spPr bwMode="auto">
            <a:xfrm>
              <a:off x="365125" y="730250"/>
              <a:ext cx="9826625" cy="44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200" dirty="0">
                  <a:latin typeface="Arial Bold" charset="0"/>
                </a:rPr>
                <a:t>Statistiques et caractéristiques régionales - VIH et sida </a:t>
              </a:r>
              <a:r>
                <a:rPr lang="en-US" altLang="en-US" sz="22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200" dirty="0">
                  <a:latin typeface="Arial Bold" charset="0"/>
                </a:rPr>
                <a:t> 2017</a:t>
              </a:r>
            </a:p>
          </p:txBody>
        </p:sp>
        <p:sp>
          <p:nvSpPr>
            <p:cNvPr id="9273" name="Rectangle 6"/>
            <p:cNvSpPr>
              <a:spLocks noChangeArrowheads="1"/>
            </p:cNvSpPr>
            <p:nvPr/>
          </p:nvSpPr>
          <p:spPr bwMode="auto">
            <a:xfrm>
              <a:off x="5624561" y="1349376"/>
              <a:ext cx="1736725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fr-FR" altLang="en-US" sz="1200" b="1" dirty="0"/>
                <a:t>Adultes et enfants nouvellement infectés par le VIH</a:t>
              </a:r>
            </a:p>
          </p:txBody>
        </p:sp>
        <p:sp>
          <p:nvSpPr>
            <p:cNvPr id="9274" name="Rectangle 7"/>
            <p:cNvSpPr>
              <a:spLocks noChangeArrowheads="1"/>
            </p:cNvSpPr>
            <p:nvPr/>
          </p:nvSpPr>
          <p:spPr bwMode="auto">
            <a:xfrm>
              <a:off x="3198813" y="1349375"/>
              <a:ext cx="1644650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fr-FR" altLang="en-US" sz="1200" b="1" dirty="0"/>
                <a:t>Adultes et enfants vivant avec le VIH</a:t>
              </a:r>
            </a:p>
          </p:txBody>
        </p:sp>
        <p:sp>
          <p:nvSpPr>
            <p:cNvPr id="9275" name="Rectangle 39"/>
            <p:cNvSpPr>
              <a:spLocks noChangeArrowheads="1"/>
            </p:cNvSpPr>
            <p:nvPr/>
          </p:nvSpPr>
          <p:spPr bwMode="auto">
            <a:xfrm>
              <a:off x="8318500" y="1349375"/>
              <a:ext cx="1554163" cy="457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fontAlgn="ctr"/>
              <a:r>
                <a:rPr lang="fr-FR" altLang="en-US" sz="1200" b="1" dirty="0"/>
                <a:t>Adultes et enfants </a:t>
              </a:r>
            </a:p>
            <a:p>
              <a:pPr algn="ctr" fontAlgn="ctr"/>
              <a:r>
                <a:rPr lang="fr-FR" altLang="en-US" sz="1200" b="1" dirty="0"/>
                <a:t>Décès liés au Sida</a:t>
              </a:r>
            </a:p>
          </p:txBody>
        </p:sp>
        <p:sp>
          <p:nvSpPr>
            <p:cNvPr id="9224" name="Line 7"/>
            <p:cNvSpPr>
              <a:spLocks noChangeShapeType="1"/>
            </p:cNvSpPr>
            <p:nvPr/>
          </p:nvSpPr>
          <p:spPr bwMode="auto">
            <a:xfrm>
              <a:off x="474663" y="1853397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>
              <a:off x="474663" y="2278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74663" y="2703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7"/>
            <p:cNvSpPr>
              <a:spLocks noChangeShapeType="1"/>
            </p:cNvSpPr>
            <p:nvPr/>
          </p:nvSpPr>
          <p:spPr bwMode="auto">
            <a:xfrm>
              <a:off x="474663" y="31284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7"/>
            <p:cNvSpPr>
              <a:spLocks noChangeShapeType="1"/>
            </p:cNvSpPr>
            <p:nvPr/>
          </p:nvSpPr>
          <p:spPr bwMode="auto">
            <a:xfrm>
              <a:off x="474663" y="35532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7"/>
            <p:cNvSpPr>
              <a:spLocks noChangeShapeType="1"/>
            </p:cNvSpPr>
            <p:nvPr/>
          </p:nvSpPr>
          <p:spPr bwMode="auto">
            <a:xfrm>
              <a:off x="474663" y="39780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474663" y="48276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7"/>
            <p:cNvSpPr>
              <a:spLocks noChangeShapeType="1"/>
            </p:cNvSpPr>
            <p:nvPr/>
          </p:nvSpPr>
          <p:spPr bwMode="auto">
            <a:xfrm>
              <a:off x="474663" y="5255543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>
              <a:off x="3152775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5215508" y="1405927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77"/>
            <p:cNvSpPr>
              <a:spLocks noChangeShapeType="1"/>
            </p:cNvSpPr>
            <p:nvPr/>
          </p:nvSpPr>
          <p:spPr bwMode="auto">
            <a:xfrm>
              <a:off x="7879804" y="1400539"/>
              <a:ext cx="0" cy="432018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Rectangle 3"/>
            <p:cNvSpPr>
              <a:spLocks noChangeArrowheads="1"/>
            </p:cNvSpPr>
            <p:nvPr/>
          </p:nvSpPr>
          <p:spPr bwMode="auto">
            <a:xfrm>
              <a:off x="365125" y="5309545"/>
              <a:ext cx="274161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/>
                <a:t>TOTAL</a:t>
              </a:r>
            </a:p>
          </p:txBody>
        </p:sp>
        <p:sp>
          <p:nvSpPr>
            <p:cNvPr id="9270" name="Rectangle 4"/>
            <p:cNvSpPr>
              <a:spLocks noChangeArrowheads="1"/>
            </p:cNvSpPr>
            <p:nvPr/>
          </p:nvSpPr>
          <p:spPr bwMode="auto">
            <a:xfrm>
              <a:off x="3214800" y="5309545"/>
              <a:ext cx="1644650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rIns="18288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400" dirty="0"/>
                <a:t>36,9 million</a:t>
              </a:r>
            </a:p>
            <a:p>
              <a:pPr algn="r" eaLnBrk="1" hangingPunct="1"/>
              <a:r>
                <a:rPr lang="fr-FR" altLang="en-US" sz="1000" dirty="0">
                  <a:solidFill>
                    <a:srgbClr val="4D4D4D"/>
                  </a:solidFill>
                </a:rPr>
                <a:t>[31,1 millions – 43,9 millions]</a:t>
              </a:r>
            </a:p>
          </p:txBody>
        </p:sp>
        <p:sp>
          <p:nvSpPr>
            <p:cNvPr id="9271" name="Rectangle 5"/>
            <p:cNvSpPr>
              <a:spLocks noChangeArrowheads="1"/>
            </p:cNvSpPr>
            <p:nvPr/>
          </p:nvSpPr>
          <p:spPr bwMode="auto">
            <a:xfrm>
              <a:off x="5639023" y="5309545"/>
              <a:ext cx="1736725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400" dirty="0"/>
                <a:t>1,8 million</a:t>
              </a:r>
            </a:p>
            <a:p>
              <a:pPr algn="r" eaLnBrk="1" hangingPunct="1"/>
              <a:r>
                <a:rPr lang="fr-FR" altLang="en-US" sz="1000" dirty="0">
                  <a:solidFill>
                    <a:srgbClr val="4D4D4D"/>
                  </a:solidFill>
                </a:rPr>
                <a:t>[1,4 million – 2,4 millions]</a:t>
              </a:r>
            </a:p>
          </p:txBody>
        </p:sp>
        <p:sp>
          <p:nvSpPr>
            <p:cNvPr id="9272" name="Rectangle 38"/>
            <p:cNvSpPr>
              <a:spLocks noChangeArrowheads="1"/>
            </p:cNvSpPr>
            <p:nvPr/>
          </p:nvSpPr>
          <p:spPr bwMode="auto">
            <a:xfrm>
              <a:off x="8244000" y="5309545"/>
              <a:ext cx="1554163" cy="411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400" dirty="0">
                  <a:solidFill>
                    <a:srgbClr val="000000"/>
                  </a:solidFill>
                </a:rPr>
                <a:t>940 000</a:t>
              </a:r>
            </a:p>
            <a:p>
              <a:pPr algn="r" eaLnBrk="1" hangingPunct="1"/>
              <a:r>
                <a:rPr lang="fr-FR" altLang="en-US" sz="1000" dirty="0">
                  <a:solidFill>
                    <a:srgbClr val="4D4D4D"/>
                  </a:solidFill>
                </a:rPr>
                <a:t>[670 000 – 1,3 million]</a:t>
              </a:r>
            </a:p>
          </p:txBody>
        </p:sp>
        <p:sp>
          <p:nvSpPr>
            <p:cNvPr id="9262" name="Rectangle 10"/>
            <p:cNvSpPr>
              <a:spLocks noChangeArrowheads="1"/>
            </p:cNvSpPr>
            <p:nvPr/>
          </p:nvSpPr>
          <p:spPr bwMode="auto">
            <a:xfrm>
              <a:off x="365125" y="2757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 dirty="0"/>
                <a:t>Moyen-Orient et Afrique du Nord</a:t>
              </a:r>
            </a:p>
          </p:txBody>
        </p:sp>
        <p:sp>
          <p:nvSpPr>
            <p:cNvPr id="9263" name="Rectangle 19"/>
            <p:cNvSpPr>
              <a:spLocks noChangeArrowheads="1"/>
            </p:cNvSpPr>
            <p:nvPr/>
          </p:nvSpPr>
          <p:spPr bwMode="auto">
            <a:xfrm>
              <a:off x="3214800" y="2757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220 000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[150 000 – 300 000]</a:t>
              </a:r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5639023" y="2757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18 000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[10 000 – 31 000]</a:t>
              </a:r>
            </a:p>
          </p:txBody>
        </p:sp>
        <p:sp>
          <p:nvSpPr>
            <p:cNvPr id="9265" name="Rectangle 41"/>
            <p:cNvSpPr>
              <a:spLocks noChangeArrowheads="1"/>
            </p:cNvSpPr>
            <p:nvPr/>
          </p:nvSpPr>
          <p:spPr bwMode="auto">
            <a:xfrm>
              <a:off x="8244000" y="2757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9800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[6 400 – 15 000]</a:t>
              </a:r>
            </a:p>
          </p:txBody>
        </p:sp>
        <p:sp>
          <p:nvSpPr>
            <p:cNvPr id="9258" name="Rectangle 12"/>
            <p:cNvSpPr>
              <a:spLocks noChangeArrowheads="1"/>
            </p:cNvSpPr>
            <p:nvPr/>
          </p:nvSpPr>
          <p:spPr bwMode="auto">
            <a:xfrm>
              <a:off x="365125" y="31824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 dirty="0"/>
                <a:t>Asie et Pacifique</a:t>
              </a:r>
            </a:p>
          </p:txBody>
        </p:sp>
        <p:sp>
          <p:nvSpPr>
            <p:cNvPr id="9259" name="Rectangle 20"/>
            <p:cNvSpPr>
              <a:spLocks noChangeArrowheads="1"/>
            </p:cNvSpPr>
            <p:nvPr/>
          </p:nvSpPr>
          <p:spPr bwMode="auto">
            <a:xfrm>
              <a:off x="3214800" y="31824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5,2 million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[4,1 millions – 6,7 millions]</a:t>
              </a:r>
            </a:p>
          </p:txBody>
        </p:sp>
        <p:sp>
          <p:nvSpPr>
            <p:cNvPr id="9260" name="Rectangle 25"/>
            <p:cNvSpPr>
              <a:spLocks noChangeArrowheads="1"/>
            </p:cNvSpPr>
            <p:nvPr/>
          </p:nvSpPr>
          <p:spPr bwMode="auto">
            <a:xfrm>
              <a:off x="5639023" y="31824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280 000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[210 000 – 390 000]</a:t>
              </a:r>
            </a:p>
          </p:txBody>
        </p:sp>
        <p:sp>
          <p:nvSpPr>
            <p:cNvPr id="9261" name="Rectangle 42"/>
            <p:cNvSpPr>
              <a:spLocks noChangeArrowheads="1"/>
            </p:cNvSpPr>
            <p:nvPr/>
          </p:nvSpPr>
          <p:spPr bwMode="auto">
            <a:xfrm>
              <a:off x="8244000" y="31824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170 000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[110 000 – 280 000]</a:t>
              </a:r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365125" y="4456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 dirty="0"/>
                <a:t>Europe de l’Est et Asie centrale</a:t>
              </a:r>
            </a:p>
          </p:txBody>
        </p:sp>
        <p:sp>
          <p:nvSpPr>
            <p:cNvPr id="9255" name="Rectangle 21"/>
            <p:cNvSpPr>
              <a:spLocks noChangeArrowheads="1"/>
            </p:cNvSpPr>
            <p:nvPr/>
          </p:nvSpPr>
          <p:spPr bwMode="auto">
            <a:xfrm>
              <a:off x="3214800" y="4456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1,4 million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[1,3 million – 1,6 million]</a:t>
              </a:r>
            </a:p>
          </p:txBody>
        </p:sp>
        <p:sp>
          <p:nvSpPr>
            <p:cNvPr id="9256" name="Rectangle 26"/>
            <p:cNvSpPr>
              <a:spLocks noChangeArrowheads="1"/>
            </p:cNvSpPr>
            <p:nvPr/>
          </p:nvSpPr>
          <p:spPr bwMode="auto">
            <a:xfrm>
              <a:off x="5639023" y="4456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130 000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[120 000 – 150 000]</a:t>
              </a:r>
            </a:p>
          </p:txBody>
        </p:sp>
        <p:sp>
          <p:nvSpPr>
            <p:cNvPr id="9257" name="Rectangle 43"/>
            <p:cNvSpPr>
              <a:spLocks noChangeArrowheads="1"/>
            </p:cNvSpPr>
            <p:nvPr/>
          </p:nvSpPr>
          <p:spPr bwMode="auto">
            <a:xfrm>
              <a:off x="8244000" y="4456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34 000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[25 000 – 41 000]</a:t>
              </a:r>
            </a:p>
          </p:txBody>
        </p:sp>
        <p:sp>
          <p:nvSpPr>
            <p:cNvPr id="9250" name="Rectangle 9"/>
            <p:cNvSpPr>
              <a:spLocks noChangeArrowheads="1"/>
            </p:cNvSpPr>
            <p:nvPr/>
          </p:nvSpPr>
          <p:spPr bwMode="auto">
            <a:xfrm>
              <a:off x="365125" y="23328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fr-FR" altLang="en-US" sz="1300" b="1" dirty="0"/>
                <a:t>Afrique de l'Ouest et du Centre</a:t>
              </a:r>
              <a:endParaRPr lang="fr-FR" altLang="en-US" sz="1300" dirty="0"/>
            </a:p>
          </p:txBody>
        </p:sp>
        <p:sp>
          <p:nvSpPr>
            <p:cNvPr id="9251" name="Rectangle 28"/>
            <p:cNvSpPr>
              <a:spLocks noChangeArrowheads="1"/>
            </p:cNvSpPr>
            <p:nvPr/>
          </p:nvSpPr>
          <p:spPr bwMode="auto">
            <a:xfrm>
              <a:off x="3214800" y="23328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6,1 million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[4,4 millions – 8,1 millions]</a:t>
              </a:r>
            </a:p>
          </p:txBody>
        </p:sp>
        <p:sp>
          <p:nvSpPr>
            <p:cNvPr id="9252" name="Rectangle 33"/>
            <p:cNvSpPr>
              <a:spLocks noChangeArrowheads="1"/>
            </p:cNvSpPr>
            <p:nvPr/>
          </p:nvSpPr>
          <p:spPr bwMode="auto">
            <a:xfrm>
              <a:off x="5639023" y="23328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370 000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[220 000 – 570 000]</a:t>
              </a:r>
            </a:p>
          </p:txBody>
        </p:sp>
        <p:sp>
          <p:nvSpPr>
            <p:cNvPr id="9253" name="Rectangle 45"/>
            <p:cNvSpPr>
              <a:spLocks noChangeArrowheads="1"/>
            </p:cNvSpPr>
            <p:nvPr/>
          </p:nvSpPr>
          <p:spPr bwMode="auto">
            <a:xfrm>
              <a:off x="8244000" y="23328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280 000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[180 000 – 410 000]</a:t>
              </a:r>
            </a:p>
          </p:txBody>
        </p:sp>
        <p:sp>
          <p:nvSpPr>
            <p:cNvPr id="9243" name="Rectangle 15"/>
            <p:cNvSpPr>
              <a:spLocks noChangeArrowheads="1"/>
            </p:cNvSpPr>
            <p:nvPr/>
          </p:nvSpPr>
          <p:spPr bwMode="auto">
            <a:xfrm>
              <a:off x="365125" y="48816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1300" b="1" dirty="0"/>
                <a:t>Europe occidentale et centrale et</a:t>
              </a:r>
            </a:p>
            <a:p>
              <a:pPr eaLnBrk="1" hangingPunct="1"/>
              <a:r>
                <a:rPr lang="fr-FR" altLang="en-US" sz="1300" b="1" dirty="0"/>
                <a:t>Amérique du Nord</a:t>
              </a:r>
            </a:p>
          </p:txBody>
        </p:sp>
        <p:sp>
          <p:nvSpPr>
            <p:cNvPr id="9244" name="Rectangle 31"/>
            <p:cNvSpPr>
              <a:spLocks noChangeArrowheads="1"/>
            </p:cNvSpPr>
            <p:nvPr/>
          </p:nvSpPr>
          <p:spPr bwMode="auto">
            <a:xfrm>
              <a:off x="3214800" y="48816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2,2 million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[1,9 million – 2,4 millions]</a:t>
              </a:r>
            </a:p>
          </p:txBody>
        </p:sp>
        <p:sp>
          <p:nvSpPr>
            <p:cNvPr id="9245" name="Rectangle 36"/>
            <p:cNvSpPr>
              <a:spLocks noChangeArrowheads="1"/>
            </p:cNvSpPr>
            <p:nvPr/>
          </p:nvSpPr>
          <p:spPr bwMode="auto">
            <a:xfrm>
              <a:off x="5639023" y="48816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70 000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[57 000 – 84 000]</a:t>
              </a:r>
            </a:p>
          </p:txBody>
        </p:sp>
        <p:sp>
          <p:nvSpPr>
            <p:cNvPr id="9246" name="Rectangle 48"/>
            <p:cNvSpPr>
              <a:spLocks noChangeArrowheads="1"/>
            </p:cNvSpPr>
            <p:nvPr/>
          </p:nvSpPr>
          <p:spPr bwMode="auto">
            <a:xfrm>
              <a:off x="8244000" y="4881600"/>
              <a:ext cx="155416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13 000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[9 900 – 18 000]</a:t>
              </a:r>
            </a:p>
          </p:txBody>
        </p:sp>
        <p:sp>
          <p:nvSpPr>
            <p:cNvPr id="9266" name="Rectangle 8"/>
            <p:cNvSpPr>
              <a:spLocks noChangeArrowheads="1"/>
            </p:cNvSpPr>
            <p:nvPr/>
          </p:nvSpPr>
          <p:spPr bwMode="auto">
            <a:xfrm>
              <a:off x="365125" y="1908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fr-FR" altLang="en-US" sz="1300" b="1" dirty="0"/>
                <a:t>Afrique de l'Est et du Sud</a:t>
              </a:r>
              <a:endParaRPr lang="fr-FR" altLang="en-US" sz="1300" dirty="0"/>
            </a:p>
          </p:txBody>
        </p:sp>
        <p:sp>
          <p:nvSpPr>
            <p:cNvPr id="9267" name="Rectangle 18"/>
            <p:cNvSpPr>
              <a:spLocks noChangeArrowheads="1"/>
            </p:cNvSpPr>
            <p:nvPr/>
          </p:nvSpPr>
          <p:spPr bwMode="auto">
            <a:xfrm>
              <a:off x="3214800" y="1908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19,6 million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[17,5 millions – 22,0 millions]</a:t>
              </a:r>
            </a:p>
          </p:txBody>
        </p:sp>
        <p:sp>
          <p:nvSpPr>
            <p:cNvPr id="9268" name="Rectangle 23"/>
            <p:cNvSpPr>
              <a:spLocks noChangeArrowheads="1"/>
            </p:cNvSpPr>
            <p:nvPr/>
          </p:nvSpPr>
          <p:spPr bwMode="auto">
            <a:xfrm>
              <a:off x="5639023" y="1908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800 000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[650 000 – 1,0 million]</a:t>
              </a:r>
            </a:p>
          </p:txBody>
        </p:sp>
        <p:sp>
          <p:nvSpPr>
            <p:cNvPr id="9221" name="Rectangle 41"/>
            <p:cNvSpPr>
              <a:spLocks noChangeArrowheads="1"/>
            </p:cNvSpPr>
            <p:nvPr/>
          </p:nvSpPr>
          <p:spPr bwMode="auto">
            <a:xfrm>
              <a:off x="8269288" y="1908238"/>
              <a:ext cx="1554162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380 000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[300 000 – 510 000]</a:t>
              </a:r>
            </a:p>
          </p:txBody>
        </p:sp>
        <p:sp>
          <p:nvSpPr>
            <p:cNvPr id="9247" name="Rectangle 13"/>
            <p:cNvSpPr>
              <a:spLocks noChangeArrowheads="1"/>
            </p:cNvSpPr>
            <p:nvPr/>
          </p:nvSpPr>
          <p:spPr bwMode="auto">
            <a:xfrm>
              <a:off x="365125" y="36072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fr-FR" altLang="en-US" sz="1300" b="1" dirty="0"/>
                <a:t>Amérique latine </a:t>
              </a:r>
              <a:endParaRPr lang="fr-FR" altLang="en-US" sz="1300" dirty="0"/>
            </a:p>
          </p:txBody>
        </p:sp>
        <p:sp>
          <p:nvSpPr>
            <p:cNvPr id="9248" name="Rectangle 30"/>
            <p:cNvSpPr>
              <a:spLocks noChangeArrowheads="1"/>
            </p:cNvSpPr>
            <p:nvPr/>
          </p:nvSpPr>
          <p:spPr bwMode="auto">
            <a:xfrm>
              <a:off x="3214800" y="36072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1,8 million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[1,5 million – 2,3 millions]</a:t>
              </a:r>
            </a:p>
          </p:txBody>
        </p:sp>
        <p:sp>
          <p:nvSpPr>
            <p:cNvPr id="9249" name="Rectangle 35"/>
            <p:cNvSpPr>
              <a:spLocks noChangeArrowheads="1"/>
            </p:cNvSpPr>
            <p:nvPr/>
          </p:nvSpPr>
          <p:spPr bwMode="auto">
            <a:xfrm>
              <a:off x="5639023" y="36072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100 000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[77 000 – 130 000]</a:t>
              </a:r>
            </a:p>
          </p:txBody>
        </p:sp>
        <p:sp>
          <p:nvSpPr>
            <p:cNvPr id="9222" name="Rectangle 43"/>
            <p:cNvSpPr>
              <a:spLocks noChangeArrowheads="1"/>
            </p:cNvSpPr>
            <p:nvPr/>
          </p:nvSpPr>
          <p:spPr bwMode="auto">
            <a:xfrm>
              <a:off x="8239125" y="36080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37 000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[26 000 – 51 000]</a:t>
              </a:r>
            </a:p>
          </p:txBody>
        </p:sp>
        <p:sp>
          <p:nvSpPr>
            <p:cNvPr id="67" name="Line 7"/>
            <p:cNvSpPr>
              <a:spLocks noChangeShapeType="1"/>
            </p:cNvSpPr>
            <p:nvPr/>
          </p:nvSpPr>
          <p:spPr bwMode="auto">
            <a:xfrm>
              <a:off x="475200" y="4402800"/>
              <a:ext cx="92964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13"/>
            <p:cNvSpPr>
              <a:spLocks noChangeArrowheads="1"/>
            </p:cNvSpPr>
            <p:nvPr/>
          </p:nvSpPr>
          <p:spPr bwMode="auto">
            <a:xfrm>
              <a:off x="363600" y="4032000"/>
              <a:ext cx="2741613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fontAlgn="ctr"/>
              <a:r>
                <a:rPr lang="fr-FR" altLang="en-US" sz="1300" b="1" dirty="0"/>
                <a:t>Caraïbes </a:t>
              </a:r>
              <a:endParaRPr lang="fr-FR" altLang="en-US" sz="1300" dirty="0"/>
            </a:p>
          </p:txBody>
        </p:sp>
        <p:sp>
          <p:nvSpPr>
            <p:cNvPr id="70" name="Rectangle 30"/>
            <p:cNvSpPr>
              <a:spLocks noChangeArrowheads="1"/>
            </p:cNvSpPr>
            <p:nvPr/>
          </p:nvSpPr>
          <p:spPr bwMode="auto">
            <a:xfrm>
              <a:off x="3213275" y="4032000"/>
              <a:ext cx="1644650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310 000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[260 000 – 420 000]</a:t>
              </a:r>
            </a:p>
          </p:txBody>
        </p:sp>
        <p:sp>
          <p:nvSpPr>
            <p:cNvPr id="71" name="Rectangle 35"/>
            <p:cNvSpPr>
              <a:spLocks noChangeArrowheads="1"/>
            </p:cNvSpPr>
            <p:nvPr/>
          </p:nvSpPr>
          <p:spPr bwMode="auto">
            <a:xfrm>
              <a:off x="5637498" y="4032000"/>
              <a:ext cx="1736725" cy="320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15 000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[11 000 – 26 000]</a:t>
              </a:r>
            </a:p>
          </p:txBody>
        </p:sp>
        <p:sp>
          <p:nvSpPr>
            <p:cNvPr id="72" name="Rectangle 43"/>
            <p:cNvSpPr>
              <a:spLocks noChangeArrowheads="1"/>
            </p:cNvSpPr>
            <p:nvPr/>
          </p:nvSpPr>
          <p:spPr bwMode="auto">
            <a:xfrm>
              <a:off x="8237600" y="4032842"/>
              <a:ext cx="1554163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0" t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r" eaLnBrk="1" hangingPunct="1"/>
              <a:r>
                <a:rPr lang="fr-FR" altLang="en-US" sz="1200" dirty="0"/>
                <a:t>10 000</a:t>
              </a:r>
            </a:p>
            <a:p>
              <a:pPr algn="r" eaLnBrk="1" hangingPunct="1"/>
              <a:r>
                <a:rPr lang="fr-FR" altLang="en-US" sz="900" dirty="0">
                  <a:solidFill>
                    <a:srgbClr val="4D4D4D"/>
                  </a:solidFill>
                </a:rPr>
                <a:t>[7 100 – 17 000]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1402E363-BCBC-467C-9739-D6FDC0EE0F72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5CAD7F1-070C-4493-A593-A55B67C84A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 altLang="en-US" sz="2100" dirty="0">
                  <a:latin typeface="Arial Bold" charset="0"/>
                </a:rPr>
                <a:t>Estimation du nombre d’adultes et d’enfants vivant avec le VIH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100" dirty="0">
                  <a:latin typeface="Arial Bold" charset="0"/>
                </a:rPr>
                <a:t> 1990–2017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BD4A4BE-BAF6-431D-9597-05FB48F575F7}"/>
                </a:ext>
              </a:extLst>
            </p:cNvPr>
            <p:cNvGrpSpPr/>
            <p:nvPr/>
          </p:nvGrpSpPr>
          <p:grpSpPr>
            <a:xfrm>
              <a:off x="2160000" y="5310000"/>
              <a:ext cx="4516907" cy="307777"/>
              <a:chOff x="2340000" y="1800000"/>
              <a:chExt cx="4516907" cy="307777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2700000" y="1800000"/>
                <a:ext cx="41569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Estimation du nombre d’adultes et d’enfants vivant avec le VIH</a:t>
                </a:r>
                <a:endPara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2340000" y="1953888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AB0C8F4-8038-48B7-ADA4-5A1442B71201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2070000"/>
              <a:chExt cx="2195759" cy="307777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700000" y="2070000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Plage d’incertitude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40000" y="2142000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32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B8CC447-BE29-4EF8-BE44-A7B5B73AB88F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1E33BCD8-1EF7-4436-8C24-FA49C7807F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Adultes et enfants nouvellement infectés par le VIH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100" dirty="0">
                  <a:latin typeface="Arial Bold" charset="0"/>
                </a:rPr>
                <a:t> 1990–2017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6B04D97-D83A-40C5-AA9A-02E008107321}"/>
                </a:ext>
              </a:extLst>
            </p:cNvPr>
            <p:cNvGrpSpPr/>
            <p:nvPr/>
          </p:nvGrpSpPr>
          <p:grpSpPr>
            <a:xfrm>
              <a:off x="2160000" y="5310000"/>
              <a:ext cx="3970284" cy="307777"/>
              <a:chOff x="2340000" y="4077072"/>
              <a:chExt cx="3970284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700000" y="4077072"/>
                <a:ext cx="36102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Adultes et enfants nouvellement infectés par le VIH</a:t>
                </a:r>
                <a:endPara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340000" y="4230960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EB9EC93-594E-4F97-8C80-5A7D427F5EBC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4347072"/>
              <a:chExt cx="2195759" cy="30777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700000" y="4347072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Plage d’incertitude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340000" y="4419072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5809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4138C41-8608-4985-B1A3-B87E05B34D3A}"/>
              </a:ext>
            </a:extLst>
          </p:cNvPr>
          <p:cNvGrpSpPr/>
          <p:nvPr/>
        </p:nvGrpSpPr>
        <p:grpSpPr>
          <a:xfrm>
            <a:off x="606425" y="730250"/>
            <a:ext cx="9585325" cy="5193527"/>
            <a:chOff x="606425" y="730250"/>
            <a:chExt cx="9585325" cy="519352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A54AF3D-E803-458E-B315-4BD794F60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1530000"/>
              <a:ext cx="7004911" cy="3615241"/>
            </a:xfrm>
            <a:prstGeom prst="rect">
              <a:avLst/>
            </a:prstGeom>
          </p:spPr>
        </p:pic>
        <p:sp>
          <p:nvSpPr>
            <p:cNvPr id="10251" name="Rectangle 37"/>
            <p:cNvSpPr>
              <a:spLocks noChangeArrowheads="1"/>
            </p:cNvSpPr>
            <p:nvPr/>
          </p:nvSpPr>
          <p:spPr bwMode="auto">
            <a:xfrm>
              <a:off x="606425" y="730250"/>
              <a:ext cx="9585325" cy="415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37931725" indent="-37474525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defTabSz="4572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fr-FR"/>
                <a:t>Décès d’adultes et d’enfants liés au Sida</a:t>
              </a:r>
              <a:r>
                <a:rPr lang="fr-FR" altLang="en-US" sz="2100" dirty="0">
                  <a:latin typeface="Arial Bold" charset="0"/>
                </a:rPr>
                <a:t> </a:t>
              </a:r>
              <a:r>
                <a:rPr lang="en-US" altLang="en-US" sz="2100" b="1" dirty="0">
                  <a:solidFill>
                    <a:srgbClr val="E31837"/>
                  </a:solidFill>
                  <a:latin typeface="Arial Bold" charset="0"/>
                  <a:sym typeface="Webdings" pitchFamily="18" charset="2"/>
                </a:rPr>
                <a:t></a:t>
              </a:r>
              <a:r>
                <a:rPr lang="fr-FR" altLang="en-US" sz="2100" dirty="0">
                  <a:latin typeface="Arial Bold" charset="0"/>
                </a:rPr>
                <a:t> 1990–2017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D58A964-82D5-41A5-A9EE-C2A5DACABDDC}"/>
                </a:ext>
              </a:extLst>
            </p:cNvPr>
            <p:cNvGrpSpPr/>
            <p:nvPr/>
          </p:nvGrpSpPr>
          <p:grpSpPr>
            <a:xfrm>
              <a:off x="2160000" y="5310000"/>
              <a:ext cx="3312796" cy="307777"/>
              <a:chOff x="2340000" y="1800000"/>
              <a:chExt cx="3312796" cy="30777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2700000" y="1800000"/>
                <a:ext cx="29527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altLang="en-US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Décès d’adultes et d’enfants liés au Sida</a:t>
                </a:r>
                <a:endParaRPr lang="fr-F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endParaRPr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2340000" y="1953888"/>
                <a:ext cx="270000" cy="1"/>
              </a:xfrm>
              <a:prstGeom prst="line">
                <a:avLst/>
              </a:prstGeom>
              <a:ln w="63500">
                <a:solidFill>
                  <a:srgbClr val="78BCC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7CBD25-29E6-4B13-87BD-00BC01D62C39}"/>
                </a:ext>
              </a:extLst>
            </p:cNvPr>
            <p:cNvGrpSpPr/>
            <p:nvPr/>
          </p:nvGrpSpPr>
          <p:grpSpPr>
            <a:xfrm>
              <a:off x="2160000" y="5616000"/>
              <a:ext cx="2195759" cy="307777"/>
              <a:chOff x="2340000" y="2070000"/>
              <a:chExt cx="2195759" cy="307777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2700000" y="2070000"/>
                <a:ext cx="18357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</a:rPr>
                  <a:t>Plage d’incertitude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340000" y="2142000"/>
                <a:ext cx="270000" cy="144000"/>
              </a:xfrm>
              <a:prstGeom prst="rect">
                <a:avLst/>
              </a:prstGeom>
              <a:solidFill>
                <a:srgbClr val="B8E1DD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290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UNAIDS Ocean">
      <a:dk1>
        <a:sysClr val="windowText" lastClr="000000"/>
      </a:dk1>
      <a:lt1>
        <a:sysClr val="window" lastClr="FFFFFF"/>
      </a:lt1>
      <a:dk2>
        <a:srgbClr val="70C8BE"/>
      </a:dk2>
      <a:lt2>
        <a:srgbClr val="D8D5CF"/>
      </a:lt2>
      <a:accent1>
        <a:srgbClr val="70C8BE"/>
      </a:accent1>
      <a:accent2>
        <a:srgbClr val="E31837"/>
      </a:accent2>
      <a:accent3>
        <a:srgbClr val="00A99A"/>
      </a:accent3>
      <a:accent4>
        <a:srgbClr val="78BCC1"/>
      </a:accent4>
      <a:accent5>
        <a:srgbClr val="63CDF6"/>
      </a:accent5>
      <a:accent6>
        <a:srgbClr val="CDC884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1EBB42E9F3468CA9ACD49F64F162" ma:contentTypeVersion="8" ma:contentTypeDescription="Create a new document." ma:contentTypeScope="" ma:versionID="e0c39572bdd2c9a4d73f9f3e31db73eb">
  <xsd:schema xmlns:xsd="http://www.w3.org/2001/XMLSchema" xmlns:xs="http://www.w3.org/2001/XMLSchema" xmlns:p="http://schemas.microsoft.com/office/2006/metadata/properties" xmlns:ns2="c787a22a-65dd-4371-8b48-c17eeb9dd2a6" xmlns:ns3="6034ea42-cc56-4b5c-b72b-8ca3661c6ee8" targetNamespace="http://schemas.microsoft.com/office/2006/metadata/properties" ma:root="true" ma:fieldsID="093ddd91e313f59c9bc6e611f946f69d" ns2:_="" ns3:_="">
    <xsd:import namespace="c787a22a-65dd-4371-8b48-c17eeb9dd2a6"/>
    <xsd:import namespace="6034ea42-cc56-4b5c-b72b-8ca3661c6e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7a22a-65dd-4371-8b48-c17eeb9dd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4ea42-cc56-4b5c-b72b-8ca3661c6ee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7A1F6696-EC23-49D6-8E8F-CDC09AE4631F}">
  <ds:schemaRefs>
    <ds:schemaRef ds:uri="288ef829-98c5-46d1-83dc-c2ef7c814da2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2ddeef39-65d3-4660-94f2-f063f949c57e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10.xml><?xml version="1.0" encoding="utf-8"?>
<ds:datastoreItem xmlns:ds="http://schemas.openxmlformats.org/officeDocument/2006/customXml" ds:itemID="{01008649-C3F8-48E6-BE84-4178C35C743D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6A796567-3D7E-4144-BCE2-D36437566A83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7BDF9F09-1C67-411C-8390-69F45FDE68EC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1D090D37-7665-4BEC-9FD2-19990F45C63B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4CEE770C-6D29-4D6B-BA98-18455F742BA5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6B090F9C-AD00-4686-A133-FF7D938439BE}"/>
</file>

<file path=customXml/itemProps4.xml><?xml version="1.0" encoding="utf-8"?>
<ds:datastoreItem xmlns:ds="http://schemas.openxmlformats.org/officeDocument/2006/customXml" ds:itemID="{56C3AE64-3A65-496C-9A01-CDCAEF02489E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93E74733-972D-4CD3-8F5C-248DF96D864F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ED937FCB-EBD4-4FB3-8E55-F6520624F9A7}">
  <ds:schemaRefs>
    <ds:schemaRef ds:uri="http://schemas.microsoft.com/sharepoint/v3/contenttype/forms"/>
  </ds:schemaRefs>
</ds:datastoreItem>
</file>

<file path=customXml/itemProps7.xml><?xml version="1.0" encoding="utf-8"?>
<ds:datastoreItem xmlns:ds="http://schemas.openxmlformats.org/officeDocument/2006/customXml" ds:itemID="{8E1AAE0A-8786-4129-8F63-6364D84FA54E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34672B0B-60DC-467C-91F0-BBC4CE3C9372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27D04CAE-4E38-48CA-BC1E-C431E2367D1F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4460</TotalTime>
  <Words>657</Words>
  <Application>Microsoft Office PowerPoint</Application>
  <PresentationFormat>35mm Slides</PresentationFormat>
  <Paragraphs>281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PGothic</vt:lpstr>
      <vt:lpstr>MS PGothic</vt:lpstr>
      <vt:lpstr>Arial</vt:lpstr>
      <vt:lpstr>Arial Bold</vt:lpstr>
      <vt:lpstr>Arial Narrow</vt:lpstr>
      <vt:lpstr>Calibri</vt:lpstr>
      <vt:lpstr>Webdings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UNAIDS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Fadriquela, Efren</dc:creator>
  <cp:lastModifiedBy>LEVCHENKO, Roman</cp:lastModifiedBy>
  <cp:revision>240</cp:revision>
  <cp:lastPrinted>2017-07-03T13:06:20Z</cp:lastPrinted>
  <dcterms:created xsi:type="dcterms:W3CDTF">2011-11-02T09:59:30Z</dcterms:created>
  <dcterms:modified xsi:type="dcterms:W3CDTF">2018-07-16T12:29:07Z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0x0101008E471EBB42E9F3468CA9ACD49F64F162</vt:lpwstr>
  </property>
</Properties>
</file>