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30"/>
  </p:notesMasterIdLst>
  <p:sldIdLst>
    <p:sldId id="256" r:id="rId15"/>
    <p:sldId id="272" r:id="rId16"/>
    <p:sldId id="258" r:id="rId17"/>
    <p:sldId id="273" r:id="rId18"/>
    <p:sldId id="267" r:id="rId19"/>
    <p:sldId id="268" r:id="rId20"/>
    <p:sldId id="277" r:id="rId21"/>
    <p:sldId id="278" r:id="rId22"/>
    <p:sldId id="279" r:id="rId23"/>
    <p:sldId id="260" r:id="rId24"/>
    <p:sldId id="261" r:id="rId25"/>
    <p:sldId id="270" r:id="rId26"/>
    <p:sldId id="263" r:id="rId27"/>
    <p:sldId id="264" r:id="rId28"/>
    <p:sldId id="265" r:id="rId29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CC1"/>
    <a:srgbClr val="B8E1DD"/>
    <a:srgbClr val="00A99A"/>
    <a:srgbClr val="5F5F5F"/>
    <a:srgbClr val="70C8BE"/>
    <a:srgbClr val="9F6CA1"/>
    <a:srgbClr val="63CDF6"/>
    <a:srgbClr val="00AEEF"/>
    <a:srgbClr val="E31837"/>
    <a:srgbClr val="88C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612" y="78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7/16/2018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0287000" cy="5753100"/>
          </a:xfrm>
          <a:prstGeom prst="rect">
            <a:avLst/>
          </a:prstGeom>
          <a:solidFill>
            <a:srgbClr val="78BCC1"/>
          </a:solidFill>
          <a:ln>
            <a:noFill/>
          </a:ln>
        </p:spPr>
        <p:txBody>
          <a:bodyPr wrap="none" lIns="180000" t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34988" y="404813"/>
            <a:ext cx="4032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ru-RU" altLang="en-US" sz="2400" dirty="0"/>
              <a:t>Июль 2018</a:t>
            </a:r>
          </a:p>
          <a:p>
            <a:pPr eaLnBrk="1" hangingPunct="1"/>
            <a:r>
              <a:rPr lang="ru-RU" altLang="en-US" sz="2400" dirty="0">
                <a:solidFill>
                  <a:schemeClr val="bg1"/>
                </a:solidFill>
              </a:rPr>
              <a:t>Основные слайды по эпидемиологии</a:t>
            </a:r>
            <a:endParaRPr lang="ru-RU" altLang="en-US" sz="24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dirty="0">
                  <a:latin typeface="Arial Bold" charset="0"/>
                </a:rPr>
                <a:t>Оценочное число взрослых и детей, живущих с ВИЧ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/>
                <a:t> </a:t>
              </a:r>
              <a:r>
                <a:rPr lang="ru-RU" altLang="en-US" sz="2100" dirty="0">
                  <a:latin typeface="Arial Bold" charset="0"/>
                </a:rPr>
                <a:t>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ru-RU" altLang="en-US" sz="2000" b="1" dirty="0"/>
                  <a:t>Всего: 36,9 млн</a:t>
                </a:r>
                <a:r>
                  <a:rPr lang="ru-RU"/>
                  <a:t>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[31,1 млн – 43,9 млн]</a:t>
                </a:r>
                <a:endParaRPr lang="ru-RU" altLang="en-US" sz="2000" dirty="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251325" y="3082945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Ближний Восток и Северная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220 000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[150 000 – 300 000]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Западная и Центральная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6,1 млн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[4,4 млн – 8,1 млн]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800346" y="1991781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Восточная Европа</a:t>
                </a:r>
                <a:br/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1,4 млн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[1,3 млн – 1,6 млн]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Азиатско-Тихоокеанский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5,2 млн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[4,1 млн – 6,7 млн]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2,2 млн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[1,9 млн – 2,4 млн]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1,8 млн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[1,5 млн – 2,3 млн]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ru-RU" altLang="en-US" sz="1200" b="1" dirty="0"/>
                  <a:t>Страны Восточной и Южной Африки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19,6 млн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[17,5 млн – 22,0 млн]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310 000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[260 000 – 420 000]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ru-RU" altLang="en-US" sz="2100" spc="-30" dirty="0">
                  <a:latin typeface="Arial Bold" charset="0"/>
                </a:rPr>
                <a:t>Оценочное число новых ВИЧ-инфекций среди взрослых и детей</a:t>
              </a:r>
              <a:r>
                <a:rPr lang="en-US" altLang="en-US" sz="2100" b="1" spc="-30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100" spc="-3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/>
                  <a:t>Всего: 1,8 млн</a:t>
                </a:r>
                <a:r>
                  <a:rPr lang="ru-RU"/>
                  <a:t>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[1,4 млн – 2,4 млн]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18 000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[10 000 – 31 000]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828088" y="3587416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370 000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[220 000 – 570 000]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</a:t>
                </a:r>
                <a:br/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130 000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[120 000 – 150 000]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280 000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[210 000 – 390 000]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70 000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[57 000 – 84 000]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Страны Восточной и Южной Африки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800 000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[650 000 – 1,0 млн]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[77 000 – 130 000]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15 000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[11 000 – 26 000]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b="1" dirty="0">
                  <a:latin typeface="Arial Bold" panose="020B0704020202020204" pitchFamily="34" charset="0"/>
                </a:rPr>
                <a:t>Оценочное число смертей</a:t>
              </a:r>
              <a:r>
                <a:rPr lang="en-US" altLang="en-US" sz="2100" b="1" dirty="0">
                  <a:latin typeface="Arial Bold" panose="020B0704020202020204" pitchFamily="34" charset="0"/>
                </a:rPr>
                <a:t>
</a:t>
              </a:r>
              <a:br/>
              <a:r>
                <a:rPr lang="ru-RU" altLang="en-US" sz="2100" b="1" dirty="0">
                  <a:latin typeface="Arial Bold" panose="020B0704020202020204" pitchFamily="34" charset="0"/>
                </a:rPr>
                <a:t>среди взрослых и детей вследствие СПИДа в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ru-RU" altLang="en-US" sz="2100" b="1" dirty="0">
                  <a:latin typeface="Arial Bold" panose="020B0704020202020204" pitchFamily="34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>
                    <a:latin typeface="Arial Bold" panose="020B0704020202020204" pitchFamily="34" charset="0"/>
                  </a:rPr>
                  <a:t>Всего: 940 000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[670 000 – 1,3 млн]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4251325" y="3084521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9800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[6400 – 15 000]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828088" y="3586168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280 000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[180 000 – 410 000]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</a:t>
                </a:r>
                <a:br/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34 000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 – 41 000]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170 000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[110 000 – 280 000]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4371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[9900 – 18 000]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Страны Восточной и Южной Африки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380 000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[300 000 – 510 000]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37 000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[26 000 – 51 000]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[7100 – 17 000]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032AE43-FAFE-4A86-A6C3-2AB8AB3348A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b="1" dirty="0">
                  <a:latin typeface="Arial Bold" panose="020B0704020202020204" pitchFamily="34" charset="0"/>
                </a:rPr>
                <a:t>Оценочное число детей (младше 15 лет), живущих с ВИЧ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ru-RU"/>
                <a:t> </a:t>
              </a:r>
              <a:r>
                <a:rPr lang="ru-RU" altLang="en-US" sz="2100" b="1" dirty="0">
                  <a:latin typeface="Arial Bold" panose="020B0704020202020204" pitchFamily="34" charset="0"/>
                </a:rPr>
                <a:t>2017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>
                    <a:latin typeface="Arial Bold" panose="020B0704020202020204" pitchFamily="34" charset="0"/>
                  </a:rPr>
                  <a:t>Всего: 1,8 млн</a:t>
                </a:r>
                <a:r>
                  <a:rPr lang="ru-RU"/>
                  <a:t>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[1,3 млн – 2,4 млн]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8200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[6000 – 11 000]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500 000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[320 000 – 690 000]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800346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</a:t>
                </a:r>
                <a:br/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[82 000 – 150 000]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Страны Восточной и Южной Африки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1,2 млн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[880 000 – 1,4 млн]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27 000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[19 000 – 36 000]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9900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[7400 – 15 000]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97451-9567-4A17-B01F-F6DCD373E8E9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dirty="0">
                  <a:latin typeface="Arial Narrow" panose="020B0606020202030204" pitchFamily="34" charset="0"/>
                </a:rPr>
                <a:t>*Данные о детях не публикуются из-за их небольшого числа.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DE82EDC-1276-4F42-84D4-097791360836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ru-RU" altLang="en-US" sz="2100" spc="-30" dirty="0">
                  <a:latin typeface="Arial Bold" charset="0"/>
                </a:rPr>
                <a:t>Оценочное число новых ВИЧ-инфекций среди детей (младше 15 лет) </a:t>
              </a:r>
              <a:r>
                <a:rPr lang="en-US" altLang="en-US" sz="2100" b="1" spc="-30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100" spc="-3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/>
                  <a:t>Всего: 180 000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[110 000 – 260 000]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1300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[780 – 1900]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67 000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[36 000 – 100 000]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38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</a:t>
                </a:r>
                <a:br/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[7400 – 14 000]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Страны Восточной и Южной Африки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92 000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[61 000 – 130 000]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2400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[1800 – 3600]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 – 1900]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D2F4C63-E89C-4A1B-BFCB-62E0E8C7026B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dirty="0">
                  <a:latin typeface="Arial Narrow" panose="020B0606020202030204" pitchFamily="34" charset="0"/>
                </a:rPr>
                <a:t>*Данные о детях не публикуются из-за их небольшого числа.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5B6619-95A4-46F1-A105-CF857818834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dirty="0">
                  <a:latin typeface="Arial Bold" charset="0"/>
                </a:rPr>
                <a:t>Оценочное число смертей вследствие СПИДа среди детей (младше 15 лет) в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10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ru-RU" altLang="en-US" sz="2000" b="1" dirty="0"/>
                  <a:t>Всего: 110 000 </a:t>
                </a:r>
                <a:r>
                  <a:rPr lang="ru-RU" altLang="en-US" dirty="0">
                    <a:solidFill>
                      <a:srgbClr val="4D4D4D"/>
                    </a:solidFill>
                  </a:rPr>
                  <a:t>[63 000 – 160 000]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Ближний Восток и Северная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800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[500 – 1200]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Западная и Центральная Африка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45 000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[24 000 – 69 000]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54" y="1996040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Восточная Европа</a:t>
                </a:r>
                <a:br/>
                <a:r>
                  <a:rPr lang="ru-RU" altLang="en-US" sz="1200" b="1" dirty="0"/>
                  <a:t>и Центральная Азия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Азиатско-Тихоокеанский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6400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[4100 – 10 000]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Северная Америка и Западная и Центральная Европа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Страны Восточной и Южной Африки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52 000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[31 000 – 78 000]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Латинская Америка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1700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[1200-2600]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ru-RU" altLang="en-US" sz="1200" b="1" dirty="0"/>
                  <a:t>Карибский регион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ru-RU" altLang="en-US" sz="1400" b="1" dirty="0"/>
                  <a:t>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ru-RU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[&lt;500 – 1300]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dirty="0">
                  <a:latin typeface="Arial Narrow" panose="020B0606020202030204" pitchFamily="34" charset="0"/>
                </a:rPr>
                <a:t>*Данные о детях не публикуются из-за их небольшого числа.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6425" y="730250"/>
            <a:ext cx="9585325" cy="4768850"/>
            <a:chOff x="606425" y="730250"/>
            <a:chExt cx="9585325" cy="4768850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665537" cy="384194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25"/>
                </a:lnSpc>
                <a:defRPr/>
              </a:pPr>
              <a:r>
                <a:rPr lang="ru-RU" altLang="en-US" sz="1600" dirty="0"/>
                <a:t>36,9 млн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[31,1 млн – 43,9 млн]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ru-RU" altLang="en-US" sz="1600" dirty="0"/>
                <a:t>35,1 млн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[29,6 млн – 41,7 млн]</a:t>
              </a:r>
              <a:endParaRPr lang="ru-RU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ru-RU" altLang="en-US" sz="1600" dirty="0"/>
                <a:t>18,2 млн</a:t>
              </a:r>
              <a:r>
                <a:rPr lang="ru-RU"/>
                <a:t>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[15,6 млн – 21,4 млн]</a:t>
              </a:r>
              <a:endParaRPr lang="ru-RU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ru-RU" altLang="en-US" sz="1600" dirty="0"/>
                <a:t>1,8 млн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[1,3 млн – 2,4 млн]</a:t>
              </a:r>
            </a:p>
            <a:p>
              <a:pPr>
                <a:lnSpc>
                  <a:spcPts val="2125"/>
                </a:lnSpc>
                <a:defRPr/>
              </a:pPr>
              <a:endParaRPr lang="ru-RU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ru-RU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ru-RU" altLang="en-US" sz="1600" dirty="0"/>
                <a:t>1,8 млн</a:t>
              </a:r>
              <a:r>
                <a:rPr lang="ru-RU" altLang="en-US" sz="1600" dirty="0">
                  <a:solidFill>
                    <a:srgbClr val="7F7F7F"/>
                  </a:solidFill>
                </a:rPr>
                <a:t> [1,4 млн – 2,4 млн]</a:t>
              </a:r>
              <a:br/>
              <a:r>
                <a:rPr lang="ru-RU" altLang="en-US" sz="1600" dirty="0"/>
                <a:t>1,6 млн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[1,3 млн – 2,1 млн]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ru-RU" altLang="en-US" sz="1600" dirty="0">
                  <a:solidFill>
                    <a:srgbClr val="000000"/>
                  </a:solidFill>
                </a:rPr>
                <a:t>180 000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[110 000 – 260 000]</a:t>
              </a:r>
            </a:p>
            <a:p>
              <a:pPr>
                <a:lnSpc>
                  <a:spcPts val="2125"/>
                </a:lnSpc>
                <a:defRPr/>
              </a:pPr>
              <a:endParaRPr lang="ru-RU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ru-RU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ru-RU" altLang="en-US" sz="1600" dirty="0"/>
                <a:t>940 000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[670 000 – 1,3 млн]</a:t>
              </a:r>
              <a:br/>
              <a:r>
                <a:rPr lang="ru-RU" altLang="en-US" sz="1600" dirty="0"/>
                <a:t>830 000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[590 000 – 1,2 млн]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ru-RU" altLang="en-US" sz="1600" dirty="0"/>
                <a:t>110 000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[63 000 – 160 000]</a:t>
              </a:r>
              <a:endParaRPr lang="ru-RU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63988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b="1">
                  <a:latin typeface="Arial Bold" charset="0"/>
                </a:rPr>
                <a:t>Число людей, живущих с ВИЧ</a:t>
              </a: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24643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b="1" dirty="0">
                  <a:latin typeface="Arial Bold" charset="0"/>
                </a:rPr>
                <a:t>Число новых </a:t>
              </a:r>
            </a:p>
            <a:p>
              <a:pPr eaLnBrk="1" hangingPunct="1"/>
              <a:r>
                <a:rPr lang="ru-RU" altLang="en-US" b="1" dirty="0">
                  <a:latin typeface="Arial Bold" charset="0"/>
                </a:rPr>
                <a:t>ВИЧ-инфекций в 2017 году 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86288"/>
              <a:ext cx="24860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b="1" dirty="0">
                  <a:latin typeface="Arial Bold" charset="0"/>
                </a:rPr>
                <a:t>Число смертей вследствие СПИДа в 2017 году</a:t>
              </a: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552825" y="1628775"/>
              <a:ext cx="2360613" cy="387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Всего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Взрослых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Женщин (старше 15 лет)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Детей (младше 15 лет)</a:t>
              </a:r>
            </a:p>
            <a:p>
              <a:pPr algn="r" eaLnBrk="1" hangingPunct="1">
                <a:lnSpc>
                  <a:spcPts val="2125"/>
                </a:lnSpc>
              </a:pPr>
              <a:endParaRPr lang="ru-RU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ru-RU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Всего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Взрослых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Детей (младше 15 лет)</a:t>
              </a:r>
            </a:p>
            <a:p>
              <a:pPr algn="r" eaLnBrk="1" hangingPunct="1">
                <a:lnSpc>
                  <a:spcPts val="2125"/>
                </a:lnSpc>
              </a:pPr>
              <a:endParaRPr lang="ru-RU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ru-RU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Всего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Взрослых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ru-RU" altLang="en-US" sz="1600" dirty="0"/>
                <a:t>Детей (младше 15 лет)</a:t>
              </a: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200" dirty="0">
                  <a:latin typeface="Arial Bold" charset="0"/>
                </a:rPr>
                <a:t>Глобальный обзор состояния эпидемии СПИДа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200" dirty="0">
                  <a:latin typeface="Arial Bold" charset="0"/>
                </a:rPr>
                <a:t> 2017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39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ru-RU" altLang="en-US" b="1" dirty="0">
                  <a:latin typeface="Arial Bold" charset="0"/>
                </a:rPr>
                <a:t>Число людей, живущих с ВИЧ</a:t>
              </a:r>
              <a:r>
                <a:rPr lang="en-US"/>
                <a:t>	</a:t>
              </a:r>
              <a:r>
                <a:rPr lang="ru-RU"/>
                <a:t>36,9 млн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[31,1 млн – 43,9 млн]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ru-RU" altLang="en-US" b="1" dirty="0">
                  <a:latin typeface="Arial Bold" charset="0"/>
                </a:rPr>
                <a:t>Число новых ВИЧ-инфекций в 2017 году </a:t>
              </a:r>
              <a:r>
                <a:rPr lang="en-US"/>
                <a:t>	</a:t>
              </a:r>
              <a:r>
                <a:rPr lang="ru-RU"/>
                <a:t>1,8 млн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[1,4 млн – 2,4 млн]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ru-RU" altLang="en-US" b="1" dirty="0">
                  <a:latin typeface="Arial Bold" charset="0"/>
                </a:rPr>
                <a:t>Число смертей вследствие СПИДа в 2017 году</a:t>
              </a:r>
              <a:r>
                <a:rPr lang="en-US"/>
                <a:t>	</a:t>
              </a:r>
              <a:r>
                <a:rPr lang="ru-RU"/>
                <a:t>940 000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[670 000 – 1,3 млн]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200" dirty="0">
                  <a:latin typeface="Arial Bold" charset="0"/>
                </a:rPr>
                <a:t>Глобальные оценки, включая взрослых и детей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/>
                <a:t> </a:t>
              </a:r>
              <a:r>
                <a:rPr lang="ru-RU" altLang="en-US" sz="2200" dirty="0">
                  <a:latin typeface="Arial Bold" charset="0"/>
                </a:rPr>
                <a:t>2017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3902075"/>
            <a:chOff x="606425" y="730250"/>
            <a:chExt cx="9585325" cy="3902075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303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ru-RU" altLang="en-US" b="1" dirty="0"/>
                <a:t>Примерно 66% в Африке к югу от Сахары</a:t>
              </a:r>
            </a:p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ru-RU" altLang="en-US" b="1" dirty="0"/>
                <a:t>Примерно 500 среди детей до 15 лет</a:t>
              </a:r>
            </a:p>
            <a:p>
              <a:pPr eaLnBrk="1" hangingPunct="1">
                <a:spcAft>
                  <a:spcPts val="9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ru-RU" altLang="en-US" b="1" dirty="0"/>
                <a:t>Примерно 4400 среди взрослых старше 15 лет; из них: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ru-RU" altLang="en-US" sz="1400" b="1" dirty="0"/>
                <a:t>─ почти 43% среди женщин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ru-RU" altLang="en-US" sz="1400" b="1" dirty="0"/>
                <a:t>─ примерно 33% среди молодых людей (в возрасте от 15 до 24 лет)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ru-RU" altLang="en-US" sz="1400" b="1" dirty="0"/>
                <a:t>─ примерно 19% среди молодых женщин (в возрасте от 15 до 24 лет)</a:t>
              </a:r>
            </a:p>
            <a:p>
              <a:pPr lvl="1">
                <a:lnSpc>
                  <a:spcPct val="120000"/>
                </a:lnSpc>
              </a:pPr>
              <a:endParaRPr lang="ru-RU" altLang="en-US" sz="1500" b="1" dirty="0"/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200" dirty="0">
                  <a:latin typeface="Arial Bold" charset="0"/>
                </a:rPr>
                <a:t>Примерно 5000 новых ВИЧ-инфекций в день (среди детей и взрослых) в</a:t>
              </a:r>
              <a:r>
                <a:rPr lang="ru-RU"/>
                <a:t>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200" dirty="0">
                  <a:latin typeface="Arial Bold" charset="0"/>
                </a:rPr>
                <a:t> 2017 г.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111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46388"/>
            <a:chOff x="606425" y="730250"/>
            <a:chExt cx="9585325" cy="2846388"/>
          </a:xfrm>
        </p:grpSpPr>
        <p:sp>
          <p:nvSpPr>
            <p:cNvPr id="8194" name="Text Box 9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30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ru-RU" altLang="en-US" b="1" dirty="0">
                  <a:latin typeface="Arial Bold" charset="0"/>
                </a:rPr>
                <a:t>Число детей живущих с ВИЧ</a:t>
              </a:r>
              <a:r>
                <a:rPr lang="en-US"/>
                <a:t>	</a:t>
              </a:r>
              <a:r>
                <a:rPr lang="ru-RU"/>
                <a:t>1,8 млн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[1,3 млн – 2,4 млн]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ru-RU" altLang="en-US" b="1" dirty="0">
                  <a:latin typeface="Arial Bold" charset="0"/>
                </a:rPr>
                <a:t>Число новых ВИЧ-инфекций в 2017 году </a:t>
              </a:r>
              <a:r>
                <a:rPr lang="en-US"/>
                <a:t>	</a:t>
              </a:r>
              <a:r>
                <a:rPr lang="ru-RU"/>
                <a:t>180 000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[110 000 – 260 000]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ru-RU" altLang="en-US" b="1" dirty="0">
                  <a:latin typeface="Arial Bold" charset="0"/>
                </a:rPr>
                <a:t>Число смертей вследствие СПИДа в 2017 году</a:t>
              </a:r>
              <a:r>
                <a:rPr lang="en-US"/>
                <a:t>	</a:t>
              </a:r>
              <a:r>
                <a:rPr lang="ru-RU"/>
                <a:t>110 000 </a:t>
              </a:r>
              <a:r>
                <a:rPr lang="ru-RU" altLang="en-US" sz="1600" dirty="0">
                  <a:solidFill>
                    <a:srgbClr val="7F7F7F"/>
                  </a:solidFill>
                </a:rPr>
                <a:t>[63 000 – 160 000]</a:t>
              </a:r>
            </a:p>
          </p:txBody>
        </p:sp>
        <p:sp>
          <p:nvSpPr>
            <p:cNvPr id="8195" name="Line 7"/>
            <p:cNvSpPr>
              <a:spLocks noChangeShapeType="1"/>
            </p:cNvSpPr>
            <p:nvPr/>
          </p:nvSpPr>
          <p:spPr bwMode="auto">
            <a:xfrm>
              <a:off x="120173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Line 7"/>
            <p:cNvSpPr>
              <a:spLocks noChangeShapeType="1"/>
            </p:cNvSpPr>
            <p:nvPr/>
          </p:nvSpPr>
          <p:spPr bwMode="auto">
            <a:xfrm>
              <a:off x="120332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200" dirty="0">
                  <a:latin typeface="Arial Bold" charset="0"/>
                </a:rPr>
                <a:t>Оценочное число детей (младше 15 лет)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200" dirty="0">
                  <a:latin typeface="Arial Bold" charset="0"/>
                </a:rPr>
                <a:t> 2017 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3600" y="730250"/>
            <a:ext cx="9828150" cy="5365750"/>
            <a:chOff x="363600" y="730250"/>
            <a:chExt cx="9828150" cy="5365750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25000"/>
                </a:lnSpc>
              </a:pPr>
              <a:r>
                <a:rPr lang="ru-RU" altLang="en-US" sz="800"/>
                <a:t>Оценочные диапазоны в таблице показывают границы, в пределах которых находятся фактические цифры; получены на основе наиболее точных имеющихся данных.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200" dirty="0">
                  <a:latin typeface="Arial Bold" charset="0"/>
                </a:rPr>
                <a:t>Региональная статистика и особенности ВИЧ и СПИДа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200" dirty="0">
                  <a:latin typeface="Arial Bold" charset="0"/>
                </a:rPr>
                <a:t> 2017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ru-RU" altLang="en-US" sz="1200" b="1" dirty="0"/>
                <a:t>Число новых ВИЧ-инфекций, включая взрослых и детей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ru-RU" altLang="en-US" sz="1200" b="1" dirty="0"/>
                <a:t>Число взрослых и детей, живущих с ВИЧ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ru-RU" altLang="en-US" sz="1200" b="1" dirty="0"/>
                <a:t>Число смертей </a:t>
              </a:r>
            </a:p>
            <a:p>
              <a:pPr algn="ctr" fontAlgn="ctr"/>
              <a:r>
                <a:rPr lang="ru-RU" altLang="en-US" sz="1200" b="1" dirty="0"/>
                <a:t>вследствие СПИДа, включая взрослых и детей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1300" b="1"/>
                <a:t>ВСЕГО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400" dirty="0"/>
                <a:t>36,9 млн</a:t>
              </a:r>
            </a:p>
            <a:p>
              <a:pPr algn="r" eaLnBrk="1" hangingPunct="1"/>
              <a:r>
                <a:rPr lang="ru-RU" altLang="en-US" sz="1000" dirty="0">
                  <a:solidFill>
                    <a:srgbClr val="4D4D4D"/>
                  </a:solidFill>
                </a:rPr>
                <a:t>[31,1 млн – 43,9 млн]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400" dirty="0"/>
                <a:t>1,8 млн</a:t>
              </a:r>
            </a:p>
            <a:p>
              <a:pPr algn="r" eaLnBrk="1" hangingPunct="1"/>
              <a:r>
                <a:rPr lang="ru-RU" altLang="en-US" sz="1000" dirty="0">
                  <a:solidFill>
                    <a:srgbClr val="4D4D4D"/>
                  </a:solidFill>
                </a:rPr>
                <a:t>[1,4 млн – 2,4 млн]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400" dirty="0">
                  <a:solidFill>
                    <a:srgbClr val="000000"/>
                  </a:solidFill>
                </a:rPr>
                <a:t>940 000</a:t>
              </a:r>
            </a:p>
            <a:p>
              <a:pPr algn="r" eaLnBrk="1" hangingPunct="1"/>
              <a:r>
                <a:rPr lang="ru-RU" altLang="en-US" sz="1000" dirty="0">
                  <a:solidFill>
                    <a:srgbClr val="4D4D4D"/>
                  </a:solidFill>
                </a:rPr>
                <a:t>[670 000 – 1,3 млн]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1300" b="1" dirty="0"/>
                <a:t>Ближний Восток и Северная Африка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220 000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[150 000 – 300 000]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18 000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[10 000 – 31 000]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9800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[6400 – 15 000]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1300" b="1" dirty="0"/>
                <a:t>Азиатско-Тихоокеанский регион</a:t>
              </a: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5,2 млн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[4,1 млн – 6,7 млн]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280 000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[210 000 – 390 000]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170 000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[110 000 – 280 000]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1300" b="1" dirty="0"/>
                <a:t>Восточная Европа и Центральная Азия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1,4 млн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[1,3 млн – 1,6 млн]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130 000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[120 000 – 150 000]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34 000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[25 000 – 41 000]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ru-RU" altLang="en-US" sz="1300" b="1" dirty="0"/>
                <a:t>Западная и Центральная Африка</a:t>
              </a:r>
              <a:endParaRPr lang="ru-RU" altLang="en-US" sz="1300" dirty="0"/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6,1 млн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[4,4 млн – 8,1 млн]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370 000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[220 000 – 570 000]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280 000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[180 00 – 410 000]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1300" b="1" dirty="0"/>
                <a:t>Западная и Центральная Европа и</a:t>
              </a:r>
            </a:p>
            <a:p>
              <a:pPr eaLnBrk="1" hangingPunct="1"/>
              <a:r>
                <a:rPr lang="ru-RU" altLang="en-US" sz="1300" b="1" dirty="0"/>
                <a:t>Северная Америка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2,2 млн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[1,9 млн – 2,4 млн]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70 000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[57 000 – 84 000]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13 000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[9900 – 18 000]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ru-RU" altLang="en-US" sz="1300" b="1" dirty="0"/>
                <a:t>Страны Восточной и Южной Африки</a:t>
              </a:r>
              <a:endParaRPr lang="ru-RU" altLang="en-US" sz="1300" dirty="0"/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19,6 млн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[17,5 млн – 22,0 млн]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800 000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[650 000 – 1,0 млн]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380 000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[300 000 – 510 000]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ru-RU" altLang="en-US" sz="1300" b="1" dirty="0"/>
                <a:t>Латинская Америка </a:t>
              </a:r>
              <a:endParaRPr lang="ru-RU" altLang="en-US" sz="1300" dirty="0"/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1,8 млн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[1,5 млн – 2,3 млн]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100 000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[77 000 – 130 000]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37 000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[26 000 – 51 000]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ru-RU" altLang="en-US" sz="1300" b="1" dirty="0"/>
                <a:t>Карибский регион </a:t>
              </a:r>
              <a:endParaRPr lang="ru-RU" altLang="en-US" sz="1300" dirty="0"/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310 000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[260 000 – 420 000]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15 000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[11 000 – 26 000]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ru-RU" altLang="en-US" sz="1200" dirty="0"/>
                <a:t>10 000</a:t>
              </a:r>
            </a:p>
            <a:p>
              <a:pPr algn="r" eaLnBrk="1" hangingPunct="1"/>
              <a:r>
                <a:rPr lang="ru-RU" altLang="en-US" sz="900" dirty="0">
                  <a:solidFill>
                    <a:srgbClr val="4D4D4D"/>
                  </a:solidFill>
                </a:rPr>
                <a:t>[7100 – 17 000]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402E363-BCBC-467C-9739-D6FDC0EE0F72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5CAD7F1-070C-4493-A593-A55B67C84A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dirty="0">
                  <a:latin typeface="Arial Bold" charset="0"/>
                </a:rPr>
                <a:t>Оценочное число взрослых и детей, живущих с ВИЧ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/>
                <a:t> </a:t>
              </a:r>
              <a:r>
                <a:rPr lang="ru-RU" altLang="en-US" sz="2100" dirty="0">
                  <a:latin typeface="Arial Bold" charset="0"/>
                </a:rPr>
                <a:t>1990–2017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BD4A4BE-BAF6-431D-9597-05FB48F575F7}"/>
                </a:ext>
              </a:extLst>
            </p:cNvPr>
            <p:cNvGrpSpPr/>
            <p:nvPr/>
          </p:nvGrpSpPr>
          <p:grpSpPr>
            <a:xfrm>
              <a:off x="2160000" y="5310000"/>
              <a:ext cx="4516907" cy="307777"/>
              <a:chOff x="2340000" y="1800000"/>
              <a:chExt cx="4516907" cy="307777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2700000" y="1800000"/>
                <a:ext cx="41569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Оценочное число взрослых и детей, живущих с ВИЧ</a:t>
                </a:r>
                <a:endPara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2340000" y="1953888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AB0C8F4-8038-48B7-ADA4-5A1442B71201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2070000"/>
              <a:chExt cx="2195759" cy="307777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700000" y="2070000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Диапазон неопределенности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40000" y="2142000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32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B8CC447-BE29-4EF8-BE44-A7B5B73AB88F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E33BCD8-1EF7-4436-8C24-FA49C7807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dirty="0">
                  <a:latin typeface="Arial Bold" charset="0"/>
                </a:rPr>
                <a:t>Число новых ВИЧ-инфекций среди взрослых и детей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 altLang="en-US" sz="2100" dirty="0">
                  <a:latin typeface="Arial Bold" charset="0"/>
                </a:rPr>
                <a:t> 1990-2017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6B04D97-D83A-40C5-AA9A-02E008107321}"/>
                </a:ext>
              </a:extLst>
            </p:cNvPr>
            <p:cNvGrpSpPr/>
            <p:nvPr/>
          </p:nvGrpSpPr>
          <p:grpSpPr>
            <a:xfrm>
              <a:off x="2160000" y="5310000"/>
              <a:ext cx="3970284" cy="307777"/>
              <a:chOff x="2340000" y="4077072"/>
              <a:chExt cx="3970284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700000" y="4077072"/>
                <a:ext cx="36102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Число новых ВИЧ-инфекций, включая взрослых и детей</a:t>
                </a:r>
                <a:endPara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340000" y="4230960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EB9EC93-594E-4F97-8C80-5A7D427F5EBC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4347072"/>
              <a:chExt cx="2195759" cy="30777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700000" y="4347072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Диапазон неопределенности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340000" y="4419072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580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4138C41-8608-4985-B1A3-B87E05B34D3A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A54AF3D-E803-458E-B315-4BD794F60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ru-RU" altLang="en-US" sz="2100" dirty="0">
                  <a:latin typeface="Arial Bold" charset="0"/>
                </a:rPr>
                <a:t>Число смертей вследствие СПИДа, включая взрослых и детей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ru-RU"/>
                <a:t> </a:t>
              </a:r>
              <a:r>
                <a:rPr lang="ru-RU" altLang="en-US" sz="2100" dirty="0">
                  <a:latin typeface="Arial Bold" charset="0"/>
                </a:rPr>
                <a:t>1990–2017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D58A964-82D5-41A5-A9EE-C2A5DACABDDC}"/>
                </a:ext>
              </a:extLst>
            </p:cNvPr>
            <p:cNvGrpSpPr/>
            <p:nvPr/>
          </p:nvGrpSpPr>
          <p:grpSpPr>
            <a:xfrm>
              <a:off x="2160000" y="5310000"/>
              <a:ext cx="3312796" cy="307777"/>
              <a:chOff x="2340000" y="1800000"/>
              <a:chExt cx="3312796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700000" y="1800000"/>
                <a:ext cx="29527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Число смертей вследствие СПИДа, включая взрослых и детей</a:t>
                </a:r>
                <a:endParaRPr lang="ru-RU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340000" y="1953888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7CBD25-29E6-4B13-87BD-00BC01D62C39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2070000"/>
              <a:chExt cx="2195759" cy="30777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700000" y="2070000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Диапазон неопределенности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340000" y="2142000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290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1EBB42E9F3468CA9ACD49F64F162" ma:contentTypeVersion="8" ma:contentTypeDescription="Create a new document." ma:contentTypeScope="" ma:versionID="e0c39572bdd2c9a4d73f9f3e31db73eb">
  <xsd:schema xmlns:xsd="http://www.w3.org/2001/XMLSchema" xmlns:xs="http://www.w3.org/2001/XMLSchema" xmlns:p="http://schemas.microsoft.com/office/2006/metadata/properties" xmlns:ns2="c787a22a-65dd-4371-8b48-c17eeb9dd2a6" xmlns:ns3="6034ea42-cc56-4b5c-b72b-8ca3661c6ee8" targetNamespace="http://schemas.microsoft.com/office/2006/metadata/properties" ma:root="true" ma:fieldsID="093ddd91e313f59c9bc6e611f946f69d" ns2:_="" ns3:_="">
    <xsd:import namespace="c787a22a-65dd-4371-8b48-c17eeb9dd2a6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7a22a-65dd-4371-8b48-c17eeb9dd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11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7A1F6696-EC23-49D6-8E8F-CDC09AE4631F}">
  <ds:schemaRefs>
    <ds:schemaRef ds:uri="288ef829-98c5-46d1-83dc-c2ef7c814da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ddeef39-65d3-4660-94f2-f063f949c57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58DD4A43-D7E5-4137-A3CB-1C1866B4523B}"/>
</file>

<file path=customXml/itemProps7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4435</TotalTime>
  <Words>1272</Words>
  <Application>Microsoft Office PowerPoint</Application>
  <PresentationFormat>35mm Slides</PresentationFormat>
  <Paragraphs>281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PGothic</vt:lpstr>
      <vt:lpstr>MS PGothic</vt:lpstr>
      <vt:lpstr>Arial</vt:lpstr>
      <vt:lpstr>Arial Bold</vt:lpstr>
      <vt:lpstr>Arial Narrow</vt:lpstr>
      <vt:lpstr>Calibri</vt:lpstr>
      <vt:lpstr>Webdings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LEVCHENKO, Roman</cp:lastModifiedBy>
  <cp:revision>239</cp:revision>
  <cp:lastPrinted>2017-07-03T13:06:20Z</cp:lastPrinted>
  <dcterms:created xsi:type="dcterms:W3CDTF">2011-11-02T09:59:30Z</dcterms:created>
  <dcterms:modified xsi:type="dcterms:W3CDTF">2018-07-16T12:28:23Z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0x0101008E471EBB42E9F3468CA9ACD49F64F162</vt:lpwstr>
  </property>
</Properties>
</file>