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sldIdLst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13A"/>
    <a:srgbClr val="FF0000"/>
    <a:srgbClr val="009FE2"/>
    <a:srgbClr val="E5F4FD"/>
    <a:srgbClr val="C2E5FA"/>
    <a:srgbClr val="E9F5FD"/>
    <a:srgbClr val="F4FAFE"/>
    <a:srgbClr val="009DE1"/>
    <a:srgbClr val="DCEFFC"/>
    <a:srgbClr val="78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32" y="48"/>
      </p:cViewPr>
      <p:guideLst>
        <p:guide orient="horz" pos="2160"/>
        <p:guide pos="3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1E7E52-F3BB-4585-B7EE-9C0D16ACEBB7}"/>
              </a:ext>
            </a:extLst>
          </p:cNvPr>
          <p:cNvGrpSpPr/>
          <p:nvPr/>
        </p:nvGrpSpPr>
        <p:grpSpPr>
          <a:xfrm>
            <a:off x="0" y="0"/>
            <a:ext cx="10287000" cy="5753100"/>
            <a:chOff x="0" y="0"/>
            <a:chExt cx="10287000" cy="5753100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0287000" cy="5753100"/>
            </a:xfrm>
            <a:prstGeom prst="rect">
              <a:avLst/>
            </a:prstGeom>
            <a:solidFill>
              <a:srgbClr val="E5F4FD"/>
            </a:solidFill>
            <a:ln>
              <a:noFill/>
            </a:ln>
          </p:spPr>
          <p:txBody>
            <a:bodyPr wrap="none" lIns="180000" tIns="180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099" name="TextBox 1"/>
            <p:cNvSpPr txBox="1">
              <a:spLocks noChangeArrowheads="1"/>
            </p:cNvSpPr>
            <p:nvPr/>
          </p:nvSpPr>
          <p:spPr bwMode="auto">
            <a:xfrm>
              <a:off x="534988" y="404813"/>
              <a:ext cx="4536504" cy="106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b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July 2019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Core epidemiology slides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Adults and children estimated to be living with HIV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2000" b="1" dirty="0"/>
                  <a:t>Total: 37.9 million</a:t>
                </a:r>
                <a:r>
                  <a:rPr lang="en-US" altLang="en-US" sz="2000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[32.7 million–44.0 million]</a:t>
                </a:r>
                <a:endParaRPr lang="en-US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251325" y="3082945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240 000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[160 000–390 000]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5.0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[4.0 million–6.3 million]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1.7 million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[1.5 million–1.9 million]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5.9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[5.1 million–7.1 million]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2.2 million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[1.9 million–2.4 million]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1.9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[1.6 million–2.4 million]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20.6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[18.2 million–23.2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340 000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[290 000–390 000]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spc="-30" dirty="0">
                  <a:latin typeface="Arial Bold" charset="0"/>
                </a:rPr>
                <a:t>Estimated number of adults and children newly infected with HIV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1.7 million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[1.4 million–2.3 million]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[8500–40 000]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280 000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[180 000–420 000]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[140 000–160 000]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[270 000–380 000]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68 000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[58 000–77 000]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800 000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[620 000–1.0 million]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[79 000–130 000]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[11 000–24 000]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Estimated adult and child deaths from AIDS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770 000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[570 000–1.1 million]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51325" y="3084521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8400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[4800–14 000]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[110 000–230 000]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38 000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[28 000–48 000]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[160 000–290 000]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4371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[9400–16 000]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310 000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[230 000–400 000]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35 000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[5100–9100]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Children (&lt;15 years) estimated to be living with HIV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1.7 million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[1.3 million–2.2 million]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[6800–14 000]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450 000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[320 000–590 000]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[95 000–160 000]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1.1 million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[850 000–1.4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[25 000–40 000]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[9000–13 000]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97451-9567-4A17-B01F-F6DCD373E8E9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spc="-30" dirty="0">
                  <a:latin typeface="Arial Bold" charset="0"/>
                </a:rPr>
                <a:t>Estimated number of children (&lt;15 years) newly infected with HIV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160 000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[110 000–260 000]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[710–2800]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58 000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[36 000–87 000]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38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[9800–18 000]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84 000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[57 000–140 000]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[2100–4600]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[660 – 1500]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2F4C63-E89C-4A1B-BFCB-62E0E8C7026B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Estimated deaths in children (&lt;15 years) from AIDS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100 000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[64 000–160 000]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950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[520–1700]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[24 000–57 000]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[5100–9600]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49 000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[31 000–80 000]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[1400–3100]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660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910]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ABB739D-1700-42C7-84B1-B5C196A5AEC5}"/>
              </a:ext>
            </a:extLst>
          </p:cNvPr>
          <p:cNvGrpSpPr/>
          <p:nvPr/>
        </p:nvGrpSpPr>
        <p:grpSpPr>
          <a:xfrm>
            <a:off x="606425" y="730250"/>
            <a:ext cx="9585325" cy="4768850"/>
            <a:chOff x="606425" y="730250"/>
            <a:chExt cx="9585325" cy="476885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4194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37.9 million 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[32.7 million–44.0 mil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lion]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36.2 million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[31.3 million–42.0 million]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18.8 million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[16.4 million–21.7 million]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 1.7 million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[1.3 million–2.2 million]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1.7 million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[1.4 million–2.3 million]</a:t>
              </a:r>
              <a:b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</a:b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1.6 million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[1.2 million–2.1 million]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160 000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[110 000–260 000]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770 000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[570 000–1.1 million]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670 000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[500 000–920 000]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100 000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[64 000–160 000]</a:t>
              </a:r>
              <a:endParaRPr kumimoji="0" lang="en-GB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Number of people living with HIV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People newly infected </a:t>
              </a:r>
            </a:p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with HIV in 2018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4860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AIDS-related deaths in 2018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552825" y="1628775"/>
              <a:ext cx="2360613" cy="387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Adults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Women (15+ years)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Children (&lt;15 years)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Adults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Children (&lt;15 years)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Adults</a:t>
              </a: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Children (&lt;15 years)</a:t>
              </a: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Global summary of the AIDS epidemic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139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F08458D-C758-4A9B-968F-0EDD20731A43}"/>
              </a:ext>
            </a:extLst>
          </p:cNvPr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People living with HIV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million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million–44.0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New HIV infections in 2018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million–2.3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AIDS-related deaths in 2018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77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million]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Global estimates for adults and children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0B6BDD-2690-4EDA-A9A4-1C24B1E585F9}"/>
              </a:ext>
            </a:extLst>
          </p:cNvPr>
          <p:cNvGrpSpPr/>
          <p:nvPr/>
        </p:nvGrpSpPr>
        <p:grpSpPr>
          <a:xfrm>
            <a:off x="606425" y="730250"/>
            <a:ext cx="9585325" cy="3902075"/>
            <a:chOff x="606425" y="730250"/>
            <a:chExt cx="9585325" cy="3902075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About 61% are in sub-Saharan Africa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About 500 are among children under 15 years of age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9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About 4400 are among adults aged 15 years and older, of whom:</a:t>
              </a: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almost 47% are among women</a:t>
              </a: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about 32% are among young people (15–24)</a:t>
              </a: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about 20% are among young women (15–24)</a:t>
              </a:r>
            </a:p>
            <a:p>
              <a:pPr marL="454025" marR="0" lvl="1" indent="0" algn="l" defTabSz="914400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2575" algn="l"/>
                </a:tabLst>
                <a:defRPr/>
              </a:pPr>
              <a:endPara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About 5000 new HIV infections (adults and children) a day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262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DF048A-81D1-49FF-B3D7-12D279A8A839}"/>
              </a:ext>
            </a:extLst>
          </p:cNvPr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Children living with HIV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[1.3 million–2.2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New HIV infections in 2018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[110 000–260 000]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AIDS-related deaths in 2018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10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[64 000–160 000]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Global estimates for children (&lt;15 years)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62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9F9114-BBC2-4D5F-ADF6-C2B8E8559E5E}"/>
              </a:ext>
            </a:extLst>
          </p:cNvPr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114300" algn="l" defTabSz="914400" rtl="0" eaLnBrk="0" fontAlgn="base" latinLnBrk="0" hangingPunct="0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4300" algn="l"/>
                </a:tabLst>
                <a:defRPr/>
              </a:pPr>
              <a:r>
                <a:rPr kumimoji="0" lang="en-US" altLang="en-US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The ranges around the estimates in this table define the boundaries within which the actual numbers lie, based on the best available information.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Regional HIV and AIDS statistics and features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Adults and children newly infected with HIV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Adults and children living with HIV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 and child </a:t>
              </a:r>
            </a:p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deaths due to AIDS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ln>
              <a:solidFill>
                <a:srgbClr val="C2E5FA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TOTAL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million–44.0 million]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million–2.3 million]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770 000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million]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Middle East and North Africa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240 000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[160 000–390 000]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[8500–40 000]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8400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[4800–14 000]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Asia and the Pacific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5.9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[5.1 million–7.1 million]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[270 000–380 000]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[160 000–290 000]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Eastern Europe and central Asia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[1.5 million–1.9 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150 000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[140 000–160 000]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[28 000–48 000]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Africa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5.0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[4.0 million–6.3 million]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280 000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[180 000–420 000]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00–230 000]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Europe and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North America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2.2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[1.9 million–2.4 million]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[58 000–77 000]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[9400–16 000]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Eastern and southern Africa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20.6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[18.2 million–23.2 million]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[620 000–1.0 million]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[230 000–400 000]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Latin America 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1.9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[1.6 million–2.4 million]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[79 000–130 000]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35 000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[25 000–46 000]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Caribbean 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340 000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[290 000–390 000]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[11 000–24 000]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6700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[5100–9100]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E613C69-D213-4EF9-BABC-FBAE4975718B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2E873E19-577F-45F9-A8AD-F556DE2B4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Adults and children estimated to be living with HIV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12000" y="5040000"/>
              <a:ext cx="3887603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Adults and children estimated to be living with HIV</a:t>
              </a: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412000" y="5346000"/>
              <a:ext cx="172675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Range of uncertainty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30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28A721-856D-4583-ADFE-DB1574C15594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Adults and children newly infected with HIV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767511-6B44-4BC6-834D-E179B4A291C2}"/>
                </a:ext>
              </a:extLst>
            </p:cNvPr>
            <p:cNvSpPr txBox="1"/>
            <p:nvPr/>
          </p:nvSpPr>
          <p:spPr>
            <a:xfrm>
              <a:off x="2412000" y="5040000"/>
              <a:ext cx="337624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Adults and children newly infected with HIV</a:t>
              </a:r>
              <a:endParaRPr kumimoji="0" lang="en-GB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373534E-E46D-48B4-94F6-7326E4D506C4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4208D3-A0B0-4883-A586-B0538DBD8557}"/>
                </a:ext>
              </a:extLst>
            </p:cNvPr>
            <p:cNvSpPr txBox="1"/>
            <p:nvPr/>
          </p:nvSpPr>
          <p:spPr>
            <a:xfrm>
              <a:off x="2412000" y="5346000"/>
              <a:ext cx="172675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Range of uncertainty</a:t>
              </a:r>
              <a:endPara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D484EAD-1B0E-4200-8D23-2917A5CE2680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F8CF667-7163-4547-A53E-ECD9035F4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329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933275C-C07A-4937-A609-7FEB84AC440F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Adult and child deaths due to AIDS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B7B572-DBF1-4234-AA48-9F729F447A04}"/>
                </a:ext>
              </a:extLst>
            </p:cNvPr>
            <p:cNvSpPr txBox="1"/>
            <p:nvPr/>
          </p:nvSpPr>
          <p:spPr>
            <a:xfrm>
              <a:off x="2412000" y="5040000"/>
              <a:ext cx="2764346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Adult and child deaths due to AIDS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0480951-06E6-4D5D-902C-4015BE6A548E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F181CFB-4135-4664-85F6-72FD93C8B72F}"/>
                </a:ext>
              </a:extLst>
            </p:cNvPr>
            <p:cNvSpPr txBox="1"/>
            <p:nvPr/>
          </p:nvSpPr>
          <p:spPr>
            <a:xfrm>
              <a:off x="2412000" y="5346000"/>
              <a:ext cx="172675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Range of uncertainty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915F8E6-A41C-4E59-BE27-B5CCBAF394A2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9D170F8-1012-432F-A94B-6194DB4F5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87575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E13CC5E778A49AC92FD5E9EA9DE44" ma:contentTypeVersion="10" ma:contentTypeDescription="Create a new document." ma:contentTypeScope="" ma:versionID="6a918e26bd2c4f1cec9349e42d1f5561">
  <xsd:schema xmlns:xsd="http://www.w3.org/2001/XMLSchema" xmlns:xs="http://www.w3.org/2001/XMLSchema" xmlns:p="http://schemas.microsoft.com/office/2006/metadata/properties" xmlns:ns2="a7197181-efc1-42f5-b058-02cc8b9e7a28" xmlns:ns3="6034ea42-cc56-4b5c-b72b-8ca3661c6ee8" targetNamespace="http://schemas.microsoft.com/office/2006/metadata/properties" ma:root="true" ma:fieldsID="f0c1550fd8dd24317a065183b24691ce" ns2:_="" ns3:_="">
    <xsd:import namespace="a7197181-efc1-42f5-b058-02cc8b9e7a28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97181-efc1-42f5-b058-02cc8b9e7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11F4328C-7CFF-41E1-9186-4E6899528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197181-efc1-42f5-b058-02cc8b9e7a28"/>
    <ds:schemaRef ds:uri="6034ea42-cc56-4b5c-b72b-8ca3661c6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A1F6696-EC23-49D6-8E8F-CDC09AE4631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034ea42-cc56-4b5c-b72b-8ca3661c6ee8"/>
    <ds:schemaRef ds:uri="a7197181-efc1-42f5-b058-02cc8b9e7a28"/>
    <ds:schemaRef ds:uri="http://www.w3.org/XML/1998/namespace"/>
    <ds:schemaRef ds:uri="http://purl.org/dc/dcmitype/"/>
  </ds:schemaRefs>
</ds:datastoreItem>
</file>

<file path=customXml/itemProps8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5866</TotalTime>
  <Words>1105</Words>
  <Application>Microsoft Office PowerPoint</Application>
  <PresentationFormat>35mm Slides</PresentationFormat>
  <Paragraphs>282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Bold</vt:lpstr>
      <vt:lpstr>Arial Narrow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MORA ROMA, Pere</cp:lastModifiedBy>
  <cp:revision>271</cp:revision>
  <cp:lastPrinted>2019-07-11T08:57:54Z</cp:lastPrinted>
  <dcterms:created xsi:type="dcterms:W3CDTF">2011-11-02T09:59:30Z</dcterms:created>
  <dcterms:modified xsi:type="dcterms:W3CDTF">2019-07-16T01:26:39Z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0x01010082EE13CC5E778A49AC92FD5E9EA9DE44</vt:lpwstr>
  </property>
</Properties>
</file>