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</p:sldMasterIdLst>
  <p:notesMasterIdLst>
    <p:notesMasterId r:id="rId30"/>
  </p:notesMasterIdLst>
  <p:sldIdLst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60" r:id="rId24"/>
    <p:sldId id="261" r:id="rId25"/>
    <p:sldId id="270" r:id="rId26"/>
    <p:sldId id="263" r:id="rId27"/>
    <p:sldId id="264" r:id="rId28"/>
    <p:sldId id="265" r:id="rId29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313A"/>
    <a:srgbClr val="FF0000"/>
    <a:srgbClr val="009FE2"/>
    <a:srgbClr val="E5F4FD"/>
    <a:srgbClr val="C2E5FA"/>
    <a:srgbClr val="E9F5FD"/>
    <a:srgbClr val="F4FAFE"/>
    <a:srgbClr val="009DE1"/>
    <a:srgbClr val="DCEFFC"/>
    <a:srgbClr val="78B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152" y="48"/>
      </p:cViewPr>
      <p:guideLst>
        <p:guide orient="horz" pos="2160"/>
        <p:guide pos="3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0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B7B5962-CD9F-4107-900D-B4D861049E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17" y="6161744"/>
            <a:ext cx="2208533" cy="363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21E7E52-F3BB-4585-B7EE-9C0D16ACEBB7}"/>
              </a:ext>
            </a:extLst>
          </p:cNvPr>
          <p:cNvGrpSpPr/>
          <p:nvPr/>
        </p:nvGrpSpPr>
        <p:grpSpPr>
          <a:xfrm>
            <a:off x="0" y="0"/>
            <a:ext cx="10287000" cy="5753100"/>
            <a:chOff x="0" y="0"/>
            <a:chExt cx="10287000" cy="5753100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0287000" cy="5753100"/>
            </a:xfrm>
            <a:prstGeom prst="rect">
              <a:avLst/>
            </a:prstGeom>
            <a:solidFill>
              <a:srgbClr val="E5F4FD"/>
            </a:solidFill>
            <a:ln>
              <a:noFill/>
            </a:ln>
          </p:spPr>
          <p:txBody>
            <a:bodyPr wrap="none" lIns="180000" tIns="18000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4099" name="TextBox 1"/>
            <p:cNvSpPr txBox="1">
              <a:spLocks noChangeArrowheads="1"/>
            </p:cNvSpPr>
            <p:nvPr/>
          </p:nvSpPr>
          <p:spPr bwMode="auto">
            <a:xfrm>
              <a:off x="534988" y="404813"/>
              <a:ext cx="4536504" cy="146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spcAft>
                  <a:spcPts val="1800"/>
                </a:spcAft>
                <a:defRPr/>
              </a:pPr>
              <a:r>
                <a:rPr lang="en-GB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charset="0"/>
                </a:rPr>
                <a:t>Julio de  </a:t>
              </a:r>
              <a:r>
                <a:rPr kumimoji="0" lang="en-GB" altLang="en-US" b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2019</a:t>
              </a:r>
            </a:p>
            <a:p>
              <a:pPr lvl="0" eaLnBrk="1" hangingPunct="1">
                <a:defRPr/>
              </a:pPr>
              <a:r>
                <a:rPr lang="en-GB" altLang="en-US" sz="2800" b="1" dirty="0">
                  <a:solidFill>
                    <a:prstClr val="black"/>
                  </a:solidFill>
                  <a:cs typeface="Arial" charset="0"/>
                </a:rPr>
                <a:t>Diapositivas clave sobre epidemiología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D10DF8E-0E87-470B-94D8-36472727B397}"/>
              </a:ext>
            </a:extLst>
          </p:cNvPr>
          <p:cNvGrpSpPr/>
          <p:nvPr/>
        </p:nvGrpSpPr>
        <p:grpSpPr>
          <a:xfrm>
            <a:off x="606425" y="730250"/>
            <a:ext cx="9585325" cy="5118238"/>
            <a:chOff x="606425" y="730250"/>
            <a:chExt cx="9585325" cy="51182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s-ES" altLang="en-US" sz="2100" dirty="0">
                  <a:latin typeface="Arial Bold" charset="0"/>
                </a:rPr>
                <a:t>Número estimado de adultos y niños que viven con el VIH </a:t>
              </a:r>
              <a:r>
                <a:rPr lang="en-US" altLang="en-US" sz="2100" dirty="0">
                  <a:latin typeface="Arial Bold" charset="0"/>
                </a:rPr>
                <a:t>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FB83C7-44FF-41C1-A9F4-B57F0CB3C7FE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08488"/>
              <a:chOff x="1246894" y="1504950"/>
              <a:chExt cx="8029861" cy="4408488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0243" name="Rectangle 2"/>
              <p:cNvSpPr>
                <a:spLocks noChangeArrowheads="1"/>
              </p:cNvSpPr>
              <p:nvPr/>
            </p:nvSpPr>
            <p:spPr bwMode="auto">
              <a:xfrm>
                <a:off x="1555750" y="5516563"/>
                <a:ext cx="741838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2000" b="1" dirty="0"/>
                  <a:t>Total: 37.9 </a:t>
                </a:r>
                <a:r>
                  <a:rPr lang="en-US" altLang="en-US" sz="2000" b="1" dirty="0" err="1"/>
                  <a:t>millones</a:t>
                </a:r>
                <a:r>
                  <a:rPr lang="en-US" altLang="en-US" sz="2000" dirty="0"/>
                  <a:t>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[32.7 </a:t>
                </a:r>
                <a:r>
                  <a:rPr lang="en-US" altLang="en-US" dirty="0" err="1">
                    <a:solidFill>
                      <a:srgbClr val="4D4D4D"/>
                    </a:solidFill>
                  </a:rPr>
                  <a:t>millones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–44.0 </a:t>
                </a:r>
                <a:r>
                  <a:rPr lang="en-US" altLang="en-US" dirty="0" err="1">
                    <a:solidFill>
                      <a:srgbClr val="4D4D4D"/>
                    </a:solidFill>
                  </a:rPr>
                  <a:t>millones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]</a:t>
                </a:r>
                <a:endParaRPr lang="en-US" altLang="en-US" sz="2000" dirty="0">
                  <a:solidFill>
                    <a:srgbClr val="7F7F7F"/>
                  </a:solidFill>
                </a:endParaRPr>
              </a:p>
            </p:txBody>
          </p:sp>
          <p:sp>
            <p:nvSpPr>
              <p:cNvPr id="10244" name="Rectangle 27"/>
              <p:cNvSpPr>
                <a:spLocks noChangeArrowheads="1"/>
              </p:cNvSpPr>
              <p:nvPr/>
            </p:nvSpPr>
            <p:spPr bwMode="auto">
              <a:xfrm>
                <a:off x="4015309" y="3033591"/>
                <a:ext cx="288027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Oriente Medio y África septentrional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240 000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[160 000–390 000]</a:t>
                </a:r>
              </a:p>
            </p:txBody>
          </p:sp>
          <p:sp>
            <p:nvSpPr>
              <p:cNvPr id="10245" name="Rectangle 28"/>
              <p:cNvSpPr>
                <a:spLocks noChangeArrowheads="1"/>
              </p:cNvSpPr>
              <p:nvPr/>
            </p:nvSpPr>
            <p:spPr bwMode="auto">
              <a:xfrm>
                <a:off x="3831730" y="3587001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occidental y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5.0 </a:t>
                </a:r>
                <a:r>
                  <a:rPr lang="en-US" altLang="en-US" sz="1400" b="1" dirty="0" err="1"/>
                  <a:t>millones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[4.0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–6.3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46" name="Rectangle 29"/>
              <p:cNvSpPr>
                <a:spLocks noChangeArrowheads="1"/>
              </p:cNvSpPr>
              <p:nvPr/>
            </p:nvSpPr>
            <p:spPr bwMode="auto">
              <a:xfrm>
                <a:off x="5026025" y="2114221"/>
                <a:ext cx="323976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Europa oriental y Asia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1.7 </a:t>
                </a:r>
                <a:r>
                  <a:rPr lang="en-US" altLang="en-US" sz="1400" b="1" dirty="0" err="1"/>
                  <a:t>millones</a:t>
                </a:r>
                <a:r>
                  <a:rPr lang="en-US" altLang="en-US" sz="1400" b="1" dirty="0"/>
                  <a:t>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[1.5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–1.9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47" name="Rectangle 30"/>
              <p:cNvSpPr>
                <a:spLocks noChangeArrowheads="1"/>
              </p:cNvSpPr>
              <p:nvPr/>
            </p:nvSpPr>
            <p:spPr bwMode="auto">
              <a:xfrm>
                <a:off x="6765546" y="3844394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/>
                  <a:t>Asia y el </a:t>
                </a:r>
                <a:r>
                  <a:rPr lang="en-US" altLang="en-US" sz="1200" b="1" dirty="0" err="1"/>
                  <a:t>Pacífico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5.9 </a:t>
                </a:r>
                <a:r>
                  <a:rPr lang="en-US" altLang="en-US" sz="1400" b="1" dirty="0" err="1"/>
                  <a:t>millones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[5.1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–7.1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4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América del Norte, y Europa occidental y central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2.2 </a:t>
                </a:r>
                <a:r>
                  <a:rPr lang="en-US" altLang="en-US" sz="1400" b="1" dirty="0" err="1"/>
                  <a:t>millones</a:t>
                </a:r>
                <a:r>
                  <a:rPr lang="en-US" altLang="en-US" sz="1400" b="1" dirty="0"/>
                  <a:t>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[1.9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–2.4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49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América Latina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1.9 </a:t>
                </a:r>
                <a:r>
                  <a:rPr lang="en-US" altLang="en-US" sz="1400" b="1" dirty="0" err="1"/>
                  <a:t>millones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[1.6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–2.4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0250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oriental y meridional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20.6 </a:t>
                </a:r>
                <a:r>
                  <a:rPr lang="en-US" altLang="en-US" sz="1400" b="1" dirty="0" err="1"/>
                  <a:t>millones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[18.2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–23.2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340 000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[290 000–390 000]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B98607-0A29-4BF6-994C-E7C7A43B7331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s-ES" altLang="en-US" sz="2100" spc="-30" dirty="0">
                  <a:latin typeface="Arial Bold" charset="0"/>
                </a:rPr>
                <a:t>Número estimado de adultos y niños que han contraído la infección </a:t>
              </a:r>
            </a:p>
            <a:p>
              <a:pPr eaLnBrk="1" hangingPunct="1">
                <a:defRPr/>
              </a:pPr>
              <a:r>
                <a:rPr lang="es-ES" altLang="en-US" sz="2100" spc="-30" dirty="0">
                  <a:latin typeface="Arial Bold" charset="0"/>
                </a:rPr>
                <a:t>por el VIH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670FBB-07B0-45B1-9501-79D4E93D40D2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1267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1.7 </a:t>
                </a:r>
                <a:r>
                  <a:rPr lang="en-US" altLang="en-US" sz="2000" b="1" dirty="0" err="1"/>
                  <a:t>millones</a:t>
                </a:r>
                <a:r>
                  <a:rPr lang="en-US" altLang="en-US" sz="2000" b="1" dirty="0"/>
                  <a:t>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[1.4 </a:t>
                </a:r>
                <a:r>
                  <a:rPr lang="en-US" altLang="en-US" dirty="0" err="1">
                    <a:solidFill>
                      <a:srgbClr val="4D4D4D"/>
                    </a:solidFill>
                  </a:rPr>
                  <a:t>millones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–2.3 </a:t>
                </a:r>
                <a:r>
                  <a:rPr lang="en-US" altLang="en-US" dirty="0" err="1">
                    <a:solidFill>
                      <a:srgbClr val="4D4D4D"/>
                    </a:solidFill>
                  </a:rPr>
                  <a:t>millones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]</a:t>
                </a:r>
              </a:p>
            </p:txBody>
          </p:sp>
          <p:sp>
            <p:nvSpPr>
              <p:cNvPr id="11268" name="Rectangle 27"/>
              <p:cNvSpPr>
                <a:spLocks noChangeArrowheads="1"/>
              </p:cNvSpPr>
              <p:nvPr/>
            </p:nvSpPr>
            <p:spPr bwMode="auto">
              <a:xfrm>
                <a:off x="4135438" y="2991511"/>
                <a:ext cx="2278063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s-ES" altLang="en-US" sz="1200" b="1" dirty="0"/>
                  <a:t>Oriente Medio y África septentrional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[8500–40 000]</a:t>
                </a:r>
              </a:p>
            </p:txBody>
          </p:sp>
          <p:sp>
            <p:nvSpPr>
              <p:cNvPr id="11269" name="Rectangle 28"/>
              <p:cNvSpPr>
                <a:spLocks noChangeArrowheads="1"/>
              </p:cNvSpPr>
              <p:nvPr/>
            </p:nvSpPr>
            <p:spPr bwMode="auto">
              <a:xfrm>
                <a:off x="3680430" y="3629147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occidental y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280 000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[180 000–420 000]</a:t>
                </a:r>
              </a:p>
            </p:txBody>
          </p:sp>
          <p:sp>
            <p:nvSpPr>
              <p:cNvPr id="11270" name="Rectangle 29"/>
              <p:cNvSpPr>
                <a:spLocks noChangeArrowheads="1"/>
              </p:cNvSpPr>
              <p:nvPr/>
            </p:nvSpPr>
            <p:spPr bwMode="auto">
              <a:xfrm>
                <a:off x="5389753" y="2078713"/>
                <a:ext cx="2279269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Europa oriental y Asia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150 000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[140 000–160 000]</a:t>
                </a:r>
              </a:p>
            </p:txBody>
          </p:sp>
          <p:sp>
            <p:nvSpPr>
              <p:cNvPr id="11271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y el </a:t>
                </a:r>
                <a:r>
                  <a:rPr lang="en-US" altLang="en-US" sz="1200" b="1" dirty="0" err="1"/>
                  <a:t>Pacífico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[270 000–380 000]</a:t>
                </a:r>
              </a:p>
            </p:txBody>
          </p:sp>
          <p:sp>
            <p:nvSpPr>
              <p:cNvPr id="11272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América del Norte, y Europa occidental y central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68 000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[58 000–77 000]</a:t>
                </a:r>
              </a:p>
            </p:txBody>
          </p:sp>
          <p:sp>
            <p:nvSpPr>
              <p:cNvPr id="11274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oriental y meridional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800 000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[620 000–1.0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América Latina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[79 000–130 000]</a:t>
                </a:r>
              </a:p>
            </p:txBody>
          </p:sp>
          <p:sp>
            <p:nvSpPr>
              <p:cNvPr id="14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16 000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[11 000–24 000]</a:t>
                </a: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3D4F6B-C5DC-489D-A44F-41BC210D7994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s-ES" altLang="en-US" sz="2100" b="1" dirty="0">
                  <a:latin typeface="Arial Bold" panose="020B0704020202020204" pitchFamily="34" charset="0"/>
                </a:rPr>
                <a:t>Número estimado de muertes de adultos y niños a causa del sida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2018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5D7F0D4-050B-4FBC-BAA5-E9C1A55B48D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2291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770 000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[570 000–1.1 </a:t>
                </a:r>
                <a:r>
                  <a:rPr lang="en-US" altLang="en-US" dirty="0" err="1">
                    <a:solidFill>
                      <a:srgbClr val="4D4D4D"/>
                    </a:solidFill>
                  </a:rPr>
                  <a:t>millones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]</a:t>
                </a:r>
              </a:p>
            </p:txBody>
          </p:sp>
          <p:sp>
            <p:nvSpPr>
              <p:cNvPr id="12292" name="Rectangle 27"/>
              <p:cNvSpPr>
                <a:spLocks noChangeArrowheads="1"/>
              </p:cNvSpPr>
              <p:nvPr/>
            </p:nvSpPr>
            <p:spPr bwMode="auto">
              <a:xfrm>
                <a:off x="4211720" y="3002469"/>
                <a:ext cx="2278063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s-ES" altLang="en-US" sz="1200" b="1" dirty="0"/>
                  <a:t>Oriente Medio y África septentrional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8400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[4800–14 000]</a:t>
                </a:r>
              </a:p>
            </p:txBody>
          </p:sp>
          <p:sp>
            <p:nvSpPr>
              <p:cNvPr id="12293" name="Rectangle 28"/>
              <p:cNvSpPr>
                <a:spLocks noChangeArrowheads="1"/>
              </p:cNvSpPr>
              <p:nvPr/>
            </p:nvSpPr>
            <p:spPr bwMode="auto">
              <a:xfrm>
                <a:off x="3740001" y="3637903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occidental y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160 000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[110 000–230 000]</a:t>
                </a:r>
              </a:p>
            </p:txBody>
          </p:sp>
          <p:sp>
            <p:nvSpPr>
              <p:cNvPr id="12294" name="Rectangle 29"/>
              <p:cNvSpPr>
                <a:spLocks noChangeArrowheads="1"/>
              </p:cNvSpPr>
              <p:nvPr/>
            </p:nvSpPr>
            <p:spPr bwMode="auto">
              <a:xfrm>
                <a:off x="5390356" y="2131049"/>
                <a:ext cx="22780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Europa oriental y Asia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38 000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[28 000–48 000]</a:t>
                </a:r>
              </a:p>
            </p:txBody>
          </p:sp>
          <p:sp>
            <p:nvSpPr>
              <p:cNvPr id="12295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y el </a:t>
                </a:r>
                <a:r>
                  <a:rPr lang="en-US" altLang="en-US" sz="1200" b="1" dirty="0" err="1"/>
                  <a:t>Pacífico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[160 000–290 000]</a:t>
                </a:r>
              </a:p>
            </p:txBody>
          </p:sp>
          <p:sp>
            <p:nvSpPr>
              <p:cNvPr id="12296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4371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América del Norte, y Europa occidental y central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13 000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[9400–16 000]</a:t>
                </a:r>
              </a:p>
            </p:txBody>
          </p:sp>
          <p:sp>
            <p:nvSpPr>
              <p:cNvPr id="12298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oriental y meridional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310 000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[230 000–400 000]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América Latina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35 000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[25 000–46 000]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[5100–9100]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032AE43-FAFE-4A86-A6C3-2AB8AB3348A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s-ES" altLang="en-US" sz="2100" b="1" dirty="0">
                  <a:latin typeface="Arial Bold" panose="020B0704020202020204" pitchFamily="34" charset="0"/>
                </a:rPr>
                <a:t>Número estimado de niños (&lt;15 años) que viven con el VIH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b="1" dirty="0">
                  <a:latin typeface="Arial Bold" panose="020B0704020202020204" pitchFamily="34" charset="0"/>
                  <a:cs typeface="Arial Bold" panose="020B0704020202020204" pitchFamily="34" charset="0"/>
                </a:rPr>
                <a:t> 2018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EA502A-E94C-45DC-B39C-781EE1A89FB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3316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Total: 1.7 </a:t>
                </a:r>
                <a:r>
                  <a:rPr lang="en-US" altLang="en-US" sz="2000" b="1" dirty="0" err="1">
                    <a:latin typeface="Arial Bold" panose="020B0704020202020204" pitchFamily="34" charset="0"/>
                    <a:cs typeface="Arial Bold" panose="020B0704020202020204" pitchFamily="34" charset="0"/>
                  </a:rPr>
                  <a:t>millones</a:t>
                </a:r>
                <a:r>
                  <a:rPr lang="en-US" altLang="en-US" sz="2000" b="1" dirty="0">
                    <a:latin typeface="Arial Bold" panose="020B0704020202020204" pitchFamily="34" charset="0"/>
                    <a:cs typeface="Arial Bold" panose="020B0704020202020204" pitchFamily="34" charset="0"/>
                  </a:rPr>
                  <a:t>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[1.3 </a:t>
                </a:r>
                <a:r>
                  <a:rPr lang="en-US" altLang="en-US" dirty="0" err="1">
                    <a:solidFill>
                      <a:srgbClr val="4D4D4D"/>
                    </a:solidFill>
                  </a:rPr>
                  <a:t>millones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–2.2 </a:t>
                </a:r>
                <a:r>
                  <a:rPr lang="en-US" altLang="en-US" dirty="0" err="1">
                    <a:solidFill>
                      <a:srgbClr val="4D4D4D"/>
                    </a:solidFill>
                  </a:rPr>
                  <a:t>millones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]</a:t>
                </a:r>
              </a:p>
            </p:txBody>
          </p:sp>
          <p:sp>
            <p:nvSpPr>
              <p:cNvPr id="13317" name="Rectangle 27"/>
              <p:cNvSpPr>
                <a:spLocks noChangeArrowheads="1"/>
              </p:cNvSpPr>
              <p:nvPr/>
            </p:nvSpPr>
            <p:spPr bwMode="auto">
              <a:xfrm>
                <a:off x="4260055" y="3003803"/>
                <a:ext cx="2278063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s-ES" altLang="en-US" sz="1200" b="1" dirty="0"/>
                  <a:t>Oriente Medio y África septentrional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9900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[6800–14 000]</a:t>
                </a:r>
              </a:p>
            </p:txBody>
          </p:sp>
          <p:sp>
            <p:nvSpPr>
              <p:cNvPr id="13318" name="Rectangle 28"/>
              <p:cNvSpPr>
                <a:spLocks noChangeArrowheads="1"/>
              </p:cNvSpPr>
              <p:nvPr/>
            </p:nvSpPr>
            <p:spPr bwMode="auto">
              <a:xfrm>
                <a:off x="3854629" y="368525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occidental y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450 000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[320 000–590 000]</a:t>
                </a:r>
              </a:p>
            </p:txBody>
          </p:sp>
          <p:sp>
            <p:nvSpPr>
              <p:cNvPr id="13319" name="Rectangle 29"/>
              <p:cNvSpPr>
                <a:spLocks noChangeArrowheads="1"/>
              </p:cNvSpPr>
              <p:nvPr/>
            </p:nvSpPr>
            <p:spPr bwMode="auto">
              <a:xfrm>
                <a:off x="5478904" y="2165242"/>
                <a:ext cx="2197100" cy="32618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Europa oriental y Asia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0" name="Rectangle 30"/>
              <p:cNvSpPr>
                <a:spLocks noChangeArrowheads="1"/>
              </p:cNvSpPr>
              <p:nvPr/>
            </p:nvSpPr>
            <p:spPr bwMode="auto">
              <a:xfrm>
                <a:off x="6765546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y el </a:t>
                </a:r>
                <a:r>
                  <a:rPr lang="en-US" altLang="en-US" sz="1200" b="1" dirty="0" err="1"/>
                  <a:t>Pacífico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[95 000–160 000]</a:t>
                </a:r>
              </a:p>
            </p:txBody>
          </p:sp>
          <p:sp>
            <p:nvSpPr>
              <p:cNvPr id="13321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América del Norte, y Europa occidental y central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3323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oriental y meridional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1.1 </a:t>
                </a:r>
                <a:r>
                  <a:rPr lang="en-GB" altLang="en-US" sz="1400" b="1" dirty="0" err="1"/>
                  <a:t>millones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[850 000–1.4 </a:t>
                </a:r>
                <a:r>
                  <a:rPr lang="en-US" altLang="en-US" sz="1000" b="1" dirty="0" err="1">
                    <a:solidFill>
                      <a:srgbClr val="5F5F5F"/>
                    </a:solidFill>
                    <a:latin typeface="Arial Narrow" pitchFamily="34" charset="0"/>
                  </a:rPr>
                  <a:t>millones</a:t>
                </a: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América Latina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[25 000–40 000]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[9000–13 000]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397451-9567-4A17-B01F-F6DCD373E8E9}"/>
                </a:ext>
              </a:extLst>
            </p:cNvPr>
            <p:cNvSpPr txBox="1"/>
            <p:nvPr/>
          </p:nvSpPr>
          <p:spPr>
            <a:xfrm>
              <a:off x="608400" y="5940000"/>
              <a:ext cx="34355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800" dirty="0">
                  <a:latin typeface="Arial Narrow" panose="020B0606020202030204" pitchFamily="34" charset="0"/>
                </a:rPr>
                <a:t>*No se publican estimaciones sobre niños debido a que son cantidades muy reducidas.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DE82EDC-1276-4F42-84D4-097791360836}"/>
              </a:ext>
            </a:extLst>
          </p:cNvPr>
          <p:cNvGrpSpPr/>
          <p:nvPr/>
        </p:nvGrpSpPr>
        <p:grpSpPr>
          <a:xfrm>
            <a:off x="608400" y="495664"/>
            <a:ext cx="8668355" cy="5659780"/>
            <a:chOff x="608400" y="495664"/>
            <a:chExt cx="8668355" cy="5659780"/>
          </a:xfrm>
        </p:grpSpPr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8400" y="495664"/>
              <a:ext cx="7345387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s-ES" altLang="en-US" sz="2100" spc="-30" dirty="0">
                  <a:latin typeface="Arial Bold" charset="0"/>
                </a:rPr>
                <a:t>Número estimado de niños (&lt;15 años) que han contraído la infección por el VIH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spc="-3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A6EF85E-4FEA-4E02-B2E5-9C1CED633E99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4340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160 000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[110 000–260 000]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20527" y="3005666"/>
                <a:ext cx="2278063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s-ES" altLang="en-US" sz="1200" b="1" dirty="0"/>
                  <a:t>Oriente Medio y África septentrional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1500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[710–2800]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721453" y="3635916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occidental y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58 000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[36 000–87 000]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390356" y="2240496"/>
                <a:ext cx="2367498" cy="32618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Europa oriental y Asia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38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y el </a:t>
                </a:r>
                <a:r>
                  <a:rPr lang="en-US" altLang="en-US" sz="1200" b="1" dirty="0" err="1"/>
                  <a:t>Pacífico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12 000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[9800–18 000]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América del Norte, y Europa occidental y central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oriental y meridional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84 000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[57 000–140 000]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América Latina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3100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[2100–4600]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1100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[660 – 1500]</a:t>
                </a: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D2F4C63-E89C-4A1B-BFCB-62E0E8C7026B}"/>
                </a:ext>
              </a:extLst>
            </p:cNvPr>
            <p:cNvSpPr txBox="1"/>
            <p:nvPr/>
          </p:nvSpPr>
          <p:spPr>
            <a:xfrm>
              <a:off x="608400" y="5940000"/>
              <a:ext cx="34355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800" dirty="0">
                  <a:latin typeface="Arial Narrow" panose="020B0606020202030204" pitchFamily="34" charset="0"/>
                </a:rPr>
                <a:t>*No se publican estimaciones sobre niños debido a que son cantidades muy reducidas.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5B6619-95A4-46F1-A105-CF857818834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s-ES" altLang="en-US" sz="2100" dirty="0">
                  <a:latin typeface="Arial Bold" charset="0"/>
                </a:rPr>
                <a:t>Número estimado de muertes de niños (&lt;15 años) a causa del sida </a:t>
              </a:r>
              <a:r>
                <a:rPr lang="en-US" altLang="en-US" sz="2100" dirty="0">
                  <a:latin typeface="Arial Bold" charset="0"/>
                </a:rPr>
                <a:t>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lang="en-US" altLang="en-US" sz="2100" dirty="0">
                  <a:latin typeface="Arial Bold" charset="0"/>
                </a:rPr>
                <a:t> 2018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4D03D2-15DB-40AB-8DC1-FCC68997BDBF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5363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altLang="en-US" sz="2000" b="1" dirty="0"/>
                  <a:t>Total: 100 000 </a:t>
                </a:r>
                <a:r>
                  <a:rPr lang="en-US" altLang="en-US" dirty="0">
                    <a:solidFill>
                      <a:srgbClr val="4D4D4D"/>
                    </a:solidFill>
                  </a:rPr>
                  <a:t>[64 000–160 000]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57464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s-ES" altLang="en-US" sz="1200" b="1" dirty="0"/>
                  <a:t>Oriente Medio y África septentrional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950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[520–1700]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occidental y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38 000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[24 000–57 000]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455444" y="2157509"/>
                <a:ext cx="2278062" cy="32618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Europa oriental y Asia central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54" y="3841453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Asia y el </a:t>
                </a:r>
                <a:r>
                  <a:rPr lang="en-US" altLang="en-US" sz="1200" b="1" dirty="0" err="1"/>
                  <a:t>Pacífico</a:t>
                </a:r>
                <a:endParaRPr lang="en-US" altLang="en-US" sz="1200" b="1" dirty="0"/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[5100–9600]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es-ES" altLang="en-US" sz="1200" b="1" dirty="0"/>
                  <a:t>América del Norte, y Europa occidental y central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 err="1"/>
                  <a:t>África</a:t>
                </a:r>
                <a:r>
                  <a:rPr lang="en-US" altLang="en-US" sz="1200" b="1" dirty="0"/>
                  <a:t> oriental y meridional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GB" altLang="en-US" sz="1400" b="1" dirty="0"/>
                  <a:t>49 000</a:t>
                </a:r>
                <a:endParaRPr lang="en-US" altLang="en-US" sz="1400" b="1" dirty="0"/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[31 000–80 000]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América Latina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2000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[1400–3100]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en-US" altLang="en-US" sz="1200" b="1" dirty="0"/>
                  <a:t>Caribe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en-US" altLang="en-US" sz="1400" b="1" dirty="0"/>
                  <a:t>660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en-US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[&lt;500 – 910]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89521B1-535F-4731-9EA5-5C066B4086FF}"/>
                </a:ext>
              </a:extLst>
            </p:cNvPr>
            <p:cNvSpPr txBox="1"/>
            <p:nvPr/>
          </p:nvSpPr>
          <p:spPr>
            <a:xfrm>
              <a:off x="608400" y="5940000"/>
              <a:ext cx="34355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800" dirty="0">
                  <a:latin typeface="Arial Narrow" panose="020B0606020202030204" pitchFamily="34" charset="0"/>
                </a:rPr>
                <a:t>*No se publican estimaciones sobre niños debido a que son cantidades muy reducidas.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ABB739D-1700-42C7-84B1-B5C196A5AEC5}"/>
              </a:ext>
            </a:extLst>
          </p:cNvPr>
          <p:cNvGrpSpPr/>
          <p:nvPr/>
        </p:nvGrpSpPr>
        <p:grpSpPr>
          <a:xfrm>
            <a:off x="606425" y="730250"/>
            <a:ext cx="9585325" cy="4740499"/>
            <a:chOff x="606425" y="730250"/>
            <a:chExt cx="9585325" cy="4740499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5913240" y="1628800"/>
              <a:ext cx="3910780" cy="38419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37.9 </a:t>
              </a:r>
              <a:r>
                <a:rPr kumimoji="0" lang="en-GB" alt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[32.7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–44.0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 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36.2 </a:t>
              </a:r>
              <a:r>
                <a:rPr kumimoji="0" lang="en-GB" alt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 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[31.3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–42.0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18.8 </a:t>
              </a:r>
              <a:r>
                <a:rPr kumimoji="0" lang="en-GB" alt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 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[16.4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–21.7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 1.7 </a:t>
              </a:r>
              <a:r>
                <a:rPr kumimoji="0" lang="en-US" alt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 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[1.3 </a:t>
              </a:r>
              <a:r>
                <a:rPr kumimoji="0" lang="en-US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–2.2 </a:t>
              </a:r>
              <a:r>
                <a:rPr kumimoji="0" lang="en-US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1.7 </a:t>
              </a:r>
              <a:r>
                <a:rPr kumimoji="0" lang="en-US" alt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[1.4 </a:t>
              </a:r>
              <a:r>
                <a:rPr kumimoji="0" lang="en-US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–2.3 </a:t>
              </a:r>
              <a:r>
                <a:rPr kumimoji="0" lang="en-US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  <a:b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</a:b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1.6 </a:t>
              </a:r>
              <a:r>
                <a:rPr kumimoji="0" lang="en-GB" alt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[1.2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–2.1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 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160 000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[110 000–260 000]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770 000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[570 000–1.1 </a:t>
              </a:r>
              <a:r>
                <a:rPr kumimoji="0" lang="en-US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millones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GB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670 000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[500 000–920 000]</a:t>
              </a:r>
            </a:p>
            <a:p>
              <a:pPr marL="0" marR="0" lvl="0" indent="0" algn="l" defTabSz="457200" rtl="0" eaLnBrk="0" fontAlgn="base" latinLnBrk="0" hangingPunct="0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255713" algn="l"/>
                  <a:tab pos="2863850" algn="l"/>
                  <a:tab pos="6578600" algn="l"/>
                </a:tabLst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100 000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/>
                  <a:ea typeface="MS PGothic" pitchFamily="34" charset="-128"/>
                  <a:cs typeface="Arial" charset="0"/>
                </a:rPr>
                <a:t>[64 000–160 000]</a:t>
              </a:r>
              <a:endParaRPr kumimoji="0" lang="en-GB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1111250" y="163988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s-ES" altLang="en-US" b="1" dirty="0">
                  <a:latin typeface="Arial Bold" charset="0"/>
                </a:rPr>
                <a:t>Número de personas que viven con el VIH</a:t>
              </a:r>
            </a:p>
          </p:txBody>
        </p:sp>
        <p:sp>
          <p:nvSpPr>
            <p:cNvPr id="5124" name="Text Box 5"/>
            <p:cNvSpPr txBox="1">
              <a:spLocks noChangeArrowheads="1"/>
            </p:cNvSpPr>
            <p:nvPr/>
          </p:nvSpPr>
          <p:spPr bwMode="auto">
            <a:xfrm>
              <a:off x="1111250" y="3246438"/>
              <a:ext cx="26828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s-ES" altLang="en-US" b="1" dirty="0">
                  <a:latin typeface="Arial Bold" charset="0"/>
                </a:rPr>
                <a:t>Nuevas infecciones </a:t>
              </a:r>
            </a:p>
            <a:p>
              <a:pPr eaLnBrk="1" hangingPunct="1"/>
              <a:r>
                <a:rPr lang="es-ES" altLang="en-US" b="1" dirty="0">
                  <a:latin typeface="Arial Bold" charset="0"/>
                </a:rPr>
                <a:t>por el VIH en 2018</a:t>
              </a:r>
            </a:p>
          </p:txBody>
        </p:sp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1111250" y="4586288"/>
              <a:ext cx="26828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es-ES" altLang="en-US" b="1" dirty="0">
                  <a:latin typeface="Arial Bold" charset="0"/>
                </a:rPr>
                <a:t>Muertes relacionadas con el sida en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 2018</a:t>
              </a: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200150" y="3025775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1200150" y="438150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" name="TextBox 10"/>
            <p:cNvSpPr txBox="1">
              <a:spLocks noChangeArrowheads="1"/>
            </p:cNvSpPr>
            <p:nvPr/>
          </p:nvSpPr>
          <p:spPr bwMode="auto">
            <a:xfrm>
              <a:off x="3552825" y="1628775"/>
              <a:ext cx="2360613" cy="3841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Total</a:t>
              </a:r>
            </a:p>
            <a:p>
              <a:pPr algn="r" eaLnBrk="1" hangingPunct="1">
                <a:lnSpc>
                  <a:spcPts val="2125"/>
                </a:lnSpc>
                <a:defRPr/>
              </a:pPr>
              <a:r>
                <a:rPr lang="es-ES" altLang="en-US" sz="1600" dirty="0"/>
                <a:t>Adultos</a:t>
              </a:r>
            </a:p>
            <a:p>
              <a:pPr lvl="0" algn="r" eaLnBrk="1" hangingPunct="1">
                <a:lnSpc>
                  <a:spcPts val="2125"/>
                </a:lnSpc>
                <a:defRPr/>
              </a:pPr>
              <a:r>
                <a:rPr lang="es-ES" altLang="en-US" sz="1600" dirty="0"/>
                <a:t>Mujeres (&gt;15 años)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lvl="0" algn="r" eaLnBrk="1" hangingPunct="1">
                <a:lnSpc>
                  <a:spcPts val="2125"/>
                </a:lnSpc>
                <a:defRPr/>
              </a:pPr>
              <a:r>
                <a:rPr lang="es-ES" altLang="en-US" sz="1600" dirty="0"/>
                <a:t>Niños (&lt;15 años)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Total</a:t>
              </a:r>
            </a:p>
            <a:p>
              <a:pPr algn="r" eaLnBrk="1" hangingPunct="1">
                <a:lnSpc>
                  <a:spcPts val="2125"/>
                </a:lnSpc>
                <a:defRPr/>
              </a:pPr>
              <a:r>
                <a:rPr lang="es-ES" altLang="en-US" sz="1600" dirty="0"/>
                <a:t>Adultos</a:t>
              </a:r>
            </a:p>
            <a:p>
              <a:pPr lvl="0" algn="r" eaLnBrk="1" hangingPunct="1">
                <a:lnSpc>
                  <a:spcPts val="2125"/>
                </a:lnSpc>
                <a:defRPr/>
              </a:pPr>
              <a:r>
                <a:rPr lang="es-ES" altLang="en-US" sz="1600" dirty="0"/>
                <a:t>Niños (&lt;15 años)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457200" rtl="0" eaLnBrk="1" fontAlgn="base" latinLnBrk="0" hangingPunct="1">
                <a:lnSpc>
                  <a:spcPts val="212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Total</a:t>
              </a:r>
            </a:p>
            <a:p>
              <a:pPr algn="r" eaLnBrk="1" hangingPunct="1">
                <a:lnSpc>
                  <a:spcPts val="2125"/>
                </a:lnSpc>
                <a:defRPr/>
              </a:pPr>
              <a:r>
                <a:rPr lang="es-ES" altLang="en-US" sz="1600" dirty="0"/>
                <a:t>Adultos</a:t>
              </a:r>
            </a:p>
            <a:p>
              <a:pPr lvl="0" algn="r" eaLnBrk="1" hangingPunct="1">
                <a:lnSpc>
                  <a:spcPts val="2125"/>
                </a:lnSpc>
                <a:defRPr/>
              </a:pPr>
              <a:r>
                <a:rPr lang="es-ES" altLang="en-US" sz="1600" dirty="0"/>
                <a:t>Niños (&lt;15 años)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12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es-ES" altLang="en-US" sz="2200" b="1" dirty="0">
                  <a:solidFill>
                    <a:prstClr val="black"/>
                  </a:solidFill>
                  <a:latin typeface="Arial"/>
                </a:rPr>
                <a:t>Resumen mundial sobre la epidemia de sida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</a:rPr>
                <a:t>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139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F08458D-C758-4A9B-968F-0EDD20731A43}"/>
              </a:ext>
            </a:extLst>
          </p:cNvPr>
          <p:cNvGrpSpPr/>
          <p:nvPr/>
        </p:nvGrpSpPr>
        <p:grpSpPr>
          <a:xfrm>
            <a:off x="606425" y="730250"/>
            <a:ext cx="9585325" cy="2859320"/>
            <a:chOff x="606425" y="730250"/>
            <a:chExt cx="9585325" cy="2859320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043"/>
              <a:ext cx="8999538" cy="1643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es-ES" altLang="en-US" b="1" dirty="0">
                  <a:latin typeface="Arial Bold" charset="0"/>
                </a:rPr>
                <a:t>Personas que viven con el VIH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37.9 </a:t>
              </a:r>
              <a:r>
                <a:rPr kumimoji="0" lang="en-GB" alt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[32.7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–44.0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es-ES" altLang="en-US" b="1" dirty="0">
                  <a:latin typeface="Arial Bold" charset="0"/>
                </a:rPr>
                <a:t>Nuevas infecciones por el VIH en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 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</a:t>
              </a:r>
              <a:r>
                <a:rPr kumimoji="0" lang="en-US" alt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[1.4 </a:t>
              </a:r>
              <a:r>
                <a:rPr kumimoji="0" lang="en-US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–2.3 </a:t>
              </a:r>
              <a:r>
                <a:rPr kumimoji="0" lang="en-US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es-ES" altLang="en-US" b="1" dirty="0">
                  <a:latin typeface="Arial Bold" charset="0"/>
                </a:rPr>
                <a:t>Muertes relacionadas con el sida en 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77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[570 000–1.1 </a:t>
              </a:r>
              <a:r>
                <a:rPr kumimoji="0" lang="en-US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es-ES" altLang="en-US" sz="2200" dirty="0">
                  <a:latin typeface="Arial Bold" charset="0"/>
                </a:rPr>
                <a:t>Estimaciones mundiales sobre adultos y niños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80B6BDD-2690-4EDA-A9A4-1C24B1E585F9}"/>
              </a:ext>
            </a:extLst>
          </p:cNvPr>
          <p:cNvGrpSpPr/>
          <p:nvPr/>
        </p:nvGrpSpPr>
        <p:grpSpPr>
          <a:xfrm>
            <a:off x="606425" y="730250"/>
            <a:ext cx="9585325" cy="4300184"/>
            <a:chOff x="606425" y="730250"/>
            <a:chExt cx="9585325" cy="4300184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1600200"/>
              <a:ext cx="7924800" cy="3430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285750" lvl="0" indent="-285750" eaLnBrk="1" hangingPunct="1">
                <a:spcAft>
                  <a:spcPct val="1000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defRPr/>
              </a:pPr>
              <a:r>
                <a:rPr lang="es-ES" altLang="en-US" b="1" dirty="0"/>
                <a:t>En torno al 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61% </a:t>
              </a:r>
              <a:r>
                <a:rPr lang="es-ES" altLang="en-US" b="1" dirty="0"/>
                <a:t>de estas infecciones se producen en África subsahariana</a:t>
              </a:r>
              <a:endPara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285750" lvl="0" indent="-285750" eaLnBrk="1" hangingPunct="1">
                <a:spcAft>
                  <a:spcPct val="1000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defRPr/>
              </a:pPr>
              <a:r>
                <a:rPr lang="es-ES" altLang="en-US" b="1" dirty="0"/>
                <a:t>Alrededor de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500 </a:t>
              </a:r>
              <a:r>
                <a:rPr lang="es-ES" altLang="en-US" b="1" dirty="0"/>
                <a:t>infecciones se producen entre niños menores de 15 años</a:t>
              </a: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285750" indent="-285750" eaLnBrk="1" hangingPunct="1">
                <a:spcAft>
                  <a:spcPts val="900"/>
                </a:spcAft>
                <a:buClr>
                  <a:srgbClr val="009FE2"/>
                </a:buClr>
                <a:buSzPct val="150000"/>
                <a:buFont typeface="Arial" panose="020B0604020202020204" pitchFamily="34" charset="0"/>
                <a:buChar char="•"/>
                <a:defRPr/>
              </a:pPr>
              <a:r>
                <a:rPr lang="es-ES" altLang="en-US" b="1" dirty="0"/>
                <a:t>Aproximadamente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4400 </a:t>
              </a:r>
              <a:r>
                <a:rPr lang="es-ES" altLang="en-US" b="1" dirty="0"/>
                <a:t>infecciones se producen entre personas adultas de 15 años o más, de las cuales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: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 </a:t>
              </a:r>
              <a:r>
                <a:rPr lang="es-ES" altLang="en-US" sz="1400" b="1" dirty="0"/>
                <a:t>casi el </a:t>
              </a: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47% </a:t>
              </a:r>
              <a:r>
                <a:rPr lang="es-ES" altLang="en-US" sz="1400" b="1" dirty="0"/>
                <a:t>son mujeres</a:t>
              </a:r>
              <a:endPara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lvl="1">
                <a:lnSpc>
                  <a:spcPct val="150000"/>
                </a:lnSpc>
                <a:spcAft>
                  <a:spcPts val="300"/>
                </a:spcAft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 </a:t>
              </a:r>
              <a:r>
                <a:rPr lang="es-ES" altLang="en-US" sz="1400" b="1" dirty="0"/>
                <a:t>alrededor del </a:t>
              </a:r>
              <a:r>
                <a:rPr lang="en-US" altLang="en-US" sz="1400" b="1" dirty="0">
                  <a:solidFill>
                    <a:prstClr val="black"/>
                  </a:solidFill>
                </a:rPr>
                <a:t>32% son </a:t>
              </a:r>
              <a:r>
                <a:rPr lang="en-US" altLang="en-US" sz="1400" b="1" dirty="0" err="1">
                  <a:solidFill>
                    <a:prstClr val="black"/>
                  </a:solidFill>
                </a:rPr>
                <a:t>jóvenes</a:t>
              </a:r>
              <a:r>
                <a:rPr lang="en-US" altLang="en-US" sz="1400" b="1" dirty="0">
                  <a:solidFill>
                    <a:prstClr val="black"/>
                  </a:solidFill>
                </a:rPr>
                <a:t> (15–24</a:t>
              </a: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)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─ </a:t>
              </a:r>
              <a:r>
                <a:rPr lang="es-ES" altLang="en-US" sz="1400" b="1" dirty="0"/>
                <a:t>en torno al </a:t>
              </a:r>
              <a:r>
                <a:rPr lang="en-US" altLang="en-US" sz="1400" b="1" dirty="0">
                  <a:solidFill>
                    <a:prstClr val="black"/>
                  </a:solidFill>
                </a:rPr>
                <a:t>20% son </a:t>
              </a:r>
              <a:r>
                <a:rPr lang="en-US" altLang="en-US" sz="1400" b="1" dirty="0" err="1">
                  <a:solidFill>
                    <a:prstClr val="black"/>
                  </a:solidFill>
                </a:rPr>
                <a:t>mujeres</a:t>
              </a:r>
              <a:r>
                <a:rPr lang="en-US" altLang="en-US" sz="1400" b="1" dirty="0">
                  <a:solidFill>
                    <a:prstClr val="black"/>
                  </a:solidFill>
                </a:rPr>
                <a:t> </a:t>
              </a:r>
              <a:r>
                <a:rPr lang="en-US" altLang="en-US" sz="1400" b="1" dirty="0" err="1">
                  <a:solidFill>
                    <a:prstClr val="black"/>
                  </a:solidFill>
                </a:rPr>
                <a:t>jóvenes</a:t>
              </a:r>
              <a:r>
                <a:rPr lang="en-US" altLang="en-US" sz="1400" b="1" dirty="0">
                  <a:solidFill>
                    <a:prstClr val="black"/>
                  </a:solidFill>
                </a:rPr>
                <a:t> (15–24)</a:t>
              </a:r>
              <a:endPara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es-ES" altLang="en-US" sz="2200" dirty="0">
                  <a:latin typeface="Arial Bold" charset="0"/>
                </a:rPr>
                <a:t>Alrededor de 5000 nuevas infecciones por el VIH cada día (entre adultos y niños)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262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DF048A-81D1-49FF-B3D7-12D279A8A839}"/>
              </a:ext>
            </a:extLst>
          </p:cNvPr>
          <p:cNvGrpSpPr/>
          <p:nvPr/>
        </p:nvGrpSpPr>
        <p:grpSpPr>
          <a:xfrm>
            <a:off x="606425" y="730250"/>
            <a:ext cx="9585325" cy="2859320"/>
            <a:chOff x="606425" y="730250"/>
            <a:chExt cx="9585325" cy="2859320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043"/>
              <a:ext cx="8999538" cy="1643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es-ES" altLang="en-US" b="1" dirty="0">
                  <a:solidFill>
                    <a:prstClr val="black"/>
                  </a:solidFill>
                  <a:latin typeface="Arial Bold" charset="0"/>
                </a:rPr>
                <a:t>Niños que viven con el VIH</a:t>
              </a:r>
              <a:r>
                <a:rPr kumimoji="0" lang="en-GB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</a:t>
              </a:r>
              <a:r>
                <a:rPr kumimoji="0" lang="en-GB" alt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[1.3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–2.2 </a:t>
              </a:r>
              <a:r>
                <a:rPr kumimoji="0" lang="en-GB" altLang="en-US" sz="13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GB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es-ES" altLang="en-US" b="1" dirty="0">
                  <a:solidFill>
                    <a:prstClr val="black"/>
                  </a:solidFill>
                  <a:latin typeface="Arial Bold" charset="0"/>
                </a:rPr>
                <a:t>Nuevas infecciones por el VIH en 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 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[110 000–260 000]</a:t>
              </a:r>
            </a:p>
            <a:p>
              <a:pPr lvl="0"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  <a:tabLst>
                  <a:tab pos="231775" algn="l"/>
                  <a:tab pos="4805363" algn="l"/>
                  <a:tab pos="6096000" algn="l"/>
                </a:tabLst>
                <a:defRPr/>
              </a:pPr>
              <a:r>
                <a:rPr lang="es-ES" altLang="en-US" b="1" dirty="0">
                  <a:solidFill>
                    <a:prstClr val="black"/>
                  </a:solidFill>
                  <a:latin typeface="Arial Bold" charset="0"/>
                </a:rPr>
                <a:t>Muertes relacionadas con el sida en </a:t>
              </a:r>
              <a:r>
                <a:rPr kumimoji="0" lang="en-GB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	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10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0 000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		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7F7F7F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[64 000–160 000]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es-ES" altLang="en-US" sz="2200" dirty="0">
                  <a:latin typeface="Arial Bold" charset="0"/>
                </a:rPr>
                <a:t>Estimaciones mundiales sobre niños (&lt;15 años) 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31837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  <a:sym typeface="Webdings" pitchFamily="18" charset="2"/>
                </a:rPr>
                <a:t> 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62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9F9114-BBC2-4D5F-ADF6-C2B8E8559E5E}"/>
              </a:ext>
            </a:extLst>
          </p:cNvPr>
          <p:cNvGrpSpPr/>
          <p:nvPr/>
        </p:nvGrpSpPr>
        <p:grpSpPr>
          <a:xfrm>
            <a:off x="363600" y="730250"/>
            <a:ext cx="9828150" cy="5505994"/>
            <a:chOff x="363600" y="730250"/>
            <a:chExt cx="9828150" cy="5505994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5" y="5943600"/>
              <a:ext cx="7073900" cy="292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>
                <a:lnSpc>
                  <a:spcPct val="125000"/>
                </a:lnSpc>
                <a:defRPr/>
              </a:pPr>
              <a:r>
                <a:rPr lang="es-ES" altLang="en-US" sz="800" dirty="0">
                  <a:solidFill>
                    <a:prstClr val="black"/>
                  </a:solidFill>
                </a:rPr>
                <a:t>Los intervalos que se incluyen junto a las cifras estimadas en esta tabla establecen los límites dentro de los cuales se encuentran los números reales, de acuerdo con los datos más fiables disponibles.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73025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es-ES" altLang="en-US" sz="2200" dirty="0">
                  <a:solidFill>
                    <a:prstClr val="black"/>
                  </a:solidFill>
                  <a:latin typeface="Arial Bold" charset="0"/>
                </a:rPr>
                <a:t>Estadísticas y características regionales del VIH y el sida </a:t>
              </a:r>
              <a:r>
                <a:rPr kumimoji="0" lang="en-US" alt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E5F4FD"/>
                  </a:solidFill>
                  <a:uLnTx/>
                  <a:uFillTx/>
                  <a:latin typeface="Arial"/>
                  <a:ea typeface="ＭＳ Ｐゴシック" pitchFamily="34" charset="-128"/>
                  <a:cs typeface="+mn-cs"/>
                  <a:sym typeface="Webdings" pitchFamily="18" charset="2"/>
                </a:rPr>
                <a:t></a:t>
              </a:r>
              <a:r>
                <a:rPr kumimoji="0" lang="en-US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2018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736725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algn="ctr" fontAlgn="ctr">
                <a:defRPr/>
              </a:pPr>
              <a:r>
                <a:rPr lang="es-ES" altLang="en-US" sz="1200" b="1" dirty="0">
                  <a:solidFill>
                    <a:prstClr val="black"/>
                  </a:solidFill>
                </a:rPr>
                <a:t>Adultos y niños que han contraído la infección por el VIH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algn="ctr" fontAlgn="ctr">
                <a:defRPr/>
              </a:pPr>
              <a:r>
                <a:rPr lang="es-ES" altLang="en-US" sz="1200" b="1" dirty="0">
                  <a:solidFill>
                    <a:prstClr val="black"/>
                  </a:solidFill>
                </a:rPr>
                <a:t>Adultos y niños que viven con el VIH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7879804" y="1349375"/>
              <a:ext cx="1992859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es-ES" altLang="en-US" sz="1200" b="1" dirty="0"/>
                <a:t>Muertes de adultos y niños </a:t>
              </a:r>
            </a:p>
            <a:p>
              <a:pPr algn="ctr" fontAlgn="ctr"/>
              <a:r>
                <a:rPr lang="es-ES" altLang="en-US" sz="1200" b="1" dirty="0"/>
                <a:t>a causa del sida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ln>
              <a:solidFill>
                <a:srgbClr val="C2E5FA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TOTAL</a:t>
              </a: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18288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37.9 </a:t>
              </a:r>
              <a:r>
                <a:rPr kumimoji="0" lang="en-US" altLang="en-US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[32.7 </a:t>
              </a:r>
              <a:r>
                <a:rPr kumimoji="0" lang="en-US" alt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–44.0 </a:t>
              </a:r>
              <a:r>
                <a:rPr kumimoji="0" lang="en-US" alt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</a:t>
              </a:r>
              <a:r>
                <a:rPr kumimoji="0" lang="en-US" altLang="en-US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[1.4 </a:t>
              </a:r>
              <a:r>
                <a:rPr kumimoji="0" lang="en-US" alt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–2.3 </a:t>
              </a:r>
              <a:r>
                <a:rPr kumimoji="0" lang="en-US" alt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770 000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[570 000–1.1 </a:t>
              </a:r>
              <a:r>
                <a:rPr kumimoji="0" lang="en-US" alt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Oriente Medio y África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septentrional</a:t>
              </a:r>
              <a:endPara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240 000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[160 000–390 000]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[8500–40 000]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8400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[4800–14 000]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Asia y el </a:t>
              </a:r>
              <a:r>
                <a:rPr kumimoji="0" lang="en-US" altLang="en-US" sz="13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Pacífico</a:t>
              </a:r>
              <a:endPara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5.9 </a:t>
              </a:r>
              <a:r>
                <a:rPr kumimoji="0" lang="en-US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[5.1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–7.1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[270 000–380 000]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[160 000–290 000]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Europa oriental y Asia central</a:t>
              </a:r>
              <a:endPara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1.7 </a:t>
              </a:r>
              <a:r>
                <a:rPr kumimoji="0" lang="en-US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[1.5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–1.9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150 000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[140 000–160 000]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38 000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[28 000–48 000]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África</a:t>
              </a: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occidental y central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5.0 </a:t>
              </a:r>
              <a:r>
                <a:rPr kumimoji="0" lang="en-US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[4.0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–6.3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280 000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[180 000–420 000]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[110 00–230 000]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s-ES" altLang="en-US" sz="1300" b="1" dirty="0"/>
                <a:t>Europa occidental y central, y</a:t>
              </a:r>
            </a:p>
            <a:p>
              <a:pPr lvl="0" eaLnBrk="1" hangingPunct="1">
                <a:defRPr/>
              </a:pPr>
              <a:r>
                <a:rPr lang="en-US" altLang="en-US" sz="1300" b="1" dirty="0">
                  <a:solidFill>
                    <a:prstClr val="black"/>
                  </a:solidFill>
                </a:rPr>
                <a:t>América del Norte</a:t>
              </a: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2.2 </a:t>
              </a:r>
              <a:r>
                <a:rPr kumimoji="0" lang="en-US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[1.9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–2.4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68 000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[58 000–77 000]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13 000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[9400–16 000]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África</a:t>
              </a: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oriental y meridional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20.6 </a:t>
              </a:r>
              <a:r>
                <a:rPr kumimoji="0" lang="en-US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[18.2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–23.2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800 000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[620 000–1.0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310 000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[230 000–400 000]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América Latina 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1.9 </a:t>
              </a:r>
              <a:r>
                <a:rPr kumimoji="0" lang="en-US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[1.6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–2.4 </a:t>
              </a:r>
              <a:r>
                <a:rPr kumimoji="0" lang="en-US" alt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millones</a:t>
              </a: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100 000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[79 000–130 000]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35 000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[25 000–46 000]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ln>
              <a:solidFill>
                <a:srgbClr val="E5F4FD"/>
              </a:solidFill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l" defTabSz="914400" rtl="0" eaLnBrk="0" fontAlgn="ctr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Caribe  </a:t>
              </a:r>
              <a:endParaRPr kumimoji="0" lang="en-US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340 000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[290 000–390 000]</a:t>
              </a: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16 000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[11 000–24 000]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6700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[5100–9100]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E613C69-D213-4EF9-BABC-FBAE4975718B}"/>
              </a:ext>
            </a:extLst>
          </p:cNvPr>
          <p:cNvGrpSpPr/>
          <p:nvPr/>
        </p:nvGrpSpPr>
        <p:grpSpPr>
          <a:xfrm>
            <a:off x="606425" y="730250"/>
            <a:ext cx="9585325" cy="4908138"/>
            <a:chOff x="606425" y="730250"/>
            <a:chExt cx="9585325" cy="490813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2E873E19-577F-45F9-A8AD-F556DE2B4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es-ES" altLang="en-US" sz="2100" dirty="0">
                  <a:latin typeface="Arial Bold" charset="0"/>
                </a:rPr>
                <a:t>Número estimado de adultos y niños que viven con el VIH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412000" y="5040000"/>
              <a:ext cx="4474302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Número estimado de adultos y niños que viven con el VIH</a:t>
              </a:r>
              <a:endParaRPr lang="es-ES" sz="13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412000" y="5346000"/>
              <a:ext cx="2117887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en-GB" sz="13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Intervalo</a:t>
              </a:r>
              <a:r>
                <a:rPr lang="en-GB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 de </a:t>
              </a:r>
              <a:r>
                <a:rPr lang="en-GB" sz="1300" dirty="0" err="1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incertidumbre</a:t>
              </a:r>
              <a:endParaRPr lang="en-GB" sz="1300" dirty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330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528A721-856D-4583-ADFE-DB1574C15594}"/>
              </a:ext>
            </a:extLst>
          </p:cNvPr>
          <p:cNvGrpSpPr/>
          <p:nvPr/>
        </p:nvGrpSpPr>
        <p:grpSpPr>
          <a:xfrm>
            <a:off x="606425" y="730250"/>
            <a:ext cx="9585325" cy="4908138"/>
            <a:chOff x="606425" y="730250"/>
            <a:chExt cx="9585325" cy="49081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es-ES" altLang="en-US" sz="2100" dirty="0">
                  <a:latin typeface="Arial Bold" charset="0"/>
                </a:rPr>
                <a:t>Adultos y niños que han contraído la infección por el VIH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2767511-6B44-4BC6-834D-E179B4A291C2}"/>
                </a:ext>
              </a:extLst>
            </p:cNvPr>
            <p:cNvSpPr txBox="1"/>
            <p:nvPr/>
          </p:nvSpPr>
          <p:spPr>
            <a:xfrm>
              <a:off x="2412000" y="5040000"/>
              <a:ext cx="4381328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altLang="en-U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Adultos y niños que han contraído la infección por el VIH</a:t>
              </a:r>
              <a:endParaRPr lang="es-ES" sz="13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373534E-E46D-48B4-94F6-7326E4D506C4}"/>
                </a:ext>
              </a:extLst>
            </p:cNvPr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94208D3-A0B0-4883-A586-B0538DBD8557}"/>
                </a:ext>
              </a:extLst>
            </p:cNvPr>
            <p:cNvSpPr txBox="1"/>
            <p:nvPr/>
          </p:nvSpPr>
          <p:spPr>
            <a:xfrm>
              <a:off x="2412000" y="5346000"/>
              <a:ext cx="2117887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3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Intervalo de incertidumbre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D484EAD-1B0E-4200-8D23-2917A5CE2680}"/>
                </a:ext>
              </a:extLst>
            </p:cNvPr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F8CF667-7163-4547-A53E-ECD9035F44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329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933275C-C07A-4937-A609-7FEB84AC440F}"/>
              </a:ext>
            </a:extLst>
          </p:cNvPr>
          <p:cNvGrpSpPr/>
          <p:nvPr/>
        </p:nvGrpSpPr>
        <p:grpSpPr>
          <a:xfrm>
            <a:off x="606425" y="730250"/>
            <a:ext cx="9585325" cy="4892749"/>
            <a:chOff x="606425" y="730250"/>
            <a:chExt cx="9585325" cy="4892749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lvl="0" eaLnBrk="1" hangingPunct="1">
                <a:defRPr/>
              </a:pPr>
              <a:r>
                <a:rPr lang="es-ES" altLang="en-US" sz="2100" dirty="0">
                  <a:solidFill>
                    <a:prstClr val="black"/>
                  </a:solidFill>
                  <a:latin typeface="Arial Bold" charset="0"/>
                </a:rPr>
                <a:t>Muertes de adultos y niños a causa del sida </a:t>
              </a:r>
              <a:r>
                <a:rPr lang="en-US" altLang="en-US" sz="2200" b="1" dirty="0">
                  <a:solidFill>
                    <a:srgbClr val="E5F4FD"/>
                  </a:solidFill>
                  <a:latin typeface="Arial"/>
                  <a:sym typeface="Webdings" pitchFamily="18" charset="2"/>
                </a:rPr>
                <a:t></a:t>
              </a:r>
              <a:r>
                <a:rPr kumimoji="0" lang="en-US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uLnTx/>
                  <a:uFillTx/>
                  <a:latin typeface="Arial Bold" charset="0"/>
                  <a:ea typeface="ＭＳ Ｐゴシック" pitchFamily="34" charset="-128"/>
                  <a:cs typeface="+mn-cs"/>
                </a:rPr>
                <a:t> 1990–2018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9B7B572-DBF1-4234-AA48-9F729F447A04}"/>
                </a:ext>
              </a:extLst>
            </p:cNvPr>
            <p:cNvSpPr txBox="1"/>
            <p:nvPr/>
          </p:nvSpPr>
          <p:spPr>
            <a:xfrm>
              <a:off x="2412000" y="5040000"/>
              <a:ext cx="3435556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defRPr/>
              </a:pPr>
              <a:r>
                <a:rPr lang="es-ES" altLang="en-US" sz="13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</a:rPr>
                <a:t>Muertes de adultos y niños a causa del sida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0480951-06E6-4D5D-902C-4015BE6A548E}"/>
                </a:ext>
              </a:extLst>
            </p:cNvPr>
            <p:cNvCxnSpPr/>
            <p:nvPr/>
          </p:nvCxnSpPr>
          <p:spPr>
            <a:xfrm>
              <a:off x="2052000" y="5193888"/>
              <a:ext cx="270000" cy="1"/>
            </a:xfrm>
            <a:prstGeom prst="line">
              <a:avLst/>
            </a:prstGeom>
            <a:ln w="63500">
              <a:solidFill>
                <a:srgbClr val="009DE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F181CFB-4135-4664-85F6-72FD93C8B72F}"/>
                </a:ext>
              </a:extLst>
            </p:cNvPr>
            <p:cNvSpPr txBox="1"/>
            <p:nvPr/>
          </p:nvSpPr>
          <p:spPr>
            <a:xfrm>
              <a:off x="2412000" y="5346000"/>
              <a:ext cx="19575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Intervalo de incertidumbre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915F8E6-A41C-4E59-BE27-B5CCBAF394A2}"/>
                </a:ext>
              </a:extLst>
            </p:cNvPr>
            <p:cNvSpPr/>
            <p:nvPr/>
          </p:nvSpPr>
          <p:spPr>
            <a:xfrm>
              <a:off x="2052000" y="5418000"/>
              <a:ext cx="270000" cy="144000"/>
            </a:xfrm>
            <a:prstGeom prst="rect">
              <a:avLst/>
            </a:prstGeom>
            <a:solidFill>
              <a:srgbClr val="E5F4FD"/>
            </a:solidFill>
            <a:ln w="12700">
              <a:solidFill>
                <a:srgbClr val="DCEFF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9D170F8-1012-432F-A94B-6194DB4F5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620000"/>
              <a:ext cx="6480610" cy="3243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87575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EE13CC5E778A49AC92FD5E9EA9DE44" ma:contentTypeVersion="10" ma:contentTypeDescription="Create a new document." ma:contentTypeScope="" ma:versionID="6a918e26bd2c4f1cec9349e42d1f5561">
  <xsd:schema xmlns:xsd="http://www.w3.org/2001/XMLSchema" xmlns:xs="http://www.w3.org/2001/XMLSchema" xmlns:p="http://schemas.microsoft.com/office/2006/metadata/properties" xmlns:ns2="a7197181-efc1-42f5-b058-02cc8b9e7a28" xmlns:ns3="6034ea42-cc56-4b5c-b72b-8ca3661c6ee8" targetNamespace="http://schemas.microsoft.com/office/2006/metadata/properties" ma:root="true" ma:fieldsID="f0c1550fd8dd24317a065183b24691ce" ns2:_="" ns3:_="">
    <xsd:import namespace="a7197181-efc1-42f5-b058-02cc8b9e7a28"/>
    <xsd:import namespace="6034ea42-cc56-4b5c-b72b-8ca3661c6e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97181-efc1-42f5-b058-02cc8b9e7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4ea42-cc56-4b5c-b72b-8ca3661c6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customXml/itemProps10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7A1F6696-EC23-49D6-8E8F-CDC09AE4631F}">
  <ds:schemaRefs>
    <ds:schemaRef ds:uri="a7197181-efc1-42f5-b058-02cc8b9e7a28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034ea42-cc56-4b5c-b72b-8ca3661c6ee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B0BB00BB-D44A-44C2-8B56-C43DA605AE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197181-efc1-42f5-b058-02cc8b9e7a28"/>
    <ds:schemaRef ds:uri="6034ea42-cc56-4b5c-b72b-8ca3661c6e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5301</TotalTime>
  <Words>1178</Words>
  <Application>Microsoft Office PowerPoint</Application>
  <PresentationFormat>35mm Slides</PresentationFormat>
  <Paragraphs>284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Bold</vt:lpstr>
      <vt:lpstr>Arial Narrow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MORA ROMA, Pere</cp:lastModifiedBy>
  <cp:revision>277</cp:revision>
  <cp:lastPrinted>2019-07-11T08:53:37Z</cp:lastPrinted>
  <dcterms:created xsi:type="dcterms:W3CDTF">2011-11-02T09:59:30Z</dcterms:created>
  <dcterms:modified xsi:type="dcterms:W3CDTF">2019-07-16T01:59:52Z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0x01010082EE13CC5E778A49AC92FD5E9EA9DE44</vt:lpwstr>
  </property>
</Properties>
</file>