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handoutMasterIdLst>
    <p:handoutMasterId r:id="rId31"/>
  </p:handoutMasterIdLst>
  <p:sldIdLst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13A"/>
    <a:srgbClr val="FF0000"/>
    <a:srgbClr val="009FE2"/>
    <a:srgbClr val="E5F4FD"/>
    <a:srgbClr val="C2E5FA"/>
    <a:srgbClr val="E9F5FD"/>
    <a:srgbClr val="F4FAFE"/>
    <a:srgbClr val="009DE1"/>
    <a:srgbClr val="DCEFFC"/>
    <a:srgbClr val="78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152" y="48"/>
      </p:cViewPr>
      <p:guideLst>
        <p:guide orient="horz" pos="2160"/>
        <p:guide pos="3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89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EDDE5-7D0D-4374-A594-3A303ADC5E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435BD1-0B64-414A-843A-7F01AA2CCF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8F309-6942-416B-BE7A-C2A1F40196B9}" type="datetimeFigureOut">
              <a:rPr lang="en-CH" smtClean="0"/>
              <a:t>16/07/2019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AFBB6-572D-4200-8117-500CF6403B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F5AE1-E31B-48C6-8EAE-F7EB0FECE6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E8128-174C-441E-9830-99ACF378A6D8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70502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EC5FA6-F002-4AFF-9FEB-A696EDB6F27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305" y="6161744"/>
            <a:ext cx="2208533" cy="363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1E7E52-F3BB-4585-B7EE-9C0D16ACEBB7}"/>
              </a:ext>
            </a:extLst>
          </p:cNvPr>
          <p:cNvGrpSpPr/>
          <p:nvPr/>
        </p:nvGrpSpPr>
        <p:grpSpPr>
          <a:xfrm>
            <a:off x="0" y="0"/>
            <a:ext cx="10287000" cy="5753100"/>
            <a:chOff x="0" y="0"/>
            <a:chExt cx="10287000" cy="5753100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0287000" cy="5753100"/>
            </a:xfrm>
            <a:prstGeom prst="rect">
              <a:avLst/>
            </a:prstGeom>
            <a:solidFill>
              <a:srgbClr val="E5F4FD"/>
            </a:solidFill>
            <a:ln>
              <a:noFill/>
            </a:ln>
          </p:spPr>
          <p:txBody>
            <a:bodyPr wrap="none" lIns="180000" tIns="180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099" name="TextBox 1"/>
            <p:cNvSpPr txBox="1">
              <a:spLocks noChangeArrowheads="1"/>
            </p:cNvSpPr>
            <p:nvPr/>
          </p:nvSpPr>
          <p:spPr bwMode="auto">
            <a:xfrm>
              <a:off x="534988" y="404813"/>
              <a:ext cx="4896544" cy="146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b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Juillet</a:t>
              </a:r>
              <a:r>
                <a:rPr kumimoji="0" lang="en-GB" altLang="en-US" b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 2019</a:t>
              </a:r>
            </a:p>
            <a:p>
              <a:pPr lvl="0" eaLnBrk="1" hangingPunct="1">
                <a:defRPr/>
              </a:pPr>
              <a:r>
                <a:rPr lang="fr-FR" altLang="en-US" sz="2800" b="1" dirty="0">
                  <a:solidFill>
                    <a:prstClr val="black"/>
                  </a:solidFill>
                  <a:cs typeface="Arial" charset="0"/>
                </a:rPr>
                <a:t>Diapositives clés sur les données épidémiologiques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dirty="0">
                  <a:latin typeface="Arial Bold" charset="0"/>
                </a:rPr>
                <a:t>Estimation du nombre d’adultes et d’enfants vivant avec le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2000" b="1" dirty="0"/>
                  <a:t>Total: 37.9 millions</a:t>
                </a:r>
                <a:r>
                  <a:rPr lang="en-US" altLang="en-US" sz="2000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[32.7 millions–44.0 millions]</a:t>
                </a:r>
                <a:endParaRPr lang="en-US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135388" y="3129813"/>
                <a:ext cx="244827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240 000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[160 000–390 000]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775347" y="3633869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5.0 millions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[4.0 millions–6.3 millions]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156687" y="2094953"/>
                <a:ext cx="2853946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Europe de l’Est 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1.7 million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[1.5 million–1.9 million]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5.9 millions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[5.1 millions–7.1 millions]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81635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2.2 millions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[1.9 million–2.4 millions]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1.9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[1.6 million–2.4 millions]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20.6 millions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[18.2 millions–23.2 millions]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340 000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[290 000–390 000]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altLang="en-US" sz="2100" spc="-30" dirty="0">
                  <a:latin typeface="Arial Bold" charset="0"/>
                </a:rPr>
                <a:t>Estimation du nombre d’adultes et d’enfants nouvellement infectés</a:t>
              </a:r>
            </a:p>
            <a:p>
              <a:pPr eaLnBrk="1" hangingPunct="1">
                <a:defRPr/>
              </a:pPr>
              <a:r>
                <a:rPr lang="fr-FR" altLang="en-US" sz="2100" spc="-30" dirty="0">
                  <a:latin typeface="Arial Bold" charset="0"/>
                </a:rPr>
                <a:t>par le VIH</a:t>
              </a:r>
              <a:r>
                <a:rPr lang="en-US" altLang="en-US" sz="2100" spc="-30" dirty="0">
                  <a:latin typeface="Arial Bold" charset="0"/>
                </a:rPr>
                <a:t>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1.7 million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[1.4 million–2.3 millions]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004713" y="3112036"/>
                <a:ext cx="2514221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[8500–40 000]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576266" y="3587630"/>
                <a:ext cx="2323476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280 000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[180 000–420 000]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473789" y="2058402"/>
                <a:ext cx="2583514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[140 000–160 000]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Asie</a:t>
                </a:r>
                <a:r>
                  <a:rPr lang="en-US" altLang="en-US" sz="1200" b="1" dirty="0"/>
                  <a:t> et </a:t>
                </a:r>
                <a:r>
                  <a:rPr lang="en-US" altLang="en-US" sz="1200" b="1" dirty="0" err="1"/>
                  <a:t>Pacifique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[270 000–380 000]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960366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68 000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[58 000–77 000]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800 000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[620 000–1.0 million]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Amérique</a:t>
                </a:r>
                <a:r>
                  <a:rPr lang="en-US" altLang="en-US" sz="1200" b="1" dirty="0"/>
                  <a:t> </a:t>
                </a:r>
                <a:r>
                  <a:rPr lang="en-US" altLang="en-US" sz="1200" b="1" dirty="0" err="1"/>
                  <a:t>latine</a:t>
                </a:r>
                <a:r>
                  <a:rPr lang="en-US" altLang="en-US" sz="1200" b="1" dirty="0"/>
                  <a:t>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[79 000–130 000]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Caraïbes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[11 000–24 000]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390972" y="730250"/>
            <a:ext cx="9824020" cy="5134113"/>
            <a:chOff x="390972" y="730250"/>
            <a:chExt cx="9824020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390972" y="730250"/>
              <a:ext cx="982402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b="1" dirty="0">
                  <a:latin typeface="Arial Bold" panose="020B0704020202020204" pitchFamily="34" charset="0"/>
                </a:rPr>
                <a:t>Estimation du nombre de décès d’adultes et d’enfants liés au Sida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770 000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[570 000–1.1 million]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3867697" y="3086059"/>
                <a:ext cx="2538016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8400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[4800–14 000]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601431" y="3538647"/>
                <a:ext cx="2304256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[110 000–230 000]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455444" y="2019489"/>
                <a:ext cx="2538016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38 000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[28 000–48 000]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[160 000–290 000]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960366" cy="3976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 </a:t>
                </a:r>
                <a:r>
                  <a:rPr lang="en-US" altLang="en-US" sz="1400" b="1" dirty="0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[9400–16 000]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310 000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[230 000–400 000]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35 000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[5100–9100]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b="1" dirty="0">
                  <a:latin typeface="Arial Bold" panose="020B0704020202020204" pitchFamily="34" charset="0"/>
                </a:rPr>
                <a:t>Estimation du nombre d’enfants (&lt;15 ans) vivant avec le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1.7 million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[1.3 million–2.2 millions]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3829311" y="3083360"/>
                <a:ext cx="2700078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[6800–14 000]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631332" y="3607672"/>
                <a:ext cx="2322254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450 000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[320 000–590 000]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496606" y="2066969"/>
                <a:ext cx="2367490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[95 000–160 000]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960366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1.1 million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[850 000–1.4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[25 000–40 000]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Caraïbes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[9000–13 000]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97451-9567-4A17-B01F-F6DCD373E8E9}"/>
                </a:ext>
              </a:extLst>
            </p:cNvPr>
            <p:cNvSpPr txBox="1"/>
            <p:nvPr/>
          </p:nvSpPr>
          <p:spPr>
            <a:xfrm>
              <a:off x="608400" y="5940000"/>
              <a:ext cx="35333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</a:t>
              </a:r>
              <a:r>
                <a:rPr lang="fr-FR" sz="800" dirty="0">
                  <a:latin typeface="Arial Narrow" panose="020B0606020202030204" pitchFamily="34" charset="0"/>
                </a:rPr>
                <a:t> Les estimations du nombre d’enfants ne sont pas publiées en raison des chiffres réduits.</a:t>
              </a:r>
              <a:endParaRPr lang="en-GB" sz="800" dirty="0">
                <a:latin typeface="Arial Narrow" panose="020B0606020202030204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altLang="en-US" sz="2100" spc="-30" dirty="0">
                  <a:latin typeface="Arial Bold" charset="0"/>
                </a:rPr>
                <a:t>Estimation du nombre d’enfants (&lt;15 ans) nouvellement infectés </a:t>
              </a:r>
            </a:p>
            <a:p>
              <a:pPr eaLnBrk="1" hangingPunct="1">
                <a:defRPr/>
              </a:pPr>
              <a:r>
                <a:rPr lang="fr-FR" altLang="en-US" sz="2100" spc="-30" dirty="0">
                  <a:latin typeface="Arial Bold" charset="0"/>
                </a:rPr>
                <a:t>par le VIH 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160 000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[110 000–260 000]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3881289" y="3083360"/>
                <a:ext cx="2648099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[710–2800]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631332" y="3572321"/>
                <a:ext cx="2394310" cy="3976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 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GB" altLang="en-US" sz="1400" b="1" dirty="0"/>
                  <a:t>58 000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[36 000–87 000]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371048" y="2167239"/>
                <a:ext cx="2367498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[9800–18 000]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4032374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84 000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[57 000–140 000]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[2100–4600]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[660 – 1500]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2F4C63-E89C-4A1B-BFCB-62E0E8C7026B}"/>
                </a:ext>
              </a:extLst>
            </p:cNvPr>
            <p:cNvSpPr txBox="1"/>
            <p:nvPr/>
          </p:nvSpPr>
          <p:spPr>
            <a:xfrm>
              <a:off x="608400" y="5940000"/>
              <a:ext cx="35333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</a:t>
              </a:r>
              <a:r>
                <a:rPr lang="fr-FR" sz="800" dirty="0">
                  <a:latin typeface="Arial Narrow" panose="020B0606020202030204" pitchFamily="34" charset="0"/>
                </a:rPr>
                <a:t> Les estimations du nombre d’enfants ne sont pas publiées en raison des chiffres réduits.</a:t>
              </a:r>
              <a:endParaRPr lang="en-GB" sz="800" dirty="0">
                <a:latin typeface="Arial Narrow" panose="020B0606020202030204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dirty="0">
                  <a:latin typeface="Arial Bold" charset="0"/>
                </a:rPr>
                <a:t>Estimation du nombre de décès d’enfants (&lt;15 ans) liés au Sida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183060" y="1440000"/>
              <a:ext cx="8093695" cy="4424363"/>
              <a:chOff x="1183060" y="1504950"/>
              <a:chExt cx="8093695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100 000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[64 000–160 000]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3775349" y="3083360"/>
                <a:ext cx="275404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950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[520–1700]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775348" y="3637898"/>
                <a:ext cx="2278062" cy="3976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 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GB" altLang="en-US" sz="1400" b="1" dirty="0"/>
                  <a:t>38 000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[24 000–57 000]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455444" y="2175072"/>
                <a:ext cx="2279277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[5100–9600]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183060" y="2276475"/>
                <a:ext cx="3842965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49 000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[31 000–80 000]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[1400–3100]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660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910]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08400" y="5940000"/>
              <a:ext cx="35333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</a:t>
              </a:r>
              <a:r>
                <a:rPr lang="fr-FR" sz="800" dirty="0">
                  <a:latin typeface="Arial Narrow" panose="020B0606020202030204" pitchFamily="34" charset="0"/>
                </a:rPr>
                <a:t> Les estimations du nombre d’enfants ne sont pas publiées en raison des chiffres réduits.</a:t>
              </a:r>
              <a:endParaRPr lang="en-GB" sz="800" dirty="0">
                <a:latin typeface="Arial Narrow" panose="020B060602020203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ABB739D-1700-42C7-84B1-B5C196A5AEC5}"/>
              </a:ext>
            </a:extLst>
          </p:cNvPr>
          <p:cNvGrpSpPr/>
          <p:nvPr/>
        </p:nvGrpSpPr>
        <p:grpSpPr>
          <a:xfrm>
            <a:off x="606425" y="730250"/>
            <a:ext cx="9585325" cy="5009779"/>
            <a:chOff x="606425" y="730250"/>
            <a:chExt cx="9585325" cy="5009779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4194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37.9 millions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[32.7 millions–44.0 mil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lions]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36.2 millions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[31.3 millions–42.0 millions]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18.8 millions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[16.4 millions–21.7 millions]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 1.7 million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[1.3 million–2.2 millions]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1.7 million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[1.4 million–2.3 millions]</a:t>
              </a:r>
              <a:b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</a:b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1.6 million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[1.2 million–2.1 millions]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160 000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[110 000–260 000]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770 000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[570 000–1.1 million]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670 000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[500 000–920 000]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100 000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[64 000–160 000]</a:t>
              </a:r>
              <a:endParaRPr kumimoji="0" lang="en-GB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556792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b="1" dirty="0">
                  <a:latin typeface="Arial Bold" charset="0"/>
                </a:rPr>
                <a:t>Nombre de personnes vivant avec le VIH</a:t>
              </a: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140968"/>
              <a:ext cx="280811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"/>
                </a:rPr>
                <a:t>Personnes nouvellement infectées </a:t>
              </a:r>
            </a:p>
            <a:p>
              <a:pPr lvl="0" eaLnBrk="1" hangingPunct="1"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"/>
                </a:rPr>
                <a:t>par le VIH en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2018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09120"/>
              <a:ext cx="24860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"/>
                </a:rPr>
                <a:t>Décès liés au sida en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2018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230565" y="1628775"/>
              <a:ext cx="2682874" cy="4111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lvl="0" algn="r" eaLnBrk="1" hangingPunct="1">
                <a:lnSpc>
                  <a:spcPts val="2125"/>
                </a:lnSpc>
                <a:defRPr/>
              </a:pPr>
              <a:r>
                <a:rPr lang="en-US" altLang="en-US" sz="1600" dirty="0" err="1">
                  <a:solidFill>
                    <a:prstClr val="black"/>
                  </a:solidFill>
                  <a:latin typeface="Arial"/>
                </a:rPr>
                <a:t>Adultes</a:t>
              </a:r>
              <a:endParaRPr lang="en-US" altLang="en-US" sz="1600" dirty="0">
                <a:solidFill>
                  <a:prstClr val="black"/>
                </a:solidFill>
                <a:latin typeface="Arial"/>
              </a:endParaRP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Femmes (plus de 15 ans)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Enfants (&lt;15 ans)</a:t>
              </a:r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b="1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Adultes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Enfants (&lt;15 ans)</a:t>
              </a:r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b="1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Adultes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Enfants (&lt;15 ans)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200" b="1" dirty="0">
                  <a:solidFill>
                    <a:prstClr val="black"/>
                  </a:solidFill>
                  <a:latin typeface="Arial"/>
                </a:rPr>
                <a:t>Vue d’ensemble de l’épidémie de sida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139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F08458D-C758-4A9B-968F-0EDD20731A43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 Bold" charset="0"/>
                </a:rPr>
                <a:t>Personnes vivant avec le VIH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millions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millions–44.0 millions]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 Bold" charset="0"/>
                </a:rPr>
                <a:t>Nouvelles infections à VIH en 2018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million–2.3 millions]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 Bold" charset="0"/>
                </a:rPr>
                <a:t>Décès liés au sida en 201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8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77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million]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200" dirty="0">
                  <a:solidFill>
                    <a:prstClr val="black"/>
                  </a:solidFill>
                  <a:latin typeface="Arial Bold" charset="0"/>
                </a:rPr>
                <a:t>Estimations mondiales pour les adultes et les enfants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0B6BDD-2690-4EDA-A9A4-1C24B1E585F9}"/>
              </a:ext>
            </a:extLst>
          </p:cNvPr>
          <p:cNvGrpSpPr/>
          <p:nvPr/>
        </p:nvGrpSpPr>
        <p:grpSpPr>
          <a:xfrm>
            <a:off x="606425" y="730250"/>
            <a:ext cx="9585325" cy="5075014"/>
            <a:chOff x="606425" y="730250"/>
            <a:chExt cx="9585325" cy="5075014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2237428"/>
              <a:ext cx="7924800" cy="3567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85750" lvl="0" indent="-285750" eaLnBrk="1" hangingPunct="1"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fr-FR" altLang="en-US" b="1" dirty="0"/>
                <a:t>Environ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61% </a:t>
              </a:r>
              <a:r>
                <a:rPr lang="fr-FR" altLang="en-US" b="1" dirty="0"/>
                <a:t>en Afrique subsaharienne</a:t>
              </a:r>
              <a:endPara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285750" lvl="0" indent="-285750" eaLnBrk="1" hangingPunct="1"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fr-FR" altLang="en-US" b="1" dirty="0"/>
                <a:t>Environ 500 parmi les enfants âgés de moins de 15 ans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285750" indent="-285750" eaLnBrk="1" hangingPunct="1">
                <a:spcAft>
                  <a:spcPts val="9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fr-FR" altLang="en-US" b="1" dirty="0"/>
                <a:t>Environ 4 400 sont des adultes âgés de 15 ans et plus, parmi lesquels :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fr-FR" altLang="en-US" sz="1400" b="1" dirty="0"/>
                <a:t>─ près de 47 % sont des femmes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fr-FR" altLang="en-US" sz="1400" b="1" dirty="0"/>
                <a:t>─ environ 32 % sont des jeunes (15 à 24 ans)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fr-FR" altLang="en-US" sz="1400" b="1" dirty="0"/>
                <a:t>─ environ 20% sont des jeunes femmes (15 à 24 ans)</a:t>
              </a: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tabLst>
                  <a:tab pos="282575" algn="l"/>
                </a:tabLst>
                <a:defRPr/>
              </a:pP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454025" marR="0" lvl="1" indent="0" algn="l" defTabSz="914400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2575" algn="l"/>
                </a:tabLst>
                <a:defRPr/>
              </a:pPr>
              <a:endPara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200" dirty="0">
                  <a:solidFill>
                    <a:prstClr val="black"/>
                  </a:solidFill>
                  <a:latin typeface="Arial Bold" charset="0"/>
                </a:rPr>
                <a:t>Environ 5 000 nouvelles infections à VIH (adultes et enfants)</a:t>
              </a:r>
            </a:p>
            <a:p>
              <a:pPr lvl="0" eaLnBrk="1" hangingPunct="1">
                <a:defRPr/>
              </a:pPr>
              <a:r>
                <a:rPr lang="fr-FR" altLang="en-US" sz="2200" dirty="0">
                  <a:solidFill>
                    <a:prstClr val="black"/>
                  </a:solidFill>
                  <a:latin typeface="Arial Bold" charset="0"/>
                </a:rPr>
                <a:t>par jour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262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DF048A-81D1-49FF-B3D7-12D279A8A839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 Bold" charset="0"/>
                </a:rPr>
                <a:t>Enfants vivant avec le VIH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[1.3 million–2.2 millions]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 Bold" charset="0"/>
                </a:rPr>
                <a:t>Nouvelles infections à VIH en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[110 000–260 000]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fr-FR" altLang="en-US" b="1" dirty="0">
                  <a:solidFill>
                    <a:prstClr val="black"/>
                  </a:solidFill>
                  <a:latin typeface="Arial Bold" charset="0"/>
                </a:rPr>
                <a:t>Décès liés au sida en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10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[64 000–160 000]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200" dirty="0">
                  <a:solidFill>
                    <a:prstClr val="black"/>
                  </a:solidFill>
                  <a:latin typeface="Arial Bold" charset="0"/>
                </a:rPr>
                <a:t>Estimations mondiales pour les enfants (&lt;15 ans)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62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9F9114-BBC2-4D5F-ADF6-C2B8E8559E5E}"/>
              </a:ext>
            </a:extLst>
          </p:cNvPr>
          <p:cNvGrpSpPr/>
          <p:nvPr/>
        </p:nvGrpSpPr>
        <p:grpSpPr>
          <a:xfrm>
            <a:off x="363600" y="730250"/>
            <a:ext cx="9828150" cy="5352106"/>
            <a:chOff x="363600" y="730250"/>
            <a:chExt cx="9828150" cy="5352106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4" y="5943600"/>
              <a:ext cx="9170859" cy="138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25000"/>
                </a:lnSpc>
              </a:pPr>
              <a:r>
                <a:rPr lang="fr-FR" altLang="en-US" sz="800" dirty="0"/>
                <a:t>Les fourchettes entourant les estimations dans ce tableau définissent les limites dans lesquelles les chiffres réels se situent, sur la base des meilleures informations disponibles.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200" dirty="0">
                  <a:solidFill>
                    <a:prstClr val="black"/>
                  </a:solidFill>
                  <a:latin typeface="Arial Bold" charset="0"/>
                </a:rPr>
                <a:t>Statistiques et caractéristiques régionales - VIH et sida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897446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fr-FR" altLang="en-US" sz="1200" b="1" dirty="0"/>
                <a:t>Adultes et enfants nouvellement infectés par le VIH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algn="ctr" fontAlgn="ctr">
                <a:defRPr/>
              </a:pPr>
              <a:r>
                <a:rPr lang="fr-FR" altLang="en-US" sz="1200" b="1" dirty="0">
                  <a:solidFill>
                    <a:prstClr val="black"/>
                  </a:solidFill>
                </a:rPr>
                <a:t>Adultes et enfants vivant avec le VIH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algn="ctr" fontAlgn="ctr">
                <a:defRPr/>
              </a:pPr>
              <a:r>
                <a:rPr lang="fr-FR" altLang="en-US" sz="1200" b="1" dirty="0">
                  <a:solidFill>
                    <a:prstClr val="black"/>
                  </a:solidFill>
                </a:rPr>
                <a:t>Adultes et enfants </a:t>
              </a:r>
            </a:p>
            <a:p>
              <a:pPr lvl="0" algn="ctr" fontAlgn="ctr">
                <a:defRPr/>
              </a:pPr>
              <a:r>
                <a:rPr lang="fr-FR" altLang="en-US" sz="1200" b="1" dirty="0">
                  <a:solidFill>
                    <a:prstClr val="black"/>
                  </a:solidFill>
                </a:rPr>
                <a:t>Décès liés au Sida</a:t>
              </a:r>
              <a:endPara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ln>
              <a:solidFill>
                <a:srgbClr val="C2E5FA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TOTAL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millions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million–44.0 million]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million–2.3 millions]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770 000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million]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Moyen-Orient et Afrique du Nord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240 000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[160 000–390 000]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[8500–40 000]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8400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[4800–14 000]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Asie et Pacifique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5.9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[5.1 millions–7.1 millions]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[270 000–380 000]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[160 000–290 000]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Europe de l’Est et Asie centrale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[1.5 million–1.9 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150 000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[140 000–160 000]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[28 000–48 000]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Afrique de l'Ouest et du Centre</a:t>
              </a:r>
              <a:endParaRPr lang="fr-FR" altLang="en-US" sz="1300" dirty="0"/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5.0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[4.0 million–6.3 million]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280 000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[180 000–420 000]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00–230 000]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Europe and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North America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2.2 millions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[1.9 million–2.4 million]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[58 000–77 000]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[9400–16 000]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fontAlgn="ctr">
                <a:defRPr/>
              </a:pPr>
              <a:r>
                <a:rPr lang="fr-FR" altLang="en-US" sz="1300" b="1" dirty="0">
                  <a:solidFill>
                    <a:prstClr val="black"/>
                  </a:solidFill>
                </a:rPr>
                <a:t>Afrique de l'Est et du Sud</a:t>
              </a:r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20.6 millions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[18.2 millions–23.2 millions]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[620 000–1.0 million]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[230 000–400 000]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Amérique latine </a:t>
              </a:r>
              <a:endParaRPr lang="fr-FR" altLang="en-US" sz="1300" dirty="0"/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1.9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[1.6 million–2.4 millions]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[79 000–130 000]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35 000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[25 000–46 000]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Caraïbes </a:t>
              </a:r>
              <a:endParaRPr lang="fr-FR" altLang="en-US" sz="1300" dirty="0"/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340 000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[290 000–390 000]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[11 000–24 000]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6700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[5100–9100]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E613C69-D213-4EF9-BABC-FBAE4975718B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2E873E19-577F-45F9-A8AD-F556DE2B4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100" dirty="0">
                  <a:latin typeface="Arial Bold" charset="0"/>
                </a:rPr>
                <a:t>Estimation du nombre d’adultes et d’enfants vivant avec le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12000" y="5040000"/>
              <a:ext cx="481734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Estimation du nombre d’adultes et d’enfants vivant avec le VIH</a:t>
              </a:r>
              <a:endParaRPr lang="fr-FR" sz="13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412000" y="5346000"/>
              <a:ext cx="155844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3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Plage d’incertitude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30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28A721-856D-4583-ADFE-DB1574C15594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100" dirty="0">
                  <a:solidFill>
                    <a:prstClr val="black"/>
                  </a:solidFill>
                  <a:latin typeface="Arial Bold" charset="0"/>
                </a:rPr>
                <a:t>Adultes et enfants nouvellement infectés par le VIH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767511-6B44-4BC6-834D-E179B4A291C2}"/>
                </a:ext>
              </a:extLst>
            </p:cNvPr>
            <p:cNvSpPr txBox="1"/>
            <p:nvPr/>
          </p:nvSpPr>
          <p:spPr>
            <a:xfrm>
              <a:off x="2412000" y="5040000"/>
              <a:ext cx="397256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fr-FR" altLang="en-US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Adultes et enfants nouvellement infectés par le VIH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373534E-E46D-48B4-94F6-7326E4D506C4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4208D3-A0B0-4883-A586-B0538DBD8557}"/>
                </a:ext>
              </a:extLst>
            </p:cNvPr>
            <p:cNvSpPr txBox="1"/>
            <p:nvPr/>
          </p:nvSpPr>
          <p:spPr>
            <a:xfrm>
              <a:off x="2412000" y="5346000"/>
              <a:ext cx="155844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en-GB" sz="13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Plage</a:t>
              </a:r>
              <a:r>
                <a:rPr lang="en-GB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 </a:t>
              </a:r>
              <a:r>
                <a:rPr lang="en-GB" sz="13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d’incertitude</a:t>
              </a:r>
              <a:endParaRPr lang="en-GB" sz="13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D484EAD-1B0E-4200-8D23-2917A5CE2680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F8CF667-7163-4547-A53E-ECD9035F4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329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933275C-C07A-4937-A609-7FEB84AC440F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fr-FR" altLang="en-US" sz="2100" dirty="0">
                  <a:solidFill>
                    <a:prstClr val="black"/>
                  </a:solidFill>
                  <a:latin typeface="Arial Bold" charset="0"/>
                </a:rPr>
                <a:t>Décès d’adultes et d’enfants liés au Sida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B7B572-DBF1-4234-AA48-9F729F447A04}"/>
                </a:ext>
              </a:extLst>
            </p:cNvPr>
            <p:cNvSpPr txBox="1"/>
            <p:nvPr/>
          </p:nvSpPr>
          <p:spPr>
            <a:xfrm>
              <a:off x="2412000" y="5040000"/>
              <a:ext cx="319189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fr-FR" altLang="en-US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Décès d’adultes et d’enfants liés au Sida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0480951-06E6-4D5D-902C-4015BE6A548E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F181CFB-4135-4664-85F6-72FD93C8B72F}"/>
                </a:ext>
              </a:extLst>
            </p:cNvPr>
            <p:cNvSpPr txBox="1"/>
            <p:nvPr/>
          </p:nvSpPr>
          <p:spPr>
            <a:xfrm>
              <a:off x="2412000" y="5346000"/>
              <a:ext cx="155844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en-GB" sz="13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Plage</a:t>
              </a:r>
              <a:r>
                <a:rPr lang="en-GB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 </a:t>
              </a:r>
              <a:r>
                <a:rPr lang="en-GB" sz="13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d’incertitude</a:t>
              </a:r>
              <a:endParaRPr lang="en-GB" sz="13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915F8E6-A41C-4E59-BE27-B5CCBAF394A2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9D170F8-1012-432F-A94B-6194DB4F5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87575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E13CC5E778A49AC92FD5E9EA9DE44" ma:contentTypeVersion="10" ma:contentTypeDescription="Create a new document." ma:contentTypeScope="" ma:versionID="6a918e26bd2c4f1cec9349e42d1f5561">
  <xsd:schema xmlns:xsd="http://www.w3.org/2001/XMLSchema" xmlns:xs="http://www.w3.org/2001/XMLSchema" xmlns:p="http://schemas.microsoft.com/office/2006/metadata/properties" xmlns:ns2="a7197181-efc1-42f5-b058-02cc8b9e7a28" xmlns:ns3="6034ea42-cc56-4b5c-b72b-8ca3661c6ee8" targetNamespace="http://schemas.microsoft.com/office/2006/metadata/properties" ma:root="true" ma:fieldsID="f0c1550fd8dd24317a065183b24691ce" ns2:_="" ns3:_="">
    <xsd:import namespace="a7197181-efc1-42f5-b058-02cc8b9e7a28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97181-efc1-42f5-b058-02cc8b9e7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7A1F6696-EC23-49D6-8E8F-CDC09AE4631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034ea42-cc56-4b5c-b72b-8ca3661c6ee8"/>
    <ds:schemaRef ds:uri="a7197181-efc1-42f5-b058-02cc8b9e7a28"/>
    <ds:schemaRef ds:uri="http://www.w3.org/XML/1998/namespace"/>
    <ds:schemaRef ds:uri="http://purl.org/dc/dcmitype/"/>
  </ds:schemaRefs>
</ds:datastoreItem>
</file>

<file path=customXml/itemProps7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81141E3C-3195-41DE-B796-567C8E4A7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197181-efc1-42f5-b058-02cc8b9e7a28"/>
    <ds:schemaRef ds:uri="6034ea42-cc56-4b5c-b72b-8ca3661c6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9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5350</TotalTime>
  <Words>1120</Words>
  <Application>Microsoft Office PowerPoint</Application>
  <PresentationFormat>35mm Slides</PresentationFormat>
  <Paragraphs>284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Bold</vt:lpstr>
      <vt:lpstr>Arial Narrow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MORA ROMA, Pere</cp:lastModifiedBy>
  <cp:revision>281</cp:revision>
  <cp:lastPrinted>2019-07-10T09:38:58Z</cp:lastPrinted>
  <dcterms:created xsi:type="dcterms:W3CDTF">2011-11-02T09:59:30Z</dcterms:created>
  <dcterms:modified xsi:type="dcterms:W3CDTF">2019-07-16T01:48:44Z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0x01010082EE13CC5E778A49AC92FD5E9EA9DE44</vt:lpwstr>
  </property>
</Properties>
</file>