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4"/>
  </p:sldMasterIdLst>
  <p:notesMasterIdLst>
    <p:notesMasterId r:id="rId30"/>
  </p:notesMasterIdLst>
  <p:handoutMasterIdLst>
    <p:handoutMasterId r:id="rId31"/>
  </p:handoutMasterIdLst>
  <p:sldIdLst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60" r:id="rId24"/>
    <p:sldId id="261" r:id="rId25"/>
    <p:sldId id="270" r:id="rId26"/>
    <p:sldId id="263" r:id="rId27"/>
    <p:sldId id="264" r:id="rId28"/>
    <p:sldId id="265" r:id="rId29"/>
  </p:sldIdLst>
  <p:sldSz cx="10287000" cy="6858000" type="35mm"/>
  <p:notesSz cx="6808788" cy="9940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313A"/>
    <a:srgbClr val="FF0000"/>
    <a:srgbClr val="009FE2"/>
    <a:srgbClr val="E5F4FD"/>
    <a:srgbClr val="C2E5FA"/>
    <a:srgbClr val="E9F5FD"/>
    <a:srgbClr val="F4FAFE"/>
    <a:srgbClr val="009DE1"/>
    <a:srgbClr val="DCEFFC"/>
    <a:srgbClr val="78BC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152" y="48"/>
      </p:cViewPr>
      <p:guideLst>
        <p:guide orient="horz" pos="2160"/>
        <p:guide pos="32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2898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slide" Target="slides/slide7.xml"/><Relationship Id="rId34" Type="http://schemas.openxmlformats.org/officeDocument/2006/relationships/theme" Target="theme/theme1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10.xml"/><Relationship Id="rId32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10" Type="http://schemas.openxmlformats.org/officeDocument/2006/relationships/customXml" Target="../customXml/item10.xml"/><Relationship Id="rId19" Type="http://schemas.openxmlformats.org/officeDocument/2006/relationships/slide" Target="slides/slide5.xml"/><Relationship Id="rId31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Master" Target="slideMasters/slideMaster1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2AEDDE5-7D0D-4374-A594-3A303ADC5ED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435BD1-0B64-414A-843A-7F01AA2CCF1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8F309-6942-416B-BE7A-C2A1F40196B9}" type="datetimeFigureOut">
              <a:rPr lang="en-CH" smtClean="0"/>
              <a:t>16/07/2019</a:t>
            </a:fld>
            <a:endParaRPr lang="en-C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EAFBB6-572D-4200-8117-500CF6403B0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EF5AE1-E31B-48C6-8EAE-F7EB0FECE65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AE8128-174C-441E-9830-99ACF378A6D8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1705025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C142D-4652-4010-A738-31F642784F92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09600" y="746125"/>
            <a:ext cx="55895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05FE2-EDE9-49F5-A20A-547CEF403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8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705FE2-EDE9-49F5-A20A-547CEF40302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978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14725" y="6245225"/>
            <a:ext cx="325755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80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14725" y="6245225"/>
            <a:ext cx="325755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1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9EC5FA6-F002-4AFF-9FEB-A696EDB6F27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6305" y="6161744"/>
            <a:ext cx="2208533" cy="363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21E7E52-F3BB-4585-B7EE-9C0D16ACEBB7}"/>
              </a:ext>
            </a:extLst>
          </p:cNvPr>
          <p:cNvGrpSpPr/>
          <p:nvPr/>
        </p:nvGrpSpPr>
        <p:grpSpPr>
          <a:xfrm>
            <a:off x="0" y="0"/>
            <a:ext cx="10287000" cy="5753100"/>
            <a:chOff x="0" y="0"/>
            <a:chExt cx="10287000" cy="5753100"/>
          </a:xfrm>
        </p:grpSpPr>
        <p:sp>
          <p:nvSpPr>
            <p:cNvPr id="3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10287000" cy="5753100"/>
            </a:xfrm>
            <a:prstGeom prst="rect">
              <a:avLst/>
            </a:prstGeom>
            <a:solidFill>
              <a:srgbClr val="E5F4FD"/>
            </a:solidFill>
            <a:ln>
              <a:noFill/>
            </a:ln>
          </p:spPr>
          <p:txBody>
            <a:bodyPr wrap="none" lIns="180000" tIns="18000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4099" name="TextBox 1"/>
            <p:cNvSpPr txBox="1">
              <a:spLocks noChangeArrowheads="1"/>
            </p:cNvSpPr>
            <p:nvPr/>
          </p:nvSpPr>
          <p:spPr bwMode="auto">
            <a:xfrm>
              <a:off x="534988" y="404813"/>
              <a:ext cx="4896544" cy="14619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b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Arial" charset="0"/>
                  <a:ea typeface="ＭＳ Ｐゴシック" pitchFamily="34" charset="-128"/>
                  <a:cs typeface="Arial" charset="0"/>
                </a:rPr>
                <a:t>Juillet</a:t>
              </a:r>
              <a:r>
                <a:rPr kumimoji="0" lang="en-GB" altLang="en-US" b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Arial" charset="0"/>
                  <a:ea typeface="ＭＳ Ｐゴシック" pitchFamily="34" charset="-128"/>
                  <a:cs typeface="Arial" charset="0"/>
                </a:rPr>
                <a:t> 2019</a:t>
              </a:r>
            </a:p>
            <a:p>
              <a:pPr lvl="0" eaLnBrk="1" hangingPunct="1">
                <a:defRPr/>
              </a:pPr>
              <a:r>
                <a:rPr lang="fr-FR" altLang="en-US" sz="2800" b="1" dirty="0">
                  <a:solidFill>
                    <a:prstClr val="black"/>
                  </a:solidFill>
                  <a:cs typeface="Arial" charset="0"/>
                </a:rPr>
                <a:t>Diapositives clés sur les données épidémiologiques</a:t>
              </a:r>
              <a:endPara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cs typeface="Arial" charset="0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D10DF8E-0E87-470B-94D8-36472727B397}"/>
              </a:ext>
            </a:extLst>
          </p:cNvPr>
          <p:cNvGrpSpPr/>
          <p:nvPr/>
        </p:nvGrpSpPr>
        <p:grpSpPr>
          <a:xfrm>
            <a:off x="606425" y="730250"/>
            <a:ext cx="9585325" cy="5118238"/>
            <a:chOff x="606425" y="730250"/>
            <a:chExt cx="9585325" cy="5118238"/>
          </a:xfrm>
        </p:grpSpPr>
        <p:sp>
          <p:nvSpPr>
            <p:cNvPr id="1025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fr-FR" altLang="en-US" sz="2100" dirty="0">
                  <a:latin typeface="Arial Bold" charset="0"/>
                </a:rPr>
                <a:t>Estimation du nombre d’adultes et d’enfants vivant avec le VIH </a:t>
              </a:r>
              <a:r>
                <a:rPr lang="en-US" altLang="en-US" sz="2200" b="1" dirty="0">
                  <a:solidFill>
                    <a:srgbClr val="E5F4FD"/>
                  </a:solidFill>
                  <a:latin typeface="Arial"/>
                  <a:sym typeface="Webdings" pitchFamily="18" charset="2"/>
                </a:rPr>
                <a:t></a:t>
              </a:r>
              <a:r>
                <a:rPr lang="en-US" altLang="en-US" sz="2100" dirty="0">
                  <a:latin typeface="Arial Bold" charset="0"/>
                </a:rPr>
                <a:t> 2018 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5FB83C7-44FF-41C1-A9F4-B57F0CB3C7FE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08488"/>
              <a:chOff x="1246894" y="1504950"/>
              <a:chExt cx="8029861" cy="4408488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0243" name="Rectangle 2"/>
              <p:cNvSpPr>
                <a:spLocks noChangeArrowheads="1"/>
              </p:cNvSpPr>
              <p:nvPr/>
            </p:nvSpPr>
            <p:spPr bwMode="auto">
              <a:xfrm>
                <a:off x="1555750" y="5516563"/>
                <a:ext cx="7418388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2000" b="1" dirty="0"/>
                  <a:t>Total: 37.9 millions</a:t>
                </a:r>
                <a:r>
                  <a:rPr lang="en-US" altLang="en-US" sz="2000" dirty="0"/>
                  <a:t> </a:t>
                </a:r>
                <a:r>
                  <a:rPr lang="en-US" altLang="en-US" dirty="0">
                    <a:solidFill>
                      <a:srgbClr val="4D4D4D"/>
                    </a:solidFill>
                  </a:rPr>
                  <a:t>[32.7 millions–44.0 millions]</a:t>
                </a:r>
                <a:endParaRPr lang="en-US" altLang="en-US" sz="200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10244" name="Rectangle 27"/>
              <p:cNvSpPr>
                <a:spLocks noChangeArrowheads="1"/>
              </p:cNvSpPr>
              <p:nvPr/>
            </p:nvSpPr>
            <p:spPr bwMode="auto">
              <a:xfrm>
                <a:off x="4135388" y="3129813"/>
                <a:ext cx="244827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fr-FR" altLang="en-US" sz="1200" b="1" dirty="0"/>
                  <a:t>Moyen-Orient et Afrique du Nord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240 000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[160 000–390 000]</a:t>
                </a:r>
              </a:p>
            </p:txBody>
          </p:sp>
          <p:sp>
            <p:nvSpPr>
              <p:cNvPr id="10245" name="Rectangle 28"/>
              <p:cNvSpPr>
                <a:spLocks noChangeArrowheads="1"/>
              </p:cNvSpPr>
              <p:nvPr/>
            </p:nvSpPr>
            <p:spPr bwMode="auto">
              <a:xfrm>
                <a:off x="3775347" y="3633869"/>
                <a:ext cx="2278063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fr-FR" altLang="en-US" sz="1200" b="1" dirty="0"/>
                  <a:t>Afrique de l'Ouest et du Centre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5.0 millions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[4.0 millions–6.3 millions]</a:t>
                </a:r>
              </a:p>
            </p:txBody>
          </p:sp>
          <p:sp>
            <p:nvSpPr>
              <p:cNvPr id="10246" name="Rectangle 29"/>
              <p:cNvSpPr>
                <a:spLocks noChangeArrowheads="1"/>
              </p:cNvSpPr>
              <p:nvPr/>
            </p:nvSpPr>
            <p:spPr bwMode="auto">
              <a:xfrm>
                <a:off x="5156687" y="2094953"/>
                <a:ext cx="2853946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fr-FR" altLang="en-US" sz="1200" b="1" dirty="0"/>
                  <a:t>Europe de l’Est et Asie centrale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1.7 million 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[1.5 million–1.9 million]</a:t>
                </a:r>
              </a:p>
            </p:txBody>
          </p:sp>
          <p:sp>
            <p:nvSpPr>
              <p:cNvPr id="10247" name="Rectangle 30"/>
              <p:cNvSpPr>
                <a:spLocks noChangeArrowheads="1"/>
              </p:cNvSpPr>
              <p:nvPr/>
            </p:nvSpPr>
            <p:spPr bwMode="auto">
              <a:xfrm>
                <a:off x="6765546" y="3844394"/>
                <a:ext cx="2197100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fr-FR" altLang="en-US" sz="1200" b="1" dirty="0"/>
                  <a:t>Asie et Pacifique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5.9 millions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[5.1 millions–7.1 millions]</a:t>
                </a:r>
              </a:p>
            </p:txBody>
          </p:sp>
          <p:sp>
            <p:nvSpPr>
              <p:cNvPr id="10248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816350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fr-FR" altLang="en-US" sz="1200" b="1" dirty="0"/>
                  <a:t>Amérique du Nord et Europe occidentale et centrale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2.2 millions </a:t>
                </a:r>
              </a:p>
              <a:p>
                <a:pPr algn="ctr" eaLnBrk="1" hangingPunct="1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[1.9 million–2.4 millions]</a:t>
                </a:r>
              </a:p>
            </p:txBody>
          </p:sp>
          <p:sp>
            <p:nvSpPr>
              <p:cNvPr id="10249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Amérique latine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1.9 million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[1.6 million–2.4 millions]</a:t>
                </a:r>
              </a:p>
            </p:txBody>
          </p:sp>
          <p:sp>
            <p:nvSpPr>
              <p:cNvPr id="10250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fr-FR" altLang="en-US" sz="1200" b="1" dirty="0"/>
                  <a:t>Afrique de l'Est et du Sud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20.6 millions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[18.2 millions–23.2 millions]</a:t>
                </a:r>
              </a:p>
            </p:txBody>
          </p:sp>
          <p:sp>
            <p:nvSpPr>
              <p:cNvPr id="12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Caraïbes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340 000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[290 000–390 000]</a:t>
                </a:r>
              </a:p>
            </p:txBody>
          </p: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8B98607-0A29-4BF6-994C-E7C7A43B7331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2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7540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fr-FR" altLang="en-US" sz="2100" spc="-30" dirty="0">
                  <a:latin typeface="Arial Bold" charset="0"/>
                </a:rPr>
                <a:t>Estimation du nombre d’adultes et d’enfants nouvellement infectés</a:t>
              </a:r>
            </a:p>
            <a:p>
              <a:pPr eaLnBrk="1" hangingPunct="1">
                <a:defRPr/>
              </a:pPr>
              <a:r>
                <a:rPr lang="fr-FR" altLang="en-US" sz="2100" spc="-30" dirty="0">
                  <a:latin typeface="Arial Bold" charset="0"/>
                </a:rPr>
                <a:t>par le VIH</a:t>
              </a:r>
              <a:r>
                <a:rPr lang="en-US" altLang="en-US" sz="2100" spc="-30" dirty="0">
                  <a:latin typeface="Arial Bold" charset="0"/>
                </a:rPr>
                <a:t> </a:t>
              </a:r>
              <a:r>
                <a:rPr lang="en-US" altLang="en-US" sz="2200" b="1" dirty="0">
                  <a:solidFill>
                    <a:srgbClr val="E5F4FD"/>
                  </a:solidFill>
                  <a:latin typeface="Arial"/>
                  <a:sym typeface="Webdings" pitchFamily="18" charset="2"/>
                </a:rPr>
                <a:t></a:t>
              </a:r>
              <a:r>
                <a:rPr lang="en-US" altLang="en-US" sz="2100" spc="-30" dirty="0">
                  <a:latin typeface="Arial Bold" charset="0"/>
                </a:rPr>
                <a:t> 2018 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0670FBB-07B0-45B1-9501-79D4E93D40D2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1267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n-US" altLang="en-US" sz="2000" b="1" dirty="0"/>
                  <a:t>Total: 1.7 million </a:t>
                </a:r>
                <a:r>
                  <a:rPr lang="en-US" altLang="en-US" dirty="0">
                    <a:solidFill>
                      <a:srgbClr val="4D4D4D"/>
                    </a:solidFill>
                  </a:rPr>
                  <a:t>[1.4 million–2.3 millions]</a:t>
                </a:r>
              </a:p>
            </p:txBody>
          </p:sp>
          <p:sp>
            <p:nvSpPr>
              <p:cNvPr id="11268" name="Rectangle 27"/>
              <p:cNvSpPr>
                <a:spLocks noChangeArrowheads="1"/>
              </p:cNvSpPr>
              <p:nvPr/>
            </p:nvSpPr>
            <p:spPr bwMode="auto">
              <a:xfrm>
                <a:off x="4004713" y="3112036"/>
                <a:ext cx="2514221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Moyen-Orient et Afrique du Nord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20 000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[8500–40 000]</a:t>
                </a:r>
              </a:p>
            </p:txBody>
          </p:sp>
          <p:sp>
            <p:nvSpPr>
              <p:cNvPr id="11269" name="Rectangle 28"/>
              <p:cNvSpPr>
                <a:spLocks noChangeArrowheads="1"/>
              </p:cNvSpPr>
              <p:nvPr/>
            </p:nvSpPr>
            <p:spPr bwMode="auto">
              <a:xfrm>
                <a:off x="3576266" y="3587630"/>
                <a:ext cx="2323476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Afrique de l'Ouest et du Centre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280 000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[180 000–420 000]</a:t>
                </a:r>
              </a:p>
            </p:txBody>
          </p:sp>
          <p:sp>
            <p:nvSpPr>
              <p:cNvPr id="11270" name="Rectangle 29"/>
              <p:cNvSpPr>
                <a:spLocks noChangeArrowheads="1"/>
              </p:cNvSpPr>
              <p:nvPr/>
            </p:nvSpPr>
            <p:spPr bwMode="auto">
              <a:xfrm>
                <a:off x="5473789" y="2058402"/>
                <a:ext cx="2583514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Europe de l’Est et Asie centrale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150 000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[140 000–160 000]</a:t>
                </a:r>
              </a:p>
            </p:txBody>
          </p:sp>
          <p:sp>
            <p:nvSpPr>
              <p:cNvPr id="11271" name="Rectangle 30"/>
              <p:cNvSpPr>
                <a:spLocks noChangeArrowheads="1"/>
              </p:cNvSpPr>
              <p:nvPr/>
            </p:nvSpPr>
            <p:spPr bwMode="auto">
              <a:xfrm>
                <a:off x="6765546" y="3842463"/>
                <a:ext cx="2197100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 err="1"/>
                  <a:t>Asie</a:t>
                </a:r>
                <a:r>
                  <a:rPr lang="en-US" altLang="en-US" sz="1200" b="1" dirty="0"/>
                  <a:t> et </a:t>
                </a:r>
                <a:r>
                  <a:rPr lang="en-US" altLang="en-US" sz="1200" b="1" dirty="0" err="1"/>
                  <a:t>Pacifique</a:t>
                </a:r>
                <a:endParaRPr lang="en-US" altLang="en-US" sz="1200" b="1" dirty="0"/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310 000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[270 000–380 000]</a:t>
                </a:r>
              </a:p>
            </p:txBody>
          </p:sp>
          <p:sp>
            <p:nvSpPr>
              <p:cNvPr id="11272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960366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Amérique du Nord et Europe occidentale et centrale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68 000</a:t>
                </a:r>
              </a:p>
              <a:p>
                <a:pPr algn="ctr" eaLnBrk="1" hangingPunct="1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[58 000–77 000]</a:t>
                </a:r>
              </a:p>
            </p:txBody>
          </p:sp>
          <p:sp>
            <p:nvSpPr>
              <p:cNvPr id="11274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Afrique de l'Est et du Sud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800 000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[620 000–1.0 million]</a:t>
                </a:r>
              </a:p>
            </p:txBody>
          </p:sp>
          <p:sp>
            <p:nvSpPr>
              <p:cNvPr id="13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 err="1"/>
                  <a:t>Amérique</a:t>
                </a:r>
                <a:r>
                  <a:rPr lang="en-US" altLang="en-US" sz="1200" b="1" dirty="0"/>
                  <a:t> </a:t>
                </a:r>
                <a:r>
                  <a:rPr lang="en-US" altLang="en-US" sz="1200" b="1" dirty="0" err="1"/>
                  <a:t>latine</a:t>
                </a:r>
                <a:r>
                  <a:rPr lang="en-US" altLang="en-US" sz="1200" b="1" dirty="0"/>
                  <a:t>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100 000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[79 000–130 000]</a:t>
                </a:r>
              </a:p>
            </p:txBody>
          </p:sp>
          <p:sp>
            <p:nvSpPr>
              <p:cNvPr id="14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 err="1"/>
                  <a:t>Caraïbes</a:t>
                </a:r>
                <a:endParaRPr lang="en-US" altLang="en-US" sz="1200" b="1" dirty="0"/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16 000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[11 000–24 000]</a:t>
                </a:r>
              </a:p>
            </p:txBody>
          </p:sp>
        </p:grp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B3D4F6B-C5DC-489D-A44F-41BC210D7994}"/>
              </a:ext>
            </a:extLst>
          </p:cNvPr>
          <p:cNvGrpSpPr/>
          <p:nvPr/>
        </p:nvGrpSpPr>
        <p:grpSpPr>
          <a:xfrm>
            <a:off x="390972" y="730250"/>
            <a:ext cx="9824020" cy="5134113"/>
            <a:chOff x="390972" y="730250"/>
            <a:chExt cx="9824020" cy="5134113"/>
          </a:xfrm>
        </p:grpSpPr>
        <p:sp>
          <p:nvSpPr>
            <p:cNvPr id="12299" name="Rectangle 37"/>
            <p:cNvSpPr>
              <a:spLocks noChangeArrowheads="1"/>
            </p:cNvSpPr>
            <p:nvPr/>
          </p:nvSpPr>
          <p:spPr bwMode="auto">
            <a:xfrm>
              <a:off x="390972" y="730250"/>
              <a:ext cx="982402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fr-FR" altLang="en-US" sz="2100" b="1" dirty="0">
                  <a:latin typeface="Arial Bold" panose="020B0704020202020204" pitchFamily="34" charset="0"/>
                </a:rPr>
                <a:t>Estimation du nombre de décès d’adultes et d’enfants liés au Sida </a:t>
              </a:r>
              <a:r>
                <a:rPr lang="en-US" altLang="en-US" sz="2200" b="1" dirty="0">
                  <a:solidFill>
                    <a:srgbClr val="E5F4FD"/>
                  </a:solidFill>
                  <a:latin typeface="Arial"/>
                  <a:sym typeface="Webdings" pitchFamily="18" charset="2"/>
                </a:rPr>
                <a:t></a:t>
              </a:r>
              <a:r>
                <a:rPr lang="en-US" altLang="en-US" sz="2100" b="1" dirty="0">
                  <a:latin typeface="Arial Bold" panose="020B0704020202020204" pitchFamily="34" charset="0"/>
                  <a:cs typeface="Arial Bold" panose="020B0704020202020204" pitchFamily="34" charset="0"/>
                </a:rPr>
                <a:t> 2018 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05D7F0D4-050B-4FBC-BAA5-E9C1A55B48D0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2291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n-US" altLang="en-US" sz="2000" b="1" dirty="0">
                    <a:latin typeface="Arial Bold" panose="020B0704020202020204" pitchFamily="34" charset="0"/>
                    <a:cs typeface="Arial Bold" panose="020B0704020202020204" pitchFamily="34" charset="0"/>
                  </a:rPr>
                  <a:t>Total: 770 000 </a:t>
                </a:r>
                <a:r>
                  <a:rPr lang="en-US" altLang="en-US" dirty="0">
                    <a:solidFill>
                      <a:srgbClr val="4D4D4D"/>
                    </a:solidFill>
                  </a:rPr>
                  <a:t>[570 000–1.1 million]</a:t>
                </a:r>
              </a:p>
            </p:txBody>
          </p:sp>
          <p:sp>
            <p:nvSpPr>
              <p:cNvPr id="12292" name="Rectangle 27"/>
              <p:cNvSpPr>
                <a:spLocks noChangeArrowheads="1"/>
              </p:cNvSpPr>
              <p:nvPr/>
            </p:nvSpPr>
            <p:spPr bwMode="auto">
              <a:xfrm>
                <a:off x="3867697" y="3086059"/>
                <a:ext cx="2538016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Moyen-Orient et Afrique du Nord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8400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[4800–14 000]</a:t>
                </a:r>
              </a:p>
            </p:txBody>
          </p:sp>
          <p:sp>
            <p:nvSpPr>
              <p:cNvPr id="12293" name="Rectangle 28"/>
              <p:cNvSpPr>
                <a:spLocks noChangeArrowheads="1"/>
              </p:cNvSpPr>
              <p:nvPr/>
            </p:nvSpPr>
            <p:spPr bwMode="auto">
              <a:xfrm>
                <a:off x="3601431" y="3538647"/>
                <a:ext cx="2304256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Afrique de l'Ouest et du Centre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160 000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[110 000–230 000]</a:t>
                </a:r>
              </a:p>
            </p:txBody>
          </p:sp>
          <p:sp>
            <p:nvSpPr>
              <p:cNvPr id="12294" name="Rectangle 29"/>
              <p:cNvSpPr>
                <a:spLocks noChangeArrowheads="1"/>
              </p:cNvSpPr>
              <p:nvPr/>
            </p:nvSpPr>
            <p:spPr bwMode="auto">
              <a:xfrm>
                <a:off x="5455444" y="2019489"/>
                <a:ext cx="2538016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Europe de l’Est et Asie centrale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38 000 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[28 000–48 000]</a:t>
                </a:r>
              </a:p>
            </p:txBody>
          </p:sp>
          <p:sp>
            <p:nvSpPr>
              <p:cNvPr id="12295" name="Rectangle 30"/>
              <p:cNvSpPr>
                <a:spLocks noChangeArrowheads="1"/>
              </p:cNvSpPr>
              <p:nvPr/>
            </p:nvSpPr>
            <p:spPr bwMode="auto">
              <a:xfrm>
                <a:off x="6765546" y="3842463"/>
                <a:ext cx="2197100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Asie et Pacifique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200 000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[160 000–290 000]</a:t>
                </a:r>
              </a:p>
            </p:txBody>
          </p:sp>
          <p:sp>
            <p:nvSpPr>
              <p:cNvPr id="12296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960366" cy="397673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Amérique du Nord et Europe occidentale et centrale </a:t>
                </a:r>
                <a:r>
                  <a:rPr lang="en-US" altLang="en-US" sz="1400" b="1" dirty="0"/>
                  <a:t>13 000 </a:t>
                </a:r>
              </a:p>
              <a:p>
                <a:pPr algn="ctr" eaLnBrk="1" hangingPunct="1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[9400–16 000]</a:t>
                </a:r>
              </a:p>
            </p:txBody>
          </p:sp>
          <p:sp>
            <p:nvSpPr>
              <p:cNvPr id="12298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Afrique de l'Est et du Sud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310 000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[230 000–400 000]</a:t>
                </a:r>
              </a:p>
            </p:txBody>
          </p:sp>
          <p:sp>
            <p:nvSpPr>
              <p:cNvPr id="12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Amérique latine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35 000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[25 000–46 000]</a:t>
                </a:r>
              </a:p>
            </p:txBody>
          </p:sp>
          <p:sp>
            <p:nvSpPr>
              <p:cNvPr id="13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Caraïbes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6700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[5100–9100]</a:t>
                </a:r>
              </a:p>
            </p:txBody>
          </p:sp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032AE43-FAFE-4A86-A6C3-2AB8AB3348A8}"/>
              </a:ext>
            </a:extLst>
          </p:cNvPr>
          <p:cNvGrpSpPr/>
          <p:nvPr/>
        </p:nvGrpSpPr>
        <p:grpSpPr>
          <a:xfrm>
            <a:off x="606425" y="730250"/>
            <a:ext cx="9585325" cy="5425194"/>
            <a:chOff x="606425" y="730250"/>
            <a:chExt cx="9585325" cy="5425194"/>
          </a:xfrm>
        </p:grpSpPr>
        <p:sp>
          <p:nvSpPr>
            <p:cNvPr id="13315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fr-FR" altLang="en-US" sz="2100" b="1" dirty="0">
                  <a:latin typeface="Arial Bold" panose="020B0704020202020204" pitchFamily="34" charset="0"/>
                </a:rPr>
                <a:t>Estimation du nombre d’enfants (&lt;15 ans) vivant avec le VIH </a:t>
              </a:r>
              <a:r>
                <a:rPr lang="en-US" altLang="en-US" sz="2200" b="1" dirty="0">
                  <a:solidFill>
                    <a:srgbClr val="E5F4FD"/>
                  </a:solidFill>
                  <a:latin typeface="Arial"/>
                  <a:sym typeface="Webdings" pitchFamily="18" charset="2"/>
                </a:rPr>
                <a:t></a:t>
              </a:r>
              <a:r>
                <a:rPr lang="en-US" altLang="en-US" sz="2100" b="1" dirty="0">
                  <a:latin typeface="Arial Bold" panose="020B0704020202020204" pitchFamily="34" charset="0"/>
                  <a:cs typeface="Arial Bold" panose="020B0704020202020204" pitchFamily="34" charset="0"/>
                </a:rPr>
                <a:t> 2018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7EA502A-E94C-45DC-B39C-781EE1A89FB0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3316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n-US" altLang="en-US" sz="2000" b="1" dirty="0">
                    <a:latin typeface="Arial Bold" panose="020B0704020202020204" pitchFamily="34" charset="0"/>
                    <a:cs typeface="Arial Bold" panose="020B0704020202020204" pitchFamily="34" charset="0"/>
                  </a:rPr>
                  <a:t>Total: 1.7 million </a:t>
                </a:r>
                <a:r>
                  <a:rPr lang="en-US" altLang="en-US" dirty="0">
                    <a:solidFill>
                      <a:srgbClr val="4D4D4D"/>
                    </a:solidFill>
                  </a:rPr>
                  <a:t>[1.3 million–2.2 millions]</a:t>
                </a:r>
              </a:p>
            </p:txBody>
          </p:sp>
          <p:sp>
            <p:nvSpPr>
              <p:cNvPr id="13317" name="Rectangle 27"/>
              <p:cNvSpPr>
                <a:spLocks noChangeArrowheads="1"/>
              </p:cNvSpPr>
              <p:nvPr/>
            </p:nvSpPr>
            <p:spPr bwMode="auto">
              <a:xfrm>
                <a:off x="3829311" y="3083360"/>
                <a:ext cx="2700078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Moyen-Orient et Afrique du Nord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9900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[6800–14 000]</a:t>
                </a:r>
              </a:p>
            </p:txBody>
          </p:sp>
          <p:sp>
            <p:nvSpPr>
              <p:cNvPr id="13318" name="Rectangle 28"/>
              <p:cNvSpPr>
                <a:spLocks noChangeArrowheads="1"/>
              </p:cNvSpPr>
              <p:nvPr/>
            </p:nvSpPr>
            <p:spPr bwMode="auto">
              <a:xfrm>
                <a:off x="3631332" y="3607672"/>
                <a:ext cx="2322254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Afrique de l'Ouest et du Centre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450 000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[320 000–590 000]</a:t>
                </a:r>
              </a:p>
            </p:txBody>
          </p:sp>
          <p:sp>
            <p:nvSpPr>
              <p:cNvPr id="13319" name="Rectangle 29"/>
              <p:cNvSpPr>
                <a:spLocks noChangeArrowheads="1"/>
              </p:cNvSpPr>
              <p:nvPr/>
            </p:nvSpPr>
            <p:spPr bwMode="auto">
              <a:xfrm>
                <a:off x="5496606" y="2066969"/>
                <a:ext cx="2367490" cy="32618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Europe de l’Est et Asie centrale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…*</a:t>
                </a:r>
              </a:p>
            </p:txBody>
          </p:sp>
          <p:sp>
            <p:nvSpPr>
              <p:cNvPr id="13320" name="Rectangle 30"/>
              <p:cNvSpPr>
                <a:spLocks noChangeArrowheads="1"/>
              </p:cNvSpPr>
              <p:nvPr/>
            </p:nvSpPr>
            <p:spPr bwMode="auto">
              <a:xfrm>
                <a:off x="6765546" y="3847630"/>
                <a:ext cx="2197100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Asie et Pacifique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110 000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[95 000–160 000]</a:t>
                </a:r>
              </a:p>
            </p:txBody>
          </p:sp>
          <p:sp>
            <p:nvSpPr>
              <p:cNvPr id="13321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960366" cy="32618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Amérique du Nord et Europe occidentale et centrale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…*</a:t>
                </a:r>
              </a:p>
            </p:txBody>
          </p:sp>
          <p:sp>
            <p:nvSpPr>
              <p:cNvPr id="13323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Afrique de l'Est et du Sud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1.1 million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[850 000–1.4 million]</a:t>
                </a:r>
              </a:p>
            </p:txBody>
          </p:sp>
          <p:sp>
            <p:nvSpPr>
              <p:cNvPr id="12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Amérique latine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31 000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[25 000–40 000]</a:t>
                </a:r>
              </a:p>
            </p:txBody>
          </p:sp>
          <p:sp>
            <p:nvSpPr>
              <p:cNvPr id="13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 err="1"/>
                  <a:t>Caraïbes</a:t>
                </a:r>
                <a:endParaRPr lang="en-US" altLang="en-US" sz="1200" b="1" dirty="0"/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11 000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[9000–13 000]</a:t>
                </a:r>
              </a:p>
            </p:txBody>
          </p:sp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5397451-9567-4A17-B01F-F6DCD373E8E9}"/>
                </a:ext>
              </a:extLst>
            </p:cNvPr>
            <p:cNvSpPr txBox="1"/>
            <p:nvPr/>
          </p:nvSpPr>
          <p:spPr>
            <a:xfrm>
              <a:off x="608400" y="5940000"/>
              <a:ext cx="353334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>
                  <a:latin typeface="Arial Narrow" panose="020B0606020202030204" pitchFamily="34" charset="0"/>
                </a:rPr>
                <a:t>*</a:t>
              </a:r>
              <a:r>
                <a:rPr lang="fr-FR" sz="800" dirty="0">
                  <a:latin typeface="Arial Narrow" panose="020B0606020202030204" pitchFamily="34" charset="0"/>
                </a:rPr>
                <a:t> Les estimations du nombre d’enfants ne sont pas publiées en raison des chiffres réduits.</a:t>
              </a:r>
              <a:endParaRPr lang="en-GB" sz="800" dirty="0">
                <a:latin typeface="Arial Narrow" panose="020B0606020202030204" pitchFamily="34" charset="0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DE82EDC-1276-4F42-84D4-097791360836}"/>
              </a:ext>
            </a:extLst>
          </p:cNvPr>
          <p:cNvGrpSpPr/>
          <p:nvPr/>
        </p:nvGrpSpPr>
        <p:grpSpPr>
          <a:xfrm>
            <a:off x="606425" y="730250"/>
            <a:ext cx="9585325" cy="5425194"/>
            <a:chOff x="606425" y="730250"/>
            <a:chExt cx="9585325" cy="5425194"/>
          </a:xfrm>
        </p:grpSpPr>
        <p:sp>
          <p:nvSpPr>
            <p:cNvPr id="1433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7540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fr-FR" altLang="en-US" sz="2100" spc="-30" dirty="0">
                  <a:latin typeface="Arial Bold" charset="0"/>
                </a:rPr>
                <a:t>Estimation du nombre d’enfants (&lt;15 ans) nouvellement infectés </a:t>
              </a:r>
            </a:p>
            <a:p>
              <a:pPr eaLnBrk="1" hangingPunct="1">
                <a:defRPr/>
              </a:pPr>
              <a:r>
                <a:rPr lang="fr-FR" altLang="en-US" sz="2100" spc="-30" dirty="0">
                  <a:latin typeface="Arial Bold" charset="0"/>
                </a:rPr>
                <a:t>par le VIH  </a:t>
              </a:r>
              <a:r>
                <a:rPr lang="en-US" altLang="en-US" sz="2200" b="1" dirty="0">
                  <a:solidFill>
                    <a:srgbClr val="E5F4FD"/>
                  </a:solidFill>
                  <a:latin typeface="Arial"/>
                  <a:sym typeface="Webdings" pitchFamily="18" charset="2"/>
                </a:rPr>
                <a:t></a:t>
              </a:r>
              <a:r>
                <a:rPr lang="en-US" altLang="en-US" sz="2100" spc="-30" dirty="0">
                  <a:latin typeface="Arial Bold" charset="0"/>
                </a:rPr>
                <a:t> 2018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A6EF85E-4FEA-4E02-B2E5-9C1CED633E99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4340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n-US" altLang="en-US" sz="2000" b="1" dirty="0"/>
                  <a:t>Total: 160 000 </a:t>
                </a:r>
                <a:r>
                  <a:rPr lang="en-US" altLang="en-US" dirty="0">
                    <a:solidFill>
                      <a:srgbClr val="4D4D4D"/>
                    </a:solidFill>
                  </a:rPr>
                  <a:t>[110 000–260 000]</a:t>
                </a:r>
              </a:p>
            </p:txBody>
          </p:sp>
          <p:sp>
            <p:nvSpPr>
              <p:cNvPr id="14" name="Rectangle 27"/>
              <p:cNvSpPr>
                <a:spLocks noChangeArrowheads="1"/>
              </p:cNvSpPr>
              <p:nvPr/>
            </p:nvSpPr>
            <p:spPr bwMode="auto">
              <a:xfrm>
                <a:off x="3881289" y="3083360"/>
                <a:ext cx="2648099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Moyen-Orient et Afrique du Nord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1500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[710–2800]</a:t>
                </a:r>
              </a:p>
            </p:txBody>
          </p:sp>
          <p:sp>
            <p:nvSpPr>
              <p:cNvPr id="15" name="Rectangle 28"/>
              <p:cNvSpPr>
                <a:spLocks noChangeArrowheads="1"/>
              </p:cNvSpPr>
              <p:nvPr/>
            </p:nvSpPr>
            <p:spPr bwMode="auto">
              <a:xfrm>
                <a:off x="3631332" y="3572321"/>
                <a:ext cx="2394310" cy="397673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Afrique de l'Ouest et du Centre </a:t>
                </a:r>
              </a:p>
              <a:p>
                <a:pPr algn="ctr">
                  <a:lnSpc>
                    <a:spcPct val="75000"/>
                  </a:lnSpc>
                </a:pPr>
                <a:r>
                  <a:rPr lang="en-GB" altLang="en-US" sz="1400" b="1" dirty="0"/>
                  <a:t>58 000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[36 000–87 000]</a:t>
                </a:r>
              </a:p>
            </p:txBody>
          </p:sp>
          <p:sp>
            <p:nvSpPr>
              <p:cNvPr id="16" name="Rectangle 29"/>
              <p:cNvSpPr>
                <a:spLocks noChangeArrowheads="1"/>
              </p:cNvSpPr>
              <p:nvPr/>
            </p:nvSpPr>
            <p:spPr bwMode="auto">
              <a:xfrm>
                <a:off x="5371048" y="2167239"/>
                <a:ext cx="2367498" cy="32618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Europe de l’Est et Asie centrale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…*</a:t>
                </a:r>
              </a:p>
            </p:txBody>
          </p:sp>
          <p:sp>
            <p:nvSpPr>
              <p:cNvPr id="17" name="Rectangle 30"/>
              <p:cNvSpPr>
                <a:spLocks noChangeArrowheads="1"/>
              </p:cNvSpPr>
              <p:nvPr/>
            </p:nvSpPr>
            <p:spPr bwMode="auto">
              <a:xfrm>
                <a:off x="6765538" y="3847630"/>
                <a:ext cx="2197100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Asie et Pacifique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12 000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[9800–18 000]</a:t>
                </a:r>
              </a:p>
            </p:txBody>
          </p:sp>
          <p:sp>
            <p:nvSpPr>
              <p:cNvPr id="18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4032374" cy="32618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Amérique du Nord et Europe occidentale et centrale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…*</a:t>
                </a:r>
              </a:p>
            </p:txBody>
          </p:sp>
          <p:sp>
            <p:nvSpPr>
              <p:cNvPr id="19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Afrique de l'Est et du Sud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84 000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[57 000–140 000]</a:t>
                </a:r>
              </a:p>
            </p:txBody>
          </p:sp>
          <p:sp>
            <p:nvSpPr>
              <p:cNvPr id="20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Amérique latine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3100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[2100–4600]</a:t>
                </a:r>
              </a:p>
            </p:txBody>
          </p:sp>
          <p:sp>
            <p:nvSpPr>
              <p:cNvPr id="21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Caraïbes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1100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[660 – 1500]</a:t>
                </a:r>
              </a:p>
            </p:txBody>
          </p:sp>
        </p:grp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5D2F4C63-E89C-4A1B-BFCB-62E0E8C7026B}"/>
                </a:ext>
              </a:extLst>
            </p:cNvPr>
            <p:cNvSpPr txBox="1"/>
            <p:nvPr/>
          </p:nvSpPr>
          <p:spPr>
            <a:xfrm>
              <a:off x="608400" y="5940000"/>
              <a:ext cx="353334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>
                  <a:latin typeface="Arial Narrow" panose="020B0606020202030204" pitchFamily="34" charset="0"/>
                </a:rPr>
                <a:t>*</a:t>
              </a:r>
              <a:r>
                <a:rPr lang="fr-FR" sz="800" dirty="0">
                  <a:latin typeface="Arial Narrow" panose="020B0606020202030204" pitchFamily="34" charset="0"/>
                </a:rPr>
                <a:t> Les estimations du nombre d’enfants ne sont pas publiées en raison des chiffres réduits.</a:t>
              </a:r>
              <a:endParaRPr lang="en-GB" sz="800" dirty="0">
                <a:latin typeface="Arial Narrow" panose="020B0606020202030204" pitchFamily="34" charset="0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15B6619-95A4-46F1-A105-CF8578188348}"/>
              </a:ext>
            </a:extLst>
          </p:cNvPr>
          <p:cNvGrpSpPr/>
          <p:nvPr/>
        </p:nvGrpSpPr>
        <p:grpSpPr>
          <a:xfrm>
            <a:off x="606425" y="730250"/>
            <a:ext cx="9585325" cy="5425194"/>
            <a:chOff x="606425" y="730250"/>
            <a:chExt cx="9585325" cy="5425194"/>
          </a:xfrm>
        </p:grpSpPr>
        <p:sp>
          <p:nvSpPr>
            <p:cNvPr id="1537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fr-FR" altLang="en-US" sz="2100" dirty="0">
                  <a:latin typeface="Arial Bold" charset="0"/>
                </a:rPr>
                <a:t>Estimation du nombre de décès d’enfants (&lt;15 ans) liés au Sida </a:t>
              </a:r>
              <a:r>
                <a:rPr lang="en-US" altLang="en-US" sz="2200" b="1" dirty="0">
                  <a:solidFill>
                    <a:srgbClr val="E5F4FD"/>
                  </a:solidFill>
                  <a:latin typeface="Arial"/>
                  <a:sym typeface="Webdings" pitchFamily="18" charset="2"/>
                </a:rPr>
                <a:t></a:t>
              </a:r>
              <a:r>
                <a:rPr lang="en-US" altLang="en-US" sz="2100" dirty="0">
                  <a:latin typeface="Arial Bold" charset="0"/>
                </a:rPr>
                <a:t> 2018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C4D03D2-15DB-40AB-8DC1-FCC68997BDBF}"/>
                </a:ext>
              </a:extLst>
            </p:cNvPr>
            <p:cNvGrpSpPr/>
            <p:nvPr/>
          </p:nvGrpSpPr>
          <p:grpSpPr>
            <a:xfrm>
              <a:off x="1183060" y="1440000"/>
              <a:ext cx="8093695" cy="4424363"/>
              <a:chOff x="1183060" y="1504950"/>
              <a:chExt cx="8093695" cy="4424363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5363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n-US" altLang="en-US" sz="2000" b="1" dirty="0"/>
                  <a:t>Total: 100 000 </a:t>
                </a:r>
                <a:r>
                  <a:rPr lang="en-US" altLang="en-US" dirty="0">
                    <a:solidFill>
                      <a:srgbClr val="4D4D4D"/>
                    </a:solidFill>
                  </a:rPr>
                  <a:t>[64 000–160 000]</a:t>
                </a:r>
              </a:p>
            </p:txBody>
          </p:sp>
          <p:sp>
            <p:nvSpPr>
              <p:cNvPr id="14" name="Rectangle 27"/>
              <p:cNvSpPr>
                <a:spLocks noChangeArrowheads="1"/>
              </p:cNvSpPr>
              <p:nvPr/>
            </p:nvSpPr>
            <p:spPr bwMode="auto">
              <a:xfrm>
                <a:off x="3775349" y="3083360"/>
                <a:ext cx="2754040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Moyen-Orient et Afrique du Nord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950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[520–1700]</a:t>
                </a:r>
              </a:p>
            </p:txBody>
          </p:sp>
          <p:sp>
            <p:nvSpPr>
              <p:cNvPr id="15" name="Rectangle 28"/>
              <p:cNvSpPr>
                <a:spLocks noChangeArrowheads="1"/>
              </p:cNvSpPr>
              <p:nvPr/>
            </p:nvSpPr>
            <p:spPr bwMode="auto">
              <a:xfrm>
                <a:off x="3775348" y="3637898"/>
                <a:ext cx="2278062" cy="397673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Afrique de l'Ouest et du Centre </a:t>
                </a:r>
              </a:p>
              <a:p>
                <a:pPr algn="ctr">
                  <a:lnSpc>
                    <a:spcPct val="75000"/>
                  </a:lnSpc>
                </a:pPr>
                <a:r>
                  <a:rPr lang="en-GB" altLang="en-US" sz="1400" b="1" dirty="0"/>
                  <a:t>38 000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[24 000–57 000]</a:t>
                </a:r>
              </a:p>
            </p:txBody>
          </p:sp>
          <p:sp>
            <p:nvSpPr>
              <p:cNvPr id="16" name="Rectangle 29"/>
              <p:cNvSpPr>
                <a:spLocks noChangeArrowheads="1"/>
              </p:cNvSpPr>
              <p:nvPr/>
            </p:nvSpPr>
            <p:spPr bwMode="auto">
              <a:xfrm>
                <a:off x="5455444" y="2175072"/>
                <a:ext cx="2279277" cy="32618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Europe de l’Est et Asie centrale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…*</a:t>
                </a:r>
              </a:p>
            </p:txBody>
          </p:sp>
          <p:sp>
            <p:nvSpPr>
              <p:cNvPr id="17" name="Rectangle 30"/>
              <p:cNvSpPr>
                <a:spLocks noChangeArrowheads="1"/>
              </p:cNvSpPr>
              <p:nvPr/>
            </p:nvSpPr>
            <p:spPr bwMode="auto">
              <a:xfrm>
                <a:off x="6765554" y="3841453"/>
                <a:ext cx="2197100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Asie et Pacifique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6700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[5100–9600]</a:t>
                </a:r>
              </a:p>
            </p:txBody>
          </p:sp>
          <p:sp>
            <p:nvSpPr>
              <p:cNvPr id="18" name="Rectangle 32"/>
              <p:cNvSpPr>
                <a:spLocks noChangeArrowheads="1"/>
              </p:cNvSpPr>
              <p:nvPr/>
            </p:nvSpPr>
            <p:spPr bwMode="auto">
              <a:xfrm>
                <a:off x="1183060" y="2276475"/>
                <a:ext cx="3842965" cy="32618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Amérique du Nord et Europe occidentale et centrale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…*</a:t>
                </a:r>
              </a:p>
            </p:txBody>
          </p:sp>
          <p:sp>
            <p:nvSpPr>
              <p:cNvPr id="19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Afrique de l'Est et du Sud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49 000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[31 000–80 000]</a:t>
                </a:r>
              </a:p>
            </p:txBody>
          </p:sp>
          <p:sp>
            <p:nvSpPr>
              <p:cNvPr id="20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Amérique latine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2000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[1400–3100]</a:t>
                </a:r>
              </a:p>
            </p:txBody>
          </p:sp>
          <p:sp>
            <p:nvSpPr>
              <p:cNvPr id="21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Caraïbes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660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[&lt;500 – 910]</a:t>
                </a:r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89521B1-535F-4731-9EA5-5C066B4086FF}"/>
                </a:ext>
              </a:extLst>
            </p:cNvPr>
            <p:cNvSpPr txBox="1"/>
            <p:nvPr/>
          </p:nvSpPr>
          <p:spPr>
            <a:xfrm>
              <a:off x="608400" y="5940000"/>
              <a:ext cx="353334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>
                  <a:latin typeface="Arial Narrow" panose="020B0606020202030204" pitchFamily="34" charset="0"/>
                </a:rPr>
                <a:t>*</a:t>
              </a:r>
              <a:r>
                <a:rPr lang="fr-FR" sz="800" dirty="0">
                  <a:latin typeface="Arial Narrow" panose="020B0606020202030204" pitchFamily="34" charset="0"/>
                </a:rPr>
                <a:t> Les estimations du nombre d’enfants ne sont pas publiées en raison des chiffres réduits.</a:t>
              </a:r>
              <a:endParaRPr lang="en-GB" sz="800" dirty="0">
                <a:latin typeface="Arial Narrow" panose="020B0606020202030204" pitchFamily="34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6ABB739D-1700-42C7-84B1-B5C196A5AEC5}"/>
              </a:ext>
            </a:extLst>
          </p:cNvPr>
          <p:cNvGrpSpPr/>
          <p:nvPr/>
        </p:nvGrpSpPr>
        <p:grpSpPr>
          <a:xfrm>
            <a:off x="606425" y="730250"/>
            <a:ext cx="9585325" cy="5009779"/>
            <a:chOff x="606425" y="730250"/>
            <a:chExt cx="9585325" cy="5009779"/>
          </a:xfrm>
        </p:grpSpPr>
        <p:sp>
          <p:nvSpPr>
            <p:cNvPr id="5123" name="Text Box 3"/>
            <p:cNvSpPr txBox="1">
              <a:spLocks noChangeArrowheads="1"/>
            </p:cNvSpPr>
            <p:nvPr/>
          </p:nvSpPr>
          <p:spPr bwMode="auto">
            <a:xfrm>
              <a:off x="5913240" y="1628800"/>
              <a:ext cx="3665537" cy="3841949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defTabSz="457200" eaLnBrk="0" hangingPunct="0"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57200" eaLnBrk="0" hangingPunct="0"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57200" eaLnBrk="0" hangingPunct="0"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57200" eaLnBrk="0" hangingPunct="0"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57200" eaLnBrk="0" hangingPunct="0"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255713" algn="l"/>
                  <a:tab pos="2863850" algn="l"/>
                  <a:tab pos="6578600" algn="l"/>
                </a:tabLst>
                <a:defRPr/>
              </a:pPr>
              <a:r>
                <a:rPr kumimoji="0" lang="en-GB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37.9 millions</a:t>
              </a:r>
              <a:r>
                <a:rPr kumimoji="0" lang="en-GB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	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[32.7 millions–44.0 mil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lions] </a:t>
              </a:r>
            </a:p>
            <a:p>
              <a:pPr marL="0" marR="0" lvl="0" indent="0" algn="l" defTabSz="457200" rtl="0" eaLnBrk="0" fontAlgn="base" latinLnBrk="0" hangingPunct="0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255713" algn="l"/>
                  <a:tab pos="2863850" algn="l"/>
                  <a:tab pos="6578600" algn="l"/>
                </a:tabLst>
                <a:defRPr/>
              </a:pPr>
              <a:r>
                <a:rPr kumimoji="0" lang="en-GB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36.2 millions 	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[31.3 millions–42.0 millions]</a:t>
              </a:r>
              <a:endParaRPr kumimoji="0" lang="en-US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MS PGothic" pitchFamily="34" charset="-128"/>
                <a:cs typeface="Arial" charset="0"/>
              </a:endParaRPr>
            </a:p>
            <a:p>
              <a:pPr marL="0" marR="0" lvl="0" indent="0" algn="l" defTabSz="457200" rtl="0" eaLnBrk="0" fontAlgn="base" latinLnBrk="0" hangingPunct="0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255713" algn="l"/>
                  <a:tab pos="2863850" algn="l"/>
                  <a:tab pos="6578600" algn="l"/>
                </a:tabLst>
                <a:defRPr/>
              </a:pPr>
              <a:r>
                <a:rPr kumimoji="0" lang="en-GB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18.8 millions</a:t>
              </a:r>
              <a:r>
                <a:rPr kumimoji="0" lang="en-GB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 	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[16.4 millions–21.7 millions]</a:t>
              </a:r>
              <a:endParaRPr kumimoji="0" lang="en-US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MS PGothic" pitchFamily="34" charset="-128"/>
                <a:cs typeface="Arial" charset="0"/>
              </a:endParaRPr>
            </a:p>
            <a:p>
              <a:pPr marL="0" marR="0" lvl="0" indent="0" algn="l" defTabSz="457200" rtl="0" eaLnBrk="0" fontAlgn="base" latinLnBrk="0" hangingPunct="0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255713" algn="l"/>
                  <a:tab pos="2863850" algn="l"/>
                  <a:tab pos="6578600" algn="l"/>
                </a:tabLst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  1.7 million 	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[1.3 million–2.2 millions]</a:t>
              </a:r>
            </a:p>
            <a:p>
              <a:pPr marL="0" marR="0" lvl="0" indent="0" algn="l" defTabSz="457200" rtl="0" eaLnBrk="0" fontAlgn="base" latinLnBrk="0" hangingPunct="0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255713" algn="l"/>
                  <a:tab pos="2863850" algn="l"/>
                  <a:tab pos="6578600" algn="l"/>
                </a:tabLst>
                <a:defRPr/>
              </a:pP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MS PGothic" pitchFamily="34" charset="-128"/>
                <a:cs typeface="Arial" charset="0"/>
              </a:endParaRPr>
            </a:p>
            <a:p>
              <a:pPr marL="0" marR="0" lvl="0" indent="0" algn="l" defTabSz="457200" rtl="0" eaLnBrk="0" fontAlgn="base" latinLnBrk="0" hangingPunct="0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255713" algn="l"/>
                  <a:tab pos="2863850" algn="l"/>
                  <a:tab pos="6578600" algn="l"/>
                </a:tabLst>
                <a:defRPr/>
              </a:pP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MS PGothic" pitchFamily="34" charset="-128"/>
                <a:cs typeface="Arial" charset="0"/>
              </a:endParaRPr>
            </a:p>
            <a:p>
              <a:pPr marL="0" marR="0" lvl="0" indent="0" algn="l" defTabSz="457200" rtl="0" eaLnBrk="0" fontAlgn="base" latinLnBrk="0" hangingPunct="0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255713" algn="l"/>
                  <a:tab pos="2863850" algn="l"/>
                  <a:tab pos="6578600" algn="l"/>
                </a:tabLst>
                <a:defRPr/>
              </a:pPr>
              <a:r>
                <a:rPr kumimoji="0" lang="en-US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1.7 million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 	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[1.4 million–2.3 millions]</a:t>
              </a:r>
              <a:b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</a:br>
              <a:r>
                <a:rPr kumimoji="0" lang="en-GB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1.6 million 	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[1.2 million–2.1 millions] </a:t>
              </a:r>
            </a:p>
            <a:p>
              <a:pPr marL="0" marR="0" lvl="0" indent="0" algn="l" defTabSz="457200" rtl="0" eaLnBrk="0" fontAlgn="base" latinLnBrk="0" hangingPunct="0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255713" algn="l"/>
                  <a:tab pos="2863850" algn="l"/>
                  <a:tab pos="6578600" algn="l"/>
                </a:tabLst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160 000 	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[110 000–260 000]</a:t>
              </a:r>
            </a:p>
            <a:p>
              <a:pPr marL="0" marR="0" lvl="0" indent="0" algn="l" defTabSz="457200" rtl="0" eaLnBrk="0" fontAlgn="base" latinLnBrk="0" hangingPunct="0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255713" algn="l"/>
                  <a:tab pos="2863850" algn="l"/>
                  <a:tab pos="6578600" algn="l"/>
                </a:tabLst>
                <a:defRPr/>
              </a:pP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MS PGothic" pitchFamily="34" charset="-128"/>
                <a:cs typeface="Arial" charset="0"/>
              </a:endParaRPr>
            </a:p>
            <a:p>
              <a:pPr marL="0" marR="0" lvl="0" indent="0" algn="l" defTabSz="457200" rtl="0" eaLnBrk="0" fontAlgn="base" latinLnBrk="0" hangingPunct="0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255713" algn="l"/>
                  <a:tab pos="2863850" algn="l"/>
                  <a:tab pos="6578600" algn="l"/>
                </a:tabLst>
                <a:defRPr/>
              </a:pP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MS PGothic" pitchFamily="34" charset="-128"/>
                <a:cs typeface="Arial" charset="0"/>
              </a:endParaRPr>
            </a:p>
            <a:p>
              <a:pPr marL="0" marR="0" lvl="0" indent="0" algn="l" defTabSz="457200" rtl="0" eaLnBrk="0" fontAlgn="base" latinLnBrk="0" hangingPunct="0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255713" algn="l"/>
                  <a:tab pos="2863850" algn="l"/>
                  <a:tab pos="6578600" algn="l"/>
                </a:tabLst>
                <a:defRPr/>
              </a:pPr>
              <a:r>
                <a:rPr kumimoji="0" lang="en-US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770 000 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	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[570 000–1.1 million]</a:t>
              </a:r>
            </a:p>
            <a:p>
              <a:pPr marL="0" marR="0" lvl="0" indent="0" algn="l" defTabSz="457200" rtl="0" eaLnBrk="0" fontAlgn="base" latinLnBrk="0" hangingPunct="0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255713" algn="l"/>
                  <a:tab pos="2863850" algn="l"/>
                  <a:tab pos="6578600" algn="l"/>
                </a:tabLst>
                <a:defRPr/>
              </a:pPr>
              <a:r>
                <a:rPr kumimoji="0" lang="en-GB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670 000 	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[500 000–920 000]</a:t>
              </a:r>
            </a:p>
            <a:p>
              <a:pPr marL="0" marR="0" lvl="0" indent="0" algn="l" defTabSz="457200" rtl="0" eaLnBrk="0" fontAlgn="base" latinLnBrk="0" hangingPunct="0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255713" algn="l"/>
                  <a:tab pos="2863850" algn="l"/>
                  <a:tab pos="6578600" algn="l"/>
                </a:tabLst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100 000 	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[64 000–160 000]</a:t>
              </a:r>
              <a:endParaRPr kumimoji="0" lang="en-GB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/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2" name="Text Box 4"/>
            <p:cNvSpPr txBox="1">
              <a:spLocks noChangeArrowheads="1"/>
            </p:cNvSpPr>
            <p:nvPr/>
          </p:nvSpPr>
          <p:spPr bwMode="auto">
            <a:xfrm>
              <a:off x="1111250" y="1556792"/>
              <a:ext cx="2682875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fr-FR" altLang="en-US" b="1" dirty="0">
                  <a:latin typeface="Arial Bold" charset="0"/>
                </a:rPr>
                <a:t>Nombre de personnes vivant avec le VIH</a:t>
              </a:r>
            </a:p>
          </p:txBody>
        </p:sp>
        <p:sp>
          <p:nvSpPr>
            <p:cNvPr id="5124" name="Text Box 5"/>
            <p:cNvSpPr txBox="1">
              <a:spLocks noChangeArrowheads="1"/>
            </p:cNvSpPr>
            <p:nvPr/>
          </p:nvSpPr>
          <p:spPr bwMode="auto">
            <a:xfrm>
              <a:off x="1111250" y="3140968"/>
              <a:ext cx="2808114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eaLnBrk="1" hangingPunct="1">
                <a:defRPr/>
              </a:pPr>
              <a:r>
                <a:rPr lang="fr-FR" altLang="en-US" b="1" dirty="0">
                  <a:solidFill>
                    <a:prstClr val="black"/>
                  </a:solidFill>
                  <a:latin typeface="Arial"/>
                </a:rPr>
                <a:t>Personnes nouvellement infectées </a:t>
              </a:r>
            </a:p>
            <a:p>
              <a:pPr lvl="0" eaLnBrk="1" hangingPunct="1">
                <a:defRPr/>
              </a:pPr>
              <a:r>
                <a:rPr lang="fr-FR" altLang="en-US" b="1" dirty="0">
                  <a:solidFill>
                    <a:prstClr val="black"/>
                  </a:solidFill>
                  <a:latin typeface="Arial"/>
                </a:rPr>
                <a:t>par le VIH en </a:t>
              </a:r>
              <a:r>
                <a:rPr kumimoji="0" lang="en-US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</a:rPr>
                <a:t>2018 </a:t>
              </a:r>
            </a:p>
          </p:txBody>
        </p:sp>
        <p:sp>
          <p:nvSpPr>
            <p:cNvPr id="5125" name="Text Box 6"/>
            <p:cNvSpPr txBox="1">
              <a:spLocks noChangeArrowheads="1"/>
            </p:cNvSpPr>
            <p:nvPr/>
          </p:nvSpPr>
          <p:spPr bwMode="auto">
            <a:xfrm>
              <a:off x="1111250" y="4509120"/>
              <a:ext cx="2486025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eaLnBrk="1" hangingPunct="1">
                <a:defRPr/>
              </a:pPr>
              <a:r>
                <a:rPr lang="fr-FR" altLang="en-US" b="1" dirty="0">
                  <a:solidFill>
                    <a:prstClr val="black"/>
                  </a:solidFill>
                  <a:latin typeface="Arial"/>
                </a:rPr>
                <a:t>Décès liés au sida en </a:t>
              </a:r>
              <a:r>
                <a:rPr kumimoji="0" lang="en-GB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</a:rPr>
                <a:t>2018</a:t>
              </a:r>
              <a:endPara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5127" name="Line 7"/>
            <p:cNvSpPr>
              <a:spLocks noChangeShapeType="1"/>
            </p:cNvSpPr>
            <p:nvPr/>
          </p:nvSpPr>
          <p:spPr bwMode="auto">
            <a:xfrm>
              <a:off x="1200150" y="3025775"/>
              <a:ext cx="8378825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128" name="Line 8"/>
            <p:cNvSpPr>
              <a:spLocks noChangeShapeType="1"/>
            </p:cNvSpPr>
            <p:nvPr/>
          </p:nvSpPr>
          <p:spPr bwMode="auto">
            <a:xfrm>
              <a:off x="1200150" y="4381500"/>
              <a:ext cx="8378825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" name="TextBox 10"/>
            <p:cNvSpPr txBox="1">
              <a:spLocks noChangeArrowheads="1"/>
            </p:cNvSpPr>
            <p:nvPr/>
          </p:nvSpPr>
          <p:spPr bwMode="auto">
            <a:xfrm>
              <a:off x="3230565" y="1628775"/>
              <a:ext cx="2682874" cy="4111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457200" rtl="0" eaLnBrk="1" fontAlgn="base" latinLnBrk="0" hangingPunct="1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</a:rPr>
                <a:t>Total</a:t>
              </a:r>
            </a:p>
            <a:p>
              <a:pPr lvl="0" algn="r" eaLnBrk="1" hangingPunct="1">
                <a:lnSpc>
                  <a:spcPts val="2125"/>
                </a:lnSpc>
                <a:defRPr/>
              </a:pPr>
              <a:r>
                <a:rPr lang="en-US" altLang="en-US" sz="1600" dirty="0" err="1">
                  <a:solidFill>
                    <a:prstClr val="black"/>
                  </a:solidFill>
                  <a:latin typeface="Arial"/>
                </a:rPr>
                <a:t>Adultes</a:t>
              </a:r>
              <a:endParaRPr lang="en-US" altLang="en-US" sz="1600" dirty="0">
                <a:solidFill>
                  <a:prstClr val="black"/>
                </a:solidFill>
                <a:latin typeface="Arial"/>
              </a:endParaRPr>
            </a:p>
            <a:p>
              <a:pPr algn="r" eaLnBrk="1" hangingPunct="1">
                <a:lnSpc>
                  <a:spcPts val="2125"/>
                </a:lnSpc>
              </a:pPr>
              <a:r>
                <a:rPr lang="fr-FR" altLang="en-US" sz="1600" dirty="0"/>
                <a:t>Femmes (plus de 15 ans)</a:t>
              </a:r>
            </a:p>
            <a:p>
              <a:pPr algn="r" eaLnBrk="1" hangingPunct="1">
                <a:lnSpc>
                  <a:spcPts val="2125"/>
                </a:lnSpc>
              </a:pPr>
              <a:r>
                <a:rPr lang="fr-FR" altLang="en-US" sz="1600" dirty="0"/>
                <a:t>Enfants (&lt;15 ans)</a:t>
              </a:r>
            </a:p>
            <a:p>
              <a:pPr algn="r" eaLnBrk="1" hangingPunct="1">
                <a:lnSpc>
                  <a:spcPts val="2125"/>
                </a:lnSpc>
              </a:pPr>
              <a:endParaRPr lang="fr-FR" altLang="en-US" sz="1600" dirty="0"/>
            </a:p>
            <a:p>
              <a:pPr algn="r" eaLnBrk="1" hangingPunct="1">
                <a:lnSpc>
                  <a:spcPts val="2125"/>
                </a:lnSpc>
              </a:pPr>
              <a:endParaRPr lang="fr-FR" altLang="en-US" sz="1600" dirty="0"/>
            </a:p>
            <a:p>
              <a:pPr algn="r" eaLnBrk="1" hangingPunct="1">
                <a:lnSpc>
                  <a:spcPts val="2125"/>
                </a:lnSpc>
              </a:pPr>
              <a:r>
                <a:rPr lang="fr-FR" altLang="en-US" sz="1600" b="1" dirty="0"/>
                <a:t>Total</a:t>
              </a:r>
            </a:p>
            <a:p>
              <a:pPr algn="r" eaLnBrk="1" hangingPunct="1">
                <a:lnSpc>
                  <a:spcPts val="2125"/>
                </a:lnSpc>
              </a:pPr>
              <a:r>
                <a:rPr lang="fr-FR" altLang="en-US" sz="1600" dirty="0"/>
                <a:t>Adultes</a:t>
              </a:r>
            </a:p>
            <a:p>
              <a:pPr algn="r" eaLnBrk="1" hangingPunct="1">
                <a:lnSpc>
                  <a:spcPts val="2125"/>
                </a:lnSpc>
              </a:pPr>
              <a:r>
                <a:rPr lang="fr-FR" altLang="en-US" sz="1600" dirty="0"/>
                <a:t>Enfants (&lt;15 ans)</a:t>
              </a:r>
            </a:p>
            <a:p>
              <a:pPr algn="r" eaLnBrk="1" hangingPunct="1">
                <a:lnSpc>
                  <a:spcPts val="2125"/>
                </a:lnSpc>
              </a:pPr>
              <a:endParaRPr lang="fr-FR" altLang="en-US" sz="1600" dirty="0"/>
            </a:p>
            <a:p>
              <a:pPr algn="r" eaLnBrk="1" hangingPunct="1">
                <a:lnSpc>
                  <a:spcPts val="2125"/>
                </a:lnSpc>
              </a:pPr>
              <a:endParaRPr lang="fr-FR" altLang="en-US" sz="1600" dirty="0"/>
            </a:p>
            <a:p>
              <a:pPr algn="r" eaLnBrk="1" hangingPunct="1">
                <a:lnSpc>
                  <a:spcPts val="2125"/>
                </a:lnSpc>
              </a:pPr>
              <a:r>
                <a:rPr lang="fr-FR" altLang="en-US" sz="1600" b="1" dirty="0"/>
                <a:t>Total</a:t>
              </a:r>
            </a:p>
            <a:p>
              <a:pPr algn="r" eaLnBrk="1" hangingPunct="1">
                <a:lnSpc>
                  <a:spcPts val="2125"/>
                </a:lnSpc>
              </a:pPr>
              <a:r>
                <a:rPr lang="fr-FR" altLang="en-US" sz="1600" dirty="0"/>
                <a:t>Adultes</a:t>
              </a:r>
            </a:p>
            <a:p>
              <a:pPr algn="r" eaLnBrk="1" hangingPunct="1">
                <a:lnSpc>
                  <a:spcPts val="2125"/>
                </a:lnSpc>
              </a:pPr>
              <a:r>
                <a:rPr lang="fr-FR" altLang="en-US" sz="1600" dirty="0"/>
                <a:t>Enfants (&lt;15 ans)</a:t>
              </a:r>
            </a:p>
            <a:p>
              <a:pPr marL="0" marR="0" lvl="0" indent="0" algn="r" defTabSz="457200" rtl="0" eaLnBrk="1" fontAlgn="base" latinLnBrk="0" hangingPunct="1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512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eaLnBrk="1" hangingPunct="1">
                <a:defRPr/>
              </a:pPr>
              <a:r>
                <a:rPr lang="fr-FR" altLang="en-US" sz="2200" b="1" dirty="0">
                  <a:solidFill>
                    <a:prstClr val="black"/>
                  </a:solidFill>
                  <a:latin typeface="Arial"/>
                </a:rPr>
                <a:t>Vue d’ensemble de l’épidémie de sida </a:t>
              </a: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E5F4FD"/>
                  </a:solidFill>
                  <a:uLnTx/>
                  <a:uFillTx/>
                  <a:latin typeface="Arial"/>
                  <a:ea typeface="ＭＳ Ｐゴシック" pitchFamily="34" charset="-128"/>
                  <a:cs typeface="+mn-cs"/>
                  <a:sym typeface="Webdings" pitchFamily="18" charset="2"/>
                </a:rPr>
                <a:t></a:t>
              </a: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"/>
                  <a:ea typeface="ＭＳ Ｐゴシック" pitchFamily="34" charset="-128"/>
                  <a:cs typeface="+mn-cs"/>
                </a:rPr>
                <a:t> 2018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1397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9F08458D-C758-4A9B-968F-0EDD20731A43}"/>
              </a:ext>
            </a:extLst>
          </p:cNvPr>
          <p:cNvGrpSpPr/>
          <p:nvPr/>
        </p:nvGrpSpPr>
        <p:grpSpPr>
          <a:xfrm>
            <a:off x="606425" y="730250"/>
            <a:ext cx="9585325" cy="2859320"/>
            <a:chOff x="606425" y="730250"/>
            <a:chExt cx="9585325" cy="2859320"/>
          </a:xfrm>
        </p:grpSpPr>
        <p:sp>
          <p:nvSpPr>
            <p:cNvPr id="6146" name="Text Box 5"/>
            <p:cNvSpPr txBox="1">
              <a:spLocks noChangeArrowheads="1"/>
            </p:cNvSpPr>
            <p:nvPr/>
          </p:nvSpPr>
          <p:spPr bwMode="auto">
            <a:xfrm>
              <a:off x="1111250" y="1946043"/>
              <a:ext cx="8999538" cy="1643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marL="231775" indent="-23177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lang="fr-FR" altLang="en-US" b="1" dirty="0">
                  <a:solidFill>
                    <a:prstClr val="black"/>
                  </a:solidFill>
                  <a:latin typeface="Arial Bold" charset="0"/>
                </a:rPr>
                <a:t>Personnes vivant avec le VIH</a:t>
              </a:r>
              <a:r>
                <a:rPr kumimoji="0" lang="en-GB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	</a:t>
              </a:r>
              <a:r>
                <a:rPr kumimoji="0" lang="en-GB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37.9 millions</a:t>
              </a:r>
              <a:r>
                <a:rPr kumimoji="0" lang="en-GB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[32.7 millions–44.0 millions]</a:t>
              </a:r>
            </a:p>
            <a:p>
              <a:pPr lvl="0"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lang="fr-FR" altLang="en-US" b="1" dirty="0">
                  <a:solidFill>
                    <a:prstClr val="black"/>
                  </a:solidFill>
                  <a:latin typeface="Arial Bold" charset="0"/>
                </a:rPr>
                <a:t>Nouvelles infections à VIH en 2018 </a:t>
              </a:r>
              <a:r>
                <a:rPr kumimoji="0" lang="en-US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	</a:t>
              </a:r>
              <a:r>
                <a:rPr kumimoji="0" lang="en-US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1.7 million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	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[1.4 million–2.3 millions]</a:t>
              </a:r>
            </a:p>
            <a:p>
              <a:pPr lvl="0"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lang="fr-FR" altLang="en-US" b="1" dirty="0">
                  <a:solidFill>
                    <a:prstClr val="black"/>
                  </a:solidFill>
                  <a:latin typeface="Arial Bold" charset="0"/>
                </a:rPr>
                <a:t>Décès liés au sida en 201</a:t>
              </a:r>
              <a:r>
                <a:rPr kumimoji="0" lang="en-GB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8</a:t>
              </a:r>
              <a:r>
                <a:rPr kumimoji="0" lang="en-US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	</a:t>
              </a:r>
              <a:r>
                <a:rPr kumimoji="0" lang="en-US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77</a:t>
              </a:r>
              <a:r>
                <a:rPr kumimoji="0" lang="en-US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0 000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	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[570 000–1.1 million]</a:t>
              </a:r>
            </a:p>
          </p:txBody>
        </p:sp>
        <p:sp>
          <p:nvSpPr>
            <p:cNvPr id="6147" name="Line 7"/>
            <p:cNvSpPr>
              <a:spLocks noChangeShapeType="1"/>
            </p:cNvSpPr>
            <p:nvPr/>
          </p:nvSpPr>
          <p:spPr bwMode="auto">
            <a:xfrm>
              <a:off x="1195388" y="2449513"/>
              <a:ext cx="8378825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  <p:sp>
          <p:nvSpPr>
            <p:cNvPr id="6148" name="Line 7"/>
            <p:cNvSpPr>
              <a:spLocks noChangeShapeType="1"/>
            </p:cNvSpPr>
            <p:nvPr/>
          </p:nvSpPr>
          <p:spPr bwMode="auto">
            <a:xfrm>
              <a:off x="1196975" y="3079750"/>
              <a:ext cx="8378825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  <p:sp>
          <p:nvSpPr>
            <p:cNvPr id="614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eaLnBrk="1" hangingPunct="1">
                <a:defRPr/>
              </a:pPr>
              <a:r>
                <a:rPr lang="fr-FR" altLang="en-US" sz="2200" dirty="0">
                  <a:solidFill>
                    <a:prstClr val="black"/>
                  </a:solidFill>
                  <a:latin typeface="Arial Bold" charset="0"/>
                </a:rPr>
                <a:t>Estimations mondiales pour les adultes et les enfants </a:t>
              </a:r>
              <a:r>
                <a:rPr lang="en-US" altLang="en-US" sz="2200" b="1" dirty="0">
                  <a:solidFill>
                    <a:srgbClr val="E5F4FD"/>
                  </a:solidFill>
                  <a:latin typeface="Arial"/>
                  <a:sym typeface="Webdings" pitchFamily="18" charset="2"/>
                </a:rPr>
                <a:t></a:t>
              </a: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E31837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  <a:sym typeface="Webdings" pitchFamily="18" charset="2"/>
                </a:rPr>
                <a:t> </a:t>
              </a:r>
              <a:r>
                <a:rPr kumimoji="0" lang="en-US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2018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80B6BDD-2690-4EDA-A9A4-1C24B1E585F9}"/>
              </a:ext>
            </a:extLst>
          </p:cNvPr>
          <p:cNvGrpSpPr/>
          <p:nvPr/>
        </p:nvGrpSpPr>
        <p:grpSpPr>
          <a:xfrm>
            <a:off x="606425" y="730250"/>
            <a:ext cx="9585325" cy="5075014"/>
            <a:chOff x="606425" y="730250"/>
            <a:chExt cx="9585325" cy="5075014"/>
          </a:xfrm>
        </p:grpSpPr>
        <p:sp>
          <p:nvSpPr>
            <p:cNvPr id="7170" name="Text Box 5"/>
            <p:cNvSpPr txBox="1">
              <a:spLocks noChangeArrowheads="1"/>
            </p:cNvSpPr>
            <p:nvPr/>
          </p:nvSpPr>
          <p:spPr bwMode="auto">
            <a:xfrm>
              <a:off x="876300" y="2237428"/>
              <a:ext cx="7924800" cy="3567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82575" indent="-282575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454025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285750" lvl="0" indent="-285750" eaLnBrk="1" hangingPunct="1">
                <a:spcAft>
                  <a:spcPct val="100000"/>
                </a:spcAft>
                <a:buClr>
                  <a:srgbClr val="009FE2"/>
                </a:buClr>
                <a:buSzPct val="150000"/>
                <a:buFont typeface="Arial" panose="020B0604020202020204" pitchFamily="34" charset="0"/>
                <a:buChar char="•"/>
                <a:defRPr/>
              </a:pPr>
              <a:r>
                <a:rPr lang="fr-FR" altLang="en-US" b="1" dirty="0"/>
                <a:t>Environ</a:t>
              </a:r>
              <a:r>
                <a:rPr kumimoji="0" lang="en-GB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61% </a:t>
              </a:r>
              <a:r>
                <a:rPr lang="fr-FR" altLang="en-US" b="1" dirty="0"/>
                <a:t>en Afrique subsaharienne</a:t>
              </a:r>
              <a:endPara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  <a:p>
              <a:pPr marL="285750" lvl="0" indent="-285750" eaLnBrk="1" hangingPunct="1">
                <a:spcAft>
                  <a:spcPct val="100000"/>
                </a:spcAft>
                <a:buClr>
                  <a:srgbClr val="009FE2"/>
                </a:buClr>
                <a:buSzPct val="150000"/>
                <a:buFont typeface="Arial" panose="020B0604020202020204" pitchFamily="34" charset="0"/>
                <a:buChar char="•"/>
                <a:defRPr/>
              </a:pPr>
              <a:r>
                <a:rPr lang="fr-FR" altLang="en-US" b="1" dirty="0"/>
                <a:t>Environ 500 parmi les enfants âgés de moins de 15 ans</a:t>
              </a:r>
              <a:endPara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  <a:p>
              <a:pPr marL="285750" indent="-285750" eaLnBrk="1" hangingPunct="1">
                <a:spcAft>
                  <a:spcPts val="900"/>
                </a:spcAft>
                <a:buClr>
                  <a:srgbClr val="009FE2"/>
                </a:buClr>
                <a:buSzPct val="150000"/>
                <a:buFont typeface="Arial" panose="020B0604020202020204" pitchFamily="34" charset="0"/>
                <a:buChar char="•"/>
                <a:defRPr/>
              </a:pPr>
              <a:r>
                <a:rPr lang="fr-FR" altLang="en-US" b="1" dirty="0"/>
                <a:t>Environ 4 400 sont des adultes âgés de 15 ans et plus, parmi lesquels :</a:t>
              </a:r>
              <a:endPara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  <a:p>
              <a:pPr lvl="1">
                <a:lnSpc>
                  <a:spcPct val="150000"/>
                </a:lnSpc>
                <a:spcAft>
                  <a:spcPts val="300"/>
                </a:spcAft>
              </a:pPr>
              <a:r>
                <a:rPr lang="fr-FR" altLang="en-US" sz="1400" b="1" dirty="0"/>
                <a:t>─ près de 47 % sont des femmes</a:t>
              </a:r>
            </a:p>
            <a:p>
              <a:pPr lvl="1">
                <a:lnSpc>
                  <a:spcPct val="150000"/>
                </a:lnSpc>
                <a:spcAft>
                  <a:spcPts val="300"/>
                </a:spcAft>
              </a:pPr>
              <a:r>
                <a:rPr lang="fr-FR" altLang="en-US" sz="1400" b="1" dirty="0"/>
                <a:t>─ environ 32 % sont des jeunes (15 à 24 ans)</a:t>
              </a:r>
            </a:p>
            <a:p>
              <a:pPr lvl="1">
                <a:lnSpc>
                  <a:spcPct val="150000"/>
                </a:lnSpc>
                <a:spcAft>
                  <a:spcPts val="300"/>
                </a:spcAft>
              </a:pPr>
              <a:r>
                <a:rPr lang="fr-FR" altLang="en-US" sz="1400" b="1" dirty="0"/>
                <a:t>─ environ 20% sont des jeunes femmes (15 à 24 ans)</a:t>
              </a:r>
            </a:p>
            <a:p>
              <a:pPr marR="0" lvl="1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tabLst>
                  <a:tab pos="282575" algn="l"/>
                </a:tabLst>
                <a:defRPr/>
              </a:pPr>
              <a:endPara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  <a:p>
              <a:pPr marL="454025" marR="0" lvl="1" indent="0" algn="l" defTabSz="914400" rtl="0" eaLnBrk="0" fontAlgn="base" latinLnBrk="0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82575" algn="l"/>
                </a:tabLst>
                <a:defRPr/>
              </a:pPr>
              <a:endParaRPr kumimoji="0" lang="en-US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717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eaLnBrk="1" hangingPunct="1">
                <a:defRPr/>
              </a:pPr>
              <a:r>
                <a:rPr lang="fr-FR" altLang="en-US" sz="2200" dirty="0">
                  <a:solidFill>
                    <a:prstClr val="black"/>
                  </a:solidFill>
                  <a:latin typeface="Arial Bold" charset="0"/>
                </a:rPr>
                <a:t>Environ 5 000 nouvelles infections à VIH (adultes et enfants)</a:t>
              </a:r>
            </a:p>
            <a:p>
              <a:pPr lvl="0" eaLnBrk="1" hangingPunct="1">
                <a:defRPr/>
              </a:pPr>
              <a:r>
                <a:rPr lang="fr-FR" altLang="en-US" sz="2200" dirty="0">
                  <a:solidFill>
                    <a:prstClr val="black"/>
                  </a:solidFill>
                  <a:latin typeface="Arial Bold" charset="0"/>
                </a:rPr>
                <a:t>par jour </a:t>
              </a: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E5F4FD"/>
                  </a:solidFill>
                  <a:uLnTx/>
                  <a:uFillTx/>
                  <a:latin typeface="Arial"/>
                  <a:ea typeface="ＭＳ Ｐゴシック" pitchFamily="34" charset="-128"/>
                  <a:cs typeface="+mn-cs"/>
                  <a:sym typeface="Webdings" pitchFamily="18" charset="2"/>
                </a:rPr>
                <a:t></a:t>
              </a:r>
              <a:r>
                <a:rPr kumimoji="0" lang="en-US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 </a:t>
              </a: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2018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2624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2DF048A-81D1-49FF-B3D7-12D279A8A839}"/>
              </a:ext>
            </a:extLst>
          </p:cNvPr>
          <p:cNvGrpSpPr/>
          <p:nvPr/>
        </p:nvGrpSpPr>
        <p:grpSpPr>
          <a:xfrm>
            <a:off x="606425" y="730250"/>
            <a:ext cx="9585325" cy="2859320"/>
            <a:chOff x="606425" y="730250"/>
            <a:chExt cx="9585325" cy="2859320"/>
          </a:xfrm>
        </p:grpSpPr>
        <p:sp>
          <p:nvSpPr>
            <p:cNvPr id="6146" name="Text Box 5"/>
            <p:cNvSpPr txBox="1">
              <a:spLocks noChangeArrowheads="1"/>
            </p:cNvSpPr>
            <p:nvPr/>
          </p:nvSpPr>
          <p:spPr bwMode="auto">
            <a:xfrm>
              <a:off x="1111250" y="1946043"/>
              <a:ext cx="8999538" cy="1643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marL="231775" indent="-23177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lang="fr-FR" altLang="en-US" b="1" dirty="0">
                  <a:solidFill>
                    <a:prstClr val="black"/>
                  </a:solidFill>
                  <a:latin typeface="Arial Bold" charset="0"/>
                </a:rPr>
                <a:t>Enfants vivant avec le VIH</a:t>
              </a:r>
              <a:r>
                <a:rPr kumimoji="0" lang="en-GB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	</a:t>
              </a:r>
              <a:r>
                <a:rPr kumimoji="0" lang="en-GB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1.7 million</a:t>
              </a:r>
              <a:r>
                <a:rPr kumimoji="0" lang="en-GB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	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[1.3 million–2.2 millions]</a:t>
              </a:r>
            </a:p>
            <a:p>
              <a:pPr lvl="0"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lang="fr-FR" altLang="en-US" b="1" dirty="0">
                  <a:solidFill>
                    <a:prstClr val="black"/>
                  </a:solidFill>
                  <a:latin typeface="Arial Bold" charset="0"/>
                </a:rPr>
                <a:t>Nouvelles infections à VIH en </a:t>
              </a:r>
              <a:r>
                <a:rPr kumimoji="0" lang="en-US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2018 </a:t>
              </a:r>
              <a:r>
                <a:rPr kumimoji="0" lang="en-US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	</a:t>
              </a:r>
              <a:r>
                <a:rPr kumimoji="0" lang="en-US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160 000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	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[110 000–260 000]</a:t>
              </a:r>
            </a:p>
            <a:p>
              <a:pPr lvl="0"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lang="fr-FR" altLang="en-US" b="1" dirty="0">
                  <a:solidFill>
                    <a:prstClr val="black"/>
                  </a:solidFill>
                  <a:latin typeface="Arial Bold" charset="0"/>
                </a:rPr>
                <a:t>Décès liés au sida en </a:t>
              </a:r>
              <a:r>
                <a:rPr kumimoji="0" lang="en-GB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2018</a:t>
              </a:r>
              <a:r>
                <a:rPr kumimoji="0" lang="en-US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	</a:t>
              </a:r>
              <a:r>
                <a:rPr kumimoji="0" lang="en-US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10</a:t>
              </a:r>
              <a:r>
                <a:rPr kumimoji="0" lang="en-US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0 000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	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[64 000–160 000]</a:t>
              </a:r>
            </a:p>
          </p:txBody>
        </p:sp>
        <p:sp>
          <p:nvSpPr>
            <p:cNvPr id="6147" name="Line 7"/>
            <p:cNvSpPr>
              <a:spLocks noChangeShapeType="1"/>
            </p:cNvSpPr>
            <p:nvPr/>
          </p:nvSpPr>
          <p:spPr bwMode="auto">
            <a:xfrm>
              <a:off x="1195388" y="2449513"/>
              <a:ext cx="8378825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148" name="Line 7"/>
            <p:cNvSpPr>
              <a:spLocks noChangeShapeType="1"/>
            </p:cNvSpPr>
            <p:nvPr/>
          </p:nvSpPr>
          <p:spPr bwMode="auto">
            <a:xfrm>
              <a:off x="1196975" y="3079750"/>
              <a:ext cx="8378825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14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eaLnBrk="1" hangingPunct="1">
                <a:defRPr/>
              </a:pPr>
              <a:r>
                <a:rPr lang="fr-FR" altLang="en-US" sz="2200" dirty="0">
                  <a:solidFill>
                    <a:prstClr val="black"/>
                  </a:solidFill>
                  <a:latin typeface="Arial Bold" charset="0"/>
                </a:rPr>
                <a:t>Estimations mondiales pour les enfants (&lt;15 ans) </a:t>
              </a: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E5F4FD"/>
                  </a:solidFill>
                  <a:uLnTx/>
                  <a:uFillTx/>
                  <a:latin typeface="Arial"/>
                  <a:ea typeface="ＭＳ Ｐゴシック" pitchFamily="34" charset="-128"/>
                  <a:cs typeface="+mn-cs"/>
                  <a:sym typeface="Webdings" pitchFamily="18" charset="2"/>
                </a:rPr>
                <a:t></a:t>
              </a: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E31837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  <a:sym typeface="Webdings" pitchFamily="18" charset="2"/>
                </a:rPr>
                <a:t> </a:t>
              </a:r>
              <a:r>
                <a:rPr kumimoji="0" lang="en-US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2018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17625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A9F9114-BBC2-4D5F-ADF6-C2B8E8559E5E}"/>
              </a:ext>
            </a:extLst>
          </p:cNvPr>
          <p:cNvGrpSpPr/>
          <p:nvPr/>
        </p:nvGrpSpPr>
        <p:grpSpPr>
          <a:xfrm>
            <a:off x="363600" y="730250"/>
            <a:ext cx="9828150" cy="5352106"/>
            <a:chOff x="363600" y="730250"/>
            <a:chExt cx="9828150" cy="5352106"/>
          </a:xfrm>
        </p:grpSpPr>
        <p:sp>
          <p:nvSpPr>
            <p:cNvPr id="9218" name="Rectangle 2"/>
            <p:cNvSpPr>
              <a:spLocks noChangeArrowheads="1"/>
            </p:cNvSpPr>
            <p:nvPr/>
          </p:nvSpPr>
          <p:spPr bwMode="auto">
            <a:xfrm>
              <a:off x="365124" y="5943600"/>
              <a:ext cx="9170859" cy="138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indent="1143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25000"/>
                </a:lnSpc>
              </a:pPr>
              <a:r>
                <a:rPr lang="fr-FR" altLang="en-US" sz="800" dirty="0"/>
                <a:t>Les fourchettes entourant les estimations dans ce tableau définissent les limites dans lesquelles les chiffres réels se situent, sur la base des meilleures informations disponibles. </a:t>
              </a:r>
            </a:p>
          </p:txBody>
        </p:sp>
        <p:sp>
          <p:nvSpPr>
            <p:cNvPr id="9219" name="Rectangle 62"/>
            <p:cNvSpPr>
              <a:spLocks noChangeArrowheads="1"/>
            </p:cNvSpPr>
            <p:nvPr/>
          </p:nvSpPr>
          <p:spPr bwMode="auto">
            <a:xfrm>
              <a:off x="365125" y="730250"/>
              <a:ext cx="9826625" cy="442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eaLnBrk="1" hangingPunct="1">
                <a:defRPr/>
              </a:pPr>
              <a:r>
                <a:rPr lang="fr-FR" altLang="en-US" sz="2200" dirty="0">
                  <a:solidFill>
                    <a:prstClr val="black"/>
                  </a:solidFill>
                  <a:latin typeface="Arial Bold" charset="0"/>
                </a:rPr>
                <a:t>Statistiques et caractéristiques régionales - VIH et sida </a:t>
              </a: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E5F4FD"/>
                  </a:solidFill>
                  <a:uLnTx/>
                  <a:uFillTx/>
                  <a:latin typeface="Arial"/>
                  <a:ea typeface="ＭＳ Ｐゴシック" pitchFamily="34" charset="-128"/>
                  <a:cs typeface="+mn-cs"/>
                  <a:sym typeface="Webdings" pitchFamily="18" charset="2"/>
                </a:rPr>
                <a:t></a:t>
              </a:r>
              <a:r>
                <a:rPr kumimoji="0" lang="en-US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 2018</a:t>
              </a:r>
            </a:p>
          </p:txBody>
        </p:sp>
        <p:sp>
          <p:nvSpPr>
            <p:cNvPr id="9273" name="Rectangle 6"/>
            <p:cNvSpPr>
              <a:spLocks noChangeArrowheads="1"/>
            </p:cNvSpPr>
            <p:nvPr/>
          </p:nvSpPr>
          <p:spPr bwMode="auto">
            <a:xfrm>
              <a:off x="5624561" y="1349376"/>
              <a:ext cx="1897446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fontAlgn="ctr"/>
              <a:r>
                <a:rPr lang="fr-FR" altLang="en-US" sz="1200" b="1" dirty="0"/>
                <a:t>Adultes et enfants nouvellement infectés par le VIH</a:t>
              </a:r>
            </a:p>
          </p:txBody>
        </p:sp>
        <p:sp>
          <p:nvSpPr>
            <p:cNvPr id="9274" name="Rectangle 7"/>
            <p:cNvSpPr>
              <a:spLocks noChangeArrowheads="1"/>
            </p:cNvSpPr>
            <p:nvPr/>
          </p:nvSpPr>
          <p:spPr bwMode="auto">
            <a:xfrm>
              <a:off x="3198813" y="1349375"/>
              <a:ext cx="1644650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algn="ctr" fontAlgn="ctr">
                <a:defRPr/>
              </a:pPr>
              <a:r>
                <a:rPr lang="fr-FR" altLang="en-US" sz="1200" b="1" dirty="0">
                  <a:solidFill>
                    <a:prstClr val="black"/>
                  </a:solidFill>
                </a:rPr>
                <a:t>Adultes et enfants vivant avec le VIH</a:t>
              </a:r>
            </a:p>
          </p:txBody>
        </p:sp>
        <p:sp>
          <p:nvSpPr>
            <p:cNvPr id="9275" name="Rectangle 39"/>
            <p:cNvSpPr>
              <a:spLocks noChangeArrowheads="1"/>
            </p:cNvSpPr>
            <p:nvPr/>
          </p:nvSpPr>
          <p:spPr bwMode="auto">
            <a:xfrm>
              <a:off x="8318500" y="1349375"/>
              <a:ext cx="1554163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algn="ctr" fontAlgn="ctr">
                <a:defRPr/>
              </a:pPr>
              <a:r>
                <a:rPr lang="fr-FR" altLang="en-US" sz="1200" b="1" dirty="0">
                  <a:solidFill>
                    <a:prstClr val="black"/>
                  </a:solidFill>
                </a:rPr>
                <a:t>Adultes et enfants </a:t>
              </a:r>
            </a:p>
            <a:p>
              <a:pPr lvl="0" algn="ctr" fontAlgn="ctr">
                <a:defRPr/>
              </a:pPr>
              <a:r>
                <a:rPr lang="fr-FR" altLang="en-US" sz="1200" b="1" dirty="0">
                  <a:solidFill>
                    <a:prstClr val="black"/>
                  </a:solidFill>
                </a:rPr>
                <a:t>Décès liés au Sida</a:t>
              </a:r>
              <a:endPara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9224" name="Line 7"/>
            <p:cNvSpPr>
              <a:spLocks noChangeShapeType="1"/>
            </p:cNvSpPr>
            <p:nvPr/>
          </p:nvSpPr>
          <p:spPr bwMode="auto">
            <a:xfrm>
              <a:off x="474663" y="1853397"/>
              <a:ext cx="9296400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25" name="Line 7"/>
            <p:cNvSpPr>
              <a:spLocks noChangeShapeType="1"/>
            </p:cNvSpPr>
            <p:nvPr/>
          </p:nvSpPr>
          <p:spPr bwMode="auto">
            <a:xfrm>
              <a:off x="474663" y="2278800"/>
              <a:ext cx="9296400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74663" y="2703600"/>
              <a:ext cx="9296400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27" name="Line 7"/>
            <p:cNvSpPr>
              <a:spLocks noChangeShapeType="1"/>
            </p:cNvSpPr>
            <p:nvPr/>
          </p:nvSpPr>
          <p:spPr bwMode="auto">
            <a:xfrm>
              <a:off x="474663" y="3128400"/>
              <a:ext cx="9296400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28" name="Line 7"/>
            <p:cNvSpPr>
              <a:spLocks noChangeShapeType="1"/>
            </p:cNvSpPr>
            <p:nvPr/>
          </p:nvSpPr>
          <p:spPr bwMode="auto">
            <a:xfrm>
              <a:off x="474663" y="3553200"/>
              <a:ext cx="9296400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29" name="Line 7"/>
            <p:cNvSpPr>
              <a:spLocks noChangeShapeType="1"/>
            </p:cNvSpPr>
            <p:nvPr/>
          </p:nvSpPr>
          <p:spPr bwMode="auto">
            <a:xfrm>
              <a:off x="474663" y="3978000"/>
              <a:ext cx="9296400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30" name="Line 7"/>
            <p:cNvSpPr>
              <a:spLocks noChangeShapeType="1"/>
            </p:cNvSpPr>
            <p:nvPr/>
          </p:nvSpPr>
          <p:spPr bwMode="auto">
            <a:xfrm>
              <a:off x="474663" y="4827600"/>
              <a:ext cx="9296400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31" name="Line 7"/>
            <p:cNvSpPr>
              <a:spLocks noChangeShapeType="1"/>
            </p:cNvSpPr>
            <p:nvPr/>
          </p:nvSpPr>
          <p:spPr bwMode="auto">
            <a:xfrm>
              <a:off x="474663" y="5255543"/>
              <a:ext cx="9296400" cy="0"/>
            </a:xfrm>
            <a:prstGeom prst="line">
              <a:avLst/>
            </a:prstGeom>
            <a:ln>
              <a:solidFill>
                <a:srgbClr val="C2E5FA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32" name="Line 74"/>
            <p:cNvSpPr>
              <a:spLocks noChangeShapeType="1"/>
            </p:cNvSpPr>
            <p:nvPr/>
          </p:nvSpPr>
          <p:spPr bwMode="auto">
            <a:xfrm>
              <a:off x="3152775" y="1405927"/>
              <a:ext cx="0" cy="4320186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33" name="Line 75"/>
            <p:cNvSpPr>
              <a:spLocks noChangeShapeType="1"/>
            </p:cNvSpPr>
            <p:nvPr/>
          </p:nvSpPr>
          <p:spPr bwMode="auto">
            <a:xfrm>
              <a:off x="5215508" y="1405927"/>
              <a:ext cx="0" cy="4320186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34" name="Line 77"/>
            <p:cNvSpPr>
              <a:spLocks noChangeShapeType="1"/>
            </p:cNvSpPr>
            <p:nvPr/>
          </p:nvSpPr>
          <p:spPr bwMode="auto">
            <a:xfrm>
              <a:off x="7879804" y="1400539"/>
              <a:ext cx="0" cy="4320186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69" name="Rectangle 3"/>
            <p:cNvSpPr>
              <a:spLocks noChangeArrowheads="1"/>
            </p:cNvSpPr>
            <p:nvPr/>
          </p:nvSpPr>
          <p:spPr bwMode="auto">
            <a:xfrm>
              <a:off x="365125" y="5309545"/>
              <a:ext cx="2741613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TOTAL</a:t>
              </a:r>
            </a:p>
          </p:txBody>
        </p:sp>
        <p:sp>
          <p:nvSpPr>
            <p:cNvPr id="9270" name="Rectangle 4"/>
            <p:cNvSpPr>
              <a:spLocks noChangeArrowheads="1"/>
            </p:cNvSpPr>
            <p:nvPr/>
          </p:nvSpPr>
          <p:spPr bwMode="auto">
            <a:xfrm>
              <a:off x="3214800" y="5309545"/>
              <a:ext cx="1644650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rIns="18288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37.9 millions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[32.7 million–44.0 million]</a:t>
              </a:r>
            </a:p>
          </p:txBody>
        </p:sp>
        <p:sp>
          <p:nvSpPr>
            <p:cNvPr id="9271" name="Rectangle 5"/>
            <p:cNvSpPr>
              <a:spLocks noChangeArrowheads="1"/>
            </p:cNvSpPr>
            <p:nvPr/>
          </p:nvSpPr>
          <p:spPr bwMode="auto">
            <a:xfrm>
              <a:off x="5639023" y="5309545"/>
              <a:ext cx="1736725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1.7 million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[1.4 million–2.3 millions]</a:t>
              </a:r>
            </a:p>
          </p:txBody>
        </p:sp>
        <p:sp>
          <p:nvSpPr>
            <p:cNvPr id="9272" name="Rectangle 38"/>
            <p:cNvSpPr>
              <a:spLocks noChangeArrowheads="1"/>
            </p:cNvSpPr>
            <p:nvPr/>
          </p:nvSpPr>
          <p:spPr bwMode="auto">
            <a:xfrm>
              <a:off x="8244000" y="5309545"/>
              <a:ext cx="1554163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770 000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[570 000–1.1 million]</a:t>
              </a:r>
            </a:p>
          </p:txBody>
        </p:sp>
        <p:sp>
          <p:nvSpPr>
            <p:cNvPr id="9262" name="Rectangle 10"/>
            <p:cNvSpPr>
              <a:spLocks noChangeArrowheads="1"/>
            </p:cNvSpPr>
            <p:nvPr/>
          </p:nvSpPr>
          <p:spPr bwMode="auto">
            <a:xfrm>
              <a:off x="365125" y="27576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fr-FR" altLang="en-US" sz="1300" b="1" dirty="0"/>
                <a:t>Moyen-Orient et Afrique du Nord</a:t>
              </a:r>
            </a:p>
          </p:txBody>
        </p:sp>
        <p:sp>
          <p:nvSpPr>
            <p:cNvPr id="9263" name="Rectangle 19"/>
            <p:cNvSpPr>
              <a:spLocks noChangeArrowheads="1"/>
            </p:cNvSpPr>
            <p:nvPr/>
          </p:nvSpPr>
          <p:spPr bwMode="auto">
            <a:xfrm>
              <a:off x="3214800" y="27576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240 000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[160 000–390 000]</a:t>
              </a:r>
            </a:p>
          </p:txBody>
        </p:sp>
        <p:sp>
          <p:nvSpPr>
            <p:cNvPr id="9264" name="Rectangle 24"/>
            <p:cNvSpPr>
              <a:spLocks noChangeArrowheads="1"/>
            </p:cNvSpPr>
            <p:nvPr/>
          </p:nvSpPr>
          <p:spPr bwMode="auto">
            <a:xfrm>
              <a:off x="5639023" y="27576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[8500–40 000]</a:t>
              </a:r>
            </a:p>
          </p:txBody>
        </p:sp>
        <p:sp>
          <p:nvSpPr>
            <p:cNvPr id="9265" name="Rectangle 41"/>
            <p:cNvSpPr>
              <a:spLocks noChangeArrowheads="1"/>
            </p:cNvSpPr>
            <p:nvPr/>
          </p:nvSpPr>
          <p:spPr bwMode="auto">
            <a:xfrm>
              <a:off x="8244000" y="27576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8400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[4800–14 000]</a:t>
              </a:r>
            </a:p>
          </p:txBody>
        </p:sp>
        <p:sp>
          <p:nvSpPr>
            <p:cNvPr id="9258" name="Rectangle 12"/>
            <p:cNvSpPr>
              <a:spLocks noChangeArrowheads="1"/>
            </p:cNvSpPr>
            <p:nvPr/>
          </p:nvSpPr>
          <p:spPr bwMode="auto">
            <a:xfrm>
              <a:off x="365125" y="31824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fr-FR" altLang="en-US" sz="1300" b="1" dirty="0"/>
                <a:t>Asie et Pacifique</a:t>
              </a:r>
            </a:p>
          </p:txBody>
        </p:sp>
        <p:sp>
          <p:nvSpPr>
            <p:cNvPr id="9259" name="Rectangle 20"/>
            <p:cNvSpPr>
              <a:spLocks noChangeArrowheads="1"/>
            </p:cNvSpPr>
            <p:nvPr/>
          </p:nvSpPr>
          <p:spPr bwMode="auto">
            <a:xfrm>
              <a:off x="3214800" y="31824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5.9 million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[5.1 millions–7.1 millions]</a:t>
              </a:r>
            </a:p>
          </p:txBody>
        </p:sp>
        <p:sp>
          <p:nvSpPr>
            <p:cNvPr id="9260" name="Rectangle 25"/>
            <p:cNvSpPr>
              <a:spLocks noChangeArrowheads="1"/>
            </p:cNvSpPr>
            <p:nvPr/>
          </p:nvSpPr>
          <p:spPr bwMode="auto">
            <a:xfrm>
              <a:off x="5639023" y="31824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310 000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[270 000–380 000]</a:t>
              </a:r>
            </a:p>
          </p:txBody>
        </p:sp>
        <p:sp>
          <p:nvSpPr>
            <p:cNvPr id="9261" name="Rectangle 42"/>
            <p:cNvSpPr>
              <a:spLocks noChangeArrowheads="1"/>
            </p:cNvSpPr>
            <p:nvPr/>
          </p:nvSpPr>
          <p:spPr bwMode="auto">
            <a:xfrm>
              <a:off x="8244000" y="31824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200 000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[160 000–290 000]</a:t>
              </a:r>
            </a:p>
          </p:txBody>
        </p:sp>
        <p:sp>
          <p:nvSpPr>
            <p:cNvPr id="9254" name="Rectangle 14"/>
            <p:cNvSpPr>
              <a:spLocks noChangeArrowheads="1"/>
            </p:cNvSpPr>
            <p:nvPr/>
          </p:nvSpPr>
          <p:spPr bwMode="auto">
            <a:xfrm>
              <a:off x="365125" y="44568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fr-FR" altLang="en-US" sz="1300" b="1" dirty="0"/>
                <a:t>Europe de l’Est et Asie centrale</a:t>
              </a:r>
            </a:p>
          </p:txBody>
        </p:sp>
        <p:sp>
          <p:nvSpPr>
            <p:cNvPr id="9255" name="Rectangle 21"/>
            <p:cNvSpPr>
              <a:spLocks noChangeArrowheads="1"/>
            </p:cNvSpPr>
            <p:nvPr/>
          </p:nvSpPr>
          <p:spPr bwMode="auto">
            <a:xfrm>
              <a:off x="3214800" y="44568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1.7 million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[1.5 million–1.9 million]</a:t>
              </a:r>
            </a:p>
          </p:txBody>
        </p:sp>
        <p:sp>
          <p:nvSpPr>
            <p:cNvPr id="9256" name="Rectangle 26"/>
            <p:cNvSpPr>
              <a:spLocks noChangeArrowheads="1"/>
            </p:cNvSpPr>
            <p:nvPr/>
          </p:nvSpPr>
          <p:spPr bwMode="auto">
            <a:xfrm>
              <a:off x="5639023" y="44568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150 000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[140 000–160 000]</a:t>
              </a:r>
            </a:p>
          </p:txBody>
        </p:sp>
        <p:sp>
          <p:nvSpPr>
            <p:cNvPr id="9257" name="Rectangle 43"/>
            <p:cNvSpPr>
              <a:spLocks noChangeArrowheads="1"/>
            </p:cNvSpPr>
            <p:nvPr/>
          </p:nvSpPr>
          <p:spPr bwMode="auto">
            <a:xfrm>
              <a:off x="8244000" y="44568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38 000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[28 000–48 000]</a:t>
              </a:r>
            </a:p>
          </p:txBody>
        </p:sp>
        <p:sp>
          <p:nvSpPr>
            <p:cNvPr id="9250" name="Rectangle 9"/>
            <p:cNvSpPr>
              <a:spLocks noChangeArrowheads="1"/>
            </p:cNvSpPr>
            <p:nvPr/>
          </p:nvSpPr>
          <p:spPr bwMode="auto">
            <a:xfrm>
              <a:off x="365125" y="23328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fontAlgn="ctr"/>
              <a:r>
                <a:rPr lang="fr-FR" altLang="en-US" sz="1300" b="1" dirty="0"/>
                <a:t>Afrique de l'Ouest et du Centre</a:t>
              </a:r>
              <a:endParaRPr lang="fr-FR" altLang="en-US" sz="1300" dirty="0"/>
            </a:p>
          </p:txBody>
        </p:sp>
        <p:sp>
          <p:nvSpPr>
            <p:cNvPr id="9251" name="Rectangle 28"/>
            <p:cNvSpPr>
              <a:spLocks noChangeArrowheads="1"/>
            </p:cNvSpPr>
            <p:nvPr/>
          </p:nvSpPr>
          <p:spPr bwMode="auto">
            <a:xfrm>
              <a:off x="3214800" y="23328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5.0 million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[4.0 million–6.3 million]</a:t>
              </a:r>
            </a:p>
          </p:txBody>
        </p:sp>
        <p:sp>
          <p:nvSpPr>
            <p:cNvPr id="9252" name="Rectangle 33"/>
            <p:cNvSpPr>
              <a:spLocks noChangeArrowheads="1"/>
            </p:cNvSpPr>
            <p:nvPr/>
          </p:nvSpPr>
          <p:spPr bwMode="auto">
            <a:xfrm>
              <a:off x="5639023" y="23328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280 000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[180 000–420 000]</a:t>
              </a:r>
            </a:p>
          </p:txBody>
        </p:sp>
        <p:sp>
          <p:nvSpPr>
            <p:cNvPr id="9253" name="Rectangle 45"/>
            <p:cNvSpPr>
              <a:spLocks noChangeArrowheads="1"/>
            </p:cNvSpPr>
            <p:nvPr/>
          </p:nvSpPr>
          <p:spPr bwMode="auto">
            <a:xfrm>
              <a:off x="8244000" y="23328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160 000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[110 00–230 000]</a:t>
              </a:r>
            </a:p>
          </p:txBody>
        </p:sp>
        <p:sp>
          <p:nvSpPr>
            <p:cNvPr id="9243" name="Rectangle 15"/>
            <p:cNvSpPr>
              <a:spLocks noChangeArrowheads="1"/>
            </p:cNvSpPr>
            <p:nvPr/>
          </p:nvSpPr>
          <p:spPr bwMode="auto">
            <a:xfrm>
              <a:off x="365125" y="48816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Western and central Europe and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North America</a:t>
              </a:r>
            </a:p>
          </p:txBody>
        </p:sp>
        <p:sp>
          <p:nvSpPr>
            <p:cNvPr id="9244" name="Rectangle 31"/>
            <p:cNvSpPr>
              <a:spLocks noChangeArrowheads="1"/>
            </p:cNvSpPr>
            <p:nvPr/>
          </p:nvSpPr>
          <p:spPr bwMode="auto">
            <a:xfrm>
              <a:off x="3214800" y="48816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2.2 millions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[1.9 million–2.4 million]</a:t>
              </a:r>
            </a:p>
          </p:txBody>
        </p:sp>
        <p:sp>
          <p:nvSpPr>
            <p:cNvPr id="9245" name="Rectangle 36"/>
            <p:cNvSpPr>
              <a:spLocks noChangeArrowheads="1"/>
            </p:cNvSpPr>
            <p:nvPr/>
          </p:nvSpPr>
          <p:spPr bwMode="auto">
            <a:xfrm>
              <a:off x="5639023" y="48816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68 000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[58 000–77 000]</a:t>
              </a:r>
            </a:p>
          </p:txBody>
        </p:sp>
        <p:sp>
          <p:nvSpPr>
            <p:cNvPr id="9246" name="Rectangle 48"/>
            <p:cNvSpPr>
              <a:spLocks noChangeArrowheads="1"/>
            </p:cNvSpPr>
            <p:nvPr/>
          </p:nvSpPr>
          <p:spPr bwMode="auto">
            <a:xfrm>
              <a:off x="8244000" y="48816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13 000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[9400–16 000]</a:t>
              </a:r>
            </a:p>
          </p:txBody>
        </p:sp>
        <p:sp>
          <p:nvSpPr>
            <p:cNvPr id="9266" name="Rectangle 8"/>
            <p:cNvSpPr>
              <a:spLocks noChangeArrowheads="1"/>
            </p:cNvSpPr>
            <p:nvPr/>
          </p:nvSpPr>
          <p:spPr bwMode="auto">
            <a:xfrm>
              <a:off x="365125" y="19080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fontAlgn="ctr">
                <a:defRPr/>
              </a:pPr>
              <a:r>
                <a:rPr lang="fr-FR" altLang="en-US" sz="1300" b="1" dirty="0">
                  <a:solidFill>
                    <a:prstClr val="black"/>
                  </a:solidFill>
                </a:rPr>
                <a:t>Afrique de l'Est et du Sud</a:t>
              </a:r>
            </a:p>
          </p:txBody>
        </p:sp>
        <p:sp>
          <p:nvSpPr>
            <p:cNvPr id="9267" name="Rectangle 18"/>
            <p:cNvSpPr>
              <a:spLocks noChangeArrowheads="1"/>
            </p:cNvSpPr>
            <p:nvPr/>
          </p:nvSpPr>
          <p:spPr bwMode="auto">
            <a:xfrm>
              <a:off x="3214800" y="19080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20.6 millions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[18.2 millions–23.2 millions]</a:t>
              </a:r>
            </a:p>
          </p:txBody>
        </p:sp>
        <p:sp>
          <p:nvSpPr>
            <p:cNvPr id="9268" name="Rectangle 23"/>
            <p:cNvSpPr>
              <a:spLocks noChangeArrowheads="1"/>
            </p:cNvSpPr>
            <p:nvPr/>
          </p:nvSpPr>
          <p:spPr bwMode="auto">
            <a:xfrm>
              <a:off x="5639023" y="19080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800 000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[620 000–1.0 million]</a:t>
              </a:r>
            </a:p>
          </p:txBody>
        </p:sp>
        <p:sp>
          <p:nvSpPr>
            <p:cNvPr id="9221" name="Rectangle 41"/>
            <p:cNvSpPr>
              <a:spLocks noChangeArrowheads="1"/>
            </p:cNvSpPr>
            <p:nvPr/>
          </p:nvSpPr>
          <p:spPr bwMode="auto">
            <a:xfrm>
              <a:off x="8269288" y="1908238"/>
              <a:ext cx="1554162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310 000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[230 000–400 000]</a:t>
              </a:r>
            </a:p>
          </p:txBody>
        </p:sp>
        <p:sp>
          <p:nvSpPr>
            <p:cNvPr id="9247" name="Rectangle 13"/>
            <p:cNvSpPr>
              <a:spLocks noChangeArrowheads="1"/>
            </p:cNvSpPr>
            <p:nvPr/>
          </p:nvSpPr>
          <p:spPr bwMode="auto">
            <a:xfrm>
              <a:off x="365125" y="36072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fontAlgn="ctr"/>
              <a:r>
                <a:rPr lang="fr-FR" altLang="en-US" sz="1300" b="1" dirty="0"/>
                <a:t>Amérique latine </a:t>
              </a:r>
              <a:endParaRPr lang="fr-FR" altLang="en-US" sz="1300" dirty="0"/>
            </a:p>
          </p:txBody>
        </p:sp>
        <p:sp>
          <p:nvSpPr>
            <p:cNvPr id="9248" name="Rectangle 30"/>
            <p:cNvSpPr>
              <a:spLocks noChangeArrowheads="1"/>
            </p:cNvSpPr>
            <p:nvPr/>
          </p:nvSpPr>
          <p:spPr bwMode="auto">
            <a:xfrm>
              <a:off x="3214800" y="36072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1.9 million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[1.6 million–2.4 millions]</a:t>
              </a:r>
            </a:p>
          </p:txBody>
        </p:sp>
        <p:sp>
          <p:nvSpPr>
            <p:cNvPr id="9249" name="Rectangle 35"/>
            <p:cNvSpPr>
              <a:spLocks noChangeArrowheads="1"/>
            </p:cNvSpPr>
            <p:nvPr/>
          </p:nvSpPr>
          <p:spPr bwMode="auto">
            <a:xfrm>
              <a:off x="5639023" y="36072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100 000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[79 000–130 000]</a:t>
              </a:r>
            </a:p>
          </p:txBody>
        </p:sp>
        <p:sp>
          <p:nvSpPr>
            <p:cNvPr id="9222" name="Rectangle 43"/>
            <p:cNvSpPr>
              <a:spLocks noChangeArrowheads="1"/>
            </p:cNvSpPr>
            <p:nvPr/>
          </p:nvSpPr>
          <p:spPr bwMode="auto">
            <a:xfrm>
              <a:off x="8239125" y="3608042"/>
              <a:ext cx="1554163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35 000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[25 000–46 000]</a:t>
              </a:r>
            </a:p>
          </p:txBody>
        </p:sp>
        <p:sp>
          <p:nvSpPr>
            <p:cNvPr id="67" name="Line 7"/>
            <p:cNvSpPr>
              <a:spLocks noChangeShapeType="1"/>
            </p:cNvSpPr>
            <p:nvPr/>
          </p:nvSpPr>
          <p:spPr bwMode="auto">
            <a:xfrm>
              <a:off x="475200" y="4402800"/>
              <a:ext cx="9296400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9" name="Rectangle 13"/>
            <p:cNvSpPr>
              <a:spLocks noChangeArrowheads="1"/>
            </p:cNvSpPr>
            <p:nvPr/>
          </p:nvSpPr>
          <p:spPr bwMode="auto">
            <a:xfrm>
              <a:off x="363600" y="40320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fontAlgn="ctr"/>
              <a:r>
                <a:rPr lang="fr-FR" altLang="en-US" sz="1300" b="1" dirty="0"/>
                <a:t>Caraïbes </a:t>
              </a:r>
              <a:endParaRPr lang="fr-FR" altLang="en-US" sz="1300" dirty="0"/>
            </a:p>
          </p:txBody>
        </p:sp>
        <p:sp>
          <p:nvSpPr>
            <p:cNvPr id="70" name="Rectangle 30"/>
            <p:cNvSpPr>
              <a:spLocks noChangeArrowheads="1"/>
            </p:cNvSpPr>
            <p:nvPr/>
          </p:nvSpPr>
          <p:spPr bwMode="auto">
            <a:xfrm>
              <a:off x="3213275" y="40320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340 000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[290 000–390 000]</a:t>
              </a:r>
            </a:p>
          </p:txBody>
        </p:sp>
        <p:sp>
          <p:nvSpPr>
            <p:cNvPr id="71" name="Rectangle 35"/>
            <p:cNvSpPr>
              <a:spLocks noChangeArrowheads="1"/>
            </p:cNvSpPr>
            <p:nvPr/>
          </p:nvSpPr>
          <p:spPr bwMode="auto">
            <a:xfrm>
              <a:off x="5637498" y="40320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16 000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[11 000–24 000]</a:t>
              </a:r>
            </a:p>
          </p:txBody>
        </p:sp>
        <p:sp>
          <p:nvSpPr>
            <p:cNvPr id="72" name="Rectangle 43"/>
            <p:cNvSpPr>
              <a:spLocks noChangeArrowheads="1"/>
            </p:cNvSpPr>
            <p:nvPr/>
          </p:nvSpPr>
          <p:spPr bwMode="auto">
            <a:xfrm>
              <a:off x="8237600" y="4032842"/>
              <a:ext cx="1554163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6700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[5100–9100]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E613C69-D213-4EF9-BABC-FBAE4975718B}"/>
              </a:ext>
            </a:extLst>
          </p:cNvPr>
          <p:cNvGrpSpPr/>
          <p:nvPr/>
        </p:nvGrpSpPr>
        <p:grpSpPr>
          <a:xfrm>
            <a:off x="606425" y="730250"/>
            <a:ext cx="9585325" cy="4908138"/>
            <a:chOff x="606425" y="730250"/>
            <a:chExt cx="9585325" cy="4908138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2E873E19-577F-45F9-A8AD-F556DE2B4F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80000" y="1620000"/>
              <a:ext cx="6480610" cy="3243353"/>
            </a:xfrm>
            <a:prstGeom prst="rect">
              <a:avLst/>
            </a:prstGeom>
          </p:spPr>
        </p:pic>
        <p:sp>
          <p:nvSpPr>
            <p:cNvPr id="1025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7540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eaLnBrk="1" hangingPunct="1">
                <a:defRPr/>
              </a:pPr>
              <a:r>
                <a:rPr lang="fr-FR" altLang="en-US" sz="2100" dirty="0">
                  <a:latin typeface="Arial Bold" charset="0"/>
                </a:rPr>
                <a:t>Estimation du nombre d’adultes et d’enfants vivant avec le VIH </a:t>
              </a:r>
              <a:r>
                <a:rPr lang="en-US" altLang="en-US" sz="2200" b="1" dirty="0">
                  <a:solidFill>
                    <a:srgbClr val="E5F4FD"/>
                  </a:solidFill>
                  <a:latin typeface="Arial"/>
                  <a:sym typeface="Webdings" pitchFamily="18" charset="2"/>
                </a:rPr>
                <a:t></a:t>
              </a:r>
              <a:r>
                <a:rPr kumimoji="0" lang="en-US" altLang="en-US" sz="2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 1990–2018 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412000" y="5040000"/>
              <a:ext cx="4817344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altLang="en-US" sz="13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Estimation du nombre d’adultes et d’enfants vivant avec le VIH</a:t>
              </a:r>
              <a:endParaRPr lang="fr-FR" sz="13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2052000" y="5193888"/>
              <a:ext cx="270000" cy="1"/>
            </a:xfrm>
            <a:prstGeom prst="line">
              <a:avLst/>
            </a:prstGeom>
            <a:ln w="63500">
              <a:solidFill>
                <a:srgbClr val="009DE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412000" y="5346000"/>
              <a:ext cx="15584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3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Plage d’incertitude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2052000" y="5418000"/>
              <a:ext cx="270000" cy="144000"/>
            </a:xfrm>
            <a:prstGeom prst="rect">
              <a:avLst/>
            </a:prstGeom>
            <a:solidFill>
              <a:srgbClr val="E5F4FD"/>
            </a:solidFill>
            <a:ln w="12700">
              <a:solidFill>
                <a:srgbClr val="DCEFF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3302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4528A721-856D-4583-ADFE-DB1574C15594}"/>
              </a:ext>
            </a:extLst>
          </p:cNvPr>
          <p:cNvGrpSpPr/>
          <p:nvPr/>
        </p:nvGrpSpPr>
        <p:grpSpPr>
          <a:xfrm>
            <a:off x="606425" y="730250"/>
            <a:ext cx="9585325" cy="4908138"/>
            <a:chOff x="606425" y="730250"/>
            <a:chExt cx="9585325" cy="4908138"/>
          </a:xfrm>
        </p:grpSpPr>
        <p:sp>
          <p:nvSpPr>
            <p:cNvPr id="1025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eaLnBrk="1" hangingPunct="1">
                <a:defRPr/>
              </a:pPr>
              <a:r>
                <a:rPr lang="fr-FR" altLang="en-US" sz="2100" dirty="0">
                  <a:solidFill>
                    <a:prstClr val="black"/>
                  </a:solidFill>
                  <a:latin typeface="Arial Bold" charset="0"/>
                </a:rPr>
                <a:t>Adultes et enfants nouvellement infectés par le VIH</a:t>
              </a:r>
              <a:r>
                <a:rPr lang="en-US" altLang="en-US" sz="2200" b="1" dirty="0">
                  <a:solidFill>
                    <a:srgbClr val="E5F4FD"/>
                  </a:solidFill>
                  <a:latin typeface="Arial"/>
                  <a:sym typeface="Webdings" pitchFamily="18" charset="2"/>
                </a:rPr>
                <a:t></a:t>
              </a:r>
              <a:r>
                <a:rPr kumimoji="0" lang="en-US" altLang="en-US" sz="2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 1990–2018 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2767511-6B44-4BC6-834D-E179B4A291C2}"/>
                </a:ext>
              </a:extLst>
            </p:cNvPr>
            <p:cNvSpPr txBox="1"/>
            <p:nvPr/>
          </p:nvSpPr>
          <p:spPr>
            <a:xfrm>
              <a:off x="2412000" y="5040000"/>
              <a:ext cx="3972562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>
                <a:defRPr/>
              </a:pPr>
              <a:r>
                <a:rPr lang="fr-FR" altLang="en-US" sz="13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/>
                </a:rPr>
                <a:t>Adultes et enfants nouvellement infectés par le VIH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373534E-E46D-48B4-94F6-7326E4D506C4}"/>
                </a:ext>
              </a:extLst>
            </p:cNvPr>
            <p:cNvCxnSpPr/>
            <p:nvPr/>
          </p:nvCxnSpPr>
          <p:spPr>
            <a:xfrm>
              <a:off x="2052000" y="5193888"/>
              <a:ext cx="270000" cy="1"/>
            </a:xfrm>
            <a:prstGeom prst="line">
              <a:avLst/>
            </a:prstGeom>
            <a:ln w="63500">
              <a:solidFill>
                <a:srgbClr val="009DE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94208D3-A0B0-4883-A586-B0538DBD8557}"/>
                </a:ext>
              </a:extLst>
            </p:cNvPr>
            <p:cNvSpPr txBox="1"/>
            <p:nvPr/>
          </p:nvSpPr>
          <p:spPr>
            <a:xfrm>
              <a:off x="2412000" y="5346000"/>
              <a:ext cx="15584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>
                <a:defRPr/>
              </a:pPr>
              <a:r>
                <a:rPr lang="en-GB" sz="1300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/>
                </a:rPr>
                <a:t>Plage</a:t>
              </a:r>
              <a:r>
                <a:rPr lang="en-GB" sz="13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/>
                </a:rPr>
                <a:t> </a:t>
              </a:r>
              <a:r>
                <a:rPr lang="en-GB" sz="1300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/>
                </a:rPr>
                <a:t>d’incertitude</a:t>
              </a:r>
              <a:endParaRPr lang="en-GB" sz="1300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D484EAD-1B0E-4200-8D23-2917A5CE2680}"/>
                </a:ext>
              </a:extLst>
            </p:cNvPr>
            <p:cNvSpPr/>
            <p:nvPr/>
          </p:nvSpPr>
          <p:spPr>
            <a:xfrm>
              <a:off x="2052000" y="5418000"/>
              <a:ext cx="270000" cy="144000"/>
            </a:xfrm>
            <a:prstGeom prst="rect">
              <a:avLst/>
            </a:prstGeom>
            <a:solidFill>
              <a:srgbClr val="E5F4FD"/>
            </a:solidFill>
            <a:ln w="12700">
              <a:solidFill>
                <a:srgbClr val="DCEFF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AF8CF667-7163-4547-A53E-ECD9035F44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80000" y="1620000"/>
              <a:ext cx="6480610" cy="3243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63293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933275C-C07A-4937-A609-7FEB84AC440F}"/>
              </a:ext>
            </a:extLst>
          </p:cNvPr>
          <p:cNvGrpSpPr/>
          <p:nvPr/>
        </p:nvGrpSpPr>
        <p:grpSpPr>
          <a:xfrm>
            <a:off x="606425" y="730250"/>
            <a:ext cx="9585325" cy="4908138"/>
            <a:chOff x="606425" y="730250"/>
            <a:chExt cx="9585325" cy="4908138"/>
          </a:xfrm>
        </p:grpSpPr>
        <p:sp>
          <p:nvSpPr>
            <p:cNvPr id="1025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eaLnBrk="1" hangingPunct="1">
                <a:defRPr/>
              </a:pPr>
              <a:r>
                <a:rPr lang="fr-FR" altLang="en-US" sz="2100" dirty="0">
                  <a:solidFill>
                    <a:prstClr val="black"/>
                  </a:solidFill>
                  <a:latin typeface="Arial Bold" charset="0"/>
                </a:rPr>
                <a:t>Décès d’adultes et d’enfants liés au Sida </a:t>
              </a:r>
              <a:r>
                <a:rPr lang="en-US" altLang="en-US" sz="2200" b="1" dirty="0">
                  <a:solidFill>
                    <a:srgbClr val="E5F4FD"/>
                  </a:solidFill>
                  <a:latin typeface="Arial"/>
                  <a:sym typeface="Webdings" pitchFamily="18" charset="2"/>
                </a:rPr>
                <a:t></a:t>
              </a:r>
              <a:r>
                <a:rPr kumimoji="0" lang="en-US" altLang="en-US" sz="2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 1990–2018 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9B7B572-DBF1-4234-AA48-9F729F447A04}"/>
                </a:ext>
              </a:extLst>
            </p:cNvPr>
            <p:cNvSpPr txBox="1"/>
            <p:nvPr/>
          </p:nvSpPr>
          <p:spPr>
            <a:xfrm>
              <a:off x="2412000" y="5040000"/>
              <a:ext cx="3191899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>
                <a:defRPr/>
              </a:pPr>
              <a:r>
                <a:rPr lang="fr-FR" altLang="en-US" sz="13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/>
                </a:rPr>
                <a:t>Décès d’adultes et d’enfants liés au Sida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0480951-06E6-4D5D-902C-4015BE6A548E}"/>
                </a:ext>
              </a:extLst>
            </p:cNvPr>
            <p:cNvCxnSpPr/>
            <p:nvPr/>
          </p:nvCxnSpPr>
          <p:spPr>
            <a:xfrm>
              <a:off x="2052000" y="5193888"/>
              <a:ext cx="270000" cy="1"/>
            </a:xfrm>
            <a:prstGeom prst="line">
              <a:avLst/>
            </a:prstGeom>
            <a:ln w="63500">
              <a:solidFill>
                <a:srgbClr val="009DE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F181CFB-4135-4664-85F6-72FD93C8B72F}"/>
                </a:ext>
              </a:extLst>
            </p:cNvPr>
            <p:cNvSpPr txBox="1"/>
            <p:nvPr/>
          </p:nvSpPr>
          <p:spPr>
            <a:xfrm>
              <a:off x="2412000" y="5346000"/>
              <a:ext cx="15584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>
                <a:defRPr/>
              </a:pPr>
              <a:r>
                <a:rPr lang="en-GB" sz="1300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/>
                </a:rPr>
                <a:t>Plage</a:t>
              </a:r>
              <a:r>
                <a:rPr lang="en-GB" sz="13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/>
                </a:rPr>
                <a:t> </a:t>
              </a:r>
              <a:r>
                <a:rPr lang="en-GB" sz="1300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/>
                </a:rPr>
                <a:t>d’incertitude</a:t>
              </a:r>
              <a:endParaRPr lang="en-GB" sz="1300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915F8E6-A41C-4E59-BE27-B5CCBAF394A2}"/>
                </a:ext>
              </a:extLst>
            </p:cNvPr>
            <p:cNvSpPr/>
            <p:nvPr/>
          </p:nvSpPr>
          <p:spPr>
            <a:xfrm>
              <a:off x="2052000" y="5418000"/>
              <a:ext cx="270000" cy="144000"/>
            </a:xfrm>
            <a:prstGeom prst="rect">
              <a:avLst/>
            </a:prstGeom>
            <a:solidFill>
              <a:srgbClr val="E5F4FD"/>
            </a:solidFill>
            <a:ln w="12700">
              <a:solidFill>
                <a:srgbClr val="DCEFF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89D170F8-1012-432F-A94B-6194DB4F58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80000" y="1620000"/>
              <a:ext cx="6480610" cy="3243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9875755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UNAIDS Ocean">
      <a:dk1>
        <a:sysClr val="windowText" lastClr="000000"/>
      </a:dk1>
      <a:lt1>
        <a:sysClr val="window" lastClr="FFFFFF"/>
      </a:lt1>
      <a:dk2>
        <a:srgbClr val="70C8BE"/>
      </a:dk2>
      <a:lt2>
        <a:srgbClr val="D8D5CF"/>
      </a:lt2>
      <a:accent1>
        <a:srgbClr val="70C8BE"/>
      </a:accent1>
      <a:accent2>
        <a:srgbClr val="E31837"/>
      </a:accent2>
      <a:accent3>
        <a:srgbClr val="00A99A"/>
      </a:accent3>
      <a:accent4>
        <a:srgbClr val="78BCC1"/>
      </a:accent4>
      <a:accent5>
        <a:srgbClr val="63CDF6"/>
      </a:accent5>
      <a:accent6>
        <a:srgbClr val="CDC884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EE13CC5E778A49AC92FD5E9EA9DE44" ma:contentTypeVersion="10" ma:contentTypeDescription="Create a new document." ma:contentTypeScope="" ma:versionID="6a918e26bd2c4f1cec9349e42d1f5561">
  <xsd:schema xmlns:xsd="http://www.w3.org/2001/XMLSchema" xmlns:xs="http://www.w3.org/2001/XMLSchema" xmlns:p="http://schemas.microsoft.com/office/2006/metadata/properties" xmlns:ns2="a7197181-efc1-42f5-b058-02cc8b9e7a28" xmlns:ns3="6034ea42-cc56-4b5c-b72b-8ca3661c6ee8" targetNamespace="http://schemas.microsoft.com/office/2006/metadata/properties" ma:root="true" ma:fieldsID="f0c1550fd8dd24317a065183b24691ce" ns2:_="" ns3:_="">
    <xsd:import namespace="a7197181-efc1-42f5-b058-02cc8b9e7a28"/>
    <xsd:import namespace="6034ea42-cc56-4b5c-b72b-8ca3661c6e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197181-efc1-42f5-b058-02cc8b9e7a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34ea42-cc56-4b5c-b72b-8ca3661c6ee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56C3AE64-3A65-496C-9A01-CDCAEF02489E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93E74733-972D-4CD3-8F5C-248DF96D864F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01008649-C3F8-48E6-BE84-4178C35C743D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1D090D37-7665-4BEC-9FD2-19990F45C63B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ED937FCB-EBD4-4FB3-8E55-F6520624F9A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DF9F09-1C67-411C-8390-69F45FDE68EC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4CEE770C-6D29-4D6B-BA98-18455F742BA5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6A796567-3D7E-4144-BCE2-D36437566A83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8E1AAE0A-8786-4129-8F63-6364D84FA54E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7A1F6696-EC23-49D6-8E8F-CDC09AE4631F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6034ea42-cc56-4b5c-b72b-8ca3661c6ee8"/>
    <ds:schemaRef ds:uri="a7197181-efc1-42f5-b058-02cc8b9e7a28"/>
    <ds:schemaRef ds:uri="http://www.w3.org/XML/1998/namespace"/>
    <ds:schemaRef ds:uri="http://purl.org/dc/dcmitype/"/>
  </ds:schemaRefs>
</ds:datastoreItem>
</file>

<file path=customXml/itemProps7.xml><?xml version="1.0" encoding="utf-8"?>
<ds:datastoreItem xmlns:ds="http://schemas.openxmlformats.org/officeDocument/2006/customXml" ds:itemID="{27D04CAE-4E38-48CA-BC1E-C431E2367D1F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81141E3C-3195-41DE-B796-567C8E4A7D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197181-efc1-42f5-b058-02cc8b9e7a28"/>
    <ds:schemaRef ds:uri="6034ea42-cc56-4b5c-b72b-8ca3661c6e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9.xml><?xml version="1.0" encoding="utf-8"?>
<ds:datastoreItem xmlns:ds="http://schemas.openxmlformats.org/officeDocument/2006/customXml" ds:itemID="{34672B0B-60DC-467C-91F0-BBC4CE3C9372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5350</TotalTime>
  <Words>1120</Words>
  <Application>Microsoft Office PowerPoint</Application>
  <PresentationFormat>35mm Slides</PresentationFormat>
  <Paragraphs>284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Bold</vt:lpstr>
      <vt:lpstr>Arial Narrow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UNAIDS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Fadriquela, Efren</dc:creator>
  <cp:lastModifiedBy>MORA ROMA, Pere</cp:lastModifiedBy>
  <cp:revision>281</cp:revision>
  <cp:lastPrinted>2019-07-10T09:38:58Z</cp:lastPrinted>
  <dcterms:created xsi:type="dcterms:W3CDTF">2011-11-02T09:59:30Z</dcterms:created>
  <dcterms:modified xsi:type="dcterms:W3CDTF">2019-07-16T01:48:44Z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0x01010082EE13CC5E778A49AC92FD5E9EA9DE44</vt:lpwstr>
  </property>
</Properties>
</file>