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13A"/>
    <a:srgbClr val="FF0000"/>
    <a:srgbClr val="009FE2"/>
    <a:srgbClr val="E5F4FD"/>
    <a:srgbClr val="C2E5FA"/>
    <a:srgbClr val="E9F5FD"/>
    <a:srgbClr val="F4FAFE"/>
    <a:srgbClr val="009DE1"/>
    <a:srgbClr val="DCEFFC"/>
    <a:srgbClr val="78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152" y="48"/>
      </p:cViewPr>
      <p:guideLst>
        <p:guide orient="horz" pos="2160"/>
        <p:guide pos="3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93969E-A17D-467A-879F-72CD96095FC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804" y="6161744"/>
            <a:ext cx="2017980" cy="36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1E7E52-F3BB-4585-B7EE-9C0D16ACEBB7}"/>
              </a:ext>
            </a:extLst>
          </p:cNvPr>
          <p:cNvGrpSpPr/>
          <p:nvPr/>
        </p:nvGrpSpPr>
        <p:grpSpPr>
          <a:xfrm>
            <a:off x="0" y="0"/>
            <a:ext cx="10287000" cy="5753100"/>
            <a:chOff x="0" y="0"/>
            <a:chExt cx="10287000" cy="57531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0287000" cy="5753100"/>
            </a:xfrm>
            <a:prstGeom prst="rect">
              <a:avLst/>
            </a:prstGeom>
            <a:solidFill>
              <a:srgbClr val="E5F4FD"/>
            </a:solidFill>
            <a:ln>
              <a:noFill/>
            </a:ln>
          </p:spPr>
          <p:txBody>
            <a:bodyPr wrap="none" lIns="180000" tIns="180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099" name="TextBox 1"/>
            <p:cNvSpPr txBox="1">
              <a:spLocks noChangeArrowheads="1"/>
            </p:cNvSpPr>
            <p:nvPr/>
          </p:nvSpPr>
          <p:spPr bwMode="auto">
            <a:xfrm>
              <a:off x="534988" y="404813"/>
              <a:ext cx="4536504" cy="146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b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Июль</a:t>
              </a:r>
              <a:r>
                <a:rPr kumimoji="0" lang="en-GB" altLang="en-US" b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 2019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Основные слайды по эпидемиологии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Оценочное число взрослых и детей, живущих с ВИЧ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ru-RU" altLang="en-US" sz="2000" b="1" dirty="0"/>
                  <a:t>Всего</a:t>
                </a:r>
                <a:r>
                  <a:rPr lang="en-US" altLang="en-US" sz="2000" b="1" dirty="0"/>
                  <a:t>: 37.9 </a:t>
                </a:r>
                <a:r>
                  <a:rPr lang="ru-RU" altLang="en-US" sz="2000" b="1" dirty="0"/>
                  <a:t>млн</a:t>
                </a:r>
                <a:r>
                  <a:rPr lang="en-US" altLang="en-US" sz="2000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[32.7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–44.0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  <a:endParaRPr lang="en-US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3469580" y="2985797"/>
                <a:ext cx="3186088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240 000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[160 000–390 000]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5.0 </a:t>
                </a:r>
                <a:r>
                  <a:rPr lang="ru-RU" altLang="en-US" sz="1400" b="1" dirty="0"/>
                  <a:t>млн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[4.0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–6.3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Восточная Европа</a:t>
                </a:r>
                <a:br>
                  <a:rPr lang="ru-RU" altLang="en-US" sz="1200" b="1" dirty="0"/>
                </a:br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1.7 </a:t>
                </a:r>
                <a:r>
                  <a:rPr lang="ru-RU" altLang="en-US" sz="1400" b="1" dirty="0"/>
                  <a:t>млн</a:t>
                </a:r>
                <a:r>
                  <a:rPr lang="en-US" altLang="en-US" sz="1400" b="1" dirty="0"/>
                  <a:t>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[1.5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–1.9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5.9 </a:t>
                </a:r>
                <a:r>
                  <a:rPr lang="ru-RU" altLang="en-US" sz="1400" b="1" dirty="0"/>
                  <a:t>млн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[5.1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–7.1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2.2 </a:t>
                </a:r>
                <a:r>
                  <a:rPr lang="ru-RU" altLang="en-US" sz="1400" b="1" dirty="0"/>
                  <a:t>млн</a:t>
                </a:r>
                <a:r>
                  <a:rPr lang="en-US" altLang="en-US" sz="1400" b="1" dirty="0"/>
                  <a:t>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[1.9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–2.4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1.9 </a:t>
                </a:r>
                <a:r>
                  <a:rPr lang="ru-RU" altLang="en-US" sz="1400" b="1" dirty="0"/>
                  <a:t>млн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[1.6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–2.4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20.6 </a:t>
                </a:r>
                <a:r>
                  <a:rPr lang="ru-RU" altLang="en-US" sz="1400" b="1" dirty="0"/>
                  <a:t>млн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[18.2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–23.2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57239" y="3273829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340 000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[290 000–390 000]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Оценочное число новых ВИЧ-инфекций среди взрослых </a:t>
              </a:r>
            </a:p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и детей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</a:t>
                </a:r>
                <a:r>
                  <a:rPr lang="en-US" altLang="en-US" sz="2000" b="1" dirty="0"/>
                  <a:t>: 1.7 </a:t>
                </a:r>
                <a:r>
                  <a:rPr lang="ru-RU" altLang="en-US" sz="2000" b="1" dirty="0"/>
                  <a:t>млн</a:t>
                </a:r>
                <a:r>
                  <a:rPr lang="en-US" altLang="en-US" sz="2000" b="1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[1.4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–2.3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3487317" y="2985797"/>
                <a:ext cx="304207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[8500–40 000]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280 000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[180 000–420 000]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230644" y="2217417"/>
                <a:ext cx="3069803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 и Центральная Азия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altLang="en-US" sz="1400" b="1" dirty="0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[140 000–160 000]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[270 000–380 000]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125798"/>
                <a:ext cx="3698875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  <a:endParaRPr lang="en-US" altLang="en-US" sz="1200" b="1" dirty="0"/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68 000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[58 000–77 000]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[620 000–1.0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[79 000–130 000]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[11 000–24 000]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b="1" dirty="0">
                  <a:latin typeface="Arial Bold" panose="020B0704020202020204" pitchFamily="34" charset="0"/>
                </a:rPr>
                <a:t>Оценочное число смертей среди взрослых и детей вследствие СПИДа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Всего</a:t>
                </a:r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: 770 000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[570 000–1.1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3541588" y="2985797"/>
                <a:ext cx="311408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[4800–14 000]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[110 000–230 000]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383837" y="2222453"/>
                <a:ext cx="3122883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 и Центральная Азия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altLang="en-US" sz="1400" b="1" dirty="0"/>
                  <a:t>38 000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[28 000–48 000]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[160 000–290 000]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  <a:endParaRPr lang="en-US" altLang="en-US" sz="1200" b="1" dirty="0"/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[9400–16 000]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310 000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[230 000–400 000]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047156" y="3273829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[5100–9100]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b="1" dirty="0">
                  <a:latin typeface="Arial Bold" panose="020B0704020202020204" pitchFamily="34" charset="0"/>
                </a:rPr>
                <a:t>Оценочное число детей (младше 15 лет), живущих с ВИЧ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Всего</a:t>
                </a:r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: 1.7 </a:t>
                </a:r>
                <a:r>
                  <a:rPr lang="ru-RU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млн</a:t>
                </a:r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[1.3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–2.2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млн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3703340" y="2985797"/>
                <a:ext cx="2970064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[6800–14 000]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450 000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[320 000–590 000]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>
                  <a:rPr lang="ru-RU" sz="1200" dirty="0"/>
                </a:br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[95 000–160 000]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6467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  <a:endParaRPr lang="en-US" altLang="en-US" sz="1200" b="1" dirty="0"/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1.1 </a:t>
                </a:r>
                <a:r>
                  <a:rPr lang="ru-RU" altLang="en-US" sz="1400" b="1" dirty="0"/>
                  <a:t>млн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[850 000–1.4 </a:t>
                </a: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млн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[9000–13 000]</a:t>
                </a:r>
              </a:p>
            </p:txBody>
          </p: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3A92788-28B3-447D-9FC9-FC61FC74D436}"/>
              </a:ext>
            </a:extLst>
          </p:cNvPr>
          <p:cNvSpPr txBox="1"/>
          <p:nvPr/>
        </p:nvSpPr>
        <p:spPr>
          <a:xfrm>
            <a:off x="534988" y="5949280"/>
            <a:ext cx="2723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*Данные о детях не публикуются из-за их небольшого числа.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Оценочное число новых ВИЧ-инфекций среди детей </a:t>
              </a:r>
            </a:p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(младше 15 лет)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</a:t>
                </a:r>
                <a:r>
                  <a:rPr lang="en-US" altLang="en-US" sz="2000" b="1" dirty="0"/>
                  <a:t>: 160 000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[110 000–260 000]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3703341" y="3083360"/>
                <a:ext cx="2826048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[710–2800]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58 000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[36 000–87 000]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423664" y="2127496"/>
                <a:ext cx="2493898" cy="46467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 и Центральная Азия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[9800–18 000]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6467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  <a:endParaRPr lang="en-US" altLang="en-US" sz="1200" b="1" dirty="0"/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84 000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[57 000–140 000]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[2100–4600]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[660 – 1500]</a:t>
                </a: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BA932D3-C677-47EC-9386-4DA8F18FB209}"/>
              </a:ext>
            </a:extLst>
          </p:cNvPr>
          <p:cNvSpPr txBox="1"/>
          <p:nvPr/>
        </p:nvSpPr>
        <p:spPr>
          <a:xfrm>
            <a:off x="534988" y="5949280"/>
            <a:ext cx="2723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*Данные о детях не публикуются из-за их небольшого числа.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Оценочное число смертей вследствие СПИДа среди детей </a:t>
              </a:r>
            </a:p>
            <a:p>
              <a:pPr eaLnBrk="1" hangingPunct="1"/>
              <a:r>
                <a:rPr lang="ru-RU" altLang="en-US" sz="2100" dirty="0">
                  <a:latin typeface="Arial Bold" charset="0"/>
                </a:rPr>
                <a:t>(младше 15 лет) в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</a:t>
                </a:r>
                <a:r>
                  <a:rPr lang="en-US" altLang="en-US" sz="2000" b="1" dirty="0"/>
                  <a:t>: 100 000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[64 000–160 000]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3487317" y="3083360"/>
                <a:ext cx="3042072" cy="397673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  <a:endParaRPr lang="en-GB" altLang="en-US" sz="1200" b="1" dirty="0"/>
              </a:p>
              <a:p>
                <a:pPr algn="ctr">
                  <a:lnSpc>
                    <a:spcPct val="75000"/>
                  </a:lnSpc>
                </a:pPr>
                <a:r>
                  <a:rPr lang="en-US" altLang="en-US" sz="1400" b="1" dirty="0"/>
                  <a:t>950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[520–1700]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[24 000–57 000]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43903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 и Центральная Азия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[5100–9600]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6467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  <a:endParaRPr lang="en-US" altLang="en-US" sz="1200" b="1" dirty="0"/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и Южная Африка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49 000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[31 000–80 000]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[1400–3100]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301255" y="3345837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 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660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910]</a:t>
                </a: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7138B03-28EF-41CF-A90E-405E30BF3FEA}"/>
              </a:ext>
            </a:extLst>
          </p:cNvPr>
          <p:cNvSpPr txBox="1"/>
          <p:nvPr/>
        </p:nvSpPr>
        <p:spPr>
          <a:xfrm>
            <a:off x="608400" y="5940000"/>
            <a:ext cx="2723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*Данные о детях не публикуются из-за их небольшого числа.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BB739D-1700-42C7-84B1-B5C196A5AEC5}"/>
              </a:ext>
            </a:extLst>
          </p:cNvPr>
          <p:cNvGrpSpPr/>
          <p:nvPr/>
        </p:nvGrpSpPr>
        <p:grpSpPr>
          <a:xfrm>
            <a:off x="606425" y="730250"/>
            <a:ext cx="9585325" cy="4779368"/>
            <a:chOff x="606425" y="730250"/>
            <a:chExt cx="9585325" cy="4779368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37.9 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[32.7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–44.0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36.2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[31.3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–42.0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18.8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[16.4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–21.7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 1.7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[1.3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–2.2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1.7 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[1.4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–2.3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b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</a:b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1.6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[1.2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–2.1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160 000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[110 000–260 000]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770 000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[570 000–1.1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670 000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[500 000–920 000]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100 000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[64 000–160 000]</a:t>
              </a:r>
              <a:endParaRPr kumimoji="0" lang="en-GB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 dirty="0">
                  <a:latin typeface="Arial Bold" charset="0"/>
                </a:rPr>
                <a:t>Число людей, живущих с ВИЧ</a:t>
              </a: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 dirty="0">
                  <a:latin typeface="Arial Bold" charset="0"/>
                </a:rPr>
                <a:t>Число новых </a:t>
              </a:r>
            </a:p>
            <a:p>
              <a:pPr eaLnBrk="1" hangingPunct="1"/>
              <a:r>
                <a:rPr lang="ru-RU" altLang="en-US" b="1" dirty="0">
                  <a:latin typeface="Arial Bold" charset="0"/>
                </a:rPr>
                <a:t>ВИЧ-инфекций в </a:t>
              </a:r>
              <a:endParaRPr lang="en-GB" altLang="en-US" b="1" dirty="0">
                <a:latin typeface="Arial Bold" charset="0"/>
              </a:endParaRPr>
            </a:p>
            <a:p>
              <a:pPr eaLnBrk="1" hangingPunct="1"/>
              <a:r>
                <a:rPr lang="ru-RU" altLang="en-US" b="1" dirty="0">
                  <a:latin typeface="Arial Bold" charset="0"/>
                </a:rPr>
                <a:t>201</a:t>
              </a:r>
              <a:r>
                <a:rPr lang="en-GB" altLang="en-US" b="1" dirty="0">
                  <a:latin typeface="Arial Bold" charset="0"/>
                </a:rPr>
                <a:t>8</a:t>
              </a:r>
              <a:r>
                <a:rPr lang="ru-RU" altLang="en-US" b="1" dirty="0">
                  <a:latin typeface="Arial Bold" charset="0"/>
                </a:rPr>
                <a:t> году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 dirty="0">
                  <a:latin typeface="Arial Bold" charset="0"/>
                </a:rPr>
                <a:t>Число смертей вследствие СПИДа в 201</a:t>
              </a:r>
              <a:r>
                <a:rPr lang="en-GB" altLang="en-US" b="1" dirty="0">
                  <a:latin typeface="Arial Bold" charset="0"/>
                </a:rPr>
                <a:t>8</a:t>
              </a:r>
              <a:r>
                <a:rPr lang="ru-RU" altLang="en-US" b="1" dirty="0">
                  <a:latin typeface="Arial Bold" charset="0"/>
                </a:rPr>
                <a:t> году</a:t>
              </a: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271293" y="1628775"/>
              <a:ext cx="2642146" cy="3841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Всего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Женщин (старше 15 лет)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Всего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Всего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200" dirty="0">
                  <a:latin typeface="Arial Bold" charset="0"/>
                </a:rPr>
                <a:t>Глобальный обзор состояния эпидемии СПИДа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39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F08458D-C758-4A9B-968F-0EDD20731A43}"/>
              </a:ext>
            </a:extLst>
          </p:cNvPr>
          <p:cNvGrpSpPr/>
          <p:nvPr/>
        </p:nvGrpSpPr>
        <p:grpSpPr>
          <a:xfrm>
            <a:off x="606425" y="730250"/>
            <a:ext cx="9585325" cy="2902117"/>
            <a:chOff x="606425" y="730250"/>
            <a:chExt cx="9585325" cy="2902117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88840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solidFill>
                    <a:prstClr val="black"/>
                  </a:solidFill>
                  <a:latin typeface="Arial Bold" charset="0"/>
                </a:rPr>
                <a:t>Число людей, живущих с ВИЧ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        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</a:t>
              </a:r>
              <a:r>
                <a:rPr kumimoji="0" lang="ru-RU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–44.0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latin typeface="Arial Bold" charset="0"/>
                </a:rPr>
                <a:t>Число новых ВИЧ-инфекций в 201</a:t>
              </a:r>
              <a:r>
                <a:rPr lang="en-GB" altLang="en-US" b="1" dirty="0">
                  <a:latin typeface="Arial Bold" charset="0"/>
                </a:rPr>
                <a:t>8</a:t>
              </a:r>
              <a:r>
                <a:rPr lang="ru-RU" altLang="en-US" b="1" dirty="0">
                  <a:latin typeface="Arial Bold" charset="0"/>
                </a:rPr>
                <a:t> г.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          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ru-RU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–2.3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latin typeface="Arial Bold" charset="0"/>
                </a:rPr>
                <a:t>Число смертей вследствие СПИДа в 201</a:t>
              </a:r>
              <a:r>
                <a:rPr lang="en-GB" altLang="en-US" b="1" dirty="0">
                  <a:latin typeface="Arial Bold" charset="0"/>
                </a:rPr>
                <a:t>8</a:t>
              </a:r>
              <a:r>
                <a:rPr lang="ru-RU" altLang="en-US" b="1" dirty="0">
                  <a:latin typeface="Arial Bold" charset="0"/>
                </a:rPr>
                <a:t> г.       </a:t>
              </a:r>
              <a:r>
                <a:rPr lang="en-GB" altLang="en-US" b="1" dirty="0">
                  <a:latin typeface="Arial Bold" charset="0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77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200" dirty="0">
                  <a:latin typeface="Arial Bold" charset="0"/>
                </a:rPr>
                <a:t>Глобальные оценки, включая взрослых и детей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3799150"/>
            <a:chOff x="606425" y="730250"/>
            <a:chExt cx="9585325" cy="3799150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292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ru-RU" altLang="en-US" b="1" dirty="0"/>
                <a:t>Примерно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61% </a:t>
              </a:r>
              <a:r>
                <a:rPr lang="ru-RU" altLang="en-US" b="1" dirty="0"/>
                <a:t>в Африке к югу от Сахары</a:t>
              </a:r>
              <a:endPara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ru-RU" altLang="en-US" b="1" dirty="0"/>
                <a:t>Примерно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500 </a:t>
              </a:r>
              <a:r>
                <a:rPr lang="ru-RU" altLang="en-US" b="1" dirty="0"/>
                <a:t>среди детей до 15 лет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lvl="0" indent="-285750" eaLnBrk="1" hangingPunct="1">
                <a:spcAft>
                  <a:spcPts val="9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ru-RU" altLang="en-US" b="1" dirty="0"/>
                <a:t>Примерно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4400 </a:t>
              </a:r>
              <a:r>
                <a:rPr lang="ru-RU" altLang="en-US" b="1" dirty="0"/>
                <a:t>среди взрослых старше 15 лет; из них: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lvl="1">
                <a:lnSpc>
                  <a:spcPct val="150000"/>
                </a:lnSpc>
                <a:spcAft>
                  <a:spcPts val="300"/>
                </a:spcAf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ru-RU" altLang="en-US" sz="1400" b="1" dirty="0"/>
                <a:t>почти </a:t>
              </a: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47% </a:t>
              </a:r>
              <a:r>
                <a:rPr lang="ru-RU" altLang="en-US" sz="1400" b="1" dirty="0"/>
                <a:t>среди женщин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lvl="1">
                <a:lnSpc>
                  <a:spcPct val="150000"/>
                </a:lnSpc>
                <a:spcAft>
                  <a:spcPts val="300"/>
                </a:spcAf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ru-RU" altLang="en-US" sz="1400" b="1" dirty="0"/>
                <a:t>примерно </a:t>
              </a: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32% </a:t>
              </a:r>
              <a:r>
                <a:rPr lang="ru-RU" altLang="en-US" sz="1400" b="1" dirty="0"/>
                <a:t>среди молодых людей (в возрасте от 15 до 24 лет)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ru-RU" altLang="en-US" sz="1400" b="1" dirty="0"/>
                <a:t>примерно </a:t>
              </a: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20% </a:t>
              </a:r>
              <a:r>
                <a:rPr lang="ru-RU" altLang="en-US" sz="1400" b="1" dirty="0"/>
                <a:t>среди молодых женщин (в возрасте от 15 до 24 лет)</a:t>
              </a:r>
            </a:p>
            <a:p>
              <a:pPr marL="454025" marR="0" lvl="1" indent="0" algn="l" defTabSz="914400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2575" algn="l"/>
                </a:tabLst>
                <a:defRPr/>
              </a:pPr>
              <a:endPara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200" dirty="0">
                  <a:latin typeface="Arial Bold" charset="0"/>
                </a:rPr>
                <a:t>Примерно 5000 новых ВИЧ-инфекций в день (среди детей и взрослых)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262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DF048A-81D1-49FF-B3D7-12D279A8A839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latin typeface="Arial Bold" charset="0"/>
                </a:rPr>
                <a:t>Число детей живущих с ВИЧ 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  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ru-RU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[1.3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–2.2 </a:t>
              </a:r>
              <a:r>
                <a:rPr kumimoji="0" lang="ru-RU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latin typeface="Arial Bold" charset="0"/>
                </a:rPr>
                <a:t>Число новых ВИЧ-инфекций в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  <a:r>
                <a:rPr kumimoji="0" lang="ru-RU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г.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  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[110 000–260 000]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ru-RU" altLang="en-US" b="1" dirty="0">
                  <a:latin typeface="Arial Bold" charset="0"/>
                </a:rPr>
                <a:t>Число смертей вследствие СПИДа в 2018 г.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ru-RU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10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[64 000–160 000]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200" dirty="0">
                  <a:latin typeface="Arial Bold" charset="0"/>
                </a:rPr>
                <a:t>Оценочное число детей (младше 15 лет)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9F9114-BBC2-4D5F-ADF6-C2B8E8559E5E}"/>
              </a:ext>
            </a:extLst>
          </p:cNvPr>
          <p:cNvGrpSpPr/>
          <p:nvPr/>
        </p:nvGrpSpPr>
        <p:grpSpPr>
          <a:xfrm>
            <a:off x="363600" y="548680"/>
            <a:ext cx="9828150" cy="5687564"/>
            <a:chOff x="363600" y="548680"/>
            <a:chExt cx="9828150" cy="5687564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292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ru-RU" altLang="en-US" sz="800" dirty="0"/>
                <a:t>Оценочные диапазоны в таблице показывают границы, в пределах которых находятся фактические цифры; получены на основе наиболее точных имеющихся данных.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54868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200" dirty="0">
                  <a:latin typeface="Arial Bold" charset="0"/>
                </a:rPr>
                <a:t>Региональная статистика и особенности ВИЧ и СПИДа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новых ВИЧ-инфекций, включая взрослых и детей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взрослых и детей, живущих с ВИЧ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268760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смертей </a:t>
              </a:r>
            </a:p>
            <a:p>
              <a:pPr algn="ctr" fontAlgn="ctr"/>
              <a:r>
                <a:rPr lang="ru-RU" altLang="en-US" sz="1200" b="1" dirty="0"/>
                <a:t>вследствие СПИДа, включая взрослых и детей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C2E5FA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Всего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</a:t>
              </a:r>
              <a:r>
                <a:rPr kumimoji="0" lang="ru-RU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</a:t>
              </a: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–44.0 </a:t>
              </a: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ru-RU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</a:t>
              </a: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–2.3 </a:t>
              </a: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770 000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</a:t>
              </a: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Ближний Восток и Северная </a:t>
              </a:r>
              <a:endParaRPr kumimoji="0" lang="en-GB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Африка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240 000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[160 000–390 000]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[8500–40 000]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8400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[4800–14 000]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Азиатско-Тихоокеанский регион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5.9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[5.1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–7.1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[270 000–380 000]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[160 000–290 000]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Восточная Европа и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Центральная Азия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[1.5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–1.9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[140 000–160 000]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[28 000–48 000]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Западная и Центральная </a:t>
              </a:r>
              <a:endParaRPr kumimoji="0" lang="en-GB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Африка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5.0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[4.0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–6.3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280 000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[180 000–420 000]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00–230 000]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Западная и Центральная </a:t>
              </a:r>
            </a:p>
            <a:p>
              <a:pPr eaLnBrk="1" hangingPunct="1"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Европа и </a:t>
              </a:r>
              <a:r>
                <a:rPr lang="ru-RU" altLang="en-US" sz="1300" b="1" dirty="0"/>
                <a:t>Северная Америка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2.2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–2.4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[58 000–77 000]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[9400–16 000]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Восточная и Южная Африка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20.6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[18.2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–23.2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[620 000–1.0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[230 000–400 000]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Латинская Америка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1.9 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[1.6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–2.4 </a:t>
              </a:r>
              <a:r>
                <a:rPr kumimoji="0" lang="ru-RU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млн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[79 000–130 000]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35 000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[25 000–46 000]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Карибский регион </a:t>
              </a: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340 000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[290 000–390 000]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[11 000–24 000]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6700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[5100–9100]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E613C69-D213-4EF9-BABC-FBAE4975718B}"/>
              </a:ext>
            </a:extLst>
          </p:cNvPr>
          <p:cNvGrpSpPr/>
          <p:nvPr/>
        </p:nvGrpSpPr>
        <p:grpSpPr>
          <a:xfrm>
            <a:off x="606425" y="730250"/>
            <a:ext cx="9585325" cy="4892749"/>
            <a:chOff x="606425" y="730250"/>
            <a:chExt cx="9585325" cy="4892749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E873E19-577F-45F9-A8AD-F556DE2B4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100" dirty="0">
                  <a:latin typeface="Arial Bold" charset="0"/>
                </a:rPr>
                <a:t>Оценочное число взрослых и детей, живущих с ВИЧ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12000" y="5040000"/>
              <a:ext cx="39427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Оценочное число взрослых и детей, живущих с ВИЧ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12000" y="5346000"/>
              <a:ext cx="2246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Диапазон неопределенности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30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28A721-856D-4583-ADFE-DB1574C15594}"/>
              </a:ext>
            </a:extLst>
          </p:cNvPr>
          <p:cNvGrpSpPr/>
          <p:nvPr/>
        </p:nvGrpSpPr>
        <p:grpSpPr>
          <a:xfrm>
            <a:off x="606425" y="730250"/>
            <a:ext cx="9585325" cy="4892749"/>
            <a:chOff x="606425" y="730250"/>
            <a:chExt cx="9585325" cy="4892749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100" dirty="0">
                  <a:latin typeface="Arial Bold" charset="0"/>
                </a:rPr>
                <a:t>Число новых ВИЧ-инфекций среди взрослых и детей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767511-6B44-4BC6-834D-E179B4A291C2}"/>
                </a:ext>
              </a:extLst>
            </p:cNvPr>
            <p:cNvSpPr txBox="1"/>
            <p:nvPr/>
          </p:nvSpPr>
          <p:spPr>
            <a:xfrm>
              <a:off x="2412000" y="5040000"/>
              <a:ext cx="42205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Число новых ВИЧ-инфекций, включая взрослых и детей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373534E-E46D-48B4-94F6-7326E4D506C4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4208D3-A0B0-4883-A586-B0538DBD8557}"/>
                </a:ext>
              </a:extLst>
            </p:cNvPr>
            <p:cNvSpPr txBox="1"/>
            <p:nvPr/>
          </p:nvSpPr>
          <p:spPr>
            <a:xfrm>
              <a:off x="2412000" y="5346000"/>
              <a:ext cx="2246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Диапазон неопределенности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484EAD-1B0E-4200-8D23-2917A5CE2680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F8CF667-7163-4547-A53E-ECD9035F4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2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933275C-C07A-4937-A609-7FEB84AC440F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ru-RU" altLang="en-US" sz="2100" dirty="0">
                  <a:latin typeface="Arial Bold" charset="0"/>
                </a:rPr>
                <a:t>Число смертей вследствие СПИДа, включая взрослых </a:t>
              </a:r>
            </a:p>
            <a:p>
              <a:pPr lvl="0" eaLnBrk="1" hangingPunct="1">
                <a:defRPr/>
              </a:pPr>
              <a:r>
                <a:rPr lang="ru-RU" altLang="en-US" sz="2100" dirty="0">
                  <a:latin typeface="Arial Bold" charset="0"/>
                </a:rPr>
                <a:t>и детей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B7B572-DBF1-4234-AA48-9F729F447A04}"/>
                </a:ext>
              </a:extLst>
            </p:cNvPr>
            <p:cNvSpPr txBox="1"/>
            <p:nvPr/>
          </p:nvSpPr>
          <p:spPr>
            <a:xfrm>
              <a:off x="2412000" y="5040000"/>
              <a:ext cx="505843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Число смертей вследствие СПИДа, включая взрослых и детей</a:t>
              </a:r>
              <a:endParaRPr lang="ru-RU" sz="13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0480951-06E6-4D5D-902C-4015BE6A548E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181CFB-4135-4664-85F6-72FD93C8B72F}"/>
                </a:ext>
              </a:extLst>
            </p:cNvPr>
            <p:cNvSpPr txBox="1"/>
            <p:nvPr/>
          </p:nvSpPr>
          <p:spPr>
            <a:xfrm>
              <a:off x="2412000" y="5346000"/>
              <a:ext cx="2423997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ru-RU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Диапазон неопределенности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15F8E6-A41C-4E59-BE27-B5CCBAF394A2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9D170F8-1012-432F-A94B-6194DB4F5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575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E13CC5E778A49AC92FD5E9EA9DE44" ma:contentTypeVersion="10" ma:contentTypeDescription="Create a new document." ma:contentTypeScope="" ma:versionID="6a918e26bd2c4f1cec9349e42d1f5561">
  <xsd:schema xmlns:xsd="http://www.w3.org/2001/XMLSchema" xmlns:xs="http://www.w3.org/2001/XMLSchema" xmlns:p="http://schemas.microsoft.com/office/2006/metadata/properties" xmlns:ns2="a7197181-efc1-42f5-b058-02cc8b9e7a28" xmlns:ns3="6034ea42-cc56-4b5c-b72b-8ca3661c6ee8" targetNamespace="http://schemas.microsoft.com/office/2006/metadata/properties" ma:root="true" ma:fieldsID="f0c1550fd8dd24317a065183b24691ce" ns2:_="" ns3:_="">
    <xsd:import namespace="a7197181-efc1-42f5-b058-02cc8b9e7a28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97181-efc1-42f5-b058-02cc8b9e7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11.xml><?xml version="1.0" encoding="utf-8"?>
<ds:datastoreItem xmlns:ds="http://schemas.openxmlformats.org/officeDocument/2006/customXml" ds:itemID="{36C2993A-C6C3-4599-9C8F-5D2F4EE393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197181-efc1-42f5-b058-02cc8b9e7a28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2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A1F6696-EC23-49D6-8E8F-CDC09AE4631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a7197181-efc1-42f5-b058-02cc8b9e7a28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6034ea42-cc56-4b5c-b72b-8ca3661c6ee8"/>
    <ds:schemaRef ds:uri="http://www.w3.org/XML/1998/namespace"/>
  </ds:schemaRefs>
</ds:datastoreItem>
</file>

<file path=customXml/itemProps8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5309</TotalTime>
  <Words>1145</Words>
  <Application>Microsoft Office PowerPoint</Application>
  <PresentationFormat>35mm Slides</PresentationFormat>
  <Paragraphs>290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Bold</vt:lpstr>
      <vt:lpstr>Arial Narrow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277</cp:revision>
  <cp:lastPrinted>2019-07-11T08:53:37Z</cp:lastPrinted>
  <dcterms:created xsi:type="dcterms:W3CDTF">2011-11-02T09:59:30Z</dcterms:created>
  <dcterms:modified xsi:type="dcterms:W3CDTF">2019-07-16T01:54:10Z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0x01010082EE13CC5E778A49AC92FD5E9EA9DE44</vt:lpwstr>
  </property>
</Properties>
</file>